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erif Bold" panose="02020800060500020200" pitchFamily="18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986175" y="990895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3667331" y="6207710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4"/>
                </a:lnTo>
                <a:lnTo>
                  <a:pt x="0" y="195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4480048" y="2480548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5" y="0"/>
                </a:lnTo>
                <a:lnTo>
                  <a:pt x="692935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flipH="1">
            <a:off x="15347025" y="2195510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6" y="0"/>
                </a:moveTo>
                <a:lnTo>
                  <a:pt x="0" y="0"/>
                </a:lnTo>
                <a:lnTo>
                  <a:pt x="0" y="570075"/>
                </a:lnTo>
                <a:lnTo>
                  <a:pt x="515206" y="570075"/>
                </a:lnTo>
                <a:lnTo>
                  <a:pt x="515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2762346" y="2496111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2214415" y="2195510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5" name="TextBox 95"/>
          <p:cNvSpPr txBox="1"/>
          <p:nvPr/>
        </p:nvSpPr>
        <p:spPr>
          <a:xfrm>
            <a:off x="1923565" y="2435289"/>
            <a:ext cx="14298342" cy="3528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1"/>
              </a:lnSpc>
            </a:pPr>
            <a:r>
              <a:rPr lang="en-US" sz="9599" spc="-479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Montessori</a:t>
            </a:r>
          </a:p>
          <a:p>
            <a:pPr algn="ctr">
              <a:lnSpc>
                <a:spcPts val="12524"/>
              </a:lnSpc>
            </a:pPr>
            <a:r>
              <a:rPr lang="en-US" sz="7499" spc="-37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Đổ hạt từ ly trong sang ly trong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1362356" y="951739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>
            <a:off x="9540889" y="2408169"/>
            <a:ext cx="949884" cy="524811"/>
          </a:xfrm>
          <a:custGeom>
            <a:avLst/>
            <a:gdLst/>
            <a:ahLst/>
            <a:cxnLst/>
            <a:rect l="l" t="t" r="r" b="b"/>
            <a:pathLst>
              <a:path w="949884" h="524811">
                <a:moveTo>
                  <a:pt x="0" y="0"/>
                </a:moveTo>
                <a:lnTo>
                  <a:pt x="949884" y="0"/>
                </a:lnTo>
                <a:lnTo>
                  <a:pt x="949884" y="524811"/>
                </a:lnTo>
                <a:lnTo>
                  <a:pt x="0" y="524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 rot="6161174">
            <a:off x="14887729" y="5613854"/>
            <a:ext cx="1345505" cy="758375"/>
          </a:xfrm>
          <a:custGeom>
            <a:avLst/>
            <a:gdLst/>
            <a:ahLst/>
            <a:cxnLst/>
            <a:rect l="l" t="t" r="r" b="b"/>
            <a:pathLst>
              <a:path w="1345505" h="758375">
                <a:moveTo>
                  <a:pt x="0" y="0"/>
                </a:moveTo>
                <a:lnTo>
                  <a:pt x="1345505" y="0"/>
                </a:lnTo>
                <a:lnTo>
                  <a:pt x="1345505" y="758376"/>
                </a:lnTo>
                <a:lnTo>
                  <a:pt x="0" y="758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flipH="1">
            <a:off x="13263811" y="2240755"/>
            <a:ext cx="2179393" cy="1220460"/>
          </a:xfrm>
          <a:custGeom>
            <a:avLst/>
            <a:gdLst/>
            <a:ahLst/>
            <a:cxnLst/>
            <a:rect l="l" t="t" r="r" b="b"/>
            <a:pathLst>
              <a:path w="2179393" h="1220460">
                <a:moveTo>
                  <a:pt x="2179393" y="0"/>
                </a:moveTo>
                <a:lnTo>
                  <a:pt x="0" y="0"/>
                </a:lnTo>
                <a:lnTo>
                  <a:pt x="0" y="1220460"/>
                </a:lnTo>
                <a:lnTo>
                  <a:pt x="2179393" y="1220460"/>
                </a:lnTo>
                <a:lnTo>
                  <a:pt x="21793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3" name="Group 93"/>
          <p:cNvGrpSpPr/>
          <p:nvPr/>
        </p:nvGrpSpPr>
        <p:grpSpPr>
          <a:xfrm>
            <a:off x="2212819" y="2932980"/>
            <a:ext cx="6745410" cy="5414141"/>
            <a:chOff x="0" y="0"/>
            <a:chExt cx="8993880" cy="7218854"/>
          </a:xfrm>
        </p:grpSpPr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10"/>
            <a:srcRect l="5964" r="5964"/>
            <a:stretch>
              <a:fillRect/>
            </a:stretch>
          </p:blipFill>
          <p:spPr>
            <a:xfrm>
              <a:off x="0" y="0"/>
              <a:ext cx="8993880" cy="7218854"/>
            </a:xfrm>
            <a:prstGeom prst="rect">
              <a:avLst/>
            </a:prstGeom>
          </p:spPr>
        </p:pic>
      </p:grpSp>
      <p:sp>
        <p:nvSpPr>
          <p:cNvPr id="95" name="TextBox 95"/>
          <p:cNvSpPr txBox="1"/>
          <p:nvPr/>
        </p:nvSpPr>
        <p:spPr>
          <a:xfrm>
            <a:off x="7410251" y="832600"/>
            <a:ext cx="4712296" cy="15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 spc="-460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Giáo cụ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059369" y="3435519"/>
            <a:ext cx="8199931" cy="4981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37248" lvl="1" indent="-768624" algn="l">
              <a:lnSpc>
                <a:spcPts val="9968"/>
              </a:lnSpc>
              <a:buFont typeface="Arial"/>
              <a:buChar char="•"/>
            </a:pPr>
            <a:r>
              <a:rPr lang="en-US" sz="7120" spc="-356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Khay</a:t>
            </a:r>
          </a:p>
          <a:p>
            <a:pPr marL="1537248" lvl="1" indent="-768624" algn="l">
              <a:lnSpc>
                <a:spcPts val="9968"/>
              </a:lnSpc>
              <a:buFont typeface="Arial"/>
              <a:buChar char="•"/>
            </a:pPr>
            <a:r>
              <a:rPr lang="en-US" sz="7120" spc="-356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Thảm</a:t>
            </a:r>
          </a:p>
          <a:p>
            <a:pPr marL="1537248" lvl="1" indent="-768624" algn="l">
              <a:lnSpc>
                <a:spcPts val="9968"/>
              </a:lnSpc>
              <a:buFont typeface="Arial"/>
              <a:buChar char="•"/>
            </a:pPr>
            <a:r>
              <a:rPr lang="en-US" sz="7120" spc="-356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Ly trong 2 cái</a:t>
            </a:r>
          </a:p>
          <a:p>
            <a:pPr marL="1537248" lvl="1" indent="-768624" algn="l">
              <a:lnSpc>
                <a:spcPts val="9968"/>
              </a:lnSpc>
              <a:buFont typeface="Arial"/>
              <a:buChar char="•"/>
            </a:pPr>
            <a:r>
              <a:rPr lang="en-US" sz="7120" spc="-356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Hạt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1362356" y="951739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>
            <a:off x="9540889" y="2408169"/>
            <a:ext cx="949884" cy="524811"/>
          </a:xfrm>
          <a:custGeom>
            <a:avLst/>
            <a:gdLst/>
            <a:ahLst/>
            <a:cxnLst/>
            <a:rect l="l" t="t" r="r" b="b"/>
            <a:pathLst>
              <a:path w="949884" h="524811">
                <a:moveTo>
                  <a:pt x="0" y="0"/>
                </a:moveTo>
                <a:lnTo>
                  <a:pt x="949884" y="0"/>
                </a:lnTo>
                <a:lnTo>
                  <a:pt x="949884" y="524811"/>
                </a:lnTo>
                <a:lnTo>
                  <a:pt x="0" y="524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 rot="6161174">
            <a:off x="14887729" y="5613854"/>
            <a:ext cx="1345505" cy="758375"/>
          </a:xfrm>
          <a:custGeom>
            <a:avLst/>
            <a:gdLst/>
            <a:ahLst/>
            <a:cxnLst/>
            <a:rect l="l" t="t" r="r" b="b"/>
            <a:pathLst>
              <a:path w="1345505" h="758375">
                <a:moveTo>
                  <a:pt x="0" y="0"/>
                </a:moveTo>
                <a:lnTo>
                  <a:pt x="1345505" y="0"/>
                </a:lnTo>
                <a:lnTo>
                  <a:pt x="1345505" y="758376"/>
                </a:lnTo>
                <a:lnTo>
                  <a:pt x="0" y="758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1632284" y="2932980"/>
            <a:ext cx="7148428" cy="5507026"/>
            <a:chOff x="0" y="0"/>
            <a:chExt cx="9531238" cy="7342702"/>
          </a:xfrm>
        </p:grpSpPr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8"/>
            <a:srcRect l="5816" r="5816"/>
            <a:stretch>
              <a:fillRect/>
            </a:stretch>
          </p:blipFill>
          <p:spPr>
            <a:xfrm>
              <a:off x="0" y="0"/>
              <a:ext cx="9531238" cy="7342702"/>
            </a:xfrm>
            <a:prstGeom prst="rect">
              <a:avLst/>
            </a:prstGeom>
          </p:spPr>
        </p:pic>
      </p:grpSp>
      <p:sp>
        <p:nvSpPr>
          <p:cNvPr id="94" name="TextBox 94"/>
          <p:cNvSpPr txBox="1"/>
          <p:nvPr/>
        </p:nvSpPr>
        <p:spPr>
          <a:xfrm>
            <a:off x="3648387" y="832600"/>
            <a:ext cx="12932665" cy="15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 spc="-460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144071" y="3341654"/>
            <a:ext cx="8341773" cy="493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spc="-23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Bước 1</a:t>
            </a:r>
          </a:p>
          <a:p>
            <a:pPr algn="just">
              <a:lnSpc>
                <a:spcPts val="6579"/>
              </a:lnSpc>
            </a:pPr>
            <a:r>
              <a:rPr lang="en-US" sz="4699" spc="-23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- Cô sử dụng 3 ngón tay của bàn tay trái, đưa 2 ngón tay luồn vào quai cốc, ngón cái để phía trên quai cốc, tay phải đỡ đáy của cốc.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1362356" y="951739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>
            <a:off x="9540889" y="2408169"/>
            <a:ext cx="949884" cy="524811"/>
          </a:xfrm>
          <a:custGeom>
            <a:avLst/>
            <a:gdLst/>
            <a:ahLst/>
            <a:cxnLst/>
            <a:rect l="l" t="t" r="r" b="b"/>
            <a:pathLst>
              <a:path w="949884" h="524811">
                <a:moveTo>
                  <a:pt x="0" y="0"/>
                </a:moveTo>
                <a:lnTo>
                  <a:pt x="949884" y="0"/>
                </a:lnTo>
                <a:lnTo>
                  <a:pt x="949884" y="524811"/>
                </a:lnTo>
                <a:lnTo>
                  <a:pt x="0" y="524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 rot="6161174">
            <a:off x="14887729" y="5613854"/>
            <a:ext cx="1345505" cy="758375"/>
          </a:xfrm>
          <a:custGeom>
            <a:avLst/>
            <a:gdLst/>
            <a:ahLst/>
            <a:cxnLst/>
            <a:rect l="l" t="t" r="r" b="b"/>
            <a:pathLst>
              <a:path w="1345505" h="758375">
                <a:moveTo>
                  <a:pt x="0" y="0"/>
                </a:moveTo>
                <a:lnTo>
                  <a:pt x="1345505" y="0"/>
                </a:lnTo>
                <a:lnTo>
                  <a:pt x="1345505" y="758376"/>
                </a:lnTo>
                <a:lnTo>
                  <a:pt x="0" y="758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2212819" y="2932980"/>
            <a:ext cx="6846550" cy="5414141"/>
            <a:chOff x="0" y="0"/>
            <a:chExt cx="9128734" cy="7218854"/>
          </a:xfrm>
        </p:grpSpPr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8"/>
            <a:srcRect l="2709" r="2709"/>
            <a:stretch>
              <a:fillRect/>
            </a:stretch>
          </p:blipFill>
          <p:spPr>
            <a:xfrm>
              <a:off x="0" y="0"/>
              <a:ext cx="9128734" cy="7218854"/>
            </a:xfrm>
            <a:prstGeom prst="rect">
              <a:avLst/>
            </a:prstGeom>
          </p:spPr>
        </p:pic>
      </p:grpSp>
      <p:sp>
        <p:nvSpPr>
          <p:cNvPr id="94" name="TextBox 94"/>
          <p:cNvSpPr txBox="1"/>
          <p:nvPr/>
        </p:nvSpPr>
        <p:spPr>
          <a:xfrm>
            <a:off x="3648387" y="832600"/>
            <a:ext cx="12932665" cy="15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 spc="-460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540889" y="4235997"/>
            <a:ext cx="7860253" cy="342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Bước 1</a:t>
            </a:r>
          </a:p>
          <a:p>
            <a:pPr algn="just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Rồi từ từ đổ sang cốc bên cho đến khi hết sau đó đặt cốc về vị trí ban đầu.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1362356" y="951739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>
            <a:off x="9540889" y="2408169"/>
            <a:ext cx="949884" cy="524811"/>
          </a:xfrm>
          <a:custGeom>
            <a:avLst/>
            <a:gdLst/>
            <a:ahLst/>
            <a:cxnLst/>
            <a:rect l="l" t="t" r="r" b="b"/>
            <a:pathLst>
              <a:path w="949884" h="524811">
                <a:moveTo>
                  <a:pt x="0" y="0"/>
                </a:moveTo>
                <a:lnTo>
                  <a:pt x="949884" y="0"/>
                </a:lnTo>
                <a:lnTo>
                  <a:pt x="949884" y="524811"/>
                </a:lnTo>
                <a:lnTo>
                  <a:pt x="0" y="524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 rot="6161174">
            <a:off x="14887729" y="5613854"/>
            <a:ext cx="1345505" cy="758375"/>
          </a:xfrm>
          <a:custGeom>
            <a:avLst/>
            <a:gdLst/>
            <a:ahLst/>
            <a:cxnLst/>
            <a:rect l="l" t="t" r="r" b="b"/>
            <a:pathLst>
              <a:path w="1345505" h="758375">
                <a:moveTo>
                  <a:pt x="0" y="0"/>
                </a:moveTo>
                <a:lnTo>
                  <a:pt x="1345505" y="0"/>
                </a:lnTo>
                <a:lnTo>
                  <a:pt x="1345505" y="758376"/>
                </a:lnTo>
                <a:lnTo>
                  <a:pt x="0" y="758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2212819" y="2932980"/>
            <a:ext cx="6846550" cy="5414141"/>
            <a:chOff x="0" y="0"/>
            <a:chExt cx="9128734" cy="7218854"/>
          </a:xfrm>
        </p:grpSpPr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8"/>
            <a:srcRect l="2578" r="2578"/>
            <a:stretch>
              <a:fillRect/>
            </a:stretch>
          </p:blipFill>
          <p:spPr>
            <a:xfrm>
              <a:off x="0" y="0"/>
              <a:ext cx="9128734" cy="7218854"/>
            </a:xfrm>
            <a:prstGeom prst="rect">
              <a:avLst/>
            </a:prstGeom>
          </p:spPr>
        </p:pic>
      </p:grpSp>
      <p:sp>
        <p:nvSpPr>
          <p:cNvPr id="94" name="TextBox 94"/>
          <p:cNvSpPr txBox="1"/>
          <p:nvPr/>
        </p:nvSpPr>
        <p:spPr>
          <a:xfrm>
            <a:off x="3648387" y="832600"/>
            <a:ext cx="12932665" cy="15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 spc="-460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540889" y="2935834"/>
            <a:ext cx="7860253" cy="602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Bước 2</a:t>
            </a:r>
          </a:p>
          <a:p>
            <a:pPr algn="just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Cô sử dụng 3 ngón tay của bàn tay phải, đưa 2ngón tay luồn vào quai cốc, ngón cái để phía trên quai cốc, tay trái đỡ đáy của cốc.</a:t>
            </a:r>
          </a:p>
          <a:p>
            <a:pPr algn="just">
              <a:lnSpc>
                <a:spcPts val="6859"/>
              </a:lnSpc>
            </a:pPr>
            <a:endParaRPr lang="en-US" sz="4899" spc="-244">
              <a:solidFill>
                <a:srgbClr val="44303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1362356" y="951739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>
            <a:off x="9540889" y="2408169"/>
            <a:ext cx="949884" cy="524811"/>
          </a:xfrm>
          <a:custGeom>
            <a:avLst/>
            <a:gdLst/>
            <a:ahLst/>
            <a:cxnLst/>
            <a:rect l="l" t="t" r="r" b="b"/>
            <a:pathLst>
              <a:path w="949884" h="524811">
                <a:moveTo>
                  <a:pt x="0" y="0"/>
                </a:moveTo>
                <a:lnTo>
                  <a:pt x="949884" y="0"/>
                </a:lnTo>
                <a:lnTo>
                  <a:pt x="949884" y="524811"/>
                </a:lnTo>
                <a:lnTo>
                  <a:pt x="0" y="524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 rot="6161174">
            <a:off x="14887729" y="5613854"/>
            <a:ext cx="1345505" cy="758375"/>
          </a:xfrm>
          <a:custGeom>
            <a:avLst/>
            <a:gdLst/>
            <a:ahLst/>
            <a:cxnLst/>
            <a:rect l="l" t="t" r="r" b="b"/>
            <a:pathLst>
              <a:path w="1345505" h="758375">
                <a:moveTo>
                  <a:pt x="0" y="0"/>
                </a:moveTo>
                <a:lnTo>
                  <a:pt x="1345505" y="0"/>
                </a:lnTo>
                <a:lnTo>
                  <a:pt x="1345505" y="758376"/>
                </a:lnTo>
                <a:lnTo>
                  <a:pt x="0" y="758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2212819" y="2932980"/>
            <a:ext cx="6846550" cy="5414141"/>
            <a:chOff x="0" y="0"/>
            <a:chExt cx="9128734" cy="7218854"/>
          </a:xfrm>
        </p:grpSpPr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8"/>
            <a:srcRect l="2641" r="2641"/>
            <a:stretch>
              <a:fillRect/>
            </a:stretch>
          </p:blipFill>
          <p:spPr>
            <a:xfrm>
              <a:off x="0" y="0"/>
              <a:ext cx="9128734" cy="7218854"/>
            </a:xfrm>
            <a:prstGeom prst="rect">
              <a:avLst/>
            </a:prstGeom>
          </p:spPr>
        </p:pic>
      </p:grpSp>
      <p:sp>
        <p:nvSpPr>
          <p:cNvPr id="94" name="TextBox 94"/>
          <p:cNvSpPr txBox="1"/>
          <p:nvPr/>
        </p:nvSpPr>
        <p:spPr>
          <a:xfrm>
            <a:off x="3648387" y="832600"/>
            <a:ext cx="12932665" cy="157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7"/>
              </a:lnSpc>
            </a:pPr>
            <a:r>
              <a:rPr lang="en-US" sz="9219" spc="-460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540889" y="3593617"/>
            <a:ext cx="7860253" cy="429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Bước 2</a:t>
            </a:r>
          </a:p>
          <a:p>
            <a:pPr algn="just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 Rồi từ từ đổ sang cốc bên cho đến khi hết </a:t>
            </a:r>
          </a:p>
          <a:p>
            <a:pPr algn="just">
              <a:lnSpc>
                <a:spcPts val="6859"/>
              </a:lnSpc>
            </a:pPr>
            <a:r>
              <a:rPr lang="en-US" sz="4899" spc="-24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Sau đó đặt cốc về vị trí ban đầu.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986175" y="990895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5062723" y="7047379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5"/>
                </a:lnTo>
                <a:lnTo>
                  <a:pt x="0" y="1951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4480048" y="2480548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5" y="0"/>
                </a:lnTo>
                <a:lnTo>
                  <a:pt x="692935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flipH="1">
            <a:off x="15347025" y="2195510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6" y="0"/>
                </a:moveTo>
                <a:lnTo>
                  <a:pt x="0" y="0"/>
                </a:lnTo>
                <a:lnTo>
                  <a:pt x="0" y="570075"/>
                </a:lnTo>
                <a:lnTo>
                  <a:pt x="515206" y="570075"/>
                </a:lnTo>
                <a:lnTo>
                  <a:pt x="515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2762346" y="2496111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2214415" y="2195510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5" name="TextBox 95"/>
          <p:cNvSpPr txBox="1"/>
          <p:nvPr/>
        </p:nvSpPr>
        <p:spPr>
          <a:xfrm>
            <a:off x="1923565" y="2330514"/>
            <a:ext cx="14298342" cy="485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71"/>
              </a:lnSpc>
            </a:pPr>
            <a:r>
              <a:rPr lang="en-US" sz="11898" spc="-59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</a:t>
            </a:r>
          </a:p>
          <a:p>
            <a:pPr algn="ctr">
              <a:lnSpc>
                <a:spcPts val="19871"/>
              </a:lnSpc>
            </a:pPr>
            <a:r>
              <a:rPr lang="en-US" sz="11898" spc="-594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một giờ học vui vẻ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Noto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Montessori: Đổ hạt từ ly trong sang ly trong</dc:title>
  <cp:lastModifiedBy>Đinh</cp:lastModifiedBy>
  <cp:revision>2</cp:revision>
  <dcterms:created xsi:type="dcterms:W3CDTF">2006-08-16T00:00:00Z</dcterms:created>
  <dcterms:modified xsi:type="dcterms:W3CDTF">2024-08-15T07:26:59Z</dcterms:modified>
  <dc:identifier>DAGN5iHjARM</dc:identifier>
</cp:coreProperties>
</file>