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DejaVu Serif" panose="020B0604020202020204" charset="0"/>
      <p:regular r:id="rId17"/>
    </p:embeddedFont>
    <p:embeddedFont>
      <p:font typeface="DejaVu Serif Bold" panose="020B0604020202020204" charset="0"/>
      <p:regular r:id="rId18"/>
    </p:embeddedFont>
    <p:embeddedFont>
      <p:font typeface="Gill Sans Ultra Bold" panose="020B0A02020104020203" pitchFamily="34" charset="0"/>
      <p:regular r:id="rId19"/>
    </p:embeddedFont>
    <p:embeddedFont>
      <p:font typeface="Muli" panose="020B0604020202020204" charset="0"/>
      <p:regular r:id="rId20"/>
    </p:embeddedFont>
    <p:embeddedFont>
      <p:font typeface="Noto Sans Bold" panose="020B0802040504020204" pitchFamily="34" charset="0"/>
      <p:regular r:id="rId21"/>
      <p:bold r:id="rId22"/>
    </p:embeddedFont>
    <p:embeddedFont>
      <p:font typeface="Saira ExtraCondensed Heavy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u-yZMw47qqA?si=Z1otGkKUNJA87oj_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44516" y="5923226"/>
            <a:ext cx="2943484" cy="2943484"/>
          </a:xfrm>
          <a:custGeom>
            <a:avLst/>
            <a:gdLst/>
            <a:ahLst/>
            <a:cxnLst/>
            <a:rect l="l" t="t" r="r" b="b"/>
            <a:pathLst>
              <a:path w="2943484" h="2943484">
                <a:moveTo>
                  <a:pt x="0" y="0"/>
                </a:moveTo>
                <a:lnTo>
                  <a:pt x="2943484" y="0"/>
                </a:lnTo>
                <a:lnTo>
                  <a:pt x="2943484" y="2943484"/>
                </a:lnTo>
                <a:lnTo>
                  <a:pt x="0" y="2943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74648" y="503330"/>
            <a:ext cx="1582794" cy="2917593"/>
          </a:xfrm>
          <a:custGeom>
            <a:avLst/>
            <a:gdLst/>
            <a:ahLst/>
            <a:cxnLst/>
            <a:rect l="l" t="t" r="r" b="b"/>
            <a:pathLst>
              <a:path w="1582794" h="2917593">
                <a:moveTo>
                  <a:pt x="0" y="0"/>
                </a:moveTo>
                <a:lnTo>
                  <a:pt x="1582795" y="0"/>
                </a:lnTo>
                <a:lnTo>
                  <a:pt x="1582795" y="2917593"/>
                </a:lnTo>
                <a:lnTo>
                  <a:pt x="0" y="29175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698784" y="-95273"/>
            <a:ext cx="3651885" cy="4114800"/>
          </a:xfrm>
          <a:custGeom>
            <a:avLst/>
            <a:gdLst/>
            <a:ahLst/>
            <a:cxnLst/>
            <a:rect l="l" t="t" r="r" b="b"/>
            <a:pathLst>
              <a:path w="3651885" h="4114800">
                <a:moveTo>
                  <a:pt x="0" y="0"/>
                </a:moveTo>
                <a:lnTo>
                  <a:pt x="3651885" y="0"/>
                </a:lnTo>
                <a:lnTo>
                  <a:pt x="36518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40103" y="6172200"/>
            <a:ext cx="3651885" cy="4114800"/>
          </a:xfrm>
          <a:custGeom>
            <a:avLst/>
            <a:gdLst/>
            <a:ahLst/>
            <a:cxnLst/>
            <a:rect l="l" t="t" r="r" b="b"/>
            <a:pathLst>
              <a:path w="3651885" h="4114800">
                <a:moveTo>
                  <a:pt x="3651885" y="0"/>
                </a:moveTo>
                <a:lnTo>
                  <a:pt x="0" y="0"/>
                </a:lnTo>
                <a:lnTo>
                  <a:pt x="0" y="4114800"/>
                </a:lnTo>
                <a:lnTo>
                  <a:pt x="3651885" y="4114800"/>
                </a:lnTo>
                <a:lnTo>
                  <a:pt x="365188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166688" y="8519238"/>
            <a:ext cx="7315200" cy="347472"/>
          </a:xfrm>
          <a:custGeom>
            <a:avLst/>
            <a:gdLst/>
            <a:ahLst/>
            <a:cxnLst/>
            <a:rect l="l" t="t" r="r" b="b"/>
            <a:pathLst>
              <a:path w="7315200" h="347472">
                <a:moveTo>
                  <a:pt x="0" y="0"/>
                </a:moveTo>
                <a:lnTo>
                  <a:pt x="7315200" y="0"/>
                </a:lnTo>
                <a:lnTo>
                  <a:pt x="7315200" y="347472"/>
                </a:lnTo>
                <a:lnTo>
                  <a:pt x="0" y="3474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581607" y="1016270"/>
            <a:ext cx="10822864" cy="3075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37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FD967E"/>
                </a:solidFill>
                <a:latin typeface="Gill Sans Ultra Bold" panose="020B0A02020104020203" pitchFamily="34" charset="0"/>
              </a:rPr>
              <a:t>Kỹ</a:t>
            </a:r>
            <a:r>
              <a:rPr lang="en-US" sz="6000" dirty="0">
                <a:solidFill>
                  <a:srgbClr val="FD967E"/>
                </a:solidFill>
                <a:latin typeface="Gill Sans Ultra Bold" panose="020B0A02020104020203" pitchFamily="34" charset="0"/>
              </a:rPr>
              <a:t> </a:t>
            </a:r>
            <a:r>
              <a:rPr lang="en-US" sz="6000" dirty="0" err="1">
                <a:solidFill>
                  <a:srgbClr val="FD967E"/>
                </a:solidFill>
                <a:latin typeface="Gill Sans Ultra Bold" panose="020B0A02020104020203" pitchFamily="34" charset="0"/>
              </a:rPr>
              <a:t>năng</a:t>
            </a:r>
            <a:r>
              <a:rPr lang="en-US" sz="6000" dirty="0">
                <a:solidFill>
                  <a:srgbClr val="FD967E"/>
                </a:solidFill>
                <a:latin typeface="Gill Sans Ultra Bold" panose="020B0A02020104020203" pitchFamily="34" charset="0"/>
              </a:rPr>
              <a:t> </a:t>
            </a:r>
            <a:r>
              <a:rPr lang="en-US" sz="6000" dirty="0" err="1">
                <a:solidFill>
                  <a:srgbClr val="FD967E"/>
                </a:solidFill>
                <a:latin typeface="Gill Sans Ultra Bold" panose="020B0A02020104020203" pitchFamily="34" charset="0"/>
              </a:rPr>
              <a:t>khi</a:t>
            </a:r>
            <a:r>
              <a:rPr lang="en-US" sz="6000" dirty="0">
                <a:solidFill>
                  <a:srgbClr val="FD967E"/>
                </a:solidFill>
                <a:latin typeface="Gill Sans Ultra Bold" panose="020B0A02020104020203" pitchFamily="34" charset="0"/>
              </a:rPr>
              <a:t> </a:t>
            </a:r>
            <a:r>
              <a:rPr lang="en-US" sz="6000" dirty="0" err="1">
                <a:solidFill>
                  <a:srgbClr val="FD967E"/>
                </a:solidFill>
                <a:latin typeface="Gill Sans Ultra Bold" panose="020B0A02020104020203" pitchFamily="34" charset="0"/>
              </a:rPr>
              <a:t>đi</a:t>
            </a:r>
            <a:r>
              <a:rPr lang="en-US" sz="6000" dirty="0">
                <a:solidFill>
                  <a:srgbClr val="FD967E"/>
                </a:solidFill>
                <a:latin typeface="Gill Sans Ultra Bold" panose="020B0A02020104020203" pitchFamily="34" charset="0"/>
              </a:rPr>
              <a:t> </a:t>
            </a:r>
            <a:r>
              <a:rPr lang="en-US" sz="6000" dirty="0" err="1">
                <a:solidFill>
                  <a:srgbClr val="FD967E"/>
                </a:solidFill>
                <a:latin typeface="Gill Sans Ultra Bold" panose="020B0A02020104020203" pitchFamily="34" charset="0"/>
              </a:rPr>
              <a:t>siêu</a:t>
            </a:r>
            <a:r>
              <a:rPr lang="en-US" sz="6000" dirty="0">
                <a:solidFill>
                  <a:srgbClr val="FD967E"/>
                </a:solidFill>
                <a:latin typeface="Gill Sans Ultra Bold" panose="020B0A02020104020203" pitchFamily="34" charset="0"/>
              </a:rPr>
              <a:t> </a:t>
            </a:r>
            <a:r>
              <a:rPr lang="en-US" sz="6000" dirty="0" err="1">
                <a:solidFill>
                  <a:srgbClr val="FD967E"/>
                </a:solidFill>
                <a:latin typeface="Gill Sans Ultra Bold" panose="020B0A02020104020203" pitchFamily="34" charset="0"/>
              </a:rPr>
              <a:t>thị</a:t>
            </a:r>
            <a:endParaRPr lang="en-US" sz="6000" dirty="0">
              <a:solidFill>
                <a:srgbClr val="FD967E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F54EA7CC-6662-3157-9450-64E70089F119}"/>
              </a:ext>
            </a:extLst>
          </p:cNvPr>
          <p:cNvSpPr/>
          <p:nvPr/>
        </p:nvSpPr>
        <p:spPr>
          <a:xfrm>
            <a:off x="5185790" y="4144089"/>
            <a:ext cx="8303213" cy="4445673"/>
          </a:xfrm>
          <a:custGeom>
            <a:avLst/>
            <a:gdLst/>
            <a:ahLst/>
            <a:cxnLst/>
            <a:rect l="l" t="t" r="r" b="b"/>
            <a:pathLst>
              <a:path w="9635881" h="5856474">
                <a:moveTo>
                  <a:pt x="0" y="0"/>
                </a:moveTo>
                <a:lnTo>
                  <a:pt x="9635882" y="0"/>
                </a:lnTo>
                <a:lnTo>
                  <a:pt x="9635882" y="5856475"/>
                </a:lnTo>
                <a:lnTo>
                  <a:pt x="0" y="58564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698784" y="-95273"/>
            <a:ext cx="3651885" cy="4114800"/>
          </a:xfrm>
          <a:custGeom>
            <a:avLst/>
            <a:gdLst/>
            <a:ahLst/>
            <a:cxnLst/>
            <a:rect l="l" t="t" r="r" b="b"/>
            <a:pathLst>
              <a:path w="3651885" h="4114800">
                <a:moveTo>
                  <a:pt x="0" y="0"/>
                </a:moveTo>
                <a:lnTo>
                  <a:pt x="3651885" y="0"/>
                </a:lnTo>
                <a:lnTo>
                  <a:pt x="36518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172200"/>
            <a:ext cx="3651885" cy="4114800"/>
          </a:xfrm>
          <a:custGeom>
            <a:avLst/>
            <a:gdLst/>
            <a:ahLst/>
            <a:cxnLst/>
            <a:rect l="l" t="t" r="r" b="b"/>
            <a:pathLst>
              <a:path w="3651885" h="4114800">
                <a:moveTo>
                  <a:pt x="3651885" y="0"/>
                </a:moveTo>
                <a:lnTo>
                  <a:pt x="0" y="0"/>
                </a:lnTo>
                <a:lnTo>
                  <a:pt x="0" y="4114800"/>
                </a:lnTo>
                <a:lnTo>
                  <a:pt x="3651885" y="4114800"/>
                </a:lnTo>
                <a:lnTo>
                  <a:pt x="365188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20412">
            <a:off x="11620389" y="5629460"/>
            <a:ext cx="2394547" cy="1783937"/>
          </a:xfrm>
          <a:custGeom>
            <a:avLst/>
            <a:gdLst/>
            <a:ahLst/>
            <a:cxnLst/>
            <a:rect l="l" t="t" r="r" b="b"/>
            <a:pathLst>
              <a:path w="2394547" h="1783937">
                <a:moveTo>
                  <a:pt x="0" y="0"/>
                </a:moveTo>
                <a:lnTo>
                  <a:pt x="2394546" y="0"/>
                </a:lnTo>
                <a:lnTo>
                  <a:pt x="2394546" y="1783937"/>
                </a:lnTo>
                <a:lnTo>
                  <a:pt x="0" y="17839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470699" y="4638040"/>
            <a:ext cx="7346603" cy="183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CF2F34"/>
                </a:solidFill>
                <a:latin typeface="DejaVu Serif Bold"/>
              </a:rPr>
              <a:t>Thực hành kỹ năng: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CF2F34"/>
                </a:solidFill>
                <a:latin typeface="DejaVu Serif"/>
              </a:rPr>
              <a:t>ĐI SIÊU THỊ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66046" y="1158707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698784" y="-95273"/>
            <a:ext cx="3651885" cy="4114800"/>
          </a:xfrm>
          <a:custGeom>
            <a:avLst/>
            <a:gdLst/>
            <a:ahLst/>
            <a:cxnLst/>
            <a:rect l="l" t="t" r="r" b="b"/>
            <a:pathLst>
              <a:path w="3651885" h="4114800">
                <a:moveTo>
                  <a:pt x="0" y="0"/>
                </a:moveTo>
                <a:lnTo>
                  <a:pt x="3651885" y="0"/>
                </a:lnTo>
                <a:lnTo>
                  <a:pt x="36518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172200"/>
            <a:ext cx="3651885" cy="4114800"/>
          </a:xfrm>
          <a:custGeom>
            <a:avLst/>
            <a:gdLst/>
            <a:ahLst/>
            <a:cxnLst/>
            <a:rect l="l" t="t" r="r" b="b"/>
            <a:pathLst>
              <a:path w="3651885" h="4114800">
                <a:moveTo>
                  <a:pt x="3651885" y="0"/>
                </a:moveTo>
                <a:lnTo>
                  <a:pt x="0" y="0"/>
                </a:lnTo>
                <a:lnTo>
                  <a:pt x="0" y="4114800"/>
                </a:lnTo>
                <a:lnTo>
                  <a:pt x="3651885" y="4114800"/>
                </a:lnTo>
                <a:lnTo>
                  <a:pt x="365188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20412">
            <a:off x="11620389" y="5629460"/>
            <a:ext cx="2394547" cy="1783937"/>
          </a:xfrm>
          <a:custGeom>
            <a:avLst/>
            <a:gdLst/>
            <a:ahLst/>
            <a:cxnLst/>
            <a:rect l="l" t="t" r="r" b="b"/>
            <a:pathLst>
              <a:path w="2394547" h="1783937">
                <a:moveTo>
                  <a:pt x="0" y="0"/>
                </a:moveTo>
                <a:lnTo>
                  <a:pt x="2394546" y="0"/>
                </a:lnTo>
                <a:lnTo>
                  <a:pt x="2394546" y="1783937"/>
                </a:lnTo>
                <a:lnTo>
                  <a:pt x="0" y="17839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214359" y="2354667"/>
            <a:ext cx="10264825" cy="3215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22"/>
              </a:lnSpc>
            </a:pPr>
            <a:r>
              <a:rPr lang="en-US" sz="6158">
                <a:solidFill>
                  <a:srgbClr val="CF2F34"/>
                </a:solidFill>
                <a:latin typeface="Noto Sans Bold"/>
              </a:rPr>
              <a:t>Chúc các bé</a:t>
            </a:r>
          </a:p>
          <a:p>
            <a:pPr algn="ctr">
              <a:lnSpc>
                <a:spcPts val="8622"/>
              </a:lnSpc>
            </a:pPr>
            <a:r>
              <a:rPr lang="en-US" sz="6158">
                <a:solidFill>
                  <a:srgbClr val="CF2F34"/>
                </a:solidFill>
                <a:latin typeface="Noto Sans Bold"/>
              </a:rPr>
              <a:t>có những giờ học thật vui </a:t>
            </a:r>
          </a:p>
          <a:p>
            <a:pPr algn="ctr">
              <a:lnSpc>
                <a:spcPts val="8622"/>
              </a:lnSpc>
            </a:pPr>
            <a:r>
              <a:rPr lang="en-US" sz="6158">
                <a:solidFill>
                  <a:srgbClr val="CF2F34"/>
                </a:solidFill>
                <a:latin typeface="Noto Sans Bold"/>
              </a:rPr>
              <a:t>và bổ ích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0384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82450" y="-95273"/>
            <a:ext cx="2968218" cy="3344471"/>
          </a:xfrm>
          <a:custGeom>
            <a:avLst/>
            <a:gdLst/>
            <a:ahLst/>
            <a:cxnLst/>
            <a:rect l="l" t="t" r="r" b="b"/>
            <a:pathLst>
              <a:path w="2968218" h="3344471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491769">
            <a:off x="3311809" y="2135049"/>
            <a:ext cx="1905850" cy="1799589"/>
          </a:xfrm>
          <a:custGeom>
            <a:avLst/>
            <a:gdLst/>
            <a:ahLst/>
            <a:cxnLst/>
            <a:rect l="l" t="t" r="r" b="b"/>
            <a:pathLst>
              <a:path w="1905850" h="1799589">
                <a:moveTo>
                  <a:pt x="0" y="0"/>
                </a:moveTo>
                <a:lnTo>
                  <a:pt x="1905849" y="0"/>
                </a:lnTo>
                <a:lnTo>
                  <a:pt x="1905849" y="1799589"/>
                </a:lnTo>
                <a:lnTo>
                  <a:pt x="0" y="1799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7490" t="-49951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5539188" y="3355448"/>
            <a:ext cx="8748960" cy="3298896"/>
            <a:chOff x="0" y="0"/>
            <a:chExt cx="11665280" cy="4398528"/>
          </a:xfrm>
        </p:grpSpPr>
        <p:sp>
          <p:nvSpPr>
            <p:cNvPr id="9" name="TextBox 9"/>
            <p:cNvSpPr txBox="1"/>
            <p:nvPr/>
          </p:nvSpPr>
          <p:spPr>
            <a:xfrm>
              <a:off x="0" y="3524556"/>
              <a:ext cx="11665280" cy="503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0"/>
                </a:lnSpc>
              </a:pPr>
              <a:r>
                <a:rPr lang="en-US" sz="2300" u="sng" spc="-34">
                  <a:solidFill>
                    <a:srgbClr val="44000A"/>
                  </a:solidFill>
                  <a:latin typeface="Muli"/>
                  <a:hlinkClick r:id="rId6" tooltip="https://youtu.be/u-yZMw47qqA?si=Z1otGkKUNJA87oj_"/>
                </a:rPr>
                <a:t>Mời các con cùng quan sát đoạn phim: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6675"/>
              <a:ext cx="11665280" cy="3064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960"/>
                </a:lnSpc>
              </a:pPr>
              <a:r>
                <a:rPr lang="en-US" sz="8000" spc="-160">
                  <a:solidFill>
                    <a:srgbClr val="44000A"/>
                  </a:solidFill>
                  <a:latin typeface="Saira ExtraCondensed Heavy"/>
                </a:rPr>
                <a:t>Phim: </a:t>
              </a:r>
            </a:p>
            <a:p>
              <a:pPr algn="l">
                <a:lnSpc>
                  <a:spcPts val="8960"/>
                </a:lnSpc>
              </a:pPr>
              <a:r>
                <a:rPr lang="en-US" sz="8000" spc="-160">
                  <a:solidFill>
                    <a:srgbClr val="44000A"/>
                  </a:solidFill>
                  <a:latin typeface="Saira ExtraCondensed Heavy"/>
                </a:rPr>
                <a:t>“Cẩn thận khi đi siêu thị”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82450" y="-95273"/>
            <a:ext cx="2968218" cy="3344471"/>
          </a:xfrm>
          <a:custGeom>
            <a:avLst/>
            <a:gdLst/>
            <a:ahLst/>
            <a:cxnLst/>
            <a:rect l="l" t="t" r="r" b="b"/>
            <a:pathLst>
              <a:path w="2968218" h="3344471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491769">
            <a:off x="3311809" y="2135049"/>
            <a:ext cx="1905850" cy="1799589"/>
          </a:xfrm>
          <a:custGeom>
            <a:avLst/>
            <a:gdLst/>
            <a:ahLst/>
            <a:cxnLst/>
            <a:rect l="l" t="t" r="r" b="b"/>
            <a:pathLst>
              <a:path w="1905850" h="1799589">
                <a:moveTo>
                  <a:pt x="0" y="0"/>
                </a:moveTo>
                <a:lnTo>
                  <a:pt x="1905849" y="0"/>
                </a:lnTo>
                <a:lnTo>
                  <a:pt x="1905849" y="1799589"/>
                </a:lnTo>
                <a:lnTo>
                  <a:pt x="0" y="1799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7490" t="-49951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610932" y="1851258"/>
            <a:ext cx="9635881" cy="5856474"/>
          </a:xfrm>
          <a:custGeom>
            <a:avLst/>
            <a:gdLst/>
            <a:ahLst/>
            <a:cxnLst/>
            <a:rect l="l" t="t" r="r" b="b"/>
            <a:pathLst>
              <a:path w="9635881" h="5856474">
                <a:moveTo>
                  <a:pt x="0" y="0"/>
                </a:moveTo>
                <a:lnTo>
                  <a:pt x="9635882" y="0"/>
                </a:lnTo>
                <a:lnTo>
                  <a:pt x="9635882" y="5856475"/>
                </a:lnTo>
                <a:lnTo>
                  <a:pt x="0" y="58564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009534" y="1147193"/>
            <a:ext cx="96358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CF2F34"/>
                </a:solidFill>
                <a:latin typeface="DejaVu Serif Bold"/>
              </a:rPr>
              <a:t>Bé nên làm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83723" y="8236876"/>
            <a:ext cx="3320554" cy="617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3"/>
              </a:lnSpc>
            </a:pPr>
            <a:r>
              <a:rPr lang="en-US" sz="3552">
                <a:solidFill>
                  <a:srgbClr val="CF2F34"/>
                </a:solidFill>
                <a:latin typeface="DejaVu Serif"/>
              </a:rPr>
              <a:t>Đi cùng bố mẹ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82450" y="-95273"/>
            <a:ext cx="2968218" cy="3344471"/>
          </a:xfrm>
          <a:custGeom>
            <a:avLst/>
            <a:gdLst/>
            <a:ahLst/>
            <a:cxnLst/>
            <a:rect l="l" t="t" r="r" b="b"/>
            <a:pathLst>
              <a:path w="2968218" h="3344471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491769">
            <a:off x="3311809" y="2135049"/>
            <a:ext cx="1905850" cy="1799589"/>
          </a:xfrm>
          <a:custGeom>
            <a:avLst/>
            <a:gdLst/>
            <a:ahLst/>
            <a:cxnLst/>
            <a:rect l="l" t="t" r="r" b="b"/>
            <a:pathLst>
              <a:path w="1905850" h="1799589">
                <a:moveTo>
                  <a:pt x="0" y="0"/>
                </a:moveTo>
                <a:lnTo>
                  <a:pt x="1905849" y="0"/>
                </a:lnTo>
                <a:lnTo>
                  <a:pt x="1905849" y="1799589"/>
                </a:lnTo>
                <a:lnTo>
                  <a:pt x="0" y="1799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7490" t="-49951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634509" y="2056436"/>
            <a:ext cx="9018983" cy="6174128"/>
          </a:xfrm>
          <a:custGeom>
            <a:avLst/>
            <a:gdLst/>
            <a:ahLst/>
            <a:cxnLst/>
            <a:rect l="l" t="t" r="r" b="b"/>
            <a:pathLst>
              <a:path w="9018983" h="6174128">
                <a:moveTo>
                  <a:pt x="0" y="0"/>
                </a:moveTo>
                <a:lnTo>
                  <a:pt x="9018982" y="0"/>
                </a:lnTo>
                <a:lnTo>
                  <a:pt x="9018982" y="6174128"/>
                </a:lnTo>
                <a:lnTo>
                  <a:pt x="0" y="61741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009534" y="1147193"/>
            <a:ext cx="96358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CF2F34"/>
                </a:solidFill>
                <a:latin typeface="DejaVu Serif Bold"/>
              </a:rPr>
              <a:t>Bé nên làm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94277" y="8507338"/>
            <a:ext cx="4899446" cy="617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3"/>
              </a:lnSpc>
            </a:pPr>
            <a:r>
              <a:rPr lang="en-US" sz="3552">
                <a:solidFill>
                  <a:srgbClr val="CF2F34"/>
                </a:solidFill>
                <a:latin typeface="DejaVu Serif"/>
              </a:rPr>
              <a:t>Xếp hàng chờ tới lượt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82450" y="-95273"/>
            <a:ext cx="2968218" cy="3344471"/>
          </a:xfrm>
          <a:custGeom>
            <a:avLst/>
            <a:gdLst/>
            <a:ahLst/>
            <a:cxnLst/>
            <a:rect l="l" t="t" r="r" b="b"/>
            <a:pathLst>
              <a:path w="2968218" h="3344471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491769">
            <a:off x="3311809" y="2135049"/>
            <a:ext cx="1905850" cy="1799589"/>
          </a:xfrm>
          <a:custGeom>
            <a:avLst/>
            <a:gdLst/>
            <a:ahLst/>
            <a:cxnLst/>
            <a:rect l="l" t="t" r="r" b="b"/>
            <a:pathLst>
              <a:path w="1905850" h="1799589">
                <a:moveTo>
                  <a:pt x="0" y="0"/>
                </a:moveTo>
                <a:lnTo>
                  <a:pt x="1905849" y="0"/>
                </a:lnTo>
                <a:lnTo>
                  <a:pt x="1905849" y="1799589"/>
                </a:lnTo>
                <a:lnTo>
                  <a:pt x="0" y="1799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7490" t="-49951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515909" y="1975689"/>
            <a:ext cx="11256183" cy="6335623"/>
          </a:xfrm>
          <a:custGeom>
            <a:avLst/>
            <a:gdLst/>
            <a:ahLst/>
            <a:cxnLst/>
            <a:rect l="l" t="t" r="r" b="b"/>
            <a:pathLst>
              <a:path w="11256183" h="6335623">
                <a:moveTo>
                  <a:pt x="0" y="0"/>
                </a:moveTo>
                <a:lnTo>
                  <a:pt x="11256182" y="0"/>
                </a:lnTo>
                <a:lnTo>
                  <a:pt x="11256182" y="6335622"/>
                </a:lnTo>
                <a:lnTo>
                  <a:pt x="0" y="63356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009534" y="1147193"/>
            <a:ext cx="96358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CF2F34"/>
                </a:solidFill>
                <a:latin typeface="DejaVu Serif Bold"/>
              </a:rPr>
              <a:t>Bé nên làm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93085" y="8507338"/>
            <a:ext cx="7501830" cy="614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3"/>
              </a:lnSpc>
            </a:pPr>
            <a:r>
              <a:rPr lang="en-US" sz="3552">
                <a:solidFill>
                  <a:srgbClr val="CF2F34"/>
                </a:solidFill>
                <a:latin typeface="DejaVu Serif"/>
              </a:rPr>
              <a:t>Muốn lấy đồ hãy nhờ bố mẹ giúp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82450" y="-95273"/>
            <a:ext cx="2968218" cy="3344471"/>
          </a:xfrm>
          <a:custGeom>
            <a:avLst/>
            <a:gdLst/>
            <a:ahLst/>
            <a:cxnLst/>
            <a:rect l="l" t="t" r="r" b="b"/>
            <a:pathLst>
              <a:path w="2968218" h="3344471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491769">
            <a:off x="3311809" y="2135049"/>
            <a:ext cx="1905850" cy="1799589"/>
          </a:xfrm>
          <a:custGeom>
            <a:avLst/>
            <a:gdLst/>
            <a:ahLst/>
            <a:cxnLst/>
            <a:rect l="l" t="t" r="r" b="b"/>
            <a:pathLst>
              <a:path w="1905850" h="1799589">
                <a:moveTo>
                  <a:pt x="0" y="0"/>
                </a:moveTo>
                <a:lnTo>
                  <a:pt x="1905849" y="0"/>
                </a:lnTo>
                <a:lnTo>
                  <a:pt x="1905849" y="1799589"/>
                </a:lnTo>
                <a:lnTo>
                  <a:pt x="0" y="1799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7490" t="-49951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415784" y="2765275"/>
            <a:ext cx="3456432" cy="4114800"/>
          </a:xfrm>
          <a:custGeom>
            <a:avLst/>
            <a:gdLst/>
            <a:ahLst/>
            <a:cxnLst/>
            <a:rect l="l" t="t" r="r" b="b"/>
            <a:pathLst>
              <a:path w="3456432" h="4114800">
                <a:moveTo>
                  <a:pt x="0" y="0"/>
                </a:moveTo>
                <a:lnTo>
                  <a:pt x="3456432" y="0"/>
                </a:lnTo>
                <a:lnTo>
                  <a:pt x="34564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009534" y="1147193"/>
            <a:ext cx="96358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CF2F34"/>
                </a:solidFill>
                <a:latin typeface="DejaVu Serif Bold"/>
              </a:rPr>
              <a:t>Bé không nên làm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95560" y="8507338"/>
            <a:ext cx="8096880" cy="617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3"/>
              </a:lnSpc>
            </a:pPr>
            <a:r>
              <a:rPr lang="en-US" sz="3552">
                <a:solidFill>
                  <a:srgbClr val="CF2F34"/>
                </a:solidFill>
                <a:latin typeface="DejaVu Serif"/>
              </a:rPr>
              <a:t>Đứng trong xe đẩy gây mất an toàn</a:t>
            </a:r>
          </a:p>
        </p:txBody>
      </p:sp>
    </p:spTree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82450" y="-95273"/>
            <a:ext cx="2968218" cy="3344471"/>
          </a:xfrm>
          <a:custGeom>
            <a:avLst/>
            <a:gdLst/>
            <a:ahLst/>
            <a:cxnLst/>
            <a:rect l="l" t="t" r="r" b="b"/>
            <a:pathLst>
              <a:path w="2968218" h="3344471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491769">
            <a:off x="3311809" y="2135049"/>
            <a:ext cx="1905850" cy="1799589"/>
          </a:xfrm>
          <a:custGeom>
            <a:avLst/>
            <a:gdLst/>
            <a:ahLst/>
            <a:cxnLst/>
            <a:rect l="l" t="t" r="r" b="b"/>
            <a:pathLst>
              <a:path w="1905850" h="1799589">
                <a:moveTo>
                  <a:pt x="0" y="0"/>
                </a:moveTo>
                <a:lnTo>
                  <a:pt x="1905849" y="0"/>
                </a:lnTo>
                <a:lnTo>
                  <a:pt x="1905849" y="1799589"/>
                </a:lnTo>
                <a:lnTo>
                  <a:pt x="0" y="1799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7490" t="-49951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027254" y="2443535"/>
            <a:ext cx="5600442" cy="5026396"/>
          </a:xfrm>
          <a:custGeom>
            <a:avLst/>
            <a:gdLst/>
            <a:ahLst/>
            <a:cxnLst/>
            <a:rect l="l" t="t" r="r" b="b"/>
            <a:pathLst>
              <a:path w="5600442" h="5026396">
                <a:moveTo>
                  <a:pt x="0" y="0"/>
                </a:moveTo>
                <a:lnTo>
                  <a:pt x="5600441" y="0"/>
                </a:lnTo>
                <a:lnTo>
                  <a:pt x="5600441" y="5026396"/>
                </a:lnTo>
                <a:lnTo>
                  <a:pt x="0" y="50263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009534" y="1147193"/>
            <a:ext cx="96358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CF2F34"/>
                </a:solidFill>
                <a:latin typeface="DejaVu Serif Bold"/>
              </a:rPr>
              <a:t>Bé không nên làm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30176" y="8507338"/>
            <a:ext cx="5027648" cy="617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3"/>
              </a:lnSpc>
            </a:pPr>
            <a:r>
              <a:rPr lang="en-US" sz="3552">
                <a:solidFill>
                  <a:srgbClr val="CF2F34"/>
                </a:solidFill>
                <a:latin typeface="DejaVu Serif"/>
              </a:rPr>
              <a:t>Tự ý lấy đồ, bóc đồ ăn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82450" y="-95273"/>
            <a:ext cx="2968218" cy="3344471"/>
          </a:xfrm>
          <a:custGeom>
            <a:avLst/>
            <a:gdLst/>
            <a:ahLst/>
            <a:cxnLst/>
            <a:rect l="l" t="t" r="r" b="b"/>
            <a:pathLst>
              <a:path w="2968218" h="3344471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491769">
            <a:off x="3311809" y="2135049"/>
            <a:ext cx="1905850" cy="1799589"/>
          </a:xfrm>
          <a:custGeom>
            <a:avLst/>
            <a:gdLst/>
            <a:ahLst/>
            <a:cxnLst/>
            <a:rect l="l" t="t" r="r" b="b"/>
            <a:pathLst>
              <a:path w="1905850" h="1799589">
                <a:moveTo>
                  <a:pt x="0" y="0"/>
                </a:moveTo>
                <a:lnTo>
                  <a:pt x="1905849" y="0"/>
                </a:lnTo>
                <a:lnTo>
                  <a:pt x="1905849" y="1799589"/>
                </a:lnTo>
                <a:lnTo>
                  <a:pt x="0" y="1799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7490" t="-49951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361074" y="3261038"/>
            <a:ext cx="4107085" cy="4114800"/>
          </a:xfrm>
          <a:custGeom>
            <a:avLst/>
            <a:gdLst/>
            <a:ahLst/>
            <a:cxnLst/>
            <a:rect l="l" t="t" r="r" b="b"/>
            <a:pathLst>
              <a:path w="4107085" h="4114800">
                <a:moveTo>
                  <a:pt x="0" y="0"/>
                </a:moveTo>
                <a:lnTo>
                  <a:pt x="4107084" y="0"/>
                </a:lnTo>
                <a:lnTo>
                  <a:pt x="41070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682661" y="2940213"/>
            <a:ext cx="3999860" cy="3939862"/>
          </a:xfrm>
          <a:custGeom>
            <a:avLst/>
            <a:gdLst/>
            <a:ahLst/>
            <a:cxnLst/>
            <a:rect l="l" t="t" r="r" b="b"/>
            <a:pathLst>
              <a:path w="3999860" h="3939862">
                <a:moveTo>
                  <a:pt x="0" y="0"/>
                </a:moveTo>
                <a:lnTo>
                  <a:pt x="3999860" y="0"/>
                </a:lnTo>
                <a:lnTo>
                  <a:pt x="3999860" y="3939862"/>
                </a:lnTo>
                <a:lnTo>
                  <a:pt x="0" y="39398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009534" y="1147193"/>
            <a:ext cx="96358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CF2F34"/>
                </a:solidFill>
                <a:latin typeface="DejaVu Serif Bold"/>
              </a:rPr>
              <a:t>Bé không nên làm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26394" y="8507338"/>
            <a:ext cx="5635212" cy="617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3"/>
              </a:lnSpc>
            </a:pPr>
            <a:r>
              <a:rPr lang="en-US" sz="3552">
                <a:solidFill>
                  <a:srgbClr val="CF2F34"/>
                </a:solidFill>
                <a:latin typeface="DejaVu Serif"/>
              </a:rPr>
              <a:t>Chạy nhảy trong siêu thị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3274" y="1016271"/>
            <a:ext cx="14761452" cy="8254459"/>
            <a:chOff x="0" y="0"/>
            <a:chExt cx="3902883" cy="21824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2883" cy="2182454"/>
            </a:xfrm>
            <a:custGeom>
              <a:avLst/>
              <a:gdLst/>
              <a:ahLst/>
              <a:cxnLst/>
              <a:rect l="l" t="t" r="r" b="b"/>
              <a:pathLst>
                <a:path w="3902883" h="2182454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82450" y="-95273"/>
            <a:ext cx="2968218" cy="3344471"/>
          </a:xfrm>
          <a:custGeom>
            <a:avLst/>
            <a:gdLst/>
            <a:ahLst/>
            <a:cxnLst/>
            <a:rect l="l" t="t" r="r" b="b"/>
            <a:pathLst>
              <a:path w="2968218" h="3344471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0103" y="6880075"/>
            <a:ext cx="3023646" cy="3406925"/>
          </a:xfrm>
          <a:custGeom>
            <a:avLst/>
            <a:gdLst/>
            <a:ahLst/>
            <a:cxnLst/>
            <a:rect l="l" t="t" r="r" b="b"/>
            <a:pathLst>
              <a:path w="3023646" h="3406925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491769">
            <a:off x="3311809" y="2135049"/>
            <a:ext cx="1905850" cy="1799589"/>
          </a:xfrm>
          <a:custGeom>
            <a:avLst/>
            <a:gdLst/>
            <a:ahLst/>
            <a:cxnLst/>
            <a:rect l="l" t="t" r="r" b="b"/>
            <a:pathLst>
              <a:path w="1905850" h="1799589">
                <a:moveTo>
                  <a:pt x="0" y="0"/>
                </a:moveTo>
                <a:lnTo>
                  <a:pt x="1905849" y="0"/>
                </a:lnTo>
                <a:lnTo>
                  <a:pt x="1905849" y="1799589"/>
                </a:lnTo>
                <a:lnTo>
                  <a:pt x="0" y="1799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7490" t="-49951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581067" y="2611312"/>
            <a:ext cx="4492815" cy="4792336"/>
          </a:xfrm>
          <a:custGeom>
            <a:avLst/>
            <a:gdLst/>
            <a:ahLst/>
            <a:cxnLst/>
            <a:rect l="l" t="t" r="r" b="b"/>
            <a:pathLst>
              <a:path w="4492815" h="4792336">
                <a:moveTo>
                  <a:pt x="0" y="0"/>
                </a:moveTo>
                <a:lnTo>
                  <a:pt x="4492815" y="0"/>
                </a:lnTo>
                <a:lnTo>
                  <a:pt x="4492815" y="4792335"/>
                </a:lnTo>
                <a:lnTo>
                  <a:pt x="0" y="47923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009534" y="1147193"/>
            <a:ext cx="96358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CF2F34"/>
                </a:solidFill>
                <a:latin typeface="DejaVu Serif Bold"/>
              </a:rPr>
              <a:t>Bé không nên làm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44767" y="8236876"/>
            <a:ext cx="7998467" cy="617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3"/>
              </a:lnSpc>
            </a:pPr>
            <a:r>
              <a:rPr lang="en-US" sz="3552">
                <a:solidFill>
                  <a:srgbClr val="CF2F34"/>
                </a:solidFill>
                <a:latin typeface="DejaVu Serif"/>
              </a:rPr>
              <a:t>Tự ý lấy đồ không hỏi ý kiến bố mẹ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118</Words>
  <Application>Microsoft Office PowerPoint</Application>
  <PresentationFormat>Custom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DejaVu Serif Bold</vt:lpstr>
      <vt:lpstr>Noto Sans Bold</vt:lpstr>
      <vt:lpstr>Calibri</vt:lpstr>
      <vt:lpstr>Muli</vt:lpstr>
      <vt:lpstr>Saira ExtraCondensed Heavy</vt:lpstr>
      <vt:lpstr>DejaVu Serif</vt:lpstr>
      <vt:lpstr>Arial</vt:lpstr>
      <vt:lpstr>Gill Sans Ultra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Kỹ năng khi đi siêu thị - MGB</dc:title>
  <cp:lastModifiedBy>Đinh</cp:lastModifiedBy>
  <cp:revision>3</cp:revision>
  <dcterms:created xsi:type="dcterms:W3CDTF">2006-08-16T00:00:00Z</dcterms:created>
  <dcterms:modified xsi:type="dcterms:W3CDTF">2024-08-21T17:31:59Z</dcterms:modified>
  <dc:identifier>DAGFyHLxucw</dc:identifier>
</cp:coreProperties>
</file>