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92" r:id="rId2"/>
    <p:sldId id="273" r:id="rId3"/>
    <p:sldId id="287" r:id="rId4"/>
    <p:sldId id="274" r:id="rId5"/>
    <p:sldId id="264" r:id="rId6"/>
    <p:sldId id="265" r:id="rId7"/>
    <p:sldId id="280" r:id="rId8"/>
    <p:sldId id="288" r:id="rId9"/>
    <p:sldId id="289" r:id="rId10"/>
    <p:sldId id="267" r:id="rId11"/>
    <p:sldId id="268" r:id="rId12"/>
    <p:sldId id="290" r:id="rId13"/>
    <p:sldId id="291" r:id="rId14"/>
    <p:sldId id="281" r:id="rId15"/>
    <p:sldId id="283" r:id="rId16"/>
    <p:sldId id="284" r:id="rId17"/>
    <p:sldId id="275" r:id="rId18"/>
    <p:sldId id="278" r:id="rId19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uy Loc" initials="HL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02" autoAdjust="0"/>
    <p:restoredTop sz="94614" autoAdjust="0"/>
  </p:normalViewPr>
  <p:slideViewPr>
    <p:cSldViewPr>
      <p:cViewPr varScale="1">
        <p:scale>
          <a:sx n="69" d="100"/>
          <a:sy n="69" d="100"/>
        </p:scale>
        <p:origin x="141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Đầ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Nơi giữ chỗ cho Ngày thá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C63595-27C3-48EE-A2D8-F67441E0D1D1}" type="datetimeFigureOut">
              <a:rPr lang="vi-VN" smtClean="0"/>
              <a:pPr/>
              <a:t>05/01/2024</a:t>
            </a:fld>
            <a:endParaRPr lang="vi-VN"/>
          </a:p>
        </p:txBody>
      </p:sp>
      <p:sp>
        <p:nvSpPr>
          <p:cNvPr id="4" name="Nơi giữ chỗ cho Hình ảnh của Bản chiế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ơi giữ chỗ cho Ghi ch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Nơi giữ chỗ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Nơi giữ chỗ cho Số hiệu Bản chiế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11FE21-DE16-46B4-8C9C-A2B2256DC41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75904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/>
              <a:t>Bấm &amp; sửa kiểu phụ đề</a:t>
            </a:r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D0E58-5515-4A7F-ADAB-AFBF515136F7}" type="datetimeFigureOut">
              <a:rPr lang="vi-VN" smtClean="0"/>
              <a:pPr/>
              <a:t>05/01/2024</a:t>
            </a:fld>
            <a:endParaRPr lang="vi-VN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9AB22-5B91-4B65-9369-A0F97F980D3E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D0E58-5515-4A7F-ADAB-AFBF515136F7}" type="datetimeFigureOut">
              <a:rPr lang="vi-VN" smtClean="0"/>
              <a:pPr/>
              <a:t>05/01/2024</a:t>
            </a:fld>
            <a:endParaRPr lang="vi-VN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9AB22-5B91-4B65-9369-A0F97F980D3E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D0E58-5515-4A7F-ADAB-AFBF515136F7}" type="datetimeFigureOut">
              <a:rPr lang="vi-VN" smtClean="0"/>
              <a:pPr/>
              <a:t>05/01/2024</a:t>
            </a:fld>
            <a:endParaRPr lang="vi-VN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9AB22-5B91-4B65-9369-A0F97F980D3E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D0E58-5515-4A7F-ADAB-AFBF515136F7}" type="datetimeFigureOut">
              <a:rPr lang="vi-VN" smtClean="0"/>
              <a:pPr/>
              <a:t>05/01/2024</a:t>
            </a:fld>
            <a:endParaRPr lang="vi-VN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9AB22-5B91-4B65-9369-A0F97F980D3E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/>
              <a:t>Bấm &amp; sửa kiểu tiêu đề</a:t>
            </a:r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D0E58-5515-4A7F-ADAB-AFBF515136F7}" type="datetimeFigureOut">
              <a:rPr lang="vi-VN" smtClean="0"/>
              <a:pPr/>
              <a:t>05/01/2024</a:t>
            </a:fld>
            <a:endParaRPr lang="vi-VN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9AB22-5B91-4B65-9369-A0F97F980D3E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Nơi giữ chỗ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D0E58-5515-4A7F-ADAB-AFBF515136F7}" type="datetimeFigureOut">
              <a:rPr lang="vi-VN" smtClean="0"/>
              <a:pPr/>
              <a:t>05/01/2024</a:t>
            </a:fld>
            <a:endParaRPr lang="vi-VN"/>
          </a:p>
        </p:txBody>
      </p:sp>
      <p:sp>
        <p:nvSpPr>
          <p:cNvPr id="6" name="Nơi giữ chỗ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Nơi giữ chỗ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9AB22-5B91-4B65-9369-A0F97F980D3E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/>
              <a:t>Bấm &amp; sửa kiểu tiêu đề</a:t>
            </a:r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Nơi giữ chỗ cho Ngày tháng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D0E58-5515-4A7F-ADAB-AFBF515136F7}" type="datetimeFigureOut">
              <a:rPr lang="vi-VN" smtClean="0"/>
              <a:pPr/>
              <a:t>05/01/2024</a:t>
            </a:fld>
            <a:endParaRPr lang="vi-VN"/>
          </a:p>
        </p:txBody>
      </p:sp>
      <p:sp>
        <p:nvSpPr>
          <p:cNvPr id="8" name="Nơi giữ chỗ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Nơi giữ chỗ cho Số hiệu Bản chiế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9AB22-5B91-4B65-9369-A0F97F980D3E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Nơi giữ chỗ cho Ngày tháng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D0E58-5515-4A7F-ADAB-AFBF515136F7}" type="datetimeFigureOut">
              <a:rPr lang="vi-VN" smtClean="0"/>
              <a:pPr/>
              <a:t>05/01/2024</a:t>
            </a:fld>
            <a:endParaRPr lang="vi-VN"/>
          </a:p>
        </p:txBody>
      </p:sp>
      <p:sp>
        <p:nvSpPr>
          <p:cNvPr id="4" name="Nơi giữ chỗ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Nơi giữ chỗ cho Số hiệu Bản chiế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9AB22-5B91-4B65-9369-A0F97F980D3E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Ngày tháng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D0E58-5515-4A7F-ADAB-AFBF515136F7}" type="datetimeFigureOut">
              <a:rPr lang="vi-VN" smtClean="0"/>
              <a:pPr/>
              <a:t>05/01/2024</a:t>
            </a:fld>
            <a:endParaRPr lang="vi-VN"/>
          </a:p>
        </p:txBody>
      </p:sp>
      <p:sp>
        <p:nvSpPr>
          <p:cNvPr id="3" name="Nơi giữ chỗ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Nơi giữ chỗ cho Số hiệu Bản chiế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9AB22-5B91-4B65-9369-A0F97F980D3E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Nơi giữ chỗ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D0E58-5515-4A7F-ADAB-AFBF515136F7}" type="datetimeFigureOut">
              <a:rPr lang="vi-VN" smtClean="0"/>
              <a:pPr/>
              <a:t>05/01/2024</a:t>
            </a:fld>
            <a:endParaRPr lang="vi-VN"/>
          </a:p>
        </p:txBody>
      </p:sp>
      <p:sp>
        <p:nvSpPr>
          <p:cNvPr id="6" name="Nơi giữ chỗ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Nơi giữ chỗ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9AB22-5B91-4B65-9369-A0F97F980D3E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Nơi giữ chỗ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D0E58-5515-4A7F-ADAB-AFBF515136F7}" type="datetimeFigureOut">
              <a:rPr lang="vi-VN" smtClean="0"/>
              <a:pPr/>
              <a:t>05/01/2024</a:t>
            </a:fld>
            <a:endParaRPr lang="vi-VN"/>
          </a:p>
        </p:txBody>
      </p:sp>
      <p:sp>
        <p:nvSpPr>
          <p:cNvPr id="6" name="Nơi giữ chỗ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Nơi giữ chỗ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9AB22-5B91-4B65-9369-A0F97F980D3E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Tiêu đề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ED0E58-5515-4A7F-ADAB-AFBF515136F7}" type="datetimeFigureOut">
              <a:rPr lang="vi-VN" smtClean="0"/>
              <a:pPr/>
              <a:t>05/01/2024</a:t>
            </a:fld>
            <a:endParaRPr lang="vi-VN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19AB22-5B91-4B65-9369-A0F97F980D3E}" type="slidenum">
              <a:rPr lang="vi-VN" smtClean="0"/>
              <a:pPr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08" b="22208"/>
          <a:stretch>
            <a:fillRect/>
          </a:stretch>
        </p:blipFill>
        <p:spPr bwMode="auto">
          <a:xfrm>
            <a:off x="0" y="0"/>
            <a:ext cx="9183575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860425"/>
            <a:ext cx="8937625" cy="390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5256" y="5049838"/>
            <a:ext cx="5562600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163" y="3943350"/>
            <a:ext cx="3348037" cy="285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91037">
            <a:off x="4159250" y="996950"/>
            <a:ext cx="1419225" cy="142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-34925" y="2382838"/>
            <a:ext cx="9069388" cy="1769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ts val="4550"/>
              </a:lnSpc>
              <a:spcBef>
                <a:spcPct val="0"/>
              </a:spcBef>
              <a:buClrTx/>
              <a:buFontTx/>
              <a:buNone/>
            </a:pPr>
            <a:r>
              <a:rPr kumimoji="0" lang="en-US" altLang="en-US" sz="3600" b="1" dirty="0">
                <a:solidFill>
                  <a:srgbClr val="0070C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HOẠT ĐỘNG </a:t>
            </a:r>
            <a:r>
              <a:rPr kumimoji="0" lang="en-US" altLang="en-US" sz="3600" b="1" dirty="0" smtClean="0">
                <a:solidFill>
                  <a:srgbClr val="0070C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LQVT </a:t>
            </a:r>
            <a:endParaRPr kumimoji="0" lang="en-US" altLang="en-US" sz="3600" b="1" dirty="0">
              <a:solidFill>
                <a:srgbClr val="0070C0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ts val="4550"/>
              </a:lnSpc>
              <a:spcBef>
                <a:spcPct val="0"/>
              </a:spcBef>
              <a:buClrTx/>
              <a:buFontTx/>
              <a:buNone/>
            </a:pPr>
            <a:r>
              <a:rPr kumimoji="0" lang="en-US" altLang="en-US" sz="3600" b="1" dirty="0">
                <a:solidFill>
                  <a:srgbClr val="0070C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ĐỀ TÀI: </a:t>
            </a:r>
            <a:r>
              <a:rPr kumimoji="0" lang="en-US" altLang="en-US" sz="3600" b="1" dirty="0" smtClean="0">
                <a:solidFill>
                  <a:srgbClr val="0070C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CHẮP GHÉP CÁC HÌNH</a:t>
            </a:r>
          </a:p>
          <a:p>
            <a:pPr algn="ctr">
              <a:lnSpc>
                <a:spcPts val="4550"/>
              </a:lnSpc>
              <a:spcBef>
                <a:spcPct val="0"/>
              </a:spcBef>
              <a:buClrTx/>
              <a:buFontTx/>
              <a:buNone/>
            </a:pPr>
            <a:r>
              <a:rPr kumimoji="0" lang="en-US" altLang="en-US" sz="3600" b="1" dirty="0" smtClean="0">
                <a:solidFill>
                  <a:srgbClr val="0070C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 THEO YÊU CẦU</a:t>
            </a:r>
            <a:endParaRPr kumimoji="0" lang="en-US" altLang="en-US" sz="3600" b="1" dirty="0">
              <a:solidFill>
                <a:srgbClr val="0070C0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431925" y="1908175"/>
            <a:ext cx="60198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ts val="2613"/>
              </a:lnSpc>
              <a:spcBef>
                <a:spcPct val="0"/>
              </a:spcBef>
              <a:buClrTx/>
              <a:buFontTx/>
              <a:buNone/>
            </a:pPr>
            <a:r>
              <a:rPr kumimoji="0" lang="en-US" altLang="en-US" sz="2400" dirty="0">
                <a:solidFill>
                  <a:srgbClr val="FF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LĨNH VỰC PHÁT TRIỂN </a:t>
            </a:r>
            <a:r>
              <a:rPr kumimoji="0" lang="en-US" altLang="en-US" sz="2400" dirty="0" smtClean="0">
                <a:solidFill>
                  <a:srgbClr val="FF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NHẬN THỨC</a:t>
            </a:r>
            <a:endParaRPr kumimoji="0" lang="en-US" altLang="en-US" sz="2400" dirty="0">
              <a:solidFill>
                <a:srgbClr val="FF0000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9638" y="2055813"/>
            <a:ext cx="1254126" cy="129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0113" y="2744788"/>
            <a:ext cx="1012825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925" y="860425"/>
            <a:ext cx="1012825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250" y="4292600"/>
            <a:ext cx="1252538" cy="129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文本框 9"/>
          <p:cNvSpPr txBox="1"/>
          <p:nvPr/>
        </p:nvSpPr>
        <p:spPr>
          <a:xfrm>
            <a:off x="5078398" y="5720516"/>
            <a:ext cx="4059238" cy="4349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>
              <a:defRPr/>
            </a:pPr>
            <a:r>
              <a:rPr lang="en-US" altLang="zh-CN" sz="2200" b="1" dirty="0" smtClean="0">
                <a:solidFill>
                  <a:srgbClr val="002060"/>
                </a:solidFill>
                <a:latin typeface="Montserrat" panose="00000500000000000000" pitchFamily="2" charset="0"/>
                <a:ea typeface="SimSun" panose="02010600030101010101" pitchFamily="2" charset="-122"/>
              </a:rPr>
              <a:t>GV: </a:t>
            </a:r>
            <a:r>
              <a:rPr lang="en-US" altLang="zh-CN" sz="2200" b="1" dirty="0" err="1" smtClean="0">
                <a:solidFill>
                  <a:srgbClr val="002060"/>
                </a:solidFill>
                <a:latin typeface="Montserrat" panose="00000500000000000000" pitchFamily="2" charset="0"/>
                <a:ea typeface="SimSun" panose="02010600030101010101" pitchFamily="2" charset="-122"/>
              </a:rPr>
              <a:t>Nguyễn</a:t>
            </a:r>
            <a:r>
              <a:rPr lang="en-US" altLang="zh-CN" sz="2200" b="1" dirty="0" smtClean="0">
                <a:solidFill>
                  <a:srgbClr val="002060"/>
                </a:solidFill>
                <a:latin typeface="Montserrat" panose="00000500000000000000" pitchFamily="2" charset="0"/>
                <a:ea typeface="SimSun" panose="02010600030101010101" pitchFamily="2" charset="-122"/>
              </a:rPr>
              <a:t> </a:t>
            </a:r>
            <a:r>
              <a:rPr lang="en-US" altLang="zh-CN" sz="2200" b="1" dirty="0" err="1" smtClean="0">
                <a:solidFill>
                  <a:srgbClr val="002060"/>
                </a:solidFill>
                <a:latin typeface="Montserrat" panose="00000500000000000000" pitchFamily="2" charset="0"/>
                <a:ea typeface="SimSun" panose="02010600030101010101" pitchFamily="2" charset="-122"/>
              </a:rPr>
              <a:t>Thị</a:t>
            </a:r>
            <a:r>
              <a:rPr lang="en-US" altLang="zh-CN" sz="2200" b="1" dirty="0" smtClean="0">
                <a:solidFill>
                  <a:srgbClr val="002060"/>
                </a:solidFill>
                <a:latin typeface="Montserrat" panose="00000500000000000000" pitchFamily="2" charset="0"/>
                <a:ea typeface="SimSun" panose="02010600030101010101" pitchFamily="2" charset="-122"/>
              </a:rPr>
              <a:t> </a:t>
            </a:r>
            <a:r>
              <a:rPr lang="en-US" altLang="zh-CN" sz="2200" b="1" dirty="0" err="1" smtClean="0">
                <a:solidFill>
                  <a:srgbClr val="002060"/>
                </a:solidFill>
                <a:latin typeface="Montserrat" panose="00000500000000000000" pitchFamily="2" charset="0"/>
                <a:ea typeface="SimSun" panose="02010600030101010101" pitchFamily="2" charset="-122"/>
              </a:rPr>
              <a:t>Thơ</a:t>
            </a:r>
            <a:endParaRPr lang="zh-CN" altLang="en-US" sz="2200" b="1" dirty="0" smtClean="0">
              <a:solidFill>
                <a:srgbClr val="002060"/>
              </a:solidFill>
              <a:latin typeface="Montserrat" panose="00000500000000000000" pitchFamily="2" charset="0"/>
              <a:ea typeface="SimSun" panose="02010600030101010101" pitchFamily="2" charset="-122"/>
            </a:endParaRPr>
          </a:p>
        </p:txBody>
      </p:sp>
      <p:sp>
        <p:nvSpPr>
          <p:cNvPr id="16" name="矩形 6"/>
          <p:cNvSpPr>
            <a:spLocks noChangeArrowheads="1"/>
          </p:cNvSpPr>
          <p:nvPr/>
        </p:nvSpPr>
        <p:spPr bwMode="auto">
          <a:xfrm>
            <a:off x="1844675" y="714375"/>
            <a:ext cx="53117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>
                <a:srgbClr val="181717"/>
              </a:buClr>
              <a:buFontTx/>
              <a:buNone/>
            </a:pPr>
            <a:r>
              <a:rPr kumimoji="0" lang="en-US" altLang="zh-CN" sz="1400" b="1">
                <a:solidFill>
                  <a:srgbClr val="002060"/>
                </a:solidFill>
                <a:latin typeface="Segoe UI Black" panose="020B0A02040204020203" pitchFamily="34" charset="0"/>
                <a:ea typeface="SimSun" panose="02010600030101010101" pitchFamily="2" charset="-122"/>
                <a:sym typeface="+mn-lt"/>
              </a:rPr>
              <a:t>UỶ BAN NHÂN DÂN QUẬN HOÀNG MAI</a:t>
            </a:r>
          </a:p>
          <a:p>
            <a:pPr algn="ctr">
              <a:spcBef>
                <a:spcPct val="0"/>
              </a:spcBef>
              <a:buClr>
                <a:srgbClr val="181717"/>
              </a:buClr>
              <a:buFontTx/>
              <a:buNone/>
            </a:pPr>
            <a:r>
              <a:rPr kumimoji="0" lang="en-US" altLang="zh-CN" sz="1400" b="1">
                <a:solidFill>
                  <a:srgbClr val="002060"/>
                </a:solidFill>
                <a:latin typeface="Segoe UI Black" panose="020B0A02040204020203" pitchFamily="34" charset="0"/>
                <a:ea typeface="SimSun" panose="02010600030101010101" pitchFamily="2" charset="-122"/>
                <a:sym typeface="+mn-lt"/>
              </a:rPr>
              <a:t>TRƯỜNG MẦM NON TƯƠNG MAI</a:t>
            </a:r>
          </a:p>
        </p:txBody>
      </p:sp>
      <p:sp>
        <p:nvSpPr>
          <p:cNvPr id="17" name="文本框 9"/>
          <p:cNvSpPr txBox="1">
            <a:spLocks noChangeArrowheads="1"/>
          </p:cNvSpPr>
          <p:nvPr/>
        </p:nvSpPr>
        <p:spPr bwMode="auto">
          <a:xfrm>
            <a:off x="1844675" y="4773574"/>
            <a:ext cx="5967413" cy="430212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en-US" altLang="zh-CN" sz="2200" b="1" dirty="0">
                <a:solidFill>
                  <a:srgbClr val="002060"/>
                </a:solidFill>
                <a:latin typeface="Montserrat" panose="00000500000000000000" pitchFamily="2" charset="0"/>
                <a:ea typeface="SimSun" panose="02010600030101010101" pitchFamily="2" charset="-122"/>
              </a:rPr>
              <a:t>LỨA TUỔI: MẪU GIÁO LỚN </a:t>
            </a:r>
            <a:r>
              <a:rPr kumimoji="0" lang="en-US" altLang="zh-CN" sz="2200" b="1" dirty="0" smtClean="0">
                <a:solidFill>
                  <a:srgbClr val="002060"/>
                </a:solidFill>
                <a:latin typeface="Montserrat" panose="00000500000000000000" pitchFamily="2" charset="0"/>
                <a:ea typeface="SimSun" panose="02010600030101010101" pitchFamily="2" charset="-122"/>
              </a:rPr>
              <a:t>3-4 </a:t>
            </a:r>
            <a:r>
              <a:rPr kumimoji="0" lang="en-US" altLang="zh-CN" sz="2200" b="1" dirty="0">
                <a:solidFill>
                  <a:srgbClr val="002060"/>
                </a:solidFill>
                <a:latin typeface="Montserrat" panose="00000500000000000000" pitchFamily="2" charset="0"/>
                <a:ea typeface="SimSun" panose="02010600030101010101" pitchFamily="2" charset="-122"/>
              </a:rPr>
              <a:t>TUỔI</a:t>
            </a:r>
            <a:endParaRPr kumimoji="0" lang="zh-CN" altLang="en-US" sz="2200" b="1" dirty="0">
              <a:solidFill>
                <a:srgbClr val="002060"/>
              </a:solidFill>
              <a:latin typeface="Montserrat" panose="00000500000000000000" pitchFamily="2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21316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indefinite" fill="hold" nodeType="withEffect">
                                  <p:stCondLst>
                                    <p:cond delay="1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repeatCount="indefinite" fill="hold" nodeType="withEffect">
                                  <p:stCondLst>
                                    <p:cond delay="1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2" presetClass="entr" presetSubtype="4" repeatCount="3000" accel="20000" decel="2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repeatCount="3000" accel="20000" decel="2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repeatCount="3000" accel="20000" decel="2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3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6" presetClass="entr" presetSubtype="21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2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1115616" y="1362596"/>
            <a:ext cx="2448797" cy="4429156"/>
          </a:xfrm>
          <a:prstGeom prst="rect">
            <a:avLst/>
          </a:prstGeom>
          <a:solidFill>
            <a:srgbClr val="FF0000"/>
          </a:solidFill>
          <a:ln w="0">
            <a:noFill/>
            <a:miter lim="800000"/>
            <a:headEnd/>
            <a:tailEnd/>
          </a:ln>
          <a:effectLst>
            <a:outerShdw dist="28398" dir="3806097" algn="ctr" rotWithShape="0">
              <a:srgbClr val="974706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5579589" y="1362596"/>
            <a:ext cx="2448797" cy="4429156"/>
          </a:xfrm>
          <a:prstGeom prst="rect">
            <a:avLst/>
          </a:prstGeom>
          <a:solidFill>
            <a:srgbClr val="FF0000"/>
          </a:solidFill>
          <a:ln w="0">
            <a:noFill/>
            <a:miter lim="800000"/>
            <a:headEnd/>
            <a:tailEnd/>
          </a:ln>
          <a:effectLst>
            <a:outerShdw dist="28398" dir="3806097" algn="ctr" rotWithShape="0">
              <a:srgbClr val="974706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3" name="Tiêu đề 1">
            <a:extLst>
              <a:ext uri="{FF2B5EF4-FFF2-40B4-BE49-F238E27FC236}">
                <a16:creationId xmlns:a16="http://schemas.microsoft.com/office/drawing/2014/main" id="{9D6D3644-3771-B454-2FE2-D4F2C71C4A52}"/>
              </a:ext>
            </a:extLst>
          </p:cNvPr>
          <p:cNvSpPr txBox="1">
            <a:spLocks/>
          </p:cNvSpPr>
          <p:nvPr/>
        </p:nvSpPr>
        <p:spPr>
          <a:xfrm>
            <a:off x="1489886" y="188640"/>
            <a:ext cx="6264696" cy="418058"/>
          </a:xfrm>
          <a:prstGeom prst="rect">
            <a:avLst/>
          </a:prstGeom>
          <a:ln w="12700">
            <a:solidFill>
              <a:srgbClr val="00B050"/>
            </a:solidFill>
          </a:ln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Chắp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ghép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hình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thành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hình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51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266196" y="1772816"/>
            <a:ext cx="2304256" cy="4286280"/>
          </a:xfrm>
          <a:prstGeom prst="rect">
            <a:avLst/>
          </a:prstGeom>
          <a:solidFill>
            <a:srgbClr val="FF0000"/>
          </a:solidFill>
          <a:ln w="0">
            <a:noFill/>
            <a:miter lim="800000"/>
            <a:headEnd/>
            <a:tailEnd/>
          </a:ln>
          <a:effectLst>
            <a:outerShdw dist="28398" dir="3806097" algn="ctr" rotWithShape="0">
              <a:srgbClr val="974706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573548" y="1772816"/>
            <a:ext cx="2304256" cy="4286280"/>
          </a:xfrm>
          <a:prstGeom prst="rect">
            <a:avLst/>
          </a:prstGeom>
          <a:solidFill>
            <a:srgbClr val="FF0000"/>
          </a:solidFill>
          <a:ln w="0">
            <a:noFill/>
            <a:miter lim="800000"/>
            <a:headEnd/>
            <a:tailEnd/>
          </a:ln>
          <a:effectLst>
            <a:outerShdw dist="28398" dir="3806097" algn="ctr" rotWithShape="0">
              <a:srgbClr val="974706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3" name="Tiêu đề 1">
            <a:extLst>
              <a:ext uri="{FF2B5EF4-FFF2-40B4-BE49-F238E27FC236}">
                <a16:creationId xmlns:a16="http://schemas.microsoft.com/office/drawing/2014/main" id="{FB70A2CD-C67C-6722-CC9E-8BA4FC1A64D8}"/>
              </a:ext>
            </a:extLst>
          </p:cNvPr>
          <p:cNvSpPr txBox="1">
            <a:spLocks/>
          </p:cNvSpPr>
          <p:nvPr/>
        </p:nvSpPr>
        <p:spPr>
          <a:xfrm>
            <a:off x="1489886" y="188640"/>
            <a:ext cx="6264696" cy="418058"/>
          </a:xfrm>
          <a:prstGeom prst="rect">
            <a:avLst/>
          </a:prstGeom>
          <a:ln w="12700">
            <a:solidFill>
              <a:srgbClr val="00B050"/>
            </a:solidFill>
          </a:ln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Chắp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ghép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hình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thành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hình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êu đề 1">
            <a:extLst>
              <a:ext uri="{FF2B5EF4-FFF2-40B4-BE49-F238E27FC236}">
                <a16:creationId xmlns:a16="http://schemas.microsoft.com/office/drawing/2014/main" id="{9D6D3644-3771-B454-2FE2-D4F2C71C4A52}"/>
              </a:ext>
            </a:extLst>
          </p:cNvPr>
          <p:cNvSpPr txBox="1">
            <a:spLocks/>
          </p:cNvSpPr>
          <p:nvPr/>
        </p:nvSpPr>
        <p:spPr>
          <a:xfrm>
            <a:off x="1489886" y="188640"/>
            <a:ext cx="6264696" cy="418058"/>
          </a:xfrm>
          <a:prstGeom prst="rect">
            <a:avLst/>
          </a:prstGeom>
          <a:ln w="12700">
            <a:solidFill>
              <a:srgbClr val="00B050"/>
            </a:solidFill>
          </a:ln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Chắp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ghép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hình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thành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hình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Lưu đồ: Đường kết nối 1">
            <a:extLst>
              <a:ext uri="{FF2B5EF4-FFF2-40B4-BE49-F238E27FC236}">
                <a16:creationId xmlns:a16="http://schemas.microsoft.com/office/drawing/2014/main" id="{230CCD19-C09C-0B3B-CE68-DD54DB374C80}"/>
              </a:ext>
            </a:extLst>
          </p:cNvPr>
          <p:cNvSpPr/>
          <p:nvPr/>
        </p:nvSpPr>
        <p:spPr>
          <a:xfrm>
            <a:off x="1259631" y="1916831"/>
            <a:ext cx="2854031" cy="2710015"/>
          </a:xfrm>
          <a:prstGeom prst="flowChart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Lưu đồ: Đường kết nối 3">
            <a:extLst>
              <a:ext uri="{FF2B5EF4-FFF2-40B4-BE49-F238E27FC236}">
                <a16:creationId xmlns:a16="http://schemas.microsoft.com/office/drawing/2014/main" id="{A703843D-D12C-25DF-D357-133D99C3604B}"/>
              </a:ext>
            </a:extLst>
          </p:cNvPr>
          <p:cNvSpPr/>
          <p:nvPr/>
        </p:nvSpPr>
        <p:spPr>
          <a:xfrm>
            <a:off x="5030339" y="1916831"/>
            <a:ext cx="2854031" cy="2710015"/>
          </a:xfrm>
          <a:prstGeom prst="flowChart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404001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ưu đồ: Đường kết nối 3">
            <a:extLst>
              <a:ext uri="{FF2B5EF4-FFF2-40B4-BE49-F238E27FC236}">
                <a16:creationId xmlns:a16="http://schemas.microsoft.com/office/drawing/2014/main" id="{8A6B6403-BD17-38E9-FEDD-4012548E4BD9}"/>
              </a:ext>
            </a:extLst>
          </p:cNvPr>
          <p:cNvSpPr/>
          <p:nvPr/>
        </p:nvSpPr>
        <p:spPr>
          <a:xfrm>
            <a:off x="1768203" y="2261218"/>
            <a:ext cx="2854031" cy="2710015"/>
          </a:xfrm>
          <a:prstGeom prst="flowChart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Lưu đồ: Đường kết nối 4">
            <a:extLst>
              <a:ext uri="{FF2B5EF4-FFF2-40B4-BE49-F238E27FC236}">
                <a16:creationId xmlns:a16="http://schemas.microsoft.com/office/drawing/2014/main" id="{2B8A6382-911F-6053-4DAF-DAA3B6C4486C}"/>
              </a:ext>
            </a:extLst>
          </p:cNvPr>
          <p:cNvSpPr/>
          <p:nvPr/>
        </p:nvSpPr>
        <p:spPr>
          <a:xfrm>
            <a:off x="4622234" y="2284945"/>
            <a:ext cx="2854031" cy="2710015"/>
          </a:xfrm>
          <a:prstGeom prst="flowChart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êu đề 1">
            <a:extLst>
              <a:ext uri="{FF2B5EF4-FFF2-40B4-BE49-F238E27FC236}">
                <a16:creationId xmlns:a16="http://schemas.microsoft.com/office/drawing/2014/main" id="{E16D0D94-B306-8759-8BF7-66F2B7EE5954}"/>
              </a:ext>
            </a:extLst>
          </p:cNvPr>
          <p:cNvSpPr txBox="1">
            <a:spLocks/>
          </p:cNvSpPr>
          <p:nvPr/>
        </p:nvSpPr>
        <p:spPr>
          <a:xfrm>
            <a:off x="1489886" y="188640"/>
            <a:ext cx="6264696" cy="418058"/>
          </a:xfrm>
          <a:prstGeom prst="rect">
            <a:avLst/>
          </a:prstGeom>
          <a:ln w="12700">
            <a:solidFill>
              <a:srgbClr val="00B050"/>
            </a:solidFill>
          </a:ln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Chắp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ghép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hình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thành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hình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5494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3"/>
          <p:cNvSpPr>
            <a:spLocks noChangeArrowheads="1"/>
          </p:cNvSpPr>
          <p:nvPr/>
        </p:nvSpPr>
        <p:spPr bwMode="auto">
          <a:xfrm rot="8160492">
            <a:off x="2936170" y="1305070"/>
            <a:ext cx="3055633" cy="2951715"/>
          </a:xfrm>
          <a:prstGeom prst="rtTriangle">
            <a:avLst/>
          </a:prstGeom>
          <a:solidFill>
            <a:srgbClr val="FF0000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339751" y="2780927"/>
            <a:ext cx="4248472" cy="3665627"/>
          </a:xfrm>
          <a:prstGeom prst="rect">
            <a:avLst/>
          </a:prstGeom>
          <a:solidFill>
            <a:srgbClr val="0070C0"/>
          </a:solidFill>
          <a:ln w="0">
            <a:noFill/>
            <a:miter lim="800000"/>
            <a:headEnd/>
            <a:tailEnd/>
          </a:ln>
          <a:effectLst>
            <a:outerShdw dist="28398" dir="3806097" algn="ctr" rotWithShape="0">
              <a:srgbClr val="3F3151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2624934" y="3171557"/>
            <a:ext cx="1154978" cy="1069290"/>
          </a:xfrm>
          <a:prstGeom prst="rect">
            <a:avLst/>
          </a:prstGeom>
          <a:solidFill>
            <a:srgbClr val="FFFF00"/>
          </a:solidFill>
          <a:ln w="0">
            <a:noFill/>
            <a:miter lim="800000"/>
            <a:headEnd/>
            <a:tailEnd/>
          </a:ln>
          <a:effectLst>
            <a:outerShdw dist="28398" dir="3806097" algn="ctr" rotWithShape="0">
              <a:srgbClr val="3F3151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5220072" y="3171557"/>
            <a:ext cx="1154978" cy="1069290"/>
          </a:xfrm>
          <a:prstGeom prst="rect">
            <a:avLst/>
          </a:prstGeom>
          <a:solidFill>
            <a:srgbClr val="FFFF00"/>
          </a:solidFill>
          <a:ln w="0">
            <a:noFill/>
            <a:miter lim="800000"/>
            <a:headEnd/>
            <a:tailEnd/>
          </a:ln>
          <a:effectLst>
            <a:outerShdw dist="28398" dir="3806097" algn="ctr" rotWithShape="0">
              <a:srgbClr val="3F3151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3887923" y="4411622"/>
            <a:ext cx="1152129" cy="2021846"/>
          </a:xfrm>
          <a:prstGeom prst="rect">
            <a:avLst/>
          </a:prstGeom>
          <a:solidFill>
            <a:srgbClr val="00B050"/>
          </a:solidFill>
          <a:ln w="0">
            <a:noFill/>
            <a:miter lim="800000"/>
            <a:headEnd/>
            <a:tailEnd/>
          </a:ln>
          <a:effectLst>
            <a:outerShdw dist="28398" dir="3806097" algn="ctr" rotWithShape="0">
              <a:srgbClr val="3F3151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2" name="Tiêu đề 1">
            <a:extLst>
              <a:ext uri="{FF2B5EF4-FFF2-40B4-BE49-F238E27FC236}">
                <a16:creationId xmlns:a16="http://schemas.microsoft.com/office/drawing/2014/main" id="{27262561-40B7-49CE-A551-9181DDAC2A2D}"/>
              </a:ext>
            </a:extLst>
          </p:cNvPr>
          <p:cNvSpPr txBox="1">
            <a:spLocks/>
          </p:cNvSpPr>
          <p:nvPr/>
        </p:nvSpPr>
        <p:spPr>
          <a:xfrm>
            <a:off x="1547664" y="44611"/>
            <a:ext cx="6264696" cy="418058"/>
          </a:xfrm>
          <a:prstGeom prst="rect">
            <a:avLst/>
          </a:prstGeom>
          <a:ln w="12700">
            <a:solidFill>
              <a:srgbClr val="00B050"/>
            </a:solidFill>
          </a:ln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Chắp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ghép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3"/>
          <p:cNvSpPr>
            <a:spLocks noChangeArrowheads="1"/>
          </p:cNvSpPr>
          <p:nvPr/>
        </p:nvSpPr>
        <p:spPr bwMode="auto">
          <a:xfrm rot="13302959">
            <a:off x="3547213" y="1394850"/>
            <a:ext cx="2485087" cy="2628136"/>
          </a:xfrm>
          <a:prstGeom prst="rtTriangle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893075" y="4509120"/>
            <a:ext cx="5357850" cy="178595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2" name="AutoShape 3">
            <a:extLst>
              <a:ext uri="{FF2B5EF4-FFF2-40B4-BE49-F238E27FC236}">
                <a16:creationId xmlns:a16="http://schemas.microsoft.com/office/drawing/2014/main" id="{6F4F5002-34BB-5812-5FEE-D6D5DEA90A56}"/>
              </a:ext>
            </a:extLst>
          </p:cNvPr>
          <p:cNvSpPr>
            <a:spLocks noChangeArrowheads="1"/>
          </p:cNvSpPr>
          <p:nvPr/>
        </p:nvSpPr>
        <p:spPr bwMode="auto">
          <a:xfrm rot="2420823">
            <a:off x="3292797" y="2123571"/>
            <a:ext cx="1831141" cy="2034795"/>
          </a:xfrm>
          <a:prstGeom prst="rtTriangle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3" name="Tiêu đề 1">
            <a:extLst>
              <a:ext uri="{FF2B5EF4-FFF2-40B4-BE49-F238E27FC236}">
                <a16:creationId xmlns:a16="http://schemas.microsoft.com/office/drawing/2014/main" id="{5469F414-2239-68B7-FB87-3A746F2834A0}"/>
              </a:ext>
            </a:extLst>
          </p:cNvPr>
          <p:cNvSpPr txBox="1">
            <a:spLocks/>
          </p:cNvSpPr>
          <p:nvPr/>
        </p:nvSpPr>
        <p:spPr>
          <a:xfrm>
            <a:off x="1547664" y="44611"/>
            <a:ext cx="6264696" cy="418058"/>
          </a:xfrm>
          <a:prstGeom prst="rect">
            <a:avLst/>
          </a:prstGeom>
          <a:ln w="12700">
            <a:solidFill>
              <a:srgbClr val="00B050"/>
            </a:solidFill>
          </a:ln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Chắp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ghép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740249" y="3628768"/>
            <a:ext cx="5357850" cy="1285884"/>
          </a:xfrm>
          <a:prstGeom prst="rect">
            <a:avLst/>
          </a:prstGeom>
          <a:solidFill>
            <a:srgbClr val="0070C0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897837" y="1990716"/>
            <a:ext cx="1500198" cy="2938482"/>
          </a:xfrm>
          <a:prstGeom prst="rect">
            <a:avLst/>
          </a:prstGeom>
          <a:solidFill>
            <a:srgbClr val="0070C0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6" name="Oval 2"/>
          <p:cNvSpPr>
            <a:spLocks noChangeArrowheads="1"/>
          </p:cNvSpPr>
          <p:nvPr/>
        </p:nvSpPr>
        <p:spPr bwMode="auto">
          <a:xfrm>
            <a:off x="2159340" y="4881739"/>
            <a:ext cx="1161818" cy="109209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D99594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 dirty="0"/>
          </a:p>
        </p:txBody>
      </p:sp>
      <p:sp>
        <p:nvSpPr>
          <p:cNvPr id="7" name="Oval 2"/>
          <p:cNvSpPr>
            <a:spLocks noChangeArrowheads="1"/>
          </p:cNvSpPr>
          <p:nvPr/>
        </p:nvSpPr>
        <p:spPr bwMode="auto">
          <a:xfrm>
            <a:off x="5761620" y="4894320"/>
            <a:ext cx="1153838" cy="109209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D99594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 dirty="0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2195736" y="2455063"/>
            <a:ext cx="795342" cy="1947874"/>
          </a:xfrm>
          <a:prstGeom prst="rect">
            <a:avLst/>
          </a:prstGeom>
          <a:solidFill>
            <a:srgbClr val="FFFF00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2" name="Tiêu đề 1">
            <a:extLst>
              <a:ext uri="{FF2B5EF4-FFF2-40B4-BE49-F238E27FC236}">
                <a16:creationId xmlns:a16="http://schemas.microsoft.com/office/drawing/2014/main" id="{FD8D6F6A-526D-282D-1497-738AE283A422}"/>
              </a:ext>
            </a:extLst>
          </p:cNvPr>
          <p:cNvSpPr txBox="1">
            <a:spLocks/>
          </p:cNvSpPr>
          <p:nvPr/>
        </p:nvSpPr>
        <p:spPr>
          <a:xfrm>
            <a:off x="1547664" y="44611"/>
            <a:ext cx="6264696" cy="418058"/>
          </a:xfrm>
          <a:prstGeom prst="rect">
            <a:avLst/>
          </a:prstGeom>
          <a:ln w="12700">
            <a:solidFill>
              <a:srgbClr val="00B050"/>
            </a:solidFill>
          </a:ln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Chắp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ghép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tải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Huy Loc\Desktop\604879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85728"/>
            <a:ext cx="8509000" cy="6143668"/>
          </a:xfrm>
          <a:prstGeom prst="rect">
            <a:avLst/>
          </a:prstGeom>
          <a:noFill/>
        </p:spPr>
      </p:pic>
      <p:sp>
        <p:nvSpPr>
          <p:cNvPr id="5" name="WordArt 5"/>
          <p:cNvSpPr>
            <a:spLocks noChangeArrowheads="1" noChangeShapeType="1" noTextEdit="1"/>
          </p:cNvSpPr>
          <p:nvPr/>
        </p:nvSpPr>
        <p:spPr bwMode="auto">
          <a:xfrm>
            <a:off x="714348" y="714357"/>
            <a:ext cx="7715304" cy="2000263"/>
          </a:xfrm>
          <a:prstGeom prst="rect">
            <a:avLst/>
          </a:prstGeom>
        </p:spPr>
        <p:txBody>
          <a:bodyPr wrap="none" fromWordArt="1">
            <a:prstTxWarp prst="textStop">
              <a:avLst>
                <a:gd name="adj" fmla="val 22222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Phần 3: </a:t>
            </a:r>
            <a:r>
              <a:rPr lang="en-US" sz="3600" b="1" kern="10" dirty="0" err="1">
                <a:ln w="9525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ôn</a:t>
            </a:r>
            <a:r>
              <a:rPr lang="en-US" sz="3600" b="1" kern="10" dirty="0">
                <a:ln w="9525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luyện</a:t>
            </a:r>
            <a:r>
              <a:rPr lang="en-US" sz="3600" b="1" kern="10" dirty="0">
                <a:ln w="9525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cũng</a:t>
            </a:r>
            <a:r>
              <a:rPr lang="en-US" sz="3600" b="1" kern="10" dirty="0">
                <a:ln w="9525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cố</a:t>
            </a:r>
            <a:endParaRPr lang="vi-VN" sz="3600" b="1" kern="10" dirty="0">
              <a:ln w="9525">
                <a:solidFill>
                  <a:srgbClr val="00CCFF"/>
                </a:solidFill>
                <a:round/>
                <a:headEnd/>
                <a:tailEnd/>
              </a:ln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uy Loc\Desktop\l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1149"/>
            <a:ext cx="8534400" cy="5257820"/>
          </a:xfrm>
          <a:prstGeom prst="rect">
            <a:avLst/>
          </a:prstGeom>
          <a:noFill/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071670" y="785795"/>
            <a:ext cx="5429288" cy="1384995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endParaRPr lang="en-US" sz="28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Tro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en-US" sz="28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771800" y="2665064"/>
            <a:ext cx="6286544" cy="1384995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endParaRPr lang="en-US" sz="28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Tro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Mảnh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diệu</a:t>
            </a:r>
            <a:endParaRPr lang="en-US" sz="28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8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WordArt 5" descr="Paper bag"/>
          <p:cNvSpPr>
            <a:spLocks noChangeArrowheads="1" noChangeShapeType="1" noTextEdit="1"/>
          </p:cNvSpPr>
          <p:nvPr/>
        </p:nvSpPr>
        <p:spPr bwMode="auto">
          <a:xfrm>
            <a:off x="785786" y="857232"/>
            <a:ext cx="8102630" cy="4318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768444"/>
              </a:avLst>
            </a:prstTxWarp>
          </a:bodyPr>
          <a:lstStyle/>
          <a:p>
            <a:pPr algn="ctr"/>
            <a:endParaRPr lang="vi-VN" sz="2000" i="1" kern="10" dirty="0">
              <a:ln w="50800">
                <a:solidFill>
                  <a:srgbClr val="008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pic>
        <p:nvPicPr>
          <p:cNvPr id="4099" name="Picture 3" descr="C:\Users\Huy Loc\Desktop\1412hinh-nen-de-thuong-co-be-ngu-nuo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19472"/>
            <a:ext cx="9144000" cy="7215214"/>
          </a:xfrm>
          <a:prstGeom prst="rect">
            <a:avLst/>
          </a:prstGeom>
          <a:noFill/>
        </p:spPr>
      </p:pic>
      <p:sp>
        <p:nvSpPr>
          <p:cNvPr id="10" name="WordArt 5" descr="Paper bag"/>
          <p:cNvSpPr>
            <a:spLocks noChangeArrowheads="1" noChangeShapeType="1" noTextEdit="1"/>
          </p:cNvSpPr>
          <p:nvPr/>
        </p:nvSpPr>
        <p:spPr bwMode="auto">
          <a:xfrm>
            <a:off x="1000100" y="2928934"/>
            <a:ext cx="7604348" cy="178595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768444"/>
              </a:avLst>
            </a:prstTxWarp>
          </a:bodyPr>
          <a:lstStyle/>
          <a:p>
            <a:pPr algn="ctr"/>
            <a:endParaRPr lang="vi-VN" sz="2800" b="1" kern="10" dirty="0">
              <a:ln w="50800">
                <a:solidFill>
                  <a:srgbClr val="008000"/>
                </a:solidFill>
                <a:round/>
                <a:headEnd/>
                <a:tailEnd/>
              </a:ln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algn="ctr"/>
            <a:endParaRPr lang="vi-VN" sz="2800" b="1" kern="10" dirty="0">
              <a:ln w="50800">
                <a:solidFill>
                  <a:srgbClr val="008000"/>
                </a:solidFill>
                <a:round/>
                <a:headEnd/>
                <a:tailEnd/>
              </a:ln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algn="ctr"/>
            <a:r>
              <a:rPr lang="vi-VN" sz="2800" b="1" kern="10" dirty="0">
                <a:ln w="508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Phần 1:</a:t>
            </a:r>
            <a:r>
              <a:rPr lang="en-US" sz="2800" b="1" kern="10" dirty="0" err="1">
                <a:ln w="508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Ôn</a:t>
            </a:r>
            <a:r>
              <a:rPr lang="en-US" sz="2800" b="1" kern="10" dirty="0">
                <a:ln w="508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b="1" kern="10" dirty="0" err="1">
                <a:ln w="508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nhận</a:t>
            </a:r>
            <a:r>
              <a:rPr lang="en-US" sz="2800" b="1" kern="10" dirty="0">
                <a:ln w="508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b="1" kern="10" dirty="0" err="1">
                <a:ln w="508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biết</a:t>
            </a:r>
            <a:r>
              <a:rPr lang="en-US" sz="2800" b="1" kern="10" dirty="0">
                <a:ln w="508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b="1" kern="10" dirty="0" err="1">
                <a:ln w="508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và</a:t>
            </a:r>
            <a:r>
              <a:rPr lang="en-US" sz="2800" b="1" kern="10" dirty="0">
                <a:ln w="508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b="1" kern="10" dirty="0" err="1">
                <a:ln w="508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gọi</a:t>
            </a:r>
            <a:r>
              <a:rPr lang="en-US" sz="2800" b="1" kern="10" dirty="0">
                <a:ln w="508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b="1" kern="10" dirty="0" err="1">
                <a:ln w="508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tên</a:t>
            </a:r>
            <a:r>
              <a:rPr lang="en-US" sz="2800" b="1" kern="10" dirty="0">
                <a:ln w="508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b="1" kern="10" dirty="0" err="1">
                <a:ln w="508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các</a:t>
            </a:r>
            <a:r>
              <a:rPr lang="en-US" sz="2800" b="1" kern="10" dirty="0">
                <a:ln w="508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b="1" kern="10" dirty="0" err="1">
                <a:ln w="508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hình</a:t>
            </a:r>
            <a:endParaRPr lang="vi-VN" sz="2800" b="1" kern="10" dirty="0">
              <a:ln w="50800">
                <a:solidFill>
                  <a:srgbClr val="008000"/>
                </a:solidFill>
                <a:round/>
                <a:headEnd/>
                <a:tailEnd/>
              </a:ln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 -0.33334 L -3.61111E-6 4.07407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ài hát hình dạng - Hình dạng cho trẻ em - Tìm hiểu hình dạng - hình dạng hình học - Shape Song (online-video-cutter.com)">
            <a:hlinkClick r:id="" action="ppaction://media"/>
            <a:extLst>
              <a:ext uri="{FF2B5EF4-FFF2-40B4-BE49-F238E27FC236}">
                <a16:creationId xmlns:a16="http://schemas.microsoft.com/office/drawing/2014/main" id="{938A0A5A-2F1A-902F-ECED-ADFDF19F759D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7173415"/>
          </a:xfrm>
        </p:spPr>
      </p:pic>
    </p:spTree>
    <p:extLst>
      <p:ext uri="{BB962C8B-B14F-4D97-AF65-F5344CB8AC3E}">
        <p14:creationId xmlns:p14="http://schemas.microsoft.com/office/powerpoint/2010/main" val="1546989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92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op 9+ hình nền PowerPoint mầm non, tiểu học đẹp 2023">
            <a:extLst>
              <a:ext uri="{FF2B5EF4-FFF2-40B4-BE49-F238E27FC236}">
                <a16:creationId xmlns:a16="http://schemas.microsoft.com/office/drawing/2014/main" id="{A2FBA386-2BDC-8D0D-9F2B-8B5C98C7D8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949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F09ACD4C-B049-1FA5-EBBA-97F5B0E008A8}"/>
              </a:ext>
            </a:extLst>
          </p:cNvPr>
          <p:cNvSpPr txBox="1"/>
          <p:nvPr/>
        </p:nvSpPr>
        <p:spPr>
          <a:xfrm>
            <a:off x="1907704" y="1700808"/>
            <a:ext cx="669674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2: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Dạy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chắp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ghép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cầu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cô</a:t>
            </a:r>
            <a:endParaRPr lang="en-US" sz="36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253625" y="188640"/>
            <a:ext cx="6912768" cy="504056"/>
          </a:xfrm>
          <a:ln w="12700">
            <a:solidFill>
              <a:srgbClr val="00B050"/>
            </a:solidFill>
          </a:ln>
        </p:spPr>
        <p:txBody>
          <a:bodyPr>
            <a:normAutofit fontScale="90000"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Chắp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ghép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hình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thành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hình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̃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nhật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899592" y="2211068"/>
            <a:ext cx="2930668" cy="2857520"/>
          </a:xfrm>
          <a:prstGeom prst="rect">
            <a:avLst/>
          </a:prstGeom>
          <a:solidFill>
            <a:srgbClr val="0070C0"/>
          </a:solidFill>
          <a:ln w="0">
            <a:noFill/>
            <a:miter lim="800000"/>
            <a:headEnd/>
            <a:tailEnd/>
          </a:ln>
          <a:effectLst>
            <a:outerShdw dist="28398" dir="3806097" algn="ctr" rotWithShape="0">
              <a:srgbClr val="3F3151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5220072" y="2212481"/>
            <a:ext cx="2930668" cy="2857520"/>
          </a:xfrm>
          <a:prstGeom prst="rect">
            <a:avLst/>
          </a:prstGeom>
          <a:solidFill>
            <a:srgbClr val="0070C0"/>
          </a:solidFill>
          <a:ln w="0">
            <a:noFill/>
            <a:miter lim="800000"/>
            <a:headEnd/>
            <a:tailEnd/>
          </a:ln>
          <a:effectLst>
            <a:outerShdw dist="28398" dir="3806097" algn="ctr" rotWithShape="0">
              <a:srgbClr val="3F3151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468182" y="1875406"/>
            <a:ext cx="3103818" cy="3071834"/>
          </a:xfrm>
          <a:prstGeom prst="rect">
            <a:avLst/>
          </a:prstGeom>
          <a:solidFill>
            <a:srgbClr val="0070C0"/>
          </a:solidFill>
          <a:ln w="0">
            <a:noFill/>
            <a:miter lim="800000"/>
            <a:headEnd/>
            <a:tailEnd/>
          </a:ln>
          <a:effectLst>
            <a:outerShdw dist="28398" dir="3806097" algn="ctr" rotWithShape="0">
              <a:srgbClr val="3F3151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 dirty="0">
              <a:solidFill>
                <a:srgbClr val="00B0F0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572000" y="1875406"/>
            <a:ext cx="3103818" cy="3071834"/>
          </a:xfrm>
          <a:prstGeom prst="rect">
            <a:avLst/>
          </a:prstGeom>
          <a:solidFill>
            <a:srgbClr val="0070C0"/>
          </a:solidFill>
          <a:ln w="0">
            <a:noFill/>
            <a:miter lim="800000"/>
            <a:headEnd/>
            <a:tailEnd/>
          </a:ln>
          <a:effectLst>
            <a:outerShdw dist="28398" dir="3806097" algn="ctr" rotWithShape="0">
              <a:srgbClr val="3F3151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3" name="Tiêu đề 1">
            <a:extLst>
              <a:ext uri="{FF2B5EF4-FFF2-40B4-BE49-F238E27FC236}">
                <a16:creationId xmlns:a16="http://schemas.microsoft.com/office/drawing/2014/main" id="{FEA30272-EC67-599E-922A-C69D3927B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9886" y="188640"/>
            <a:ext cx="6264696" cy="418058"/>
          </a:xfrm>
          <a:ln w="12700">
            <a:solidFill>
              <a:srgbClr val="00B050"/>
            </a:solidFill>
          </a:ln>
        </p:spPr>
        <p:txBody>
          <a:bodyPr>
            <a:normAutofit fontScale="90000"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Chắp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ghép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hình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thành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hình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̃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nhật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214471" y="3645024"/>
            <a:ext cx="2797690" cy="2500330"/>
          </a:xfrm>
          <a:prstGeom prst="rect">
            <a:avLst/>
          </a:prstGeom>
          <a:solidFill>
            <a:srgbClr val="0070C0"/>
          </a:solidFill>
          <a:ln w="0">
            <a:noFill/>
            <a:miter lim="800000"/>
            <a:headEnd/>
            <a:tailEnd/>
          </a:ln>
          <a:effectLst>
            <a:outerShdw dist="28398" dir="3806097" algn="ctr" rotWithShape="0">
              <a:srgbClr val="3F3151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214471" y="1144694"/>
            <a:ext cx="2797690" cy="2500330"/>
          </a:xfrm>
          <a:prstGeom prst="rect">
            <a:avLst/>
          </a:prstGeom>
          <a:solidFill>
            <a:srgbClr val="0070C0"/>
          </a:solidFill>
          <a:ln w="0">
            <a:noFill/>
            <a:miter lim="800000"/>
            <a:headEnd/>
            <a:tailEnd/>
          </a:ln>
          <a:effectLst>
            <a:outerShdw dist="28398" dir="3806097" algn="ctr" rotWithShape="0">
              <a:srgbClr val="3F3151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2" name="Tiêu đề 1">
            <a:extLst>
              <a:ext uri="{FF2B5EF4-FFF2-40B4-BE49-F238E27FC236}">
                <a16:creationId xmlns:a16="http://schemas.microsoft.com/office/drawing/2014/main" id="{4A0C46B1-72FC-6D76-5EFA-E8EA2B173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32" y="270405"/>
            <a:ext cx="6912768" cy="442241"/>
          </a:xfrm>
          <a:ln w="12700">
            <a:solidFill>
              <a:srgbClr val="00B050"/>
            </a:solidFill>
          </a:ln>
        </p:spPr>
        <p:txBody>
          <a:bodyPr>
            <a:normAutofit fontScale="90000"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Chắp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ghép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hình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thành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hình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̃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nhật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êu đề 1">
            <a:extLst>
              <a:ext uri="{FF2B5EF4-FFF2-40B4-BE49-F238E27FC236}">
                <a16:creationId xmlns:a16="http://schemas.microsoft.com/office/drawing/2014/main" id="{B6CA4E0F-9E1C-AC8F-86C2-FFDF48482E73}"/>
              </a:ext>
            </a:extLst>
          </p:cNvPr>
          <p:cNvSpPr txBox="1">
            <a:spLocks/>
          </p:cNvSpPr>
          <p:nvPr/>
        </p:nvSpPr>
        <p:spPr>
          <a:xfrm>
            <a:off x="1489886" y="188640"/>
            <a:ext cx="6264696" cy="418058"/>
          </a:xfrm>
          <a:prstGeom prst="rect">
            <a:avLst/>
          </a:prstGeom>
          <a:ln w="12700">
            <a:solidFill>
              <a:srgbClr val="00B050"/>
            </a:solidFill>
          </a:ln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Chắp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ghép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hình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thành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hình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ight Triangle 9">
            <a:extLst>
              <a:ext uri="{FF2B5EF4-FFF2-40B4-BE49-F238E27FC236}">
                <a16:creationId xmlns:a16="http://schemas.microsoft.com/office/drawing/2014/main" id="{ECEA4922-7532-5AFF-17AB-22B65EB9C649}"/>
              </a:ext>
            </a:extLst>
          </p:cNvPr>
          <p:cNvSpPr/>
          <p:nvPr/>
        </p:nvSpPr>
        <p:spPr>
          <a:xfrm rot="10800000">
            <a:off x="4860032" y="1412776"/>
            <a:ext cx="3109784" cy="3150717"/>
          </a:xfrm>
          <a:prstGeom prst="rtTriangl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ight Triangle 9">
            <a:extLst>
              <a:ext uri="{FF2B5EF4-FFF2-40B4-BE49-F238E27FC236}">
                <a16:creationId xmlns:a16="http://schemas.microsoft.com/office/drawing/2014/main" id="{F4168ED9-7F06-0198-4A01-598D40924C87}"/>
              </a:ext>
            </a:extLst>
          </p:cNvPr>
          <p:cNvSpPr/>
          <p:nvPr/>
        </p:nvSpPr>
        <p:spPr>
          <a:xfrm>
            <a:off x="1489886" y="2222498"/>
            <a:ext cx="3144539" cy="3150717"/>
          </a:xfrm>
          <a:prstGeom prst="rtTriangl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630249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êu đề 1">
            <a:extLst>
              <a:ext uri="{FF2B5EF4-FFF2-40B4-BE49-F238E27FC236}">
                <a16:creationId xmlns:a16="http://schemas.microsoft.com/office/drawing/2014/main" id="{B6CA4E0F-9E1C-AC8F-86C2-FFDF48482E73}"/>
              </a:ext>
            </a:extLst>
          </p:cNvPr>
          <p:cNvSpPr txBox="1">
            <a:spLocks/>
          </p:cNvSpPr>
          <p:nvPr/>
        </p:nvSpPr>
        <p:spPr>
          <a:xfrm>
            <a:off x="1489886" y="188640"/>
            <a:ext cx="6264696" cy="418058"/>
          </a:xfrm>
          <a:prstGeom prst="rect">
            <a:avLst/>
          </a:prstGeom>
          <a:ln w="12700">
            <a:solidFill>
              <a:srgbClr val="00B050"/>
            </a:solidFill>
          </a:ln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Chắp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ghép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hình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thành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hình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ight Triangle 9">
            <a:extLst>
              <a:ext uri="{FF2B5EF4-FFF2-40B4-BE49-F238E27FC236}">
                <a16:creationId xmlns:a16="http://schemas.microsoft.com/office/drawing/2014/main" id="{ECEA4922-7532-5AFF-17AB-22B65EB9C649}"/>
              </a:ext>
            </a:extLst>
          </p:cNvPr>
          <p:cNvSpPr/>
          <p:nvPr/>
        </p:nvSpPr>
        <p:spPr>
          <a:xfrm rot="10800000">
            <a:off x="3067341" y="1853640"/>
            <a:ext cx="3109784" cy="3150717"/>
          </a:xfrm>
          <a:prstGeom prst="rtTriangl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ight Triangle 9">
            <a:extLst>
              <a:ext uri="{FF2B5EF4-FFF2-40B4-BE49-F238E27FC236}">
                <a16:creationId xmlns:a16="http://schemas.microsoft.com/office/drawing/2014/main" id="{F4168ED9-7F06-0198-4A01-598D40924C87}"/>
              </a:ext>
            </a:extLst>
          </p:cNvPr>
          <p:cNvSpPr/>
          <p:nvPr/>
        </p:nvSpPr>
        <p:spPr>
          <a:xfrm>
            <a:off x="3049964" y="1853640"/>
            <a:ext cx="3144539" cy="3150717"/>
          </a:xfrm>
          <a:prstGeom prst="rtTriangl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559300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Chủ đề của Office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765</TotalTime>
  <Words>210</Words>
  <Application>Microsoft Office PowerPoint</Application>
  <PresentationFormat>On-screen Show (4:3)</PresentationFormat>
  <Paragraphs>29</Paragraphs>
  <Slides>18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SimSun</vt:lpstr>
      <vt:lpstr>Arial</vt:lpstr>
      <vt:lpstr>Calibri</vt:lpstr>
      <vt:lpstr>Montserrat</vt:lpstr>
      <vt:lpstr>Segoe UI Black</vt:lpstr>
      <vt:lpstr>Times New Roman</vt:lpstr>
      <vt:lpstr>Chủ đề của Office</vt:lpstr>
      <vt:lpstr>PowerPoint Presentation</vt:lpstr>
      <vt:lpstr>PowerPoint Presentation</vt:lpstr>
      <vt:lpstr>PowerPoint Presentation</vt:lpstr>
      <vt:lpstr>PowerPoint Presentation</vt:lpstr>
      <vt:lpstr>Chắp ghép hai hình vuông thành một hình chữ nhật</vt:lpstr>
      <vt:lpstr>Chắp ghép hai hình vuông thành hình chữ nhật</vt:lpstr>
      <vt:lpstr>Chắp ghép hai hình vuông thành một hình chữ nhật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Hoạt động 1: ôn luyện hình</dc:title>
  <dc:creator>Huy Loc</dc:creator>
  <cp:lastModifiedBy>Admin</cp:lastModifiedBy>
  <cp:revision>71</cp:revision>
  <dcterms:created xsi:type="dcterms:W3CDTF">2015-10-27T05:14:19Z</dcterms:created>
  <dcterms:modified xsi:type="dcterms:W3CDTF">2024-01-05T08:49:56Z</dcterms:modified>
</cp:coreProperties>
</file>