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6" r:id="rId3"/>
    <p:sldId id="264" r:id="rId4"/>
    <p:sldId id="256" r:id="rId5"/>
    <p:sldId id="257" r:id="rId6"/>
    <p:sldId id="258" r:id="rId7"/>
    <p:sldId id="259" r:id="rId8"/>
    <p:sldId id="265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DejaVu Serif" panose="020B0604020202020204" charset="0"/>
      <p:regular r:id="rId12"/>
    </p:embeddedFont>
    <p:embeddedFont>
      <p:font typeface="DejaVu Serif Bold" panose="020B0604020202020204" charset="0"/>
      <p:regular r:id="rId13"/>
    </p:embeddedFont>
    <p:embeddedFont>
      <p:font typeface="Muli Bold" panose="020B0604020202020204" charset="0"/>
      <p:regular r:id="rId14"/>
    </p:embeddedFont>
    <p:embeddedFont>
      <p:font typeface="Muli Bold Bold" panose="020B0604020202020204" charset="0"/>
      <p:regular r:id="rId15"/>
    </p:embeddedFont>
    <p:embeddedFont>
      <p:font typeface="Noto Serif Display Black" panose="020B0604020202020204"/>
      <p:regular r:id="rId16"/>
    </p:embeddedFont>
    <p:embeddedFont>
      <p:font typeface="Quicksand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61928" y="7505700"/>
            <a:ext cx="10936326" cy="207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257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257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7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257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4257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257" b="1" dirty="0">
              <a:solidFill>
                <a:srgbClr val="0009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535"/>
              </a:lnSpc>
            </a:pPr>
            <a:r>
              <a:rPr lang="en-US" sz="3200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  <a:p>
            <a:pPr algn="ctr">
              <a:lnSpc>
                <a:spcPts val="5535"/>
              </a:lnSpc>
            </a:pPr>
            <a:endParaRPr lang="en-US" sz="2012" b="1" dirty="0">
              <a:solidFill>
                <a:srgbClr val="0009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27817" y="448110"/>
            <a:ext cx="18315817" cy="2244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>
              <a:lnSpc>
                <a:spcPts val="4000"/>
              </a:lnSpc>
            </a:pP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  <a:p>
            <a:pPr algn="ctr">
              <a:lnSpc>
                <a:spcPts val="5489"/>
              </a:lnSpc>
            </a:pPr>
            <a:r>
              <a:rPr lang="en-US" sz="112" dirty="0" err="1">
                <a:solidFill>
                  <a:srgbClr val="4965EB"/>
                </a:solidFill>
                <a:latin typeface="Asap SemiBold"/>
              </a:rPr>
              <a:t>TRƯỜNG</a:t>
            </a:r>
            <a:r>
              <a:rPr lang="en-US" sz="112" dirty="0">
                <a:solidFill>
                  <a:srgbClr val="4965EB"/>
                </a:solidFill>
                <a:latin typeface="Asap SemiBold"/>
              </a:rPr>
              <a:t> MN</a:t>
            </a:r>
          </a:p>
          <a:p>
            <a:pPr algn="ctr">
              <a:lnSpc>
                <a:spcPts val="5259"/>
              </a:lnSpc>
            </a:pPr>
            <a:endParaRPr lang="en-US" sz="112" dirty="0">
              <a:solidFill>
                <a:srgbClr val="4965EB"/>
              </a:solidFill>
              <a:latin typeface="Asap Semi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152400" y="4548508"/>
            <a:ext cx="18317425" cy="358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Dancing Script Bold"/>
              </a:rPr>
              <a:t> 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TỰ </a:t>
            </a:r>
            <a:r>
              <a:rPr lang="en-US" sz="6843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43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THÂN</a:t>
            </a:r>
          </a:p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QUY TẮC 5 NGÓN TAY</a:t>
            </a:r>
          </a:p>
          <a:p>
            <a:pPr algn="ctr">
              <a:lnSpc>
                <a:spcPts val="9580"/>
              </a:lnSpc>
            </a:pPr>
            <a:endParaRPr lang="en-US" sz="6843" dirty="0">
              <a:solidFill>
                <a:srgbClr val="FF1616"/>
              </a:solidFill>
              <a:latin typeface="Dancing Script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2AAF4-3FF9-B282-1E61-86B866C41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3" b="94737" l="6489" r="93130">
                        <a14:foregroundMark x1="38550" y1="6883" x2="19466" y2="19433"/>
                        <a14:foregroundMark x1="19466" y1="19433" x2="12595" y2="28745"/>
                        <a14:foregroundMark x1="12595" y1="28745" x2="12595" y2="50607"/>
                        <a14:foregroundMark x1="12595" y1="50607" x2="41221" y2="88259"/>
                        <a14:foregroundMark x1="41221" y1="88259" x2="54580" y2="94332"/>
                        <a14:foregroundMark x1="54580" y1="94332" x2="74427" y2="89474"/>
                        <a14:foregroundMark x1="74427" y1="89474" x2="87023" y2="63563"/>
                        <a14:foregroundMark x1="87023" y1="63563" x2="88550" y2="50607"/>
                        <a14:foregroundMark x1="88550" y1="50607" x2="83588" y2="36032"/>
                        <a14:foregroundMark x1="83588" y1="36032" x2="70992" y2="20243"/>
                        <a14:foregroundMark x1="70992" y1="20243" x2="47328" y2="14980"/>
                        <a14:foregroundMark x1="47328" y1="14980" x2="22137" y2="41700"/>
                        <a14:foregroundMark x1="22137" y1="41700" x2="38168" y2="59514"/>
                        <a14:foregroundMark x1="38168" y1="59514" x2="62595" y2="38057"/>
                        <a14:foregroundMark x1="62595" y1="38057" x2="28626" y2="36842"/>
                        <a14:foregroundMark x1="28626" y1="36842" x2="48473" y2="33198"/>
                        <a14:foregroundMark x1="48473" y1="33198" x2="38931" y2="18623"/>
                        <a14:foregroundMark x1="38931" y1="18623" x2="54580" y2="23077"/>
                        <a14:foregroundMark x1="54580" y1="23077" x2="60687" y2="10121"/>
                        <a14:foregroundMark x1="60687" y1="10121" x2="46565" y2="8907"/>
                        <a14:foregroundMark x1="46565" y1="8907" x2="66794" y2="11741"/>
                        <a14:foregroundMark x1="66794" y1="11741" x2="80153" y2="21053"/>
                        <a14:foregroundMark x1="80153" y1="21053" x2="86260" y2="38866"/>
                        <a14:foregroundMark x1="86260" y1="38866" x2="76718" y2="55870"/>
                        <a14:foregroundMark x1="76718" y1="55870" x2="63359" y2="68826"/>
                        <a14:foregroundMark x1="63359" y1="68826" x2="40840" y2="74899"/>
                        <a14:foregroundMark x1="40840" y1="74899" x2="18702" y2="74899"/>
                        <a14:foregroundMark x1="18702" y1="74899" x2="12595" y2="65182"/>
                        <a14:foregroundMark x1="12595" y1="65182" x2="10687" y2="52227"/>
                        <a14:foregroundMark x1="10687" y1="52227" x2="25573" y2="79757"/>
                        <a14:foregroundMark x1="25573" y1="79757" x2="36641" y2="90283"/>
                        <a14:foregroundMark x1="36641" y1="90283" x2="60305" y2="89879"/>
                        <a14:foregroundMark x1="60305" y1="89879" x2="86260" y2="67611"/>
                        <a14:foregroundMark x1="86260" y1="67611" x2="90840" y2="48988"/>
                        <a14:foregroundMark x1="90840" y1="48988" x2="88168" y2="36842"/>
                        <a14:foregroundMark x1="88168" y1="36842" x2="77481" y2="25911"/>
                        <a14:foregroundMark x1="77481" y1="25911" x2="37405" y2="12146"/>
                        <a14:foregroundMark x1="37786" y1="6478" x2="50000" y2="4858"/>
                        <a14:foregroundMark x1="50000" y1="4858" x2="64885" y2="7692"/>
                        <a14:foregroundMark x1="64885" y1="7692" x2="76336" y2="14575"/>
                        <a14:foregroundMark x1="76336" y1="14575" x2="80153" y2="18623"/>
                        <a14:foregroundMark x1="92366" y1="43725" x2="93511" y2="55061"/>
                        <a14:foregroundMark x1="93511" y1="55061" x2="91985" y2="58704"/>
                        <a14:foregroundMark x1="65267" y1="92308" x2="38168" y2="93522"/>
                        <a14:foregroundMark x1="38168" y1="93522" x2="17557" y2="78138"/>
                        <a14:foregroundMark x1="17557" y1="78138" x2="8779" y2="44939"/>
                        <a14:foregroundMark x1="8779" y1="44939" x2="8779" y2="36032"/>
                        <a14:foregroundMark x1="6489" y1="44534" x2="6489" y2="54656"/>
                        <a14:foregroundMark x1="31679" y1="92308" x2="58779" y2="94737"/>
                        <a14:foregroundMark x1="58779" y1="94737" x2="61450" y2="94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5" y="1790700"/>
            <a:ext cx="2516929" cy="23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84"/>
            <a:ext cx="18288000" cy="9995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790700"/>
            <a:ext cx="12496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MỤC ĐÍCH - YÊU CẦU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giới tính của bản thân.        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vùng riêng tư của bản thân và cách giao tiếp ứng xử với mọi người xung quanh để bảo vệ vùng riêng tư đó.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5 quy tắc ngón tay để bảo vệ bản thân.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một số cách chăm sóc, bảo vệ cơ thể.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Kỹ năng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có kỹ năng giao tiếp ứng xử  phù hợp với những người xung quanh.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Phát triển kỹ năng quan sát, tư duy, phán đoán, ghi nhớ có chủ định cho trẻ.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Thái độ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Giáo dục trẻ biết kĩ năng bảo vệ bản thân.</a:t>
            </a:r>
          </a:p>
        </p:txBody>
      </p:sp>
    </p:spTree>
    <p:extLst>
      <p:ext uri="{BB962C8B-B14F-4D97-AF65-F5344CB8AC3E}">
        <p14:creationId xmlns:p14="http://schemas.microsoft.com/office/powerpoint/2010/main" val="188722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248" b="12248"/>
          <a:stretch>
            <a:fillRect/>
          </a:stretch>
        </p:blipFill>
        <p:spPr>
          <a:xfrm>
            <a:off x="874" y="-362914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0674" y="571500"/>
            <a:ext cx="13868400" cy="1912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74"/>
              </a:lnSpc>
            </a:pP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Quy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tắc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5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ngón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tay</a:t>
            </a:r>
            <a:endParaRPr lang="en-US" sz="11196" dirty="0">
              <a:solidFill>
                <a:srgbClr val="000000"/>
              </a:solidFill>
              <a:latin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3286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3253" y="5907487"/>
            <a:ext cx="7468071" cy="1591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011" r="25125"/>
          <a:stretch>
            <a:fillRect/>
          </a:stretch>
        </p:blipFill>
        <p:spPr>
          <a:xfrm rot="4998782">
            <a:off x="3472634" y="444915"/>
            <a:ext cx="5752686" cy="69219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49274">
            <a:off x="2507913" y="562993"/>
            <a:ext cx="8764345" cy="69235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727" r="492" b="1727"/>
          <a:stretch>
            <a:fillRect/>
          </a:stretch>
        </p:blipFill>
        <p:spPr>
          <a:xfrm rot="-432023">
            <a:off x="2870219" y="1029371"/>
            <a:ext cx="8039733" cy="51905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90961" y="7863840"/>
            <a:ext cx="16084016" cy="233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3B3B3B"/>
                </a:solidFill>
                <a:latin typeface="Arimo Bold"/>
              </a:rPr>
              <a:t>1: QUY TẮC NGÓN CÁI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3B3B3B"/>
                </a:solidFill>
                <a:latin typeface="Arimo"/>
              </a:rPr>
              <a:t>Chỉ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được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ôm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,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hôn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những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người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thân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ruột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thịt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trong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gia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đình</a:t>
            </a:r>
            <a:endParaRPr lang="en-US" sz="4699" dirty="0">
              <a:solidFill>
                <a:srgbClr val="3B3B3B"/>
              </a:solidFill>
              <a:latin typeface="Arimo"/>
            </a:endParaRPr>
          </a:p>
          <a:p>
            <a:pPr algn="ctr">
              <a:lnSpc>
                <a:spcPts val="6109"/>
              </a:lnSpc>
            </a:pPr>
            <a:endParaRPr lang="en-US" sz="4699" dirty="0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52927">
            <a:off x="808442" y="3554808"/>
            <a:ext cx="2387726" cy="4038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554689">
            <a:off x="1703660" y="6032346"/>
            <a:ext cx="2451354" cy="1537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57059" y="4295775"/>
            <a:ext cx="57388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B3B3B"/>
                </a:solidFill>
                <a:latin typeface="Noto Serif Display Black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58262" y="4855528"/>
            <a:ext cx="371475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B3B"/>
                </a:solidFill>
                <a:latin typeface="Quicksand Bold"/>
              </a:rPr>
              <a:t>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344400" y="1972980"/>
            <a:ext cx="4103584" cy="4103584"/>
            <a:chOff x="12801600" y="1972980"/>
            <a:chExt cx="4103584" cy="4103584"/>
          </a:xfrm>
        </p:grpSpPr>
        <p:pic>
          <p:nvPicPr>
            <p:cNvPr id="1026" name="Picture 2" descr="Vẽ tay minh họa cử chỉ giơ ngón tay cái lên | Công cụ đồ họa PSD Tải xuống  miễn phí - Pikbe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0" y="1972980"/>
              <a:ext cx="4103584" cy="410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116514" y="2721808"/>
              <a:ext cx="945924" cy="102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DejaVu Serif Bold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7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627" y="-74995"/>
            <a:ext cx="20689255" cy="10436990"/>
            <a:chOff x="0" y="0"/>
            <a:chExt cx="27585673" cy="139159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792837" cy="1391598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92837" y="0"/>
              <a:ext cx="13792837" cy="139159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73882">
            <a:off x="1282270" y="1164041"/>
            <a:ext cx="2110858" cy="20422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02206" y="688649"/>
            <a:ext cx="7819169" cy="62056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5875" y="7371715"/>
            <a:ext cx="17316250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2: QUY TẮC NGÓN TRỎ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thầy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họ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được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nắm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khoác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vai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hoặc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đùa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46207" y="2309002"/>
            <a:ext cx="3150725" cy="4114800"/>
            <a:chOff x="11646207" y="2309002"/>
            <a:chExt cx="3150725" cy="4114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68200" y="2309002"/>
              <a:ext cx="2528732" cy="41148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646207" y="2435492"/>
              <a:ext cx="2528732" cy="906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DejaVu Serif Bold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6863"/>
          <a:stretch>
            <a:fillRect/>
          </a:stretch>
        </p:blipFill>
        <p:spPr>
          <a:xfrm>
            <a:off x="621143" y="9492218"/>
            <a:ext cx="17045713" cy="1150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09535" y="7769407"/>
            <a:ext cx="1681963" cy="2562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160877" cy="1964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100000">
            <a:off x="15457198" y="-834376"/>
            <a:ext cx="3604204" cy="37261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7284" y="4246425"/>
            <a:ext cx="6752251" cy="582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0" y="4246425"/>
            <a:ext cx="5777563" cy="33377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267924" y="6527644"/>
            <a:ext cx="3778135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4640" y="309219"/>
            <a:ext cx="17698721" cy="443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3: QUY TẮC NGÓN GIỮA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</a:p>
          <a:p>
            <a:pPr algn="ctr">
              <a:lnSpc>
                <a:spcPts val="6860"/>
              </a:lnSpc>
            </a:pP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quen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biết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ít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khi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gặp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xóm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của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cha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mẹ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Những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này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nên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bắt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chào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hỏi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49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657620" y="6422680"/>
            <a:ext cx="344013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TextBox 13"/>
          <p:cNvSpPr txBox="1"/>
          <p:nvPr/>
        </p:nvSpPr>
        <p:spPr>
          <a:xfrm>
            <a:off x="2050629" y="4141650"/>
            <a:ext cx="4595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0627" y="-74995"/>
            <a:ext cx="10344627" cy="1043699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44287" y="3600450"/>
            <a:ext cx="6103359" cy="610335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4199" r="-24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95198" y="266416"/>
            <a:ext cx="15858287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3B3B3B"/>
                </a:solidFill>
                <a:latin typeface="DejaVu Serif Bold"/>
              </a:rPr>
              <a:t>4: QUY TẮC NGÓN ÁP ÚT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Người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quen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của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gia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đình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mà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mới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gặp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lần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đầu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nên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dừng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lại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ở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mức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vẫy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chào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3B3B3B"/>
              </a:solidFill>
              <a:latin typeface="DejaVu Serif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11984" y="4215999"/>
            <a:ext cx="4748931" cy="5042301"/>
            <a:chOff x="11311984" y="4215999"/>
            <a:chExt cx="4748931" cy="50423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311984" y="4215999"/>
              <a:ext cx="4748931" cy="504230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409101" y="4394686"/>
              <a:ext cx="378844" cy="748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1"/>
                </a:lnSpc>
              </a:pPr>
              <a:r>
                <a:rPr lang="en-US" sz="4286">
                  <a:solidFill>
                    <a:srgbClr val="3B3B3B"/>
                  </a:solidFill>
                  <a:latin typeface="DejaVu Serif Bold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7354" y="723900"/>
            <a:ext cx="11047445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4000" dirty="0">
                <a:solidFill>
                  <a:srgbClr val="3B3B3B"/>
                </a:solidFill>
                <a:latin typeface="Muli Bold Bold"/>
              </a:rPr>
              <a:t>5: QUY TẮC NGÓN ÚT</a:t>
            </a:r>
          </a:p>
          <a:p>
            <a:pPr algn="ctr">
              <a:lnSpc>
                <a:spcPts val="8039"/>
              </a:lnSpc>
            </a:pP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gần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,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nói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chuyện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với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người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</a:t>
            </a:r>
            <a:endParaRPr lang="en-US" sz="4000" dirty="0">
              <a:solidFill>
                <a:srgbClr val="3B3B3B"/>
              </a:solidFill>
              <a:latin typeface="Muli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31536" y="4228983"/>
            <a:ext cx="5272321" cy="527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388" b="5388"/>
          <a:stretch>
            <a:fillRect/>
          </a:stretch>
        </p:blipFill>
        <p:spPr>
          <a:xfrm>
            <a:off x="762000" y="3848100"/>
            <a:ext cx="5909187" cy="527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87718" y="4228983"/>
            <a:ext cx="23125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309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Arimo</vt:lpstr>
      <vt:lpstr>Calibri</vt:lpstr>
      <vt:lpstr>Muli Bold Bold</vt:lpstr>
      <vt:lpstr>Arial</vt:lpstr>
      <vt:lpstr>DejaVu Serif</vt:lpstr>
      <vt:lpstr>Muli Bold</vt:lpstr>
      <vt:lpstr>DejaVu Serif Bold</vt:lpstr>
      <vt:lpstr>Dancing Script Bold</vt:lpstr>
      <vt:lpstr>Arimo Bold</vt:lpstr>
      <vt:lpstr>Quicksand Bold</vt:lpstr>
      <vt:lpstr>Dancing Script</vt:lpstr>
      <vt:lpstr>Times New Roman</vt:lpstr>
      <vt:lpstr>Noto Serif Display Black</vt:lpstr>
      <vt:lpstr>Asap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t</dc:title>
  <dc:creator>Administrator</dc:creator>
  <cp:lastModifiedBy>duong trang</cp:lastModifiedBy>
  <cp:revision>9</cp:revision>
  <dcterms:created xsi:type="dcterms:W3CDTF">2006-08-16T00:00:00Z</dcterms:created>
  <dcterms:modified xsi:type="dcterms:W3CDTF">2026-01-07T02:58:40Z</dcterms:modified>
  <dc:identifier>DAEvrrzx1TI</dc:identifier>
</cp:coreProperties>
</file>