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Noto Serif Bold" panose="02020800060500020200" pitchFamily="18"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7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7E7"/>
        </a:solidFill>
        <a:effectLst/>
      </p:bgPr>
    </p:bg>
    <p:spTree>
      <p:nvGrpSpPr>
        <p:cNvPr id="1" name=""/>
        <p:cNvGrpSpPr/>
        <p:nvPr/>
      </p:nvGrpSpPr>
      <p:grpSpPr>
        <a:xfrm>
          <a:off x="0" y="0"/>
          <a:ext cx="0" cy="0"/>
          <a:chOff x="0" y="0"/>
          <a:chExt cx="0" cy="0"/>
        </a:xfrm>
      </p:grpSpPr>
      <p:sp>
        <p:nvSpPr>
          <p:cNvPr id="2" name="TextBox 2"/>
          <p:cNvSpPr txBox="1"/>
          <p:nvPr/>
        </p:nvSpPr>
        <p:spPr>
          <a:xfrm>
            <a:off x="2037321" y="1558161"/>
            <a:ext cx="15221979" cy="4429617"/>
          </a:xfrm>
          <a:prstGeom prst="rect">
            <a:avLst/>
          </a:prstGeom>
        </p:spPr>
        <p:txBody>
          <a:bodyPr lIns="0" tIns="0" rIns="0" bIns="0" rtlCol="0" anchor="t">
            <a:spAutoFit/>
          </a:bodyPr>
          <a:lstStyle/>
          <a:p>
            <a:pPr algn="ctr">
              <a:lnSpc>
                <a:spcPts val="16800"/>
              </a:lnSpc>
            </a:pPr>
            <a:r>
              <a:rPr lang="en-US" sz="12000" dirty="0">
                <a:solidFill>
                  <a:srgbClr val="B23232"/>
                </a:solidFill>
                <a:latin typeface="Noto Serif Bold"/>
                <a:ea typeface="Noto Serif Bold"/>
                <a:cs typeface="Noto Serif Bold"/>
                <a:sym typeface="Noto Serif Bold"/>
              </a:rPr>
              <a:t>Trang phục </a:t>
            </a:r>
            <a:r>
              <a:rPr lang="en-US" sz="12000" dirty="0" err="1">
                <a:solidFill>
                  <a:srgbClr val="B23232"/>
                </a:solidFill>
                <a:latin typeface="Noto Serif Bold"/>
                <a:ea typeface="Noto Serif Bold"/>
                <a:cs typeface="Noto Serif Bold"/>
                <a:sym typeface="Noto Serif Bold"/>
              </a:rPr>
              <a:t>mùa</a:t>
            </a:r>
            <a:r>
              <a:rPr lang="en-US" sz="12000" dirty="0">
                <a:solidFill>
                  <a:srgbClr val="B23232"/>
                </a:solidFill>
                <a:latin typeface="Noto Serif Bold"/>
                <a:ea typeface="Noto Serif Bold"/>
                <a:cs typeface="Noto Serif Bold"/>
                <a:sym typeface="Noto Serif Bold"/>
              </a:rPr>
              <a:t> hè</a:t>
            </a:r>
          </a:p>
          <a:p>
            <a:pPr algn="ctr">
              <a:lnSpc>
                <a:spcPts val="16800"/>
              </a:lnSpc>
              <a:spcBef>
                <a:spcPct val="0"/>
              </a:spcBef>
            </a:pPr>
            <a:endParaRPr lang="en-US" sz="12000" dirty="0">
              <a:solidFill>
                <a:srgbClr val="B23232"/>
              </a:solidFill>
              <a:latin typeface="Noto Serif Bold"/>
              <a:ea typeface="Noto Serif Bold"/>
              <a:cs typeface="Noto Serif Bold"/>
              <a:sym typeface="Noto Serif Bold"/>
            </a:endParaRPr>
          </a:p>
        </p:txBody>
      </p:sp>
      <p:pic>
        <p:nvPicPr>
          <p:cNvPr id="3" name="Picture 3"/>
          <p:cNvPicPr>
            <a:picLocks noChangeAspect="1"/>
          </p:cNvPicPr>
          <p:nvPr/>
        </p:nvPicPr>
        <p:blipFill>
          <a:blip r:embed="rId2"/>
          <a:srcRect/>
          <a:stretch>
            <a:fillRect/>
          </a:stretch>
        </p:blipFill>
        <p:spPr>
          <a:xfrm>
            <a:off x="15354018" y="-685390"/>
            <a:ext cx="3872038" cy="2420024"/>
          </a:xfrm>
          <a:prstGeom prst="rect">
            <a:avLst/>
          </a:prstGeom>
        </p:spPr>
      </p:pic>
      <p:sp>
        <p:nvSpPr>
          <p:cNvPr id="4" name="Freeform 4"/>
          <p:cNvSpPr/>
          <p:nvPr/>
        </p:nvSpPr>
        <p:spPr>
          <a:xfrm>
            <a:off x="70565" y="0"/>
            <a:ext cx="3282235" cy="2995385"/>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0463457" y="4307530"/>
            <a:ext cx="2062892" cy="5651759"/>
          </a:xfrm>
          <a:custGeom>
            <a:avLst/>
            <a:gdLst/>
            <a:ahLst/>
            <a:cxnLst/>
            <a:rect l="l" t="t" r="r" b="b"/>
            <a:pathLst>
              <a:path w="2062892" h="5651759">
                <a:moveTo>
                  <a:pt x="0" y="0"/>
                </a:moveTo>
                <a:lnTo>
                  <a:pt x="2062892" y="0"/>
                </a:lnTo>
                <a:lnTo>
                  <a:pt x="2062892" y="5651759"/>
                </a:lnTo>
                <a:lnTo>
                  <a:pt x="0" y="56517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5495185" y="4307530"/>
            <a:ext cx="4410958" cy="5371030"/>
          </a:xfrm>
          <a:custGeom>
            <a:avLst/>
            <a:gdLst/>
            <a:ahLst/>
            <a:cxnLst/>
            <a:rect l="l" t="t" r="r" b="b"/>
            <a:pathLst>
              <a:path w="4410958" h="5371030">
                <a:moveTo>
                  <a:pt x="0" y="0"/>
                </a:moveTo>
                <a:lnTo>
                  <a:pt x="4410959" y="0"/>
                </a:lnTo>
                <a:lnTo>
                  <a:pt x="4410959" y="5371030"/>
                </a:lnTo>
                <a:lnTo>
                  <a:pt x="0" y="5371030"/>
                </a:lnTo>
                <a:lnTo>
                  <a:pt x="0" y="0"/>
                </a:lnTo>
                <a:close/>
              </a:path>
            </a:pathLst>
          </a:custGeom>
          <a:blipFill>
            <a:blip r:embed="rId7"/>
            <a:stretch>
              <a:fillRect/>
            </a:stretch>
          </a:blipFill>
        </p:spPr>
      </p:sp>
      <p:sp>
        <p:nvSpPr>
          <p:cNvPr id="7" name="TextBox 7"/>
          <p:cNvSpPr txBox="1"/>
          <p:nvPr/>
        </p:nvSpPr>
        <p:spPr>
          <a:xfrm>
            <a:off x="6318965" y="524622"/>
            <a:ext cx="5650071" cy="1761060"/>
          </a:xfrm>
          <a:prstGeom prst="rect">
            <a:avLst/>
          </a:prstGeom>
        </p:spPr>
        <p:txBody>
          <a:bodyPr lIns="0" tIns="0" rIns="0" bIns="0" rtlCol="0" anchor="t">
            <a:spAutoFit/>
          </a:bodyPr>
          <a:lstStyle/>
          <a:p>
            <a:pPr algn="ctr">
              <a:lnSpc>
                <a:spcPts val="12082"/>
              </a:lnSpc>
              <a:spcBef>
                <a:spcPct val="0"/>
              </a:spcBef>
            </a:pPr>
            <a:r>
              <a:rPr lang="en-US" sz="8630">
                <a:solidFill>
                  <a:srgbClr val="006C56"/>
                </a:solidFill>
                <a:latin typeface="Noto Serif Bold"/>
                <a:ea typeface="Noto Serif Bold"/>
                <a:cs typeface="Noto Serif Bold"/>
                <a:sym typeface="Noto Serif Bold"/>
              </a:rPr>
              <a:t>Nhận biết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E7"/>
        </a:solidFill>
        <a:effectLst/>
      </p:bgPr>
    </p:bg>
    <p:spTree>
      <p:nvGrpSpPr>
        <p:cNvPr id="1" name=""/>
        <p:cNvGrpSpPr/>
        <p:nvPr/>
      </p:nvGrpSpPr>
      <p:grpSpPr>
        <a:xfrm>
          <a:off x="0" y="0"/>
          <a:ext cx="0" cy="0"/>
          <a:chOff x="0" y="0"/>
          <a:chExt cx="0" cy="0"/>
        </a:xfrm>
      </p:grpSpPr>
      <p:sp>
        <p:nvSpPr>
          <p:cNvPr id="2" name="TextBox 2"/>
          <p:cNvSpPr txBox="1"/>
          <p:nvPr/>
        </p:nvSpPr>
        <p:spPr>
          <a:xfrm>
            <a:off x="8076150" y="3661684"/>
            <a:ext cx="9840308" cy="2552700"/>
          </a:xfrm>
          <a:prstGeom prst="rect">
            <a:avLst/>
          </a:prstGeom>
        </p:spPr>
        <p:txBody>
          <a:bodyPr lIns="0" tIns="0" rIns="0" bIns="0" rtlCol="0" anchor="t">
            <a:spAutoFit/>
          </a:bodyPr>
          <a:lstStyle/>
          <a:p>
            <a:pPr algn="just">
              <a:lnSpc>
                <a:spcPts val="6750"/>
              </a:lnSpc>
            </a:pPr>
            <a:r>
              <a:rPr lang="en-US" sz="5000">
                <a:solidFill>
                  <a:srgbClr val="E8576E"/>
                </a:solidFill>
                <a:latin typeface="Noto Serif Bold"/>
                <a:ea typeface="Noto Serif Bold"/>
                <a:cs typeface="Noto Serif Bold"/>
                <a:sym typeface="Noto Serif Bold"/>
              </a:rPr>
              <a:t>+ Các con thấy thời tiết hôm nay như thế nào?</a:t>
            </a:r>
          </a:p>
          <a:p>
            <a:pPr algn="just">
              <a:lnSpc>
                <a:spcPts val="6750"/>
              </a:lnSpc>
            </a:pPr>
            <a:r>
              <a:rPr lang="en-US" sz="5000">
                <a:solidFill>
                  <a:srgbClr val="E8576E"/>
                </a:solidFill>
                <a:latin typeface="Noto Serif Bold"/>
                <a:ea typeface="Noto Serif Bold"/>
                <a:cs typeface="Noto Serif Bold"/>
                <a:sym typeface="Noto Serif Bold"/>
              </a:rPr>
              <a:t>+ Chúng mình đang ở mùa gì?</a:t>
            </a:r>
          </a:p>
        </p:txBody>
      </p:sp>
      <p:sp>
        <p:nvSpPr>
          <p:cNvPr id="3" name="Freeform 3"/>
          <p:cNvSpPr/>
          <p:nvPr/>
        </p:nvSpPr>
        <p:spPr>
          <a:xfrm>
            <a:off x="70565" y="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429962" y="3737884"/>
            <a:ext cx="5068919" cy="6172200"/>
          </a:xfrm>
          <a:custGeom>
            <a:avLst/>
            <a:gdLst/>
            <a:ahLst/>
            <a:cxnLst/>
            <a:rect l="l" t="t" r="r" b="b"/>
            <a:pathLst>
              <a:path w="5068919" h="6172200">
                <a:moveTo>
                  <a:pt x="0" y="0"/>
                </a:moveTo>
                <a:lnTo>
                  <a:pt x="5068920" y="0"/>
                </a:lnTo>
                <a:lnTo>
                  <a:pt x="5068920" y="6172200"/>
                </a:lnTo>
                <a:lnTo>
                  <a:pt x="0" y="6172200"/>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E7"/>
        </a:solidFill>
        <a:effectLst/>
      </p:bgPr>
    </p:bg>
    <p:spTree>
      <p:nvGrpSpPr>
        <p:cNvPr id="1" name=""/>
        <p:cNvGrpSpPr/>
        <p:nvPr/>
      </p:nvGrpSpPr>
      <p:grpSpPr>
        <a:xfrm>
          <a:off x="0" y="0"/>
          <a:ext cx="0" cy="0"/>
          <a:chOff x="0" y="0"/>
          <a:chExt cx="0" cy="0"/>
        </a:xfrm>
      </p:grpSpPr>
      <p:sp>
        <p:nvSpPr>
          <p:cNvPr id="2" name="Freeform 2"/>
          <p:cNvSpPr/>
          <p:nvPr/>
        </p:nvSpPr>
        <p:spPr>
          <a:xfrm>
            <a:off x="-837881"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29659" y="1831292"/>
            <a:ext cx="8714341" cy="8714341"/>
          </a:xfrm>
          <a:custGeom>
            <a:avLst/>
            <a:gdLst/>
            <a:ahLst/>
            <a:cxnLst/>
            <a:rect l="l" t="t" r="r" b="b"/>
            <a:pathLst>
              <a:path w="8714341" h="8714341">
                <a:moveTo>
                  <a:pt x="0" y="0"/>
                </a:moveTo>
                <a:lnTo>
                  <a:pt x="8714341" y="0"/>
                </a:lnTo>
                <a:lnTo>
                  <a:pt x="8714341" y="8714341"/>
                </a:lnTo>
                <a:lnTo>
                  <a:pt x="0" y="8714341"/>
                </a:lnTo>
                <a:lnTo>
                  <a:pt x="0" y="0"/>
                </a:lnTo>
                <a:close/>
              </a:path>
            </a:pathLst>
          </a:custGeom>
          <a:blipFill>
            <a:blip r:embed="rId4"/>
            <a:stretch>
              <a:fillRect/>
            </a:stretch>
          </a:blipFill>
        </p:spPr>
      </p:sp>
      <p:sp>
        <p:nvSpPr>
          <p:cNvPr id="4" name="TextBox 4"/>
          <p:cNvSpPr txBox="1"/>
          <p:nvPr/>
        </p:nvSpPr>
        <p:spPr>
          <a:xfrm>
            <a:off x="8749570" y="3135408"/>
            <a:ext cx="9004338" cy="3409950"/>
          </a:xfrm>
          <a:prstGeom prst="rect">
            <a:avLst/>
          </a:prstGeom>
        </p:spPr>
        <p:txBody>
          <a:bodyPr lIns="0" tIns="0" rIns="0" bIns="0" rtlCol="0" anchor="t">
            <a:spAutoFit/>
          </a:bodyPr>
          <a:lstStyle/>
          <a:p>
            <a:pPr algn="just">
              <a:lnSpc>
                <a:spcPts val="6750"/>
              </a:lnSpc>
            </a:pPr>
            <a:r>
              <a:rPr lang="en-US" sz="5000">
                <a:solidFill>
                  <a:srgbClr val="E8576E"/>
                </a:solidFill>
                <a:latin typeface="Noto Serif Bold"/>
                <a:ea typeface="Noto Serif Bold"/>
                <a:cs typeface="Noto Serif Bold"/>
                <a:sym typeface="Noto Serif Bold"/>
              </a:rPr>
              <a:t>+ Đây là hình ảnh gì?</a:t>
            </a:r>
          </a:p>
          <a:p>
            <a:pPr algn="just">
              <a:lnSpc>
                <a:spcPts val="6750"/>
              </a:lnSpc>
            </a:pPr>
            <a:r>
              <a:rPr lang="en-US" sz="5000">
                <a:solidFill>
                  <a:srgbClr val="E8576E"/>
                </a:solidFill>
                <a:latin typeface="Noto Serif Bold"/>
                <a:ea typeface="Noto Serif Bold"/>
                <a:cs typeface="Noto Serif Bold"/>
                <a:sym typeface="Noto Serif Bold"/>
              </a:rPr>
              <a:t>+ Các con có nhận xét gì về bộ trang phục này?</a:t>
            </a:r>
          </a:p>
          <a:p>
            <a:pPr algn="just">
              <a:lnSpc>
                <a:spcPts val="6750"/>
              </a:lnSpc>
            </a:pPr>
            <a:r>
              <a:rPr lang="en-US" sz="5000">
                <a:solidFill>
                  <a:srgbClr val="E8576E"/>
                </a:solidFill>
                <a:latin typeface="Noto Serif Bold"/>
                <a:ea typeface="Noto Serif Bold"/>
                <a:cs typeface="Noto Serif Bold"/>
                <a:sym typeface="Noto Serif Bold"/>
              </a:rPr>
              <a:t>+ Đây là trang phục mùa gì?</a:t>
            </a:r>
          </a:p>
        </p:txBody>
      </p:sp>
      <p:sp>
        <p:nvSpPr>
          <p:cNvPr id="5" name="TextBox 5"/>
          <p:cNvSpPr txBox="1"/>
          <p:nvPr/>
        </p:nvSpPr>
        <p:spPr>
          <a:xfrm>
            <a:off x="6788824" y="260164"/>
            <a:ext cx="10665471" cy="932405"/>
          </a:xfrm>
          <a:prstGeom prst="rect">
            <a:avLst/>
          </a:prstGeom>
        </p:spPr>
        <p:txBody>
          <a:bodyPr lIns="0" tIns="0" rIns="0" bIns="0" rtlCol="0" anchor="t">
            <a:spAutoFit/>
          </a:bodyPr>
          <a:lstStyle/>
          <a:p>
            <a:pPr algn="just">
              <a:lnSpc>
                <a:spcPts val="7584"/>
              </a:lnSpc>
            </a:pPr>
            <a:r>
              <a:rPr lang="en-US" sz="5618">
                <a:solidFill>
                  <a:srgbClr val="E8576E"/>
                </a:solidFill>
                <a:latin typeface="Noto Serif Bold"/>
                <a:ea typeface="Noto Serif Bold"/>
                <a:cs typeface="Noto Serif Bold"/>
                <a:sym typeface="Noto Serif Bold"/>
              </a:rPr>
              <a:t>Tìm hiểu trang phục mùa hè</a:t>
            </a: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7E7"/>
        </a:solidFill>
        <a:effectLst/>
      </p:bgPr>
    </p:bg>
    <p:spTree>
      <p:nvGrpSpPr>
        <p:cNvPr id="1" name=""/>
        <p:cNvGrpSpPr/>
        <p:nvPr/>
      </p:nvGrpSpPr>
      <p:grpSpPr>
        <a:xfrm>
          <a:off x="0" y="0"/>
          <a:ext cx="0" cy="0"/>
          <a:chOff x="0" y="0"/>
          <a:chExt cx="0" cy="0"/>
        </a:xfrm>
      </p:grpSpPr>
      <p:sp>
        <p:nvSpPr>
          <p:cNvPr id="2" name="Freeform 2"/>
          <p:cNvSpPr/>
          <p:nvPr/>
        </p:nvSpPr>
        <p:spPr>
          <a:xfrm>
            <a:off x="70565" y="0"/>
            <a:ext cx="3429769" cy="3429769"/>
          </a:xfrm>
          <a:custGeom>
            <a:avLst/>
            <a:gdLst/>
            <a:ahLst/>
            <a:cxnLst/>
            <a:rect l="l" t="t" r="r" b="b"/>
            <a:pathLst>
              <a:path w="3429769" h="3429769">
                <a:moveTo>
                  <a:pt x="0" y="0"/>
                </a:moveTo>
                <a:lnTo>
                  <a:pt x="3429769" y="0"/>
                </a:lnTo>
                <a:lnTo>
                  <a:pt x="3429769" y="3429769"/>
                </a:lnTo>
                <a:lnTo>
                  <a:pt x="0" y="3429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0681" y="1714885"/>
            <a:ext cx="10231356" cy="8827066"/>
          </a:xfrm>
          <a:custGeom>
            <a:avLst/>
            <a:gdLst/>
            <a:ahLst/>
            <a:cxnLst/>
            <a:rect l="l" t="t" r="r" b="b"/>
            <a:pathLst>
              <a:path w="10231356" h="8827066">
                <a:moveTo>
                  <a:pt x="0" y="0"/>
                </a:moveTo>
                <a:lnTo>
                  <a:pt x="10231356" y="0"/>
                </a:lnTo>
                <a:lnTo>
                  <a:pt x="10231356" y="8827066"/>
                </a:lnTo>
                <a:lnTo>
                  <a:pt x="0" y="8827066"/>
                </a:lnTo>
                <a:lnTo>
                  <a:pt x="0" y="0"/>
                </a:lnTo>
                <a:close/>
              </a:path>
            </a:pathLst>
          </a:custGeom>
          <a:blipFill>
            <a:blip r:embed="rId4"/>
            <a:stretch>
              <a:fillRect t="-15908"/>
            </a:stretch>
          </a:blipFill>
        </p:spPr>
      </p:sp>
      <p:sp>
        <p:nvSpPr>
          <p:cNvPr id="4" name="TextBox 4"/>
          <p:cNvSpPr txBox="1"/>
          <p:nvPr/>
        </p:nvSpPr>
        <p:spPr>
          <a:xfrm>
            <a:off x="8749570" y="3135408"/>
            <a:ext cx="9004338" cy="5124450"/>
          </a:xfrm>
          <a:prstGeom prst="rect">
            <a:avLst/>
          </a:prstGeom>
        </p:spPr>
        <p:txBody>
          <a:bodyPr lIns="0" tIns="0" rIns="0" bIns="0" rtlCol="0" anchor="t">
            <a:spAutoFit/>
          </a:bodyPr>
          <a:lstStyle/>
          <a:p>
            <a:pPr algn="just">
              <a:lnSpc>
                <a:spcPts val="6750"/>
              </a:lnSpc>
            </a:pPr>
            <a:r>
              <a:rPr lang="en-US" sz="5000">
                <a:solidFill>
                  <a:srgbClr val="E8576E"/>
                </a:solidFill>
                <a:latin typeface="Noto Serif Bold"/>
                <a:ea typeface="Noto Serif Bold"/>
                <a:cs typeface="Noto Serif Bold"/>
                <a:sym typeface="Noto Serif Bold"/>
              </a:rPr>
              <a:t>+ Đây là hình ảnh gì?</a:t>
            </a:r>
          </a:p>
          <a:p>
            <a:pPr algn="just">
              <a:lnSpc>
                <a:spcPts val="6750"/>
              </a:lnSpc>
            </a:pPr>
            <a:r>
              <a:rPr lang="en-US" sz="5000">
                <a:solidFill>
                  <a:srgbClr val="E8576E"/>
                </a:solidFill>
                <a:latin typeface="Noto Serif Bold"/>
                <a:ea typeface="Noto Serif Bold"/>
                <a:cs typeface="Noto Serif Bold"/>
                <a:sym typeface="Noto Serif Bold"/>
              </a:rPr>
              <a:t>+ Các con có nhận xét gì về bộ trang phục này?</a:t>
            </a:r>
          </a:p>
          <a:p>
            <a:pPr algn="just">
              <a:lnSpc>
                <a:spcPts val="6750"/>
              </a:lnSpc>
            </a:pPr>
            <a:r>
              <a:rPr lang="en-US" sz="5000">
                <a:solidFill>
                  <a:srgbClr val="E8576E"/>
                </a:solidFill>
                <a:latin typeface="Noto Serif Bold"/>
                <a:ea typeface="Noto Serif Bold"/>
                <a:cs typeface="Noto Serif Bold"/>
                <a:sym typeface="Noto Serif Bold"/>
              </a:rPr>
              <a:t>+ Đây là trang phục mùa gì?</a:t>
            </a:r>
          </a:p>
          <a:p>
            <a:pPr algn="just">
              <a:lnSpc>
                <a:spcPts val="6750"/>
              </a:lnSpc>
            </a:pPr>
            <a:r>
              <a:rPr lang="en-US" sz="5000">
                <a:solidFill>
                  <a:srgbClr val="E8576E"/>
                </a:solidFill>
                <a:latin typeface="Noto Serif Bold"/>
                <a:ea typeface="Noto Serif Bold"/>
                <a:cs typeface="Noto Serif Bold"/>
                <a:sym typeface="Noto Serif Bold"/>
              </a:rPr>
              <a:t>+ Trang phục này dành cho bạn nào?</a:t>
            </a:r>
          </a:p>
        </p:txBody>
      </p:sp>
      <p:sp>
        <p:nvSpPr>
          <p:cNvPr id="5" name="TextBox 5"/>
          <p:cNvSpPr txBox="1"/>
          <p:nvPr/>
        </p:nvSpPr>
        <p:spPr>
          <a:xfrm>
            <a:off x="6788824" y="260164"/>
            <a:ext cx="10665471" cy="932405"/>
          </a:xfrm>
          <a:prstGeom prst="rect">
            <a:avLst/>
          </a:prstGeom>
        </p:spPr>
        <p:txBody>
          <a:bodyPr lIns="0" tIns="0" rIns="0" bIns="0" rtlCol="0" anchor="t">
            <a:spAutoFit/>
          </a:bodyPr>
          <a:lstStyle/>
          <a:p>
            <a:pPr algn="just">
              <a:lnSpc>
                <a:spcPts val="7584"/>
              </a:lnSpc>
            </a:pPr>
            <a:r>
              <a:rPr lang="en-US" sz="5618">
                <a:solidFill>
                  <a:srgbClr val="E8576E"/>
                </a:solidFill>
                <a:latin typeface="Noto Serif Bold"/>
                <a:ea typeface="Noto Serif Bold"/>
                <a:cs typeface="Noto Serif Bold"/>
                <a:sym typeface="Noto Serif Bold"/>
              </a:rPr>
              <a:t>Tìm hiểu trang phục mùa hè</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7E7"/>
        </a:solidFill>
        <a:effectLst/>
      </p:bgPr>
    </p:bg>
    <p:spTree>
      <p:nvGrpSpPr>
        <p:cNvPr id="1" name=""/>
        <p:cNvGrpSpPr/>
        <p:nvPr/>
      </p:nvGrpSpPr>
      <p:grpSpPr>
        <a:xfrm>
          <a:off x="0" y="0"/>
          <a:ext cx="0" cy="0"/>
          <a:chOff x="0" y="0"/>
          <a:chExt cx="0" cy="0"/>
        </a:xfrm>
      </p:grpSpPr>
      <p:sp>
        <p:nvSpPr>
          <p:cNvPr id="2" name="Freeform 2"/>
          <p:cNvSpPr/>
          <p:nvPr/>
        </p:nvSpPr>
        <p:spPr>
          <a:xfrm>
            <a:off x="0" y="1331474"/>
            <a:ext cx="10629704" cy="8955526"/>
          </a:xfrm>
          <a:custGeom>
            <a:avLst/>
            <a:gdLst/>
            <a:ahLst/>
            <a:cxnLst/>
            <a:rect l="l" t="t" r="r" b="b"/>
            <a:pathLst>
              <a:path w="10629704" h="8955526">
                <a:moveTo>
                  <a:pt x="0" y="0"/>
                </a:moveTo>
                <a:lnTo>
                  <a:pt x="10629704" y="0"/>
                </a:lnTo>
                <a:lnTo>
                  <a:pt x="10629704" y="8955526"/>
                </a:lnTo>
                <a:lnTo>
                  <a:pt x="0" y="89555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795317" y="2728913"/>
            <a:ext cx="6914414" cy="4781549"/>
          </a:xfrm>
          <a:prstGeom prst="rect">
            <a:avLst/>
          </a:prstGeom>
        </p:spPr>
        <p:txBody>
          <a:bodyPr lIns="0" tIns="0" rIns="0" bIns="0" rtlCol="0" anchor="t">
            <a:spAutoFit/>
          </a:bodyPr>
          <a:lstStyle/>
          <a:p>
            <a:pPr algn="just">
              <a:lnSpc>
                <a:spcPts val="4725"/>
              </a:lnSpc>
            </a:pPr>
            <a:r>
              <a:rPr lang="en-US" sz="3500">
                <a:solidFill>
                  <a:srgbClr val="E8576E"/>
                </a:solidFill>
                <a:latin typeface="Noto Serif Bold"/>
                <a:ea typeface="Noto Serif Bold"/>
                <a:cs typeface="Noto Serif Bold"/>
                <a:sym typeface="Noto Serif Bold"/>
              </a:rPr>
              <a:t> Mùa hè thời tiết nắng, nóng nên chúng mình phải mặc trang phục mát và đội mũ khi đi ra ngoài và luôn giữ quần áo sạch sẽ, nếu đùa nghịch ra nhiều mồ hôi thì phải thay quần áo ngay để giữ gìn sức khỏe của mình nhé!</a:t>
            </a:r>
          </a:p>
        </p:txBody>
      </p:sp>
      <p:sp>
        <p:nvSpPr>
          <p:cNvPr id="4" name="TextBox 4"/>
          <p:cNvSpPr txBox="1"/>
          <p:nvPr/>
        </p:nvSpPr>
        <p:spPr>
          <a:xfrm>
            <a:off x="4397022" y="161434"/>
            <a:ext cx="10665471" cy="932405"/>
          </a:xfrm>
          <a:prstGeom prst="rect">
            <a:avLst/>
          </a:prstGeom>
        </p:spPr>
        <p:txBody>
          <a:bodyPr lIns="0" tIns="0" rIns="0" bIns="0" rtlCol="0" anchor="t">
            <a:spAutoFit/>
          </a:bodyPr>
          <a:lstStyle/>
          <a:p>
            <a:pPr algn="just">
              <a:lnSpc>
                <a:spcPts val="7584"/>
              </a:lnSpc>
            </a:pPr>
            <a:r>
              <a:rPr lang="en-US" sz="5618">
                <a:solidFill>
                  <a:srgbClr val="E8576E"/>
                </a:solidFill>
                <a:latin typeface="Noto Serif Bold"/>
                <a:ea typeface="Noto Serif Bold"/>
                <a:cs typeface="Noto Serif Bold"/>
                <a:sym typeface="Noto Serif Bold"/>
              </a:rPr>
              <a:t>Tìm hiểu trang phục mùa hè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7E7"/>
        </a:solidFill>
        <a:effectLst/>
      </p:bgPr>
    </p:bg>
    <p:spTree>
      <p:nvGrpSpPr>
        <p:cNvPr id="1" name=""/>
        <p:cNvGrpSpPr/>
        <p:nvPr/>
      </p:nvGrpSpPr>
      <p:grpSpPr>
        <a:xfrm>
          <a:off x="0" y="0"/>
          <a:ext cx="0" cy="0"/>
          <a:chOff x="0" y="0"/>
          <a:chExt cx="0" cy="0"/>
        </a:xfrm>
      </p:grpSpPr>
      <p:sp>
        <p:nvSpPr>
          <p:cNvPr id="2" name="Freeform 2"/>
          <p:cNvSpPr/>
          <p:nvPr/>
        </p:nvSpPr>
        <p:spPr>
          <a:xfrm>
            <a:off x="6838686" y="3124075"/>
            <a:ext cx="4530589" cy="4711688"/>
          </a:xfrm>
          <a:custGeom>
            <a:avLst/>
            <a:gdLst/>
            <a:ahLst/>
            <a:cxnLst/>
            <a:rect l="l" t="t" r="r" b="b"/>
            <a:pathLst>
              <a:path w="4530589" h="4711688">
                <a:moveTo>
                  <a:pt x="0" y="0"/>
                </a:moveTo>
                <a:lnTo>
                  <a:pt x="4530588" y="0"/>
                </a:lnTo>
                <a:lnTo>
                  <a:pt x="4530588" y="4711689"/>
                </a:lnTo>
                <a:lnTo>
                  <a:pt x="0" y="4711689"/>
                </a:lnTo>
                <a:lnTo>
                  <a:pt x="0" y="0"/>
                </a:lnTo>
                <a:close/>
              </a:path>
            </a:pathLst>
          </a:custGeom>
          <a:blipFill>
            <a:blip r:embed="rId2"/>
            <a:stretch>
              <a:fillRect t="-13178" r="-46825" b="-28003"/>
            </a:stretch>
          </a:blipFill>
        </p:spPr>
      </p:sp>
      <p:sp>
        <p:nvSpPr>
          <p:cNvPr id="3" name="Freeform 3"/>
          <p:cNvSpPr/>
          <p:nvPr/>
        </p:nvSpPr>
        <p:spPr>
          <a:xfrm>
            <a:off x="1174936" y="1785070"/>
            <a:ext cx="4423880" cy="1996239"/>
          </a:xfrm>
          <a:custGeom>
            <a:avLst/>
            <a:gdLst/>
            <a:ahLst/>
            <a:cxnLst/>
            <a:rect l="l" t="t" r="r" b="b"/>
            <a:pathLst>
              <a:path w="4423880" h="1996239">
                <a:moveTo>
                  <a:pt x="0" y="0"/>
                </a:moveTo>
                <a:lnTo>
                  <a:pt x="4423880" y="0"/>
                </a:lnTo>
                <a:lnTo>
                  <a:pt x="4423880" y="1996239"/>
                </a:lnTo>
                <a:lnTo>
                  <a:pt x="0" y="1996239"/>
                </a:lnTo>
                <a:lnTo>
                  <a:pt x="0" y="0"/>
                </a:lnTo>
                <a:close/>
              </a:path>
            </a:pathLst>
          </a:custGeom>
          <a:blipFill>
            <a:blip r:embed="rId3"/>
            <a:stretch>
              <a:fillRect b="-121610"/>
            </a:stretch>
          </a:blipFill>
        </p:spPr>
      </p:sp>
      <p:sp>
        <p:nvSpPr>
          <p:cNvPr id="4" name="Freeform 4"/>
          <p:cNvSpPr/>
          <p:nvPr/>
        </p:nvSpPr>
        <p:spPr>
          <a:xfrm>
            <a:off x="1626720" y="5255295"/>
            <a:ext cx="5342472" cy="3469605"/>
          </a:xfrm>
          <a:custGeom>
            <a:avLst/>
            <a:gdLst/>
            <a:ahLst/>
            <a:cxnLst/>
            <a:rect l="l" t="t" r="r" b="b"/>
            <a:pathLst>
              <a:path w="5342472" h="3469605">
                <a:moveTo>
                  <a:pt x="0" y="0"/>
                </a:moveTo>
                <a:lnTo>
                  <a:pt x="5342472" y="0"/>
                </a:lnTo>
                <a:lnTo>
                  <a:pt x="5342472" y="3469606"/>
                </a:lnTo>
                <a:lnTo>
                  <a:pt x="0" y="3469606"/>
                </a:lnTo>
                <a:lnTo>
                  <a:pt x="0" y="0"/>
                </a:lnTo>
                <a:close/>
              </a:path>
            </a:pathLst>
          </a:custGeom>
          <a:blipFill>
            <a:blip r:embed="rId4"/>
            <a:stretch>
              <a:fillRect/>
            </a:stretch>
          </a:blipFill>
        </p:spPr>
      </p:sp>
      <p:sp>
        <p:nvSpPr>
          <p:cNvPr id="5" name="Freeform 5"/>
          <p:cNvSpPr/>
          <p:nvPr/>
        </p:nvSpPr>
        <p:spPr>
          <a:xfrm>
            <a:off x="339420" y="3124075"/>
            <a:ext cx="3604769" cy="3604769"/>
          </a:xfrm>
          <a:custGeom>
            <a:avLst/>
            <a:gdLst/>
            <a:ahLst/>
            <a:cxnLst/>
            <a:rect l="l" t="t" r="r" b="b"/>
            <a:pathLst>
              <a:path w="3604769" h="3604769">
                <a:moveTo>
                  <a:pt x="0" y="0"/>
                </a:moveTo>
                <a:lnTo>
                  <a:pt x="3604769" y="0"/>
                </a:lnTo>
                <a:lnTo>
                  <a:pt x="3604769" y="3604769"/>
                </a:lnTo>
                <a:lnTo>
                  <a:pt x="0" y="3604769"/>
                </a:lnTo>
                <a:lnTo>
                  <a:pt x="0" y="0"/>
                </a:lnTo>
                <a:close/>
              </a:path>
            </a:pathLst>
          </a:custGeom>
          <a:blipFill>
            <a:blip r:embed="rId5"/>
            <a:stretch>
              <a:fillRect/>
            </a:stretch>
          </a:blipFill>
        </p:spPr>
      </p:sp>
      <p:sp>
        <p:nvSpPr>
          <p:cNvPr id="6" name="Freeform 6"/>
          <p:cNvSpPr/>
          <p:nvPr/>
        </p:nvSpPr>
        <p:spPr>
          <a:xfrm>
            <a:off x="13979205" y="3435810"/>
            <a:ext cx="4715357" cy="4715357"/>
          </a:xfrm>
          <a:custGeom>
            <a:avLst/>
            <a:gdLst/>
            <a:ahLst/>
            <a:cxnLst/>
            <a:rect l="l" t="t" r="r" b="b"/>
            <a:pathLst>
              <a:path w="4715357" h="4715357">
                <a:moveTo>
                  <a:pt x="0" y="0"/>
                </a:moveTo>
                <a:lnTo>
                  <a:pt x="4715357" y="0"/>
                </a:lnTo>
                <a:lnTo>
                  <a:pt x="4715357" y="4715357"/>
                </a:lnTo>
                <a:lnTo>
                  <a:pt x="0" y="4715357"/>
                </a:lnTo>
                <a:lnTo>
                  <a:pt x="0" y="0"/>
                </a:lnTo>
                <a:close/>
              </a:path>
            </a:pathLst>
          </a:custGeom>
          <a:blipFill>
            <a:blip r:embed="rId6"/>
            <a:stretch>
              <a:fillRect/>
            </a:stretch>
          </a:blipFill>
        </p:spPr>
      </p:sp>
      <p:sp>
        <p:nvSpPr>
          <p:cNvPr id="7" name="Freeform 7"/>
          <p:cNvSpPr/>
          <p:nvPr/>
        </p:nvSpPr>
        <p:spPr>
          <a:xfrm>
            <a:off x="11369274" y="3211549"/>
            <a:ext cx="3951647" cy="3758604"/>
          </a:xfrm>
          <a:custGeom>
            <a:avLst/>
            <a:gdLst/>
            <a:ahLst/>
            <a:cxnLst/>
            <a:rect l="l" t="t" r="r" b="b"/>
            <a:pathLst>
              <a:path w="3951647" h="3758604">
                <a:moveTo>
                  <a:pt x="0" y="0"/>
                </a:moveTo>
                <a:lnTo>
                  <a:pt x="3951647" y="0"/>
                </a:lnTo>
                <a:lnTo>
                  <a:pt x="3951647" y="3758605"/>
                </a:lnTo>
                <a:lnTo>
                  <a:pt x="0" y="3758605"/>
                </a:lnTo>
                <a:lnTo>
                  <a:pt x="0" y="0"/>
                </a:lnTo>
                <a:close/>
              </a:path>
            </a:pathLst>
          </a:custGeom>
          <a:blipFill>
            <a:blip r:embed="rId7"/>
            <a:stretch>
              <a:fillRect b="-5136"/>
            </a:stretch>
          </a:blipFill>
        </p:spPr>
      </p:sp>
      <p:sp>
        <p:nvSpPr>
          <p:cNvPr id="8" name="TextBox 8"/>
          <p:cNvSpPr txBox="1"/>
          <p:nvPr/>
        </p:nvSpPr>
        <p:spPr>
          <a:xfrm>
            <a:off x="1028700" y="8677276"/>
            <a:ext cx="5428245" cy="581024"/>
          </a:xfrm>
          <a:prstGeom prst="rect">
            <a:avLst/>
          </a:prstGeom>
        </p:spPr>
        <p:txBody>
          <a:bodyPr lIns="0" tIns="0" rIns="0" bIns="0" rtlCol="0" anchor="t">
            <a:spAutoFit/>
          </a:bodyPr>
          <a:lstStyle/>
          <a:p>
            <a:pPr algn="just">
              <a:lnSpc>
                <a:spcPts val="4725"/>
              </a:lnSpc>
            </a:pPr>
            <a:r>
              <a:rPr lang="en-US" sz="3500">
                <a:solidFill>
                  <a:srgbClr val="E8576E"/>
                </a:solidFill>
                <a:latin typeface="Noto Serif Bold"/>
                <a:ea typeface="Noto Serif Bold"/>
                <a:cs typeface="Noto Serif Bold"/>
                <a:sym typeface="Noto Serif Bold"/>
              </a:rPr>
              <a:t>Kính, mũ, dép xỏ ngón</a:t>
            </a:r>
          </a:p>
        </p:txBody>
      </p:sp>
      <p:sp>
        <p:nvSpPr>
          <p:cNvPr id="9" name="TextBox 9"/>
          <p:cNvSpPr txBox="1"/>
          <p:nvPr/>
        </p:nvSpPr>
        <p:spPr>
          <a:xfrm>
            <a:off x="4841290" y="524397"/>
            <a:ext cx="10665471" cy="932405"/>
          </a:xfrm>
          <a:prstGeom prst="rect">
            <a:avLst/>
          </a:prstGeom>
        </p:spPr>
        <p:txBody>
          <a:bodyPr lIns="0" tIns="0" rIns="0" bIns="0" rtlCol="0" anchor="t">
            <a:spAutoFit/>
          </a:bodyPr>
          <a:lstStyle/>
          <a:p>
            <a:pPr algn="just">
              <a:lnSpc>
                <a:spcPts val="7584"/>
              </a:lnSpc>
            </a:pPr>
            <a:r>
              <a:rPr lang="en-US" sz="5618">
                <a:solidFill>
                  <a:srgbClr val="E8576E"/>
                </a:solidFill>
                <a:latin typeface="Noto Serif Bold"/>
                <a:ea typeface="Noto Serif Bold"/>
                <a:cs typeface="Noto Serif Bold"/>
                <a:sym typeface="Noto Serif Bold"/>
              </a:rPr>
              <a:t>Một số trang phục mùa hè </a:t>
            </a:r>
          </a:p>
        </p:txBody>
      </p:sp>
      <p:sp>
        <p:nvSpPr>
          <p:cNvPr id="10" name="TextBox 10"/>
          <p:cNvSpPr txBox="1"/>
          <p:nvPr/>
        </p:nvSpPr>
        <p:spPr>
          <a:xfrm>
            <a:off x="7337558" y="8677276"/>
            <a:ext cx="3849191" cy="581024"/>
          </a:xfrm>
          <a:prstGeom prst="rect">
            <a:avLst/>
          </a:prstGeom>
        </p:spPr>
        <p:txBody>
          <a:bodyPr lIns="0" tIns="0" rIns="0" bIns="0" rtlCol="0" anchor="t">
            <a:spAutoFit/>
          </a:bodyPr>
          <a:lstStyle/>
          <a:p>
            <a:pPr algn="just">
              <a:lnSpc>
                <a:spcPts val="4725"/>
              </a:lnSpc>
            </a:pPr>
            <a:r>
              <a:rPr lang="en-US" sz="3500">
                <a:solidFill>
                  <a:srgbClr val="E8576E"/>
                </a:solidFill>
                <a:latin typeface="Noto Serif Bold"/>
                <a:ea typeface="Noto Serif Bold"/>
                <a:cs typeface="Noto Serif Bold"/>
                <a:sym typeface="Noto Serif Bold"/>
              </a:rPr>
              <a:t>Áo chống nắng</a:t>
            </a:r>
          </a:p>
        </p:txBody>
      </p:sp>
      <p:sp>
        <p:nvSpPr>
          <p:cNvPr id="11" name="TextBox 11"/>
          <p:cNvSpPr txBox="1"/>
          <p:nvPr/>
        </p:nvSpPr>
        <p:spPr>
          <a:xfrm>
            <a:off x="12783132" y="8677276"/>
            <a:ext cx="3849191" cy="581024"/>
          </a:xfrm>
          <a:prstGeom prst="rect">
            <a:avLst/>
          </a:prstGeom>
        </p:spPr>
        <p:txBody>
          <a:bodyPr lIns="0" tIns="0" rIns="0" bIns="0" rtlCol="0" anchor="t">
            <a:spAutoFit/>
          </a:bodyPr>
          <a:lstStyle/>
          <a:p>
            <a:pPr algn="just">
              <a:lnSpc>
                <a:spcPts val="4725"/>
              </a:lnSpc>
            </a:pPr>
            <a:r>
              <a:rPr lang="en-US" sz="3500">
                <a:solidFill>
                  <a:srgbClr val="E8576E"/>
                </a:solidFill>
                <a:latin typeface="Noto Serif Bold"/>
                <a:ea typeface="Noto Serif Bold"/>
                <a:cs typeface="Noto Serif Bold"/>
                <a:sym typeface="Noto Serif Bold"/>
              </a:rPr>
              <a:t>Quần áo đi bơi</a:t>
            </a:r>
          </a:p>
        </p:txBody>
      </p:sp>
    </p:spTree>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7E7"/>
        </a:solidFill>
        <a:effectLst/>
      </p:bgPr>
    </p:bg>
    <p:spTree>
      <p:nvGrpSpPr>
        <p:cNvPr id="1" name=""/>
        <p:cNvGrpSpPr/>
        <p:nvPr/>
      </p:nvGrpSpPr>
      <p:grpSpPr>
        <a:xfrm>
          <a:off x="0" y="0"/>
          <a:ext cx="0" cy="0"/>
          <a:chOff x="0" y="0"/>
          <a:chExt cx="0" cy="0"/>
        </a:xfrm>
      </p:grpSpPr>
      <p:sp>
        <p:nvSpPr>
          <p:cNvPr id="2" name="Freeform 2"/>
          <p:cNvSpPr/>
          <p:nvPr/>
        </p:nvSpPr>
        <p:spPr>
          <a:xfrm>
            <a:off x="2252392" y="1266971"/>
            <a:ext cx="13783216" cy="7753059"/>
          </a:xfrm>
          <a:custGeom>
            <a:avLst/>
            <a:gdLst/>
            <a:ahLst/>
            <a:cxnLst/>
            <a:rect l="l" t="t" r="r" b="b"/>
            <a:pathLst>
              <a:path w="13783216" h="7753059">
                <a:moveTo>
                  <a:pt x="0" y="0"/>
                </a:moveTo>
                <a:lnTo>
                  <a:pt x="13783216" y="0"/>
                </a:lnTo>
                <a:lnTo>
                  <a:pt x="13783216" y="7753058"/>
                </a:lnTo>
                <a:lnTo>
                  <a:pt x="0" y="7753058"/>
                </a:lnTo>
                <a:lnTo>
                  <a:pt x="0" y="0"/>
                </a:lnTo>
                <a:close/>
              </a:path>
            </a:pathLst>
          </a:custGeom>
          <a:blipFill>
            <a:blip r:embed="rId2">
              <a:extLst>
                <a:ext uri="{96DAC541-7B7A-43D3-8B79-37D633B846F1}">
                  <asvg:svgBlip xmlns:asvg="http://schemas.microsoft.com/office/drawing/2016/SVG/main" r:embed="rId3"/>
                </a:ext>
              </a:extLst>
            </a:blip>
            <a:stretch>
              <a:fillRect t="-28545" b="-28545"/>
            </a:stretch>
          </a:blipFill>
        </p:spPr>
      </p:sp>
      <p:sp>
        <p:nvSpPr>
          <p:cNvPr id="3" name="Freeform 3"/>
          <p:cNvSpPr/>
          <p:nvPr/>
        </p:nvSpPr>
        <p:spPr>
          <a:xfrm rot="565312">
            <a:off x="15229322" y="6556847"/>
            <a:ext cx="1508846" cy="2867165"/>
          </a:xfrm>
          <a:custGeom>
            <a:avLst/>
            <a:gdLst/>
            <a:ahLst/>
            <a:cxnLst/>
            <a:rect l="l" t="t" r="r" b="b"/>
            <a:pathLst>
              <a:path w="1508846" h="2867165">
                <a:moveTo>
                  <a:pt x="0" y="0"/>
                </a:moveTo>
                <a:lnTo>
                  <a:pt x="1508846" y="0"/>
                </a:lnTo>
                <a:lnTo>
                  <a:pt x="1508846" y="2867165"/>
                </a:lnTo>
                <a:lnTo>
                  <a:pt x="0" y="2867165"/>
                </a:lnTo>
                <a:lnTo>
                  <a:pt x="0" y="0"/>
                </a:lnTo>
                <a:close/>
              </a:path>
            </a:pathLst>
          </a:custGeom>
          <a:blipFill>
            <a:blip r:embed="rId4"/>
            <a:stretch>
              <a:fillRect/>
            </a:stretch>
          </a:blipFill>
        </p:spPr>
      </p:sp>
      <p:sp>
        <p:nvSpPr>
          <p:cNvPr id="4" name="TextBox 4"/>
          <p:cNvSpPr txBox="1"/>
          <p:nvPr/>
        </p:nvSpPr>
        <p:spPr>
          <a:xfrm>
            <a:off x="2794321" y="2763872"/>
            <a:ext cx="12699358" cy="2943225"/>
          </a:xfrm>
          <a:prstGeom prst="rect">
            <a:avLst/>
          </a:prstGeom>
        </p:spPr>
        <p:txBody>
          <a:bodyPr lIns="0" tIns="0" rIns="0" bIns="0" rtlCol="0" anchor="t">
            <a:spAutoFit/>
          </a:bodyPr>
          <a:lstStyle/>
          <a:p>
            <a:pPr algn="ctr">
              <a:lnSpc>
                <a:spcPts val="11700"/>
              </a:lnSpc>
            </a:pPr>
            <a:r>
              <a:rPr lang="en-US" sz="9000">
                <a:solidFill>
                  <a:srgbClr val="EC7A68"/>
                </a:solidFill>
                <a:latin typeface="Noto Serif Bold"/>
                <a:ea typeface="Noto Serif Bold"/>
                <a:cs typeface="Noto Serif Bold"/>
                <a:sym typeface="Noto Serif Bold"/>
              </a:rPr>
              <a:t>CHÚC CÁC CON</a:t>
            </a:r>
          </a:p>
          <a:p>
            <a:pPr algn="ctr">
              <a:lnSpc>
                <a:spcPts val="11700"/>
              </a:lnSpc>
            </a:pPr>
            <a:r>
              <a:rPr lang="en-US" sz="9000">
                <a:solidFill>
                  <a:srgbClr val="EC7A68"/>
                </a:solidFill>
                <a:latin typeface="Noto Serif Bold"/>
                <a:ea typeface="Noto Serif Bold"/>
                <a:cs typeface="Noto Serif Bold"/>
                <a:sym typeface="Noto Serif Bold"/>
              </a:rPr>
              <a:t>MỘT MÙA HÈ VUI VẺ</a:t>
            </a:r>
          </a:p>
        </p:txBody>
      </p:sp>
      <p:sp>
        <p:nvSpPr>
          <p:cNvPr id="5" name="Freeform 5"/>
          <p:cNvSpPr/>
          <p:nvPr/>
        </p:nvSpPr>
        <p:spPr>
          <a:xfrm rot="-1312200" flipH="1">
            <a:off x="1325061" y="2145670"/>
            <a:ext cx="1508846" cy="2867165"/>
          </a:xfrm>
          <a:custGeom>
            <a:avLst/>
            <a:gdLst/>
            <a:ahLst/>
            <a:cxnLst/>
            <a:rect l="l" t="t" r="r" b="b"/>
            <a:pathLst>
              <a:path w="1508846" h="2867165">
                <a:moveTo>
                  <a:pt x="1508845" y="0"/>
                </a:moveTo>
                <a:lnTo>
                  <a:pt x="0" y="0"/>
                </a:lnTo>
                <a:lnTo>
                  <a:pt x="0" y="2867166"/>
                </a:lnTo>
                <a:lnTo>
                  <a:pt x="1508845" y="2867166"/>
                </a:lnTo>
                <a:lnTo>
                  <a:pt x="1508845" y="0"/>
                </a:lnTo>
                <a:close/>
              </a:path>
            </a:pathLst>
          </a:custGeom>
          <a:blipFill>
            <a:blip r:embed="rId4"/>
            <a:stretch>
              <a:fillRect/>
            </a:stretch>
          </a:blipFill>
        </p:spPr>
      </p:sp>
      <p:sp>
        <p:nvSpPr>
          <p:cNvPr id="6" name="Freeform 6"/>
          <p:cNvSpPr/>
          <p:nvPr/>
        </p:nvSpPr>
        <p:spPr>
          <a:xfrm rot="-355088">
            <a:off x="-249853" y="7415091"/>
            <a:ext cx="3513518" cy="1150677"/>
          </a:xfrm>
          <a:custGeom>
            <a:avLst/>
            <a:gdLst/>
            <a:ahLst/>
            <a:cxnLst/>
            <a:rect l="l" t="t" r="r" b="b"/>
            <a:pathLst>
              <a:path w="3513518" h="1150677">
                <a:moveTo>
                  <a:pt x="0" y="0"/>
                </a:moveTo>
                <a:lnTo>
                  <a:pt x="3513519" y="0"/>
                </a:lnTo>
                <a:lnTo>
                  <a:pt x="3513519" y="1150677"/>
                </a:lnTo>
                <a:lnTo>
                  <a:pt x="0" y="11506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757844">
            <a:off x="15502541" y="2058354"/>
            <a:ext cx="3513518" cy="1150677"/>
          </a:xfrm>
          <a:custGeom>
            <a:avLst/>
            <a:gdLst/>
            <a:ahLst/>
            <a:cxnLst/>
            <a:rect l="l" t="t" r="r" b="b"/>
            <a:pathLst>
              <a:path w="3513518" h="1150677">
                <a:moveTo>
                  <a:pt x="0" y="0"/>
                </a:moveTo>
                <a:lnTo>
                  <a:pt x="3513518" y="0"/>
                </a:lnTo>
                <a:lnTo>
                  <a:pt x="3513518" y="1150677"/>
                </a:lnTo>
                <a:lnTo>
                  <a:pt x="0" y="11506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Words>
  <Application>Microsoft Office PowerPoint</Application>
  <PresentationFormat>Custom</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Noto Serif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NB: Trang phục mùa hè</dc:title>
  <cp:lastModifiedBy>Đinh</cp:lastModifiedBy>
  <cp:revision>2</cp:revision>
  <dcterms:created xsi:type="dcterms:W3CDTF">2006-08-16T00:00:00Z</dcterms:created>
  <dcterms:modified xsi:type="dcterms:W3CDTF">2024-08-22T08:06:43Z</dcterms:modified>
  <dc:identifier>DAGOgIvhKt4</dc:identifier>
</cp:coreProperties>
</file>