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
  </p:notesMasterIdLst>
  <p:handoutMasterIdLst>
    <p:handoutMasterId r:id="rId8"/>
  </p:handoutMasterIdLst>
  <p:sldIdLst>
    <p:sldId id="265" r:id="rId2"/>
    <p:sldId id="260" r:id="rId3"/>
    <p:sldId id="261" r:id="rId4"/>
    <p:sldId id="269" r:id="rId5"/>
    <p:sldId id="268"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190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0B8D69-9114-49A2-B1B7-0A88EE7802FC}" type="datetimeFigureOut">
              <a:rPr lang="en-US" smtClean="0"/>
              <a:pPr/>
              <a:t>5/3/2026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ADA72E-77B4-4741-95F5-DB187D332553}" type="slidenum">
              <a:rPr lang="en-US" smtClean="0"/>
              <a:pPr/>
              <a:t>‹#›</a:t>
            </a:fld>
            <a:endParaRPr lang="en-US"/>
          </a:p>
        </p:txBody>
      </p:sp>
    </p:spTree>
    <p:extLst>
      <p:ext uri="{BB962C8B-B14F-4D97-AF65-F5344CB8AC3E}">
        <p14:creationId xmlns:p14="http://schemas.microsoft.com/office/powerpoint/2010/main" val="2609769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9C4CDF-5E36-4663-8A88-7A301793EBBF}" type="datetimeFigureOut">
              <a:rPr lang="en-US" smtClean="0"/>
              <a:pPr/>
              <a:t>5/3/2026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7DF012-404A-41A9-BB81-89467E416C5D}" type="slidenum">
              <a:rPr lang="en-US" smtClean="0"/>
              <a:pPr/>
              <a:t>‹#›</a:t>
            </a:fld>
            <a:endParaRPr lang="en-US"/>
          </a:p>
        </p:txBody>
      </p:sp>
    </p:spTree>
    <p:extLst>
      <p:ext uri="{BB962C8B-B14F-4D97-AF65-F5344CB8AC3E}">
        <p14:creationId xmlns:p14="http://schemas.microsoft.com/office/powerpoint/2010/main" val="186244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B0F253-AB22-47A4-8ED3-FF4B0DA4E972}" type="datetime1">
              <a:rPr lang="vi-VN" smtClean="0"/>
              <a:pPr/>
              <a:t>03/05/2026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A06F32-A2F4-4DCE-895C-0F314A3CBAA8}" type="datetime1">
              <a:rPr lang="vi-VN" smtClean="0"/>
              <a:pPr/>
              <a:t>03/05/2026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00A2A-9102-44E2-B920-0F8BCDA76F59}" type="datetime1">
              <a:rPr lang="vi-VN" smtClean="0"/>
              <a:pPr/>
              <a:t>03/05/2026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D4B2B6-05E6-4B9C-83EC-E38D3821BE3B}" type="datetime1">
              <a:rPr lang="vi-VN" smtClean="0"/>
              <a:pPr/>
              <a:t>03/05/2026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3F918E-1E55-41BE-AD21-E7D540EAAD01}" type="datetime1">
              <a:rPr lang="vi-VN" smtClean="0"/>
              <a:pPr/>
              <a:t>03/05/2026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63706-FBA2-48CB-8AC2-901E4086F740}" type="datetime1">
              <a:rPr lang="vi-VN" smtClean="0"/>
              <a:pPr/>
              <a:t>03/05/2026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0ABDD-D275-4C49-9720-9CA40BBF523D}" type="datetime1">
              <a:rPr lang="vi-VN" smtClean="0"/>
              <a:pPr/>
              <a:t>03/05/2026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BFD866-3102-448B-ABCD-B06E6E65ED99}" type="datetime1">
              <a:rPr lang="vi-VN" smtClean="0"/>
              <a:pPr/>
              <a:t>03/05/2026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0C02F-94C9-472C-8547-06CB156AB9A6}" type="datetime1">
              <a:rPr lang="vi-VN" smtClean="0"/>
              <a:pPr/>
              <a:t>03/05/2026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E94B79-234F-45E5-A756-1E876171336F}" type="datetime1">
              <a:rPr lang="vi-VN" smtClean="0"/>
              <a:pPr/>
              <a:t>03/05/2026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368E1B-AAE5-4183-BBC7-D036691B42BD}" type="datetime1">
              <a:rPr lang="vi-VN" smtClean="0"/>
              <a:pPr/>
              <a:t>03/05/2026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910EC-CDE6-4096-969A-C25C9798C538}" type="datetime1">
              <a:rPr lang="vi-VN" smtClean="0"/>
              <a:pPr/>
              <a:t>03/05/2026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AFB05-10A2-4331-A9E1-587C0DF360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2492"/>
            <a:ext cx="9144000" cy="6842124"/>
          </a:xfrm>
        </p:spPr>
      </p:pic>
      <p:sp>
        <p:nvSpPr>
          <p:cNvPr id="4" name="Date Placeholder 3"/>
          <p:cNvSpPr>
            <a:spLocks noGrp="1"/>
          </p:cNvSpPr>
          <p:nvPr>
            <p:ph type="dt" sz="half" idx="10"/>
          </p:nvPr>
        </p:nvSpPr>
        <p:spPr/>
        <p:txBody>
          <a:bodyPr/>
          <a:lstStyle/>
          <a:p>
            <a:fld id="{57D4B2B6-05E6-4B9C-83EC-E38D3821BE3B}" type="datetime1">
              <a:rPr lang="vi-VN" smtClean="0"/>
              <a:pPr/>
              <a:t>03/05/2026</a:t>
            </a:fld>
            <a:endParaRPr lang="en-US"/>
          </a:p>
        </p:txBody>
      </p:sp>
      <p:sp>
        <p:nvSpPr>
          <p:cNvPr id="6" name="TextBox 5"/>
          <p:cNvSpPr txBox="1"/>
          <p:nvPr/>
        </p:nvSpPr>
        <p:spPr>
          <a:xfrm>
            <a:off x="2040514" y="94414"/>
            <a:ext cx="6112885" cy="861774"/>
          </a:xfrm>
          <a:prstGeom prst="rect">
            <a:avLst/>
          </a:prstGeom>
          <a:noFill/>
        </p:spPr>
        <p:txBody>
          <a:bodyPr wrap="square" rtlCol="0">
            <a:spAutoFit/>
          </a:bodyPr>
          <a:lstStyle/>
          <a:p>
            <a:r>
              <a:rPr lang="en-US" sz="3200" dirty="0" smtClean="0"/>
              <a:t>UBND PHƯỜNG PHÚC LỢI</a:t>
            </a:r>
          </a:p>
          <a:p>
            <a:endParaRPr lang="en-US" dirty="0"/>
          </a:p>
        </p:txBody>
      </p:sp>
      <p:sp>
        <p:nvSpPr>
          <p:cNvPr id="7" name="TextBox 6"/>
          <p:cNvSpPr txBox="1"/>
          <p:nvPr/>
        </p:nvSpPr>
        <p:spPr>
          <a:xfrm>
            <a:off x="2301027" y="633497"/>
            <a:ext cx="4019242" cy="523220"/>
          </a:xfrm>
          <a:prstGeom prst="rect">
            <a:avLst/>
          </a:prstGeom>
          <a:noFill/>
        </p:spPr>
        <p:txBody>
          <a:bodyPr wrap="none" rtlCol="0">
            <a:spAutoFit/>
          </a:bodyPr>
          <a:lstStyle/>
          <a:p>
            <a:r>
              <a:rPr lang="en-US" sz="2800" dirty="0" err="1" smtClean="0"/>
              <a:t>Trường</a:t>
            </a:r>
            <a:r>
              <a:rPr lang="en-US" sz="2800" dirty="0" smtClean="0"/>
              <a:t> </a:t>
            </a:r>
            <a:r>
              <a:rPr lang="en-US" sz="2800" dirty="0" err="1" smtClean="0"/>
              <a:t>mầm</a:t>
            </a:r>
            <a:r>
              <a:rPr lang="en-US" sz="2800" dirty="0" smtClean="0"/>
              <a:t> non </a:t>
            </a:r>
            <a:r>
              <a:rPr lang="en-US" sz="2800" dirty="0" err="1" smtClean="0"/>
              <a:t>Hoa</a:t>
            </a:r>
            <a:r>
              <a:rPr lang="en-US" sz="2800" dirty="0" smtClean="0"/>
              <a:t> </a:t>
            </a:r>
            <a:r>
              <a:rPr lang="en-US" sz="2800" smtClean="0"/>
              <a:t>Sữa</a:t>
            </a:r>
            <a:endParaRPr lang="en-US" sz="2800" dirty="0"/>
          </a:p>
        </p:txBody>
      </p:sp>
      <p:sp>
        <p:nvSpPr>
          <p:cNvPr id="2" name="TextBox 1"/>
          <p:cNvSpPr txBox="1"/>
          <p:nvPr/>
        </p:nvSpPr>
        <p:spPr>
          <a:xfrm>
            <a:off x="2117434" y="3352800"/>
            <a:ext cx="184731" cy="369332"/>
          </a:xfrm>
          <a:prstGeom prst="rect">
            <a:avLst/>
          </a:prstGeom>
          <a:noFill/>
        </p:spPr>
        <p:txBody>
          <a:bodyPr wrap="none" rtlCol="0">
            <a:spAutoFit/>
          </a:bodyPr>
          <a:lstStyle/>
          <a:p>
            <a:endParaRPr lang="en-US" dirty="0"/>
          </a:p>
        </p:txBody>
      </p:sp>
      <p:sp>
        <p:nvSpPr>
          <p:cNvPr id="9" name="TextBox 8"/>
          <p:cNvSpPr txBox="1"/>
          <p:nvPr/>
        </p:nvSpPr>
        <p:spPr>
          <a:xfrm>
            <a:off x="2209799" y="2889606"/>
            <a:ext cx="5010066" cy="584775"/>
          </a:xfrm>
          <a:prstGeom prst="rect">
            <a:avLst/>
          </a:prstGeom>
          <a:noFill/>
        </p:spPr>
        <p:txBody>
          <a:bodyPr wrap="square" rtlCol="0">
            <a:spAutoFit/>
          </a:bodyPr>
          <a:lstStyle/>
          <a:p>
            <a:r>
              <a:rPr lang="en-US" sz="3200" b="1" dirty="0" smtClean="0">
                <a:solidFill>
                  <a:srgbClr val="FF0000"/>
                </a:solidFill>
              </a:rPr>
              <a:t>GIÁO DỤC THỂ CHẤT</a:t>
            </a:r>
            <a:endParaRPr lang="en-US" sz="3200" b="1" dirty="0">
              <a:solidFill>
                <a:srgbClr val="FF0000"/>
              </a:solidFill>
            </a:endParaRPr>
          </a:p>
        </p:txBody>
      </p:sp>
      <p:sp>
        <p:nvSpPr>
          <p:cNvPr id="10" name="TextBox 9"/>
          <p:cNvSpPr txBox="1"/>
          <p:nvPr/>
        </p:nvSpPr>
        <p:spPr>
          <a:xfrm>
            <a:off x="2757101" y="3694423"/>
            <a:ext cx="4007828" cy="1569660"/>
          </a:xfrm>
          <a:prstGeom prst="rect">
            <a:avLst/>
          </a:prstGeom>
          <a:noFill/>
        </p:spPr>
        <p:txBody>
          <a:bodyPr wrap="none" rtlCol="0">
            <a:spAutoFit/>
          </a:bodyPr>
          <a:lstStyle/>
          <a:p>
            <a:r>
              <a:rPr lang="vi-VN" sz="2400" dirty="0"/>
              <a:t>BTPTC: Tập với nơ.</a:t>
            </a:r>
            <a:br>
              <a:rPr lang="vi-VN" sz="2400" dirty="0"/>
            </a:br>
            <a:r>
              <a:rPr lang="vi-VN" sz="2400" dirty="0" smtClean="0"/>
              <a:t>VĐCB</a:t>
            </a:r>
            <a:r>
              <a:rPr lang="vi-VN" sz="2400" dirty="0"/>
              <a:t>: Bò theo đường Zíc zắc</a:t>
            </a:r>
            <a:br>
              <a:rPr lang="vi-VN" sz="2400" dirty="0"/>
            </a:br>
            <a:r>
              <a:rPr lang="vi-VN" sz="2400" dirty="0" smtClean="0"/>
              <a:t>TCVĐ</a:t>
            </a:r>
            <a:r>
              <a:rPr lang="vi-VN" sz="2400" dirty="0"/>
              <a:t>: Gà trong vườn rau</a:t>
            </a:r>
            <a:r>
              <a:rPr lang="vi-VN" sz="2400" dirty="0" smtClean="0"/>
              <a:t>.</a:t>
            </a:r>
            <a:endParaRPr lang="en-US" sz="2400" dirty="0" smtClean="0"/>
          </a:p>
          <a:p>
            <a:r>
              <a:rPr lang="en-US" sz="2400" dirty="0" err="1" smtClean="0"/>
              <a:t>Lứa</a:t>
            </a:r>
            <a:r>
              <a:rPr lang="en-US" sz="2400" dirty="0" smtClean="0"/>
              <a:t> </a:t>
            </a:r>
            <a:r>
              <a:rPr lang="en-US" sz="2400" dirty="0" err="1" smtClean="0"/>
              <a:t>tuổi</a:t>
            </a:r>
            <a:r>
              <a:rPr lang="en-US" sz="2400" dirty="0" smtClean="0"/>
              <a:t>: 24-36 </a:t>
            </a:r>
            <a:r>
              <a:rPr lang="en-US" sz="2400" dirty="0" err="1" smtClean="0"/>
              <a:t>tháng</a:t>
            </a:r>
            <a:r>
              <a:rPr lang="en-US" dirty="0" smtClean="0"/>
              <a:t>.</a:t>
            </a:r>
          </a:p>
        </p:txBody>
      </p:sp>
    </p:spTree>
    <p:extLst>
      <p:ext uri="{BB962C8B-B14F-4D97-AF65-F5344CB8AC3E}">
        <p14:creationId xmlns:p14="http://schemas.microsoft.com/office/powerpoint/2010/main" val="1382525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43000"/>
            <a:ext cx="4648200" cy="2971800"/>
          </a:xfrm>
        </p:spPr>
        <p:txBody>
          <a:bodyPr>
            <a:noAutofit/>
          </a:bodyPr>
          <a:lstStyle/>
          <a:p>
            <a:pPr algn="l"/>
            <a:r>
              <a:rPr lang="vi-VN" sz="2400" i="1" dirty="0">
                <a:latin typeface="+mn-lt"/>
              </a:rPr>
              <a:t> </a:t>
            </a:r>
            <a:r>
              <a:rPr lang="en-US" sz="1800" dirty="0">
                <a:latin typeface="+mn-lt"/>
              </a:rPr>
              <a:t/>
            </a:r>
            <a:br>
              <a:rPr lang="en-US" sz="1800" dirty="0">
                <a:latin typeface="+mn-lt"/>
              </a:rPr>
            </a:br>
            <a:r>
              <a:rPr lang="vi-VN" sz="2000" b="1" dirty="0">
                <a:latin typeface="+mn-lt"/>
              </a:rPr>
              <a:t>b,Trọng động: </a:t>
            </a:r>
            <a:r>
              <a:rPr lang="vi-VN" sz="2000" b="1" i="1" dirty="0">
                <a:latin typeface="+mn-lt"/>
              </a:rPr>
              <a:t>BTPTC</a:t>
            </a:r>
            <a:r>
              <a:rPr lang="vi-VN" sz="2000" b="1" dirty="0">
                <a:latin typeface="+mn-lt"/>
              </a:rPr>
              <a:t>:</a:t>
            </a:r>
            <a:r>
              <a:rPr lang="vi-VN" sz="2000" b="1" i="1" dirty="0">
                <a:latin typeface="+mn-lt"/>
              </a:rPr>
              <a:t>“Tập với nơ”</a:t>
            </a:r>
            <a:r>
              <a:rPr lang="vi-VN" sz="2000" b="1" dirty="0">
                <a:latin typeface="+mn-lt"/>
              </a:rPr>
              <a:t/>
            </a:r>
            <a:br>
              <a:rPr lang="vi-VN" sz="2000" b="1" dirty="0">
                <a:latin typeface="+mn-lt"/>
              </a:rPr>
            </a:br>
            <a:r>
              <a:rPr lang="vi-VN" sz="1800" dirty="0">
                <a:latin typeface="+mn-lt"/>
              </a:rPr>
              <a:t>ĐT1: Tay đưa  ra trước, lên cao (4l x2n)      </a:t>
            </a:r>
            <a:br>
              <a:rPr lang="vi-VN" sz="1800" dirty="0">
                <a:latin typeface="+mn-lt"/>
              </a:rPr>
            </a:br>
            <a:r>
              <a:rPr lang="vi-VN" sz="1800" dirty="0">
                <a:latin typeface="+mn-lt"/>
              </a:rPr>
              <a:t>ĐT2: Co từng chân lên, đổi chân (6l x 2n)  </a:t>
            </a:r>
            <a:br>
              <a:rPr lang="vi-VN" sz="1800" dirty="0">
                <a:latin typeface="+mn-lt"/>
              </a:rPr>
            </a:br>
            <a:r>
              <a:rPr lang="vi-VN" sz="1800" dirty="0">
                <a:latin typeface="+mn-lt"/>
              </a:rPr>
              <a:t>ĐT3: Tay chống hông, lắc lư mình (4l x 2n)  </a:t>
            </a:r>
            <a:br>
              <a:rPr lang="vi-VN" sz="1800" dirty="0">
                <a:latin typeface="+mn-lt"/>
              </a:rPr>
            </a:br>
            <a:r>
              <a:rPr lang="vi-VN" sz="1800" dirty="0">
                <a:latin typeface="+mn-lt"/>
              </a:rPr>
              <a:t>ĐT4: Bật nhảy tại chỗ (4l x </a:t>
            </a:r>
            <a:r>
              <a:rPr lang="vi-VN" sz="1800" dirty="0" smtClean="0">
                <a:latin typeface="+mn-lt"/>
              </a:rPr>
              <a:t>2n</a:t>
            </a:r>
            <a:r>
              <a:rPr lang="en-US" sz="1800" dirty="0"/>
              <a:t>)</a:t>
            </a:r>
            <a:r>
              <a:rPr lang="vi-VN" dirty="0"/>
              <a:t/>
            </a:r>
            <a:br>
              <a:rPr lang="vi-VN" dirty="0"/>
            </a:br>
            <a:endParaRPr lang="en-US" sz="1800" b="1" dirty="0">
              <a:solidFill>
                <a:srgbClr val="FF0000"/>
              </a:solidFill>
              <a:effectLst>
                <a:outerShdw blurRad="38100" dist="38100" dir="2700000" algn="tl">
                  <a:srgbClr val="000000">
                    <a:alpha val="43137"/>
                  </a:srgbClr>
                </a:outerShdw>
              </a:effectLst>
              <a:latin typeface="+mn-lt"/>
            </a:endParaRPr>
          </a:p>
        </p:txBody>
      </p:sp>
      <p:pic>
        <p:nvPicPr>
          <p:cNvPr id="3" name="trong do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33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34636"/>
            <a:ext cx="7924800" cy="369332"/>
          </a:xfrm>
          <a:prstGeom prst="rect">
            <a:avLst/>
          </a:prstGeom>
        </p:spPr>
        <p:txBody>
          <a:bodyPr wrap="square">
            <a:spAutoFit/>
          </a:bodyPr>
          <a:lstStyle/>
          <a:p>
            <a:r>
              <a:rPr lang="vi-VN" dirty="0" smtClean="0">
                <a:solidFill>
                  <a:srgbClr val="333333"/>
                </a:solidFill>
                <a:latin typeface="Time New Roman"/>
              </a:rPr>
              <a:t>.</a:t>
            </a:r>
            <a:endParaRPr lang="vi-VN" dirty="0">
              <a:solidFill>
                <a:srgbClr val="333333"/>
              </a:solidFill>
              <a:latin typeface="Time New Roman"/>
            </a:endParaRPr>
          </a:p>
        </p:txBody>
      </p:sp>
      <p:sp>
        <p:nvSpPr>
          <p:cNvPr id="4" name="Rectangle 3"/>
          <p:cNvSpPr/>
          <p:nvPr/>
        </p:nvSpPr>
        <p:spPr>
          <a:xfrm>
            <a:off x="1676400" y="838200"/>
            <a:ext cx="5181600" cy="523220"/>
          </a:xfrm>
          <a:prstGeom prst="rect">
            <a:avLst/>
          </a:prstGeom>
        </p:spPr>
        <p:txBody>
          <a:bodyPr wrap="square">
            <a:spAutoFit/>
          </a:bodyPr>
          <a:lstStyle/>
          <a:p>
            <a:r>
              <a:rPr lang="vi-VN" sz="2800" i="1" dirty="0">
                <a:solidFill>
                  <a:srgbClr val="333333"/>
                </a:solidFill>
              </a:rPr>
              <a:t>* </a:t>
            </a:r>
            <a:r>
              <a:rPr lang="vi-VN" sz="2800" b="1" i="1" dirty="0">
                <a:solidFill>
                  <a:srgbClr val="333333"/>
                </a:solidFill>
              </a:rPr>
              <a:t>VĐCB:Bò </a:t>
            </a:r>
            <a:r>
              <a:rPr lang="vi-VN" sz="2800" b="1" i="1">
                <a:solidFill>
                  <a:srgbClr val="333333"/>
                </a:solidFill>
              </a:rPr>
              <a:t>trong </a:t>
            </a:r>
            <a:r>
              <a:rPr lang="vi-VN" sz="2800" b="1" i="1" smtClean="0">
                <a:solidFill>
                  <a:srgbClr val="333333"/>
                </a:solidFill>
              </a:rPr>
              <a:t>đường</a:t>
            </a:r>
            <a:r>
              <a:rPr lang="en-US" sz="2800" b="1" i="1" smtClean="0">
                <a:solidFill>
                  <a:srgbClr val="333333"/>
                </a:solidFill>
              </a:rPr>
              <a:t> </a:t>
            </a:r>
            <a:r>
              <a:rPr lang="vi-VN" sz="2800">
                <a:solidFill>
                  <a:srgbClr val="333333"/>
                </a:solidFill>
              </a:rPr>
              <a:t>Zíc</a:t>
            </a:r>
            <a:r>
              <a:rPr lang="vi-VN" sz="2800" b="1">
                <a:solidFill>
                  <a:srgbClr val="333333"/>
                </a:solidFill>
              </a:rPr>
              <a:t> </a:t>
            </a:r>
            <a:r>
              <a:rPr lang="vi-VN" sz="2800">
                <a:solidFill>
                  <a:srgbClr val="333333"/>
                </a:solidFill>
              </a:rPr>
              <a:t>Zắc</a:t>
            </a:r>
            <a:r>
              <a:rPr lang="en-US" sz="2800" b="1" i="1" smtClean="0">
                <a:solidFill>
                  <a:srgbClr val="333333"/>
                </a:solidFill>
              </a:rPr>
              <a:t> </a:t>
            </a:r>
            <a:endParaRPr lang="en-US" sz="2800" b="1" dirty="0"/>
          </a:p>
        </p:txBody>
      </p:sp>
      <p:sp>
        <p:nvSpPr>
          <p:cNvPr id="5" name="Rectangle 4"/>
          <p:cNvSpPr/>
          <p:nvPr/>
        </p:nvSpPr>
        <p:spPr>
          <a:xfrm>
            <a:off x="75663" y="1981200"/>
            <a:ext cx="8915400" cy="2677656"/>
          </a:xfrm>
          <a:prstGeom prst="rect">
            <a:avLst/>
          </a:prstGeom>
        </p:spPr>
        <p:txBody>
          <a:bodyPr wrap="square">
            <a:spAutoFit/>
          </a:bodyPr>
          <a:lstStyle/>
          <a:p>
            <a:r>
              <a:rPr lang="en-US" sz="2400" smtClean="0">
                <a:solidFill>
                  <a:srgbClr val="333333"/>
                </a:solidFill>
              </a:rPr>
              <a:t>Lần 1: Cô giới thiệu tên bài tập, thực hiện mẫu không giải thích</a:t>
            </a:r>
          </a:p>
          <a:p>
            <a:r>
              <a:rPr lang="en-US" sz="2400" smtClean="0">
                <a:solidFill>
                  <a:srgbClr val="333333"/>
                </a:solidFill>
              </a:rPr>
              <a:t>Lần 2: Cô thực hiện kết hợp giải thích </a:t>
            </a:r>
          </a:p>
          <a:p>
            <a:r>
              <a:rPr lang="vi-VN" sz="2400" smtClean="0">
                <a:solidFill>
                  <a:srgbClr val="333333"/>
                </a:solidFill>
              </a:rPr>
              <a:t>+ </a:t>
            </a:r>
            <a:r>
              <a:rPr lang="vi-VN" sz="2400" dirty="0">
                <a:solidFill>
                  <a:srgbClr val="333333"/>
                </a:solidFill>
              </a:rPr>
              <a:t>TTCB: Hai bàn tay chống trước vạch chuẩn, hai chân quỳ xuống, mắt nhìn thẳng.</a:t>
            </a:r>
          </a:p>
          <a:p>
            <a:r>
              <a:rPr lang="vi-VN" sz="2400" dirty="0">
                <a:solidFill>
                  <a:srgbClr val="333333"/>
                </a:solidFill>
              </a:rPr>
              <a:t>+ Bò: Bò bằng bàn tay, cẳng chân, bò thẳng hướng về phía trước. Khi bò không dừng lại giữa chừng, bò trong đường Zíc Zắc, không bò ra ngoài, bò hết đường Zíc Zắc thì đứng lên đi về cuối hàng.</a:t>
            </a:r>
            <a:endParaRPr lang="vi-VN" sz="2400" b="0" i="0" dirty="0">
              <a:solidFill>
                <a:srgbClr val="333333"/>
              </a:solidFill>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D4B2B6-05E6-4B9C-83EC-E38D3821BE3B}" type="datetime1">
              <a:rPr lang="vi-VN" smtClean="0"/>
              <a:pPr/>
              <a:t>03/05/2026</a:t>
            </a:fld>
            <a:endParaRPr lang="en-US"/>
          </a:p>
        </p:txBody>
      </p:sp>
      <p:sp>
        <p:nvSpPr>
          <p:cNvPr id="5" name="TextBox 4"/>
          <p:cNvSpPr txBox="1"/>
          <p:nvPr/>
        </p:nvSpPr>
        <p:spPr>
          <a:xfrm>
            <a:off x="2511262" y="2514600"/>
            <a:ext cx="3768980" cy="1292662"/>
          </a:xfrm>
          <a:prstGeom prst="rect">
            <a:avLst/>
          </a:prstGeom>
          <a:noFill/>
        </p:spPr>
        <p:txBody>
          <a:bodyPr wrap="none" rtlCol="0">
            <a:spAutoFit/>
          </a:bodyPr>
          <a:lstStyle/>
          <a:p>
            <a:r>
              <a:rPr lang="vi-VN" i="1" dirty="0"/>
              <a:t> </a:t>
            </a:r>
            <a:r>
              <a:rPr lang="vi-VN" sz="2400" b="1" i="1" dirty="0"/>
              <a:t>Trẻ thực hiện:</a:t>
            </a:r>
            <a:endParaRPr lang="vi-VN" sz="2400" b="1" dirty="0"/>
          </a:p>
          <a:p>
            <a:r>
              <a:rPr lang="vi-VN" dirty="0"/>
              <a:t>- Lần 1: Cô cho lần lượt 2 bạn bò.</a:t>
            </a:r>
          </a:p>
          <a:p>
            <a:r>
              <a:rPr lang="vi-VN" dirty="0"/>
              <a:t>- Lần 2: Cho 2 tổ thi đua nhau bò.</a:t>
            </a:r>
          </a:p>
          <a:p>
            <a:r>
              <a:rPr lang="vi-VN" dirty="0"/>
              <a:t>- Lần 3 : Cho cả lớp nối đuôi nhau bò. </a:t>
            </a:r>
          </a:p>
        </p:txBody>
      </p:sp>
    </p:spTree>
    <p:extLst>
      <p:ext uri="{BB962C8B-B14F-4D97-AF65-F5344CB8AC3E}">
        <p14:creationId xmlns:p14="http://schemas.microsoft.com/office/powerpoint/2010/main" val="15412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D4B2B6-05E6-4B9C-83EC-E38D3821BE3B}" type="datetime1">
              <a:rPr lang="vi-VN" smtClean="0"/>
              <a:pPr/>
              <a:t>03/05/2026</a:t>
            </a:fld>
            <a:endParaRPr lang="en-US"/>
          </a:p>
        </p:txBody>
      </p:sp>
      <p:sp>
        <p:nvSpPr>
          <p:cNvPr id="2" name="Rectangle 1"/>
          <p:cNvSpPr/>
          <p:nvPr/>
        </p:nvSpPr>
        <p:spPr>
          <a:xfrm>
            <a:off x="990600" y="1752600"/>
            <a:ext cx="7848600" cy="1569660"/>
          </a:xfrm>
          <a:prstGeom prst="rect">
            <a:avLst/>
          </a:prstGeom>
        </p:spPr>
        <p:txBody>
          <a:bodyPr wrap="square">
            <a:spAutoFit/>
          </a:bodyPr>
          <a:lstStyle/>
          <a:p>
            <a:r>
              <a:rPr lang="vi-VN" sz="2400" i="1" dirty="0">
                <a:solidFill>
                  <a:srgbClr val="333333"/>
                </a:solidFill>
              </a:rPr>
              <a:t>* </a:t>
            </a:r>
            <a:r>
              <a:rPr lang="vi-VN" sz="2400" b="1" i="1" dirty="0">
                <a:solidFill>
                  <a:srgbClr val="333333"/>
                </a:solidFill>
              </a:rPr>
              <a:t>TCVĐ:</a:t>
            </a:r>
            <a:r>
              <a:rPr lang="vi-VN" sz="2400" b="1" dirty="0">
                <a:solidFill>
                  <a:srgbClr val="333333"/>
                </a:solidFill>
              </a:rPr>
              <a:t> </a:t>
            </a:r>
            <a:r>
              <a:rPr lang="vi-VN" sz="2400" b="1" i="1" dirty="0">
                <a:solidFill>
                  <a:srgbClr val="333333"/>
                </a:solidFill>
              </a:rPr>
              <a:t>Gà trong vườn rau.</a:t>
            </a:r>
            <a:endParaRPr lang="vi-VN" sz="2400" b="1" dirty="0">
              <a:solidFill>
                <a:srgbClr val="333333"/>
              </a:solidFill>
            </a:endParaRPr>
          </a:p>
          <a:p>
            <a:r>
              <a:rPr lang="vi-VN" sz="2400" dirty="0" smtClean="0">
                <a:solidFill>
                  <a:srgbClr val="333333"/>
                </a:solidFill>
              </a:rPr>
              <a:t>Cô </a:t>
            </a:r>
            <a:r>
              <a:rPr lang="vi-VN" sz="2400" dirty="0">
                <a:solidFill>
                  <a:srgbClr val="333333"/>
                </a:solidFill>
              </a:rPr>
              <a:t>giới thiệu tên trò chơi, cách chơi: Các chú gà cùng gà mẹ đi kiếm ăn ở vườn rau của bác nông dân, khi bác đuổi các chú gà phải chạy nhanh về chuồng không sẽ bị bác bắt.</a:t>
            </a:r>
            <a:endParaRPr lang="vi-VN" sz="2400" b="0" i="0" dirty="0">
              <a:solidFill>
                <a:srgbClr val="333333"/>
              </a:solidFill>
              <a:effectLst/>
            </a:endParaRPr>
          </a:p>
        </p:txBody>
      </p:sp>
      <p:pic>
        <p:nvPicPr>
          <p:cNvPr id="3" name="Nhạc-Không-Lời-Vui-Nhộn-Dành-Cho-Bé-_mp3cut.net_">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1000" y="3581400"/>
            <a:ext cx="609600" cy="609600"/>
          </a:xfrm>
          <a:prstGeom prst="rect">
            <a:avLst/>
          </a:prstGeom>
        </p:spPr>
      </p:pic>
    </p:spTree>
    <p:extLst>
      <p:ext uri="{BB962C8B-B14F-4D97-AF65-F5344CB8AC3E}">
        <p14:creationId xmlns:p14="http://schemas.microsoft.com/office/powerpoint/2010/main" val="3473347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8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TotalTime>
  <Words>128</Words>
  <Application>Microsoft Office PowerPoint</Application>
  <PresentationFormat>On-screen Show (4:3)</PresentationFormat>
  <Paragraphs>21</Paragraphs>
  <Slides>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Time New Roman</vt:lpstr>
      <vt:lpstr>Times New Roman</vt:lpstr>
      <vt:lpstr>Office Theme</vt:lpstr>
      <vt:lpstr>PowerPoint Presentation</vt:lpstr>
      <vt:lpstr>  b,Trọng động: BTPTC:“Tập với nơ” ĐT1: Tay đưa  ra trước, lên cao (4l x2n)       ĐT2: Co từng chân lên, đổi chân (6l x 2n)   ĐT3: Tay chống hông, lắc lư mình (4l x 2n)   ĐT4: Bật nhảy tại chỗ (4l x 2n)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MayTinhDucDung</dc:creator>
  <cp:lastModifiedBy>Admin</cp:lastModifiedBy>
  <cp:revision>54</cp:revision>
  <dcterms:created xsi:type="dcterms:W3CDTF">2018-04-14T01:34:07Z</dcterms:created>
  <dcterms:modified xsi:type="dcterms:W3CDTF">2026-05-03T08:04:42Z</dcterms:modified>
</cp:coreProperties>
</file>