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308" y="440258"/>
            <a:ext cx="7419365" cy="1382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66006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600" y="2023313"/>
            <a:ext cx="6503034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rgbClr val="DE150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4636" y="13858"/>
            <a:ext cx="9144000" cy="6857997"/>
            <a:chOff x="0" y="-186246"/>
            <a:chExt cx="9144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86246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1595" y="4334255"/>
              <a:ext cx="3232404" cy="12359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3836" y="4610100"/>
              <a:ext cx="3846575" cy="1420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3676" y="5109971"/>
              <a:ext cx="1830324" cy="7193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5391" y="4021835"/>
              <a:ext cx="2578607" cy="1331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365" y="4494529"/>
              <a:ext cx="2138737" cy="1162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92" y="4494934"/>
              <a:ext cx="2428996" cy="13372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0192" y="4956555"/>
              <a:ext cx="2165943" cy="1299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59" y="3396996"/>
              <a:ext cx="1822704" cy="10546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9863" y="3633215"/>
              <a:ext cx="2097024" cy="1213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34200" y="3826764"/>
              <a:ext cx="1839468" cy="1191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9663" y="4328159"/>
              <a:ext cx="1455419" cy="665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5452" y="766572"/>
              <a:ext cx="958596" cy="44043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74488" y="3050344"/>
            <a:ext cx="8140356" cy="193681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LĨNH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VỰC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PHÁT</a:t>
            </a:r>
            <a:r>
              <a:rPr sz="3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TRIỂN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NGÔN</a:t>
            </a:r>
            <a:r>
              <a:rPr sz="3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NGỮ</a:t>
            </a:r>
            <a:endParaRPr sz="3200"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Đề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tài:</a:t>
            </a:r>
            <a:r>
              <a:rPr sz="24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Thơ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“Nụ</a:t>
            </a: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cười</a:t>
            </a:r>
            <a:r>
              <a:rPr sz="24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của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bé</a:t>
            </a:r>
            <a:r>
              <a:rPr sz="2400" b="1" spc="-2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50">
                <a:solidFill>
                  <a:srgbClr val="6F2F9F"/>
                </a:solidFill>
                <a:latin typeface="Times New Roman"/>
                <a:cs typeface="Times New Roman"/>
              </a:rPr>
              <a:t>”</a:t>
            </a:r>
            <a:endParaRPr lang="en-US" sz="2400" b="1" spc="-50">
              <a:solidFill>
                <a:srgbClr val="6F2F9F"/>
              </a:solidFill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 spc="-5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Lứa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tuổi: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Nhà</a:t>
            </a: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trẻ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24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–</a:t>
            </a: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36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10">
                <a:solidFill>
                  <a:srgbClr val="6F2F9F"/>
                </a:solidFill>
                <a:latin typeface="Times New Roman"/>
                <a:cs typeface="Times New Roman"/>
              </a:rPr>
              <a:t>tháng </a:t>
            </a:r>
            <a:endParaRPr lang="en-US" sz="2400" b="1" spc="-10">
              <a:solidFill>
                <a:srgbClr val="6F2F9F"/>
              </a:solidFill>
              <a:latin typeface="Times New Roman"/>
              <a:cs typeface="Times New Roman"/>
            </a:endParaRPr>
          </a:p>
          <a:p>
            <a:pPr marL="1515110" marR="1427480" indent="-12065" algn="ctr">
              <a:lnSpc>
                <a:spcPct val="120100"/>
              </a:lnSpc>
              <a:spcBef>
                <a:spcPts val="20"/>
              </a:spcBef>
            </a:pP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Giáo</a:t>
            </a:r>
            <a:r>
              <a:rPr sz="2400" b="1" spc="-6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F2F9F"/>
                </a:solidFill>
                <a:latin typeface="Times New Roman"/>
                <a:cs typeface="Times New Roman"/>
              </a:rPr>
              <a:t>viên</a:t>
            </a:r>
            <a:r>
              <a:rPr sz="2400" b="1">
                <a:solidFill>
                  <a:srgbClr val="6F2F9F"/>
                </a:solidFill>
                <a:latin typeface="Times New Roman"/>
                <a:cs typeface="Times New Roman"/>
              </a:rPr>
              <a:t>:</a:t>
            </a:r>
            <a:r>
              <a:rPr sz="2400" b="1" spc="-45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2400" b="1" smtClean="0">
                <a:solidFill>
                  <a:srgbClr val="6F2F9F"/>
                </a:solidFill>
                <a:latin typeface="Times New Roman"/>
                <a:cs typeface="Times New Roman"/>
              </a:rPr>
              <a:t>Lê Thị Vân Anh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0387" y="6297461"/>
            <a:ext cx="2837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Năm</a:t>
            </a:r>
            <a:r>
              <a:rPr sz="24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học</a:t>
            </a:r>
            <a:r>
              <a:rPr sz="2400" b="1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r>
              <a:rPr sz="2400" b="1" spc="-2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mtClean="0">
                <a:solidFill>
                  <a:srgbClr val="0000CC"/>
                </a:solidFill>
                <a:latin typeface="Times New Roman"/>
                <a:cs typeface="Times New Roman"/>
              </a:rPr>
              <a:t>202</a:t>
            </a:r>
            <a:r>
              <a:rPr lang="en-US" sz="2400" b="1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r>
              <a:rPr sz="2400" b="1" spc="-15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sz="2400" b="1" spc="-2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spc="-20" smtClean="0">
                <a:solidFill>
                  <a:srgbClr val="0000CC"/>
                </a:solidFill>
                <a:latin typeface="Times New Roman"/>
                <a:cs typeface="Times New Roman"/>
              </a:rPr>
              <a:t>202</a:t>
            </a:r>
            <a:r>
              <a:rPr lang="en-US" sz="2400" b="1" spc="-2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1499" y="254245"/>
            <a:ext cx="507619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9190" marR="5080" indent="-1127125" algn="ctr">
              <a:lnSpc>
                <a:spcPct val="100000"/>
              </a:lnSpc>
              <a:spcBef>
                <a:spcPts val="95"/>
              </a:spcBef>
            </a:pPr>
            <a:r>
              <a:rPr lang="en-US" sz="1600" b="1" smtClean="0">
                <a:latin typeface="Times New Roman"/>
                <a:cs typeface="Times New Roman"/>
              </a:rPr>
              <a:t>UBND</a:t>
            </a:r>
            <a:r>
              <a:rPr lang="en-US" sz="1600" b="1">
                <a:latin typeface="Times New Roman"/>
                <a:cs typeface="Times New Roman"/>
              </a:rPr>
              <a:t> </a:t>
            </a:r>
            <a:r>
              <a:rPr lang="en-US" sz="1600" b="1" smtClean="0">
                <a:latin typeface="Times New Roman"/>
                <a:cs typeface="Times New Roman"/>
              </a:rPr>
              <a:t>PHƯỜNG PHÚC LỢI</a:t>
            </a:r>
            <a:endParaRPr lang="en-US" sz="1600" b="1" spc="-20">
              <a:latin typeface="Times New Roman"/>
              <a:cs typeface="Times New Roman"/>
            </a:endParaRPr>
          </a:p>
          <a:p>
            <a:pPr marL="1139190" marR="5080" indent="-1127125" algn="ctr">
              <a:lnSpc>
                <a:spcPct val="100000"/>
              </a:lnSpc>
              <a:spcBef>
                <a:spcPts val="95"/>
              </a:spcBef>
            </a:pPr>
            <a:r>
              <a:rPr sz="1600" b="1">
                <a:latin typeface="Times New Roman"/>
                <a:cs typeface="Times New Roman"/>
              </a:rPr>
              <a:t>TRƯỜNG</a:t>
            </a:r>
            <a:r>
              <a:rPr sz="1600" b="1" spc="-35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MẦM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>
                <a:latin typeface="Times New Roman"/>
                <a:cs typeface="Times New Roman"/>
              </a:rPr>
              <a:t>NON</a:t>
            </a:r>
            <a:r>
              <a:rPr sz="1600" b="1" spc="-30">
                <a:latin typeface="Times New Roman"/>
                <a:cs typeface="Times New Roman"/>
              </a:rPr>
              <a:t> </a:t>
            </a:r>
            <a:r>
              <a:rPr lang="en-US" sz="1600" b="1" smtClean="0">
                <a:latin typeface="Times New Roman"/>
                <a:cs typeface="Times New Roman"/>
              </a:rPr>
              <a:t>HOA SỮA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6E952D-82CD-0288-978E-AFFE09F015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00" y="1157968"/>
            <a:ext cx="1106866" cy="111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651" y="69291"/>
            <a:ext cx="6656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00080"/>
                </a:solidFill>
              </a:rPr>
              <a:t>Nụ</a:t>
            </a:r>
            <a:r>
              <a:rPr sz="3600" spc="-2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cười của</a:t>
            </a:r>
            <a:r>
              <a:rPr sz="3600" spc="-20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mẹ</a:t>
            </a:r>
            <a:r>
              <a:rPr sz="3600" spc="-1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nằm</a:t>
            </a:r>
            <a:r>
              <a:rPr sz="3600" spc="-10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trong</a:t>
            </a:r>
            <a:r>
              <a:rPr sz="3600" spc="-15" dirty="0">
                <a:solidFill>
                  <a:srgbClr val="800080"/>
                </a:solidFill>
              </a:rPr>
              <a:t> </a:t>
            </a:r>
            <a:r>
              <a:rPr sz="3600" dirty="0">
                <a:solidFill>
                  <a:srgbClr val="800080"/>
                </a:solidFill>
              </a:rPr>
              <a:t>mắt</a:t>
            </a:r>
            <a:r>
              <a:rPr sz="3600" spc="-20" dirty="0">
                <a:solidFill>
                  <a:srgbClr val="800080"/>
                </a:solidFill>
              </a:rPr>
              <a:t> </a:t>
            </a:r>
            <a:r>
              <a:rPr sz="3600" spc="-25" dirty="0">
                <a:solidFill>
                  <a:srgbClr val="800080"/>
                </a:solidFill>
              </a:rPr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1143000"/>
            <a:ext cx="8036052" cy="5422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739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804AC"/>
                </a:solidFill>
              </a:rPr>
              <a:t>Nụ</a:t>
            </a:r>
            <a:r>
              <a:rPr sz="3600" spc="-2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cười của</a:t>
            </a:r>
            <a:r>
              <a:rPr sz="3600" spc="-5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cha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nằm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trong</a:t>
            </a:r>
            <a:r>
              <a:rPr sz="3600" spc="-25" dirty="0">
                <a:solidFill>
                  <a:srgbClr val="2804AC"/>
                </a:solidFill>
              </a:rPr>
              <a:t> </a:t>
            </a:r>
            <a:r>
              <a:rPr sz="3600" dirty="0">
                <a:solidFill>
                  <a:srgbClr val="2804AC"/>
                </a:solidFill>
              </a:rPr>
              <a:t>mắt</a:t>
            </a:r>
            <a:r>
              <a:rPr sz="3600" spc="-10" dirty="0">
                <a:solidFill>
                  <a:srgbClr val="2804AC"/>
                </a:solidFill>
              </a:rPr>
              <a:t> </a:t>
            </a:r>
            <a:r>
              <a:rPr sz="3600" spc="-25" dirty="0">
                <a:solidFill>
                  <a:srgbClr val="2804AC"/>
                </a:solidFill>
              </a:rPr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512" y="1331975"/>
            <a:ext cx="7808976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390" rIns="0" bIns="0" rtlCol="0">
            <a:spAutoFit/>
          </a:bodyPr>
          <a:lstStyle/>
          <a:p>
            <a:pPr marL="102489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804AC"/>
                </a:solidFill>
              </a:rPr>
              <a:t>Nụ</a:t>
            </a:r>
            <a:r>
              <a:rPr sz="3200" spc="-2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cười</a:t>
            </a:r>
            <a:r>
              <a:rPr sz="3200" spc="-20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của</a:t>
            </a:r>
            <a:r>
              <a:rPr sz="3200" spc="-20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bé</a:t>
            </a:r>
            <a:r>
              <a:rPr sz="3200" spc="-1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như</a:t>
            </a:r>
            <a:r>
              <a:rPr sz="3200" spc="-15" dirty="0">
                <a:solidFill>
                  <a:srgbClr val="2804AC"/>
                </a:solidFill>
              </a:rPr>
              <a:t> </a:t>
            </a:r>
            <a:r>
              <a:rPr sz="3200" dirty="0">
                <a:solidFill>
                  <a:srgbClr val="2804AC"/>
                </a:solidFill>
              </a:rPr>
              <a:t>thế</a:t>
            </a:r>
            <a:r>
              <a:rPr sz="3200" spc="-25" dirty="0">
                <a:solidFill>
                  <a:srgbClr val="2804AC"/>
                </a:solidFill>
              </a:rPr>
              <a:t> </a:t>
            </a:r>
            <a:r>
              <a:rPr sz="3200" spc="-20" dirty="0">
                <a:solidFill>
                  <a:srgbClr val="2804AC"/>
                </a:solidFill>
              </a:rPr>
              <a:t>nào?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75" y="1888235"/>
            <a:ext cx="6835140" cy="38648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1900" y="610234"/>
              <a:ext cx="1349882" cy="2305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5238" rIns="0" bIns="0" rtlCol="0">
            <a:spAutoFit/>
          </a:bodyPr>
          <a:lstStyle/>
          <a:p>
            <a:pPr marL="3165475" marR="5080" indent="-2963545">
              <a:lnSpc>
                <a:spcPct val="100000"/>
              </a:lnSpc>
              <a:spcBef>
                <a:spcPts val="95"/>
              </a:spcBef>
            </a:pPr>
            <a:r>
              <a:rPr dirty="0"/>
              <a:t>Khi</a:t>
            </a:r>
            <a:r>
              <a:rPr spc="-20" dirty="0"/>
              <a:t> </a:t>
            </a:r>
            <a:r>
              <a:rPr dirty="0"/>
              <a:t>em</a:t>
            </a:r>
            <a:r>
              <a:rPr spc="-15" dirty="0"/>
              <a:t> </a:t>
            </a:r>
            <a:r>
              <a:rPr dirty="0"/>
              <a:t>bé</a:t>
            </a:r>
            <a:r>
              <a:rPr spc="-30" dirty="0"/>
              <a:t> </a:t>
            </a:r>
            <a:r>
              <a:rPr dirty="0"/>
              <a:t>cười</a:t>
            </a:r>
            <a:r>
              <a:rPr spc="-25" dirty="0"/>
              <a:t> </a:t>
            </a:r>
            <a:r>
              <a:rPr dirty="0"/>
              <a:t>thì</a:t>
            </a:r>
            <a:r>
              <a:rPr spc="-15" dirty="0"/>
              <a:t> </a:t>
            </a:r>
            <a:r>
              <a:rPr dirty="0"/>
              <a:t>mọi</a:t>
            </a:r>
            <a:r>
              <a:rPr spc="-30" dirty="0"/>
              <a:t> </a:t>
            </a:r>
            <a:r>
              <a:rPr dirty="0"/>
              <a:t>người</a:t>
            </a:r>
            <a:r>
              <a:rPr spc="-15" dirty="0"/>
              <a:t> </a:t>
            </a:r>
            <a:r>
              <a:rPr dirty="0"/>
              <a:t>trong</a:t>
            </a:r>
            <a:r>
              <a:rPr spc="-25" dirty="0"/>
              <a:t> </a:t>
            </a:r>
            <a:r>
              <a:rPr dirty="0"/>
              <a:t>gia</a:t>
            </a:r>
            <a:r>
              <a:rPr spc="-20" dirty="0"/>
              <a:t> </a:t>
            </a:r>
            <a:r>
              <a:rPr dirty="0"/>
              <a:t>đình</a:t>
            </a:r>
            <a:r>
              <a:rPr spc="-10" dirty="0"/>
              <a:t> </a:t>
            </a:r>
            <a:r>
              <a:rPr spc="-25" dirty="0"/>
              <a:t>như</a:t>
            </a:r>
            <a:r>
              <a:rPr i="1" spc="-25" dirty="0"/>
              <a:t> </a:t>
            </a:r>
            <a:r>
              <a:rPr i="1" dirty="0"/>
              <a:t>thế</a:t>
            </a:r>
            <a:r>
              <a:rPr i="1" spc="-45" dirty="0"/>
              <a:t> </a:t>
            </a:r>
            <a:r>
              <a:rPr i="1" spc="-20" dirty="0"/>
              <a:t>nào?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877567"/>
            <a:ext cx="9038843" cy="4980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521" y="971169"/>
            <a:ext cx="667702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224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Giáo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dục: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Nụ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cười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chính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là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tình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yêu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thương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của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gia đình,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là niềm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hạnh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phúc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của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ông,</a:t>
            </a:r>
            <a:r>
              <a:rPr sz="3200" i="1" spc="-4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bà,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bố,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mẹ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dành</a:t>
            </a:r>
            <a:r>
              <a:rPr sz="3200" i="1" spc="-4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cho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các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con.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Nên chúng</a:t>
            </a:r>
            <a:r>
              <a:rPr sz="3200" i="1" spc="-3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mình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phải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luôn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ngoan</a:t>
            </a:r>
            <a:r>
              <a:rPr sz="3200" i="1" spc="-4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ngoãn,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nghe</a:t>
            </a:r>
            <a:r>
              <a:rPr sz="3200" i="1" spc="-3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lời,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lễ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phép</a:t>
            </a:r>
            <a:r>
              <a:rPr sz="3200" i="1" spc="-2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với</a:t>
            </a:r>
            <a:r>
              <a:rPr sz="3200" i="1" spc="-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mọi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người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FF3399"/>
                </a:solidFill>
                <a:latin typeface="Times New Roman"/>
                <a:cs typeface="Times New Roman"/>
              </a:rPr>
              <a:t>trong </a:t>
            </a:r>
            <a:r>
              <a:rPr sz="3200" i="1" dirty="0">
                <a:solidFill>
                  <a:srgbClr val="FF3399"/>
                </a:solidFill>
                <a:latin typeface="Times New Roman"/>
                <a:cs typeface="Times New Roman"/>
              </a:rPr>
              <a:t>gia</a:t>
            </a:r>
            <a:r>
              <a:rPr sz="3200" i="1" spc="-15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FF3399"/>
                </a:solidFill>
                <a:latin typeface="Times New Roman"/>
                <a:cs typeface="Times New Roman"/>
              </a:rPr>
              <a:t>đình.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2379" y="2690241"/>
            <a:ext cx="3569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Dạy</a:t>
            </a:r>
            <a:r>
              <a:rPr sz="4400" spc="-15" dirty="0"/>
              <a:t> </a:t>
            </a:r>
            <a:r>
              <a:rPr sz="4400" dirty="0"/>
              <a:t>trẻ đọc</a:t>
            </a:r>
            <a:r>
              <a:rPr sz="4400" spc="-20" dirty="0"/>
              <a:t> </a:t>
            </a:r>
            <a:r>
              <a:rPr sz="4400" spc="-25" dirty="0"/>
              <a:t>thơ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954"/>
            <a:ext cx="9143999" cy="68060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7657" y="2050106"/>
            <a:ext cx="4145279" cy="133032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795655">
              <a:lnSpc>
                <a:spcPct val="100000"/>
              </a:lnSpc>
              <a:spcBef>
                <a:spcPts val="1345"/>
              </a:spcBef>
            </a:pPr>
            <a:r>
              <a:rPr sz="4000" i="0" dirty="0">
                <a:solidFill>
                  <a:srgbClr val="2804AC"/>
                </a:solidFill>
                <a:latin typeface="Times New Roman"/>
                <a:cs typeface="Times New Roman"/>
              </a:rPr>
              <a:t>3.</a:t>
            </a:r>
            <a:r>
              <a:rPr sz="4000" i="0" spc="-5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4000" i="0" dirty="0">
                <a:solidFill>
                  <a:srgbClr val="2804AC"/>
                </a:solidFill>
                <a:latin typeface="Times New Roman"/>
                <a:cs typeface="Times New Roman"/>
              </a:rPr>
              <a:t>Kết</a:t>
            </a:r>
            <a:r>
              <a:rPr sz="4000" i="0" spc="-3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4000" i="0" spc="-10" dirty="0">
                <a:solidFill>
                  <a:srgbClr val="2804AC"/>
                </a:solidFill>
                <a:latin typeface="Times New Roman"/>
                <a:cs typeface="Times New Roman"/>
              </a:rPr>
              <a:t>thúc: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Cô</a:t>
            </a:r>
            <a:r>
              <a:rPr i="0" spc="-5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động</a:t>
            </a:r>
            <a:r>
              <a:rPr i="0" spc="-5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viên</a:t>
            </a:r>
            <a:r>
              <a:rPr i="0" spc="-5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khen</a:t>
            </a:r>
            <a:r>
              <a:rPr i="0" spc="-2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dirty="0">
                <a:solidFill>
                  <a:srgbClr val="800080"/>
                </a:solidFill>
                <a:latin typeface="Times New Roman"/>
                <a:cs typeface="Times New Roman"/>
              </a:rPr>
              <a:t>ngợi</a:t>
            </a:r>
            <a:r>
              <a:rPr i="0" spc="-6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i="0" spc="-25" dirty="0">
                <a:solidFill>
                  <a:srgbClr val="800080"/>
                </a:solidFill>
                <a:latin typeface="Times New Roman"/>
                <a:cs typeface="Times New Roman"/>
              </a:rPr>
              <a:t>trẻ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*Kiến</a:t>
            </a:r>
            <a:r>
              <a:rPr spc="-40" dirty="0"/>
              <a:t> </a:t>
            </a:r>
            <a:r>
              <a:rPr spc="-10" dirty="0"/>
              <a:t>thức:</a:t>
            </a:r>
          </a:p>
          <a:p>
            <a:pPr marL="12700" marR="5080" indent="131445">
              <a:lnSpc>
                <a:spcPct val="100000"/>
              </a:lnSpc>
              <a:spcBef>
                <a:spcPts val="5"/>
              </a:spcBef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biết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tên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thơ,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tên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tác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giả,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nắm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nội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dung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“Nụ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cười</a:t>
            </a:r>
            <a:r>
              <a:rPr b="0" i="1" spc="-2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của</a:t>
            </a:r>
            <a:r>
              <a:rPr b="0" i="1" spc="-30" dirty="0">
                <a:latin typeface="Times New Roman"/>
                <a:cs typeface="Times New Roman"/>
              </a:rPr>
              <a:t> </a:t>
            </a:r>
            <a:r>
              <a:rPr b="0" i="1" spc="-20" dirty="0">
                <a:latin typeface="Times New Roman"/>
                <a:cs typeface="Times New Roman"/>
              </a:rPr>
              <a:t>bé”.</a:t>
            </a:r>
          </a:p>
          <a:p>
            <a:pPr marL="12700">
              <a:lnSpc>
                <a:spcPct val="100000"/>
              </a:lnSpc>
            </a:pPr>
            <a:r>
              <a:rPr dirty="0"/>
              <a:t>*Kỹ</a:t>
            </a:r>
            <a:r>
              <a:rPr spc="-30" dirty="0"/>
              <a:t> </a:t>
            </a:r>
            <a:r>
              <a:rPr spc="-10" dirty="0"/>
              <a:t>năng: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cảm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nhận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nhịp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điệu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của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thơ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“Nụ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cười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của</a:t>
            </a:r>
            <a:r>
              <a:rPr b="0" spc="-25" dirty="0">
                <a:latin typeface="Times New Roman"/>
                <a:cs typeface="Times New Roman"/>
              </a:rPr>
              <a:t> bé”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đọc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thuộc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bài</a:t>
            </a:r>
            <a:r>
              <a:rPr b="0" spc="-40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thơ.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trả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lời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được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câu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hỏi.</a:t>
            </a:r>
          </a:p>
          <a:p>
            <a:pPr marL="12700">
              <a:lnSpc>
                <a:spcPct val="100000"/>
              </a:lnSpc>
            </a:pPr>
            <a:r>
              <a:rPr dirty="0"/>
              <a:t>*Thái </a:t>
            </a:r>
            <a:r>
              <a:rPr spc="-25" dirty="0"/>
              <a:t>độ:</a:t>
            </a:r>
          </a:p>
          <a:p>
            <a:pPr marL="144145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b="0" spc="-10" dirty="0">
                <a:latin typeface="Times New Roman"/>
                <a:cs typeface="Times New Roman"/>
              </a:rPr>
              <a:t>Trẻ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hứng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thú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tham</a:t>
            </a:r>
            <a:r>
              <a:rPr b="0" spc="-3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gia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các</a:t>
            </a:r>
            <a:r>
              <a:rPr b="0" spc="-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hoạt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động.</a:t>
            </a: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b="0" dirty="0">
                <a:latin typeface="Times New Roman"/>
                <a:cs typeface="Times New Roman"/>
              </a:rPr>
              <a:t>Giáo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dục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trẻ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biết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yêu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quý ông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bà, bố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mẹ.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1542" rIns="0" bIns="0" rtlCol="0">
            <a:spAutoFit/>
          </a:bodyPr>
          <a:lstStyle/>
          <a:p>
            <a:pPr marL="2025014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804AC"/>
                </a:solidFill>
              </a:rPr>
              <a:t>MỤC</a:t>
            </a:r>
            <a:r>
              <a:rPr spc="-45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ĐÍCH</a:t>
            </a:r>
            <a:r>
              <a:rPr spc="-50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–</a:t>
            </a:r>
            <a:r>
              <a:rPr spc="-95" dirty="0">
                <a:solidFill>
                  <a:srgbClr val="2804AC"/>
                </a:solidFill>
              </a:rPr>
              <a:t> </a:t>
            </a:r>
            <a:r>
              <a:rPr dirty="0">
                <a:solidFill>
                  <a:srgbClr val="2804AC"/>
                </a:solidFill>
              </a:rPr>
              <a:t>YÊU</a:t>
            </a:r>
            <a:r>
              <a:rPr spc="-65" dirty="0">
                <a:solidFill>
                  <a:srgbClr val="2804AC"/>
                </a:solidFill>
              </a:rPr>
              <a:t> </a:t>
            </a:r>
            <a:r>
              <a:rPr spc="-25" dirty="0">
                <a:solidFill>
                  <a:srgbClr val="2804AC"/>
                </a:solidFill>
              </a:rPr>
              <a:t>CẦU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36826" y="1882521"/>
            <a:ext cx="524065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*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Đồ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dùng</a:t>
            </a: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cô:</a:t>
            </a:r>
            <a:endParaRPr sz="240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Tranh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thơ: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“Nụ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cười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Đĩa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nhạc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hát: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“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Cả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nhà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thương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nhau”.</a:t>
            </a:r>
            <a:endParaRPr sz="240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Char char="-"/>
              <a:tabLst>
                <a:tab pos="184150" algn="l"/>
              </a:tabLst>
            </a:pP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Video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sz="2400" spc="-5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thơ: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Nụ</a:t>
            </a:r>
            <a:r>
              <a:rPr sz="2400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cười</a:t>
            </a:r>
            <a:r>
              <a:rPr sz="2400" spc="-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của</a:t>
            </a:r>
            <a:r>
              <a:rPr sz="2400" spc="-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bé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*</a:t>
            </a: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Xác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định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99"/>
                </a:solidFill>
                <a:latin typeface="Times New Roman"/>
                <a:cs typeface="Times New Roman"/>
              </a:rPr>
              <a:t>giọng</a:t>
            </a:r>
            <a:r>
              <a:rPr sz="2400" b="1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0099"/>
                </a:solidFill>
                <a:latin typeface="Times New Roman"/>
                <a:cs typeface="Times New Roman"/>
              </a:rPr>
              <a:t>đọc:</a:t>
            </a:r>
            <a:endParaRPr sz="2400">
              <a:latin typeface="Times New Roman"/>
              <a:cs typeface="Times New Roman"/>
            </a:endParaRPr>
          </a:p>
          <a:p>
            <a:pPr marL="189865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Giọng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đọc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diễn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cảm,</a:t>
            </a:r>
            <a:r>
              <a:rPr sz="240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vui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Times New Roman"/>
                <a:cs typeface="Times New Roman"/>
              </a:rPr>
              <a:t>vẻ.</a:t>
            </a:r>
            <a:endParaRPr sz="24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buChar char="-"/>
              <a:tabLst>
                <a:tab pos="190500" algn="l"/>
              </a:tabLst>
            </a:pP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Cách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ngắt</a:t>
            </a:r>
            <a:r>
              <a:rPr sz="240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9"/>
                </a:solidFill>
                <a:latin typeface="Times New Roman"/>
                <a:cs typeface="Times New Roman"/>
              </a:rPr>
              <a:t>nhịp</a:t>
            </a:r>
            <a:r>
              <a:rPr sz="2400" spc="-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0099"/>
                </a:solidFill>
                <a:latin typeface="Times New Roman"/>
                <a:cs typeface="Times New Roman"/>
              </a:rPr>
              <a:t>2/2.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1203" y="1859407"/>
            <a:ext cx="3639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360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dirty="0"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sz="36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2501" y="2411094"/>
            <a:ext cx="57632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 indent="207010">
              <a:lnSpc>
                <a:spcPct val="100000"/>
              </a:lnSpc>
              <a:spcBef>
                <a:spcPts val="95"/>
              </a:spcBef>
              <a:buChar char="-"/>
              <a:tabLst>
                <a:tab pos="219710" algn="l"/>
              </a:tabLst>
            </a:pP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2800" spc="-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hát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vận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động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theo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 hát: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“Cả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nhà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thương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804AC"/>
                </a:solidFill>
                <a:latin typeface="Times New Roman"/>
                <a:cs typeface="Times New Roman"/>
              </a:rPr>
              <a:t>nhau”</a:t>
            </a:r>
            <a:endParaRPr sz="2800">
              <a:latin typeface="Times New Roman"/>
              <a:cs typeface="Times New Roman"/>
            </a:endParaRPr>
          </a:p>
          <a:p>
            <a:pPr marL="213360" indent="-200660">
              <a:lnSpc>
                <a:spcPct val="100000"/>
              </a:lnSpc>
              <a:buChar char="-"/>
              <a:tabLst>
                <a:tab pos="213360" algn="l"/>
              </a:tabLst>
            </a:pP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Trò</a:t>
            </a:r>
            <a:r>
              <a:rPr sz="2800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chuyện</a:t>
            </a:r>
            <a:r>
              <a:rPr sz="2800" spc="-5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với</a:t>
            </a:r>
            <a:r>
              <a:rPr sz="2800" spc="-4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về</a:t>
            </a:r>
            <a:r>
              <a:rPr sz="2800" spc="-4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nội</a:t>
            </a:r>
            <a:r>
              <a:rPr sz="2800" spc="-5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dung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2800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804AC"/>
                </a:solidFill>
                <a:latin typeface="Times New Roman"/>
                <a:cs typeface="Times New Roman"/>
              </a:rPr>
              <a:t>hát.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638800"/>
              <a:ext cx="1676400" cy="11551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308" y="938276"/>
            <a:ext cx="4465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24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sz="24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sz="24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sz="24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sz="24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dirty="0"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sz="24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3308" y="1307084"/>
            <a:ext cx="66846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indent="-131445">
              <a:lnSpc>
                <a:spcPct val="100000"/>
              </a:lnSpc>
              <a:spcBef>
                <a:spcPts val="100"/>
              </a:spcBef>
              <a:buChar char="-"/>
              <a:tabLst>
                <a:tab pos="144145" algn="l"/>
              </a:tabLst>
            </a:pP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và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trẻ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cùng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trò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chuyện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về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các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nhân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vật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trong</a:t>
            </a:r>
            <a:r>
              <a:rPr sz="1800" b="1" spc="-3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thơ.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giới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thiệu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tên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bài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thơ: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“Nụ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cười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của</a:t>
            </a:r>
            <a:r>
              <a:rPr sz="1800" b="1" spc="-2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bé”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của</a:t>
            </a:r>
            <a:r>
              <a:rPr sz="1800" b="1" spc="-20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tác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giả</a:t>
            </a:r>
            <a:r>
              <a:rPr sz="1800" b="1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Tô</a:t>
            </a:r>
            <a:r>
              <a:rPr sz="1800" b="1" spc="-4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04AC"/>
                </a:solidFill>
                <a:latin typeface="Times New Roman"/>
                <a:cs typeface="Times New Roman"/>
              </a:rPr>
              <a:t>Thu</a:t>
            </a:r>
            <a:r>
              <a:rPr sz="1800" b="1" spc="-15" dirty="0">
                <a:solidFill>
                  <a:srgbClr val="2804A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804AC"/>
                </a:solidFill>
                <a:latin typeface="Times New Roman"/>
                <a:cs typeface="Times New Roman"/>
              </a:rPr>
              <a:t>Hiền.</a:t>
            </a:r>
            <a:endParaRPr sz="180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Char char="-"/>
              <a:tabLst>
                <a:tab pos="144780" algn="l"/>
              </a:tabLst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 diễn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cảm 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lần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1: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Kết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hợp với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cử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chỉ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điệu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bộ</a:t>
            </a:r>
            <a:endParaRPr sz="18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1800" b="1" spc="-5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Trẻ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ngồi</a:t>
            </a: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hàng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ngang)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+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vừa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gì?</a:t>
            </a:r>
            <a:endParaRPr sz="1800">
              <a:latin typeface="Times New Roman"/>
              <a:cs typeface="Times New Roman"/>
            </a:endParaRPr>
          </a:p>
          <a:p>
            <a:pPr marL="12700" marR="1637664" indent="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diễn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cảm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lần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2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(Kết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hợp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tranh</a:t>
            </a: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thơ)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1800" b="1" spc="-4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660066"/>
                </a:solidFill>
                <a:latin typeface="Times New Roman"/>
                <a:cs typeface="Times New Roman"/>
              </a:rPr>
              <a:t>Trẻ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ngồi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hình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chữ</a:t>
            </a:r>
            <a:r>
              <a:rPr sz="18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U)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+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Cô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vừa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đọc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cho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các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con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nghe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bài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thơ</a:t>
            </a:r>
            <a:r>
              <a:rPr sz="18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gì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?</a:t>
            </a:r>
            <a:r>
              <a:rPr sz="18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Do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ai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60066"/>
                </a:solidFill>
                <a:latin typeface="Times New Roman"/>
                <a:cs typeface="Times New Roman"/>
              </a:rPr>
              <a:t>sáng</a:t>
            </a:r>
            <a:r>
              <a:rPr sz="18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tác?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5638800"/>
              <a:ext cx="1676400" cy="11551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3231" y="2946018"/>
            <a:ext cx="6750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-</a:t>
            </a:r>
            <a:r>
              <a:rPr spc="-30" dirty="0"/>
              <a:t> </a:t>
            </a:r>
            <a:r>
              <a:rPr dirty="0"/>
              <a:t>Đàm</a:t>
            </a:r>
            <a:r>
              <a:rPr spc="-25" dirty="0"/>
              <a:t> </a:t>
            </a:r>
            <a:r>
              <a:rPr dirty="0"/>
              <a:t>thoại</a:t>
            </a:r>
            <a:r>
              <a:rPr spc="-30" dirty="0"/>
              <a:t> </a:t>
            </a:r>
            <a:r>
              <a:rPr dirty="0"/>
              <a:t>và</a:t>
            </a:r>
            <a:r>
              <a:rPr spc="-30" dirty="0"/>
              <a:t> </a:t>
            </a:r>
            <a:r>
              <a:rPr dirty="0"/>
              <a:t>giới</a:t>
            </a:r>
            <a:r>
              <a:rPr spc="-35" dirty="0"/>
              <a:t> </a:t>
            </a:r>
            <a:r>
              <a:rPr dirty="0"/>
              <a:t>thiệu</a:t>
            </a:r>
            <a:r>
              <a:rPr spc="-35" dirty="0"/>
              <a:t> </a:t>
            </a:r>
            <a:r>
              <a:rPr dirty="0"/>
              <a:t>về</a:t>
            </a:r>
            <a:r>
              <a:rPr spc="-35" dirty="0"/>
              <a:t> </a:t>
            </a:r>
            <a:r>
              <a:rPr dirty="0"/>
              <a:t>nội</a:t>
            </a:r>
            <a:r>
              <a:rPr spc="-35" dirty="0"/>
              <a:t> </a:t>
            </a:r>
            <a:r>
              <a:rPr dirty="0"/>
              <a:t>dung</a:t>
            </a:r>
            <a:r>
              <a:rPr spc="-35" dirty="0"/>
              <a:t> </a:t>
            </a:r>
            <a:r>
              <a:rPr dirty="0"/>
              <a:t>bài</a:t>
            </a:r>
            <a:r>
              <a:rPr spc="-30" dirty="0"/>
              <a:t> </a:t>
            </a:r>
            <a:r>
              <a:rPr spc="-20" dirty="0"/>
              <a:t>thơ: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0669" y="8585"/>
            <a:ext cx="6335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Trong</a:t>
            </a:r>
            <a:r>
              <a:rPr sz="3600" spc="-30" dirty="0"/>
              <a:t> </a:t>
            </a:r>
            <a:r>
              <a:rPr sz="3600" dirty="0"/>
              <a:t>bài</a:t>
            </a:r>
            <a:r>
              <a:rPr sz="3600" spc="-30" dirty="0"/>
              <a:t> </a:t>
            </a:r>
            <a:r>
              <a:rPr sz="3600" dirty="0"/>
              <a:t>thơ</a:t>
            </a:r>
            <a:r>
              <a:rPr sz="3600" spc="-30" dirty="0"/>
              <a:t> </a:t>
            </a:r>
            <a:r>
              <a:rPr sz="3600" dirty="0"/>
              <a:t>nói</a:t>
            </a:r>
            <a:r>
              <a:rPr sz="3600" spc="-30" dirty="0"/>
              <a:t> </a:t>
            </a:r>
            <a:r>
              <a:rPr sz="3600" dirty="0"/>
              <a:t>đến</a:t>
            </a:r>
            <a:r>
              <a:rPr sz="3600" spc="-30" dirty="0"/>
              <a:t> </a:t>
            </a:r>
            <a:r>
              <a:rPr sz="3600" dirty="0"/>
              <a:t>những</a:t>
            </a:r>
            <a:r>
              <a:rPr sz="3600" spc="-30" dirty="0"/>
              <a:t> </a:t>
            </a:r>
            <a:r>
              <a:rPr sz="3600" dirty="0"/>
              <a:t>ai</a:t>
            </a:r>
            <a:r>
              <a:rPr sz="3600" spc="-30" dirty="0"/>
              <a:t> </a:t>
            </a:r>
            <a:r>
              <a:rPr sz="3600" spc="-50" dirty="0"/>
              <a:t>?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16408" y="844296"/>
            <a:ext cx="7995284" cy="5869305"/>
            <a:chOff x="216408" y="844296"/>
            <a:chExt cx="7995284" cy="5869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6555" y="3683508"/>
              <a:ext cx="4314444" cy="3029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08" y="905256"/>
              <a:ext cx="3470148" cy="27782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667" y="844296"/>
              <a:ext cx="3628643" cy="2631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Nụ</a:t>
            </a:r>
            <a:r>
              <a:rPr sz="3600" spc="-25" dirty="0"/>
              <a:t> </a:t>
            </a:r>
            <a:r>
              <a:rPr sz="3600" dirty="0"/>
              <a:t>cười của</a:t>
            </a:r>
            <a:r>
              <a:rPr sz="3600" spc="-15" dirty="0"/>
              <a:t> </a:t>
            </a:r>
            <a:r>
              <a:rPr sz="3600" dirty="0"/>
              <a:t>bé</a:t>
            </a:r>
            <a:r>
              <a:rPr sz="3600" spc="-10" dirty="0"/>
              <a:t> </a:t>
            </a:r>
            <a:r>
              <a:rPr sz="3600" dirty="0"/>
              <a:t>nằm</a:t>
            </a:r>
            <a:r>
              <a:rPr sz="3600" spc="-35" dirty="0"/>
              <a:t> </a:t>
            </a:r>
            <a:r>
              <a:rPr sz="3600" dirty="0"/>
              <a:t>trong</a:t>
            </a:r>
            <a:r>
              <a:rPr sz="3600" spc="-10" dirty="0"/>
              <a:t> </a:t>
            </a:r>
            <a:r>
              <a:rPr sz="3600" dirty="0"/>
              <a:t>mắt</a:t>
            </a:r>
            <a:r>
              <a:rPr sz="3600" spc="-15" dirty="0"/>
              <a:t> </a:t>
            </a:r>
            <a:r>
              <a:rPr sz="3600" spc="-25" dirty="0"/>
              <a:t>ai?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1360932"/>
            <a:ext cx="7828788" cy="5250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471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Times New Roman</vt:lpstr>
      <vt:lpstr>Office Theme</vt:lpstr>
      <vt:lpstr>PowerPoint Presentation</vt:lpstr>
      <vt:lpstr>MỤC ĐÍCH – YÊU CẦU</vt:lpstr>
      <vt:lpstr>PowerPoint Presentation</vt:lpstr>
      <vt:lpstr>1. Ổn định tổ chức</vt:lpstr>
      <vt:lpstr>PowerPoint Presentation</vt:lpstr>
      <vt:lpstr>2. Phương pháp hình thức tổ chức</vt:lpstr>
      <vt:lpstr>- Đàm thoại và giới thiệu về nội dung bài thơ:</vt:lpstr>
      <vt:lpstr>Trong bài thơ nói đến những ai ?</vt:lpstr>
      <vt:lpstr>Nụ cười của bé nằm trong mắt ai?</vt:lpstr>
      <vt:lpstr>Nụ cười của mẹ nằm trong mắt ai?</vt:lpstr>
      <vt:lpstr>Nụ cười của cha nằm trong mắt ai?</vt:lpstr>
      <vt:lpstr>Nụ cười của bé như thế nào?</vt:lpstr>
      <vt:lpstr>Khi em bé cười thì mọi người trong gia đình như thế nào?</vt:lpstr>
      <vt:lpstr>PowerPoint Presentation</vt:lpstr>
      <vt:lpstr>Dạy trẻ đọc thơ</vt:lpstr>
      <vt:lpstr>3. Kết thúc: Cô động viên khen ngợi trẻ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Trang-PC</dc:creator>
  <cp:lastModifiedBy>A333</cp:lastModifiedBy>
  <cp:revision>7</cp:revision>
  <dcterms:created xsi:type="dcterms:W3CDTF">2024-11-03T00:39:39Z</dcterms:created>
  <dcterms:modified xsi:type="dcterms:W3CDTF">2025-11-05T05:54:57Z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2024-11-03T00:00:00Z</vt:filetime>
  </property>
  <property fmtid="{D5CDD505-2E9C-101B-9397-08002B2CF9AE}" pid="5" name="Producer">
    <vt:lpwstr>3-Heights(TM) PDF Security Shell 4.8.25.2 (http://www.pdf-tools.com)</vt:lpwstr>
  </property>
</Properties>
</file>