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8" r:id="rId2"/>
    <p:sldId id="270" r:id="rId3"/>
    <p:sldId id="275" r:id="rId4"/>
    <p:sldId id="265" r:id="rId5"/>
    <p:sldId id="268" r:id="rId6"/>
    <p:sldId id="283" r:id="rId7"/>
    <p:sldId id="277" r:id="rId8"/>
    <p:sldId id="278" r:id="rId9"/>
    <p:sldId id="286" r:id="rId10"/>
    <p:sldId id="287" r:id="rId11"/>
    <p:sldId id="288" r:id="rId12"/>
    <p:sldId id="300" r:id="rId13"/>
    <p:sldId id="301" r:id="rId14"/>
    <p:sldId id="304" r:id="rId15"/>
    <p:sldId id="302" r:id="rId16"/>
    <p:sldId id="306" r:id="rId17"/>
    <p:sldId id="307" r:id="rId18"/>
    <p:sldId id="29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5207"/>
    <a:srgbClr val="EA2269"/>
    <a:srgbClr val="62CB1B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1A34A-5B2D-495E-B7D2-DE5F3BEA4ACC}" type="datetimeFigureOut">
              <a:rPr lang="en-SG" smtClean="0"/>
              <a:t>20/8/2021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9D017-91DE-4E01-BCDA-8C1381D41F1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65381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20/8/2021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7683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20/8/2021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632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20/8/2021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91991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20/8/2021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9400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20/8/2021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079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20/8/2021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2564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20/8/2021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2744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20/8/2021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1223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20/8/2021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765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20/8/2021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36605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20/8/2021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1405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1E522-6D2A-44C7-B860-584BC60AF125}" type="datetimeFigureOut">
              <a:rPr lang="en-SG" smtClean="0"/>
              <a:t>20/8/2021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0548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control" Target="../activeX/activeX2.xml"/><Relationship Id="rId7" Type="http://schemas.openxmlformats.org/officeDocument/2006/relationships/image" Target="../media/image17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jpg"/><Relationship Id="rId5" Type="http://schemas.openxmlformats.org/officeDocument/2006/relationships/slideLayout" Target="../slideLayouts/slideLayout2.xml"/><Relationship Id="rId4" Type="http://schemas.openxmlformats.org/officeDocument/2006/relationships/control" Target="../activeX/activeX3.xml"/><Relationship Id="rId9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control" Target="../activeX/activeX5.xml"/><Relationship Id="rId7" Type="http://schemas.openxmlformats.org/officeDocument/2006/relationships/image" Target="../media/image21.wmf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jpg"/><Relationship Id="rId5" Type="http://schemas.openxmlformats.org/officeDocument/2006/relationships/slideLayout" Target="../slideLayouts/slideLayout2.xml"/><Relationship Id="rId4" Type="http://schemas.openxmlformats.org/officeDocument/2006/relationships/control" Target="../activeX/activeX6.xml"/><Relationship Id="rId9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control" Target="../activeX/activeX8.xml"/><Relationship Id="rId7" Type="http://schemas.openxmlformats.org/officeDocument/2006/relationships/image" Target="../media/image28.jpg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7.wmf"/><Relationship Id="rId5" Type="http://schemas.openxmlformats.org/officeDocument/2006/relationships/control" Target="../activeX/activeX10.xml"/><Relationship Id="rId10" Type="http://schemas.openxmlformats.org/officeDocument/2006/relationships/image" Target="../media/image26.wmf"/><Relationship Id="rId4" Type="http://schemas.openxmlformats.org/officeDocument/2006/relationships/control" Target="../activeX/activeX9.xml"/><Relationship Id="rId9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3" y="-28981"/>
            <a:ext cx="9048707" cy="688698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HOẠT ĐỘNG LÀM QUEN VỚI TOÁN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204864"/>
            <a:ext cx="8418843" cy="108011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564071"/>
              </a:avLst>
            </a:prstTxWarp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Ôn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số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lượng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trong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phạm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vi 9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4236" y="26232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FF0000"/>
                </a:solidFill>
              </a:rPr>
              <a:t>Lứa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tuổi</a:t>
            </a:r>
            <a:r>
              <a:rPr lang="en-US" sz="3600" b="1" dirty="0" smtClean="0">
                <a:solidFill>
                  <a:srgbClr val="FF0000"/>
                </a:solidFill>
              </a:rPr>
              <a:t>: 5-6 </a:t>
            </a:r>
            <a:r>
              <a:rPr lang="en-US" sz="3600" b="1" dirty="0" err="1" smtClean="0">
                <a:solidFill>
                  <a:srgbClr val="FF0000"/>
                </a:solidFill>
              </a:rPr>
              <a:t>tuổi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28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" y="214313"/>
            <a:ext cx="1687612" cy="184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668" y="1889282"/>
            <a:ext cx="2143125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Hình ảnh con cua-The vector illustration, badges, stickers, crab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 dirty="0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81" y="1794150"/>
            <a:ext cx="1684437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22" y="517062"/>
            <a:ext cx="1306339" cy="137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38" y="3068960"/>
            <a:ext cx="1680121" cy="151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323" y="483060"/>
            <a:ext cx="1365933" cy="126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969" y="1794150"/>
            <a:ext cx="16764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864096" y="5425644"/>
            <a:ext cx="864096" cy="13452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SG" sz="1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728192" y="5413118"/>
            <a:ext cx="864096" cy="1345232"/>
          </a:xfrm>
          <a:prstGeom prst="rect">
            <a:avLst/>
          </a:prstGeom>
          <a:solidFill>
            <a:srgbClr val="F952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SG" sz="1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92288" y="5413118"/>
            <a:ext cx="864096" cy="13452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SG" sz="1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483148" y="5425644"/>
            <a:ext cx="864096" cy="1345232"/>
          </a:xfrm>
          <a:prstGeom prst="rect">
            <a:avLst/>
          </a:prstGeom>
          <a:solidFill>
            <a:srgbClr val="62CB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202832" y="5413118"/>
            <a:ext cx="864096" cy="13452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347244" y="5413118"/>
            <a:ext cx="864096" cy="13452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066928" y="5413118"/>
            <a:ext cx="864096" cy="134523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SG" sz="1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931024" y="5397760"/>
            <a:ext cx="864096" cy="134523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SG" sz="1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795120" y="5390740"/>
            <a:ext cx="864096" cy="1345232"/>
          </a:xfrm>
          <a:prstGeom prst="rect">
            <a:avLst/>
          </a:prstGeom>
          <a:solidFill>
            <a:srgbClr val="EA2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SG" sz="1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33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-0.21857 -0.292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38" y="-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Kết quả hình ảnh cho con tôm | Hình ảnh, Chó con, Tô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 dirty="0"/>
          </a:p>
        </p:txBody>
      </p:sp>
      <p:sp>
        <p:nvSpPr>
          <p:cNvPr id="5" name="Rectangle 4"/>
          <p:cNvSpPr/>
          <p:nvPr/>
        </p:nvSpPr>
        <p:spPr>
          <a:xfrm>
            <a:off x="1" y="5949280"/>
            <a:ext cx="971600" cy="9087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8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SG" sz="8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187117" y="4101951"/>
            <a:ext cx="1512168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2" name="Oval 11"/>
          <p:cNvSpPr/>
          <p:nvPr/>
        </p:nvSpPr>
        <p:spPr>
          <a:xfrm>
            <a:off x="6312549" y="4077072"/>
            <a:ext cx="1512168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3" name="Rectangle 12"/>
          <p:cNvSpPr/>
          <p:nvPr/>
        </p:nvSpPr>
        <p:spPr>
          <a:xfrm>
            <a:off x="971601" y="5954960"/>
            <a:ext cx="971600" cy="908720"/>
          </a:xfrm>
          <a:prstGeom prst="rect">
            <a:avLst/>
          </a:prstGeom>
          <a:solidFill>
            <a:srgbClr val="F952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8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43201" y="5954960"/>
            <a:ext cx="971600" cy="9087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8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14801" y="5954960"/>
            <a:ext cx="971600" cy="9087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8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07485" y="5949280"/>
            <a:ext cx="971600" cy="9087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8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SG" sz="8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79085" y="5949280"/>
            <a:ext cx="971600" cy="9087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8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50685" y="5949280"/>
            <a:ext cx="971600" cy="9087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8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SG" sz="8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22284" y="5949280"/>
            <a:ext cx="1134091" cy="90872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8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SG" sz="8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56376" y="5949280"/>
            <a:ext cx="1187624" cy="908720"/>
          </a:xfrm>
          <a:prstGeom prst="rect">
            <a:avLst/>
          </a:prstGeom>
          <a:solidFill>
            <a:srgbClr val="EA2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8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SG" sz="8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201" y="281409"/>
            <a:ext cx="2143125" cy="21431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5"/>
          <a:stretch/>
        </p:blipFill>
        <p:spPr>
          <a:xfrm>
            <a:off x="187523" y="1958826"/>
            <a:ext cx="2143125" cy="20262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9312"/>
            <a:ext cx="2143125" cy="2143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195" y="281410"/>
            <a:ext cx="4589369" cy="35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0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-0.38889 -0.223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4" y="-11204"/>
                                    </p:animMotion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01 -0.00324 L -0.17414 -0.234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56" y="-115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SG" dirty="0" smtClean="0">
                <a:solidFill>
                  <a:schemeClr val="tx1"/>
                </a:solidFill>
              </a:rPr>
              <a:t>TRÒ CHƠI 3: AI NHANH AI GIỎI </a:t>
            </a:r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SG" sz="4000" dirty="0" err="1" smtClean="0">
                <a:solidFill>
                  <a:schemeClr val="tx1"/>
                </a:solidFill>
              </a:rPr>
              <a:t>Cách</a:t>
            </a:r>
            <a:r>
              <a:rPr lang="en-SG" sz="4000" dirty="0" smtClean="0">
                <a:solidFill>
                  <a:schemeClr val="tx1"/>
                </a:solidFill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</a:rPr>
              <a:t>chơi</a:t>
            </a:r>
            <a:r>
              <a:rPr lang="en-SG" sz="4000" dirty="0" smtClean="0">
                <a:solidFill>
                  <a:schemeClr val="tx1"/>
                </a:solidFill>
              </a:rPr>
              <a:t>: </a:t>
            </a:r>
            <a:r>
              <a:rPr lang="en-SG" sz="4000" dirty="0" err="1">
                <a:solidFill>
                  <a:schemeClr val="tx1"/>
                </a:solidFill>
              </a:rPr>
              <a:t>C</a:t>
            </a:r>
            <a:r>
              <a:rPr lang="en-SG" sz="4000" dirty="0" err="1" smtClean="0">
                <a:solidFill>
                  <a:schemeClr val="tx1"/>
                </a:solidFill>
              </a:rPr>
              <a:t>ác</a:t>
            </a:r>
            <a:r>
              <a:rPr lang="en-SG" sz="4000" dirty="0" smtClean="0">
                <a:solidFill>
                  <a:schemeClr val="tx1"/>
                </a:solidFill>
              </a:rPr>
              <a:t> con </a:t>
            </a:r>
            <a:r>
              <a:rPr lang="en-SG" sz="4000" dirty="0" err="1" smtClean="0">
                <a:solidFill>
                  <a:schemeClr val="tx1"/>
                </a:solidFill>
              </a:rPr>
              <a:t>hãy</a:t>
            </a:r>
            <a:r>
              <a:rPr lang="en-SG" sz="4000" dirty="0" smtClean="0">
                <a:solidFill>
                  <a:schemeClr val="tx1"/>
                </a:solidFill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</a:rPr>
              <a:t>quan</a:t>
            </a:r>
            <a:r>
              <a:rPr lang="en-SG" sz="4000" dirty="0" smtClean="0">
                <a:solidFill>
                  <a:schemeClr val="tx1"/>
                </a:solidFill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</a:rPr>
              <a:t>sát</a:t>
            </a:r>
            <a:r>
              <a:rPr lang="en-SG" sz="4000" dirty="0" smtClean="0">
                <a:solidFill>
                  <a:schemeClr val="tx1"/>
                </a:solidFill>
              </a:rPr>
              <a:t>  </a:t>
            </a:r>
            <a:r>
              <a:rPr lang="en-SG" sz="4000" dirty="0" err="1" smtClean="0">
                <a:solidFill>
                  <a:schemeClr val="tx1"/>
                </a:solidFill>
              </a:rPr>
              <a:t>thật</a:t>
            </a:r>
            <a:r>
              <a:rPr lang="en-SG" sz="4000" dirty="0" smtClean="0">
                <a:solidFill>
                  <a:schemeClr val="tx1"/>
                </a:solidFill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</a:rPr>
              <a:t>tinh</a:t>
            </a:r>
            <a:r>
              <a:rPr lang="en-SG" sz="4000" dirty="0" smtClean="0">
                <a:solidFill>
                  <a:schemeClr val="tx1"/>
                </a:solidFill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</a:rPr>
              <a:t>xem</a:t>
            </a:r>
            <a:r>
              <a:rPr lang="en-SG" sz="4000" dirty="0" smtClean="0">
                <a:solidFill>
                  <a:schemeClr val="tx1"/>
                </a:solidFill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</a:rPr>
              <a:t>trong</a:t>
            </a:r>
            <a:r>
              <a:rPr lang="en-SG" sz="4000" dirty="0" smtClean="0">
                <a:solidFill>
                  <a:schemeClr val="tx1"/>
                </a:solidFill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</a:rPr>
              <a:t>dãy</a:t>
            </a:r>
            <a:r>
              <a:rPr lang="en-SG" sz="4000" dirty="0" smtClean="0">
                <a:solidFill>
                  <a:schemeClr val="tx1"/>
                </a:solidFill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</a:rPr>
              <a:t>số</a:t>
            </a:r>
            <a:r>
              <a:rPr lang="en-SG" sz="4000" dirty="0" smtClean="0">
                <a:solidFill>
                  <a:schemeClr val="tx1"/>
                </a:solidFill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</a:rPr>
              <a:t>sau</a:t>
            </a:r>
            <a:r>
              <a:rPr lang="en-SG" sz="4000" dirty="0" smtClean="0">
                <a:solidFill>
                  <a:schemeClr val="tx1"/>
                </a:solidFill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</a:rPr>
              <a:t>thiếu</a:t>
            </a:r>
            <a:r>
              <a:rPr lang="en-SG" sz="4000" dirty="0" smtClean="0">
                <a:solidFill>
                  <a:schemeClr val="tx1"/>
                </a:solidFill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</a:rPr>
              <a:t>số</a:t>
            </a:r>
            <a:r>
              <a:rPr lang="en-SG" sz="4000" dirty="0" smtClean="0">
                <a:solidFill>
                  <a:schemeClr val="tx1"/>
                </a:solidFill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</a:rPr>
              <a:t>nào</a:t>
            </a:r>
            <a:r>
              <a:rPr lang="en-SG" sz="4000" dirty="0" smtClean="0">
                <a:solidFill>
                  <a:schemeClr val="tx1"/>
                </a:solidFill>
              </a:rPr>
              <a:t>, </a:t>
            </a:r>
            <a:r>
              <a:rPr lang="en-SG" sz="4000" dirty="0" err="1" smtClean="0">
                <a:solidFill>
                  <a:schemeClr val="tx1"/>
                </a:solidFill>
              </a:rPr>
              <a:t>các</a:t>
            </a:r>
            <a:r>
              <a:rPr lang="en-SG" sz="4000" dirty="0" smtClean="0">
                <a:solidFill>
                  <a:schemeClr val="tx1"/>
                </a:solidFill>
              </a:rPr>
              <a:t> con </a:t>
            </a:r>
            <a:r>
              <a:rPr lang="en-SG" sz="4000" dirty="0" err="1" smtClean="0">
                <a:solidFill>
                  <a:schemeClr val="tx1"/>
                </a:solidFill>
              </a:rPr>
              <a:t>hãy</a:t>
            </a:r>
            <a:r>
              <a:rPr lang="en-SG" sz="4000" dirty="0" smtClean="0">
                <a:solidFill>
                  <a:schemeClr val="tx1"/>
                </a:solidFill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</a:rPr>
              <a:t>giơ</a:t>
            </a:r>
            <a:r>
              <a:rPr lang="en-SG" sz="4000" dirty="0" smtClean="0">
                <a:solidFill>
                  <a:schemeClr val="tx1"/>
                </a:solidFill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</a:rPr>
              <a:t>tay</a:t>
            </a:r>
            <a:r>
              <a:rPr lang="en-SG" sz="4000" dirty="0" smtClean="0">
                <a:solidFill>
                  <a:schemeClr val="tx1"/>
                </a:solidFill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</a:rPr>
              <a:t>thật</a:t>
            </a:r>
            <a:r>
              <a:rPr lang="en-SG" sz="4000" dirty="0" smtClean="0">
                <a:solidFill>
                  <a:schemeClr val="tx1"/>
                </a:solidFill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</a:rPr>
              <a:t>nhanh</a:t>
            </a:r>
            <a:r>
              <a:rPr lang="en-SG" sz="4000" dirty="0" smtClean="0">
                <a:solidFill>
                  <a:schemeClr val="tx1"/>
                </a:solidFill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</a:rPr>
              <a:t>để</a:t>
            </a:r>
            <a:r>
              <a:rPr lang="en-SG" sz="4000" dirty="0" smtClean="0">
                <a:solidFill>
                  <a:schemeClr val="tx1"/>
                </a:solidFill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</a:rPr>
              <a:t>giành</a:t>
            </a:r>
            <a:r>
              <a:rPr lang="en-SG" sz="4000" dirty="0" smtClean="0">
                <a:solidFill>
                  <a:schemeClr val="tx1"/>
                </a:solidFill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</a:rPr>
              <a:t>quyền</a:t>
            </a:r>
            <a:r>
              <a:rPr lang="en-SG" sz="4000" dirty="0" smtClean="0">
                <a:solidFill>
                  <a:schemeClr val="tx1"/>
                </a:solidFill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</a:rPr>
              <a:t>trả</a:t>
            </a:r>
            <a:r>
              <a:rPr lang="en-SG" sz="4000" dirty="0" smtClean="0">
                <a:solidFill>
                  <a:schemeClr val="tx1"/>
                </a:solidFill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</a:rPr>
              <a:t>lời</a:t>
            </a:r>
            <a:r>
              <a:rPr lang="en-SG" sz="4000" dirty="0" smtClean="0">
                <a:solidFill>
                  <a:schemeClr val="tx1"/>
                </a:solidFill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</a:rPr>
              <a:t>nhé</a:t>
            </a:r>
            <a:r>
              <a:rPr lang="en-SG" sz="4000" dirty="0" smtClean="0">
                <a:solidFill>
                  <a:schemeClr val="tx1"/>
                </a:solidFill>
              </a:rPr>
              <a:t>!</a:t>
            </a:r>
            <a:endParaRPr lang="en-SG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27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" y="-9449"/>
            <a:ext cx="9182888" cy="6381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53" y="188640"/>
            <a:ext cx="8064896" cy="1700808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Điền</a:t>
            </a:r>
            <a:r>
              <a:rPr lang="en-US" b="1" dirty="0" smtClean="0"/>
              <a:t> </a:t>
            </a:r>
            <a:r>
              <a:rPr lang="en-US" b="1" dirty="0" err="1"/>
              <a:t>d</a:t>
            </a:r>
            <a:r>
              <a:rPr lang="en-US" b="1" dirty="0" err="1" smtClean="0"/>
              <a:t>ãy</a:t>
            </a:r>
            <a:r>
              <a:rPr lang="en-US" b="1" dirty="0" smtClean="0"/>
              <a:t> </a:t>
            </a:r>
            <a:r>
              <a:rPr lang="en-US" b="1" dirty="0" err="1" smtClean="0"/>
              <a:t>số</a:t>
            </a:r>
            <a:r>
              <a:rPr lang="en-US" b="1" dirty="0" smtClean="0"/>
              <a:t> </a:t>
            </a:r>
            <a:r>
              <a:rPr lang="en-US" b="1" dirty="0" err="1" smtClean="0"/>
              <a:t>tự</a:t>
            </a:r>
            <a:r>
              <a:rPr lang="en-US" b="1" dirty="0" smtClean="0"/>
              <a:t> </a:t>
            </a:r>
            <a:r>
              <a:rPr lang="en-US" b="1" dirty="0" err="1" smtClean="0"/>
              <a:t>nhiên</a:t>
            </a:r>
            <a:r>
              <a:rPr lang="en-US" b="1" dirty="0" smtClean="0"/>
              <a:t> </a:t>
            </a:r>
            <a:r>
              <a:rPr lang="en-US" b="1" dirty="0" err="1" smtClean="0"/>
              <a:t>theo</a:t>
            </a:r>
            <a:r>
              <a:rPr lang="en-US" b="1" dirty="0" smtClean="0"/>
              <a:t> </a:t>
            </a:r>
            <a:r>
              <a:rPr lang="en-US" b="1" dirty="0" err="1" smtClean="0"/>
              <a:t>thứ</a:t>
            </a:r>
            <a:r>
              <a:rPr lang="en-US" b="1" dirty="0" smtClean="0"/>
              <a:t> </a:t>
            </a:r>
            <a:r>
              <a:rPr lang="en-US" b="1" dirty="0" err="1" smtClean="0"/>
              <a:t>tự</a:t>
            </a:r>
            <a:r>
              <a:rPr lang="en-US" b="1" dirty="0" smtClean="0"/>
              <a:t> </a:t>
            </a:r>
            <a:r>
              <a:rPr lang="en-US" b="1" dirty="0" err="1" smtClean="0"/>
              <a:t>từ</a:t>
            </a:r>
            <a:r>
              <a:rPr lang="en-US" b="1" dirty="0" smtClean="0"/>
              <a:t> </a:t>
            </a:r>
            <a:r>
              <a:rPr lang="en-US" b="1" dirty="0" err="1" smtClean="0"/>
              <a:t>bé</a:t>
            </a:r>
            <a:r>
              <a:rPr lang="en-US" b="1" dirty="0" smtClean="0"/>
              <a:t> </a:t>
            </a:r>
            <a:r>
              <a:rPr lang="en-US" b="1" dirty="0" err="1" smtClean="0"/>
              <a:t>đến</a:t>
            </a:r>
            <a:r>
              <a:rPr lang="en-US" b="1" dirty="0" smtClean="0"/>
              <a:t> </a:t>
            </a:r>
            <a:r>
              <a:rPr lang="en-US" b="1" dirty="0" err="1" smtClean="0"/>
              <a:t>lớn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6459022"/>
              </p:ext>
            </p:extLst>
          </p:nvPr>
        </p:nvGraphicFramePr>
        <p:xfrm>
          <a:off x="755576" y="2374758"/>
          <a:ext cx="8229600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1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2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3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4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5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7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8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9302" name="TextBox3" r:id="rId2" imgW="1009800" imgH="1295280"/>
        </mc:Choice>
        <mc:Fallback>
          <p:control name="TextBox3" r:id="rId2" imgW="1009800" imgH="1295280">
            <p:pic>
              <p:nvPicPr>
                <p:cNvPr id="3" name="TextBox3"/>
                <p:cNvPicPr>
                  <a:picLocks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3419475" y="2349500"/>
                  <a:ext cx="1008063" cy="1295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03" name="TextBox1" r:id="rId3" imgW="1000080" imgH="1352520"/>
        </mc:Choice>
        <mc:Fallback>
          <p:control name="TextBox1" r:id="rId3" imgW="1000080" imgH="1352520">
            <p:pic>
              <p:nvPicPr>
                <p:cNvPr id="5" name="TextBox1"/>
                <p:cNvPicPr>
                  <a:picLocks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5292725" y="2349500"/>
                  <a:ext cx="1004888" cy="1352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04" name="TextBox2" r:id="rId4" imgW="1038240" imgH="1295280"/>
        </mc:Choice>
        <mc:Fallback>
          <p:control name="TextBox2" r:id="rId4" imgW="1038240" imgH="1295280">
            <p:pic>
              <p:nvPicPr>
                <p:cNvPr id="6" name="TextBox2"/>
                <p:cNvPicPr>
                  <a:picLocks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7956550" y="2349500"/>
                  <a:ext cx="1042988" cy="1295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1642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32" y="0"/>
            <a:ext cx="9182888" cy="6381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780" y="116632"/>
            <a:ext cx="7936396" cy="1678497"/>
          </a:xfrm>
        </p:spPr>
        <p:txBody>
          <a:bodyPr>
            <a:normAutofit/>
          </a:bodyPr>
          <a:lstStyle/>
          <a:p>
            <a:r>
              <a:rPr lang="en-US" b="1" dirty="0" err="1"/>
              <a:t>Điền</a:t>
            </a:r>
            <a:r>
              <a:rPr lang="en-US" b="1" dirty="0"/>
              <a:t> </a:t>
            </a:r>
            <a:r>
              <a:rPr lang="en-US" b="1" dirty="0" err="1"/>
              <a:t>dãy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tự</a:t>
            </a:r>
            <a:r>
              <a:rPr lang="en-US" b="1" dirty="0"/>
              <a:t> </a:t>
            </a:r>
            <a:r>
              <a:rPr lang="en-US" b="1" dirty="0" err="1"/>
              <a:t>nhiên</a:t>
            </a:r>
            <a:r>
              <a:rPr lang="en-US" b="1" dirty="0"/>
              <a:t> </a:t>
            </a:r>
            <a:r>
              <a:rPr lang="en-US" b="1" dirty="0" err="1"/>
              <a:t>theo</a:t>
            </a:r>
            <a:r>
              <a:rPr lang="en-US" b="1" dirty="0"/>
              <a:t> </a:t>
            </a:r>
            <a:r>
              <a:rPr lang="en-US" b="1" dirty="0" err="1"/>
              <a:t>thứ</a:t>
            </a:r>
            <a:r>
              <a:rPr lang="en-US" b="1" dirty="0"/>
              <a:t> </a:t>
            </a:r>
            <a:r>
              <a:rPr lang="en-US" b="1" dirty="0" err="1"/>
              <a:t>tự</a:t>
            </a:r>
            <a:r>
              <a:rPr lang="en-US" b="1" dirty="0"/>
              <a:t> </a:t>
            </a:r>
            <a:r>
              <a:rPr lang="en-US" b="1" dirty="0" err="1"/>
              <a:t>từ</a:t>
            </a:r>
            <a:r>
              <a:rPr lang="en-US" b="1" dirty="0"/>
              <a:t> </a:t>
            </a:r>
            <a:r>
              <a:rPr lang="en-US" b="1" dirty="0" err="1" smtClean="0"/>
              <a:t>lớn</a:t>
            </a:r>
            <a:r>
              <a:rPr lang="en-US" b="1" dirty="0" smtClean="0"/>
              <a:t> </a:t>
            </a:r>
            <a:r>
              <a:rPr lang="en-US" b="1" dirty="0" err="1" smtClean="0"/>
              <a:t>đến</a:t>
            </a:r>
            <a:r>
              <a:rPr lang="en-US" b="1" dirty="0" smtClean="0"/>
              <a:t> </a:t>
            </a:r>
            <a:r>
              <a:rPr lang="en-US" b="1" dirty="0" err="1" smtClean="0"/>
              <a:t>bé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004742"/>
              </p:ext>
            </p:extLst>
          </p:nvPr>
        </p:nvGraphicFramePr>
        <p:xfrm>
          <a:off x="755576" y="2374758"/>
          <a:ext cx="8229600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9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8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7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6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5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4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3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2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1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10326" name="TextBox3" r:id="rId2" imgW="1009800" imgH="1371600"/>
        </mc:Choice>
        <mc:Fallback>
          <p:control name="TextBox3" r:id="rId2" imgW="1009800" imgH="1371600">
            <p:pic>
              <p:nvPicPr>
                <p:cNvPr id="3" name="TextBox3"/>
                <p:cNvPicPr>
                  <a:picLocks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619250" y="2349500"/>
                  <a:ext cx="1008063" cy="1366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27" name="TextBox1" r:id="rId3" imgW="1009800" imgH="1295280"/>
        </mc:Choice>
        <mc:Fallback>
          <p:control name="TextBox1" r:id="rId3" imgW="1009800" imgH="1295280">
            <p:pic>
              <p:nvPicPr>
                <p:cNvPr id="5" name="TextBox1"/>
                <p:cNvPicPr>
                  <a:picLocks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4356100" y="2349500"/>
                  <a:ext cx="1008063" cy="1295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28" name="TextBox2" r:id="rId4" imgW="1009800" imgH="1371600"/>
        </mc:Choice>
        <mc:Fallback>
          <p:control name="TextBox2" r:id="rId4" imgW="1009800" imgH="1371600">
            <p:pic>
              <p:nvPicPr>
                <p:cNvPr id="6" name="TextBox2"/>
                <p:cNvPicPr>
                  <a:picLocks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6227763" y="2349500"/>
                  <a:ext cx="1008062" cy="1366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98204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19" y="281695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2" y="32261"/>
            <a:ext cx="9144000" cy="6858000"/>
          </a:xfr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575331"/>
              </p:ext>
            </p:extLst>
          </p:nvPr>
        </p:nvGraphicFramePr>
        <p:xfrm>
          <a:off x="449019" y="1404057"/>
          <a:ext cx="71628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23888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0</a:t>
                      </a:r>
                      <a:endParaRPr lang="en-US" sz="7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2</a:t>
                      </a:r>
                      <a:endParaRPr lang="en-US" sz="7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4</a:t>
                      </a:r>
                      <a:endParaRPr lang="en-US" sz="7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6</a:t>
                      </a:r>
                      <a:endParaRPr lang="en-US" sz="7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8</a:t>
                      </a:r>
                      <a:endParaRPr lang="en-US" sz="7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10</a:t>
                      </a:r>
                      <a:endParaRPr lang="en-US" sz="7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202327"/>
              </p:ext>
            </p:extLst>
          </p:nvPr>
        </p:nvGraphicFramePr>
        <p:xfrm>
          <a:off x="1475654" y="3861048"/>
          <a:ext cx="5631955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6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6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6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51761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1</a:t>
                      </a:r>
                      <a:endParaRPr lang="en-US" sz="7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3</a:t>
                      </a:r>
                      <a:endParaRPr lang="en-US" sz="7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5</a:t>
                      </a:r>
                      <a:endParaRPr lang="en-US" sz="7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7</a:t>
                      </a:r>
                      <a:endParaRPr lang="en-US" sz="7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9</a:t>
                      </a:r>
                      <a:endParaRPr lang="en-US" sz="7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59832" y="2756227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Điền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dãy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lẻ</a:t>
            </a:r>
            <a:endParaRPr lang="en-US" sz="4800" b="1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281695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</a:rPr>
              <a:t>Điền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</a:rPr>
              <a:t>dãy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</a:rPr>
              <a:t>số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</a:rPr>
              <a:t>chẵn</a:t>
            </a:r>
            <a:endParaRPr lang="en-US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382" name="TextBox2" r:id="rId2" imgW="1228680" imgH="1219320"/>
        </mc:Choice>
        <mc:Fallback>
          <p:control name="TextBox2" r:id="rId2" imgW="1228680" imgH="1219320">
            <p:pic>
              <p:nvPicPr>
                <p:cNvPr id="5" name="TextBox2"/>
                <p:cNvPicPr>
                  <a:picLocks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5219700" y="1403350"/>
                  <a:ext cx="1223963" cy="12160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83" name="TextBox4" r:id="rId3" imgW="1171440" imgH="1228680"/>
        </mc:Choice>
        <mc:Fallback>
          <p:control name="TextBox4" r:id="rId3" imgW="1171440" imgH="1228680">
            <p:pic>
              <p:nvPicPr>
                <p:cNvPr id="9" name="TextBox4"/>
                <p:cNvPicPr>
                  <a:picLocks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4859338" y="3860800"/>
                  <a:ext cx="1169987" cy="12239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84" name="TextBox1" r:id="rId4" imgW="1219320" imgH="1190520"/>
        </mc:Choice>
        <mc:Fallback>
          <p:control name="TextBox1" r:id="rId4" imgW="1219320" imgH="1190520">
            <p:pic>
              <p:nvPicPr>
                <p:cNvPr id="10" name="TextBox1"/>
                <p:cNvPicPr>
                  <a:picLocks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1619250" y="1412875"/>
                  <a:ext cx="1216025" cy="11890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85" name="TextBox3" r:id="rId5" imgW="1171440" imgH="1228680"/>
        </mc:Choice>
        <mc:Fallback>
          <p:control name="TextBox3" r:id="rId5" imgW="1171440" imgH="1228680">
            <p:pic>
              <p:nvPicPr>
                <p:cNvPr id="11" name="TextBox3"/>
                <p:cNvPicPr>
                  <a:picLocks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2555875" y="3860800"/>
                  <a:ext cx="1173163" cy="12239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9086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SG" dirty="0" smtClean="0">
                <a:solidFill>
                  <a:schemeClr val="tx1"/>
                </a:solidFill>
              </a:rPr>
              <a:t>TRÒ CHƠI 4: CÙNG ĐUA TÀI</a:t>
            </a:r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SG" sz="4000" dirty="0" smtClean="0"/>
              <a:t> </a:t>
            </a:r>
            <a:r>
              <a:rPr lang="en-SG" sz="4000" dirty="0" err="1" smtClean="0">
                <a:solidFill>
                  <a:schemeClr val="tx1"/>
                </a:solidFill>
              </a:rPr>
              <a:t>Cách</a:t>
            </a:r>
            <a:r>
              <a:rPr lang="en-SG" sz="4000" dirty="0" smtClean="0">
                <a:solidFill>
                  <a:schemeClr val="tx1"/>
                </a:solidFill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</a:rPr>
              <a:t>chơi</a:t>
            </a:r>
            <a:r>
              <a:rPr lang="en-SG" sz="4000" dirty="0" smtClean="0">
                <a:solidFill>
                  <a:schemeClr val="tx1"/>
                </a:solidFill>
              </a:rPr>
              <a:t>: </a:t>
            </a:r>
            <a:r>
              <a:rPr lang="en-SG" sz="4000" dirty="0" err="1">
                <a:solidFill>
                  <a:schemeClr val="tx1"/>
                </a:solidFill>
              </a:rPr>
              <a:t>C</a:t>
            </a:r>
            <a:r>
              <a:rPr lang="en-SG" sz="4000" dirty="0" err="1" smtClean="0">
                <a:solidFill>
                  <a:schemeClr val="tx1"/>
                </a:solidFill>
              </a:rPr>
              <a:t>ác</a:t>
            </a:r>
            <a:r>
              <a:rPr lang="en-SG" sz="4000" dirty="0" smtClean="0">
                <a:solidFill>
                  <a:schemeClr val="tx1"/>
                </a:solidFill>
              </a:rPr>
              <a:t> con </a:t>
            </a:r>
            <a:r>
              <a:rPr lang="en-SG" sz="4000" dirty="0" err="1" smtClean="0">
                <a:solidFill>
                  <a:schemeClr val="tx1"/>
                </a:solidFill>
              </a:rPr>
              <a:t>hãy</a:t>
            </a:r>
            <a:r>
              <a:rPr lang="en-SG" sz="4000" dirty="0" smtClean="0">
                <a:solidFill>
                  <a:schemeClr val="tx1"/>
                </a:solidFill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</a:rPr>
              <a:t>quan</a:t>
            </a:r>
            <a:r>
              <a:rPr lang="en-SG" sz="4000" dirty="0" smtClean="0">
                <a:solidFill>
                  <a:schemeClr val="tx1"/>
                </a:solidFill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</a:rPr>
              <a:t>sát</a:t>
            </a:r>
            <a:r>
              <a:rPr lang="en-SG" sz="4000" dirty="0" smtClean="0">
                <a:solidFill>
                  <a:schemeClr val="tx1"/>
                </a:solidFill>
              </a:rPr>
              <a:t>  </a:t>
            </a:r>
            <a:r>
              <a:rPr lang="en-SG" sz="4000" dirty="0" err="1" smtClean="0">
                <a:solidFill>
                  <a:schemeClr val="tx1"/>
                </a:solidFill>
              </a:rPr>
              <a:t>và</a:t>
            </a:r>
            <a:r>
              <a:rPr lang="en-SG" sz="4000" dirty="0" smtClean="0">
                <a:solidFill>
                  <a:schemeClr val="tx1"/>
                </a:solidFill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</a:rPr>
              <a:t>đếm</a:t>
            </a:r>
            <a:r>
              <a:rPr lang="en-SG" sz="4000" dirty="0" smtClean="0">
                <a:solidFill>
                  <a:schemeClr val="tx1"/>
                </a:solidFill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</a:rPr>
              <a:t>thật</a:t>
            </a:r>
            <a:r>
              <a:rPr lang="en-SG" sz="4000" dirty="0" smtClean="0">
                <a:solidFill>
                  <a:schemeClr val="tx1"/>
                </a:solidFill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</a:rPr>
              <a:t>kĩ</a:t>
            </a:r>
            <a:r>
              <a:rPr lang="en-SG" sz="4000" dirty="0" smtClean="0">
                <a:solidFill>
                  <a:schemeClr val="tx1"/>
                </a:solidFill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</a:rPr>
              <a:t>nhóm</a:t>
            </a:r>
            <a:r>
              <a:rPr lang="en-SG" sz="4000" dirty="0" smtClean="0">
                <a:solidFill>
                  <a:schemeClr val="tx1"/>
                </a:solidFill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</a:rPr>
              <a:t>các</a:t>
            </a:r>
            <a:r>
              <a:rPr lang="en-SG" sz="4000" dirty="0" smtClean="0">
                <a:solidFill>
                  <a:schemeClr val="tx1"/>
                </a:solidFill>
              </a:rPr>
              <a:t> con </a:t>
            </a:r>
            <a:r>
              <a:rPr lang="en-SG" sz="4000" dirty="0" err="1" smtClean="0">
                <a:solidFill>
                  <a:schemeClr val="tx1"/>
                </a:solidFill>
              </a:rPr>
              <a:t>vật</a:t>
            </a:r>
            <a:r>
              <a:rPr lang="en-SG" sz="4000" dirty="0" smtClean="0">
                <a:solidFill>
                  <a:schemeClr val="tx1"/>
                </a:solidFill>
              </a:rPr>
              <a:t>, </a:t>
            </a:r>
            <a:r>
              <a:rPr lang="en-SG" sz="4000" dirty="0" err="1" smtClean="0">
                <a:solidFill>
                  <a:schemeClr val="tx1"/>
                </a:solidFill>
              </a:rPr>
              <a:t>sau</a:t>
            </a:r>
            <a:r>
              <a:rPr lang="en-SG" sz="4000" dirty="0" smtClean="0">
                <a:solidFill>
                  <a:schemeClr val="tx1"/>
                </a:solidFill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</a:rPr>
              <a:t>đó</a:t>
            </a:r>
            <a:r>
              <a:rPr lang="en-SG" sz="4000" dirty="0" smtClean="0">
                <a:solidFill>
                  <a:schemeClr val="tx1"/>
                </a:solidFill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</a:rPr>
              <a:t>thêm</a:t>
            </a:r>
            <a:r>
              <a:rPr lang="en-SG" sz="4000" dirty="0" smtClean="0">
                <a:solidFill>
                  <a:schemeClr val="tx1"/>
                </a:solidFill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</a:rPr>
              <a:t>hoặc</a:t>
            </a:r>
            <a:r>
              <a:rPr lang="en-SG" sz="4000" dirty="0" smtClean="0">
                <a:solidFill>
                  <a:schemeClr val="tx1"/>
                </a:solidFill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</a:rPr>
              <a:t>bớt</a:t>
            </a:r>
            <a:r>
              <a:rPr lang="en-SG" sz="4000" dirty="0" smtClean="0">
                <a:solidFill>
                  <a:schemeClr val="tx1"/>
                </a:solidFill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</a:rPr>
              <a:t>sao</a:t>
            </a:r>
            <a:r>
              <a:rPr lang="en-SG" sz="4000" dirty="0" smtClean="0">
                <a:solidFill>
                  <a:schemeClr val="tx1"/>
                </a:solidFill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</a:rPr>
              <a:t>cho</a:t>
            </a:r>
            <a:r>
              <a:rPr lang="en-SG" sz="4000" dirty="0" smtClean="0">
                <a:solidFill>
                  <a:schemeClr val="tx1"/>
                </a:solidFill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</a:rPr>
              <a:t>đúng</a:t>
            </a:r>
            <a:r>
              <a:rPr lang="en-SG" sz="4000" dirty="0" smtClean="0">
                <a:solidFill>
                  <a:schemeClr val="tx1"/>
                </a:solidFill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</a:rPr>
              <a:t>số</a:t>
            </a:r>
            <a:r>
              <a:rPr lang="en-SG" sz="4000" dirty="0" smtClean="0">
                <a:solidFill>
                  <a:schemeClr val="tx1"/>
                </a:solidFill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</a:rPr>
              <a:t>lượng</a:t>
            </a:r>
            <a:r>
              <a:rPr lang="en-SG" sz="4000" dirty="0" smtClean="0">
                <a:solidFill>
                  <a:schemeClr val="tx1"/>
                </a:solidFill>
              </a:rPr>
              <a:t> ở ô </a:t>
            </a:r>
            <a:r>
              <a:rPr lang="en-SG" sz="4000" dirty="0" err="1" smtClean="0">
                <a:solidFill>
                  <a:schemeClr val="tx1"/>
                </a:solidFill>
              </a:rPr>
              <a:t>bên</a:t>
            </a:r>
            <a:r>
              <a:rPr lang="en-SG" sz="4000" dirty="0" smtClean="0">
                <a:solidFill>
                  <a:schemeClr val="tx1"/>
                </a:solidFill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</a:rPr>
              <a:t>phải</a:t>
            </a:r>
            <a:r>
              <a:rPr lang="en-SG" sz="4000" dirty="0" smtClean="0">
                <a:solidFill>
                  <a:schemeClr val="tx1"/>
                </a:solidFill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</a:rPr>
              <a:t>nhé</a:t>
            </a:r>
            <a:r>
              <a:rPr lang="en-SG" sz="4000" dirty="0" smtClean="0">
                <a:solidFill>
                  <a:schemeClr val="tx1"/>
                </a:solidFill>
              </a:rPr>
              <a:t>!</a:t>
            </a:r>
            <a:endParaRPr lang="en-SG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75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415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1" r="41772" b="4578"/>
          <a:stretch/>
        </p:blipFill>
        <p:spPr>
          <a:xfrm>
            <a:off x="1193774" y="-31816"/>
            <a:ext cx="5536031" cy="6760162"/>
          </a:xfrm>
        </p:spPr>
      </p:pic>
      <p:sp>
        <p:nvSpPr>
          <p:cNvPr id="6" name="Rounded Rectangle 5"/>
          <p:cNvSpPr/>
          <p:nvPr/>
        </p:nvSpPr>
        <p:spPr>
          <a:xfrm>
            <a:off x="7101821" y="8879"/>
            <a:ext cx="1136815" cy="9087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</a:rPr>
              <a:t>5</a:t>
            </a:r>
            <a:endParaRPr lang="en-US" sz="8800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07592" y="1721772"/>
            <a:ext cx="1136815" cy="9087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</a:rPr>
              <a:t>4</a:t>
            </a:r>
            <a:endParaRPr lang="en-US" sz="8800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07592" y="3631752"/>
            <a:ext cx="1136815" cy="9087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</a:rPr>
              <a:t>6</a:t>
            </a:r>
            <a:endParaRPr lang="en-US" sz="8800" b="1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101822" y="5541732"/>
            <a:ext cx="1136815" cy="9087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</a:rPr>
              <a:t>9</a:t>
            </a:r>
            <a:endParaRPr lang="en-US" sz="8800" b="1" dirty="0">
              <a:solidFill>
                <a:srgbClr val="FF0000"/>
              </a:solidFill>
            </a:endParaRP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9" t="9978" r="78641" b="78281"/>
          <a:stretch/>
        </p:blipFill>
        <p:spPr>
          <a:xfrm>
            <a:off x="5710027" y="66567"/>
            <a:ext cx="678868" cy="933444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9" t="74021" r="66181" b="15305"/>
          <a:stretch/>
        </p:blipFill>
        <p:spPr>
          <a:xfrm>
            <a:off x="5459792" y="5798276"/>
            <a:ext cx="1102212" cy="91850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691680" y="-31816"/>
            <a:ext cx="690484" cy="935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521865" y="5749385"/>
            <a:ext cx="1028907" cy="8479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629907" y="1282001"/>
            <a:ext cx="1758988" cy="99487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342833" y="3982946"/>
            <a:ext cx="1386972" cy="99487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136" y="-34755"/>
            <a:ext cx="792842" cy="9685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90" y="-31011"/>
            <a:ext cx="792842" cy="9685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286" y="-31011"/>
            <a:ext cx="792842" cy="9685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466" y="-58056"/>
            <a:ext cx="792842" cy="9685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332" y="-14873"/>
            <a:ext cx="792842" cy="9685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477" y="91132"/>
            <a:ext cx="792842" cy="96859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82048" y="-14873"/>
            <a:ext cx="1009409" cy="10597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426097" y="-12140"/>
            <a:ext cx="1009409" cy="10597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3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10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" y="35263"/>
            <a:ext cx="8934118" cy="671558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1763688" y="2636912"/>
            <a:ext cx="63796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Xin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chào</a:t>
            </a:r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hẹn</a:t>
            </a:r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gặp</a:t>
            </a:r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lại</a:t>
            </a:r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</a:t>
            </a:r>
            <a:endParaRPr 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397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SG" dirty="0" smtClean="0">
                <a:solidFill>
                  <a:schemeClr val="tx1"/>
                </a:solidFill>
              </a:rPr>
              <a:t>TRÒ CHƠI 1: Ô CỬA BÍ MẬT</a:t>
            </a:r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SG" sz="4000" dirty="0" err="1" smtClean="0">
                <a:solidFill>
                  <a:schemeClr val="tx1"/>
                </a:solidFill>
              </a:rPr>
              <a:t>Cách</a:t>
            </a:r>
            <a:r>
              <a:rPr lang="en-SG" sz="4000" dirty="0" smtClean="0">
                <a:solidFill>
                  <a:schemeClr val="tx1"/>
                </a:solidFill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</a:rPr>
              <a:t>chơi</a:t>
            </a:r>
            <a:r>
              <a:rPr lang="en-SG" sz="4000" dirty="0" smtClean="0">
                <a:solidFill>
                  <a:schemeClr val="tx1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en-SG" sz="4000" dirty="0" err="1" smtClean="0">
                <a:solidFill>
                  <a:schemeClr val="tx1"/>
                </a:solidFill>
              </a:rPr>
              <a:t>Có</a:t>
            </a:r>
            <a:r>
              <a:rPr lang="en-SG" sz="4000" dirty="0" smtClean="0">
                <a:solidFill>
                  <a:schemeClr val="tx1"/>
                </a:solidFill>
              </a:rPr>
              <a:t> 4 ô </a:t>
            </a:r>
            <a:r>
              <a:rPr lang="en-SG" sz="4000" dirty="0" err="1" smtClean="0">
                <a:solidFill>
                  <a:schemeClr val="tx1"/>
                </a:solidFill>
              </a:rPr>
              <a:t>cửa</a:t>
            </a:r>
            <a:r>
              <a:rPr lang="en-SG" sz="4000" dirty="0" smtClean="0">
                <a:solidFill>
                  <a:schemeClr val="tx1"/>
                </a:solidFill>
              </a:rPr>
              <a:t>, </a:t>
            </a:r>
            <a:r>
              <a:rPr lang="en-SG" sz="4000" dirty="0" err="1" smtClean="0">
                <a:solidFill>
                  <a:schemeClr val="tx1"/>
                </a:solidFill>
              </a:rPr>
              <a:t>nhiệm</a:t>
            </a:r>
            <a:r>
              <a:rPr lang="en-SG" sz="4000" dirty="0" smtClean="0">
                <a:solidFill>
                  <a:schemeClr val="tx1"/>
                </a:solidFill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</a:rPr>
              <a:t>vụ</a:t>
            </a:r>
            <a:r>
              <a:rPr lang="en-SG" sz="4000" dirty="0" smtClean="0">
                <a:solidFill>
                  <a:schemeClr val="tx1"/>
                </a:solidFill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</a:rPr>
              <a:t>của</a:t>
            </a:r>
            <a:r>
              <a:rPr lang="en-SG" sz="4000" dirty="0" smtClean="0">
                <a:solidFill>
                  <a:schemeClr val="tx1"/>
                </a:solidFill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</a:rPr>
              <a:t>các</a:t>
            </a:r>
            <a:r>
              <a:rPr lang="en-SG" sz="4000" dirty="0" smtClean="0">
                <a:solidFill>
                  <a:schemeClr val="tx1"/>
                </a:solidFill>
              </a:rPr>
              <a:t> con </a:t>
            </a:r>
            <a:r>
              <a:rPr lang="en-SG" sz="4000" dirty="0" err="1" smtClean="0">
                <a:solidFill>
                  <a:schemeClr val="tx1"/>
                </a:solidFill>
              </a:rPr>
              <a:t>là</a:t>
            </a:r>
            <a:r>
              <a:rPr lang="en-SG" sz="4000" dirty="0" smtClean="0">
                <a:solidFill>
                  <a:schemeClr val="tx1"/>
                </a:solidFill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</a:rPr>
              <a:t>chọn</a:t>
            </a:r>
            <a:r>
              <a:rPr lang="en-SG" sz="4000" dirty="0" smtClean="0">
                <a:solidFill>
                  <a:schemeClr val="tx1"/>
                </a:solidFill>
              </a:rPr>
              <a:t> ô </a:t>
            </a:r>
            <a:r>
              <a:rPr lang="en-SG" sz="4000" dirty="0" err="1" smtClean="0">
                <a:solidFill>
                  <a:schemeClr val="tx1"/>
                </a:solidFill>
              </a:rPr>
              <a:t>cửa</a:t>
            </a:r>
            <a:r>
              <a:rPr lang="en-SG" sz="4000" dirty="0" smtClean="0">
                <a:solidFill>
                  <a:schemeClr val="tx1"/>
                </a:solidFill>
              </a:rPr>
              <a:t>. Sau </a:t>
            </a:r>
            <a:r>
              <a:rPr lang="en-SG" sz="4000" dirty="0" err="1" smtClean="0">
                <a:solidFill>
                  <a:schemeClr val="tx1"/>
                </a:solidFill>
              </a:rPr>
              <a:t>mỗi</a:t>
            </a:r>
            <a:r>
              <a:rPr lang="en-SG" sz="4000" dirty="0" smtClean="0">
                <a:solidFill>
                  <a:schemeClr val="tx1"/>
                </a:solidFill>
              </a:rPr>
              <a:t> ô </a:t>
            </a:r>
            <a:r>
              <a:rPr lang="en-SG" sz="4000" dirty="0" err="1" smtClean="0">
                <a:solidFill>
                  <a:schemeClr val="tx1"/>
                </a:solidFill>
              </a:rPr>
              <a:t>cửa</a:t>
            </a:r>
            <a:r>
              <a:rPr lang="en-SG" sz="4000" dirty="0" smtClean="0">
                <a:solidFill>
                  <a:schemeClr val="tx1"/>
                </a:solidFill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</a:rPr>
              <a:t>các</a:t>
            </a:r>
            <a:r>
              <a:rPr lang="en-SG" sz="4000" dirty="0" smtClean="0">
                <a:solidFill>
                  <a:schemeClr val="tx1"/>
                </a:solidFill>
              </a:rPr>
              <a:t> con </a:t>
            </a:r>
            <a:r>
              <a:rPr lang="en-SG" sz="4000" dirty="0" err="1" smtClean="0">
                <a:solidFill>
                  <a:schemeClr val="tx1"/>
                </a:solidFill>
              </a:rPr>
              <a:t>xem</a:t>
            </a:r>
            <a:r>
              <a:rPr lang="en-SG" sz="4000" dirty="0" smtClean="0">
                <a:solidFill>
                  <a:schemeClr val="tx1"/>
                </a:solidFill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</a:rPr>
              <a:t>có</a:t>
            </a:r>
            <a:r>
              <a:rPr lang="en-SG" sz="4000" dirty="0" smtClean="0">
                <a:solidFill>
                  <a:schemeClr val="tx1"/>
                </a:solidFill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</a:rPr>
              <a:t>gì</a:t>
            </a:r>
            <a:r>
              <a:rPr lang="en-SG" sz="4000" dirty="0" smtClean="0">
                <a:solidFill>
                  <a:schemeClr val="tx1"/>
                </a:solidFill>
              </a:rPr>
              <a:t> ? </a:t>
            </a:r>
            <a:r>
              <a:rPr lang="en-SG" sz="4000" dirty="0" err="1" smtClean="0">
                <a:solidFill>
                  <a:schemeClr val="tx1"/>
                </a:solidFill>
              </a:rPr>
              <a:t>Số</a:t>
            </a:r>
            <a:r>
              <a:rPr lang="en-SG" sz="4000" dirty="0" smtClean="0">
                <a:solidFill>
                  <a:schemeClr val="tx1"/>
                </a:solidFill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</a:rPr>
              <a:t>lượng</a:t>
            </a:r>
            <a:r>
              <a:rPr lang="en-SG" sz="4000" dirty="0" smtClean="0">
                <a:solidFill>
                  <a:schemeClr val="tx1"/>
                </a:solidFill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</a:rPr>
              <a:t>tương</a:t>
            </a:r>
            <a:r>
              <a:rPr lang="en-SG" sz="4000" dirty="0" smtClean="0">
                <a:solidFill>
                  <a:schemeClr val="tx1"/>
                </a:solidFill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</a:rPr>
              <a:t>ứng</a:t>
            </a:r>
            <a:r>
              <a:rPr lang="en-SG" sz="4000" dirty="0" smtClean="0">
                <a:solidFill>
                  <a:schemeClr val="tx1"/>
                </a:solidFill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</a:rPr>
              <a:t>là</a:t>
            </a:r>
            <a:r>
              <a:rPr lang="en-SG" sz="4000" dirty="0" smtClean="0">
                <a:solidFill>
                  <a:schemeClr val="tx1"/>
                </a:solidFill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</a:rPr>
              <a:t>bao</a:t>
            </a:r>
            <a:r>
              <a:rPr lang="en-SG" sz="4000" dirty="0" smtClean="0">
                <a:solidFill>
                  <a:schemeClr val="tx1"/>
                </a:solidFill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</a:rPr>
              <a:t>nhiêu</a:t>
            </a:r>
            <a:r>
              <a:rPr lang="en-SG" sz="4000" dirty="0" smtClean="0">
                <a:solidFill>
                  <a:schemeClr val="tx1"/>
                </a:solidFill>
              </a:rPr>
              <a:t>?</a:t>
            </a:r>
            <a:endParaRPr lang="en-SG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1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3312368" cy="312876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lvl="0" indent="0">
              <a:buNone/>
            </a:pPr>
            <a:endParaRPr lang="en-SG" dirty="0" smtClean="0">
              <a:solidFill>
                <a:prstClr val="white"/>
              </a:solidFill>
            </a:endParaRPr>
          </a:p>
          <a:p>
            <a:pPr marL="0" lvl="0" indent="0">
              <a:buNone/>
            </a:pPr>
            <a:r>
              <a:rPr lang="en-SG" dirty="0" smtClean="0">
                <a:solidFill>
                  <a:srgbClr val="FF0000"/>
                </a:solidFill>
              </a:rPr>
              <a:t>             </a:t>
            </a:r>
            <a:r>
              <a:rPr lang="en-SG" sz="1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1</a:t>
            </a:r>
            <a:endParaRPr lang="en-SG" sz="1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38891" y="0"/>
            <a:ext cx="3401020" cy="31287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SG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SG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S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SG" sz="10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2</a:t>
            </a:r>
            <a:r>
              <a:rPr lang="en-SG" sz="10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en-SG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155752"/>
            <a:ext cx="3312368" cy="31557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SG" dirty="0">
              <a:solidFill>
                <a:prstClr val="white"/>
              </a:solidFill>
            </a:endParaRPr>
          </a:p>
          <a:p>
            <a:pPr marL="0" indent="0">
              <a:buNone/>
            </a:pPr>
            <a:r>
              <a:rPr lang="en-SG" sz="1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10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sz="10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3</a:t>
            </a:r>
            <a:endParaRPr lang="en-SG" sz="10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SG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38891" y="3162400"/>
            <a:ext cx="3384376" cy="314910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SG" dirty="0" smtClean="0">
              <a:solidFill>
                <a:prstClr val="white"/>
              </a:solidFill>
            </a:endParaRPr>
          </a:p>
          <a:p>
            <a:pPr marL="0" indent="0">
              <a:buNone/>
            </a:pPr>
            <a:r>
              <a:rPr lang="en-SG" dirty="0" smtClean="0">
                <a:solidFill>
                  <a:prstClr val="white"/>
                </a:solidFill>
              </a:rPr>
              <a:t>  </a:t>
            </a:r>
          </a:p>
          <a:p>
            <a:pPr marL="0" indent="0">
              <a:buNone/>
            </a:pPr>
            <a:endParaRPr lang="en-SG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SG" dirty="0" smtClean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SG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SG" dirty="0" smtClean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SG" dirty="0" smtClean="0">
              <a:solidFill>
                <a:prstClr val="white"/>
              </a:solidFill>
            </a:endParaRPr>
          </a:p>
          <a:p>
            <a:pPr marL="0" indent="0">
              <a:buNone/>
            </a:pPr>
            <a:r>
              <a:rPr lang="en-SG" dirty="0">
                <a:solidFill>
                  <a:prstClr val="white"/>
                </a:solidFill>
              </a:rPr>
              <a:t> </a:t>
            </a:r>
            <a:r>
              <a:rPr lang="en-SG" dirty="0" smtClean="0">
                <a:solidFill>
                  <a:prstClr val="white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SG" dirty="0" smtClean="0">
                <a:solidFill>
                  <a:prstClr val="white"/>
                </a:solidFill>
              </a:rPr>
              <a:t>  </a:t>
            </a:r>
            <a:r>
              <a:rPr lang="en-SG" sz="30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4</a:t>
            </a:r>
            <a:endParaRPr lang="en-SG" sz="30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SG" sz="1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10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</p:txBody>
      </p:sp>
      <p:sp>
        <p:nvSpPr>
          <p:cNvPr id="2" name="Right Arrow 1"/>
          <p:cNvSpPr/>
          <p:nvPr/>
        </p:nvSpPr>
        <p:spPr>
          <a:xfrm>
            <a:off x="7092280" y="2780928"/>
            <a:ext cx="1800200" cy="108012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hlinkClick r:id="rId6" action="ppaction://hlinksldjump"/>
              </a:rPr>
              <a:t>TIẾP THEO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4897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65" y="541623"/>
            <a:ext cx="15525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54" y="1916832"/>
            <a:ext cx="15525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15525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07" y="3429000"/>
            <a:ext cx="15525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801763"/>
            <a:ext cx="15525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484089"/>
            <a:ext cx="15525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32856"/>
            <a:ext cx="15525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631930" y="2420888"/>
            <a:ext cx="2116534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SG" sz="1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Left Arrow 1"/>
          <p:cNvSpPr/>
          <p:nvPr/>
        </p:nvSpPr>
        <p:spPr>
          <a:xfrm>
            <a:off x="6444208" y="5301208"/>
            <a:ext cx="2016224" cy="108012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 action="ppaction://hlinksldjump"/>
              </a:rPr>
              <a:t>Trở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 action="ppaction://hlinksldjump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 action="ppaction://hlinksldjump"/>
              </a:rPr>
              <a:t>về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288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88" y="548680"/>
            <a:ext cx="2285132" cy="246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48680"/>
            <a:ext cx="1800200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20688"/>
            <a:ext cx="2088232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" y="3016201"/>
            <a:ext cx="2286000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456" y="3089251"/>
            <a:ext cx="2286000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988" y="3016200"/>
            <a:ext cx="2286000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6849988" y="1556792"/>
            <a:ext cx="1826468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SG" sz="1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6481936" y="5270830"/>
            <a:ext cx="2016224" cy="108012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5" action="ppaction://hlinksldjump"/>
              </a:rPr>
              <a:t>Trở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5" action="ppaction://hlinksldjump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5" action="ppaction://hlinksldjump"/>
              </a:rPr>
              <a:t>về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404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1259632" cy="142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4888"/>
            <a:ext cx="1262063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792" y="328588"/>
            <a:ext cx="1262063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9401"/>
            <a:ext cx="1262063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934" y="1799357"/>
            <a:ext cx="1262063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872" y="1820764"/>
            <a:ext cx="1262063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" y="3501008"/>
            <a:ext cx="1262063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350" y="3573016"/>
            <a:ext cx="1262063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17032"/>
            <a:ext cx="1262063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5724128" y="1055651"/>
            <a:ext cx="2736304" cy="2808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SG" sz="1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6084168" y="4993829"/>
            <a:ext cx="2016224" cy="108012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 action="ppaction://hlinksldjump"/>
              </a:rPr>
              <a:t>Trở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 action="ppaction://hlinksldjump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 action="ppaction://hlinksldjump"/>
              </a:rPr>
              <a:t>về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790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429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0"/>
            <a:ext cx="26638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04256"/>
            <a:ext cx="26638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182" y="27063"/>
            <a:ext cx="26638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" y="1996750"/>
            <a:ext cx="26638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6408204" y="2636912"/>
            <a:ext cx="2196244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SG" sz="1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6498214" y="5173959"/>
            <a:ext cx="2016224" cy="108012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 action="ppaction://hlinksldjump"/>
              </a:rPr>
              <a:t>Trở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 action="ppaction://hlinksldjump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 action="ppaction://hlinksldjump"/>
              </a:rPr>
              <a:t>về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066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SG" dirty="0" smtClean="0">
                <a:solidFill>
                  <a:schemeClr val="bg1"/>
                </a:solidFill>
              </a:rPr>
              <a:t/>
            </a:r>
            <a:br>
              <a:rPr lang="en-SG" dirty="0" smtClean="0">
                <a:solidFill>
                  <a:schemeClr val="bg1"/>
                </a:solidFill>
              </a:rPr>
            </a:br>
            <a:r>
              <a:rPr lang="en-SG" dirty="0" smtClean="0">
                <a:solidFill>
                  <a:schemeClr val="tx1"/>
                </a:solidFill>
              </a:rPr>
              <a:t>TRÒ CHƠI 2: </a:t>
            </a:r>
            <a:r>
              <a:rPr lang="en-SG" dirty="0">
                <a:solidFill>
                  <a:schemeClr val="tx1"/>
                </a:solidFill>
              </a:rPr>
              <a:t>AI THÔNG MINH HƠN</a:t>
            </a:r>
            <a:br>
              <a:rPr lang="en-SG" dirty="0">
                <a:solidFill>
                  <a:schemeClr val="tx1"/>
                </a:solidFill>
              </a:rPr>
            </a:br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 algn="just">
              <a:buNone/>
            </a:pPr>
            <a:r>
              <a:rPr lang="en-SG" dirty="0" smtClean="0">
                <a:solidFill>
                  <a:schemeClr val="bg1"/>
                </a:solidFill>
              </a:rPr>
              <a:t> </a:t>
            </a:r>
            <a:r>
              <a:rPr lang="en-SG" sz="4400" dirty="0" err="1">
                <a:solidFill>
                  <a:schemeClr val="tx1"/>
                </a:solidFill>
              </a:rPr>
              <a:t>C</a:t>
            </a:r>
            <a:r>
              <a:rPr lang="en-SG" sz="4400" dirty="0" err="1" smtClean="0">
                <a:solidFill>
                  <a:schemeClr val="tx1"/>
                </a:solidFill>
              </a:rPr>
              <a:t>ác</a:t>
            </a:r>
            <a:r>
              <a:rPr lang="en-SG" sz="4400" dirty="0" smtClean="0">
                <a:solidFill>
                  <a:schemeClr val="tx1"/>
                </a:solidFill>
              </a:rPr>
              <a:t> con </a:t>
            </a:r>
            <a:r>
              <a:rPr lang="en-SG" sz="4400" dirty="0" err="1" smtClean="0">
                <a:solidFill>
                  <a:schemeClr val="tx1"/>
                </a:solidFill>
              </a:rPr>
              <a:t>hãy</a:t>
            </a:r>
            <a:r>
              <a:rPr lang="en-SG" sz="4400" dirty="0" smtClean="0">
                <a:solidFill>
                  <a:schemeClr val="tx1"/>
                </a:solidFill>
              </a:rPr>
              <a:t> </a:t>
            </a:r>
            <a:r>
              <a:rPr lang="en-SG" sz="4400" dirty="0" err="1" smtClean="0">
                <a:solidFill>
                  <a:schemeClr val="tx1"/>
                </a:solidFill>
              </a:rPr>
              <a:t>nhìn</a:t>
            </a:r>
            <a:r>
              <a:rPr lang="en-SG" sz="4400" dirty="0" smtClean="0">
                <a:solidFill>
                  <a:schemeClr val="tx1"/>
                </a:solidFill>
              </a:rPr>
              <a:t> </a:t>
            </a:r>
            <a:r>
              <a:rPr lang="en-SG" sz="4400" dirty="0" err="1" smtClean="0">
                <a:solidFill>
                  <a:schemeClr val="tx1"/>
                </a:solidFill>
              </a:rPr>
              <a:t>thật</a:t>
            </a:r>
            <a:r>
              <a:rPr lang="en-SG" sz="4400" dirty="0" smtClean="0">
                <a:solidFill>
                  <a:schemeClr val="tx1"/>
                </a:solidFill>
              </a:rPr>
              <a:t> </a:t>
            </a:r>
            <a:r>
              <a:rPr lang="en-SG" sz="4400" dirty="0" err="1" smtClean="0">
                <a:solidFill>
                  <a:schemeClr val="tx1"/>
                </a:solidFill>
              </a:rPr>
              <a:t>tinh</a:t>
            </a:r>
            <a:r>
              <a:rPr lang="en-SG" sz="4400" dirty="0" smtClean="0">
                <a:solidFill>
                  <a:schemeClr val="tx1"/>
                </a:solidFill>
              </a:rPr>
              <a:t> </a:t>
            </a:r>
            <a:r>
              <a:rPr lang="en-SG" sz="4400" dirty="0" err="1" smtClean="0">
                <a:solidFill>
                  <a:schemeClr val="tx1"/>
                </a:solidFill>
              </a:rPr>
              <a:t>đếm</a:t>
            </a:r>
            <a:r>
              <a:rPr lang="en-SG" sz="4400" dirty="0" smtClean="0">
                <a:solidFill>
                  <a:schemeClr val="tx1"/>
                </a:solidFill>
              </a:rPr>
              <a:t> </a:t>
            </a:r>
            <a:r>
              <a:rPr lang="en-SG" sz="4400" dirty="0" err="1" smtClean="0">
                <a:solidFill>
                  <a:schemeClr val="tx1"/>
                </a:solidFill>
              </a:rPr>
              <a:t>số</a:t>
            </a:r>
            <a:r>
              <a:rPr lang="en-SG" sz="4400" dirty="0" smtClean="0">
                <a:solidFill>
                  <a:schemeClr val="tx1"/>
                </a:solidFill>
              </a:rPr>
              <a:t> </a:t>
            </a:r>
            <a:r>
              <a:rPr lang="en-SG" sz="4400" dirty="0" err="1" smtClean="0">
                <a:solidFill>
                  <a:schemeClr val="tx1"/>
                </a:solidFill>
              </a:rPr>
              <a:t>lượng</a:t>
            </a:r>
            <a:r>
              <a:rPr lang="en-SG" sz="4400" dirty="0" smtClean="0">
                <a:solidFill>
                  <a:schemeClr val="tx1"/>
                </a:solidFill>
              </a:rPr>
              <a:t> con </a:t>
            </a:r>
            <a:r>
              <a:rPr lang="en-SG" sz="4400" dirty="0" err="1" smtClean="0">
                <a:solidFill>
                  <a:schemeClr val="tx1"/>
                </a:solidFill>
              </a:rPr>
              <a:t>vật</a:t>
            </a:r>
            <a:r>
              <a:rPr lang="en-SG" sz="4400" dirty="0" smtClean="0">
                <a:solidFill>
                  <a:schemeClr val="tx1"/>
                </a:solidFill>
              </a:rPr>
              <a:t> </a:t>
            </a:r>
            <a:r>
              <a:rPr lang="en-SG" sz="4400" dirty="0" err="1" smtClean="0">
                <a:solidFill>
                  <a:schemeClr val="tx1"/>
                </a:solidFill>
              </a:rPr>
              <a:t>và</a:t>
            </a:r>
            <a:r>
              <a:rPr lang="en-SG" sz="4400" dirty="0" smtClean="0">
                <a:solidFill>
                  <a:schemeClr val="tx1"/>
                </a:solidFill>
              </a:rPr>
              <a:t> </a:t>
            </a:r>
            <a:r>
              <a:rPr lang="en-SG" sz="4400" dirty="0" err="1" smtClean="0">
                <a:solidFill>
                  <a:schemeClr val="tx1"/>
                </a:solidFill>
              </a:rPr>
              <a:t>chọn</a:t>
            </a:r>
            <a:r>
              <a:rPr lang="en-SG" sz="4400" dirty="0" smtClean="0">
                <a:solidFill>
                  <a:schemeClr val="tx1"/>
                </a:solidFill>
              </a:rPr>
              <a:t> </a:t>
            </a:r>
            <a:r>
              <a:rPr lang="en-SG" sz="4400" dirty="0" err="1" smtClean="0">
                <a:solidFill>
                  <a:schemeClr val="tx1"/>
                </a:solidFill>
              </a:rPr>
              <a:t>số</a:t>
            </a:r>
            <a:r>
              <a:rPr lang="en-SG" sz="4400" dirty="0" smtClean="0">
                <a:solidFill>
                  <a:schemeClr val="tx1"/>
                </a:solidFill>
              </a:rPr>
              <a:t> </a:t>
            </a:r>
            <a:r>
              <a:rPr lang="en-SG" sz="4400" dirty="0" err="1" smtClean="0">
                <a:solidFill>
                  <a:schemeClr val="tx1"/>
                </a:solidFill>
              </a:rPr>
              <a:t>sao</a:t>
            </a:r>
            <a:r>
              <a:rPr lang="en-SG" sz="4400" dirty="0" smtClean="0">
                <a:solidFill>
                  <a:schemeClr val="tx1"/>
                </a:solidFill>
              </a:rPr>
              <a:t> </a:t>
            </a:r>
            <a:r>
              <a:rPr lang="en-SG" sz="4400" dirty="0" err="1" smtClean="0">
                <a:solidFill>
                  <a:schemeClr val="tx1"/>
                </a:solidFill>
              </a:rPr>
              <a:t>cho</a:t>
            </a:r>
            <a:r>
              <a:rPr lang="en-SG" sz="4400" dirty="0" smtClean="0">
                <a:solidFill>
                  <a:schemeClr val="tx1"/>
                </a:solidFill>
              </a:rPr>
              <a:t> </a:t>
            </a:r>
            <a:r>
              <a:rPr lang="en-SG" sz="4400" dirty="0" err="1" smtClean="0">
                <a:solidFill>
                  <a:schemeClr val="tx1"/>
                </a:solidFill>
              </a:rPr>
              <a:t>đúng</a:t>
            </a:r>
            <a:r>
              <a:rPr lang="en-SG" sz="4400" dirty="0" smtClean="0">
                <a:solidFill>
                  <a:schemeClr val="tx1"/>
                </a:solidFill>
              </a:rPr>
              <a:t> </a:t>
            </a:r>
            <a:r>
              <a:rPr lang="en-SG" sz="4400" dirty="0" err="1" smtClean="0">
                <a:solidFill>
                  <a:schemeClr val="tx1"/>
                </a:solidFill>
              </a:rPr>
              <a:t>nhé</a:t>
            </a:r>
            <a:endParaRPr lang="en-SG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21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45" y="476238"/>
            <a:ext cx="1523256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269" y="2284355"/>
            <a:ext cx="1524000" cy="178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266" y="2709354"/>
            <a:ext cx="1524000" cy="176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168" y="2492896"/>
            <a:ext cx="1524000" cy="179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19" y="188640"/>
            <a:ext cx="1524000" cy="178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19" y="709885"/>
            <a:ext cx="1524000" cy="178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60" y="226740"/>
            <a:ext cx="1524000" cy="179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725144"/>
            <a:ext cx="864096" cy="13452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SG" sz="1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4096" y="4725144"/>
            <a:ext cx="864096" cy="1345232"/>
          </a:xfrm>
          <a:prstGeom prst="rect">
            <a:avLst/>
          </a:prstGeom>
          <a:solidFill>
            <a:srgbClr val="F952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SG" sz="1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954" y="2410942"/>
            <a:ext cx="1524000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728192" y="4725144"/>
            <a:ext cx="864096" cy="13452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SG" sz="1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17564" y="4725144"/>
            <a:ext cx="864096" cy="1345232"/>
          </a:xfrm>
          <a:prstGeom prst="rect">
            <a:avLst/>
          </a:prstGeom>
          <a:solidFill>
            <a:srgbClr val="62CB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47244" y="4725144"/>
            <a:ext cx="864096" cy="13452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83148" y="4725144"/>
            <a:ext cx="864096" cy="13452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221907" y="4725144"/>
            <a:ext cx="864096" cy="134523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SG" sz="1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86003" y="4718124"/>
            <a:ext cx="864096" cy="134523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SG" sz="1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65998" y="4725144"/>
            <a:ext cx="864096" cy="1345232"/>
          </a:xfrm>
          <a:prstGeom prst="rect">
            <a:avLst/>
          </a:prstGeom>
          <a:solidFill>
            <a:srgbClr val="EA2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SG" sz="1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88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63645E-6 L -0.07118 -0.2437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9" y="-12188"/>
                                    </p:animMotion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</TotalTime>
  <Words>287</Words>
  <Application>Microsoft Office PowerPoint</Application>
  <PresentationFormat>On-screen Show (4:3)</PresentationFormat>
  <Paragraphs>101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HOẠT ĐỘNG LÀM QUEN VỚI TOÁN</vt:lpstr>
      <vt:lpstr>TRÒ CHƠI 1: Ô CỬA BÍ MẬT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TRÒ CHƠI 2: AI THÔNG MINH HƠN </vt:lpstr>
      <vt:lpstr>PowerPoint Presentation</vt:lpstr>
      <vt:lpstr>PowerPoint Presentation</vt:lpstr>
      <vt:lpstr>PowerPoint Presentation</vt:lpstr>
      <vt:lpstr>TRÒ CHƠI 3: AI NHANH AI GIỎI </vt:lpstr>
      <vt:lpstr>Điền dãy số tự nhiên theo thứ tự từ bé đến lớn</vt:lpstr>
      <vt:lpstr>Điền dãy số tự nhiên theo thứ tự từ lớn đến bé</vt:lpstr>
      <vt:lpstr>PowerPoint Presentation</vt:lpstr>
      <vt:lpstr>TRÒ CHƠI 4: CÙNG ĐUA TÀI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Le Thi Phuong</cp:lastModifiedBy>
  <cp:revision>134</cp:revision>
  <dcterms:created xsi:type="dcterms:W3CDTF">2020-04-04T14:12:31Z</dcterms:created>
  <dcterms:modified xsi:type="dcterms:W3CDTF">2021-08-20T14:52:04Z</dcterms:modified>
</cp:coreProperties>
</file>