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2" r:id="rId6"/>
    <p:sldId id="260" r:id="rId7"/>
    <p:sldId id="263" r:id="rId8"/>
    <p:sldId id="264"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2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38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4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8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90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70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50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214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85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951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03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27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92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82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29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2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88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84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06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26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76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267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0590-627B-480A-A3A5-338654494BB9}" type="datetimeFigureOut">
              <a:rPr lang="en-US" smtClean="0">
                <a:solidFill>
                  <a:prstClr val="black">
                    <a:tint val="75000"/>
                  </a:prstClr>
                </a:solidFill>
              </a:rPr>
              <a:pPr/>
              <a:t>12/8/2025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323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8600" y="-1066800"/>
            <a:ext cx="8686800" cy="7924800"/>
          </a:xfrm>
        </p:spPr>
        <p:txBody>
          <a:bodyPr>
            <a:normAutofit/>
          </a:bodyPr>
          <a:lstStyle/>
          <a:p>
            <a:r>
              <a:rPr lang="en-US" sz="2800" b="1" dirty="0" smtClean="0">
                <a:solidFill>
                  <a:srgbClr val="FF0000"/>
                </a:solidFill>
              </a:rPr>
              <a:t>UBND PHƯỜNG PHÚC L</a:t>
            </a:r>
            <a:r>
              <a:rPr lang="en-US" sz="4000" dirty="0" smtClean="0"/>
              <a:t/>
            </a:r>
            <a:br>
              <a:rPr lang="en-US" sz="4000" dirty="0" smtClean="0"/>
            </a:br>
            <a:r>
              <a:rPr lang="en-US" sz="2800" dirty="0" smtClean="0">
                <a:solidFill>
                  <a:srgbClr val="FF0000"/>
                </a:solidFill>
              </a:rPr>
              <a:t>TRƯỜNG MẦM NON HOA SỮA </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br>
              <a:rPr lang="en-US" sz="4000" dirty="0" smtClean="0"/>
            </a:br>
            <a:r>
              <a:rPr lang="en-US" sz="4000" dirty="0" smtClean="0">
                <a:solidFill>
                  <a:srgbClr val="006600"/>
                </a:solidFill>
              </a:rPr>
              <a:t/>
            </a:r>
            <a:br>
              <a:rPr lang="en-US" sz="4000" dirty="0" smtClean="0">
                <a:solidFill>
                  <a:srgbClr val="006600"/>
                </a:solidFill>
              </a:rPr>
            </a:br>
            <a:r>
              <a:rPr lang="en-US" sz="4000" dirty="0" smtClean="0">
                <a:solidFill>
                  <a:srgbClr val="006600"/>
                </a:solidFill>
              </a:rPr>
              <a:t/>
            </a:r>
            <a:br>
              <a:rPr lang="en-US" sz="4000" dirty="0" smtClean="0">
                <a:solidFill>
                  <a:srgbClr val="006600"/>
                </a:solidFill>
              </a:rPr>
            </a:br>
            <a:endParaRPr lang="en-US" sz="4000" dirty="0">
              <a:solidFill>
                <a:srgbClr val="006600"/>
              </a:solidFill>
            </a:endParaRPr>
          </a:p>
        </p:txBody>
      </p:sp>
      <p:pic>
        <p:nvPicPr>
          <p:cNvPr id="6" name="Picture 2" descr="C:\Users\Welcome\Downloads\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899858"/>
            <a:ext cx="914400" cy="1001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2455" y="2286000"/>
            <a:ext cx="9525000" cy="6172200"/>
          </a:xfrm>
          <a:prstGeom prst="rect">
            <a:avLst/>
          </a:prstGeom>
          <a:noFill/>
        </p:spPr>
        <p:txBody>
          <a:bodyPr wrap="square" lIns="91440" tIns="45720" rIns="91440" bIns="45720">
            <a:prstTxWarp prst="textArchUp">
              <a:avLst/>
            </a:prstTxWarp>
            <a:spAutoFit/>
          </a:bodyPr>
          <a:lstStyle/>
          <a:p>
            <a:pPr algn="ctr"/>
            <a:r>
              <a:rPr lang="en-US" sz="3600" b="1" dirty="0">
                <a:solidFill>
                  <a:srgbClr val="0000FF"/>
                </a:solidFill>
              </a:rPr>
              <a:t>     GIÁO ÁN PHÁT </a:t>
            </a:r>
            <a:r>
              <a:rPr lang="en-US" sz="3600" b="1" dirty="0" smtClean="0">
                <a:solidFill>
                  <a:srgbClr val="0000FF"/>
                </a:solidFill>
              </a:rPr>
              <a:t>TRIỂN NGÔN NGỮ   </a:t>
            </a:r>
            <a:endParaRPr lang="en-US" sz="5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p:txBody>
      </p:sp>
      <p:sp>
        <p:nvSpPr>
          <p:cNvPr id="7" name="TextBox 6"/>
          <p:cNvSpPr txBox="1"/>
          <p:nvPr/>
        </p:nvSpPr>
        <p:spPr>
          <a:xfrm>
            <a:off x="353290" y="2895600"/>
            <a:ext cx="8915400" cy="1323439"/>
          </a:xfrm>
          <a:prstGeom prst="rect">
            <a:avLst/>
          </a:prstGeom>
          <a:noFill/>
        </p:spPr>
        <p:txBody>
          <a:bodyPr wrap="square" rtlCol="0">
            <a:spAutoFit/>
          </a:bodyPr>
          <a:lstStyle/>
          <a:p>
            <a:r>
              <a:rPr lang="en-US" sz="4800" dirty="0">
                <a:solidFill>
                  <a:prstClr val="black"/>
                </a:solidFill>
              </a:rPr>
              <a:t>            </a:t>
            </a:r>
            <a:r>
              <a:rPr lang="en-US" sz="3200" b="1" dirty="0" err="1">
                <a:solidFill>
                  <a:srgbClr val="006600"/>
                </a:solidFill>
              </a:rPr>
              <a:t>Đề</a:t>
            </a:r>
            <a:r>
              <a:rPr lang="en-US" sz="3200" b="1" dirty="0">
                <a:solidFill>
                  <a:srgbClr val="006600"/>
                </a:solidFill>
              </a:rPr>
              <a:t> </a:t>
            </a:r>
            <a:r>
              <a:rPr lang="en-US" sz="3200" b="1" dirty="0" err="1">
                <a:solidFill>
                  <a:srgbClr val="006600"/>
                </a:solidFill>
              </a:rPr>
              <a:t>tài</a:t>
            </a:r>
            <a:r>
              <a:rPr lang="en-US" sz="3200" b="1" dirty="0" smtClean="0">
                <a:solidFill>
                  <a:srgbClr val="006600"/>
                </a:solidFill>
              </a:rPr>
              <a:t>: </a:t>
            </a:r>
            <a:r>
              <a:rPr lang="en-US" sz="3200" b="1" dirty="0" err="1" smtClean="0">
                <a:solidFill>
                  <a:srgbClr val="006600"/>
                </a:solidFill>
              </a:rPr>
              <a:t>Truyện</a:t>
            </a:r>
            <a:r>
              <a:rPr lang="en-US" sz="3200" b="1" dirty="0" smtClean="0">
                <a:solidFill>
                  <a:srgbClr val="006600"/>
                </a:solidFill>
              </a:rPr>
              <a:t> : </a:t>
            </a:r>
            <a:r>
              <a:rPr lang="en-US" sz="3200" b="1" dirty="0" err="1" smtClean="0">
                <a:solidFill>
                  <a:srgbClr val="006600"/>
                </a:solidFill>
              </a:rPr>
              <a:t>Em</a:t>
            </a:r>
            <a:r>
              <a:rPr lang="en-US" sz="3200" b="1" dirty="0" smtClean="0">
                <a:solidFill>
                  <a:srgbClr val="006600"/>
                </a:solidFill>
              </a:rPr>
              <a:t> </a:t>
            </a:r>
            <a:r>
              <a:rPr lang="en-US" sz="3200" b="1" dirty="0" err="1" smtClean="0">
                <a:solidFill>
                  <a:srgbClr val="006600"/>
                </a:solidFill>
              </a:rPr>
              <a:t>bé</a:t>
            </a:r>
            <a:r>
              <a:rPr lang="en-US" sz="3200" b="1" dirty="0" smtClean="0">
                <a:solidFill>
                  <a:srgbClr val="006600"/>
                </a:solidFill>
              </a:rPr>
              <a:t> </a:t>
            </a:r>
            <a:r>
              <a:rPr lang="en-US" sz="3200" b="1" dirty="0" err="1" smtClean="0">
                <a:solidFill>
                  <a:srgbClr val="006600"/>
                </a:solidFill>
              </a:rPr>
              <a:t>dũng</a:t>
            </a:r>
            <a:r>
              <a:rPr lang="en-US" sz="3200" b="1" dirty="0" smtClean="0">
                <a:solidFill>
                  <a:srgbClr val="006600"/>
                </a:solidFill>
              </a:rPr>
              <a:t> </a:t>
            </a:r>
            <a:r>
              <a:rPr lang="en-US" sz="3200" b="1" dirty="0" err="1" smtClean="0">
                <a:solidFill>
                  <a:srgbClr val="006600"/>
                </a:solidFill>
              </a:rPr>
              <a:t>cảm</a:t>
            </a:r>
            <a:r>
              <a:rPr lang="en-US" sz="3200" b="1" dirty="0">
                <a:solidFill>
                  <a:srgbClr val="006600"/>
                </a:solidFill>
              </a:rPr>
              <a:t/>
            </a:r>
            <a:br>
              <a:rPr lang="en-US" sz="3200" b="1" dirty="0">
                <a:solidFill>
                  <a:srgbClr val="006600"/>
                </a:solidFill>
              </a:rPr>
            </a:br>
            <a:r>
              <a:rPr lang="en-US" sz="3200" b="1" dirty="0">
                <a:solidFill>
                  <a:srgbClr val="006600"/>
                </a:solidFill>
              </a:rPr>
              <a:t>                 </a:t>
            </a:r>
            <a:r>
              <a:rPr lang="en-US" sz="3200" b="1" dirty="0" err="1">
                <a:solidFill>
                  <a:srgbClr val="006600"/>
                </a:solidFill>
              </a:rPr>
              <a:t>Lứa</a:t>
            </a:r>
            <a:r>
              <a:rPr lang="en-US" sz="3200" b="1" dirty="0">
                <a:solidFill>
                  <a:srgbClr val="006600"/>
                </a:solidFill>
              </a:rPr>
              <a:t> </a:t>
            </a:r>
            <a:r>
              <a:rPr lang="en-US" sz="3200" b="1" dirty="0" err="1">
                <a:solidFill>
                  <a:srgbClr val="006600"/>
                </a:solidFill>
              </a:rPr>
              <a:t>tuổi</a:t>
            </a:r>
            <a:r>
              <a:rPr lang="en-US" sz="3200" b="1" dirty="0">
                <a:solidFill>
                  <a:srgbClr val="006600"/>
                </a:solidFill>
              </a:rPr>
              <a:t> : </a:t>
            </a:r>
            <a:r>
              <a:rPr lang="en-US" sz="3200" b="1" dirty="0" err="1">
                <a:solidFill>
                  <a:srgbClr val="006600"/>
                </a:solidFill>
              </a:rPr>
              <a:t>Nhà</a:t>
            </a:r>
            <a:r>
              <a:rPr lang="en-US" sz="3200" b="1" dirty="0">
                <a:solidFill>
                  <a:srgbClr val="006600"/>
                </a:solidFill>
              </a:rPr>
              <a:t> </a:t>
            </a:r>
            <a:r>
              <a:rPr lang="en-US" sz="3200" b="1" dirty="0" err="1">
                <a:solidFill>
                  <a:srgbClr val="006600"/>
                </a:solidFill>
              </a:rPr>
              <a:t>trẻ</a:t>
            </a:r>
            <a:r>
              <a:rPr lang="en-US" sz="3200" b="1" dirty="0">
                <a:solidFill>
                  <a:srgbClr val="006600"/>
                </a:solidFill>
              </a:rPr>
              <a:t> </a:t>
            </a:r>
            <a:r>
              <a:rPr lang="en-US" sz="3200" b="1" dirty="0" smtClean="0">
                <a:solidFill>
                  <a:srgbClr val="006600"/>
                </a:solidFill>
              </a:rPr>
              <a:t>D2 </a:t>
            </a:r>
            <a:r>
              <a:rPr lang="en-US" sz="3200" b="1" dirty="0">
                <a:solidFill>
                  <a:srgbClr val="006600"/>
                </a:solidFill>
              </a:rPr>
              <a:t>( 24 – 36 </a:t>
            </a:r>
            <a:r>
              <a:rPr lang="en-US" sz="3200" b="1" dirty="0" err="1">
                <a:solidFill>
                  <a:srgbClr val="006600"/>
                </a:solidFill>
              </a:rPr>
              <a:t>tháng</a:t>
            </a:r>
            <a:r>
              <a:rPr lang="en-US" sz="3200" dirty="0">
                <a:solidFill>
                  <a:srgbClr val="006600"/>
                </a:solidFill>
              </a:rPr>
              <a:t>)</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88430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83127"/>
            <a:ext cx="8915400" cy="2123658"/>
          </a:xfrm>
          <a:prstGeom prst="rect">
            <a:avLst/>
          </a:prstGeom>
          <a:noFill/>
        </p:spPr>
        <p:txBody>
          <a:bodyPr wrap="square" rtlCol="0">
            <a:spAutoFit/>
          </a:bodyPr>
          <a:lstStyle/>
          <a:p>
            <a:pPr algn="ctr"/>
            <a:r>
              <a:rPr lang="en-US" sz="4400" b="1" dirty="0" smtClean="0">
                <a:solidFill>
                  <a:srgbClr val="FF0000"/>
                </a:solidFill>
                <a:latin typeface="Arial" pitchFamily="34" charset="0"/>
                <a:cs typeface="Arial" pitchFamily="34" charset="0"/>
              </a:rPr>
              <a:t>1. </a:t>
            </a:r>
            <a:r>
              <a:rPr lang="en-US" sz="4400" b="1" dirty="0" err="1" smtClean="0">
                <a:solidFill>
                  <a:srgbClr val="FF0000"/>
                </a:solidFill>
                <a:latin typeface="Arial" pitchFamily="34" charset="0"/>
                <a:cs typeface="Arial" pitchFamily="34" charset="0"/>
              </a:rPr>
              <a:t>Ổn</a:t>
            </a:r>
            <a:r>
              <a:rPr lang="en-US" sz="4400" b="1" dirty="0" smtClean="0">
                <a:solidFill>
                  <a:srgbClr val="FF0000"/>
                </a:solidFill>
                <a:latin typeface="Arial" pitchFamily="34" charset="0"/>
                <a:cs typeface="Arial" pitchFamily="34" charset="0"/>
              </a:rPr>
              <a:t> </a:t>
            </a:r>
            <a:r>
              <a:rPr lang="en-US" sz="4400" b="1" dirty="0" err="1" smtClean="0">
                <a:solidFill>
                  <a:srgbClr val="FF0000"/>
                </a:solidFill>
                <a:latin typeface="Arial" pitchFamily="34" charset="0"/>
                <a:cs typeface="Arial" pitchFamily="34" charset="0"/>
              </a:rPr>
              <a:t>định</a:t>
            </a:r>
            <a:r>
              <a:rPr lang="en-US" sz="4400" b="1" dirty="0" smtClean="0">
                <a:solidFill>
                  <a:srgbClr val="FF0000"/>
                </a:solidFill>
                <a:latin typeface="Arial" pitchFamily="34" charset="0"/>
                <a:cs typeface="Arial" pitchFamily="34" charset="0"/>
              </a:rPr>
              <a:t> : </a:t>
            </a:r>
            <a:r>
              <a:rPr lang="en-US" sz="4400" b="1" dirty="0" err="1" smtClean="0">
                <a:solidFill>
                  <a:srgbClr val="FF0000"/>
                </a:solidFill>
                <a:latin typeface="Arial" pitchFamily="34" charset="0"/>
                <a:cs typeface="Arial" pitchFamily="34" charset="0"/>
              </a:rPr>
              <a:t>Hát</a:t>
            </a:r>
            <a:r>
              <a:rPr lang="en-US" sz="4400" b="1" dirty="0" smtClean="0">
                <a:solidFill>
                  <a:srgbClr val="FF0000"/>
                </a:solidFill>
                <a:latin typeface="Arial" pitchFamily="34" charset="0"/>
                <a:cs typeface="Arial" pitchFamily="34" charset="0"/>
              </a:rPr>
              <a:t>   </a:t>
            </a:r>
            <a:endParaRPr lang="en-US" sz="4400" b="1" dirty="0">
              <a:solidFill>
                <a:srgbClr val="FF0000"/>
              </a:solidFill>
              <a:latin typeface="Arial" pitchFamily="34" charset="0"/>
              <a:cs typeface="Arial" pitchFamily="34" charset="0"/>
            </a:endParaRPr>
          </a:p>
          <a:p>
            <a:pPr algn="ctr"/>
            <a:r>
              <a:rPr lang="en-US" sz="4400" b="1" dirty="0">
                <a:solidFill>
                  <a:srgbClr val="FF0000"/>
                </a:solidFill>
                <a:latin typeface="Arial" pitchFamily="34" charset="0"/>
                <a:cs typeface="Arial" pitchFamily="34" charset="0"/>
              </a:rPr>
              <a:t> </a:t>
            </a:r>
          </a:p>
          <a:p>
            <a:pPr algn="ctr"/>
            <a:r>
              <a:rPr lang="en-US" sz="4400" b="1" dirty="0">
                <a:solidFill>
                  <a:srgbClr val="FF0000"/>
                </a:solidFill>
                <a:latin typeface="Arial" pitchFamily="34" charset="0"/>
                <a:cs typeface="Arial" pitchFamily="34" charset="0"/>
              </a:rPr>
              <a:t> </a:t>
            </a:r>
          </a:p>
        </p:txBody>
      </p:sp>
      <p:pic>
        <p:nvPicPr>
          <p:cNvPr id="6" name="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53107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82"/>
            <a:ext cx="9144000" cy="6858000"/>
          </a:xfrm>
        </p:spPr>
      </p:pic>
      <p:sp>
        <p:nvSpPr>
          <p:cNvPr id="10" name="TextBox 9"/>
          <p:cNvSpPr txBox="1"/>
          <p:nvPr/>
        </p:nvSpPr>
        <p:spPr>
          <a:xfrm>
            <a:off x="1371600" y="274638"/>
            <a:ext cx="3015569" cy="1015663"/>
          </a:xfrm>
          <a:prstGeom prst="rect">
            <a:avLst/>
          </a:prstGeom>
          <a:noFill/>
        </p:spPr>
        <p:txBody>
          <a:bodyPr wrap="none" rtlCol="0">
            <a:spAutoFit/>
          </a:bodyPr>
          <a:lstStyle/>
          <a:p>
            <a:r>
              <a:rPr lang="en-US" sz="3200" dirty="0" smtClean="0">
                <a:solidFill>
                  <a:srgbClr val="FF0000"/>
                </a:solidFill>
              </a:rPr>
              <a:t>2.Phương </a:t>
            </a:r>
            <a:r>
              <a:rPr lang="en-US" sz="3200" dirty="0" err="1" smtClean="0">
                <a:solidFill>
                  <a:srgbClr val="FF0000"/>
                </a:solidFill>
              </a:rPr>
              <a:t>pháp</a:t>
            </a:r>
            <a:r>
              <a:rPr lang="en-US" sz="3200" dirty="0" smtClean="0">
                <a:solidFill>
                  <a:srgbClr val="FF0000"/>
                </a:solidFill>
              </a:rPr>
              <a:t> :</a:t>
            </a:r>
            <a:r>
              <a:rPr lang="en-US" dirty="0" smtClean="0"/>
              <a:t> </a:t>
            </a:r>
          </a:p>
          <a:p>
            <a:r>
              <a:rPr lang="en-US" sz="2800" dirty="0" err="1" smtClean="0">
                <a:solidFill>
                  <a:srgbClr val="FF0000"/>
                </a:solidFill>
              </a:rPr>
              <a:t>Cô</a:t>
            </a:r>
            <a:r>
              <a:rPr lang="en-US" sz="2800" dirty="0" smtClean="0">
                <a:solidFill>
                  <a:srgbClr val="FF0000"/>
                </a:solidFill>
              </a:rPr>
              <a:t> </a:t>
            </a:r>
            <a:r>
              <a:rPr lang="en-US" sz="2800" dirty="0" err="1" smtClean="0">
                <a:solidFill>
                  <a:srgbClr val="FF0000"/>
                </a:solidFill>
              </a:rPr>
              <a:t>kể</a:t>
            </a:r>
            <a:r>
              <a:rPr lang="en-US" sz="2800" dirty="0" smtClean="0">
                <a:solidFill>
                  <a:srgbClr val="FF0000"/>
                </a:solidFill>
              </a:rPr>
              <a:t> </a:t>
            </a:r>
            <a:r>
              <a:rPr lang="en-US" sz="2800" dirty="0" err="1" smtClean="0">
                <a:solidFill>
                  <a:srgbClr val="FF0000"/>
                </a:solidFill>
              </a:rPr>
              <a:t>lần</a:t>
            </a:r>
            <a:r>
              <a:rPr lang="en-US" sz="2800" dirty="0" smtClean="0">
                <a:solidFill>
                  <a:srgbClr val="FF0000"/>
                </a:solidFill>
              </a:rPr>
              <a:t> 1: </a:t>
            </a:r>
            <a:endParaRPr lang="en-US" sz="2800" dirty="0">
              <a:solidFill>
                <a:srgbClr val="FF0000"/>
              </a:solidFill>
            </a:endParaRPr>
          </a:p>
        </p:txBody>
      </p:sp>
      <p:sp>
        <p:nvSpPr>
          <p:cNvPr id="11" name="Rectangle 10"/>
          <p:cNvSpPr/>
          <p:nvPr/>
        </p:nvSpPr>
        <p:spPr>
          <a:xfrm>
            <a:off x="457200" y="1146060"/>
            <a:ext cx="8534400" cy="5386090"/>
          </a:xfrm>
          <a:prstGeom prst="rect">
            <a:avLst/>
          </a:prstGeom>
        </p:spPr>
        <p:txBody>
          <a:bodyPr wrap="square">
            <a:spAutoFit/>
          </a:bodyPr>
          <a:lstStyle/>
          <a:p>
            <a:r>
              <a:rPr lang="en-US" sz="3200" b="1" dirty="0" smtClean="0">
                <a:solidFill>
                  <a:srgbClr val="FF1493"/>
                </a:solidFill>
              </a:rPr>
              <a:t>                    </a:t>
            </a:r>
            <a:r>
              <a:rPr lang="vi-VN" sz="3200" b="1" dirty="0" smtClean="0">
                <a:solidFill>
                  <a:srgbClr val="FF1493"/>
                </a:solidFill>
              </a:rPr>
              <a:t>Em </a:t>
            </a:r>
            <a:r>
              <a:rPr lang="vi-VN" sz="3200" b="1" dirty="0">
                <a:solidFill>
                  <a:srgbClr val="FF1493"/>
                </a:solidFill>
              </a:rPr>
              <a:t>bé dũng cảm</a:t>
            </a:r>
            <a:br>
              <a:rPr lang="vi-VN" sz="3200" b="1" dirty="0">
                <a:solidFill>
                  <a:srgbClr val="FF1493"/>
                </a:solidFill>
              </a:rPr>
            </a:br>
            <a:r>
              <a:rPr lang="vi-VN" sz="2400" dirty="0" smtClean="0">
                <a:solidFill>
                  <a:srgbClr val="000000"/>
                </a:solidFill>
              </a:rPr>
              <a:t>Cô </a:t>
            </a:r>
            <a:r>
              <a:rPr lang="vi-VN" sz="2400" dirty="0">
                <a:solidFill>
                  <a:srgbClr val="000000"/>
                </a:solidFill>
              </a:rPr>
              <a:t>bác sĩ tiêm phòng dịch cho em bé. Huy sợ đau nấp vào một xó, nhìn trộm các bạn tiêm. Các bạn nhỏ không thấy Huy đâu, nhao nhao lên hỏi cô giáo. Cô bảo : « Các bạn tiên xong rồi tuy có đau, nhưng phòng được bệnh tật </a:t>
            </a:r>
            <a:r>
              <a:rPr lang="vi-VN" sz="2400" dirty="0" smtClean="0">
                <a:solidFill>
                  <a:srgbClr val="000000"/>
                </a:solidFill>
              </a:rPr>
              <a:t>».</a:t>
            </a:r>
            <a:endParaRPr lang="en-US" sz="2400" dirty="0" smtClean="0"/>
          </a:p>
          <a:p>
            <a:r>
              <a:rPr lang="vi-VN" sz="2400" dirty="0" smtClean="0">
                <a:solidFill>
                  <a:srgbClr val="000000"/>
                </a:solidFill>
              </a:rPr>
              <a:t> </a:t>
            </a:r>
            <a:r>
              <a:rPr lang="vi-VN" sz="2400" dirty="0">
                <a:solidFill>
                  <a:srgbClr val="000000"/>
                </a:solidFill>
              </a:rPr>
              <a:t>Người tiêm thứ nhất là bạn Minh, bạn Minh nói «  Hơi đau một tý, nhưng em không sợ »</a:t>
            </a:r>
            <a:r>
              <a:rPr lang="vi-VN" sz="2400" dirty="0"/>
              <a:t/>
            </a:r>
            <a:br>
              <a:rPr lang="vi-VN" sz="2400" dirty="0"/>
            </a:br>
            <a:r>
              <a:rPr lang="vi-VN" sz="2400" dirty="0">
                <a:solidFill>
                  <a:srgbClr val="000000"/>
                </a:solidFill>
              </a:rPr>
              <a:t>       Người tiêm thứ hai là bạn Anh, bạn gái nói « không đau, chẳng đau gì cả »</a:t>
            </a:r>
            <a:r>
              <a:rPr lang="vi-VN" sz="2400" dirty="0"/>
              <a:t/>
            </a:r>
            <a:br>
              <a:rPr lang="vi-VN" sz="2400" dirty="0"/>
            </a:br>
            <a:r>
              <a:rPr lang="vi-VN" sz="2400" dirty="0">
                <a:solidFill>
                  <a:srgbClr val="000000"/>
                </a:solidFill>
              </a:rPr>
              <a:t>       </a:t>
            </a:r>
            <a:r>
              <a:rPr lang="en-US" sz="2400" dirty="0" smtClean="0">
                <a:solidFill>
                  <a:srgbClr val="000000"/>
                </a:solidFill>
              </a:rPr>
              <a:t>N</a:t>
            </a:r>
            <a:r>
              <a:rPr lang="vi-VN" sz="2400" dirty="0" smtClean="0">
                <a:solidFill>
                  <a:srgbClr val="000000"/>
                </a:solidFill>
              </a:rPr>
              <a:t>gườu </a:t>
            </a:r>
            <a:r>
              <a:rPr lang="vi-VN" sz="2400" dirty="0">
                <a:solidFill>
                  <a:srgbClr val="000000"/>
                </a:solidFill>
              </a:rPr>
              <a:t>tiêm thứ ba là Lan Chi bé nhỏ, Lan Chi cau mày, nhăn mặt, bậm môi, nhưng dũng cảm nói « Có đau một tý, nhưng em không sợ tiêm »</a:t>
            </a:r>
            <a:r>
              <a:rPr lang="vi-VN" sz="2400" dirty="0"/>
              <a:t/>
            </a:r>
            <a:br>
              <a:rPr lang="vi-VN" sz="2400" dirty="0"/>
            </a:br>
            <a:r>
              <a:rPr lang="vi-VN" sz="2400" dirty="0">
                <a:solidFill>
                  <a:srgbClr val="000000"/>
                </a:solidFill>
              </a:rPr>
              <a:t>       Lúc đó Huy chạy ra, xắn tay áo, duỗi cánh tay nói với cô bác sĩ « Cô ơi ! con cũng không sợ đau cô ạ ! »</a:t>
            </a:r>
            <a:endParaRPr lang="en-US" sz="2400" dirty="0"/>
          </a:p>
        </p:txBody>
      </p:sp>
    </p:spTree>
    <p:extLst>
      <p:ext uri="{BB962C8B-B14F-4D97-AF65-F5344CB8AC3E}">
        <p14:creationId xmlns:p14="http://schemas.microsoft.com/office/powerpoint/2010/main" val="395324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2" y="-34636"/>
            <a:ext cx="9144000" cy="6781800"/>
          </a:xfrm>
        </p:spPr>
      </p:pic>
      <p:sp>
        <p:nvSpPr>
          <p:cNvPr id="6" name="Rectangle 5"/>
          <p:cNvSpPr/>
          <p:nvPr/>
        </p:nvSpPr>
        <p:spPr>
          <a:xfrm>
            <a:off x="801444" y="1101427"/>
            <a:ext cx="1789356" cy="5632311"/>
          </a:xfrm>
          <a:prstGeom prst="rect">
            <a:avLst/>
          </a:prstGeom>
        </p:spPr>
        <p:txBody>
          <a:bodyPr wrap="square">
            <a:spAutoFit/>
          </a:bodyPr>
          <a:lstStyle/>
          <a:p>
            <a:r>
              <a:rPr lang="vi-VN" sz="2400" dirty="0">
                <a:solidFill>
                  <a:srgbClr val="000000"/>
                </a:solidFill>
              </a:rPr>
              <a:t>Cô bác sĩ tiêm phòng dịch cho em bé. Huy sợ đau nấp vào một xó, nhìn trộm các bạn tiêm. Các bạn nhỏ không thấy Huy đâu, nhao nhao lên hỏi cô giáo.</a:t>
            </a:r>
            <a:endParaRPr lang="en-US" sz="2400" dirty="0"/>
          </a:p>
        </p:txBody>
      </p:sp>
      <p:sp>
        <p:nvSpPr>
          <p:cNvPr id="7" name="TextBox 6"/>
          <p:cNvSpPr txBox="1"/>
          <p:nvPr/>
        </p:nvSpPr>
        <p:spPr>
          <a:xfrm>
            <a:off x="2209800" y="51455"/>
            <a:ext cx="1755289" cy="461665"/>
          </a:xfrm>
          <a:prstGeom prst="rect">
            <a:avLst/>
          </a:prstGeom>
          <a:noFill/>
        </p:spPr>
        <p:txBody>
          <a:bodyPr wrap="none" rtlCol="0">
            <a:spAutoFit/>
          </a:bodyPr>
          <a:lstStyle/>
          <a:p>
            <a:r>
              <a:rPr lang="en-US" sz="2400" dirty="0" err="1" smtClean="0">
                <a:solidFill>
                  <a:srgbClr val="FF0000"/>
                </a:solidFill>
              </a:rPr>
              <a:t>Cô</a:t>
            </a:r>
            <a:r>
              <a:rPr lang="en-US" sz="2400" dirty="0" smtClean="0">
                <a:solidFill>
                  <a:srgbClr val="FF0000"/>
                </a:solidFill>
              </a:rPr>
              <a:t> </a:t>
            </a:r>
            <a:r>
              <a:rPr lang="en-US" sz="2400" dirty="0" err="1" smtClean="0">
                <a:solidFill>
                  <a:srgbClr val="FF0000"/>
                </a:solidFill>
              </a:rPr>
              <a:t>kể</a:t>
            </a:r>
            <a:r>
              <a:rPr lang="en-US" sz="2400" dirty="0" smtClean="0">
                <a:solidFill>
                  <a:srgbClr val="FF0000"/>
                </a:solidFill>
              </a:rPr>
              <a:t> </a:t>
            </a:r>
            <a:r>
              <a:rPr lang="en-US" sz="2400" dirty="0" err="1" smtClean="0">
                <a:solidFill>
                  <a:srgbClr val="FF0000"/>
                </a:solidFill>
              </a:rPr>
              <a:t>lần</a:t>
            </a:r>
            <a:r>
              <a:rPr lang="en-US" sz="2400" dirty="0" smtClean="0">
                <a:solidFill>
                  <a:srgbClr val="FF0000"/>
                </a:solidFill>
              </a:rPr>
              <a:t> 2 : </a:t>
            </a:r>
            <a:endParaRPr lang="en-US" sz="2400"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71500"/>
            <a:ext cx="6477000" cy="6175664"/>
          </a:xfrm>
          <a:prstGeom prst="rect">
            <a:avLst/>
          </a:prstGeom>
        </p:spPr>
      </p:pic>
    </p:spTree>
    <p:extLst>
      <p:ext uri="{BB962C8B-B14F-4D97-AF65-F5344CB8AC3E}">
        <p14:creationId xmlns:p14="http://schemas.microsoft.com/office/powerpoint/2010/main" val="34141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10400"/>
          </a:xfrm>
        </p:spPr>
      </p:pic>
      <p:sp>
        <p:nvSpPr>
          <p:cNvPr id="7" name="Rectangle 6"/>
          <p:cNvSpPr/>
          <p:nvPr/>
        </p:nvSpPr>
        <p:spPr>
          <a:xfrm>
            <a:off x="422564" y="1243042"/>
            <a:ext cx="3006436" cy="5262979"/>
          </a:xfrm>
          <a:prstGeom prst="rect">
            <a:avLst/>
          </a:prstGeom>
        </p:spPr>
        <p:txBody>
          <a:bodyPr wrap="square">
            <a:spAutoFit/>
          </a:bodyPr>
          <a:lstStyle/>
          <a:p>
            <a:r>
              <a:rPr lang="vi-VN" sz="2400" dirty="0">
                <a:solidFill>
                  <a:srgbClr val="000000"/>
                </a:solidFill>
              </a:rPr>
              <a:t>Cô bảo : « Các bạn tiên xong rồi tuy có đau, nhưng phòng được bệnh tật ».</a:t>
            </a:r>
            <a:endParaRPr lang="en-US" sz="2400" dirty="0"/>
          </a:p>
          <a:p>
            <a:r>
              <a:rPr lang="vi-VN" sz="2400" dirty="0">
                <a:solidFill>
                  <a:srgbClr val="000000"/>
                </a:solidFill>
              </a:rPr>
              <a:t> Người tiêm thứ nhất là bạn Minh, bạn Minh nói «  Hơi đau một tý, nhưng em không sợ </a:t>
            </a:r>
            <a:r>
              <a:rPr lang="vi-VN" sz="2400" dirty="0" smtClean="0">
                <a:solidFill>
                  <a:srgbClr val="000000"/>
                </a:solidFill>
              </a:rPr>
              <a:t>»</a:t>
            </a:r>
            <a:r>
              <a:rPr lang="vi-VN" sz="2400" dirty="0">
                <a:solidFill>
                  <a:srgbClr val="000000"/>
                </a:solidFill>
              </a:rPr>
              <a:t> Người tiêm thứ hai là bạn Anh, bạn gái nói « không đau, chẳng đau gì cả »</a:t>
            </a:r>
            <a:r>
              <a:rPr lang="vi-VN" sz="2400" dirty="0"/>
              <a:t/>
            </a:r>
            <a:br>
              <a:rPr lang="vi-VN" sz="2400" dirty="0"/>
            </a:b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128" y="381000"/>
            <a:ext cx="4793672" cy="3124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505200"/>
            <a:ext cx="4419600" cy="2824163"/>
          </a:xfrm>
          <a:prstGeom prst="rect">
            <a:avLst/>
          </a:prstGeom>
        </p:spPr>
      </p:pic>
    </p:spTree>
    <p:extLst>
      <p:ext uri="{BB962C8B-B14F-4D97-AF65-F5344CB8AC3E}">
        <p14:creationId xmlns:p14="http://schemas.microsoft.com/office/powerpoint/2010/main" val="32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609600" y="1166842"/>
            <a:ext cx="3505200" cy="4524315"/>
          </a:xfrm>
          <a:prstGeom prst="rect">
            <a:avLst/>
          </a:prstGeom>
        </p:spPr>
        <p:txBody>
          <a:bodyPr wrap="square">
            <a:spAutoFit/>
          </a:bodyPr>
          <a:lstStyle/>
          <a:p>
            <a:r>
              <a:rPr lang="vi-VN" dirty="0">
                <a:solidFill>
                  <a:srgbClr val="000000"/>
                </a:solidFill>
              </a:rPr>
              <a:t> </a:t>
            </a:r>
            <a:r>
              <a:rPr lang="en-US" sz="2400" dirty="0">
                <a:solidFill>
                  <a:srgbClr val="000000"/>
                </a:solidFill>
              </a:rPr>
              <a:t>N</a:t>
            </a:r>
            <a:r>
              <a:rPr lang="vi-VN" sz="2400" dirty="0">
                <a:solidFill>
                  <a:srgbClr val="000000"/>
                </a:solidFill>
              </a:rPr>
              <a:t>gườu tiêm thứ ba là Lan Chi bé nhỏ, Lan Chi cau mày, nhăn mặt, bậm môi, nhưng dũng cảm nói « Có đau một tý, nhưng em không sợ tiêm »</a:t>
            </a:r>
            <a:r>
              <a:rPr lang="vi-VN" sz="2400" dirty="0"/>
              <a:t/>
            </a:r>
            <a:br>
              <a:rPr lang="vi-VN" sz="2400" dirty="0"/>
            </a:br>
            <a:r>
              <a:rPr lang="vi-VN" sz="2400" dirty="0">
                <a:solidFill>
                  <a:srgbClr val="000000"/>
                </a:solidFill>
              </a:rPr>
              <a:t>       Lúc đó Huy chạy ra, xắn tay áo, duỗi cánh tay nói với cô bác sĩ « Cô ơi ! con cũng không sợ đau cô ạ ! »</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33917"/>
            <a:ext cx="4419600" cy="30426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517445"/>
            <a:ext cx="4533900" cy="2959555"/>
          </a:xfrm>
          <a:prstGeom prst="rect">
            <a:avLst/>
          </a:prstGeom>
        </p:spPr>
      </p:pic>
    </p:spTree>
    <p:extLst>
      <p:ext uri="{BB962C8B-B14F-4D97-AF65-F5344CB8AC3E}">
        <p14:creationId xmlns:p14="http://schemas.microsoft.com/office/powerpoint/2010/main" val="117632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295400" y="43805"/>
            <a:ext cx="2583079" cy="830997"/>
          </a:xfrm>
          <a:prstGeom prst="rect">
            <a:avLst/>
          </a:prstGeom>
          <a:noFill/>
        </p:spPr>
        <p:txBody>
          <a:bodyPr wrap="none" rtlCol="0">
            <a:spAutoFit/>
          </a:bodyPr>
          <a:lstStyle/>
          <a:p>
            <a:r>
              <a:rPr lang="en-US" sz="2400" dirty="0" err="1" smtClean="0"/>
              <a:t>Trẻ</a:t>
            </a:r>
            <a:r>
              <a:rPr lang="en-US" sz="2400" dirty="0" smtClean="0"/>
              <a:t> </a:t>
            </a:r>
            <a:r>
              <a:rPr lang="en-US" sz="2400" dirty="0" err="1" smtClean="0"/>
              <a:t>nghe</a:t>
            </a:r>
            <a:r>
              <a:rPr lang="en-US" sz="2400" dirty="0" smtClean="0"/>
              <a:t> </a:t>
            </a:r>
            <a:r>
              <a:rPr lang="en-US" sz="2400" dirty="0" err="1" smtClean="0"/>
              <a:t>lại</a:t>
            </a:r>
            <a:r>
              <a:rPr lang="en-US" sz="2400" dirty="0" smtClean="0"/>
              <a:t> </a:t>
            </a:r>
            <a:r>
              <a:rPr lang="en-US" sz="2400" dirty="0" err="1" smtClean="0"/>
              <a:t>truyện</a:t>
            </a:r>
            <a:r>
              <a:rPr lang="en-US" sz="2400" dirty="0" smtClean="0"/>
              <a:t> </a:t>
            </a:r>
          </a:p>
          <a:p>
            <a:endParaRPr lang="en-US" sz="2400" dirty="0"/>
          </a:p>
        </p:txBody>
      </p:sp>
      <p:pic>
        <p:nvPicPr>
          <p:cNvPr id="6" name="Truyện em bé dũng cả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57250"/>
            <a:ext cx="9144000" cy="6000750"/>
          </a:xfrm>
          <a:prstGeom prst="rect">
            <a:avLst/>
          </a:prstGeom>
        </p:spPr>
      </p:pic>
    </p:spTree>
    <p:extLst>
      <p:ext uri="{BB962C8B-B14F-4D97-AF65-F5344CB8AC3E}">
        <p14:creationId xmlns:p14="http://schemas.microsoft.com/office/powerpoint/2010/main" val="42794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67800" cy="6858000"/>
          </a:xfrm>
        </p:spPr>
      </p:pic>
      <p:sp>
        <p:nvSpPr>
          <p:cNvPr id="5" name="TextBox 4"/>
          <p:cNvSpPr txBox="1"/>
          <p:nvPr/>
        </p:nvSpPr>
        <p:spPr>
          <a:xfrm>
            <a:off x="3429000" y="2819400"/>
            <a:ext cx="3198120" cy="923330"/>
          </a:xfrm>
          <a:prstGeom prst="rect">
            <a:avLst/>
          </a:prstGeom>
          <a:noFill/>
        </p:spPr>
        <p:txBody>
          <a:bodyPr wrap="none" rtlCol="0">
            <a:spAutoFit/>
          </a:bodyPr>
          <a:lstStyle/>
          <a:p>
            <a:r>
              <a:rPr lang="en-US" sz="5400" dirty="0" smtClean="0">
                <a:solidFill>
                  <a:srgbClr val="FF0000"/>
                </a:solidFill>
              </a:rPr>
              <a:t>3.Kết </a:t>
            </a:r>
            <a:r>
              <a:rPr lang="en-US" sz="5400" dirty="0" err="1" smtClean="0">
                <a:solidFill>
                  <a:srgbClr val="FF0000"/>
                </a:solidFill>
              </a:rPr>
              <a:t>thúc</a:t>
            </a:r>
            <a:r>
              <a:rPr lang="en-US" sz="5400" dirty="0" smtClean="0">
                <a:solidFill>
                  <a:srgbClr val="FF0000"/>
                </a:solidFill>
              </a:rPr>
              <a:t> </a:t>
            </a:r>
            <a:endParaRPr lang="en-US" sz="5400" dirty="0">
              <a:solidFill>
                <a:srgbClr val="FF0000"/>
              </a:solidFill>
            </a:endParaRPr>
          </a:p>
        </p:txBody>
      </p:sp>
    </p:spTree>
    <p:extLst>
      <p:ext uri="{BB962C8B-B14F-4D97-AF65-F5344CB8AC3E}">
        <p14:creationId xmlns:p14="http://schemas.microsoft.com/office/powerpoint/2010/main" val="925500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163</Words>
  <Application>Microsoft Office PowerPoint</Application>
  <PresentationFormat>On-screen Show (4:3)</PresentationFormat>
  <Paragraphs>17</Paragraphs>
  <Slides>8</Slides>
  <Notes>0</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1_Office Theme</vt:lpstr>
      <vt:lpstr>2_Office Theme</vt:lpstr>
      <vt:lpstr>UBND PHƯỜNG PHÚC L TRƯỜNG MẦM NON HOA SỮA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HOA SỮA                 </dc:title>
  <dc:creator>Lop D1</dc:creator>
  <cp:lastModifiedBy>sefrg</cp:lastModifiedBy>
  <cp:revision>44</cp:revision>
  <dcterms:created xsi:type="dcterms:W3CDTF">2019-01-10T03:43:25Z</dcterms:created>
  <dcterms:modified xsi:type="dcterms:W3CDTF">2025-12-08T05:15:20Z</dcterms:modified>
</cp:coreProperties>
</file>