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9" r:id="rId3"/>
    <p:sldId id="260" r:id="rId4"/>
    <p:sldId id="258" r:id="rId5"/>
    <p:sldId id="261" r:id="rId6"/>
    <p:sldId id="263" r:id="rId7"/>
    <p:sldId id="264" r:id="rId8"/>
    <p:sldId id="265" r:id="rId9"/>
    <p:sldId id="262"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EB08969-93A3-40F3-9969-37BD0D3D89E4}" type="datetimeFigureOut">
              <a:rPr lang="en-US" smtClean="0"/>
              <a:t>4/13/2026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8AFDBE-1963-43DE-B75A-946778580923}" type="slidenum">
              <a:rPr lang="en-US" smtClean="0"/>
              <a:t>‹#›</a:t>
            </a:fld>
            <a:endParaRPr lang="en-US"/>
          </a:p>
        </p:txBody>
      </p:sp>
    </p:spTree>
    <p:extLst>
      <p:ext uri="{BB962C8B-B14F-4D97-AF65-F5344CB8AC3E}">
        <p14:creationId xmlns:p14="http://schemas.microsoft.com/office/powerpoint/2010/main" val="42628541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EB08969-93A3-40F3-9969-37BD0D3D89E4}" type="datetimeFigureOut">
              <a:rPr lang="en-US" smtClean="0"/>
              <a:t>4/13/2026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8AFDBE-1963-43DE-B75A-946778580923}" type="slidenum">
              <a:rPr lang="en-US" smtClean="0"/>
              <a:t>‹#›</a:t>
            </a:fld>
            <a:endParaRPr lang="en-US"/>
          </a:p>
        </p:txBody>
      </p:sp>
    </p:spTree>
    <p:extLst>
      <p:ext uri="{BB962C8B-B14F-4D97-AF65-F5344CB8AC3E}">
        <p14:creationId xmlns:p14="http://schemas.microsoft.com/office/powerpoint/2010/main" val="37967304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EB08969-93A3-40F3-9969-37BD0D3D89E4}" type="datetimeFigureOut">
              <a:rPr lang="en-US" smtClean="0"/>
              <a:t>4/13/2026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8AFDBE-1963-43DE-B75A-946778580923}" type="slidenum">
              <a:rPr lang="en-US" smtClean="0"/>
              <a:t>‹#›</a:t>
            </a:fld>
            <a:endParaRPr lang="en-US"/>
          </a:p>
        </p:txBody>
      </p:sp>
    </p:spTree>
    <p:extLst>
      <p:ext uri="{BB962C8B-B14F-4D97-AF65-F5344CB8AC3E}">
        <p14:creationId xmlns:p14="http://schemas.microsoft.com/office/powerpoint/2010/main" val="714924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EB08969-93A3-40F3-9969-37BD0D3D89E4}" type="datetimeFigureOut">
              <a:rPr lang="en-US" smtClean="0"/>
              <a:t>4/13/2026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8AFDBE-1963-43DE-B75A-946778580923}" type="slidenum">
              <a:rPr lang="en-US" smtClean="0"/>
              <a:t>‹#›</a:t>
            </a:fld>
            <a:endParaRPr lang="en-US"/>
          </a:p>
        </p:txBody>
      </p:sp>
    </p:spTree>
    <p:extLst>
      <p:ext uri="{BB962C8B-B14F-4D97-AF65-F5344CB8AC3E}">
        <p14:creationId xmlns:p14="http://schemas.microsoft.com/office/powerpoint/2010/main" val="14015921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EB08969-93A3-40F3-9969-37BD0D3D89E4}" type="datetimeFigureOut">
              <a:rPr lang="en-US" smtClean="0"/>
              <a:t>4/13/2026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8AFDBE-1963-43DE-B75A-946778580923}" type="slidenum">
              <a:rPr lang="en-US" smtClean="0"/>
              <a:t>‹#›</a:t>
            </a:fld>
            <a:endParaRPr lang="en-US"/>
          </a:p>
        </p:txBody>
      </p:sp>
    </p:spTree>
    <p:extLst>
      <p:ext uri="{BB962C8B-B14F-4D97-AF65-F5344CB8AC3E}">
        <p14:creationId xmlns:p14="http://schemas.microsoft.com/office/powerpoint/2010/main" val="21616354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EB08969-93A3-40F3-9969-37BD0D3D89E4}" type="datetimeFigureOut">
              <a:rPr lang="en-US" smtClean="0"/>
              <a:t>4/13/2026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8AFDBE-1963-43DE-B75A-946778580923}" type="slidenum">
              <a:rPr lang="en-US" smtClean="0"/>
              <a:t>‹#›</a:t>
            </a:fld>
            <a:endParaRPr lang="en-US"/>
          </a:p>
        </p:txBody>
      </p:sp>
    </p:spTree>
    <p:extLst>
      <p:ext uri="{BB962C8B-B14F-4D97-AF65-F5344CB8AC3E}">
        <p14:creationId xmlns:p14="http://schemas.microsoft.com/office/powerpoint/2010/main" val="28537063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EB08969-93A3-40F3-9969-37BD0D3D89E4}" type="datetimeFigureOut">
              <a:rPr lang="en-US" smtClean="0"/>
              <a:t>4/13/2026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78AFDBE-1963-43DE-B75A-946778580923}" type="slidenum">
              <a:rPr lang="en-US" smtClean="0"/>
              <a:t>‹#›</a:t>
            </a:fld>
            <a:endParaRPr lang="en-US"/>
          </a:p>
        </p:txBody>
      </p:sp>
    </p:spTree>
    <p:extLst>
      <p:ext uri="{BB962C8B-B14F-4D97-AF65-F5344CB8AC3E}">
        <p14:creationId xmlns:p14="http://schemas.microsoft.com/office/powerpoint/2010/main" val="16142691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EB08969-93A3-40F3-9969-37BD0D3D89E4}" type="datetimeFigureOut">
              <a:rPr lang="en-US" smtClean="0"/>
              <a:t>4/13/2026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78AFDBE-1963-43DE-B75A-946778580923}" type="slidenum">
              <a:rPr lang="en-US" smtClean="0"/>
              <a:t>‹#›</a:t>
            </a:fld>
            <a:endParaRPr lang="en-US"/>
          </a:p>
        </p:txBody>
      </p:sp>
    </p:spTree>
    <p:extLst>
      <p:ext uri="{BB962C8B-B14F-4D97-AF65-F5344CB8AC3E}">
        <p14:creationId xmlns:p14="http://schemas.microsoft.com/office/powerpoint/2010/main" val="13944661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B08969-93A3-40F3-9969-37BD0D3D89E4}" type="datetimeFigureOut">
              <a:rPr lang="en-US" smtClean="0"/>
              <a:t>4/13/2026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78AFDBE-1963-43DE-B75A-946778580923}" type="slidenum">
              <a:rPr lang="en-US" smtClean="0"/>
              <a:t>‹#›</a:t>
            </a:fld>
            <a:endParaRPr lang="en-US"/>
          </a:p>
        </p:txBody>
      </p:sp>
    </p:spTree>
    <p:extLst>
      <p:ext uri="{BB962C8B-B14F-4D97-AF65-F5344CB8AC3E}">
        <p14:creationId xmlns:p14="http://schemas.microsoft.com/office/powerpoint/2010/main" val="41191700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EB08969-93A3-40F3-9969-37BD0D3D89E4}" type="datetimeFigureOut">
              <a:rPr lang="en-US" smtClean="0"/>
              <a:t>4/13/2026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8AFDBE-1963-43DE-B75A-946778580923}" type="slidenum">
              <a:rPr lang="en-US" smtClean="0"/>
              <a:t>‹#›</a:t>
            </a:fld>
            <a:endParaRPr lang="en-US"/>
          </a:p>
        </p:txBody>
      </p:sp>
    </p:spTree>
    <p:extLst>
      <p:ext uri="{BB962C8B-B14F-4D97-AF65-F5344CB8AC3E}">
        <p14:creationId xmlns:p14="http://schemas.microsoft.com/office/powerpoint/2010/main" val="27304991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EB08969-93A3-40F3-9969-37BD0D3D89E4}" type="datetimeFigureOut">
              <a:rPr lang="en-US" smtClean="0"/>
              <a:t>4/13/2026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8AFDBE-1963-43DE-B75A-946778580923}" type="slidenum">
              <a:rPr lang="en-US" smtClean="0"/>
              <a:t>‹#›</a:t>
            </a:fld>
            <a:endParaRPr lang="en-US"/>
          </a:p>
        </p:txBody>
      </p:sp>
    </p:spTree>
    <p:extLst>
      <p:ext uri="{BB962C8B-B14F-4D97-AF65-F5344CB8AC3E}">
        <p14:creationId xmlns:p14="http://schemas.microsoft.com/office/powerpoint/2010/main" val="36404780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B08969-93A3-40F3-9969-37BD0D3D89E4}" type="datetimeFigureOut">
              <a:rPr lang="en-US" smtClean="0"/>
              <a:t>4/13/2026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8AFDBE-1963-43DE-B75A-946778580923}" type="slidenum">
              <a:rPr lang="en-US" smtClean="0"/>
              <a:t>‹#›</a:t>
            </a:fld>
            <a:endParaRPr lang="en-US"/>
          </a:p>
        </p:txBody>
      </p:sp>
    </p:spTree>
    <p:extLst>
      <p:ext uri="{BB962C8B-B14F-4D97-AF65-F5344CB8AC3E}">
        <p14:creationId xmlns:p14="http://schemas.microsoft.com/office/powerpoint/2010/main" val="10795027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802611" y="0"/>
            <a:ext cx="5920509" cy="6858000"/>
          </a:xfrm>
          <a:prstGeom prst="rect">
            <a:avLst/>
          </a:prstGeom>
        </p:spPr>
      </p:pic>
    </p:spTree>
    <p:extLst>
      <p:ext uri="{BB962C8B-B14F-4D97-AF65-F5344CB8AC3E}">
        <p14:creationId xmlns:p14="http://schemas.microsoft.com/office/powerpoint/2010/main" val="24210574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66255" y="123133"/>
            <a:ext cx="5920508" cy="6456960"/>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a:lnSpc>
                <a:spcPct val="150000"/>
              </a:lnSpc>
            </a:pPr>
            <a:r>
              <a:rPr lang="vi-VN" sz="4000" dirty="0">
                <a:ln w="0"/>
                <a:solidFill>
                  <a:srgbClr val="00B0F0"/>
                </a:solidFill>
                <a:effectLst>
                  <a:outerShdw blurRad="38100" dist="19050" dir="2700000" algn="tl" rotWithShape="0">
                    <a:schemeClr val="dk1">
                      <a:alpha val="40000"/>
                    </a:schemeClr>
                  </a:outerShdw>
                </a:effectLst>
                <a:latin typeface="+mj-lt"/>
                <a:cs typeface="Times New Roman" panose="02020603050405020304" pitchFamily="18" charset="0"/>
              </a:rPr>
              <a:t>Không đợi đồng hồ rung chuông báo thức, Vịt Con vẫn dậy sớm hơn mọi ngày, chú háo hức mong chóng sáng để mẹ đưa đi học, chả là hôm nay ngày đầu tiên Vịt con tới lớp. </a:t>
            </a:r>
            <a:endParaRPr lang="en-US" sz="4000" dirty="0">
              <a:ln w="0"/>
              <a:solidFill>
                <a:srgbClr val="00B0F0"/>
              </a:solidFill>
              <a:effectLst>
                <a:outerShdw blurRad="38100" dist="19050" dir="2700000" algn="tl" rotWithShape="0">
                  <a:schemeClr val="dk1">
                    <a:alpha val="40000"/>
                  </a:schemeClr>
                </a:outerShdw>
              </a:effectLst>
              <a:latin typeface="+mj-lt"/>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6086763" y="0"/>
            <a:ext cx="6105237" cy="6858000"/>
          </a:xfrm>
          <a:prstGeom prst="rect">
            <a:avLst/>
          </a:prstGeom>
        </p:spPr>
      </p:pic>
    </p:spTree>
    <p:extLst>
      <p:ext uri="{BB962C8B-B14F-4D97-AF65-F5344CB8AC3E}">
        <p14:creationId xmlns:p14="http://schemas.microsoft.com/office/powerpoint/2010/main" val="27186586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51179"/>
            <a:ext cx="6003635" cy="6555641"/>
          </a:xfrm>
          <a:prstGeom prst="rect">
            <a:avLst/>
          </a:prstGeom>
          <a:noFill/>
        </p:spPr>
        <p:txBody>
          <a:bodyPr wrap="square" rtlCol="0">
            <a:spAutoFit/>
          </a:bodyPr>
          <a:lstStyle/>
          <a:p>
            <a:pPr>
              <a:lnSpc>
                <a:spcPct val="150000"/>
              </a:lnSpc>
            </a:pPr>
            <a:r>
              <a:rPr lang="en-US" sz="2800" i="1" dirty="0" smtClean="0">
                <a:solidFill>
                  <a:srgbClr val="FF0000"/>
                </a:solidFill>
                <a:latin typeface="Times New Roman" panose="02020603050405020304" pitchFamily="18" charset="0"/>
                <a:cs typeface="Times New Roman" panose="02020603050405020304" pitchFamily="18" charset="0"/>
              </a:rPr>
              <a:t>	</a:t>
            </a:r>
            <a:r>
              <a:rPr lang="vi-VN" sz="4000" dirty="0">
                <a:solidFill>
                  <a:srgbClr val="00B0F0"/>
                </a:solidFill>
                <a:latin typeface="+mj-lt"/>
              </a:rPr>
              <a:t>Vịt Con thích lắm, dọc đường chú cứ hát suốt.</a:t>
            </a:r>
            <a:r>
              <a:rPr lang="vi-VN" sz="23900" dirty="0">
                <a:solidFill>
                  <a:srgbClr val="00B0F0"/>
                </a:solidFill>
                <a:latin typeface="+mj-lt"/>
              </a:rPr>
              <a:t/>
            </a:r>
            <a:br>
              <a:rPr lang="vi-VN" sz="23900" dirty="0">
                <a:solidFill>
                  <a:srgbClr val="00B0F0"/>
                </a:solidFill>
                <a:latin typeface="+mj-lt"/>
              </a:rPr>
            </a:br>
            <a:r>
              <a:rPr lang="vi-VN" sz="4000" dirty="0">
                <a:solidFill>
                  <a:srgbClr val="00B0F0"/>
                </a:solidFill>
                <a:latin typeface="+mj-lt"/>
              </a:rPr>
              <a:t>Trường của Vịt Con nằm trên một bói đất rộng, </a:t>
            </a:r>
            <a:r>
              <a:rPr lang="en-US" sz="4000" dirty="0" err="1" smtClean="0">
                <a:solidFill>
                  <a:srgbClr val="00B0F0"/>
                </a:solidFill>
                <a:latin typeface="Times New Roman" panose="02020603050405020304" pitchFamily="18" charset="0"/>
                <a:cs typeface="Times New Roman" panose="02020603050405020304" pitchFamily="18" charset="0"/>
              </a:rPr>
              <a:t>có</a:t>
            </a:r>
            <a:r>
              <a:rPr lang="en-US" sz="4000" dirty="0" smtClean="0">
                <a:solidFill>
                  <a:srgbClr val="00B0F0"/>
                </a:solidFill>
                <a:latin typeface="Times New Roman" panose="02020603050405020304" pitchFamily="18" charset="0"/>
                <a:cs typeface="Times New Roman" panose="02020603050405020304" pitchFamily="18" charset="0"/>
              </a:rPr>
              <a:t> </a:t>
            </a:r>
            <a:r>
              <a:rPr lang="en-US" sz="4000" dirty="0" err="1" smtClean="0">
                <a:solidFill>
                  <a:srgbClr val="00B0F0"/>
                </a:solidFill>
                <a:latin typeface="Times New Roman" panose="02020603050405020304" pitchFamily="18" charset="0"/>
                <a:cs typeface="Times New Roman" panose="02020603050405020304" pitchFamily="18" charset="0"/>
              </a:rPr>
              <a:t>dòng</a:t>
            </a:r>
            <a:r>
              <a:rPr lang="en-US" sz="4000" dirty="0" smtClean="0">
                <a:solidFill>
                  <a:srgbClr val="00B0F0"/>
                </a:solidFill>
                <a:latin typeface="Times New Roman" panose="02020603050405020304" pitchFamily="18" charset="0"/>
                <a:cs typeface="Times New Roman" panose="02020603050405020304" pitchFamily="18" charset="0"/>
              </a:rPr>
              <a:t> </a:t>
            </a:r>
            <a:r>
              <a:rPr lang="vi-VN" sz="4000" dirty="0" smtClean="0">
                <a:solidFill>
                  <a:srgbClr val="00B0F0"/>
                </a:solidFill>
                <a:latin typeface="+mj-lt"/>
              </a:rPr>
              <a:t>suối </a:t>
            </a:r>
            <a:r>
              <a:rPr lang="vi-VN" sz="4000" dirty="0">
                <a:solidFill>
                  <a:srgbClr val="00B0F0"/>
                </a:solidFill>
                <a:latin typeface="+mj-lt"/>
              </a:rPr>
              <a:t>chảy qua, </a:t>
            </a:r>
            <a:r>
              <a:rPr lang="vi-VN" sz="4000" dirty="0" smtClean="0">
                <a:solidFill>
                  <a:srgbClr val="00B0F0"/>
                </a:solidFill>
                <a:latin typeface="+mj-lt"/>
              </a:rPr>
              <a:t>hai </a:t>
            </a:r>
            <a:r>
              <a:rPr lang="vi-VN" sz="4000" dirty="0">
                <a:solidFill>
                  <a:srgbClr val="00B0F0"/>
                </a:solidFill>
                <a:latin typeface="+mj-lt"/>
              </a:rPr>
              <a:t>bờ suối </a:t>
            </a:r>
            <a:r>
              <a:rPr lang="vi-VN" sz="4000" dirty="0" smtClean="0">
                <a:solidFill>
                  <a:srgbClr val="00B0F0"/>
                </a:solidFill>
                <a:latin typeface="+mj-lt"/>
              </a:rPr>
              <a:t>c</a:t>
            </a:r>
            <a:r>
              <a:rPr lang="en-US" sz="4000" dirty="0">
                <a:solidFill>
                  <a:srgbClr val="00B0F0"/>
                </a:solidFill>
                <a:latin typeface="+mj-lt"/>
              </a:rPr>
              <a:t>ó</a:t>
            </a:r>
            <a:r>
              <a:rPr lang="vi-VN" sz="4000" dirty="0" smtClean="0">
                <a:solidFill>
                  <a:srgbClr val="00B0F0"/>
                </a:solidFill>
                <a:latin typeface="+mj-lt"/>
              </a:rPr>
              <a:t> </a:t>
            </a:r>
            <a:r>
              <a:rPr lang="vi-VN" sz="4000" dirty="0">
                <a:solidFill>
                  <a:srgbClr val="00B0F0"/>
                </a:solidFill>
                <a:latin typeface="+mj-lt"/>
              </a:rPr>
              <a:t>nhiều hoa đua nhau nở, rất đẹp.</a:t>
            </a:r>
            <a:endParaRPr lang="en-US" sz="23900" i="1" dirty="0">
              <a:solidFill>
                <a:srgbClr val="00B0F0"/>
              </a:solidFill>
              <a:latin typeface="+mj-lt"/>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6003635" y="0"/>
            <a:ext cx="6188365" cy="6858000"/>
          </a:xfrm>
          <a:prstGeom prst="rect">
            <a:avLst/>
          </a:prstGeom>
        </p:spPr>
      </p:pic>
    </p:spTree>
    <p:extLst>
      <p:ext uri="{BB962C8B-B14F-4D97-AF65-F5344CB8AC3E}">
        <p14:creationId xmlns:p14="http://schemas.microsoft.com/office/powerpoint/2010/main" val="9947953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0"/>
            <a:ext cx="6216072" cy="507831"/>
          </a:xfrm>
          <a:prstGeom prst="rect">
            <a:avLst/>
          </a:prstGeom>
          <a:noFill/>
        </p:spPr>
        <p:txBody>
          <a:bodyPr wrap="square" rtlCol="0">
            <a:spAutoFit/>
          </a:bodyPr>
          <a:lstStyle/>
          <a:p>
            <a:pPr>
              <a:lnSpc>
                <a:spcPct val="150000"/>
              </a:lnSpc>
            </a:pPr>
            <a:r>
              <a:rPr lang="vi-VN" dirty="0"/>
              <a:t>   </a:t>
            </a:r>
            <a:endParaRPr lang="en-US" sz="4400" i="1" dirty="0">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60036" y="467644"/>
            <a:ext cx="6096000" cy="6001643"/>
          </a:xfrm>
          <a:prstGeom prst="rect">
            <a:avLst/>
          </a:prstGeom>
        </p:spPr>
        <p:txBody>
          <a:bodyPr>
            <a:spAutoFit/>
          </a:bodyPr>
          <a:lstStyle/>
          <a:p>
            <a:pPr>
              <a:lnSpc>
                <a:spcPct val="150000"/>
              </a:lnSpc>
            </a:pPr>
            <a:r>
              <a:rPr lang="vi-VN" sz="3200" dirty="0">
                <a:solidFill>
                  <a:srgbClr val="00B0F0"/>
                </a:solidFill>
                <a:latin typeface="+mj-lt"/>
              </a:rPr>
              <a:t>Lớp mẫu giáo của Vịt Con thật vui </a:t>
            </a:r>
            <a:r>
              <a:rPr lang="vi-VN" sz="3200" dirty="0" smtClean="0">
                <a:solidFill>
                  <a:srgbClr val="00B0F0"/>
                </a:solidFill>
                <a:latin typeface="+mj-lt"/>
              </a:rPr>
              <a:t>v</a:t>
            </a:r>
            <a:r>
              <a:rPr lang="en-US" sz="3200">
                <a:solidFill>
                  <a:srgbClr val="00B0F0"/>
                </a:solidFill>
                <a:latin typeface="+mj-lt"/>
              </a:rPr>
              <a:t>ẻ</a:t>
            </a:r>
            <a:r>
              <a:rPr lang="vi-VN" sz="3200" smtClean="0">
                <a:solidFill>
                  <a:srgbClr val="00B0F0"/>
                </a:solidFill>
                <a:latin typeface="+mj-lt"/>
              </a:rPr>
              <a:t> </a:t>
            </a:r>
            <a:r>
              <a:rPr lang="vi-VN" sz="3200" dirty="0" smtClean="0">
                <a:solidFill>
                  <a:srgbClr val="00B0F0"/>
                </a:solidFill>
                <a:latin typeface="+mj-lt"/>
              </a:rPr>
              <a:t>c</a:t>
            </a:r>
            <a:r>
              <a:rPr lang="en-US" sz="3200" dirty="0">
                <a:solidFill>
                  <a:srgbClr val="00B0F0"/>
                </a:solidFill>
                <a:latin typeface="+mj-lt"/>
              </a:rPr>
              <a:t>ó</a:t>
            </a:r>
            <a:r>
              <a:rPr lang="vi-VN" sz="3200" dirty="0" smtClean="0">
                <a:solidFill>
                  <a:srgbClr val="00B0F0"/>
                </a:solidFill>
                <a:latin typeface="+mj-lt"/>
              </a:rPr>
              <a:t> </a:t>
            </a:r>
            <a:r>
              <a:rPr lang="vi-VN" sz="3200" dirty="0">
                <a:solidFill>
                  <a:srgbClr val="00B0F0"/>
                </a:solidFill>
                <a:latin typeface="+mj-lt"/>
              </a:rPr>
              <a:t>nhiều bạn. Ai đến lớp cũng được cô giáo Gà Mơ âu yếm xoa đầu và hỏi tên từng bạn. Vịt Con được cô giáo cho tự giới thiệu về </a:t>
            </a:r>
            <a:r>
              <a:rPr lang="vi-VN" sz="3200" dirty="0" smtClean="0">
                <a:solidFill>
                  <a:srgbClr val="00B0F0"/>
                </a:solidFill>
                <a:latin typeface="+mj-lt"/>
              </a:rPr>
              <a:t>m</a:t>
            </a:r>
            <a:r>
              <a:rPr lang="en-US" sz="3200" dirty="0" err="1" smtClean="0">
                <a:solidFill>
                  <a:srgbClr val="00B0F0"/>
                </a:solidFill>
                <a:latin typeface="+mj-lt"/>
              </a:rPr>
              <a:t>ình</a:t>
            </a:r>
            <a:r>
              <a:rPr lang="vi-VN" sz="3200" dirty="0" smtClean="0">
                <a:solidFill>
                  <a:srgbClr val="00B0F0"/>
                </a:solidFill>
                <a:latin typeface="+mj-lt"/>
              </a:rPr>
              <a:t> </a:t>
            </a:r>
            <a:r>
              <a:rPr lang="vi-VN" sz="3200" dirty="0">
                <a:solidFill>
                  <a:srgbClr val="00B0F0"/>
                </a:solidFill>
                <a:latin typeface="+mj-lt"/>
              </a:rPr>
              <a:t>trước, Vịt Con lễ phép: Cạp! Cạp…thưa cô con là Vịt Con, con rất thích bơi lội. </a:t>
            </a:r>
            <a:endParaRPr lang="en-US" sz="5400" dirty="0">
              <a:solidFill>
                <a:srgbClr val="00B0F0"/>
              </a:solidFill>
              <a:latin typeface="+mj-lt"/>
            </a:endParaRPr>
          </a:p>
        </p:txBody>
      </p:sp>
      <p:pic>
        <p:nvPicPr>
          <p:cNvPr id="2" name="Picture 1"/>
          <p:cNvPicPr>
            <a:picLocks noChangeAspect="1"/>
          </p:cNvPicPr>
          <p:nvPr/>
        </p:nvPicPr>
        <p:blipFill>
          <a:blip r:embed="rId2"/>
          <a:stretch>
            <a:fillRect/>
          </a:stretch>
        </p:blipFill>
        <p:spPr>
          <a:xfrm>
            <a:off x="5957454" y="0"/>
            <a:ext cx="6234545" cy="6858000"/>
          </a:xfrm>
          <a:prstGeom prst="rect">
            <a:avLst/>
          </a:prstGeom>
        </p:spPr>
      </p:pic>
    </p:spTree>
    <p:extLst>
      <p:ext uri="{BB962C8B-B14F-4D97-AF65-F5344CB8AC3E}">
        <p14:creationId xmlns:p14="http://schemas.microsoft.com/office/powerpoint/2010/main" val="18682404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
            <a:ext cx="6123710" cy="685799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nSpc>
                <a:spcPct val="150000"/>
              </a:lnSpc>
            </a:pPr>
            <a:r>
              <a:rPr lang="vi-VN" sz="3600" dirty="0">
                <a:solidFill>
                  <a:srgbClr val="00B0F0"/>
                </a:solidFill>
                <a:latin typeface="Times New Roman" panose="02020603050405020304" pitchFamily="18" charset="0"/>
                <a:cs typeface="Times New Roman" panose="02020603050405020304" pitchFamily="18" charset="0"/>
              </a:rPr>
              <a:t>Vịt Con chưa nói dứt lời, Ếch xanh đó </a:t>
            </a:r>
            <a:r>
              <a:rPr lang="en-US" sz="3600" dirty="0" err="1" smtClean="0">
                <a:solidFill>
                  <a:srgbClr val="00B0F0"/>
                </a:solidFill>
                <a:latin typeface="Times New Roman" panose="02020603050405020304" pitchFamily="18" charset="0"/>
                <a:cs typeface="Times New Roman" panose="02020603050405020304" pitchFamily="18" charset="0"/>
              </a:rPr>
              <a:t>láu</a:t>
            </a:r>
            <a:r>
              <a:rPr lang="en-US" sz="3600" dirty="0" smtClean="0">
                <a:solidFill>
                  <a:srgbClr val="00B0F0"/>
                </a:solidFill>
                <a:latin typeface="Times New Roman" panose="02020603050405020304" pitchFamily="18" charset="0"/>
                <a:cs typeface="Times New Roman" panose="02020603050405020304" pitchFamily="18" charset="0"/>
              </a:rPr>
              <a:t> </a:t>
            </a:r>
            <a:r>
              <a:rPr lang="en-US" sz="3600" dirty="0" err="1" smtClean="0">
                <a:solidFill>
                  <a:srgbClr val="00B0F0"/>
                </a:solidFill>
                <a:latin typeface="Times New Roman" panose="02020603050405020304" pitchFamily="18" charset="0"/>
                <a:cs typeface="Times New Roman" panose="02020603050405020304" pitchFamily="18" charset="0"/>
              </a:rPr>
              <a:t>táu</a:t>
            </a:r>
            <a:r>
              <a:rPr lang="vi-VN" sz="3600" dirty="0" smtClean="0">
                <a:solidFill>
                  <a:srgbClr val="00B0F0"/>
                </a:solidFill>
                <a:latin typeface="Times New Roman" panose="02020603050405020304" pitchFamily="18" charset="0"/>
                <a:cs typeface="Times New Roman" panose="02020603050405020304" pitchFamily="18" charset="0"/>
              </a:rPr>
              <a:t>: </a:t>
            </a:r>
            <a:r>
              <a:rPr lang="vi-VN" sz="3600" dirty="0">
                <a:solidFill>
                  <a:srgbClr val="00B0F0"/>
                </a:solidFill>
                <a:latin typeface="Times New Roman" panose="02020603050405020304" pitchFamily="18" charset="0"/>
                <a:cs typeface="Times New Roman" panose="02020603050405020304" pitchFamily="18" charset="0"/>
              </a:rPr>
              <a:t>Ộp! ộp…con cũng </a:t>
            </a:r>
            <a:r>
              <a:rPr lang="vi-VN" sz="3600" dirty="0" smtClean="0">
                <a:solidFill>
                  <a:srgbClr val="00B0F0"/>
                </a:solidFill>
                <a:latin typeface="Times New Roman" panose="02020603050405020304" pitchFamily="18" charset="0"/>
                <a:cs typeface="Times New Roman" panose="02020603050405020304" pitchFamily="18" charset="0"/>
              </a:rPr>
              <a:t>th</a:t>
            </a:r>
            <a:r>
              <a:rPr lang="en-US" sz="3600" dirty="0" err="1" smtClean="0">
                <a:solidFill>
                  <a:srgbClr val="00B0F0"/>
                </a:solidFill>
                <a:latin typeface="Times New Roman" panose="02020603050405020304" pitchFamily="18" charset="0"/>
                <a:cs typeface="Times New Roman" panose="02020603050405020304" pitchFamily="18" charset="0"/>
              </a:rPr>
              <a:t>ích</a:t>
            </a:r>
            <a:r>
              <a:rPr lang="vi-VN" sz="3600" dirty="0" smtClean="0">
                <a:solidFill>
                  <a:srgbClr val="00B0F0"/>
                </a:solidFill>
                <a:latin typeface="Times New Roman" panose="02020603050405020304" pitchFamily="18" charset="0"/>
                <a:cs typeface="Times New Roman" panose="02020603050405020304" pitchFamily="18" charset="0"/>
              </a:rPr>
              <a:t> </a:t>
            </a:r>
            <a:r>
              <a:rPr lang="vi-VN" sz="3600" dirty="0">
                <a:solidFill>
                  <a:srgbClr val="00B0F0"/>
                </a:solidFill>
                <a:latin typeface="Times New Roman" panose="02020603050405020304" pitchFamily="18" charset="0"/>
                <a:cs typeface="Times New Roman" panose="02020603050405020304" pitchFamily="18" charset="0"/>
              </a:rPr>
              <a:t>bơi lội. Cô Gà Mơ tỏ ý </a:t>
            </a:r>
            <a:r>
              <a:rPr lang="vi-VN" sz="3600" dirty="0" smtClean="0">
                <a:solidFill>
                  <a:srgbClr val="00B0F0"/>
                </a:solidFill>
                <a:latin typeface="Times New Roman" panose="02020603050405020304" pitchFamily="18" charset="0"/>
                <a:cs typeface="Times New Roman" panose="02020603050405020304" pitchFamily="18" charset="0"/>
              </a:rPr>
              <a:t>kh</a:t>
            </a:r>
            <a:r>
              <a:rPr lang="en-US" sz="3600" dirty="0" err="1" smtClean="0">
                <a:solidFill>
                  <a:srgbClr val="00B0F0"/>
                </a:solidFill>
                <a:latin typeface="Times New Roman" panose="02020603050405020304" pitchFamily="18" charset="0"/>
                <a:cs typeface="Times New Roman" panose="02020603050405020304" pitchFamily="18" charset="0"/>
              </a:rPr>
              <a:t>ông</a:t>
            </a:r>
            <a:r>
              <a:rPr lang="vi-VN" sz="3600" dirty="0" smtClean="0">
                <a:solidFill>
                  <a:srgbClr val="00B0F0"/>
                </a:solidFill>
                <a:latin typeface="Times New Roman" panose="02020603050405020304" pitchFamily="18" charset="0"/>
                <a:cs typeface="Times New Roman" panose="02020603050405020304" pitchFamily="18" charset="0"/>
              </a:rPr>
              <a:t> </a:t>
            </a:r>
            <a:r>
              <a:rPr lang="vi-VN" sz="3600" dirty="0">
                <a:solidFill>
                  <a:srgbClr val="00B0F0"/>
                </a:solidFill>
                <a:latin typeface="Times New Roman" panose="02020603050405020304" pitchFamily="18" charset="0"/>
                <a:cs typeface="Times New Roman" panose="02020603050405020304" pitchFamily="18" charset="0"/>
              </a:rPr>
              <a:t>vui, </a:t>
            </a:r>
            <a:r>
              <a:rPr lang="en-US" sz="3600" dirty="0" err="1" smtClean="0">
                <a:solidFill>
                  <a:srgbClr val="00B0F0"/>
                </a:solidFill>
                <a:latin typeface="Times New Roman" panose="02020603050405020304" pitchFamily="18" charset="0"/>
                <a:cs typeface="Times New Roman" panose="02020603050405020304" pitchFamily="18" charset="0"/>
              </a:rPr>
              <a:t>cô</a:t>
            </a:r>
            <a:r>
              <a:rPr lang="vi-VN" sz="3600" dirty="0" smtClean="0">
                <a:solidFill>
                  <a:srgbClr val="00B0F0"/>
                </a:solidFill>
                <a:latin typeface="Times New Roman" panose="02020603050405020304" pitchFamily="18" charset="0"/>
                <a:cs typeface="Times New Roman" panose="02020603050405020304" pitchFamily="18" charset="0"/>
              </a:rPr>
              <a:t> </a:t>
            </a:r>
            <a:r>
              <a:rPr lang="vi-VN" sz="3600" dirty="0">
                <a:solidFill>
                  <a:srgbClr val="00B0F0"/>
                </a:solidFill>
                <a:latin typeface="Times New Roman" panose="02020603050405020304" pitchFamily="18" charset="0"/>
                <a:cs typeface="Times New Roman" panose="02020603050405020304" pitchFamily="18" charset="0"/>
              </a:rPr>
              <a:t>núi: Ếch Xanh ơi, con phải tay xin </a:t>
            </a:r>
            <a:r>
              <a:rPr lang="vi-VN" sz="3600" dirty="0" smtClean="0">
                <a:solidFill>
                  <a:srgbClr val="00B0F0"/>
                </a:solidFill>
                <a:latin typeface="Times New Roman" panose="02020603050405020304" pitchFamily="18" charset="0"/>
                <a:cs typeface="Times New Roman" panose="02020603050405020304" pitchFamily="18" charset="0"/>
              </a:rPr>
              <a:t>ph</a:t>
            </a:r>
            <a:r>
              <a:rPr lang="en-US" sz="3600" dirty="0" err="1" smtClean="0">
                <a:solidFill>
                  <a:srgbClr val="00B0F0"/>
                </a:solidFill>
                <a:latin typeface="Times New Roman" panose="02020603050405020304" pitchFamily="18" charset="0"/>
                <a:cs typeface="Times New Roman" panose="02020603050405020304" pitchFamily="18" charset="0"/>
              </a:rPr>
              <a:t>ép</a:t>
            </a:r>
            <a:r>
              <a:rPr lang="vi-VN" sz="3600" dirty="0" smtClean="0">
                <a:solidFill>
                  <a:srgbClr val="00B0F0"/>
                </a:solidFill>
                <a:latin typeface="Times New Roman" panose="02020603050405020304" pitchFamily="18" charset="0"/>
                <a:cs typeface="Times New Roman" panose="02020603050405020304" pitchFamily="18" charset="0"/>
              </a:rPr>
              <a:t> </a:t>
            </a:r>
            <a:r>
              <a:rPr lang="vi-VN" sz="3600" dirty="0">
                <a:solidFill>
                  <a:srgbClr val="00B0F0"/>
                </a:solidFill>
                <a:latin typeface="Times New Roman" panose="02020603050405020304" pitchFamily="18" charset="0"/>
                <a:cs typeface="Times New Roman" panose="02020603050405020304" pitchFamily="18" charset="0"/>
              </a:rPr>
              <a:t>rồi mới núi chứ? Ếch Xanh biết lỗi, cúi đầu:vâng ạ.</a:t>
            </a:r>
          </a:p>
        </p:txBody>
      </p:sp>
      <p:pic>
        <p:nvPicPr>
          <p:cNvPr id="2" name="Picture 1"/>
          <p:cNvPicPr>
            <a:picLocks noChangeAspect="1"/>
          </p:cNvPicPr>
          <p:nvPr/>
        </p:nvPicPr>
        <p:blipFill>
          <a:blip r:embed="rId2"/>
          <a:stretch>
            <a:fillRect/>
          </a:stretch>
        </p:blipFill>
        <p:spPr>
          <a:xfrm>
            <a:off x="6123709" y="1"/>
            <a:ext cx="6068291" cy="6857999"/>
          </a:xfrm>
          <a:prstGeom prst="rect">
            <a:avLst/>
          </a:prstGeom>
        </p:spPr>
      </p:pic>
    </p:spTree>
    <p:extLst>
      <p:ext uri="{BB962C8B-B14F-4D97-AF65-F5344CB8AC3E}">
        <p14:creationId xmlns:p14="http://schemas.microsoft.com/office/powerpoint/2010/main" val="36744050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6183" y="210026"/>
            <a:ext cx="6096000" cy="6494085"/>
          </a:xfrm>
          <a:prstGeom prst="rect">
            <a:avLst/>
          </a:prstGeom>
        </p:spPr>
        <p:txBody>
          <a:bodyPr>
            <a:spAutoFit/>
          </a:bodyPr>
          <a:lstStyle/>
          <a:p>
            <a:r>
              <a:rPr lang="vi-VN" sz="3200" dirty="0">
                <a:solidFill>
                  <a:srgbClr val="00B0F0"/>
                </a:solidFill>
                <a:latin typeface="+mj-lt"/>
              </a:rPr>
              <a:t>Các bạn Trống Choai, Cún Nâu và Mèo khoang cũng lần lượt nói về </a:t>
            </a:r>
            <a:r>
              <a:rPr lang="vi-VN" sz="3200" dirty="0" smtClean="0">
                <a:solidFill>
                  <a:srgbClr val="00B0F0"/>
                </a:solidFill>
                <a:latin typeface="+mj-lt"/>
              </a:rPr>
              <a:t>m</a:t>
            </a:r>
            <a:r>
              <a:rPr lang="en-US" sz="3200" dirty="0" err="1" smtClean="0">
                <a:solidFill>
                  <a:srgbClr val="00B0F0"/>
                </a:solidFill>
                <a:latin typeface="+mj-lt"/>
              </a:rPr>
              <a:t>ình</a:t>
            </a:r>
            <a:r>
              <a:rPr lang="vi-VN" sz="3200" dirty="0" smtClean="0">
                <a:solidFill>
                  <a:srgbClr val="00B0F0"/>
                </a:solidFill>
                <a:latin typeface="+mj-lt"/>
              </a:rPr>
              <a:t>. </a:t>
            </a:r>
            <a:r>
              <a:rPr lang="vi-VN" sz="3200" dirty="0">
                <a:solidFill>
                  <a:srgbClr val="00B0F0"/>
                </a:solidFill>
                <a:latin typeface="+mj-lt"/>
              </a:rPr>
              <a:t>Này </a:t>
            </a:r>
            <a:r>
              <a:rPr lang="vi-VN" sz="3200" dirty="0" smtClean="0">
                <a:solidFill>
                  <a:srgbClr val="00B0F0"/>
                </a:solidFill>
                <a:latin typeface="+mj-lt"/>
              </a:rPr>
              <a:t>nh</a:t>
            </a:r>
            <a:r>
              <a:rPr lang="en-US" sz="3200" dirty="0">
                <a:solidFill>
                  <a:srgbClr val="00B0F0"/>
                </a:solidFill>
                <a:latin typeface="+mj-lt"/>
              </a:rPr>
              <a:t>é</a:t>
            </a:r>
            <a:r>
              <a:rPr lang="vi-VN" sz="3200" dirty="0" smtClean="0">
                <a:solidFill>
                  <a:srgbClr val="00B0F0"/>
                </a:solidFill>
                <a:latin typeface="+mj-lt"/>
              </a:rPr>
              <a:t>: </a:t>
            </a:r>
            <a:r>
              <a:rPr lang="vi-VN" sz="3200" dirty="0">
                <a:solidFill>
                  <a:srgbClr val="00B0F0"/>
                </a:solidFill>
                <a:latin typeface="+mj-lt"/>
              </a:rPr>
              <a:t>bạn Trống Choai gáy </a:t>
            </a:r>
            <a:r>
              <a:rPr lang="vi-VN" sz="3200" dirty="0" smtClean="0">
                <a:solidFill>
                  <a:srgbClr val="00B0F0"/>
                </a:solidFill>
                <a:latin typeface="+mj-lt"/>
              </a:rPr>
              <a:t>ò ó </a:t>
            </a:r>
            <a:r>
              <a:rPr lang="en-US" sz="3200" dirty="0" smtClean="0">
                <a:solidFill>
                  <a:srgbClr val="00B0F0"/>
                </a:solidFill>
                <a:latin typeface="+mj-lt"/>
              </a:rPr>
              <a:t>o </a:t>
            </a:r>
            <a:r>
              <a:rPr lang="vi-VN" sz="3200" dirty="0" smtClean="0">
                <a:solidFill>
                  <a:srgbClr val="00B0F0"/>
                </a:solidFill>
                <a:latin typeface="+mj-lt"/>
              </a:rPr>
              <a:t>để </a:t>
            </a:r>
            <a:r>
              <a:rPr lang="vi-VN" sz="3200" dirty="0">
                <a:solidFill>
                  <a:srgbClr val="00B0F0"/>
                </a:solidFill>
                <a:latin typeface="+mj-lt"/>
              </a:rPr>
              <a:t>đánh thức mọi người dậy. Bạn cún Nâu sủa: </a:t>
            </a:r>
            <a:r>
              <a:rPr lang="vi-VN" sz="3200" dirty="0" smtClean="0">
                <a:solidFill>
                  <a:srgbClr val="00B0F0"/>
                </a:solidFill>
                <a:latin typeface="+mj-lt"/>
              </a:rPr>
              <a:t>gâu…gâu</a:t>
            </a:r>
            <a:r>
              <a:rPr lang="en-US" sz="3200" dirty="0" smtClean="0">
                <a:solidFill>
                  <a:srgbClr val="00B0F0"/>
                </a:solidFill>
                <a:latin typeface="+mj-lt"/>
              </a:rPr>
              <a:t> </a:t>
            </a:r>
            <a:r>
              <a:rPr lang="vi-VN" sz="3200" dirty="0" smtClean="0">
                <a:solidFill>
                  <a:srgbClr val="00B0F0"/>
                </a:solidFill>
                <a:latin typeface="+mj-lt"/>
              </a:rPr>
              <a:t>và </a:t>
            </a:r>
            <a:r>
              <a:rPr lang="vi-VN" sz="3200" dirty="0">
                <a:solidFill>
                  <a:srgbClr val="00B0F0"/>
                </a:solidFill>
                <a:latin typeface="+mj-lt"/>
              </a:rPr>
              <a:t>trụng nhà rất giỏi. Bạn </a:t>
            </a:r>
            <a:r>
              <a:rPr lang="vi-VN" sz="3200" dirty="0" smtClean="0">
                <a:solidFill>
                  <a:srgbClr val="00B0F0"/>
                </a:solidFill>
                <a:latin typeface="+mj-lt"/>
              </a:rPr>
              <a:t>M</a:t>
            </a:r>
            <a:r>
              <a:rPr lang="en-US" sz="3200" dirty="0" err="1" smtClean="0">
                <a:solidFill>
                  <a:srgbClr val="00B0F0"/>
                </a:solidFill>
                <a:latin typeface="Times New Roman" panose="02020603050405020304" pitchFamily="18" charset="0"/>
                <a:cs typeface="Times New Roman" panose="02020603050405020304" pitchFamily="18" charset="0"/>
              </a:rPr>
              <a:t>èo</a:t>
            </a:r>
            <a:r>
              <a:rPr lang="vi-VN" sz="3200" dirty="0" smtClean="0">
                <a:solidFill>
                  <a:srgbClr val="00B0F0"/>
                </a:solidFill>
                <a:latin typeface="+mj-lt"/>
              </a:rPr>
              <a:t> </a:t>
            </a:r>
            <a:r>
              <a:rPr lang="vi-VN" sz="3200" dirty="0">
                <a:solidFill>
                  <a:srgbClr val="00B0F0"/>
                </a:solidFill>
                <a:latin typeface="+mj-lt"/>
              </a:rPr>
              <a:t>khoang </a:t>
            </a:r>
            <a:r>
              <a:rPr lang="vi-VN" sz="3200" dirty="0" smtClean="0">
                <a:solidFill>
                  <a:srgbClr val="00B0F0"/>
                </a:solidFill>
                <a:latin typeface="+mj-lt"/>
              </a:rPr>
              <a:t>k</a:t>
            </a:r>
            <a:r>
              <a:rPr lang="en-US" sz="3200" dirty="0" err="1" smtClean="0">
                <a:solidFill>
                  <a:srgbClr val="00B0F0"/>
                </a:solidFill>
                <a:latin typeface="+mj-lt"/>
              </a:rPr>
              <a:t>êu</a:t>
            </a:r>
            <a:r>
              <a:rPr lang="vi-VN" sz="3200" dirty="0" smtClean="0">
                <a:solidFill>
                  <a:srgbClr val="00B0F0"/>
                </a:solidFill>
                <a:latin typeface="+mj-lt"/>
              </a:rPr>
              <a:t>: </a:t>
            </a:r>
            <a:r>
              <a:rPr lang="vi-VN" sz="3200" dirty="0">
                <a:solidFill>
                  <a:srgbClr val="00B0F0"/>
                </a:solidFill>
                <a:latin typeface="+mj-lt"/>
              </a:rPr>
              <a:t>meo …meo, lũ chuột nghe thấy sợ lắm. Bạn Ếch Xanh giống </a:t>
            </a:r>
            <a:r>
              <a:rPr lang="vi-VN" sz="3200" dirty="0" smtClean="0">
                <a:solidFill>
                  <a:srgbClr val="00B0F0"/>
                </a:solidFill>
                <a:latin typeface="+mj-lt"/>
              </a:rPr>
              <a:t>m</a:t>
            </a:r>
            <a:r>
              <a:rPr lang="en-US" sz="3200" dirty="0" err="1" smtClean="0">
                <a:solidFill>
                  <a:srgbClr val="00B0F0"/>
                </a:solidFill>
                <a:latin typeface="+mj-lt"/>
              </a:rPr>
              <a:t>ình</a:t>
            </a:r>
            <a:r>
              <a:rPr lang="vi-VN" sz="3200" dirty="0" smtClean="0">
                <a:solidFill>
                  <a:srgbClr val="00B0F0"/>
                </a:solidFill>
                <a:latin typeface="+mj-lt"/>
              </a:rPr>
              <a:t> th</a:t>
            </a:r>
            <a:r>
              <a:rPr lang="en-US" sz="3200" dirty="0">
                <a:solidFill>
                  <a:srgbClr val="00B0F0"/>
                </a:solidFill>
                <a:latin typeface="+mj-lt"/>
              </a:rPr>
              <a:t>í</a:t>
            </a:r>
            <a:r>
              <a:rPr lang="vi-VN" sz="3200" dirty="0" smtClean="0">
                <a:solidFill>
                  <a:srgbClr val="00B0F0"/>
                </a:solidFill>
                <a:latin typeface="+mj-lt"/>
              </a:rPr>
              <a:t>ch </a:t>
            </a:r>
            <a:r>
              <a:rPr lang="vi-VN" sz="3200" dirty="0">
                <a:solidFill>
                  <a:srgbClr val="00B0F0"/>
                </a:solidFill>
                <a:latin typeface="+mj-lt"/>
              </a:rPr>
              <a:t>bơi lội nhưng lại kêu: ộp…ôp… Vịt Con khoái chí cười thật tươi, mình có nhiều bạn,mỗi bạn đều có một tên và tiếng kêu riêng, thật đáng yêu</a:t>
            </a:r>
            <a:endParaRPr lang="en-US" sz="3600" dirty="0">
              <a:solidFill>
                <a:srgbClr val="00B0F0"/>
              </a:solidFill>
              <a:latin typeface="+mj-lt"/>
            </a:endParaRPr>
          </a:p>
        </p:txBody>
      </p:sp>
      <p:pic>
        <p:nvPicPr>
          <p:cNvPr id="4" name="Picture 3"/>
          <p:cNvPicPr>
            <a:picLocks noChangeAspect="1"/>
          </p:cNvPicPr>
          <p:nvPr/>
        </p:nvPicPr>
        <p:blipFill>
          <a:blip r:embed="rId2"/>
          <a:stretch>
            <a:fillRect/>
          </a:stretch>
        </p:blipFill>
        <p:spPr>
          <a:xfrm>
            <a:off x="6012872" y="0"/>
            <a:ext cx="6179127" cy="6857999"/>
          </a:xfrm>
          <a:prstGeom prst="rect">
            <a:avLst/>
          </a:prstGeom>
        </p:spPr>
      </p:pic>
    </p:spTree>
    <p:extLst>
      <p:ext uri="{BB962C8B-B14F-4D97-AF65-F5344CB8AC3E}">
        <p14:creationId xmlns:p14="http://schemas.microsoft.com/office/powerpoint/2010/main" val="39391416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6003636" cy="6857999"/>
          </a:xfrm>
        </p:spPr>
        <p:txBody>
          <a:bodyPr>
            <a:noAutofit/>
          </a:bodyPr>
          <a:lstStyle/>
          <a:p>
            <a:pPr algn="l">
              <a:lnSpc>
                <a:spcPct val="150000"/>
              </a:lnSpc>
            </a:pPr>
            <a:r>
              <a:rPr lang="en-US" sz="3600" dirty="0" smtClean="0">
                <a:solidFill>
                  <a:srgbClr val="00B0F0"/>
                </a:solidFill>
                <a:latin typeface="Times New Roman" panose="02020603050405020304" pitchFamily="18" charset="0"/>
                <a:cs typeface="Times New Roman" panose="02020603050405020304" pitchFamily="18" charset="0"/>
              </a:rPr>
              <a:t>S</a:t>
            </a:r>
            <a:r>
              <a:rPr lang="vi-VN" sz="3600" dirty="0" smtClean="0">
                <a:solidFill>
                  <a:srgbClr val="00B0F0"/>
                </a:solidFill>
                <a:latin typeface="Times New Roman" panose="02020603050405020304" pitchFamily="18" charset="0"/>
                <a:cs typeface="Times New Roman" panose="02020603050405020304" pitchFamily="18" charset="0"/>
              </a:rPr>
              <a:t>au </a:t>
            </a:r>
            <a:r>
              <a:rPr lang="vi-VN" sz="3600" dirty="0">
                <a:solidFill>
                  <a:srgbClr val="00B0F0"/>
                </a:solidFill>
                <a:latin typeface="Times New Roman" panose="02020603050405020304" pitchFamily="18" charset="0"/>
                <a:cs typeface="Times New Roman" panose="02020603050405020304" pitchFamily="18" charset="0"/>
              </a:rPr>
              <a:t>giờ họp mặt, cô Gà Mơ cho cả lớp tập thể dục, học múa hát, cụ cũn cho cỏc bạn vui chơi thỏa thích… cô dạy bạn bè phải đoàn kết, nhường nhịn, giup đỡ lẫn nhau, phải biết lế phép, ngoan ngoãn và vâng lời người lớn.</a:t>
            </a:r>
            <a:endParaRPr lang="vi-VN" sz="4400" dirty="0">
              <a:solidFill>
                <a:srgbClr val="00B0F0"/>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6077526" y="0"/>
            <a:ext cx="6114473" cy="6857999"/>
          </a:xfrm>
          <a:prstGeom prst="rect">
            <a:avLst/>
          </a:prstGeom>
        </p:spPr>
      </p:pic>
    </p:spTree>
    <p:extLst>
      <p:ext uri="{BB962C8B-B14F-4D97-AF65-F5344CB8AC3E}">
        <p14:creationId xmlns:p14="http://schemas.microsoft.com/office/powerpoint/2010/main" val="40182421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354616" y="0"/>
            <a:ext cx="5837383" cy="6857999"/>
          </a:xfrm>
          <a:prstGeom prst="rect">
            <a:avLst/>
          </a:prstGeom>
        </p:spPr>
      </p:pic>
      <p:sp>
        <p:nvSpPr>
          <p:cNvPr id="3" name="Rectangle 2"/>
          <p:cNvSpPr/>
          <p:nvPr/>
        </p:nvSpPr>
        <p:spPr>
          <a:xfrm>
            <a:off x="258616" y="335844"/>
            <a:ext cx="6096000" cy="6186309"/>
          </a:xfrm>
          <a:prstGeom prst="rect">
            <a:avLst/>
          </a:prstGeom>
        </p:spPr>
        <p:txBody>
          <a:bodyPr>
            <a:spAutoFit/>
          </a:bodyPr>
          <a:lstStyle/>
          <a:p>
            <a:r>
              <a:rPr lang="vi-VN" sz="4400" dirty="0">
                <a:solidFill>
                  <a:srgbClr val="00B0F0"/>
                </a:solidFill>
                <a:latin typeface="+mj-lt"/>
              </a:rPr>
              <a:t>Một ngày ở lớp Vịt Con được học bao điều, chú thấy </a:t>
            </a:r>
            <a:r>
              <a:rPr lang="vi-VN" sz="4400" dirty="0" smtClean="0">
                <a:solidFill>
                  <a:srgbClr val="00B0F0"/>
                </a:solidFill>
                <a:latin typeface="+mj-lt"/>
              </a:rPr>
              <a:t>như </a:t>
            </a:r>
            <a:r>
              <a:rPr lang="vi-VN" sz="4400" dirty="0">
                <a:solidFill>
                  <a:srgbClr val="00B0F0"/>
                </a:solidFill>
                <a:latin typeface="+mj-lt"/>
              </a:rPr>
              <a:t>lớn lên nhiều…</a:t>
            </a:r>
            <a:br>
              <a:rPr lang="vi-VN" sz="4400" dirty="0">
                <a:solidFill>
                  <a:srgbClr val="00B0F0"/>
                </a:solidFill>
                <a:latin typeface="+mj-lt"/>
              </a:rPr>
            </a:br>
            <a:r>
              <a:rPr lang="vi-VN" sz="4400" dirty="0">
                <a:solidFill>
                  <a:srgbClr val="00B0F0"/>
                </a:solidFill>
                <a:latin typeface="+mj-lt"/>
              </a:rPr>
              <a:t>Khi ông mặt trời xuống núi là lúc Vịt Mẹ đón Vịt Con, trên đường về nhà Vịt Con ríu rít kể cho mẹ nghe về cô giáo và các bạn của mình...</a:t>
            </a:r>
            <a:endParaRPr lang="en-US" sz="4400" dirty="0">
              <a:solidFill>
                <a:srgbClr val="00B0F0"/>
              </a:solidFill>
              <a:latin typeface="+mj-lt"/>
            </a:endParaRPr>
          </a:p>
        </p:txBody>
      </p:sp>
    </p:spTree>
    <p:extLst>
      <p:ext uri="{BB962C8B-B14F-4D97-AF65-F5344CB8AC3E}">
        <p14:creationId xmlns:p14="http://schemas.microsoft.com/office/powerpoint/2010/main" val="34966814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2770909" y="951345"/>
            <a:ext cx="6604000" cy="48768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err="1" smtClean="0">
                <a:solidFill>
                  <a:srgbClr val="FF0000"/>
                </a:solidFill>
                <a:latin typeface="Times New Roman" panose="02020603050405020304" pitchFamily="18" charset="0"/>
                <a:cs typeface="Times New Roman" panose="02020603050405020304" pitchFamily="18" charset="0"/>
              </a:rPr>
              <a:t>Câu</a:t>
            </a:r>
            <a:r>
              <a:rPr lang="en-US" sz="5400" b="1" dirty="0" smtClean="0">
                <a:solidFill>
                  <a:srgbClr val="FF0000"/>
                </a:solidFill>
                <a:latin typeface="Times New Roman" panose="02020603050405020304" pitchFamily="18" charset="0"/>
                <a:cs typeface="Times New Roman" panose="02020603050405020304" pitchFamily="18" charset="0"/>
              </a:rPr>
              <a:t> </a:t>
            </a:r>
            <a:r>
              <a:rPr lang="en-US" sz="5400" b="1" dirty="0" err="1" smtClean="0">
                <a:solidFill>
                  <a:srgbClr val="FF0000"/>
                </a:solidFill>
                <a:latin typeface="Times New Roman" panose="02020603050405020304" pitchFamily="18" charset="0"/>
                <a:cs typeface="Times New Roman" panose="02020603050405020304" pitchFamily="18" charset="0"/>
              </a:rPr>
              <a:t>chuyện</a:t>
            </a:r>
            <a:r>
              <a:rPr lang="en-US" sz="5400" b="1" dirty="0" smtClean="0">
                <a:solidFill>
                  <a:srgbClr val="FF0000"/>
                </a:solidFill>
                <a:latin typeface="Times New Roman" panose="02020603050405020304" pitchFamily="18" charset="0"/>
                <a:cs typeface="Times New Roman" panose="02020603050405020304" pitchFamily="18" charset="0"/>
              </a:rPr>
              <a:t> </a:t>
            </a:r>
            <a:r>
              <a:rPr lang="en-US" sz="5400" b="1" dirty="0" err="1" smtClean="0">
                <a:solidFill>
                  <a:srgbClr val="FF0000"/>
                </a:solidFill>
                <a:latin typeface="Times New Roman" panose="02020603050405020304" pitchFamily="18" charset="0"/>
                <a:cs typeface="Times New Roman" panose="02020603050405020304" pitchFamily="18" charset="0"/>
              </a:rPr>
              <a:t>đến</a:t>
            </a:r>
            <a:r>
              <a:rPr lang="en-US" sz="5400" b="1" dirty="0" smtClean="0">
                <a:solidFill>
                  <a:srgbClr val="FF0000"/>
                </a:solidFill>
                <a:latin typeface="Times New Roman" panose="02020603050405020304" pitchFamily="18" charset="0"/>
                <a:cs typeface="Times New Roman" panose="02020603050405020304" pitchFamily="18" charset="0"/>
              </a:rPr>
              <a:t> </a:t>
            </a:r>
            <a:r>
              <a:rPr lang="en-US" sz="5400" b="1" dirty="0" err="1" smtClean="0">
                <a:solidFill>
                  <a:srgbClr val="FF0000"/>
                </a:solidFill>
                <a:latin typeface="Times New Roman" panose="02020603050405020304" pitchFamily="18" charset="0"/>
                <a:cs typeface="Times New Roman" panose="02020603050405020304" pitchFamily="18" charset="0"/>
              </a:rPr>
              <a:t>đây</a:t>
            </a:r>
            <a:r>
              <a:rPr lang="en-US" sz="5400" b="1" dirty="0" smtClean="0">
                <a:solidFill>
                  <a:srgbClr val="FF0000"/>
                </a:solidFill>
                <a:latin typeface="Times New Roman" panose="02020603050405020304" pitchFamily="18" charset="0"/>
                <a:cs typeface="Times New Roman" panose="02020603050405020304" pitchFamily="18" charset="0"/>
              </a:rPr>
              <a:t> </a:t>
            </a:r>
            <a:r>
              <a:rPr lang="en-US" sz="5400" b="1" dirty="0" err="1" smtClean="0">
                <a:solidFill>
                  <a:srgbClr val="FF0000"/>
                </a:solidFill>
                <a:latin typeface="Times New Roman" panose="02020603050405020304" pitchFamily="18" charset="0"/>
                <a:cs typeface="Times New Roman" panose="02020603050405020304" pitchFamily="18" charset="0"/>
              </a:rPr>
              <a:t>là</a:t>
            </a:r>
            <a:r>
              <a:rPr lang="en-US" sz="5400" b="1" dirty="0" smtClean="0">
                <a:solidFill>
                  <a:srgbClr val="FF0000"/>
                </a:solidFill>
                <a:latin typeface="Times New Roman" panose="02020603050405020304" pitchFamily="18" charset="0"/>
                <a:cs typeface="Times New Roman" panose="02020603050405020304" pitchFamily="18" charset="0"/>
              </a:rPr>
              <a:t> </a:t>
            </a:r>
            <a:r>
              <a:rPr lang="en-US" sz="5400" b="1" dirty="0" err="1" smtClean="0">
                <a:solidFill>
                  <a:srgbClr val="FF0000"/>
                </a:solidFill>
                <a:latin typeface="Times New Roman" panose="02020603050405020304" pitchFamily="18" charset="0"/>
                <a:cs typeface="Times New Roman" panose="02020603050405020304" pitchFamily="18" charset="0"/>
              </a:rPr>
              <a:t>hết</a:t>
            </a:r>
            <a:r>
              <a:rPr lang="en-US" sz="5400" b="1" dirty="0" smtClean="0">
                <a:solidFill>
                  <a:srgbClr val="FF0000"/>
                </a:solidFill>
                <a:latin typeface="Times New Roman" panose="02020603050405020304" pitchFamily="18" charset="0"/>
                <a:cs typeface="Times New Roman" panose="02020603050405020304" pitchFamily="18" charset="0"/>
              </a:rPr>
              <a:t>!</a:t>
            </a:r>
            <a:endParaRPr lang="en-US" sz="5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413037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143</TotalTime>
  <Words>360</Words>
  <Application>Microsoft Office PowerPoint</Application>
  <PresentationFormat>Widescreen</PresentationFormat>
  <Paragraphs>9</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LAPTOP 24H</dc:creator>
  <cp:lastModifiedBy>DELL-HS</cp:lastModifiedBy>
  <cp:revision>23</cp:revision>
  <dcterms:created xsi:type="dcterms:W3CDTF">2024-10-29T08:41:58Z</dcterms:created>
  <dcterms:modified xsi:type="dcterms:W3CDTF">2026-04-13T02:34:05Z</dcterms:modified>
</cp:coreProperties>
</file>