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84" r:id="rId3"/>
    <p:sldId id="285" r:id="rId4"/>
    <p:sldId id="286" r:id="rId5"/>
    <p:sldId id="287" r:id="rId6"/>
    <p:sldId id="288" r:id="rId7"/>
    <p:sldId id="259" r:id="rId8"/>
    <p:sldId id="260" r:id="rId9"/>
    <p:sldId id="261" r:id="rId10"/>
    <p:sldId id="262" r:id="rId11"/>
    <p:sldId id="263" r:id="rId12"/>
    <p:sldId id="290" r:id="rId13"/>
    <p:sldId id="292" r:id="rId14"/>
    <p:sldId id="294" r:id="rId15"/>
    <p:sldId id="295" r:id="rId16"/>
    <p:sldId id="296" r:id="rId17"/>
    <p:sldId id="281" r:id="rId18"/>
    <p:sldId id="265" r:id="rId19"/>
    <p:sldId id="266" r:id="rId20"/>
    <p:sldId id="298" r:id="rId21"/>
    <p:sldId id="276" r:id="rId22"/>
    <p:sldId id="271" r:id="rId23"/>
    <p:sldId id="272" r:id="rId24"/>
    <p:sldId id="273" r:id="rId25"/>
    <p:sldId id="274" r:id="rId26"/>
    <p:sldId id="299" r:id="rId27"/>
    <p:sldId id="278" r:id="rId28"/>
  </p:sldIdLst>
  <p:sldSz cx="12241213" cy="7200900"/>
  <p:notesSz cx="6858000" cy="9144000"/>
  <p:defaultTextStyle>
    <a:defPPr>
      <a:defRPr lang="vi-VN"/>
    </a:defPPr>
    <a:lvl1pPr marL="0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8" y="150"/>
      </p:cViewPr>
      <p:guideLst>
        <p:guide orient="horz" pos="2269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92" y="2236947"/>
            <a:ext cx="10405031" cy="1543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184" y="4080510"/>
            <a:ext cx="8568850" cy="18402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2861" y="303373"/>
            <a:ext cx="3470470" cy="64508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52" y="303373"/>
            <a:ext cx="10207386" cy="64508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24123" y="291704"/>
            <a:ext cx="10405031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4123" y="1680214"/>
            <a:ext cx="5100506" cy="2298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28649" y="1680214"/>
            <a:ext cx="5100506" cy="2298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24123" y="4138852"/>
            <a:ext cx="5100506" cy="22986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649" y="4138852"/>
            <a:ext cx="5100506" cy="22986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 Hỗng Linh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Mẫu giáo Ban Mai – Châu Thành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71" y="4627246"/>
            <a:ext cx="10405031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971" y="3052049"/>
            <a:ext cx="10405031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56" y="1763554"/>
            <a:ext cx="6838927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4404" y="1763554"/>
            <a:ext cx="6838927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1" y="288371"/>
            <a:ext cx="1101709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64" y="1611870"/>
            <a:ext cx="5408661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64" y="2283620"/>
            <a:ext cx="5408661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370" y="1611870"/>
            <a:ext cx="5410786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70" y="2283620"/>
            <a:ext cx="5410786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5" y="286703"/>
            <a:ext cx="4027274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74" y="286703"/>
            <a:ext cx="6843178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065" y="1506856"/>
            <a:ext cx="4027274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366" y="5040632"/>
            <a:ext cx="7344728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366" y="643414"/>
            <a:ext cx="7344728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670" indent="0">
              <a:buNone/>
              <a:defRPr sz="3300"/>
            </a:lvl2pPr>
            <a:lvl3pPr marL="1069975" indent="0">
              <a:buNone/>
              <a:defRPr sz="2800"/>
            </a:lvl3pPr>
            <a:lvl4pPr marL="1604645" indent="0">
              <a:buNone/>
              <a:defRPr sz="2300"/>
            </a:lvl4pPr>
            <a:lvl5pPr marL="2139950" indent="0">
              <a:buNone/>
              <a:defRPr sz="2300"/>
            </a:lvl5pPr>
            <a:lvl6pPr marL="2674620" indent="0">
              <a:buNone/>
              <a:defRPr sz="2300"/>
            </a:lvl6pPr>
            <a:lvl7pPr marL="3209290" indent="0">
              <a:buNone/>
              <a:defRPr sz="2300"/>
            </a:lvl7pPr>
            <a:lvl8pPr marL="3744595" indent="0">
              <a:buNone/>
              <a:defRPr sz="2300"/>
            </a:lvl8pPr>
            <a:lvl9pPr marL="4279265" indent="0">
              <a:buNone/>
              <a:defRPr sz="23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366" y="5635705"/>
            <a:ext cx="7344728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61" y="288371"/>
            <a:ext cx="11017092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61" y="1680212"/>
            <a:ext cx="11017092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061" y="6674170"/>
            <a:ext cx="2856283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DE8D-A19B-42FA-AC34-6D801545977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2417" y="6674170"/>
            <a:ext cx="38763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2869" y="6674170"/>
            <a:ext cx="2856283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C63C-E485-45A0-8CEF-B90507C21DD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6997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320" indent="-401320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15" indent="-334645" algn="l" defTabSz="1069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980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285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955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260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600" indent="-267335" algn="l" defTabSz="1069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45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950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90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595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265" algn="l" defTabSz="1069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4.wav"/><Relationship Id="rId7" Type="http://schemas.openxmlformats.org/officeDocument/2006/relationships/image" Target="../media/image4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S\Downloads\T&#7853;p%20Th&#7875;%20D&#7909;c%20Bu&#7893;i%20S&#225;ng%20C&#249;ng%20B&#233;%20MAI%20VY%20-%20Th&#7847;n%20&#272;&#7891;ng%20&#194;m%20Nh&#7841;c%20Vi&#7879;t%20Nam%202019%20B&#233;%20MAI%20VY%20%5bMV%20Official%5d.mp4" TargetMode="External"/><Relationship Id="rId1" Type="http://schemas.microsoft.com/office/2007/relationships/media" Target="file:///C:\Users\HS\Downloads\T&#7853;p%20Th&#7875;%20D&#7909;c%20Bu&#7893;i%20S&#225;ng%20C&#249;ng%20B&#233;%20MAI%20VY%20-%20Th&#7847;n%20&#272;&#7891;ng%20&#194;m%20Nh&#7841;c%20Vi&#7879;t%20Nam%202019%20B&#233;%20MAI%20VY%20%5bMV%20Official%5d.mp4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6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2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6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71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5.wav"/><Relationship Id="rId6" Type="http://schemas.openxmlformats.org/officeDocument/2006/relationships/image" Target="../media/image70.GIF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audio" Target="../media/audio2.wav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Teaching Training Google Slides Theme And Powerpoint Templ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" y="-4445"/>
            <a:ext cx="12247880" cy="71685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51380" y="387350"/>
            <a:ext cx="79273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ln w="900" cmpd="sng">
                  <a:solidFill>
                    <a:srgbClr val="F0AD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F0AD00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UBND </a:t>
            </a:r>
            <a:r>
              <a:rPr lang="en-US" sz="3000" b="1" dirty="0" smtClean="0">
                <a:ln w="900" cmpd="sng">
                  <a:solidFill>
                    <a:srgbClr val="F0AD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F0AD00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PHƯỜNG PHÚC LỢI</a:t>
            </a:r>
            <a:endParaRPr lang="en-US" sz="3000" b="1" dirty="0">
              <a:ln w="900" cmpd="sng">
                <a:solidFill>
                  <a:srgbClr val="F0AD00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F0AD00">
                    <a:satMod val="190000"/>
                    <a:tint val="100000"/>
                    <a:alpha val="74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900" cmpd="sng">
                  <a:solidFill>
                    <a:srgbClr val="F0AD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F0AD00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TRƯỜNG MẦM NON </a:t>
            </a:r>
            <a:r>
              <a:rPr lang="en-US" sz="3000" b="1" dirty="0" smtClean="0">
                <a:ln w="900" cmpd="sng">
                  <a:solidFill>
                    <a:srgbClr val="F0AD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F0AD00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HOA SỮA</a:t>
            </a:r>
            <a:endParaRPr lang="en-US" sz="3000" b="1" dirty="0">
              <a:ln w="900" cmpd="sng">
                <a:solidFill>
                  <a:srgbClr val="F0AD00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F0AD00">
                    <a:satMod val="190000"/>
                    <a:tint val="100000"/>
                    <a:alpha val="74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740" y="1137920"/>
            <a:ext cx="10469880" cy="5137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HOẠT ĐỘNG</a:t>
            </a:r>
          </a:p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endParaRPr lang="en-US" sz="3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39495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bé cần gì để lớn lên và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altLang="en-US" sz="3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8091" y="0"/>
            <a:ext cx="9197911" cy="64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 err="1">
                <a:solidFill>
                  <a:srgbClr val="FF6600"/>
                </a:solidFill>
              </a:rPr>
              <a:t>Thực</a:t>
            </a:r>
            <a:r>
              <a:rPr lang="en-US" sz="4900" b="1" dirty="0">
                <a:solidFill>
                  <a:srgbClr val="FF6600"/>
                </a:solidFill>
              </a:rPr>
              <a:t> </a:t>
            </a:r>
            <a:r>
              <a:rPr lang="en-US" sz="4900" b="1" dirty="0" err="1">
                <a:solidFill>
                  <a:srgbClr val="FF6600"/>
                </a:solidFill>
              </a:rPr>
              <a:t>phẩm</a:t>
            </a:r>
            <a:r>
              <a:rPr lang="en-US" sz="4900" b="1" dirty="0">
                <a:solidFill>
                  <a:srgbClr val="FF6600"/>
                </a:solidFill>
              </a:rPr>
              <a:t> </a:t>
            </a:r>
            <a:r>
              <a:rPr lang="en-US" sz="4900" b="1" dirty="0" err="1">
                <a:solidFill>
                  <a:srgbClr val="FF6600"/>
                </a:solidFill>
              </a:rPr>
              <a:t>giàu</a:t>
            </a:r>
            <a:r>
              <a:rPr lang="en-US" sz="4900" b="1" dirty="0">
                <a:solidFill>
                  <a:srgbClr val="FF6600"/>
                </a:solidFill>
              </a:rPr>
              <a:t> </a:t>
            </a:r>
            <a:r>
              <a:rPr lang="en-US" sz="4900" b="1" dirty="0" err="1">
                <a:solidFill>
                  <a:srgbClr val="FF6600"/>
                </a:solidFill>
              </a:rPr>
              <a:t>chất</a:t>
            </a:r>
            <a:r>
              <a:rPr lang="en-US" sz="4900" b="1" dirty="0">
                <a:solidFill>
                  <a:srgbClr val="FF6600"/>
                </a:solidFill>
              </a:rPr>
              <a:t> </a:t>
            </a:r>
            <a:r>
              <a:rPr lang="en-US" sz="4900" b="1" dirty="0" err="1">
                <a:solidFill>
                  <a:srgbClr val="FF6600"/>
                </a:solidFill>
              </a:rPr>
              <a:t>đạm</a:t>
            </a:r>
            <a:r>
              <a:rPr lang="en-US" sz="4900" dirty="0"/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34172" y="1520190"/>
            <a:ext cx="9078900" cy="432054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334128" y="742930"/>
            <a:ext cx="11572956" cy="6457970"/>
            <a:chOff x="864" y="960"/>
            <a:chExt cx="4192" cy="2496"/>
          </a:xfrm>
        </p:grpSpPr>
        <p:pic>
          <p:nvPicPr>
            <p:cNvPr id="7173" name="Picture 5" descr="thit-l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960"/>
              <a:ext cx="1344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 descr="tom-dep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960"/>
              <a:ext cx="1377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 descr="meat1_12065821351"/>
            <p:cNvPicPr>
              <a:picLocks noChangeAspect="1" noChangeArrowheads="1"/>
            </p:cNvPicPr>
            <p:nvPr/>
          </p:nvPicPr>
          <p:blipFill>
            <a:blip r:embed="rId5"/>
            <a:srcRect l="3448" t="3604" r="6897" b="9911"/>
            <a:stretch>
              <a:fillRect/>
            </a:stretch>
          </p:blipFill>
          <p:spPr bwMode="auto">
            <a:xfrm>
              <a:off x="2256" y="2112"/>
              <a:ext cx="1344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 descr="997812397716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960"/>
              <a:ext cx="140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 descr="CachBaoQuan26070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8" y="2112"/>
              <a:ext cx="139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" descr="SA%20U~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4" y="2064"/>
              <a:ext cx="1344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61" y="288370"/>
            <a:ext cx="11017092" cy="856774"/>
          </a:xfrm>
        </p:spPr>
        <p:txBody>
          <a:bodyPr/>
          <a:lstStyle/>
          <a:p>
            <a:pPr eaLnBrk="1" hangingPunct="1"/>
            <a:r>
              <a:rPr lang="en-US" sz="4900" b="1" dirty="0" err="1"/>
              <a:t>Thực</a:t>
            </a:r>
            <a:r>
              <a:rPr lang="en-US" sz="4900" b="1" dirty="0"/>
              <a:t> </a:t>
            </a:r>
            <a:r>
              <a:rPr lang="en-US" sz="4900" b="1" dirty="0" err="1"/>
              <a:t>phẩm</a:t>
            </a:r>
            <a:r>
              <a:rPr lang="en-US" sz="4900" b="1" dirty="0"/>
              <a:t> </a:t>
            </a:r>
            <a:r>
              <a:rPr lang="en-US" sz="4900" b="1" dirty="0" err="1"/>
              <a:t>giàu</a:t>
            </a:r>
            <a:r>
              <a:rPr lang="en-US" sz="4900" b="1" dirty="0"/>
              <a:t> Vitamin &amp; </a:t>
            </a:r>
            <a:r>
              <a:rPr lang="en-US" sz="4900" b="1" dirty="0" err="1"/>
              <a:t>muối</a:t>
            </a:r>
            <a:r>
              <a:rPr lang="en-US" sz="4900" b="1" dirty="0"/>
              <a:t> </a:t>
            </a:r>
            <a:r>
              <a:rPr lang="en-US" sz="4900" b="1" dirty="0" err="1"/>
              <a:t>khoáng</a:t>
            </a:r>
            <a:endParaRPr lang="en-US" sz="4900" b="1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18091" y="1440180"/>
            <a:ext cx="10099001" cy="448056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91252" y="1520191"/>
            <a:ext cx="11787269" cy="5437845"/>
            <a:chOff x="480" y="912"/>
            <a:chExt cx="4656" cy="2611"/>
          </a:xfrm>
        </p:grpSpPr>
        <p:pic>
          <p:nvPicPr>
            <p:cNvPr id="8197" name="Picture 5" descr="qu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912"/>
              <a:ext cx="1632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 descr="Rau-muong-chua-benh-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912"/>
              <a:ext cx="153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cabbage_bapcai"/>
            <p:cNvPicPr>
              <a:picLocks noChangeAspect="1" noChangeArrowheads="1"/>
            </p:cNvPicPr>
            <p:nvPr/>
          </p:nvPicPr>
          <p:blipFill>
            <a:blip r:embed="rId6"/>
            <a:srcRect l="8333" t="8054" r="8333" b="14095"/>
            <a:stretch>
              <a:fillRect/>
            </a:stretch>
          </p:blipFill>
          <p:spPr bwMode="auto">
            <a:xfrm>
              <a:off x="3648" y="912"/>
              <a:ext cx="148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 descr="ca-chua_8-8100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8" y="2304"/>
              <a:ext cx="148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 descr="rau-ngo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0" y="2208"/>
              <a:ext cx="1632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 descr="caro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2208"/>
              <a:ext cx="1596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0"/>
            <a:ext cx="11253470" cy="66319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44053" y="2736215"/>
            <a:ext cx="7360920" cy="125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8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cơ thể lớn lên v</a:t>
            </a:r>
            <a:r>
              <a:rPr lang="en-US" altLang="en-US" sz="378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78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khỏe mạnh thì chúng ta cần l</a:t>
            </a:r>
            <a:r>
              <a:rPr lang="en-US" altLang="en-US" sz="378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78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gì nữa?</a:t>
            </a:r>
            <a:endParaRPr lang="en-US" altLang="en-US" sz="378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e-uong-nuo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" y="160020"/>
            <a:ext cx="5506720" cy="592074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1" name="Picture 3" descr="tre-em-uong-nuoc-ngot-co-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955" y="180340"/>
            <a:ext cx="5433060" cy="5901055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Rectangle 4"/>
          <p:cNvSpPr>
            <a:spLocks noGrp="1"/>
          </p:cNvSpPr>
          <p:nvPr>
            <p:ph type="title"/>
          </p:nvPr>
        </p:nvSpPr>
        <p:spPr>
          <a:xfrm>
            <a:off x="2280285" y="5507990"/>
            <a:ext cx="8641080" cy="929005"/>
          </a:xfrm>
        </p:spPr>
        <p:txBody>
          <a:bodyPr vert="horz" wrap="square" lIns="96011" tIns="48005" rIns="96011" bIns="48005" anchor="ctr" anchorCtr="0"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/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/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/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Uống đủ nước</a:t>
            </a:r>
            <a:br>
              <a:rPr lang="en-US" altLang="en-US" dirty="0">
                <a:solidFill>
                  <a:srgbClr val="0000FF"/>
                </a:solidFill>
              </a:rPr>
            </a:b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279968" y="6591300"/>
            <a:ext cx="8641080" cy="640080"/>
          </a:xfrm>
        </p:spPr>
        <p:txBody>
          <a:bodyPr vert="horz" wrap="square" lIns="96011" tIns="48005" rIns="96011" bIns="48005" anchor="ctr" anchorCtr="0">
            <a:normAutofit fontScale="90000"/>
          </a:bodyPr>
          <a:lstStyle/>
          <a:p>
            <a:pPr eaLnBrk="1" hangingPunct="1"/>
            <a:r>
              <a:rPr lang="en-US" altLang="en-US" sz="4445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TẮM RỬA SẠCH SẼ</a:t>
            </a:r>
            <a:br>
              <a:rPr lang="en-US" altLang="en-US" sz="4445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</a:br>
            <a:endParaRPr lang="en-US" altLang="en-US" sz="4445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364" name="Picture 4" descr="Bon-t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" y="10160"/>
            <a:ext cx="12138660" cy="598424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59928" y="6367780"/>
            <a:ext cx="8641080" cy="800100"/>
          </a:xfrm>
        </p:spPr>
        <p:txBody>
          <a:bodyPr vert="horz" wrap="square" lIns="96011" tIns="48005" rIns="96011" bIns="48005" anchor="ctr" anchorCtr="0"/>
          <a:lstStyle/>
          <a:p>
            <a:pPr eaLnBrk="1" hangingPunct="1"/>
            <a:r>
              <a:rPr lang="en-US" altLang="en-US" sz="4200" dirty="0">
                <a:solidFill>
                  <a:srgbClr val="FF0000"/>
                </a:solidFill>
              </a:rPr>
              <a:t>Giữ vệ sinh răng miệng</a:t>
            </a:r>
          </a:p>
        </p:txBody>
      </p:sp>
      <p:pic>
        <p:nvPicPr>
          <p:cNvPr id="16387" name="Picture 3" descr="080602-anhcorb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0" y="0"/>
            <a:ext cx="9453245" cy="612521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/>
          <p:nvPr/>
        </p:nvSpPr>
        <p:spPr>
          <a:xfrm>
            <a:off x="6280468" y="1760220"/>
            <a:ext cx="4480560" cy="432054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altLang="en-US" sz="2205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ANd9GcS95Sr5ViI4nAXyoRzCqc-1HYQBN8I3o43sMa5PW-G0mCHdLYUM9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48" y="1840230"/>
            <a:ext cx="4758929" cy="416052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1" name="Picture 3" descr="ANd9GcTS3SzDY7UcGMwvHX-4vhSJnvlCjxYcT5Vr3HdAVhRSm5sHnVg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74" y="1840230"/>
            <a:ext cx="4430554" cy="2160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ANd9GcRfVVi_icd-spOySOfv_2AJTqIfZdLvSekO__DTPf_d1TNThAM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74" y="4000500"/>
            <a:ext cx="4430554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6"/>
          <p:cNvSpPr>
            <a:spLocks noGrp="1"/>
          </p:cNvSpPr>
          <p:nvPr>
            <p:ph type="title"/>
          </p:nvPr>
        </p:nvSpPr>
        <p:spPr>
          <a:xfrm>
            <a:off x="2279968" y="320040"/>
            <a:ext cx="8641080" cy="1200150"/>
          </a:xfrm>
        </p:spPr>
        <p:txBody>
          <a:bodyPr vert="horz" wrap="square" lIns="96011" tIns="48005" rIns="96011" bIns="48005" anchor="ctr" anchorCtr="0"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Giữ vệ sinh sạch sẽ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AM_0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" y="0"/>
            <a:ext cx="1210119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ập Thể Dục Buổi Sáng Cùng Bé MAI VY - Thần Đồng Âm Nhạc Việt Nam 2019 Bé MAI VY [MV Official]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191252" y="957244"/>
            <a:ext cx="72296" cy="2604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76245" y="6494145"/>
            <a:ext cx="6423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</a:rPr>
              <a:t>Tập thể dục thường xuyên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cach-lam-mon-an-ngon-voi-bi-quyet-chon-thit-t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02" y="0"/>
            <a:ext cx="12445233" cy="68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hanh-phuc-gia-din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392" y="0"/>
            <a:ext cx="1251749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cargar niños pequeños divertidos interpretando música grat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11" y="3442430"/>
            <a:ext cx="7582948" cy="367512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893570" y="1264920"/>
            <a:ext cx="908113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Bé yêu âm 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" y="0"/>
            <a:ext cx="12285980" cy="72567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74650" y="4094480"/>
            <a:ext cx="113201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3: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thông minh nhanh trí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壁面イラストイラスト｜無料イラスト・フリー素材なら「イラストAC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1441450"/>
            <a:ext cx="7511415" cy="46355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738245" y="2626995"/>
            <a:ext cx="5466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Trò chơi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Bé chọn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73808" y="0"/>
            <a:ext cx="11667406" cy="1520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90" tIns="55545" rIns="111090" bIns="55545" anchor="ctr"/>
          <a:lstStyle/>
          <a:p>
            <a:pPr algn="ctr"/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Hãy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tìm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thực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phẩm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giàu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chất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đạm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đưa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vào</a:t>
            </a:r>
            <a:r>
              <a:rPr lang="en-US" sz="5300" b="1" i="1" dirty="0">
                <a:solidFill>
                  <a:srgbClr val="FFFF66"/>
                </a:solidFill>
                <a:latin typeface="Arial" panose="020B0604020202020204" pitchFamily="34" charset="0"/>
              </a:rPr>
              <a:t> ô </a:t>
            </a:r>
            <a:r>
              <a:rPr lang="en-US" sz="5300" b="1" i="1" dirty="0" err="1">
                <a:solidFill>
                  <a:srgbClr val="FFFF66"/>
                </a:solidFill>
                <a:latin typeface="Arial" panose="020B0604020202020204" pitchFamily="34" charset="0"/>
              </a:rPr>
              <a:t>vuông</a:t>
            </a:r>
            <a:endParaRPr lang="en-US" sz="5300" b="1" i="1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36869" name="Picture 5" descr="09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040" y="1520190"/>
            <a:ext cx="3366334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banh%20m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031" y="4160520"/>
            <a:ext cx="3264323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55195335-hanhdtthoaqua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354" y="4320540"/>
            <a:ext cx="3672364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8160809" y="3440430"/>
            <a:ext cx="3570354" cy="27203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 lIns="111090" tIns="55545" rIns="111090" bIns="55545" anchor="ctr"/>
          <a:lstStyle/>
          <a:p>
            <a:endParaRPr lang="vi-VN"/>
          </a:p>
        </p:txBody>
      </p:sp>
      <p:pic>
        <p:nvPicPr>
          <p:cNvPr id="36873" name="Picture 9" descr="ca%20che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435" y="2080260"/>
            <a:ext cx="2754273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3523E-7 L 0.3125 0.294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3 L -3.33333E-6 4.7850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219 L -3.33333E-6 9.70874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215E-6 L 0.025 -0.027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1798" y="560070"/>
            <a:ext cx="11769416" cy="88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90" tIns="55545" rIns="111090" bIns="55545" anchor="b"/>
          <a:lstStyle/>
          <a:p>
            <a:pPr algn="ctr"/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Hãy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tìm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phẩm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giàu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chất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béo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b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đưa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vào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hình</a:t>
            </a:r>
            <a:r>
              <a:rPr lang="en-US" sz="4900" b="1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rgbClr val="006600"/>
                </a:solidFill>
                <a:latin typeface="Arial" panose="020B0604020202020204" pitchFamily="34" charset="0"/>
              </a:rPr>
              <a:t>tròn</a:t>
            </a:r>
            <a:endParaRPr lang="en-US" sz="4900" b="1" i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37893" name="Picture 5" descr="ca%20ch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0180"/>
            <a:ext cx="3570354" cy="27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Meo-nuong-ga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354" y="1680210"/>
            <a:ext cx="3774374" cy="259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bens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051" y="4720590"/>
            <a:ext cx="3060303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0511200828gao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4374" y="4720591"/>
            <a:ext cx="3162313" cy="21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7650758" y="2320290"/>
            <a:ext cx="4284425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111090" tIns="55545" rIns="111090" bIns="55545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1415E-6 L 0.0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3.33333E-6 9.70874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47 L 0.64166 -0.26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7171E-6 L -0.00833 -0.022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2061" y="288370"/>
            <a:ext cx="1101709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90" tIns="55545" rIns="111090" bIns="55545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Hãy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thực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phẩm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giàu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Vitamin &amp;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khoáng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đưa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chữ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8917" name="Picture 5" descr="677616487_carot%20-%20TBYS"/>
          <p:cNvPicPr>
            <a:picLocks noChangeAspect="1" noChangeArrowheads="1"/>
          </p:cNvPicPr>
          <p:nvPr/>
        </p:nvPicPr>
        <p:blipFill>
          <a:blip r:embed="rId4"/>
          <a:srcRect l="6667" t="8000" r="13333" b="3999"/>
          <a:stretch>
            <a:fillRect/>
          </a:stretch>
        </p:blipFill>
        <p:spPr bwMode="auto">
          <a:xfrm>
            <a:off x="306030" y="1680210"/>
            <a:ext cx="306030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1213976762520702_f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0354" y="1760220"/>
            <a:ext cx="3264323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997812397716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031" y="4400550"/>
            <a:ext cx="3162313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11058600-DSC_01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30305"/>
              </a:clrFrom>
              <a:clrTo>
                <a:srgbClr val="0303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354" y="4560570"/>
            <a:ext cx="3468344" cy="19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7956788" y="2000250"/>
            <a:ext cx="3468344" cy="376047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</a:ln>
        </p:spPr>
        <p:txBody>
          <a:bodyPr wrap="none" lIns="111090" tIns="55545" rIns="111090" bIns="55545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4.78502E-6 L 0.63333 0.133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554 L 5.55112E-17 4.7850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70874E-7 L 0.025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2871E-6 L 0.01667 0.0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88370"/>
            <a:ext cx="1207544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90" tIns="55545" rIns="111090" bIns="55545" anchor="b"/>
          <a:lstStyle/>
          <a:p>
            <a:pPr algn="ctr"/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Hãy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tìm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thực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phẩm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giàu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chất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bột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đường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đưa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vào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hình</a:t>
            </a:r>
            <a:r>
              <a:rPr lang="en-US" sz="49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 tam </a:t>
            </a:r>
            <a:r>
              <a:rPr lang="en-US" sz="4900" b="1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giác</a:t>
            </a:r>
            <a:endParaRPr lang="en-US" sz="49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5" descr="04khquac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30" y="2000250"/>
            <a:ext cx="2754273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bagette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344" y="4960620"/>
            <a:ext cx="3060303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200903111822143"/>
          <p:cNvPicPr>
            <a:picLocks noChangeAspect="1" noChangeArrowheads="1"/>
          </p:cNvPicPr>
          <p:nvPr/>
        </p:nvPicPr>
        <p:blipFill>
          <a:blip r:embed="rId6"/>
          <a:srcRect b="20000"/>
          <a:stretch>
            <a:fillRect/>
          </a:stretch>
        </p:blipFill>
        <p:spPr bwMode="auto">
          <a:xfrm>
            <a:off x="3468344" y="2000250"/>
            <a:ext cx="3264323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6630657" y="1600200"/>
            <a:ext cx="5610556" cy="4000500"/>
          </a:xfrm>
          <a:prstGeom prst="flowChartExtract">
            <a:avLst/>
          </a:prstGeom>
          <a:noFill/>
          <a:ln w="9525">
            <a:solidFill>
              <a:srgbClr val="800080"/>
            </a:solidFill>
            <a:miter lim="800000"/>
          </a:ln>
        </p:spPr>
        <p:txBody>
          <a:bodyPr wrap="none" lIns="111090" tIns="55545" rIns="111090" bIns="55545" anchor="ctr"/>
          <a:lstStyle/>
          <a:p>
            <a:endParaRPr lang="vi-VN"/>
          </a:p>
        </p:txBody>
      </p:sp>
      <p:pic>
        <p:nvPicPr>
          <p:cNvPr id="39945" name="Picture 9" descr="53"/>
          <p:cNvPicPr>
            <a:picLocks noChangeAspect="1" noChangeArrowheads="1"/>
          </p:cNvPicPr>
          <p:nvPr/>
        </p:nvPicPr>
        <p:blipFill>
          <a:blip r:embed="rId7"/>
          <a:srcRect b="10715"/>
          <a:stretch>
            <a:fillRect/>
          </a:stretch>
        </p:blipFill>
        <p:spPr bwMode="auto">
          <a:xfrm>
            <a:off x="204020" y="4880610"/>
            <a:ext cx="285628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-3.33333E-6 1.8862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871E-6 L 0.01666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3329 L 3.33333E-6 -4.8266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5 L 0.35834 -0.2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" y="-6985"/>
            <a:ext cx="12153900" cy="71507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579495" y="2981960"/>
            <a:ext cx="54209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Trò chơi 2: 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Đội nào nhanh hơn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A_S_Template_Children_D01_3336x2334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4"/>
          <a:srcRect/>
          <a:stretch>
            <a:fillRect/>
          </a:stretch>
        </p:blipFill>
        <p:spPr>
          <a:xfrm>
            <a:off x="1" y="0"/>
            <a:ext cx="12241213" cy="7200900"/>
          </a:xfrm>
          <a:noFill/>
        </p:spPr>
      </p:pic>
      <p:pic>
        <p:nvPicPr>
          <p:cNvPr id="216090" name="j0212152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3625484" y="2701495"/>
            <a:ext cx="296084" cy="254009"/>
          </a:xfrm>
        </p:spPr>
      </p:pic>
      <p:sp>
        <p:nvSpPr>
          <p:cNvPr id="43010" name="Date Placeholder 6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Võ Hỗng Linh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" y="4903951"/>
            <a:ext cx="2673515" cy="2296953"/>
            <a:chOff x="926" y="2592"/>
            <a:chExt cx="1291" cy="1396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4" name="Group 5"/>
              <p:cNvGrpSpPr/>
              <p:nvPr/>
            </p:nvGrpSpPr>
            <p:grpSpPr bwMode="auto"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43037" name="AutoShape 6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pic>
              <p:nvPicPr>
                <p:cNvPr id="43038" name="Picture 7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3036" name="AutoShape 8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43034" name="Text Box 9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2900" dirty="0">
                <a:solidFill>
                  <a:schemeClr val="bg1"/>
                </a:solidFill>
                <a:latin typeface="VNI-Awchon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 bwMode="auto">
          <a:xfrm>
            <a:off x="2550253" y="4905618"/>
            <a:ext cx="2671390" cy="2295287"/>
            <a:chOff x="926" y="2592"/>
            <a:chExt cx="1291" cy="1396"/>
          </a:xfrm>
        </p:grpSpPr>
        <p:grpSp>
          <p:nvGrpSpPr>
            <p:cNvPr id="6" name="Group 11"/>
            <p:cNvGrpSpPr/>
            <p:nvPr/>
          </p:nvGrpSpPr>
          <p:grpSpPr bwMode="auto"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7" name="Group 12"/>
              <p:cNvGrpSpPr/>
              <p:nvPr/>
            </p:nvGrpSpPr>
            <p:grpSpPr bwMode="auto"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43031" name="AutoShape 13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pic>
              <p:nvPicPr>
                <p:cNvPr id="43032" name="Picture 14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3030" name="AutoShape 15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43028" name="Text Box 16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32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2900" dirty="0">
                <a:solidFill>
                  <a:schemeClr val="bg1"/>
                </a:solidFill>
                <a:latin typeface="VNI-Awchon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16081" name="WordArt 17"/>
          <p:cNvSpPr>
            <a:spLocks noChangeArrowheads="1" noChangeShapeType="1" noTextEdit="1"/>
          </p:cNvSpPr>
          <p:nvPr/>
        </p:nvSpPr>
        <p:spPr bwMode="auto">
          <a:xfrm>
            <a:off x="510051" y="0"/>
            <a:ext cx="8874880" cy="3360420"/>
          </a:xfrm>
          <a:prstGeom prst="rect">
            <a:avLst/>
          </a:prstGeom>
        </p:spPr>
        <p:txBody>
          <a:bodyPr wrap="none" lIns="83686" tIns="41843" rIns="83686" bIns="41843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3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CHÚC CÁC CÔ LUÔN </a:t>
            </a:r>
          </a:p>
          <a:p>
            <a:pPr algn="ctr"/>
            <a:r>
              <a:rPr lang="vi-VN" sz="33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VUI-KHỎE- HẠNH PHÚC -THÀNH ĐẠT</a:t>
            </a:r>
          </a:p>
        </p:txBody>
      </p:sp>
      <p:sp>
        <p:nvSpPr>
          <p:cNvPr id="216082" name="WordArt 18"/>
          <p:cNvSpPr>
            <a:spLocks noChangeArrowheads="1" noChangeShapeType="1" noTextEdit="1"/>
          </p:cNvSpPr>
          <p:nvPr/>
        </p:nvSpPr>
        <p:spPr bwMode="auto">
          <a:xfrm>
            <a:off x="408044" y="3440430"/>
            <a:ext cx="8964139" cy="1280160"/>
          </a:xfrm>
          <a:prstGeom prst="rect">
            <a:avLst/>
          </a:prstGeom>
        </p:spPr>
        <p:txBody>
          <a:bodyPr spcFirstLastPara="1" wrap="none" lIns="83686" tIns="41843" rIns="83686" bIns="41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9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Chúc các cháu chăm ngoan - học giỏi.</a:t>
            </a:r>
          </a:p>
        </p:txBody>
      </p:sp>
      <p:grpSp>
        <p:nvGrpSpPr>
          <p:cNvPr id="8" name="Group 19"/>
          <p:cNvGrpSpPr/>
          <p:nvPr/>
        </p:nvGrpSpPr>
        <p:grpSpPr bwMode="auto">
          <a:xfrm>
            <a:off x="5100506" y="4905618"/>
            <a:ext cx="2671390" cy="2295287"/>
            <a:chOff x="926" y="2592"/>
            <a:chExt cx="1291" cy="1396"/>
          </a:xfrm>
        </p:grpSpPr>
        <p:grpSp>
          <p:nvGrpSpPr>
            <p:cNvPr id="9" name="Group 20"/>
            <p:cNvGrpSpPr/>
            <p:nvPr/>
          </p:nvGrpSpPr>
          <p:grpSpPr bwMode="auto"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10" name="Group 21"/>
              <p:cNvGrpSpPr/>
              <p:nvPr/>
            </p:nvGrpSpPr>
            <p:grpSpPr bwMode="auto"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43025" name="AutoShape 22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pic>
              <p:nvPicPr>
                <p:cNvPr id="43026" name="Picture 23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3024" name="AutoShape 24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43022" name="Text Box 25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32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2900" dirty="0">
                <a:solidFill>
                  <a:schemeClr val="bg1"/>
                </a:solidFill>
                <a:latin typeface="VNI-Awchon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43018" name="Picture 27" descr="C78050FB9F484BAE8E8262A9851A74C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8246" y="4000503"/>
            <a:ext cx="1134862" cy="177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28" descr="C78050FB9F484BAE8E8262A9851A74C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6588" y="3840483"/>
            <a:ext cx="1134862" cy="177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9" descr="C78050FB9F484BAE8E8262A9851A74C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2418" y="3680463"/>
            <a:ext cx="1134862" cy="177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090"/>
                </p:tgtEl>
              </p:cMediaNode>
            </p:audio>
          </p:childTnLst>
        </p:cTn>
      </p:par>
    </p:tnLst>
    <p:bldLst>
      <p:bldP spid="216081" grpId="0" animBg="1"/>
      <p:bldP spid="216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313920" cy="82296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225675" y="3002915"/>
            <a:ext cx="7691755" cy="1631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Bé cần gì để lớn lên và khỏe mạnh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1f7561d505cfc0551873296a2a6f721736654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26035"/>
            <a:ext cx="12116435" cy="64135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96035" y="6409690"/>
            <a:ext cx="891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46445" y="6384925"/>
            <a:ext cx="683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227945" y="6440170"/>
            <a:ext cx="716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34898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5"/>
            <a:ext cx="12240260" cy="7094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c-don-mon-ngon-du-chat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7549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31" y="0"/>
            <a:ext cx="11769416" cy="64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 err="1">
                <a:solidFill>
                  <a:srgbClr val="0000FF"/>
                </a:solidFill>
              </a:rPr>
              <a:t>Các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nhóm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thực</a:t>
            </a:r>
            <a:r>
              <a:rPr lang="en-US" sz="6600" b="1" dirty="0">
                <a:solidFill>
                  <a:srgbClr val="0000FF"/>
                </a:solidFill>
              </a:rPr>
              <a:t> </a:t>
            </a:r>
            <a:r>
              <a:rPr lang="en-US" sz="6600" b="1" dirty="0" err="1">
                <a:solidFill>
                  <a:srgbClr val="0000FF"/>
                </a:solidFill>
              </a:rPr>
              <a:t>phẩm</a:t>
            </a:r>
            <a:r>
              <a:rPr lang="en-US" sz="4900" dirty="0"/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6030" y="720090"/>
            <a:ext cx="5508546" cy="304038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FF3300"/>
                </a:solidFill>
                <a:cs typeface="Times New Roman" panose="02020603050405020304" pitchFamily="18" charset="0"/>
              </a:rPr>
              <a:t>Thực phẩm giàu chất bột đường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120607" y="3920490"/>
            <a:ext cx="5814576" cy="32804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FF6600"/>
                </a:solidFill>
                <a:cs typeface="Times New Roman" panose="02020603050405020304" pitchFamily="18" charset="0"/>
              </a:rPr>
              <a:t>Thực phẩm giàu vitamin – muối khoáng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6030" y="3920490"/>
            <a:ext cx="5508546" cy="3280410"/>
          </a:xfrm>
          <a:prstGeom prst="rect">
            <a:avLst/>
          </a:prstGeom>
          <a:noFill/>
          <a:ln w="9525">
            <a:solidFill>
              <a:srgbClr val="FF37FF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6600"/>
                </a:solidFill>
                <a:cs typeface="Times New Roman" panose="02020603050405020304" pitchFamily="18" charset="0"/>
              </a:rPr>
              <a:t>Thực phẩm giàu chất đạm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120607" y="720090"/>
            <a:ext cx="5814576" cy="312039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cs typeface="Times New Roman" panose="02020603050405020304" pitchFamily="18" charset="0"/>
              </a:rPr>
              <a:t>Thực phẩm giàu chất béo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408040" y="800100"/>
            <a:ext cx="5304526" cy="2560320"/>
            <a:chOff x="192" y="480"/>
            <a:chExt cx="2496" cy="1536"/>
          </a:xfrm>
        </p:grpSpPr>
        <p:pic>
          <p:nvPicPr>
            <p:cNvPr id="4119" name="Picture 8" descr="0511200828gao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480"/>
              <a:ext cx="124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9" descr="bagette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88" y="480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10" descr="images61681_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" y="1248"/>
              <a:ext cx="124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11" descr="OJFFHBK09E_n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88" y="1248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/>
          <p:nvPr/>
        </p:nvGrpSpPr>
        <p:grpSpPr bwMode="auto">
          <a:xfrm>
            <a:off x="6222617" y="640080"/>
            <a:ext cx="6018596" cy="2720340"/>
            <a:chOff x="2928" y="384"/>
            <a:chExt cx="2832" cy="1632"/>
          </a:xfrm>
        </p:grpSpPr>
        <p:pic>
          <p:nvPicPr>
            <p:cNvPr id="4115" name="Picture 13" descr="hatvu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19272A"/>
                </a:clrFrom>
                <a:clrTo>
                  <a:srgbClr val="19272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9" y="384"/>
              <a:ext cx="1611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14" descr="dietmambenhchohatgionglac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8" y="480"/>
              <a:ext cx="124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15" descr="bensweb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928" y="1248"/>
              <a:ext cx="124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16" descr="200903111822143"/>
            <p:cNvPicPr>
              <a:picLocks noChangeAspect="1" noChangeArrowheads="1"/>
            </p:cNvPicPr>
            <p:nvPr/>
          </p:nvPicPr>
          <p:blipFill>
            <a:blip r:embed="rId13"/>
            <a:srcRect l="285" b="22797"/>
            <a:stretch>
              <a:fillRect/>
            </a:stretch>
          </p:blipFill>
          <p:spPr bwMode="auto">
            <a:xfrm>
              <a:off x="4272" y="1248"/>
              <a:ext cx="129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/>
          <p:nvPr/>
        </p:nvGrpSpPr>
        <p:grpSpPr bwMode="auto">
          <a:xfrm>
            <a:off x="408040" y="3920490"/>
            <a:ext cx="5304526" cy="2800350"/>
            <a:chOff x="192" y="2352"/>
            <a:chExt cx="2496" cy="1680"/>
          </a:xfrm>
        </p:grpSpPr>
        <p:pic>
          <p:nvPicPr>
            <p:cNvPr id="4111" name="Picture 18" descr="tomxangxanh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2" y="2400"/>
              <a:ext cx="124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9" descr="trung4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88" y="2352"/>
              <a:ext cx="120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0" descr="53"/>
            <p:cNvPicPr>
              <a:picLocks noChangeAspect="1" noChangeArrowheads="1"/>
            </p:cNvPicPr>
            <p:nvPr/>
          </p:nvPicPr>
          <p:blipFill>
            <a:blip r:embed="rId16"/>
            <a:srcRect t="7500" b="17500"/>
            <a:stretch>
              <a:fillRect/>
            </a:stretch>
          </p:blipFill>
          <p:spPr bwMode="auto">
            <a:xfrm>
              <a:off x="1440" y="3264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1" descr="Sua%20tuoi%20tiet%20trung%20Dau%20KID%20110ml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3264"/>
              <a:ext cx="12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/>
          <p:nvPr/>
        </p:nvGrpSpPr>
        <p:grpSpPr bwMode="auto">
          <a:xfrm>
            <a:off x="6222617" y="3920491"/>
            <a:ext cx="5610556" cy="2818686"/>
            <a:chOff x="2928" y="2304"/>
            <a:chExt cx="2640" cy="1739"/>
          </a:xfrm>
        </p:grpSpPr>
        <p:pic>
          <p:nvPicPr>
            <p:cNvPr id="4107" name="Picture 23" descr="fruit035b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928" y="3168"/>
              <a:ext cx="1224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4" descr="ca%20chua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2352"/>
              <a:ext cx="120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XINHXINH_235147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4" y="3168"/>
              <a:ext cx="134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6" descr="tac-dung-chong-ung-thu-cua-carot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224" y="2304"/>
              <a:ext cx="134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61" y="288370"/>
            <a:ext cx="11017092" cy="4567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 err="1">
                <a:solidFill>
                  <a:srgbClr val="0000FF"/>
                </a:solidFill>
              </a:rPr>
              <a:t>Thực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phẩm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giàu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chất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bột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đường</a:t>
            </a:r>
            <a:r>
              <a:rPr lang="en-US" sz="4900" b="1" dirty="0">
                <a:solidFill>
                  <a:srgbClr val="FF6600"/>
                </a:solidFill>
              </a:rPr>
              <a:t> 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91252" y="1200150"/>
            <a:ext cx="12049961" cy="6000750"/>
            <a:chOff x="480" y="720"/>
            <a:chExt cx="4567" cy="2694"/>
          </a:xfrm>
        </p:grpSpPr>
        <p:pic>
          <p:nvPicPr>
            <p:cNvPr id="5125" name="Picture 5" descr="khoaila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720"/>
              <a:ext cx="1338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 descr="1243654796-bap_ngo_30010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9EAE4"/>
                </a:clrFrom>
                <a:clrTo>
                  <a:srgbClr val="E9EAE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720"/>
              <a:ext cx="148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 descr="10 loai ngu co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1920"/>
              <a:ext cx="2688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 descr="pain"/>
            <p:cNvPicPr>
              <a:picLocks noChangeAspect="1" noChangeArrowheads="1"/>
            </p:cNvPicPr>
            <p:nvPr/>
          </p:nvPicPr>
          <p:blipFill>
            <a:blip r:embed="rId7"/>
            <a:srcRect t="12402" b="3876"/>
            <a:stretch>
              <a:fillRect/>
            </a:stretch>
          </p:blipFill>
          <p:spPr bwMode="auto">
            <a:xfrm>
              <a:off x="3504" y="720"/>
              <a:ext cx="153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9" descr="gaotha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6" y="1968"/>
              <a:ext cx="1831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61" y="288370"/>
            <a:ext cx="11017092" cy="4567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00FF00"/>
                </a:solidFill>
              </a:rPr>
              <a:t>Thực phẩm giàu chất béo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26131" y="1120140"/>
            <a:ext cx="9486940" cy="472059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</a:ln>
        </p:spPr>
        <p:txBody>
          <a:bodyPr wrap="none" lIns="111090" tIns="55545" rIns="111090" bIns="55545" anchor="ctr"/>
          <a:lstStyle/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0" y="885806"/>
            <a:ext cx="12049960" cy="6072230"/>
            <a:chOff x="672" y="720"/>
            <a:chExt cx="4326" cy="2688"/>
          </a:xfrm>
        </p:grpSpPr>
        <p:pic>
          <p:nvPicPr>
            <p:cNvPr id="6149" name="Picture 5" descr="product_s1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720"/>
              <a:ext cx="1296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 descr="Phomat_Mozzarell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4" y="720"/>
              <a:ext cx="14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7" descr="peanut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1872"/>
              <a:ext cx="297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 descr="giauchatbeo-trongb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0" y="720"/>
              <a:ext cx="1398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Custom</PresentationFormat>
  <Paragraphs>77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VNI-Awchon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nhóm thực phẩm </vt:lpstr>
      <vt:lpstr>Thực phẩm giàu chất bột đường </vt:lpstr>
      <vt:lpstr>Thực phẩm giàu chất béo</vt:lpstr>
      <vt:lpstr>Thực phẩm giàu chất đạm </vt:lpstr>
      <vt:lpstr>Thực phẩm giàu Vitamin &amp; muối khoáng</vt:lpstr>
      <vt:lpstr>PowerPoint Presentation</vt:lpstr>
      <vt:lpstr>   Uống đủ nước </vt:lpstr>
      <vt:lpstr>TẮM RỬA SẠCH SẼ </vt:lpstr>
      <vt:lpstr>Giữ vệ sinh răng miệng</vt:lpstr>
      <vt:lpstr>Giữ vệ sinh sạch sẽ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</dc:creator>
  <cp:lastModifiedBy>A</cp:lastModifiedBy>
  <cp:revision>11</cp:revision>
  <dcterms:created xsi:type="dcterms:W3CDTF">2019-10-12T13:42:00Z</dcterms:created>
  <dcterms:modified xsi:type="dcterms:W3CDTF">2026-04-10T03:46:14Z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94A76BAA9E46445998C0E366E06788BC_12</vt:lpwstr>
  </property>
  <property fmtid="{D5CDD505-2E9C-101B-9397-08002B2CF9AE}" pid="3" name="KSOProductBuildVer">
    <vt:lpwstr>1033-12.2.0.23131</vt:lpwstr>
  </property>
</Properties>
</file>