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3" r:id="rId11"/>
    <p:sldId id="265" r:id="rId12"/>
    <p:sldId id="272" r:id="rId13"/>
    <p:sldId id="271" r:id="rId14"/>
    <p:sldId id="270" r:id="rId15"/>
    <p:sldId id="27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11FB"/>
    <a:srgbClr val="CC0066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98BBF3-41FF-45AA-B748-A8592CE0508A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DA9FCB-9FF5-4AD8-85C7-AE9557A02F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984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013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561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78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14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477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01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645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288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375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181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806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7F533-90FC-4150-8C7D-43855B854D11}" type="datetimeFigureOut">
              <a:rPr lang="en-US" smtClean="0"/>
              <a:pPr/>
              <a:t>3/7/2026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1D814-3E92-4ADB-945E-758DEE99DC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299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WordArt 10"/>
          <p:cNvSpPr>
            <a:spLocks noChangeArrowheads="1" noChangeShapeType="1"/>
          </p:cNvSpPr>
          <p:nvPr/>
        </p:nvSpPr>
        <p:spPr bwMode="auto">
          <a:xfrm>
            <a:off x="1783773" y="1007918"/>
            <a:ext cx="6400800" cy="1600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spcFirstLastPara="1" wrap="none" numCol="1" fromWordArt="1">
            <a:prstTxWarp prst="textArchUp">
              <a:avLst>
                <a:gd name="adj" fmla="val 10787315"/>
              </a:avLst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6600" kern="10" dirty="0" smtClean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TRƯỜNG MẦM NON </a:t>
            </a:r>
            <a:r>
              <a:rPr lang="en-US" sz="6600" kern="10" dirty="0" smtClean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HOA SỮA</a:t>
            </a:r>
            <a:endParaRPr lang="en-US" sz="6600" kern="10" dirty="0">
              <a:ln w="9525">
                <a:solidFill>
                  <a:srgbClr val="FF3300"/>
                </a:solidFill>
                <a:round/>
                <a:headEnd/>
                <a:tailEnd/>
              </a:ln>
              <a:latin typeface="Times New Roman"/>
              <a:cs typeface="Times New Roman"/>
            </a:endParaRPr>
          </a:p>
        </p:txBody>
      </p:sp>
      <p:sp>
        <p:nvSpPr>
          <p:cNvPr id="6" name="WordArt 11"/>
          <p:cNvSpPr>
            <a:spLocks noChangeArrowheads="1" noChangeShapeType="1"/>
          </p:cNvSpPr>
          <p:nvPr/>
        </p:nvSpPr>
        <p:spPr bwMode="auto">
          <a:xfrm>
            <a:off x="2019300" y="1219200"/>
            <a:ext cx="5524500" cy="1447800"/>
          </a:xfrm>
          <a:prstGeom prst="rect">
            <a:avLst/>
          </a:prstGeom>
        </p:spPr>
        <p:txBody>
          <a:bodyPr wrap="none" numCol="1" fromWordArt="1">
            <a:prstTxWarp prst="textCanDown">
              <a:avLst>
                <a:gd name="adj" fmla="val 14287"/>
              </a:avLst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endParaRPr lang="en-US" sz="2000" b="1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333399"/>
              </a:solidFill>
              <a:latin typeface="Times New Roman"/>
              <a:cs typeface="Times New Roman"/>
            </a:endParaRPr>
          </a:p>
        </p:txBody>
      </p:sp>
      <p:sp>
        <p:nvSpPr>
          <p:cNvPr id="7" name="WordArt 12"/>
          <p:cNvSpPr>
            <a:spLocks noChangeArrowheads="1" noChangeShapeType="1"/>
          </p:cNvSpPr>
          <p:nvPr/>
        </p:nvSpPr>
        <p:spPr bwMode="auto">
          <a:xfrm>
            <a:off x="1028700" y="3733800"/>
            <a:ext cx="7086600" cy="1745673"/>
          </a:xfrm>
          <a:prstGeom prst="rect">
            <a:avLst/>
          </a:prstGeom>
        </p:spPr>
        <p:txBody>
          <a:bodyPr wrap="none" numCol="1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Đề </a:t>
            </a:r>
            <a:r>
              <a:rPr lang="en-US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tài</a:t>
            </a:r>
            <a:r>
              <a:rPr lang="en-US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: Ôn nhận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biết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phân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biệt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hình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tròn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,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hình</a:t>
            </a:r>
            <a:r>
              <a:rPr lang="en-US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 tam </a:t>
            </a:r>
            <a:r>
              <a:rPr lang="en-US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53882" dir="2700000" algn="ctr" rotWithShape="0">
                    <a:srgbClr val="C0C0C0">
                      <a:alpha val="78999"/>
                    </a:srgbClr>
                  </a:outerShdw>
                </a:effectLst>
                <a:latin typeface="Times New Roman"/>
                <a:cs typeface="Times New Roman"/>
              </a:rPr>
              <a:t>giác</a:t>
            </a:r>
            <a:endParaRPr lang="vi-VN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chemeClr val="tx2"/>
              </a:solidFill>
              <a:effectLst>
                <a:outerShdw dist="53882" dir="2700000" algn="ctr" rotWithShape="0">
                  <a:srgbClr val="C0C0C0">
                    <a:alpha val="78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0" name="WordArt 11"/>
          <p:cNvSpPr>
            <a:spLocks noChangeArrowheads="1" noChangeShapeType="1"/>
          </p:cNvSpPr>
          <p:nvPr/>
        </p:nvSpPr>
        <p:spPr bwMode="auto">
          <a:xfrm>
            <a:off x="2400300" y="2286000"/>
            <a:ext cx="4343400" cy="1143000"/>
          </a:xfrm>
          <a:prstGeom prst="rect">
            <a:avLst/>
          </a:prstGeom>
        </p:spPr>
        <p:txBody>
          <a:bodyPr wrap="none" numCol="1" fromWordArt="1">
            <a:prstTxWarp prst="textCanDown">
              <a:avLst>
                <a:gd name="adj" fmla="val 14287"/>
              </a:avLst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2000" b="1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99"/>
                </a:solidFill>
                <a:latin typeface="Times New Roman"/>
                <a:cs typeface="Times New Roman"/>
              </a:rPr>
              <a:t> </a:t>
            </a:r>
            <a:r>
              <a:rPr lang="en-US" sz="2000" b="1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3399"/>
                </a:solidFill>
                <a:latin typeface="Times New Roman"/>
                <a:cs typeface="Times New Roman"/>
              </a:rPr>
              <a:t>PHÁT TRIỂN NHẬN THỨC</a:t>
            </a:r>
            <a:endParaRPr lang="en-US" sz="2000" b="1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333399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8115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447800" y="2590800"/>
            <a:ext cx="2438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5029200" y="533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948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304800" y="3276600"/>
            <a:ext cx="2438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5563755" y="2438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125355" y="647700"/>
            <a:ext cx="2438400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587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04800" y="3276600"/>
            <a:ext cx="2438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125355" y="647700"/>
            <a:ext cx="2438400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5563755" y="2438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489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Isosceles Triangle 4"/>
          <p:cNvSpPr/>
          <p:nvPr/>
        </p:nvSpPr>
        <p:spPr>
          <a:xfrm>
            <a:off x="4495800" y="2438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143000" y="2324100"/>
            <a:ext cx="2438400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489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xplosion 2 4"/>
          <p:cNvSpPr/>
          <p:nvPr/>
        </p:nvSpPr>
        <p:spPr>
          <a:xfrm rot="1488581">
            <a:off x="994561" y="663629"/>
            <a:ext cx="7182298" cy="6045645"/>
          </a:xfrm>
          <a:prstGeom prst="irregularSeal2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2514600"/>
            <a:ext cx="5486400" cy="184665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Trò</a:t>
            </a:r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chơi</a:t>
            </a:r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60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Thử</a:t>
            </a:r>
            <a:r>
              <a:rPr lang="en-US" sz="6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60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tài</a:t>
            </a:r>
            <a:r>
              <a:rPr lang="en-US" sz="6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60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của</a:t>
            </a:r>
            <a:r>
              <a:rPr lang="en-US" sz="6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en-US" sz="60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bé</a:t>
            </a:r>
            <a:endParaRPr lang="en-US" sz="60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CC0066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5448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973615" y="1066800"/>
            <a:ext cx="7560785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Chúc</a:t>
            </a:r>
            <a:r>
              <a:rPr lang="en-US" sz="5400" b="1" dirty="0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các</a:t>
            </a:r>
            <a:r>
              <a:rPr lang="en-US" sz="5400" b="1" dirty="0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cô</a:t>
            </a:r>
            <a:r>
              <a:rPr lang="en-US" sz="5400" b="1" dirty="0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mạnh</a:t>
            </a:r>
            <a:r>
              <a:rPr lang="en-US" sz="5400" b="1" dirty="0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khỏe</a:t>
            </a:r>
            <a:r>
              <a:rPr lang="en-US" sz="5400" b="1" dirty="0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</a:p>
          <a:p>
            <a:pPr algn="ctr"/>
            <a:r>
              <a:rPr lang="en-US" sz="5400" b="1" dirty="0" err="1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</a:t>
            </a:r>
            <a:r>
              <a:rPr lang="en-US" sz="54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ác</a:t>
            </a:r>
            <a:r>
              <a:rPr lang="en-US" sz="5400" b="1" dirty="0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con </a:t>
            </a:r>
            <a:r>
              <a:rPr lang="en-US" sz="54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ngoan</a:t>
            </a:r>
            <a:endParaRPr lang="en-US" sz="5400" b="1" dirty="0" smtClean="0">
              <a:ln w="1905"/>
              <a:solidFill>
                <a:srgbClr val="2D11FB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0746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066800" y="1166843"/>
            <a:ext cx="685800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I.  MỤC ĐÍCH YÊU CẦU :</a:t>
            </a:r>
            <a:endParaRPr lang="en-US" sz="2800" dirty="0"/>
          </a:p>
          <a:p>
            <a:r>
              <a:rPr lang="en-US" b="1" dirty="0"/>
              <a:t>    1.Kiến </a:t>
            </a:r>
            <a:r>
              <a:rPr lang="en-US" b="1" dirty="0" err="1"/>
              <a:t>thức</a:t>
            </a:r>
            <a:endParaRPr lang="en-US" dirty="0"/>
          </a:p>
          <a:p>
            <a:r>
              <a:rPr lang="vi-VN" dirty="0"/>
              <a:t>- Trẻ nhận biết và gọi đúng tên hình tam giác, hình tròn</a:t>
            </a:r>
            <a:br>
              <a:rPr lang="vi-VN" dirty="0"/>
            </a:br>
            <a:r>
              <a:rPr lang="vi-VN" dirty="0"/>
              <a:t>-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tròn</a:t>
            </a:r>
            <a:r>
              <a:rPr lang="en-US" dirty="0"/>
              <a:t> </a:t>
            </a:r>
            <a:r>
              <a:rPr lang="en-US" dirty="0" err="1"/>
              <a:t>lăn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vì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đường</a:t>
            </a:r>
            <a:r>
              <a:rPr lang="en-US" dirty="0"/>
              <a:t> </a:t>
            </a:r>
            <a:r>
              <a:rPr lang="en-US" dirty="0" err="1"/>
              <a:t>bao</a:t>
            </a:r>
            <a:r>
              <a:rPr lang="en-US" dirty="0"/>
              <a:t> </a:t>
            </a:r>
            <a:r>
              <a:rPr lang="en-US" dirty="0" err="1"/>
              <a:t>cong</a:t>
            </a:r>
            <a:r>
              <a:rPr lang="en-US" dirty="0"/>
              <a:t>, </a:t>
            </a:r>
            <a:r>
              <a:rPr lang="en-US" dirty="0" err="1"/>
              <a:t>hình</a:t>
            </a:r>
            <a:r>
              <a:rPr lang="en-US" dirty="0"/>
              <a:t> tam </a:t>
            </a:r>
            <a:r>
              <a:rPr lang="en-US" dirty="0" err="1"/>
              <a:t>giác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lăn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vì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góc</a:t>
            </a:r>
            <a:r>
              <a:rPr lang="en-US" dirty="0"/>
              <a:t> </a:t>
            </a:r>
            <a:r>
              <a:rPr lang="en-US" dirty="0" err="1"/>
              <a:t>cạnh</a:t>
            </a:r>
            <a:endParaRPr lang="en-US" dirty="0"/>
          </a:p>
          <a:p>
            <a:r>
              <a:rPr lang="vi-VN" b="1" dirty="0"/>
              <a:t>2. K</a:t>
            </a:r>
            <a:r>
              <a:rPr lang="en-US" b="1" dirty="0"/>
              <a:t>ỹ </a:t>
            </a:r>
            <a:r>
              <a:rPr lang="en-US" b="1" dirty="0" err="1"/>
              <a:t>năng</a:t>
            </a:r>
            <a:endParaRPr lang="en-US" dirty="0"/>
          </a:p>
          <a:p>
            <a:r>
              <a:rPr lang="vi-VN" dirty="0"/>
              <a:t>-Tr</a:t>
            </a:r>
            <a:r>
              <a:rPr lang="en-US" dirty="0"/>
              <a:t>ẻ </a:t>
            </a: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vi-VN" dirty="0"/>
              <a:t>và giơ đúng hình theo yêu cầu của cô</a:t>
            </a:r>
            <a:endParaRPr lang="en-US" dirty="0"/>
          </a:p>
          <a:p>
            <a:r>
              <a:rPr lang="en-US" dirty="0"/>
              <a:t>-</a:t>
            </a:r>
            <a:r>
              <a:rPr lang="en-US" dirty="0" err="1"/>
              <a:t>Rèn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khả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sát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ghi</a:t>
            </a:r>
            <a:r>
              <a:rPr lang="en-US" dirty="0"/>
              <a:t> </a:t>
            </a:r>
            <a:r>
              <a:rPr lang="en-US" dirty="0" err="1"/>
              <a:t>nhớ</a:t>
            </a:r>
            <a:endParaRPr lang="en-US" dirty="0"/>
          </a:p>
          <a:p>
            <a:r>
              <a:rPr lang="vi-VN" dirty="0"/>
              <a:t>-Phát triền ngôn ngữ cho trẻ </a:t>
            </a:r>
            <a:endParaRPr lang="en-US" dirty="0"/>
          </a:p>
          <a:p>
            <a:r>
              <a:rPr lang="en-US" dirty="0"/>
              <a:t>-</a:t>
            </a:r>
            <a:r>
              <a:rPr lang="en-US" dirty="0" err="1"/>
              <a:t>Ôn</a:t>
            </a:r>
            <a:r>
              <a:rPr lang="en-US" dirty="0"/>
              <a:t> </a:t>
            </a:r>
            <a:r>
              <a:rPr lang="en-US" dirty="0" err="1"/>
              <a:t>màu</a:t>
            </a:r>
            <a:r>
              <a:rPr lang="en-US" dirty="0"/>
              <a:t> </a:t>
            </a:r>
            <a:r>
              <a:rPr lang="en-US" dirty="0" err="1"/>
              <a:t>đỏ</a:t>
            </a:r>
            <a:r>
              <a:rPr lang="en-US" dirty="0"/>
              <a:t> </a:t>
            </a:r>
            <a:r>
              <a:rPr lang="en-US" dirty="0" err="1"/>
              <a:t>vàng</a:t>
            </a:r>
            <a:endParaRPr lang="en-US" dirty="0"/>
          </a:p>
          <a:p>
            <a:r>
              <a:rPr lang="vi-VN" b="1" dirty="0"/>
              <a:t>3. Th</a:t>
            </a:r>
            <a:r>
              <a:rPr lang="en-US" b="1" dirty="0" err="1"/>
              <a:t>ái</a:t>
            </a:r>
            <a:r>
              <a:rPr lang="en-US" b="1" dirty="0"/>
              <a:t> </a:t>
            </a:r>
            <a:r>
              <a:rPr lang="en-US" b="1" dirty="0" err="1"/>
              <a:t>độ</a:t>
            </a:r>
            <a:endParaRPr lang="en-US" dirty="0"/>
          </a:p>
          <a:p>
            <a:r>
              <a:rPr lang="vi-VN" dirty="0"/>
              <a:t>-T</a:t>
            </a:r>
            <a:r>
              <a:rPr lang="en-US" dirty="0" err="1"/>
              <a:t>rẻ</a:t>
            </a:r>
            <a:r>
              <a:rPr lang="en-US" dirty="0"/>
              <a:t> </a:t>
            </a:r>
            <a:r>
              <a:rPr lang="en-US" dirty="0" err="1"/>
              <a:t>hào</a:t>
            </a:r>
            <a:r>
              <a:rPr lang="en-US" dirty="0"/>
              <a:t> </a:t>
            </a:r>
            <a:r>
              <a:rPr lang="en-US" dirty="0" err="1"/>
              <a:t>hứng</a:t>
            </a:r>
            <a:r>
              <a:rPr lang="en-US" dirty="0"/>
              <a:t> </a:t>
            </a:r>
            <a:r>
              <a:rPr lang="en-US" dirty="0" err="1"/>
              <a:t>tham</a:t>
            </a:r>
            <a:r>
              <a:rPr lang="en-US" dirty="0"/>
              <a:t> </a:t>
            </a:r>
            <a:r>
              <a:rPr lang="en-US" dirty="0" err="1"/>
              <a:t>gia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endParaRPr lang="en-US" dirty="0"/>
          </a:p>
          <a:p>
            <a:r>
              <a:rPr lang="vi-VN" dirty="0"/>
              <a:t>-Tr</a:t>
            </a:r>
            <a:r>
              <a:rPr lang="en-US" dirty="0"/>
              <a:t>ẻ </a:t>
            </a:r>
            <a:r>
              <a:rPr lang="en-US" dirty="0" err="1"/>
              <a:t>ngồi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ngoan</a:t>
            </a:r>
            <a:r>
              <a:rPr lang="en-US" dirty="0"/>
              <a:t>,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vâng</a:t>
            </a:r>
            <a:r>
              <a:rPr lang="en-US" dirty="0"/>
              <a:t> </a:t>
            </a:r>
            <a:r>
              <a:rPr lang="en-US" dirty="0" err="1"/>
              <a:t>lời</a:t>
            </a:r>
            <a:r>
              <a:rPr lang="en-US" dirty="0"/>
              <a:t> </a:t>
            </a:r>
            <a:r>
              <a:rPr lang="en-US" dirty="0" err="1"/>
              <a:t>cô</a:t>
            </a:r>
            <a:r>
              <a:rPr lang="en-US" dirty="0"/>
              <a:t> </a:t>
            </a:r>
            <a:r>
              <a:rPr lang="en-US" dirty="0" err="1"/>
              <a:t>giáo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22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914400" y="1720840"/>
            <a:ext cx="731520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II. CHUẨN BI </a:t>
            </a:r>
            <a:endParaRPr lang="en-US" sz="2800" dirty="0"/>
          </a:p>
          <a:p>
            <a:r>
              <a:rPr lang="pt-BR" b="1" dirty="0"/>
              <a:t>    1.Đồ dùng của cô</a:t>
            </a:r>
            <a:endParaRPr lang="en-US" dirty="0"/>
          </a:p>
          <a:p>
            <a:r>
              <a:rPr lang="nb-NO" dirty="0"/>
              <a:t>-Máy tính, máy chiếu, Powerpoint nhận biết phân biệt hình tròn, hình tam giác</a:t>
            </a:r>
            <a:endParaRPr lang="en-US" dirty="0"/>
          </a:p>
          <a:p>
            <a:r>
              <a:rPr lang="nb-NO" dirty="0"/>
              <a:t>Sa bàn nhà của bạn Misa có ngôi nhà có cửa hình tròn, cửa hình tam giác.</a:t>
            </a:r>
            <a:endParaRPr lang="en-US" dirty="0"/>
          </a:p>
          <a:p>
            <a:r>
              <a:rPr lang="nb-NO" dirty="0"/>
              <a:t>-Nhạc theo chủ điểm</a:t>
            </a:r>
            <a:endParaRPr lang="en-US" dirty="0"/>
          </a:p>
          <a:p>
            <a:r>
              <a:rPr lang="pt-BR" b="1" dirty="0"/>
              <a:t>    2.Đồ dùng của trẻ</a:t>
            </a:r>
            <a:endParaRPr lang="en-US" dirty="0"/>
          </a:p>
          <a:p>
            <a:r>
              <a:rPr lang="nb-NO" dirty="0"/>
              <a:t>-Rổ đồ dùng:Lô tô </a:t>
            </a:r>
            <a:r>
              <a:rPr lang="pt-BR" dirty="0"/>
              <a:t>hình tam giác( màu vàng)</a:t>
            </a:r>
            <a:r>
              <a:rPr lang="nb-NO" dirty="0"/>
              <a:t>, hình tròn( màu đỏ)</a:t>
            </a:r>
            <a:endParaRPr lang="en-US" dirty="0"/>
          </a:p>
          <a:p>
            <a:r>
              <a:rPr lang="nb-NO" dirty="0"/>
              <a:t>-2 con đường hẹp.Bảng dính</a:t>
            </a:r>
            <a:r>
              <a:rPr lang="en-US" dirty="0"/>
              <a:t>, </a:t>
            </a:r>
            <a:r>
              <a:rPr lang="en-US" dirty="0" err="1"/>
              <a:t>loto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tròn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tam </a:t>
            </a:r>
            <a:r>
              <a:rPr lang="en-US" dirty="0" err="1"/>
              <a:t>giác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gắn</a:t>
            </a:r>
            <a:r>
              <a:rPr lang="en-US" dirty="0"/>
              <a:t> </a:t>
            </a:r>
            <a:r>
              <a:rPr lang="en-US" dirty="0" err="1"/>
              <a:t>dấp</a:t>
            </a:r>
            <a:r>
              <a:rPr lang="en-US" dirty="0"/>
              <a:t> </a:t>
            </a:r>
            <a:r>
              <a:rPr lang="en-US" dirty="0" err="1"/>
              <a:t>dính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936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/>
          <p:cNvSpPr/>
          <p:nvPr/>
        </p:nvSpPr>
        <p:spPr>
          <a:xfrm>
            <a:off x="2895600" y="990600"/>
            <a:ext cx="3429000" cy="4495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433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Isosceles Triangle 4"/>
          <p:cNvSpPr/>
          <p:nvPr/>
        </p:nvSpPr>
        <p:spPr>
          <a:xfrm>
            <a:off x="2057400" y="900545"/>
            <a:ext cx="4648200" cy="4267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04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xplosion 2 4"/>
          <p:cNvSpPr/>
          <p:nvPr/>
        </p:nvSpPr>
        <p:spPr>
          <a:xfrm rot="1488581">
            <a:off x="994561" y="663629"/>
            <a:ext cx="7182298" cy="6045645"/>
          </a:xfrm>
          <a:prstGeom prst="irregularSeal2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447801" y="2362200"/>
            <a:ext cx="594359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Trò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chơi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5400" b="1" cap="none" spc="0" dirty="0" err="1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Hình</a:t>
            </a:r>
            <a:r>
              <a:rPr lang="en-US" sz="5400" b="1" cap="none" spc="0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nào</a:t>
            </a:r>
            <a:r>
              <a:rPr lang="en-US" sz="5400" b="1" cap="none" spc="0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biến</a:t>
            </a:r>
            <a:r>
              <a:rPr lang="en-US" sz="5400" b="1" cap="none" spc="0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mất</a:t>
            </a:r>
            <a:r>
              <a:rPr lang="en-US" sz="5400" b="1" cap="none" spc="0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?</a:t>
            </a:r>
            <a:endParaRPr lang="en-US" sz="5400" b="1" cap="none" spc="0" dirty="0">
              <a:ln w="11430"/>
              <a:solidFill>
                <a:srgbClr val="00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2499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828800" y="1905000"/>
            <a:ext cx="2438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061527" y="1752600"/>
            <a:ext cx="2438400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24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828800" y="1905000"/>
            <a:ext cx="2438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061527" y="1752600"/>
            <a:ext cx="2438400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556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447800" y="2590800"/>
            <a:ext cx="2438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5029200" y="533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395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164</Words>
  <Application>Microsoft Office PowerPoint</Application>
  <PresentationFormat>On-screen Show (4:3)</PresentationFormat>
  <Paragraphs>28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huy_ctn</dc:creator>
  <cp:lastModifiedBy>Admin</cp:lastModifiedBy>
  <cp:revision>9</cp:revision>
  <dcterms:created xsi:type="dcterms:W3CDTF">2017-11-03T07:56:43Z</dcterms:created>
  <dcterms:modified xsi:type="dcterms:W3CDTF">2026-03-07T15:30:56Z</dcterms:modified>
</cp:coreProperties>
</file>