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1" r:id="rId2"/>
    <p:sldId id="258" r:id="rId3"/>
    <p:sldId id="272" r:id="rId4"/>
    <p:sldId id="263" r:id="rId5"/>
    <p:sldId id="259" r:id="rId6"/>
    <p:sldId id="273" r:id="rId7"/>
    <p:sldId id="274" r:id="rId8"/>
    <p:sldId id="275" r:id="rId9"/>
    <p:sldId id="276" r:id="rId10"/>
    <p:sldId id="277" r:id="rId11"/>
    <p:sldId id="278" r:id="rId12"/>
    <p:sldId id="279" r:id="rId13"/>
    <p:sldId id="280" r:id="rId14"/>
    <p:sldId id="281"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70BAB"/>
    <a:srgbClr val="F01CD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7" d="100"/>
          <a:sy n="77" d="100"/>
        </p:scale>
        <p:origin x="1206"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A8CBEF7-0261-41DB-B4A0-E539CE3489A0}" type="datetimeFigureOut">
              <a:rPr lang="en-US" smtClean="0"/>
              <a:pPr/>
              <a:t>25/12/2023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B5F3E-BC61-43F0-A17C-F8AAEFBD3EE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8CBEF7-0261-41DB-B4A0-E539CE3489A0}" type="datetimeFigureOut">
              <a:rPr lang="en-US" smtClean="0"/>
              <a:pPr/>
              <a:t>25/12/2023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B5F3E-BC61-43F0-A17C-F8AAEFBD3EE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8CBEF7-0261-41DB-B4A0-E539CE3489A0}" type="datetimeFigureOut">
              <a:rPr lang="en-US" smtClean="0"/>
              <a:pPr/>
              <a:t>25/12/2023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B5F3E-BC61-43F0-A17C-F8AAEFBD3EE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8CBEF7-0261-41DB-B4A0-E539CE3489A0}" type="datetimeFigureOut">
              <a:rPr lang="en-US" smtClean="0"/>
              <a:pPr/>
              <a:t>25/12/2023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B5F3E-BC61-43F0-A17C-F8AAEFBD3EE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8CBEF7-0261-41DB-B4A0-E539CE3489A0}" type="datetimeFigureOut">
              <a:rPr lang="en-US" smtClean="0"/>
              <a:pPr/>
              <a:t>25/12/2023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B5F3E-BC61-43F0-A17C-F8AAEFBD3EE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A8CBEF7-0261-41DB-B4A0-E539CE3489A0}" type="datetimeFigureOut">
              <a:rPr lang="en-US" smtClean="0"/>
              <a:pPr/>
              <a:t>25/12/2023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BB5F3E-BC61-43F0-A17C-F8AAEFBD3EE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A8CBEF7-0261-41DB-B4A0-E539CE3489A0}" type="datetimeFigureOut">
              <a:rPr lang="en-US" smtClean="0"/>
              <a:pPr/>
              <a:t>25/12/2023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BB5F3E-BC61-43F0-A17C-F8AAEFBD3EE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A8CBEF7-0261-41DB-B4A0-E539CE3489A0}" type="datetimeFigureOut">
              <a:rPr lang="en-US" smtClean="0"/>
              <a:pPr/>
              <a:t>25/12/2023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BB5F3E-BC61-43F0-A17C-F8AAEFBD3EE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8CBEF7-0261-41DB-B4A0-E539CE3489A0}" type="datetimeFigureOut">
              <a:rPr lang="en-US" smtClean="0"/>
              <a:pPr/>
              <a:t>25/12/2023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BB5F3E-BC61-43F0-A17C-F8AAEFBD3EE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A8CBEF7-0261-41DB-B4A0-E539CE3489A0}" type="datetimeFigureOut">
              <a:rPr lang="en-US" smtClean="0"/>
              <a:pPr/>
              <a:t>25/12/2023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BB5F3E-BC61-43F0-A17C-F8AAEFBD3EE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A8CBEF7-0261-41DB-B4A0-E539CE3489A0}" type="datetimeFigureOut">
              <a:rPr lang="en-US" smtClean="0"/>
              <a:pPr/>
              <a:t>25/12/2023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BB5F3E-BC61-43F0-A17C-F8AAEFBD3EE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8CBEF7-0261-41DB-B4A0-E539CE3489A0}" type="datetimeFigureOut">
              <a:rPr lang="en-US" smtClean="0"/>
              <a:pPr/>
              <a:t>25/12/2023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BB5F3E-BC61-43F0-A17C-F8AAEFBD3EE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Share file Bé Khám Phá Chủ Đề mầm non CDR12 | Market Bé Khám Phá Chủ Đề mầm  non file CDR | Bé khám phá môi trường xung quanh các chủ đề |"/>
          <p:cNvPicPr>
            <a:picLocks noChangeAspect="1" noChangeArrowheads="1"/>
          </p:cNvPicPr>
          <p:nvPr/>
        </p:nvPicPr>
        <p:blipFill>
          <a:blip r:embed="rId2"/>
          <a:srcRect/>
          <a:stretch>
            <a:fillRect/>
          </a:stretch>
        </p:blipFill>
        <p:spPr bwMode="auto">
          <a:xfrm>
            <a:off x="0" y="609600"/>
            <a:ext cx="9144000" cy="6248400"/>
          </a:xfrm>
          <a:prstGeom prst="rect">
            <a:avLst/>
          </a:prstGeom>
          <a:noFill/>
        </p:spPr>
      </p:pic>
      <p:sp>
        <p:nvSpPr>
          <p:cNvPr id="3" name="Rounded Rectangle 2"/>
          <p:cNvSpPr/>
          <p:nvPr/>
        </p:nvSpPr>
        <p:spPr>
          <a:xfrm>
            <a:off x="1981200" y="0"/>
            <a:ext cx="4572000" cy="60960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latin typeface="+mj-lt"/>
              </a:rPr>
              <a:t>Trường mầm non Long Biên A</a:t>
            </a:r>
            <a:endParaRPr lang="en-US" sz="2400" b="1" dirty="0">
              <a:latin typeface="+mj-lt"/>
            </a:endParaRPr>
          </a:p>
        </p:txBody>
      </p:sp>
      <p:sp>
        <p:nvSpPr>
          <p:cNvPr id="4" name="Oval 3"/>
          <p:cNvSpPr/>
          <p:nvPr/>
        </p:nvSpPr>
        <p:spPr>
          <a:xfrm>
            <a:off x="2362200" y="2971800"/>
            <a:ext cx="4267200" cy="1524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b="1" dirty="0">
                <a:solidFill>
                  <a:srgbClr val="7030A0"/>
                </a:solidFill>
                <a:latin typeface="+mj-lt"/>
              </a:rPr>
              <a:t>Nhận biết   hình vuông</a:t>
            </a:r>
            <a:endParaRPr lang="en-US" sz="4000" b="1" dirty="0">
              <a:solidFill>
                <a:srgbClr val="7030A0"/>
              </a:solidFill>
              <a:latin typeface="+mj-lt"/>
            </a:endParaRPr>
          </a:p>
        </p:txBody>
      </p:sp>
      <p:sp>
        <p:nvSpPr>
          <p:cNvPr id="5" name="TextBox 4"/>
          <p:cNvSpPr txBox="1"/>
          <p:nvPr/>
        </p:nvSpPr>
        <p:spPr>
          <a:xfrm>
            <a:off x="1752600" y="5181600"/>
            <a:ext cx="5715000" cy="830997"/>
          </a:xfrm>
          <a:prstGeom prst="rect">
            <a:avLst/>
          </a:prstGeom>
          <a:noFill/>
        </p:spPr>
        <p:txBody>
          <a:bodyPr wrap="square" rtlCol="0">
            <a:spAutoFit/>
          </a:bodyPr>
          <a:lstStyle/>
          <a:p>
            <a:pPr algn="ctr"/>
            <a:r>
              <a:rPr lang="vi-VN" sz="2400" b="1" dirty="0">
                <a:latin typeface="+mj-lt"/>
              </a:rPr>
              <a:t>Lứa tuổi: 24- 36 tháng</a:t>
            </a:r>
          </a:p>
          <a:p>
            <a:pPr algn="ctr"/>
            <a:r>
              <a:rPr lang="vi-VN" sz="2400" b="1" dirty="0">
                <a:latin typeface="+mj-lt"/>
              </a:rPr>
              <a:t>GV</a:t>
            </a:r>
            <a:r>
              <a:rPr lang="vi-VN" sz="2400" b="1">
                <a:latin typeface="+mj-lt"/>
              </a:rPr>
              <a:t>: </a:t>
            </a:r>
            <a:r>
              <a:rPr lang="en-US" sz="2400" b="1">
                <a:latin typeface="+mj-lt"/>
              </a:rPr>
              <a:t>Lê Thị Thanh Hà</a:t>
            </a:r>
            <a:endParaRPr lang="en-US" sz="2400" b="1" dirty="0">
              <a:latin typeface="+mj-l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Nền Khung Hình Học đơn Giản Nền Phụ Nữ Nền, áp, Khung, Biểu Hình nền Vector  để tải xuống miễn phí"/>
          <p:cNvPicPr>
            <a:picLocks noChangeAspect="1" noChangeArrowheads="1"/>
          </p:cNvPicPr>
          <p:nvPr/>
        </p:nvPicPr>
        <p:blipFill>
          <a:blip r:embed="rId2"/>
          <a:srcRect/>
          <a:stretch>
            <a:fillRect/>
          </a:stretch>
        </p:blipFill>
        <p:spPr bwMode="auto">
          <a:xfrm>
            <a:off x="119546" y="76200"/>
            <a:ext cx="8948254" cy="6781800"/>
          </a:xfrm>
          <a:prstGeom prst="rect">
            <a:avLst/>
          </a:prstGeom>
          <a:noFill/>
        </p:spPr>
      </p:pic>
      <p:sp>
        <p:nvSpPr>
          <p:cNvPr id="3" name="Rectangle 2"/>
          <p:cNvSpPr/>
          <p:nvPr/>
        </p:nvSpPr>
        <p:spPr>
          <a:xfrm>
            <a:off x="3657600" y="1295400"/>
            <a:ext cx="3886200" cy="3733800"/>
          </a:xfrm>
          <a:prstGeom prst="rect">
            <a:avLst/>
          </a:prstGeom>
          <a:solidFill>
            <a:srgbClr val="0070C0"/>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676400" y="1905000"/>
            <a:ext cx="1828800" cy="2677656"/>
          </a:xfrm>
          <a:prstGeom prst="rect">
            <a:avLst/>
          </a:prstGeom>
        </p:spPr>
        <p:txBody>
          <a:bodyPr wrap="square">
            <a:spAutoFit/>
          </a:bodyPr>
          <a:lstStyle/>
          <a:p>
            <a:r>
              <a:rPr lang="vi-VN" sz="2400" b="1" dirty="0">
                <a:latin typeface="+mj-lt"/>
              </a:rPr>
              <a:t>+ Hình vuông có màu gì?</a:t>
            </a:r>
          </a:p>
          <a:p>
            <a:r>
              <a:rPr lang="vi-VN" sz="2400" b="1" dirty="0">
                <a:latin typeface="+mj-lt"/>
              </a:rPr>
              <a:t>- Cho trẻ cùng nói: hình vuông màu xanh</a:t>
            </a:r>
            <a:endParaRPr lang="en-US" sz="2400" b="1" dirty="0">
              <a:latin typeface="+mj-l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Tổng hợp hơn 60 hình nền slide đẹp nhất - Hình nền máy tính | Powerpoint  background free, Background for powerpoint presentation, Powerpoint"/>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Regular Pentagon 2"/>
          <p:cNvSpPr/>
          <p:nvPr/>
        </p:nvSpPr>
        <p:spPr>
          <a:xfrm>
            <a:off x="838200" y="1524000"/>
            <a:ext cx="3048000" cy="2667000"/>
          </a:xfrm>
          <a:prstGeom prst="pentago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4419600" y="1371600"/>
            <a:ext cx="2514600" cy="2362200"/>
          </a:xfrm>
          <a:prstGeom prst="rect">
            <a:avLst/>
          </a:prstGeom>
          <a:solidFill>
            <a:srgbClr val="FFFF00"/>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3581400" y="4267200"/>
            <a:ext cx="3581400" cy="1981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590800" y="152400"/>
            <a:ext cx="4572000" cy="461665"/>
          </a:xfrm>
          <a:prstGeom prst="rect">
            <a:avLst/>
          </a:prstGeom>
          <a:noFill/>
        </p:spPr>
        <p:txBody>
          <a:bodyPr wrap="square" rtlCol="0">
            <a:spAutoFit/>
          </a:bodyPr>
          <a:lstStyle/>
          <a:p>
            <a:pPr algn="ctr"/>
            <a:r>
              <a:rPr lang="vi-VN" sz="2400" b="1" dirty="0">
                <a:latin typeface="+mj-lt"/>
              </a:rPr>
              <a:t>Hình nào là hình vuông ?</a:t>
            </a:r>
            <a:endParaRPr lang="en-US" sz="2400" b="1"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3000" tmFilter="0, 0; .2, .5; .8, .5; 1, 0"/>
                                        <p:tgtEl>
                                          <p:spTgt spid="4"/>
                                        </p:tgtEl>
                                      </p:cBhvr>
                                    </p:animEffect>
                                    <p:animScale>
                                      <p:cBhvr>
                                        <p:cTn id="7" dur="150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Top Trọn bộ 11 chủ đề hình nền powerpoint đẹp, chuyên nghiệp mới nhất"/>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Rectangle 2"/>
          <p:cNvSpPr/>
          <p:nvPr/>
        </p:nvSpPr>
        <p:spPr>
          <a:xfrm>
            <a:off x="4038600" y="1524000"/>
            <a:ext cx="3886200" cy="4038600"/>
          </a:xfrm>
          <a:prstGeom prst="rect">
            <a:avLst/>
          </a:prstGeom>
          <a:solidFill>
            <a:srgbClr val="FFFF00"/>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676400" y="1905000"/>
            <a:ext cx="1828800" cy="2677656"/>
          </a:xfrm>
          <a:prstGeom prst="rect">
            <a:avLst/>
          </a:prstGeom>
        </p:spPr>
        <p:txBody>
          <a:bodyPr wrap="square">
            <a:spAutoFit/>
          </a:bodyPr>
          <a:lstStyle/>
          <a:p>
            <a:r>
              <a:rPr lang="vi-VN" sz="2400" b="1" dirty="0">
                <a:latin typeface="+mj-lt"/>
              </a:rPr>
              <a:t>+ Hình vuông có màu gì?</a:t>
            </a:r>
          </a:p>
          <a:p>
            <a:r>
              <a:rPr lang="vi-VN" sz="2400" b="1" dirty="0">
                <a:latin typeface="+mj-lt"/>
              </a:rPr>
              <a:t>- Cho trẻ cùng nói: hình vuông màu vàng</a:t>
            </a:r>
            <a:endParaRPr lang="en-US" sz="2400" b="1" dirty="0">
              <a:latin typeface="+mj-l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Hình nền pp dễ thương - Phụ Kiện MacBook Chính Hãng"/>
          <p:cNvPicPr>
            <a:picLocks noChangeAspect="1" noChangeArrowheads="1"/>
          </p:cNvPicPr>
          <p:nvPr/>
        </p:nvPicPr>
        <p:blipFill>
          <a:blip r:embed="rId2"/>
          <a:srcRect/>
          <a:stretch>
            <a:fillRect/>
          </a:stretch>
        </p:blipFill>
        <p:spPr bwMode="auto">
          <a:xfrm>
            <a:off x="0" y="0"/>
            <a:ext cx="9158654" cy="6858000"/>
          </a:xfrm>
          <a:prstGeom prst="rect">
            <a:avLst/>
          </a:prstGeom>
          <a:noFill/>
        </p:spPr>
      </p:pic>
      <p:sp>
        <p:nvSpPr>
          <p:cNvPr id="3" name="TextBox 2"/>
          <p:cNvSpPr txBox="1"/>
          <p:nvPr/>
        </p:nvSpPr>
        <p:spPr>
          <a:xfrm>
            <a:off x="2133600" y="1220212"/>
            <a:ext cx="5334000" cy="3046988"/>
          </a:xfrm>
          <a:prstGeom prst="rect">
            <a:avLst/>
          </a:prstGeom>
          <a:noFill/>
        </p:spPr>
        <p:txBody>
          <a:bodyPr wrap="square" rtlCol="0">
            <a:spAutoFit/>
          </a:bodyPr>
          <a:lstStyle/>
          <a:p>
            <a:r>
              <a:rPr lang="vi-VN" sz="2400" b="1" dirty="0">
                <a:latin typeface="+mj-lt"/>
              </a:rPr>
              <a:t>Trò chơi 2: Về đúng nhà</a:t>
            </a:r>
          </a:p>
          <a:p>
            <a:r>
              <a:rPr lang="vi-VN" sz="2400" b="1" dirty="0">
                <a:latin typeface="+mj-lt"/>
              </a:rPr>
              <a:t>Mỗi trẻ cầm 1 hình vuông và cùng vận động theo bài hát “Trời nắng trời mưa”. Sau đó trẻ chọn về ngôi nhà hình vuông có màu giống màu của hình vuông trẻ cầm.</a:t>
            </a:r>
          </a:p>
          <a:p>
            <a:r>
              <a:rPr lang="vi-VN" sz="2400" b="1" dirty="0">
                <a:latin typeface="+mj-lt"/>
              </a:rPr>
              <a:t>(Cô cho trẻ chơi 3 lần, lần sau đổi hình với bạn có hình vuông khác màu).</a:t>
            </a:r>
            <a:endParaRPr lang="en-US" sz="2400" b="1" dirty="0">
              <a:latin typeface="+mj-l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Background trẻ em đẹp (2021) ♻️ Wiki HDAD ♻️"/>
          <p:cNvPicPr>
            <a:picLocks noChangeAspect="1" noChangeArrowheads="1"/>
          </p:cNvPicPr>
          <p:nvPr/>
        </p:nvPicPr>
        <p:blipFill>
          <a:blip r:embed="rId2"/>
          <a:srcRect/>
          <a:stretch>
            <a:fillRect/>
          </a:stretch>
        </p:blipFill>
        <p:spPr bwMode="auto">
          <a:xfrm>
            <a:off x="0" y="0"/>
            <a:ext cx="9158654" cy="6858000"/>
          </a:xfrm>
          <a:prstGeom prst="rect">
            <a:avLst/>
          </a:prstGeom>
          <a:noFill/>
        </p:spPr>
      </p:pic>
      <p:pic>
        <p:nvPicPr>
          <p:cNvPr id="5" name="Picture 1">
            <a:extLst>
              <a:ext uri="{FF2B5EF4-FFF2-40B4-BE49-F238E27FC236}">
                <a16:creationId xmlns:a16="http://schemas.microsoft.com/office/drawing/2014/main" id="{AEBF9534-BA08-B07D-DE19-E624E79D640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1828801"/>
            <a:ext cx="4267200" cy="2743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100+ hình nền powerpoint mầm non - hinhanhsieudep.net"/>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Flowchart: Alternate Process 2"/>
          <p:cNvSpPr/>
          <p:nvPr/>
        </p:nvSpPr>
        <p:spPr>
          <a:xfrm>
            <a:off x="2590800" y="1524000"/>
            <a:ext cx="3657600" cy="1524000"/>
          </a:xfrm>
          <a:prstGeom prst="flowChartAlternateProcess">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latin typeface="+mj-lt"/>
              </a:rPr>
              <a:t>Cho trẻ chơi trò chơi tập tầm vông</a:t>
            </a:r>
            <a:endParaRPr lang="en-US" sz="3200" b="1" dirty="0">
              <a:latin typeface="+mj-l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Tải hình ảnh pp mau trang 35b03d93d5bcdc tại kho hình nền, ảnh đẹp  khoanh24.com"/>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TextBox 2"/>
          <p:cNvSpPr txBox="1"/>
          <p:nvPr/>
        </p:nvSpPr>
        <p:spPr>
          <a:xfrm>
            <a:off x="838200" y="1447800"/>
            <a:ext cx="4038600" cy="1200329"/>
          </a:xfrm>
          <a:prstGeom prst="rect">
            <a:avLst/>
          </a:prstGeom>
          <a:noFill/>
        </p:spPr>
        <p:txBody>
          <a:bodyPr wrap="square" rtlCol="0">
            <a:spAutoFit/>
          </a:bodyPr>
          <a:lstStyle/>
          <a:p>
            <a:pPr>
              <a:buFontTx/>
              <a:buChar char="-"/>
            </a:pPr>
            <a:r>
              <a:rPr lang="vi-VN" sz="2400" dirty="0"/>
              <a:t> </a:t>
            </a:r>
            <a:r>
              <a:rPr lang="vi-VN" sz="2400" b="1" i="1" dirty="0">
                <a:latin typeface="+mj-lt"/>
              </a:rPr>
              <a:t>Tay cô cầm có cái gì đây? </a:t>
            </a:r>
          </a:p>
          <a:p>
            <a:pPr>
              <a:buFontTx/>
              <a:buChar char="-"/>
            </a:pPr>
            <a:r>
              <a:rPr lang="vi-VN" sz="2400" b="1" i="1" dirty="0">
                <a:latin typeface="+mj-lt"/>
              </a:rPr>
              <a:t> Đồ chơi có màu gì ?</a:t>
            </a:r>
            <a:endParaRPr lang="en-US" sz="2400" b="1" i="1" dirty="0">
              <a:latin typeface="+mj-lt"/>
            </a:endParaRPr>
          </a:p>
          <a:p>
            <a:pPr>
              <a:buFontTx/>
              <a:buChar char="-"/>
            </a:pPr>
            <a:r>
              <a:rPr lang="vi-VN" sz="2400" b="1" i="1" dirty="0">
                <a:latin typeface="+mj-lt"/>
              </a:rPr>
              <a:t> Đồ chơi này có hình gì?</a:t>
            </a:r>
          </a:p>
        </p:txBody>
      </p:sp>
      <p:sp>
        <p:nvSpPr>
          <p:cNvPr id="5" name="TextBox 4"/>
          <p:cNvSpPr txBox="1"/>
          <p:nvPr/>
        </p:nvSpPr>
        <p:spPr>
          <a:xfrm>
            <a:off x="990600" y="3124200"/>
            <a:ext cx="4419600" cy="830997"/>
          </a:xfrm>
          <a:prstGeom prst="rect">
            <a:avLst/>
          </a:prstGeom>
          <a:noFill/>
        </p:spPr>
        <p:txBody>
          <a:bodyPr wrap="square" rtlCol="0">
            <a:spAutoFit/>
          </a:bodyPr>
          <a:lstStyle/>
          <a:p>
            <a:r>
              <a:rPr lang="vi-VN" sz="2400" b="1" dirty="0">
                <a:latin typeface="+mj-lt"/>
              </a:rPr>
              <a:t>* Cô giới thiệu cho trẻ biết: </a:t>
            </a:r>
          </a:p>
          <a:p>
            <a:r>
              <a:rPr lang="vi-VN" sz="2400" b="1" dirty="0">
                <a:latin typeface="+mj-lt"/>
              </a:rPr>
              <a:t>đồ chơi này có dạng hình vuông</a:t>
            </a:r>
            <a:endParaRPr lang="en-US" sz="2400" b="1" dirty="0">
              <a:latin typeface="+mj-lt"/>
            </a:endParaRPr>
          </a:p>
        </p:txBody>
      </p:sp>
      <p:sp>
        <p:nvSpPr>
          <p:cNvPr id="6" name="Rectangle 5"/>
          <p:cNvSpPr/>
          <p:nvPr/>
        </p:nvSpPr>
        <p:spPr>
          <a:xfrm>
            <a:off x="5562600" y="1371600"/>
            <a:ext cx="2286000" cy="2209800"/>
          </a:xfrm>
          <a:prstGeom prst="rect">
            <a:avLst/>
          </a:prstGeom>
          <a:solidFill>
            <a:srgbClr val="FFFF00"/>
          </a:solidFill>
          <a:ln w="57150">
            <a:solidFill>
              <a:srgbClr val="B70B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checkerboard(across)">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Top 70 hình nền powerpoint dễ thương và đáng yêu nhất | Hình nền, Dễ  thương, Hình"/>
          <p:cNvPicPr>
            <a:picLocks noChangeAspect="1" noChangeArrowheads="1"/>
          </p:cNvPicPr>
          <p:nvPr/>
        </p:nvPicPr>
        <p:blipFill>
          <a:blip r:embed="rId2"/>
          <a:srcRect/>
          <a:stretch>
            <a:fillRect/>
          </a:stretch>
        </p:blipFill>
        <p:spPr bwMode="auto">
          <a:xfrm>
            <a:off x="0" y="0"/>
            <a:ext cx="9144000" cy="6858000"/>
          </a:xfrm>
          <a:prstGeom prst="rect">
            <a:avLst/>
          </a:prstGeom>
          <a:noFill/>
        </p:spPr>
      </p:pic>
      <p:pic>
        <p:nvPicPr>
          <p:cNvPr id="5122" name="Picture 2" descr="Đồ họa Vector Quà tặng nghệ thuật Clip đồ họa mạng di động - hộp quà tặng  png thư viện yopriceville png tải về - Miễn phí trong suốt đỏ png Tải về."/>
          <p:cNvPicPr>
            <a:picLocks noChangeAspect="1" noChangeArrowheads="1"/>
          </p:cNvPicPr>
          <p:nvPr/>
        </p:nvPicPr>
        <p:blipFill>
          <a:blip r:embed="rId3"/>
          <a:srcRect/>
          <a:stretch>
            <a:fillRect/>
          </a:stretch>
        </p:blipFill>
        <p:spPr bwMode="auto">
          <a:xfrm>
            <a:off x="609600" y="1397000"/>
            <a:ext cx="6019800" cy="4013200"/>
          </a:xfrm>
          <a:prstGeom prst="rect">
            <a:avLst/>
          </a:prstGeom>
          <a:noFill/>
        </p:spPr>
      </p:pic>
      <p:sp>
        <p:nvSpPr>
          <p:cNvPr id="5" name="TextBox 4"/>
          <p:cNvSpPr txBox="1"/>
          <p:nvPr/>
        </p:nvSpPr>
        <p:spPr>
          <a:xfrm>
            <a:off x="685800" y="381000"/>
            <a:ext cx="6096000" cy="1107996"/>
          </a:xfrm>
          <a:prstGeom prst="rect">
            <a:avLst/>
          </a:prstGeom>
          <a:noFill/>
        </p:spPr>
        <p:txBody>
          <a:bodyPr wrap="square" rtlCol="0">
            <a:spAutoFit/>
          </a:bodyPr>
          <a:lstStyle/>
          <a:p>
            <a:r>
              <a:rPr lang="vi-VN" sz="2400" b="1" dirty="0">
                <a:latin typeface="+mj-lt"/>
              </a:rPr>
              <a:t>Cô tặng các con hộp quà</a:t>
            </a:r>
          </a:p>
          <a:p>
            <a:r>
              <a:rPr lang="vi-VN" sz="2400" b="1" dirty="0">
                <a:latin typeface="+mj-lt"/>
              </a:rPr>
              <a:t>+ Hộp quà có màu gì?</a:t>
            </a:r>
          </a:p>
          <a:p>
            <a:r>
              <a:rPr lang="vi-VN" dirty="0"/>
              <a:t> </a:t>
            </a:r>
            <a:endParaRPr lang="en-US" dirty="0"/>
          </a:p>
        </p:txBody>
      </p:sp>
    </p:spTree>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additive="base">
                                        <p:cTn id="7" dur="500" fill="hold"/>
                                        <p:tgtEl>
                                          <p:spTgt spid="5122"/>
                                        </p:tgtEl>
                                        <p:attrNameLst>
                                          <p:attrName>ppt_x</p:attrName>
                                        </p:attrNameLst>
                                      </p:cBhvr>
                                      <p:tavLst>
                                        <p:tav tm="0">
                                          <p:val>
                                            <p:strVal val="#ppt_x"/>
                                          </p:val>
                                        </p:tav>
                                        <p:tav tm="100000">
                                          <p:val>
                                            <p:strVal val="#ppt_x"/>
                                          </p:val>
                                        </p:tav>
                                      </p:tavLst>
                                    </p:anim>
                                    <p:anim calcmode="lin" valueType="num">
                                      <p:cBhvr additive="base">
                                        <p:cTn id="8"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ình nền powerpoint chủ đề mầm non cực đẹp | Power points, Pelajaran seni,  Papan kelas"/>
          <p:cNvPicPr>
            <a:picLocks noChangeAspect="1" noChangeArrowheads="1"/>
          </p:cNvPicPr>
          <p:nvPr/>
        </p:nvPicPr>
        <p:blipFill>
          <a:blip r:embed="rId2"/>
          <a:srcRect/>
          <a:stretch>
            <a:fillRect/>
          </a:stretch>
        </p:blipFill>
        <p:spPr bwMode="auto">
          <a:xfrm>
            <a:off x="1" y="-1"/>
            <a:ext cx="9144000" cy="6861045"/>
          </a:xfrm>
          <a:prstGeom prst="rect">
            <a:avLst/>
          </a:prstGeom>
          <a:noFill/>
        </p:spPr>
      </p:pic>
      <p:sp>
        <p:nvSpPr>
          <p:cNvPr id="3" name="Rectangle 2"/>
          <p:cNvSpPr/>
          <p:nvPr/>
        </p:nvSpPr>
        <p:spPr>
          <a:xfrm>
            <a:off x="3200400" y="1524000"/>
            <a:ext cx="4038600" cy="3962400"/>
          </a:xfrm>
          <a:prstGeom prst="rect">
            <a:avLst/>
          </a:prstGeom>
          <a:solidFill>
            <a:srgbClr val="FFFF00"/>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28600" y="2057400"/>
            <a:ext cx="2667000" cy="1631216"/>
          </a:xfrm>
          <a:prstGeom prst="rect">
            <a:avLst/>
          </a:prstGeom>
          <a:noFill/>
        </p:spPr>
        <p:txBody>
          <a:bodyPr wrap="square" rtlCol="0">
            <a:spAutoFit/>
          </a:bodyPr>
          <a:lstStyle/>
          <a:p>
            <a:r>
              <a:rPr lang="vi-VN" sz="2000" b="1" i="1" dirty="0">
                <a:latin typeface="+mj-lt"/>
              </a:rPr>
              <a:t>- Đây là hình gì ?</a:t>
            </a:r>
          </a:p>
          <a:p>
            <a:r>
              <a:rPr lang="vi-VN" sz="2000" b="1" i="1" dirty="0">
                <a:latin typeface="+mj-lt"/>
              </a:rPr>
              <a:t>- Hình vuông có màu gì?</a:t>
            </a:r>
          </a:p>
          <a:p>
            <a:r>
              <a:rPr lang="vi-VN" sz="2000" b="1" i="1" dirty="0">
                <a:latin typeface="+mj-lt"/>
              </a:rPr>
              <a:t>- Các con cùng nói: hình vuông</a:t>
            </a:r>
            <a:endParaRPr lang="en-US" sz="2000" b="1" i="1" dirty="0">
              <a:latin typeface="+mj-lt"/>
            </a:endParaRPr>
          </a:p>
        </p:txBody>
      </p:sp>
      <p:sp>
        <p:nvSpPr>
          <p:cNvPr id="5" name="TextBox 4"/>
          <p:cNvSpPr txBox="1"/>
          <p:nvPr/>
        </p:nvSpPr>
        <p:spPr>
          <a:xfrm>
            <a:off x="1828800" y="533400"/>
            <a:ext cx="3505200" cy="461665"/>
          </a:xfrm>
          <a:prstGeom prst="rect">
            <a:avLst/>
          </a:prstGeom>
          <a:noFill/>
        </p:spPr>
        <p:txBody>
          <a:bodyPr wrap="square" rtlCol="0">
            <a:spAutoFit/>
          </a:bodyPr>
          <a:lstStyle/>
          <a:p>
            <a:r>
              <a:rPr lang="vi-VN" sz="2400" b="1" dirty="0"/>
              <a:t>Trong hộp quà có gì?</a:t>
            </a:r>
            <a:endParaRPr lang="en-US"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0" fill="hold"/>
                                        <p:tgtEl>
                                          <p:spTgt spid="3"/>
                                        </p:tgtEl>
                                        <p:attrNameLst>
                                          <p:attrName>ppt_x</p:attrName>
                                        </p:attrNameLst>
                                      </p:cBhvr>
                                      <p:tavLst>
                                        <p:tav tm="0">
                                          <p:val>
                                            <p:strVal val="#ppt_x"/>
                                          </p:val>
                                        </p:tav>
                                        <p:tav tm="100000">
                                          <p:val>
                                            <p:strVal val="#ppt_x"/>
                                          </p:val>
                                        </p:tav>
                                      </p:tavLst>
                                    </p:anim>
                                    <p:anim calcmode="lin" valueType="num">
                                      <p:cBhvr additive="base">
                                        <p:cTn id="8" dur="5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ình nền đẹp 155 - Hình nền - Phạm Thu Thảnh - Website trường mầm non Gia  Thượng"/>
          <p:cNvPicPr>
            <a:picLocks noChangeAspect="1" noChangeArrowheads="1"/>
          </p:cNvPicPr>
          <p:nvPr/>
        </p:nvPicPr>
        <p:blipFill>
          <a:blip r:embed="rId2"/>
          <a:srcRect/>
          <a:stretch>
            <a:fillRect/>
          </a:stretch>
        </p:blipFill>
        <p:spPr bwMode="auto">
          <a:xfrm>
            <a:off x="-43751" y="0"/>
            <a:ext cx="9187751" cy="6858001"/>
          </a:xfrm>
          <a:prstGeom prst="rect">
            <a:avLst/>
          </a:prstGeom>
          <a:noFill/>
        </p:spPr>
      </p:pic>
      <p:sp>
        <p:nvSpPr>
          <p:cNvPr id="3" name="TextBox 2"/>
          <p:cNvSpPr txBox="1"/>
          <p:nvPr/>
        </p:nvSpPr>
        <p:spPr>
          <a:xfrm>
            <a:off x="990600" y="1752600"/>
            <a:ext cx="7848600" cy="4401205"/>
          </a:xfrm>
          <a:prstGeom prst="rect">
            <a:avLst/>
          </a:prstGeom>
          <a:noFill/>
        </p:spPr>
        <p:txBody>
          <a:bodyPr wrap="square" rtlCol="0">
            <a:spAutoFit/>
          </a:bodyPr>
          <a:lstStyle/>
          <a:p>
            <a:pPr>
              <a:buFontTx/>
              <a:buChar char="-"/>
            </a:pPr>
            <a:r>
              <a:rPr lang="vi-VN" sz="2800" b="1" dirty="0">
                <a:latin typeface="+mj-lt"/>
              </a:rPr>
              <a:t>Tặng mỗi trẻ 1 hộp quà nhỏ</a:t>
            </a:r>
          </a:p>
          <a:p>
            <a:pPr>
              <a:buFontTx/>
              <a:buChar char="-"/>
            </a:pPr>
            <a:r>
              <a:rPr lang="vi-VN" sz="2800" b="1" dirty="0">
                <a:latin typeface="+mj-lt"/>
              </a:rPr>
              <a:t> Cho trẻ chọn hình giống cô</a:t>
            </a:r>
          </a:p>
          <a:p>
            <a:r>
              <a:rPr lang="vi-VN" sz="2800" b="1" dirty="0">
                <a:latin typeface="+mj-lt"/>
              </a:rPr>
              <a:t>+ Hỏi trẻ con chọn hình gì? </a:t>
            </a:r>
          </a:p>
          <a:p>
            <a:r>
              <a:rPr lang="vi-VN" sz="2800" b="1" dirty="0">
                <a:latin typeface="+mj-lt"/>
              </a:rPr>
              <a:t>- Cho trẻ cùng nói: hình vuông</a:t>
            </a:r>
          </a:p>
          <a:p>
            <a:r>
              <a:rPr lang="vi-VN" sz="2800" b="1" dirty="0">
                <a:latin typeface="+mj-lt"/>
              </a:rPr>
              <a:t>+ Hỏi cá nhân trẻ hình vuông của con có màu gì?</a:t>
            </a:r>
          </a:p>
          <a:p>
            <a:r>
              <a:rPr lang="vi-VN" sz="2800" b="1" dirty="0">
                <a:latin typeface="+mj-lt"/>
              </a:rPr>
              <a:t>- Cho trẻ sờ đường bao của hình</a:t>
            </a:r>
          </a:p>
          <a:p>
            <a:r>
              <a:rPr lang="vi-VN" sz="2800" b="1" dirty="0">
                <a:latin typeface="+mj-lt"/>
              </a:rPr>
              <a:t>+ Cô cho trẻ chơi lăn hình để xem hình vuông có lăn được không?</a:t>
            </a:r>
          </a:p>
          <a:p>
            <a:r>
              <a:rPr lang="vi-VN" sz="2800" b="1" dirty="0">
                <a:latin typeface="+mj-lt"/>
              </a:rPr>
              <a:t>* Cô kết luận: hình vuông không lăn được và có đường bao thẳng.</a:t>
            </a:r>
            <a:endParaRPr lang="en-US" sz="2800" b="1" dirty="0">
              <a:latin typeface="+mj-l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Pin on Hình nền"/>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Isosceles Triangle 2"/>
          <p:cNvSpPr/>
          <p:nvPr/>
        </p:nvSpPr>
        <p:spPr>
          <a:xfrm>
            <a:off x="990600" y="1981200"/>
            <a:ext cx="2209800" cy="2057400"/>
          </a:xfrm>
          <a:prstGeom prst="triangle">
            <a:avLst/>
          </a:prstGeom>
          <a:solidFill>
            <a:srgbClr val="00B050"/>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Heart 3"/>
          <p:cNvSpPr/>
          <p:nvPr/>
        </p:nvSpPr>
        <p:spPr>
          <a:xfrm>
            <a:off x="5867400" y="2209800"/>
            <a:ext cx="2286000" cy="2209800"/>
          </a:xfrm>
          <a:prstGeom prst="hear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886200" y="3962400"/>
            <a:ext cx="1905000" cy="1828800"/>
          </a:xfrm>
          <a:prstGeom prst="rect">
            <a:avLst/>
          </a:prstGeom>
          <a:solidFill>
            <a:srgbClr val="FF0000"/>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743200" y="228600"/>
            <a:ext cx="3657600" cy="830997"/>
          </a:xfrm>
          <a:prstGeom prst="rect">
            <a:avLst/>
          </a:prstGeom>
          <a:noFill/>
        </p:spPr>
        <p:txBody>
          <a:bodyPr wrap="square" rtlCol="0">
            <a:spAutoFit/>
          </a:bodyPr>
          <a:lstStyle/>
          <a:p>
            <a:pPr algn="ctr"/>
            <a:r>
              <a:rPr lang="vi-VN" sz="2400" b="1" dirty="0">
                <a:latin typeface="+mj-lt"/>
              </a:rPr>
              <a:t>Trò chơi 1:</a:t>
            </a:r>
          </a:p>
          <a:p>
            <a:pPr algn="ctr"/>
            <a:r>
              <a:rPr lang="vi-VN" sz="2400" b="1" dirty="0">
                <a:latin typeface="+mj-lt"/>
              </a:rPr>
              <a:t>Bé chọn hình vuông</a:t>
            </a:r>
            <a:endParaRPr lang="en-US" sz="2400" b="1"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5000" fill="hold"/>
                                        <p:tgtEl>
                                          <p:spTgt spid="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Cute powerpoint wallpaper | Background powerpoint, Powerpoint background  design, Powerpoint background templates"/>
          <p:cNvPicPr>
            <a:picLocks noChangeAspect="1" noChangeArrowheads="1"/>
          </p:cNvPicPr>
          <p:nvPr/>
        </p:nvPicPr>
        <p:blipFill>
          <a:blip r:embed="rId2"/>
          <a:srcRect/>
          <a:stretch>
            <a:fillRect/>
          </a:stretch>
        </p:blipFill>
        <p:spPr bwMode="auto">
          <a:xfrm>
            <a:off x="0" y="-226541"/>
            <a:ext cx="9144000" cy="7084541"/>
          </a:xfrm>
          <a:prstGeom prst="rect">
            <a:avLst/>
          </a:prstGeom>
          <a:noFill/>
        </p:spPr>
      </p:pic>
      <p:sp>
        <p:nvSpPr>
          <p:cNvPr id="3" name="Rectangle 2"/>
          <p:cNvSpPr/>
          <p:nvPr/>
        </p:nvSpPr>
        <p:spPr>
          <a:xfrm>
            <a:off x="3886200" y="2133600"/>
            <a:ext cx="3810000" cy="3657600"/>
          </a:xfrm>
          <a:prstGeom prst="rect">
            <a:avLst/>
          </a:prstGeom>
          <a:solidFill>
            <a:srgbClr val="FF0000"/>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447800" y="2743200"/>
            <a:ext cx="1828800" cy="2677656"/>
          </a:xfrm>
          <a:prstGeom prst="rect">
            <a:avLst/>
          </a:prstGeom>
        </p:spPr>
        <p:txBody>
          <a:bodyPr wrap="square">
            <a:spAutoFit/>
          </a:bodyPr>
          <a:lstStyle/>
          <a:p>
            <a:r>
              <a:rPr lang="vi-VN" sz="2400" b="1" dirty="0">
                <a:latin typeface="+mj-lt"/>
              </a:rPr>
              <a:t>+ Hình vuông có màu gì?</a:t>
            </a:r>
          </a:p>
          <a:p>
            <a:r>
              <a:rPr lang="vi-VN" sz="2400" b="1" dirty="0">
                <a:latin typeface="+mj-lt"/>
              </a:rPr>
              <a:t>- Cho trẻ cùng nói: hình vuông màu đỏ</a:t>
            </a:r>
            <a:endParaRPr lang="en-US" sz="2400" b="1" dirty="0">
              <a:latin typeface="+mj-l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Hình nền Powerpoint đơn giản, đẹp (80) | School powerpoint templates,  Powerpoint background templates, Background powerpoint"/>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6-Point Star 2"/>
          <p:cNvSpPr/>
          <p:nvPr/>
        </p:nvSpPr>
        <p:spPr>
          <a:xfrm>
            <a:off x="457200" y="3657600"/>
            <a:ext cx="2514600" cy="2819400"/>
          </a:xfrm>
          <a:prstGeom prst="star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505200" y="3048000"/>
            <a:ext cx="2209800" cy="2133600"/>
          </a:xfrm>
          <a:prstGeom prst="rect">
            <a:avLst/>
          </a:prstGeom>
          <a:solidFill>
            <a:srgbClr val="0070C0"/>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6172200" y="3886200"/>
            <a:ext cx="2514600" cy="2514600"/>
          </a:xfrm>
          <a:prstGeom prst="ellipse">
            <a:avLst/>
          </a:prstGeom>
          <a:solidFill>
            <a:srgbClr val="F01CD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895600" y="685800"/>
            <a:ext cx="4572000" cy="461665"/>
          </a:xfrm>
          <a:prstGeom prst="rect">
            <a:avLst/>
          </a:prstGeom>
          <a:noFill/>
        </p:spPr>
        <p:txBody>
          <a:bodyPr wrap="square" rtlCol="0">
            <a:spAutoFit/>
          </a:bodyPr>
          <a:lstStyle/>
          <a:p>
            <a:r>
              <a:rPr lang="vi-VN" sz="2400" b="1" dirty="0">
                <a:latin typeface="+mj-lt"/>
              </a:rPr>
              <a:t>Hình nào là hình vuông ?</a:t>
            </a:r>
            <a:endParaRPr lang="en-US" sz="2400" b="1"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5000" fill="hold"/>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357</TotalTime>
  <Words>329</Words>
  <Application>Microsoft Office PowerPoint</Application>
  <PresentationFormat>On-screen Show (4:3)</PresentationFormat>
  <Paragraphs>38</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Windows User</dc:creator>
  <cp:lastModifiedBy>Admin</cp:lastModifiedBy>
  <cp:revision>41</cp:revision>
  <dcterms:created xsi:type="dcterms:W3CDTF">2021-10-30T11:20:37Z</dcterms:created>
  <dcterms:modified xsi:type="dcterms:W3CDTF">2023-12-25T04:46:15Z</dcterms:modified>
</cp:coreProperties>
</file>