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2" r:id="rId2"/>
    <p:sldId id="313" r:id="rId3"/>
    <p:sldId id="314" r:id="rId4"/>
    <p:sldId id="315" r:id="rId5"/>
    <p:sldId id="316" r:id="rId6"/>
    <p:sldId id="317" r:id="rId7"/>
    <p:sldId id="318" r:id="rId8"/>
    <p:sldId id="319" r:id="rId9"/>
    <p:sldId id="329" r:id="rId10"/>
    <p:sldId id="3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194B9-53F8-4E56-9B45-4EAC745A1AD7}"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194B9-53F8-4E56-9B45-4EAC745A1AD7}"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194B9-53F8-4E56-9B45-4EAC745A1AD7}" type="datetimeFigureOut">
              <a:rPr lang="en-US" smtClean="0"/>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3/4/2026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314575" y="342900"/>
          <a:ext cx="7886700" cy="495300"/>
        </p:xfrm>
        <a:graphic>
          <a:graphicData uri="http://schemas.openxmlformats.org/drawingml/2006/table">
            <a:tbl>
              <a:tblPr/>
              <a:tblGrid>
                <a:gridCol w="7886700">
                  <a:extLst>
                    <a:ext uri="{9D8B030D-6E8A-4147-A177-3AD203B41FA5}">
                      <a16:colId xmlns:a16="http://schemas.microsoft.com/office/drawing/2014/main" val="3810403747"/>
                    </a:ext>
                  </a:extLst>
                </a:gridCol>
              </a:tblGrid>
              <a:tr h="434340">
                <a:tc>
                  <a:txBody>
                    <a:bodyPr/>
                    <a:lstStyle/>
                    <a:p>
                      <a:pPr algn="ctr"/>
                      <a:r>
                        <a:rPr lang="en-US" sz="1400" b="1" dirty="0" smtClean="0">
                          <a:solidFill>
                            <a:srgbClr val="0000CC"/>
                          </a:solidFill>
                          <a:effectLst/>
                          <a:latin typeface="Times New Roman" panose="02020603050405020304" pitchFamily="18" charset="0"/>
                        </a:rPr>
                        <a:t>ỦY</a:t>
                      </a:r>
                      <a:r>
                        <a:rPr lang="en-US" sz="1400" b="1" baseline="0" dirty="0" smtClean="0">
                          <a:solidFill>
                            <a:srgbClr val="0000CC"/>
                          </a:solidFill>
                          <a:effectLst/>
                          <a:latin typeface="Times New Roman" panose="02020603050405020304" pitchFamily="18" charset="0"/>
                        </a:rPr>
                        <a:t> BAN NHÂN DÂN PHƯỜNG PHÚC LỢI</a:t>
                      </a:r>
                    </a:p>
                    <a:p>
                      <a:pPr algn="ctr"/>
                      <a:r>
                        <a:rPr lang="vi-VN" sz="1400" b="1" dirty="0" smtClean="0">
                          <a:solidFill>
                            <a:srgbClr val="0000CC"/>
                          </a:solidFill>
                          <a:effectLst/>
                          <a:latin typeface="Times New Roman" panose="02020603050405020304" pitchFamily="18" charset="0"/>
                        </a:rPr>
                        <a:t>TRƯỜNG </a:t>
                      </a:r>
                      <a:r>
                        <a:rPr lang="vi-VN" sz="1400" b="1" dirty="0">
                          <a:solidFill>
                            <a:srgbClr val="0000CC"/>
                          </a:solidFill>
                          <a:effectLst/>
                          <a:latin typeface="Times New Roman" panose="02020603050405020304" pitchFamily="18" charset="0"/>
                        </a:rPr>
                        <a:t>MN HOA SỮA</a:t>
                      </a:r>
                      <a:endParaRPr lang="vi-VN" sz="1400" dirty="0">
                        <a:effectLst/>
                      </a:endParaRPr>
                    </a:p>
                  </a:txBody>
                  <a:tcPr marL="68580" marR="68580" marT="34290" marB="34290"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974976" y="2347914"/>
          <a:ext cx="7064375" cy="2536825"/>
        </p:xfrm>
        <a:graphic>
          <a:graphicData uri="http://schemas.openxmlformats.org/drawingml/2006/table">
            <a:tbl>
              <a:tblPr/>
              <a:tblGrid>
                <a:gridCol w="7064375">
                  <a:extLst>
                    <a:ext uri="{9D8B030D-6E8A-4147-A177-3AD203B41FA5}">
                      <a16:colId xmlns:a16="http://schemas.microsoft.com/office/drawing/2014/main" val="3122491144"/>
                    </a:ext>
                  </a:extLst>
                </a:gridCol>
              </a:tblGrid>
              <a:tr h="2536825">
                <a:tc>
                  <a:txBody>
                    <a:bodyPr/>
                    <a:lstStyle/>
                    <a:p>
                      <a:r>
                        <a:rPr lang="vi-VN" sz="2400" b="1" dirty="0">
                          <a:solidFill>
                            <a:srgbClr val="0000FF"/>
                          </a:solidFill>
                          <a:effectLst/>
                          <a:latin typeface="Times New Roman" panose="02020603050405020304" pitchFamily="18" charset="0"/>
                        </a:rPr>
                        <a:t>         </a:t>
                      </a:r>
                      <a:r>
                        <a:rPr lang="en-US" sz="2400" b="1" dirty="0">
                          <a:solidFill>
                            <a:srgbClr val="0000FF"/>
                          </a:solidFill>
                          <a:effectLst/>
                          <a:latin typeface="Times New Roman" panose="02020603050405020304" pitchFamily="18" charset="0"/>
                        </a:rPr>
                        <a:t>LĨNH</a:t>
                      </a:r>
                      <a:r>
                        <a:rPr lang="en-US" sz="2400" b="1" baseline="0" dirty="0">
                          <a:solidFill>
                            <a:srgbClr val="0000FF"/>
                          </a:solidFill>
                          <a:effectLst/>
                          <a:latin typeface="Times New Roman" panose="02020603050405020304" pitchFamily="18" charset="0"/>
                        </a:rPr>
                        <a:t> VỰC </a:t>
                      </a:r>
                      <a:r>
                        <a:rPr lang="vi-VN" sz="2400" b="1" dirty="0">
                          <a:solidFill>
                            <a:srgbClr val="0000FF"/>
                          </a:solidFill>
                          <a:effectLst/>
                          <a:latin typeface="Times New Roman" panose="02020603050405020304" pitchFamily="18" charset="0"/>
                        </a:rPr>
                        <a:t>PHÁT TRIỂN </a:t>
                      </a:r>
                      <a:r>
                        <a:rPr lang="en-US" sz="2400" b="1" dirty="0" smtClean="0">
                          <a:solidFill>
                            <a:srgbClr val="0000FF"/>
                          </a:solidFill>
                          <a:effectLst/>
                          <a:latin typeface="Times New Roman" panose="02020603050405020304" pitchFamily="18" charset="0"/>
                        </a:rPr>
                        <a:t>NGÔN</a:t>
                      </a:r>
                      <a:r>
                        <a:rPr lang="en-US" sz="2400" b="1" baseline="0" dirty="0" smtClean="0">
                          <a:solidFill>
                            <a:srgbClr val="0000FF"/>
                          </a:solidFill>
                          <a:effectLst/>
                          <a:latin typeface="Times New Roman" panose="02020603050405020304" pitchFamily="18" charset="0"/>
                        </a:rPr>
                        <a:t> NGỮ</a:t>
                      </a:r>
                      <a:endParaRPr lang="vi-VN" sz="1400" dirty="0">
                        <a:solidFill>
                          <a:srgbClr val="0000FF"/>
                        </a:solidFill>
                        <a:effectLst/>
                      </a:endParaRPr>
                    </a:p>
                    <a:p>
                      <a:r>
                        <a:rPr lang="vi-VN" sz="2000" dirty="0">
                          <a:solidFill>
                            <a:srgbClr val="0000FF"/>
                          </a:solidFill>
                          <a:effectLst/>
                        </a:rPr>
                        <a:t/>
                      </a:r>
                      <a:br>
                        <a:rPr lang="vi-VN" sz="2000" dirty="0">
                          <a:solidFill>
                            <a:srgbClr val="0000FF"/>
                          </a:solidFill>
                          <a:effectLst/>
                        </a:rPr>
                      </a:br>
                      <a:r>
                        <a:rPr lang="en-US" sz="2000" dirty="0">
                          <a:solidFill>
                            <a:srgbClr val="0000FF"/>
                          </a:solidFill>
                          <a:effectLst/>
                        </a:rPr>
                        <a:t>                 </a:t>
                      </a:r>
                      <a:r>
                        <a:rPr lang="en-US" sz="2000" dirty="0" smtClean="0">
                          <a:solidFill>
                            <a:srgbClr val="0000FF"/>
                          </a:solidFill>
                          <a:effectLst/>
                        </a:rPr>
                        <a:t>  </a:t>
                      </a:r>
                      <a:r>
                        <a:rPr lang="en-US" sz="2000" b="1" dirty="0">
                          <a:solidFill>
                            <a:srgbClr val="0000FF"/>
                          </a:solidFill>
                          <a:effectLst/>
                          <a:latin typeface="Times New Roman" panose="02020603050405020304" pitchFamily="18" charset="0"/>
                          <a:cs typeface="Times New Roman" panose="02020603050405020304" pitchFamily="18" charset="0"/>
                        </a:rPr>
                        <a:t>HOẠT</a:t>
                      </a:r>
                      <a:r>
                        <a:rPr lang="en-US" sz="2000" b="1" baseline="0" dirty="0">
                          <a:solidFill>
                            <a:srgbClr val="0000FF"/>
                          </a:solidFill>
                          <a:effectLst/>
                          <a:latin typeface="Times New Roman" panose="02020603050405020304" pitchFamily="18" charset="0"/>
                          <a:cs typeface="Times New Roman" panose="02020603050405020304" pitchFamily="18" charset="0"/>
                        </a:rPr>
                        <a:t> ĐỘNG: LÀM QUEN </a:t>
                      </a:r>
                      <a:r>
                        <a:rPr lang="en-US" sz="2000" b="1" baseline="0" dirty="0" smtClean="0">
                          <a:solidFill>
                            <a:srgbClr val="0000FF"/>
                          </a:solidFill>
                          <a:effectLst/>
                          <a:latin typeface="Times New Roman" panose="02020603050405020304" pitchFamily="18" charset="0"/>
                          <a:cs typeface="Times New Roman" panose="02020603050405020304" pitchFamily="18" charset="0"/>
                        </a:rPr>
                        <a:t>VĂN HỌC</a:t>
                      </a:r>
                      <a:endParaRPr lang="vi-VN" sz="2000" b="1" dirty="0">
                        <a:solidFill>
                          <a:srgbClr val="0000FF"/>
                        </a:solidFill>
                        <a:effectLst/>
                        <a:latin typeface="Times New Roman" panose="02020603050405020304" pitchFamily="18" charset="0"/>
                        <a:cs typeface="Times New Roman" panose="02020603050405020304" pitchFamily="18" charset="0"/>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b="1" dirty="0">
                          <a:solidFill>
                            <a:srgbClr val="0000FF"/>
                          </a:solidFill>
                          <a:effectLst/>
                          <a:latin typeface="Times New Roman" panose="02020603050405020304" pitchFamily="18" charset="0"/>
                        </a:rPr>
                        <a:t>                    </a:t>
                      </a:r>
                      <a:endParaRPr lang="vi-VN" sz="1400" dirty="0">
                        <a:solidFill>
                          <a:srgbClr val="0000FF"/>
                        </a:solidFill>
                        <a:effectLst/>
                      </a:endParaRPr>
                    </a:p>
                  </a:txBody>
                  <a:tcPr marL="67521" marR="67521" marT="33751" marB="33751"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4457701" y="3824288"/>
            <a:ext cx="5889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smtClean="0">
                <a:solidFill>
                  <a:srgbClr val="FF0000"/>
                </a:solidFill>
                <a:latin typeface="Times New Roman" panose="02020603050405020304" pitchFamily="18" charset="0"/>
              </a:rPr>
              <a:t>“</a:t>
            </a:r>
            <a:r>
              <a:rPr lang="en-US" altLang="en-US" sz="1800" b="1" dirty="0" err="1" smtClean="0">
                <a:solidFill>
                  <a:srgbClr val="FF0000"/>
                </a:solidFill>
                <a:latin typeface="Times New Roman" panose="02020603050405020304" pitchFamily="18" charset="0"/>
              </a:rPr>
              <a:t>Mèo</a:t>
            </a:r>
            <a:r>
              <a:rPr lang="en-US" altLang="en-US" sz="1800" b="1" dirty="0" smtClean="0">
                <a:solidFill>
                  <a:srgbClr val="FF0000"/>
                </a:solidFill>
                <a:latin typeface="Times New Roman" panose="02020603050405020304" pitchFamily="18" charset="0"/>
              </a:rPr>
              <a:t> con </a:t>
            </a:r>
            <a:r>
              <a:rPr lang="en-US" altLang="en-US" sz="1800" b="1" dirty="0" err="1" smtClean="0">
                <a:solidFill>
                  <a:srgbClr val="FF0000"/>
                </a:solidFill>
                <a:latin typeface="Times New Roman" panose="02020603050405020304" pitchFamily="18" charset="0"/>
              </a:rPr>
              <a:t>và</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quyển</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sách</a:t>
            </a:r>
            <a:r>
              <a:rPr lang="en-US" altLang="en-US" sz="1800" b="1" dirty="0" smtClean="0">
                <a:solidFill>
                  <a:srgbClr val="FF0000"/>
                </a:solidFill>
                <a:latin typeface="Times New Roman" panose="02020603050405020304" pitchFamily="18" charset="0"/>
              </a:rPr>
              <a:t>”</a:t>
            </a:r>
            <a:endParaRPr lang="en-US" altLang="en-US" sz="1800" b="1" dirty="0">
              <a:solidFill>
                <a:srgbClr val="FF0000"/>
              </a:solidFill>
              <a:latin typeface="Times New Roman" panose="02020603050405020304" pitchFamily="18" charset="0"/>
            </a:endParaRPr>
          </a:p>
          <a:p>
            <a:pPr eaLnBrk="1" hangingPunct="1">
              <a:spcBef>
                <a:spcPct val="0"/>
              </a:spcBef>
              <a:buFontTx/>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latin typeface=".VnAvant" panose="020B7200000000000000" pitchFamily="34" charset="0"/>
              </a:rPr>
              <a:t> </a:t>
            </a:r>
          </a:p>
          <a:p>
            <a:pPr eaLnBrk="1" hangingPunct="1">
              <a:spcBef>
                <a:spcPct val="0"/>
              </a:spcBef>
              <a:buFontTx/>
              <a:buNone/>
            </a:pPr>
            <a:r>
              <a:rPr lang="vi-VN" altLang="en-US" sz="1800" b="1" dirty="0" smtClean="0">
                <a:solidFill>
                  <a:srgbClr val="FF0000"/>
                </a:solidFill>
                <a:latin typeface="Times New Roman" panose="02020603050405020304" pitchFamily="18" charset="0"/>
              </a:rPr>
              <a:t>Thời </a:t>
            </a:r>
            <a:r>
              <a:rPr lang="vi-VN" altLang="en-US" sz="1800" b="1" dirty="0">
                <a:solidFill>
                  <a:srgbClr val="FF0000"/>
                </a:solidFill>
                <a:latin typeface="Times New Roman" panose="02020603050405020304" pitchFamily="18" charset="0"/>
              </a:rPr>
              <a:t>gian: 25-30 phút</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Giáo viên: Nguyễn Thị </a:t>
            </a:r>
            <a:r>
              <a:rPr lang="en-US" altLang="en-US" sz="1800" b="1" dirty="0" err="1" smtClean="0">
                <a:solidFill>
                  <a:srgbClr val="FF0000"/>
                </a:solidFill>
                <a:latin typeface="Times New Roman" panose="02020603050405020304" pitchFamily="18" charset="0"/>
              </a:rPr>
              <a:t>Huyền</a:t>
            </a:r>
            <a:endParaRPr lang="vi-VN" altLang="en-US" sz="1800" dirty="0">
              <a:latin typeface=".VnAvant" panose="020B7200000000000000" pitchFamily="34" charset="0"/>
            </a:endParaRPr>
          </a:p>
        </p:txBody>
      </p:sp>
    </p:spTree>
    <p:extLst>
      <p:ext uri="{BB962C8B-B14F-4D97-AF65-F5344CB8AC3E}">
        <p14:creationId xmlns:p14="http://schemas.microsoft.com/office/powerpoint/2010/main" val="29972728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smtClean="0">
                <a:latin typeface="Times New Roman" panose="02020603050405020304" pitchFamily="18" charset="0"/>
                <a:cs typeface="Times New Roman" panose="02020603050405020304" pitchFamily="18" charset="0"/>
              </a:rPr>
              <a:t>Bác</a:t>
            </a:r>
            <a:r>
              <a:rPr lang="vi-VN" sz="2000" b="1" dirty="0" smtClean="0">
                <a:latin typeface="Times New Roman" panose="02020603050405020304" pitchFamily="18" charset="0"/>
                <a:cs typeface="Times New Roman" panose="02020603050405020304" pitchFamily="18" charset="0"/>
              </a:rPr>
              <a:t> </a:t>
            </a:r>
            <a:r>
              <a:rPr lang="vi-VN" sz="2000" b="1" dirty="0" smtClean="0">
                <a:latin typeface="+mj-lt"/>
              </a:rPr>
              <a:t>Gà Trống nhìn </a:t>
            </a:r>
            <a:r>
              <a:rPr lang="vi-VN" sz="2000" b="1" dirty="0">
                <a:latin typeface="+mj-lt"/>
              </a:rPr>
              <a:t>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40</Words>
  <Application>Microsoft Office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.VnAvant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44</cp:revision>
  <dcterms:created xsi:type="dcterms:W3CDTF">2021-04-01T08:47:18Z</dcterms:created>
  <dcterms:modified xsi:type="dcterms:W3CDTF">2026-03-04T07:56:37Z</dcterms:modified>
</cp:coreProperties>
</file>