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4" r:id="rId2"/>
    <p:sldId id="305" r:id="rId3"/>
    <p:sldId id="297" r:id="rId4"/>
    <p:sldId id="306" r:id="rId5"/>
    <p:sldId id="288" r:id="rId6"/>
    <p:sldId id="307" r:id="rId7"/>
    <p:sldId id="290" r:id="rId8"/>
    <p:sldId id="308" r:id="rId9"/>
    <p:sldId id="291" r:id="rId10"/>
    <p:sldId id="309" r:id="rId11"/>
    <p:sldId id="299" r:id="rId12"/>
    <p:sldId id="3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9F9F9"/>
    <a:srgbClr val="FF66FF"/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3548" autoAdjust="0"/>
  </p:normalViewPr>
  <p:slideViewPr>
    <p:cSldViewPr snapToGrid="0">
      <p:cViewPr varScale="1">
        <p:scale>
          <a:sx n="66" d="100"/>
          <a:sy n="66" d="100"/>
        </p:scale>
        <p:origin x="66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B1AFC-46DC-4DB7-9E2F-1033C4589A22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E2097-093A-43AA-9FEB-40F26504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4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6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ED96-059F-445B-9D3D-18A6E6AD9DDF}" type="datetimeFigureOut">
              <a:rPr lang="en-US" smtClean="0"/>
              <a:pPr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7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CA2B-910D-425C-A4FD-371F1BB0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086F4-8886-4BDA-8B03-872E7FC88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DF1DE9-5255-4666-8407-85CD541A0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F8D539-A719-4911-917F-953D29512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30703"/>
              </p:ext>
            </p:extLst>
          </p:nvPr>
        </p:nvGraphicFramePr>
        <p:xfrm>
          <a:off x="1004454" y="544585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UBND PHƯỜNG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PHÚC LỢI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E93F85A-E051-4FE6-818F-11024970A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158481"/>
              </p:ext>
            </p:extLst>
          </p:nvPr>
        </p:nvGraphicFramePr>
        <p:xfrm>
          <a:off x="1043278" y="1952498"/>
          <a:ext cx="10515600" cy="7010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</a:t>
                      </a:r>
                      <a:r>
                        <a:rPr lang="en-US" sz="4000" b="1" dirty="0" smtClean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ĐỘNG</a:t>
                      </a:r>
                      <a:r>
                        <a:rPr lang="en-US" sz="40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4000" b="1" dirty="0" smtClean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LÀM </a:t>
                      </a:r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QUEN CHỮ CÁI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527EF19-6402-4268-808A-78BA47FB0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587421"/>
              </p:ext>
            </p:extLst>
          </p:nvPr>
        </p:nvGraphicFramePr>
        <p:xfrm>
          <a:off x="2876263" y="3163381"/>
          <a:ext cx="8887693" cy="701040"/>
        </p:xfrm>
        <a:graphic>
          <a:graphicData uri="http://schemas.openxmlformats.org/drawingml/2006/table">
            <a:tbl>
              <a:tblPr/>
              <a:tblGrid>
                <a:gridCol w="8887693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quen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chữ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cái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-t-c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A865D5-B95E-42CA-BB54-62253EA55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544390"/>
              </p:ext>
            </p:extLst>
          </p:nvPr>
        </p:nvGraphicFramePr>
        <p:xfrm>
          <a:off x="4485408" y="4502697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tuổi: 5-6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viên: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Nguyễn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Huyền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3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D7B486-B6F1-4628-9816-A3578B822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06" y="0"/>
            <a:ext cx="12268906" cy="690126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1904EB-E4A7-4312-A89C-EF0478B6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 smtClean="0">
                <a:solidFill>
                  <a:srgbClr val="FF0000"/>
                </a:solidFill>
              </a:rPr>
              <a:t>So sánh chữ i , t </a:t>
            </a:r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0972" y="1690688"/>
            <a:ext cx="1611339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0" b="1" dirty="0"/>
              <a:t>c</a:t>
            </a:r>
            <a:endParaRPr lang="en-US" sz="20000" b="1" dirty="0"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156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3611">
        <p14:prism/>
      </p:transition>
    </mc:Choice>
    <mc:Fallback xmlns="">
      <p:transition spd="slow" advTm="436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BF2EF-321E-4C3E-A2ED-DC0ACF6EF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B8BE7-69AE-4D91-A535-75C7C3A20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2787F2-0B92-4C72-ADF5-0C193F45F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6113D7-BDF7-4E2A-8EB3-FA4C49A5E961}"/>
              </a:ext>
            </a:extLst>
          </p:cNvPr>
          <p:cNvSpPr txBox="1">
            <a:spLocks/>
          </p:cNvSpPr>
          <p:nvPr/>
        </p:nvSpPr>
        <p:spPr>
          <a:xfrm>
            <a:off x="5356885" y="2070946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7600" b="1" dirty="0">
              <a:solidFill>
                <a:srgbClr val="008000"/>
              </a:solidFill>
              <a:latin typeface=".VnAvant" panose="020B7200000000000000" pitchFamily="34" charset="0"/>
              <a:ea typeface="MingLiU-ExtB" panose="02020500000000000000" pitchFamily="18" charset="-12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593EE9-0954-40B1-B1D3-50E6BCA0CEAF}"/>
              </a:ext>
            </a:extLst>
          </p:cNvPr>
          <p:cNvSpPr txBox="1">
            <a:spLocks/>
          </p:cNvSpPr>
          <p:nvPr/>
        </p:nvSpPr>
        <p:spPr>
          <a:xfrm>
            <a:off x="4082049" y="522543"/>
            <a:ext cx="5188527" cy="5354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0000CC"/>
                </a:solidFill>
                <a:latin typeface=".VnAvant" panose="020B7200000000000000" pitchFamily="34" charset="0"/>
              </a:rPr>
              <a:t>C¸c kiÓu ch÷ </a:t>
            </a:r>
            <a:r>
              <a:rPr lang="vi-VN" sz="3600" b="1">
                <a:solidFill>
                  <a:srgbClr val="0000CC"/>
                </a:solidFill>
                <a:latin typeface=".VnAvant" panose="020B7200000000000000" pitchFamily="34" charset="0"/>
              </a:rPr>
              <a:t>i-t-c</a:t>
            </a:r>
            <a:endParaRPr lang="en-US" sz="36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6CD2C-6939-44D2-BED1-A50ED086E81C}"/>
              </a:ext>
            </a:extLst>
          </p:cNvPr>
          <p:cNvSpPr txBox="1"/>
          <p:nvPr/>
        </p:nvSpPr>
        <p:spPr>
          <a:xfrm>
            <a:off x="1727172" y="1409044"/>
            <a:ext cx="1546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ECD3A3-25EA-48AD-8EAE-F41C99C16332}"/>
              </a:ext>
            </a:extLst>
          </p:cNvPr>
          <p:cNvSpPr txBox="1"/>
          <p:nvPr/>
        </p:nvSpPr>
        <p:spPr>
          <a:xfrm>
            <a:off x="1698143" y="2464332"/>
            <a:ext cx="572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9EA88E-246A-4A7B-96D0-98F016F485C2}"/>
              </a:ext>
            </a:extLst>
          </p:cNvPr>
          <p:cNvSpPr txBox="1"/>
          <p:nvPr/>
        </p:nvSpPr>
        <p:spPr>
          <a:xfrm>
            <a:off x="1560273" y="3606604"/>
            <a:ext cx="214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3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900BA-3058-4D1D-9D78-EE26BFA30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FBAD4-502A-4395-8049-19EF6EEF3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406E0-D251-4077-AA85-FE0A9F1C2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ản ghi Mới 40">
            <a:hlinkClick r:id="" action="ppaction://media"/>
            <a:extLst>
              <a:ext uri="{FF2B5EF4-FFF2-40B4-BE49-F238E27FC236}">
                <a16:creationId xmlns:a16="http://schemas.microsoft.com/office/drawing/2014/main" id="{76570CDF-5C62-4345-A39F-B18E6B89D1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906" y="1971547"/>
            <a:ext cx="406400" cy="40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0F1D85-2EA8-4E43-BD83-1DEFACF47227}"/>
              </a:ext>
            </a:extLst>
          </p:cNvPr>
          <p:cNvSpPr txBox="1"/>
          <p:nvPr/>
        </p:nvSpPr>
        <p:spPr>
          <a:xfrm>
            <a:off x="4519198" y="1332462"/>
            <a:ext cx="10572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i</a:t>
            </a:r>
            <a:endParaRPr lang="en-US" sz="138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0BDA7-7917-45F2-9A4D-035D925BE37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4295" y="1216973"/>
            <a:ext cx="2349626" cy="234962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D67C112-0183-4960-861F-6553DF381615}"/>
              </a:ext>
            </a:extLst>
          </p:cNvPr>
          <p:cNvGrpSpPr/>
          <p:nvPr/>
        </p:nvGrpSpPr>
        <p:grpSpPr>
          <a:xfrm>
            <a:off x="1691115" y="1216973"/>
            <a:ext cx="4404885" cy="2753325"/>
            <a:chOff x="4958191" y="2978151"/>
            <a:chExt cx="1704118" cy="116582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24013E-1200-4356-A691-F7C0F37B327B}"/>
                </a:ext>
              </a:extLst>
            </p:cNvPr>
            <p:cNvSpPr/>
            <p:nvPr/>
          </p:nvSpPr>
          <p:spPr>
            <a:xfrm>
              <a:off x="4958191" y="2978151"/>
              <a:ext cx="1704118" cy="1165824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E5DDF8-E475-45F6-9284-C634EA074543}"/>
                </a:ext>
              </a:extLst>
            </p:cNvPr>
            <p:cNvSpPr/>
            <p:nvPr/>
          </p:nvSpPr>
          <p:spPr>
            <a:xfrm>
              <a:off x="5171067" y="3190865"/>
              <a:ext cx="1295860" cy="789298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>
                  <a:solidFill>
                    <a:schemeClr val="tx1"/>
                  </a:solidFill>
                  <a:latin typeface=".VnArial" panose="020B7200000000000000" pitchFamily="34" charset="0"/>
                </a:rPr>
                <a:t>1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468CD1-7AB2-4BED-9ED0-469822F523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58193" y="2978152"/>
              <a:ext cx="212874" cy="2127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3F843C6-2224-4D93-9B83-30EA0F9D00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66927" y="2978152"/>
              <a:ext cx="195382" cy="2127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0C4944E-2B9B-4630-A98E-6DD657C14F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8191" y="3980163"/>
              <a:ext cx="212876" cy="163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D38E832-1FBC-49F7-A686-7CBBD080A511}"/>
                </a:ext>
              </a:extLst>
            </p:cNvPr>
            <p:cNvCxnSpPr>
              <a:cxnSpLocks/>
            </p:cNvCxnSpPr>
            <p:nvPr/>
          </p:nvCxnSpPr>
          <p:spPr>
            <a:xfrm>
              <a:off x="6466927" y="3980163"/>
              <a:ext cx="195382" cy="163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32A07BC-7B6A-4CFA-9FBD-CCD0597538DB}"/>
              </a:ext>
            </a:extLst>
          </p:cNvPr>
          <p:cNvSpPr txBox="1"/>
          <p:nvPr/>
        </p:nvSpPr>
        <p:spPr>
          <a:xfrm>
            <a:off x="3721353" y="3842887"/>
            <a:ext cx="10572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00CC"/>
                </a:solidFill>
                <a:latin typeface=".VnAvant" panose="020B7200000000000000" pitchFamily="34" charset="0"/>
              </a:rPr>
              <a:t>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B7F61B-BAAB-4F71-B7E9-BC6D46EFC08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240" r="11935" b="3962"/>
          <a:stretch/>
        </p:blipFill>
        <p:spPr>
          <a:xfrm>
            <a:off x="3099475" y="4560138"/>
            <a:ext cx="2229891" cy="217561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653720E-4FCB-4349-AB36-268EB8A0699B}"/>
              </a:ext>
            </a:extLst>
          </p:cNvPr>
          <p:cNvGrpSpPr/>
          <p:nvPr/>
        </p:nvGrpSpPr>
        <p:grpSpPr>
          <a:xfrm>
            <a:off x="1690053" y="3983607"/>
            <a:ext cx="4404885" cy="2753325"/>
            <a:chOff x="4958191" y="2978151"/>
            <a:chExt cx="1704118" cy="116582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EBF3CFA-7A84-4328-B81F-29CE15B3CE95}"/>
                </a:ext>
              </a:extLst>
            </p:cNvPr>
            <p:cNvSpPr/>
            <p:nvPr/>
          </p:nvSpPr>
          <p:spPr>
            <a:xfrm>
              <a:off x="4958191" y="2978151"/>
              <a:ext cx="1704118" cy="1165824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0AE662-A771-419D-92C9-2A42F542A648}"/>
                </a:ext>
              </a:extLst>
            </p:cNvPr>
            <p:cNvSpPr/>
            <p:nvPr/>
          </p:nvSpPr>
          <p:spPr>
            <a:xfrm>
              <a:off x="5171067" y="3190865"/>
              <a:ext cx="1295860" cy="789298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>
                  <a:solidFill>
                    <a:schemeClr val="tx1"/>
                  </a:solidFill>
                  <a:latin typeface=".VnArial" panose="020B7200000000000000" pitchFamily="34" charset="0"/>
                </a:rPr>
                <a:t>2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3DD7695-EB7E-4975-AA28-214D35DD96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58193" y="2978152"/>
              <a:ext cx="212874" cy="2127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4BEA507-39B0-4490-A771-7B66667E75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66927" y="2978152"/>
              <a:ext cx="195382" cy="2127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791416-0896-47E5-A129-A7D4081FD5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8191" y="3980163"/>
              <a:ext cx="212876" cy="163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D764C3D-8A5C-41CC-939B-72D3F23C8A5D}"/>
                </a:ext>
              </a:extLst>
            </p:cNvPr>
            <p:cNvCxnSpPr>
              <a:cxnSpLocks/>
            </p:cNvCxnSpPr>
            <p:nvPr/>
          </p:nvCxnSpPr>
          <p:spPr>
            <a:xfrm>
              <a:off x="6466927" y="3980163"/>
              <a:ext cx="195382" cy="163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E8B7FE3-C34F-44DA-82CE-9583E3796D9E}"/>
              </a:ext>
            </a:extLst>
          </p:cNvPr>
          <p:cNvSpPr txBox="1"/>
          <p:nvPr/>
        </p:nvSpPr>
        <p:spPr>
          <a:xfrm>
            <a:off x="8222699" y="1201257"/>
            <a:ext cx="10572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0000CC"/>
                </a:solidFill>
                <a:latin typeface=".VnAvant" panose="020B7200000000000000" pitchFamily="34" charset="0"/>
              </a:rPr>
              <a:t>t</a:t>
            </a:r>
          </a:p>
        </p:txBody>
      </p:sp>
      <p:pic>
        <p:nvPicPr>
          <p:cNvPr id="25" name="Picture 4" descr="Dibujado A Mano Ilustración De Megáfono Altavoz Amarillo, Amarillo, Icono,  Plano PNG y Vector para Descargar Gratis | Pngtree">
            <a:extLst>
              <a:ext uri="{FF2B5EF4-FFF2-40B4-BE49-F238E27FC236}">
                <a16:creationId xmlns:a16="http://schemas.microsoft.com/office/drawing/2014/main" id="{961F6930-C1B1-4127-A8AD-2304BC4DB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29073" r="33989" b="4636"/>
          <a:stretch/>
        </p:blipFill>
        <p:spPr bwMode="auto">
          <a:xfrm>
            <a:off x="7141544" y="1651931"/>
            <a:ext cx="2037362" cy="221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08DAC47-6BBB-4F14-A41F-A56695ECAF6D}"/>
              </a:ext>
            </a:extLst>
          </p:cNvPr>
          <p:cNvGrpSpPr/>
          <p:nvPr/>
        </p:nvGrpSpPr>
        <p:grpSpPr>
          <a:xfrm>
            <a:off x="6117039" y="1189478"/>
            <a:ext cx="4405899" cy="2789421"/>
            <a:chOff x="6114618" y="928765"/>
            <a:chExt cx="4405899" cy="278942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C9B62D6-B2C6-4EBF-9F62-4D45449C89BE}"/>
                </a:ext>
              </a:extLst>
            </p:cNvPr>
            <p:cNvSpPr/>
            <p:nvPr/>
          </p:nvSpPr>
          <p:spPr>
            <a:xfrm>
              <a:off x="6115632" y="958259"/>
              <a:ext cx="4404885" cy="2753325"/>
            </a:xfrm>
            <a:prstGeom prst="rect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D1686B7-C898-4531-A6A8-D35A555B03C2}"/>
                </a:ext>
              </a:extLst>
            </p:cNvPr>
            <p:cNvSpPr/>
            <p:nvPr/>
          </p:nvSpPr>
          <p:spPr>
            <a:xfrm>
              <a:off x="6665884" y="1431129"/>
              <a:ext cx="3349600" cy="1864084"/>
            </a:xfrm>
            <a:prstGeom prst="rect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>
                  <a:solidFill>
                    <a:schemeClr val="tx1"/>
                  </a:solidFill>
                  <a:latin typeface=".VnArial" panose="020B7200000000000000" pitchFamily="34" charset="0"/>
                </a:rPr>
                <a:t>3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B66B98D-23CA-45D7-ACEB-C94E698DA2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14618" y="951657"/>
              <a:ext cx="550781" cy="503804"/>
            </a:xfrm>
            <a:prstGeom prst="lin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262DAD4-7403-4691-9555-4B21DF819C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5484" y="928765"/>
              <a:ext cx="505033" cy="502364"/>
            </a:xfrm>
            <a:prstGeom prst="lin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1403362-ED5D-44BF-BB23-E083272A63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14618" y="3295213"/>
              <a:ext cx="551266" cy="422973"/>
            </a:xfrm>
            <a:prstGeom prst="lin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2E56D9F-8ABE-4659-937E-80E0EB3F6ED4}"/>
                </a:ext>
              </a:extLst>
            </p:cNvPr>
            <p:cNvCxnSpPr>
              <a:cxnSpLocks/>
            </p:cNvCxnSpPr>
            <p:nvPr/>
          </p:nvCxnSpPr>
          <p:spPr>
            <a:xfrm>
              <a:off x="10015484" y="3295213"/>
              <a:ext cx="505033" cy="416371"/>
            </a:xfrm>
            <a:prstGeom prst="line">
              <a:avLst/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3277D6A-8F83-4712-B77C-49114E4D9A2A}"/>
              </a:ext>
            </a:extLst>
          </p:cNvPr>
          <p:cNvSpPr txBox="1"/>
          <p:nvPr/>
        </p:nvSpPr>
        <p:spPr>
          <a:xfrm>
            <a:off x="8888014" y="3919612"/>
            <a:ext cx="10572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>
                <a:solidFill>
                  <a:srgbClr val="0000CC"/>
                </a:solidFill>
                <a:latin typeface=".VnAvant" panose="020B7200000000000000" pitchFamily="34" charset="0"/>
              </a:rPr>
              <a:t>i</a:t>
            </a:r>
            <a:endParaRPr lang="en-US" sz="138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AB1941-54FC-45F0-9606-83A967812D32}"/>
              </a:ext>
            </a:extLst>
          </p:cNvPr>
          <p:cNvGrpSpPr/>
          <p:nvPr/>
        </p:nvGrpSpPr>
        <p:grpSpPr>
          <a:xfrm>
            <a:off x="6132687" y="3982424"/>
            <a:ext cx="4404885" cy="2753325"/>
            <a:chOff x="4958191" y="2978151"/>
            <a:chExt cx="1704118" cy="116582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28A1E41-0C08-45E7-A17E-EE91CDD43FEC}"/>
                </a:ext>
              </a:extLst>
            </p:cNvPr>
            <p:cNvSpPr/>
            <p:nvPr/>
          </p:nvSpPr>
          <p:spPr>
            <a:xfrm>
              <a:off x="4958191" y="2978151"/>
              <a:ext cx="1704118" cy="1165824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EF9EDB-1664-4BD6-9457-3C49207A2A21}"/>
                </a:ext>
              </a:extLst>
            </p:cNvPr>
            <p:cNvSpPr/>
            <p:nvPr/>
          </p:nvSpPr>
          <p:spPr>
            <a:xfrm>
              <a:off x="5171067" y="3190865"/>
              <a:ext cx="1295860" cy="789298"/>
            </a:xfrm>
            <a:prstGeom prst="rect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b="1" dirty="0">
                  <a:solidFill>
                    <a:schemeClr val="tx1"/>
                  </a:solidFill>
                  <a:latin typeface=".VnArial" panose="020B7200000000000000" pitchFamily="34" charset="0"/>
                </a:rPr>
                <a:t>4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B6BAFC9-15B0-4CBC-B1E6-41D4972BF2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58193" y="2978152"/>
              <a:ext cx="212874" cy="2127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597AF74-A80E-46A3-98C4-2F4DCEE6E9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66927" y="2978152"/>
              <a:ext cx="195382" cy="2127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CC331A3-A3C8-486B-BBC0-8FD6441E50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8191" y="3980163"/>
              <a:ext cx="212876" cy="163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62EBF70-9648-42A5-8809-7B65158E7A19}"/>
                </a:ext>
              </a:extLst>
            </p:cNvPr>
            <p:cNvCxnSpPr>
              <a:cxnSpLocks/>
            </p:cNvCxnSpPr>
            <p:nvPr/>
          </p:nvCxnSpPr>
          <p:spPr>
            <a:xfrm>
              <a:off x="6466927" y="3980163"/>
              <a:ext cx="195382" cy="1638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004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15" grpId="0"/>
      <p:bldP spid="24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84D36F-09DC-42C5-832F-28E1B4D322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D3CB9A29-3F24-4D05-A4D7-2B23BDC644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4035" y="221342"/>
            <a:ext cx="4213679" cy="42136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7920" y="4656363"/>
            <a:ext cx="5505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9600" b="1" dirty="0" smtClean="0"/>
              <a:t>Con vịt </a:t>
            </a:r>
            <a:endParaRPr lang="en-US" sz="9600" b="1" dirty="0"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1888" y="4729540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9600" b="1" dirty="0">
                <a:solidFill>
                  <a:srgbClr val="FF0000"/>
                </a:solidFill>
              </a:rPr>
              <a:t>o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37333"/>
      </p:ext>
    </p:extLst>
  </p:cSld>
  <p:clrMapOvr>
    <a:masterClrMapping/>
  </p:clrMapOvr>
  <p:transition spd="slow" advTm="591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35CD-DBCA-4781-B47F-C4349C013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6760A-1DF8-439F-8B6B-503C70632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0F9391-F7A7-4B43-AB31-417EE4C521A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bbbbbbbbbbbbbbbbbbbbbbbbbbbbbbbbbbbbbbbbbbbbbbbbbbbbbbbbbbbbbbbbbbbbbbbbbbbbbbbbbbbbbbbbbbbbbbbbbbbbbbbbbbbbbbbbbbbbbbbbbbbbbbbbbbb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191036-E532-4ABD-862F-EAFE13CD8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13"/>
            <a:ext cx="1219199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815258-7786-4F12-A8BF-7296B46BACB6}"/>
              </a:ext>
            </a:extLst>
          </p:cNvPr>
          <p:cNvSpPr txBox="1"/>
          <p:nvPr/>
        </p:nvSpPr>
        <p:spPr>
          <a:xfrm>
            <a:off x="3327661" y="1543868"/>
            <a:ext cx="184765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239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162D40-8769-426D-8F91-376D859B2879}"/>
              </a:ext>
            </a:extLst>
          </p:cNvPr>
          <p:cNvSpPr txBox="1"/>
          <p:nvPr/>
        </p:nvSpPr>
        <p:spPr>
          <a:xfrm>
            <a:off x="5712644" y="1533157"/>
            <a:ext cx="110318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94578-EB8A-40ED-B9D5-452A76F1F13F}"/>
              </a:ext>
            </a:extLst>
          </p:cNvPr>
          <p:cNvSpPr txBox="1"/>
          <p:nvPr/>
        </p:nvSpPr>
        <p:spPr>
          <a:xfrm>
            <a:off x="7903016" y="1533156"/>
            <a:ext cx="2146742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1988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D7B486-B6F1-4628-9816-A3578B822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06" y="0"/>
            <a:ext cx="12268906" cy="690126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1904EB-E4A7-4312-A89C-EF0478B6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>
                <a:solidFill>
                  <a:srgbClr val="FF0000"/>
                </a:solidFill>
              </a:rPr>
              <a:t>Giới thiệu chữ i</a:t>
            </a:r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D05FEF-E546-4D8E-9BE5-5026ED96B866}"/>
              </a:ext>
            </a:extLst>
          </p:cNvPr>
          <p:cNvSpPr txBox="1"/>
          <p:nvPr/>
        </p:nvSpPr>
        <p:spPr>
          <a:xfrm>
            <a:off x="5065537" y="1027906"/>
            <a:ext cx="141096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400" b="1" dirty="0">
                <a:solidFill>
                  <a:srgbClr val="FF0000"/>
                </a:solidFill>
              </a:rPr>
              <a:t>i</a:t>
            </a:r>
            <a:endParaRPr lang="en-US" sz="3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686AC7-8EEA-40A0-AB10-5F450F12973F}"/>
              </a:ext>
            </a:extLst>
          </p:cNvPr>
          <p:cNvSpPr/>
          <p:nvPr/>
        </p:nvSpPr>
        <p:spPr>
          <a:xfrm>
            <a:off x="5453743" y="3023647"/>
            <a:ext cx="642257" cy="2296886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C9C93-CC27-48E9-95BC-CE3BAA3A3CF1}"/>
              </a:ext>
            </a:extLst>
          </p:cNvPr>
          <p:cNvSpPr/>
          <p:nvPr/>
        </p:nvSpPr>
        <p:spPr>
          <a:xfrm>
            <a:off x="5458833" y="2139219"/>
            <a:ext cx="637167" cy="6096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9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3611">
        <p14:prism/>
      </p:transition>
    </mc:Choice>
    <mc:Fallback xmlns="">
      <p:transition spd="slow" advTm="436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D7B486-B6F1-4628-9816-A3578B822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06" y="0"/>
            <a:ext cx="12268906" cy="690126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1904EB-E4A7-4312-A89C-EF0478B6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>
                <a:solidFill>
                  <a:srgbClr val="FF0000"/>
                </a:solidFill>
              </a:rPr>
              <a:t>Giới thiệu chữ i</a:t>
            </a:r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D05FEF-E546-4D8E-9BE5-5026ED96B866}"/>
              </a:ext>
            </a:extLst>
          </p:cNvPr>
          <p:cNvSpPr txBox="1"/>
          <p:nvPr/>
        </p:nvSpPr>
        <p:spPr>
          <a:xfrm>
            <a:off x="5065537" y="1027906"/>
            <a:ext cx="1410964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4400" b="1" dirty="0">
                <a:solidFill>
                  <a:srgbClr val="FF0000"/>
                </a:solidFill>
              </a:rPr>
              <a:t>i</a:t>
            </a:r>
            <a:endParaRPr lang="en-US" sz="3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686AC7-8EEA-40A0-AB10-5F450F12973F}"/>
              </a:ext>
            </a:extLst>
          </p:cNvPr>
          <p:cNvSpPr/>
          <p:nvPr/>
        </p:nvSpPr>
        <p:spPr>
          <a:xfrm>
            <a:off x="5453743" y="3023647"/>
            <a:ext cx="642257" cy="2296886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C9C93-CC27-48E9-95BC-CE3BAA3A3CF1}"/>
              </a:ext>
            </a:extLst>
          </p:cNvPr>
          <p:cNvSpPr/>
          <p:nvPr/>
        </p:nvSpPr>
        <p:spPr>
          <a:xfrm>
            <a:off x="5458833" y="2139219"/>
            <a:ext cx="637167" cy="6096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15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3611">
        <p14:prism/>
      </p:transition>
    </mc:Choice>
    <mc:Fallback xmlns="">
      <p:transition spd="slow" advTm="436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E62EAC-7E0B-49F8-8C06-54B6ED907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43" y="0"/>
            <a:ext cx="12253143" cy="68580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C5571E-9EAD-4539-9C5E-F738B5C5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648153"/>
            <a:ext cx="10515600" cy="1325563"/>
          </a:xfrm>
        </p:spPr>
        <p:txBody>
          <a:bodyPr/>
          <a:lstStyle/>
          <a:p>
            <a:pPr algn="ctr"/>
            <a:r>
              <a:rPr lang="vi-VN" dirty="0"/>
              <a:t>Giới thiệu chữ</a:t>
            </a:r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6CE220-FD51-4F1F-9805-D8BBE0554676}"/>
              </a:ext>
            </a:extLst>
          </p:cNvPr>
          <p:cNvSpPr txBox="1"/>
          <p:nvPr/>
        </p:nvSpPr>
        <p:spPr>
          <a:xfrm>
            <a:off x="5096092" y="1501281"/>
            <a:ext cx="1287532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6B41B1-7D48-4694-A0A1-172F7860B73D}"/>
              </a:ext>
            </a:extLst>
          </p:cNvPr>
          <p:cNvSpPr txBox="1"/>
          <p:nvPr/>
        </p:nvSpPr>
        <p:spPr>
          <a:xfrm>
            <a:off x="7421701" y="987768"/>
            <a:ext cx="322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964F22-4003-4037-B9D7-F3D9BEFBAC30}"/>
              </a:ext>
            </a:extLst>
          </p:cNvPr>
          <p:cNvSpPr/>
          <p:nvPr/>
        </p:nvSpPr>
        <p:spPr>
          <a:xfrm>
            <a:off x="5453743" y="2351314"/>
            <a:ext cx="500743" cy="2732315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8A6395-FF72-40A5-A0E2-6DCEB67E3D55}"/>
              </a:ext>
            </a:extLst>
          </p:cNvPr>
          <p:cNvSpPr/>
          <p:nvPr/>
        </p:nvSpPr>
        <p:spPr>
          <a:xfrm>
            <a:off x="5205457" y="3054661"/>
            <a:ext cx="1032059" cy="450539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5E095E33-56F3-4E6A-9DE5-BB45B66C6C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91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942">
        <p:circle/>
      </p:transition>
    </mc:Choice>
    <mc:Fallback xmlns="">
      <p:transition spd="slow" advTm="6094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E62EAC-7E0B-49F8-8C06-54B6ED907D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143" y="0"/>
            <a:ext cx="12253143" cy="685800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C5571E-9EAD-4539-9C5E-F738B5C5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648153"/>
            <a:ext cx="10515600" cy="1325563"/>
          </a:xfrm>
        </p:spPr>
        <p:txBody>
          <a:bodyPr/>
          <a:lstStyle/>
          <a:p>
            <a:pPr algn="ctr"/>
            <a:r>
              <a:rPr lang="vi-VN" dirty="0"/>
              <a:t>Giới thiệu chữ</a:t>
            </a:r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6CE220-FD51-4F1F-9805-D8BBE0554676}"/>
              </a:ext>
            </a:extLst>
          </p:cNvPr>
          <p:cNvSpPr txBox="1"/>
          <p:nvPr/>
        </p:nvSpPr>
        <p:spPr>
          <a:xfrm>
            <a:off x="5096092" y="1501281"/>
            <a:ext cx="1287532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6B41B1-7D48-4694-A0A1-172F7860B73D}"/>
              </a:ext>
            </a:extLst>
          </p:cNvPr>
          <p:cNvSpPr txBox="1"/>
          <p:nvPr/>
        </p:nvSpPr>
        <p:spPr>
          <a:xfrm>
            <a:off x="7421701" y="987768"/>
            <a:ext cx="322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964F22-4003-4037-B9D7-F3D9BEFBAC30}"/>
              </a:ext>
            </a:extLst>
          </p:cNvPr>
          <p:cNvSpPr/>
          <p:nvPr/>
        </p:nvSpPr>
        <p:spPr>
          <a:xfrm>
            <a:off x="5453743" y="2351314"/>
            <a:ext cx="500743" cy="2732315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8A6395-FF72-40A5-A0E2-6DCEB67E3D55}"/>
              </a:ext>
            </a:extLst>
          </p:cNvPr>
          <p:cNvSpPr/>
          <p:nvPr/>
        </p:nvSpPr>
        <p:spPr>
          <a:xfrm>
            <a:off x="5205457" y="3054661"/>
            <a:ext cx="1032059" cy="450539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5E095E33-56F3-4E6A-9DE5-BB45B66C6C7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66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942">
        <p:circle/>
      </p:transition>
    </mc:Choice>
    <mc:Fallback xmlns="">
      <p:transition spd="slow" advTm="6094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D7B486-B6F1-4628-9816-A3578B822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06" y="0"/>
            <a:ext cx="12268906" cy="690126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1904EB-E4A7-4312-A89C-EF0478B6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 smtClean="0">
                <a:solidFill>
                  <a:srgbClr val="FF0000"/>
                </a:solidFill>
              </a:rPr>
              <a:t>So sánh chữ i , t </a:t>
            </a:r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686AC7-8EEA-40A0-AB10-5F450F12973F}"/>
              </a:ext>
            </a:extLst>
          </p:cNvPr>
          <p:cNvSpPr/>
          <p:nvPr/>
        </p:nvSpPr>
        <p:spPr>
          <a:xfrm>
            <a:off x="2725059" y="2776904"/>
            <a:ext cx="540656" cy="2296886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DC9C93-CC27-48E9-95BC-CE3BAA3A3CF1}"/>
              </a:ext>
            </a:extLst>
          </p:cNvPr>
          <p:cNvSpPr/>
          <p:nvPr/>
        </p:nvSpPr>
        <p:spPr>
          <a:xfrm>
            <a:off x="2690964" y="1914953"/>
            <a:ext cx="574752" cy="537961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964F22-4003-4037-B9D7-F3D9BEFBAC30}"/>
              </a:ext>
            </a:extLst>
          </p:cNvPr>
          <p:cNvSpPr/>
          <p:nvPr/>
        </p:nvSpPr>
        <p:spPr>
          <a:xfrm>
            <a:off x="6033586" y="2341475"/>
            <a:ext cx="500743" cy="2869154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8A6395-FF72-40A5-A0E2-6DCEB67E3D55}"/>
              </a:ext>
            </a:extLst>
          </p:cNvPr>
          <p:cNvSpPr/>
          <p:nvPr/>
        </p:nvSpPr>
        <p:spPr>
          <a:xfrm>
            <a:off x="5767927" y="2776904"/>
            <a:ext cx="1032059" cy="450539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86AC7-8EEA-40A0-AB10-5F450F12973F}"/>
              </a:ext>
            </a:extLst>
          </p:cNvPr>
          <p:cNvSpPr/>
          <p:nvPr/>
        </p:nvSpPr>
        <p:spPr>
          <a:xfrm>
            <a:off x="2725059" y="2776904"/>
            <a:ext cx="540656" cy="22968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964F22-4003-4037-B9D7-F3D9BEFBAC30}"/>
              </a:ext>
            </a:extLst>
          </p:cNvPr>
          <p:cNvSpPr/>
          <p:nvPr/>
        </p:nvSpPr>
        <p:spPr>
          <a:xfrm>
            <a:off x="6033586" y="2341475"/>
            <a:ext cx="500743" cy="28691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DC9C93-CC27-48E9-95BC-CE3BAA3A3CF1}"/>
              </a:ext>
            </a:extLst>
          </p:cNvPr>
          <p:cNvSpPr/>
          <p:nvPr/>
        </p:nvSpPr>
        <p:spPr>
          <a:xfrm>
            <a:off x="2690963" y="1914953"/>
            <a:ext cx="574752" cy="5379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8A6395-FF72-40A5-A0E2-6DCEB67E3D55}"/>
              </a:ext>
            </a:extLst>
          </p:cNvPr>
          <p:cNvSpPr/>
          <p:nvPr/>
        </p:nvSpPr>
        <p:spPr>
          <a:xfrm>
            <a:off x="5767927" y="2776903"/>
            <a:ext cx="1032059" cy="45053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31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3611">
        <p14:prism/>
      </p:transition>
    </mc:Choice>
    <mc:Fallback xmlns="">
      <p:transition spd="slow" advTm="436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656540-9045-4144-A93B-FE7B63C91A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DC0A8B-B07B-497B-9476-BAD7E6467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/>
              <a:t>Giới thiệu chữ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EFB6A-FB68-4E06-83EA-82468DB49755}"/>
              </a:ext>
            </a:extLst>
          </p:cNvPr>
          <p:cNvSpPr txBox="1"/>
          <p:nvPr/>
        </p:nvSpPr>
        <p:spPr>
          <a:xfrm>
            <a:off x="7783271" y="610527"/>
            <a:ext cx="5453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65B24D8-EE37-43B9-B11B-606E604E4CFD}"/>
              </a:ext>
            </a:extLst>
          </p:cNvPr>
          <p:cNvSpPr txBox="1">
            <a:spLocks/>
          </p:cNvSpPr>
          <p:nvPr/>
        </p:nvSpPr>
        <p:spPr>
          <a:xfrm>
            <a:off x="1023593" y="2574880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.VnAvant" panose="020B7200000000000000" pitchFamily="34" charset="0"/>
              </a:rPr>
              <a:t>NÐt trßn em ®äc ch÷ “ O”</a:t>
            </a:r>
            <a:endParaRPr lang="en-US" sz="28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F0771C-B49A-4B9D-AEB5-8606B0FCC877}"/>
              </a:ext>
            </a:extLst>
          </p:cNvPr>
          <p:cNvSpPr txBox="1">
            <a:spLocks/>
          </p:cNvSpPr>
          <p:nvPr/>
        </p:nvSpPr>
        <p:spPr>
          <a:xfrm>
            <a:off x="1122106" y="3076358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.VnAvant" panose="020B7200000000000000" pitchFamily="34" charset="0"/>
              </a:rPr>
              <a:t>KhuyÕt ®i 1 nöa sÏ cho ch÷ g×?</a:t>
            </a:r>
            <a:endParaRPr lang="en-US" sz="28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7F2A66-7C0E-4D7C-B4EA-D21B3A460012}"/>
              </a:ext>
            </a:extLst>
          </p:cNvPr>
          <p:cNvSpPr txBox="1">
            <a:spLocks/>
          </p:cNvSpPr>
          <p:nvPr/>
        </p:nvSpPr>
        <p:spPr>
          <a:xfrm>
            <a:off x="1023593" y="1898194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.VnAvant" panose="020B7200000000000000" pitchFamily="34" charset="0"/>
              </a:rPr>
              <a:t>C©u ®è vÒ ch÷ c</a:t>
            </a:r>
            <a:endParaRPr lang="en-US" sz="28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071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9203">
        <p14:switch dir="r"/>
      </p:transition>
    </mc:Choice>
    <mc:Fallback xmlns="">
      <p:transition spd="slow" advTm="492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4.9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4.9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2.6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2.6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4.9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3|3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4.9|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2011</TotalTime>
  <Words>122</Words>
  <Application>Microsoft Office PowerPoint</Application>
  <PresentationFormat>Widescreen</PresentationFormat>
  <Paragraphs>42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MingLiU-ExtB</vt:lpstr>
      <vt:lpstr>.VnArial</vt:lpstr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Giới thiệu chữ i</vt:lpstr>
      <vt:lpstr>Giới thiệu chữ i</vt:lpstr>
      <vt:lpstr>Giới thiệu chữ</vt:lpstr>
      <vt:lpstr>Giới thiệu chữ</vt:lpstr>
      <vt:lpstr>So sánh chữ i , t </vt:lpstr>
      <vt:lpstr>Giới thiệu chữ</vt:lpstr>
      <vt:lpstr>So sánh chữ i , t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213</cp:revision>
  <dcterms:created xsi:type="dcterms:W3CDTF">2018-01-20T02:02:26Z</dcterms:created>
  <dcterms:modified xsi:type="dcterms:W3CDTF">2026-03-04T08:03:48Z</dcterms:modified>
</cp:coreProperties>
</file>