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1" r:id="rId3"/>
    <p:sldId id="259" r:id="rId4"/>
    <p:sldId id="258" r:id="rId5"/>
    <p:sldId id="261" r:id="rId6"/>
    <p:sldId id="260" r:id="rId7"/>
    <p:sldId id="262" r:id="rId8"/>
    <p:sldId id="267" r:id="rId9"/>
    <p:sldId id="266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3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4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3" name="chimes.wav"/>
          </p:stSnd>
        </p:sndAc>
      </p:transition>
    </mc:Choice>
    <mc:Fallback xmlns="">
      <p:transition advClick="0">
        <p:wedg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file:///C:\Users\NONG%20THI%20HA\Music\Am-thanh-dung-sai-chen-vao-Powerpoint-Phep-thuat-www_honghot_net%20(1).mp3" TargetMode="External"/><Relationship Id="rId1" Type="http://schemas.microsoft.com/office/2007/relationships/media" Target="file:///C:\Users\NONG%20THI%20HA\Music\Am-thanh-dung-sai-chen-vao-Powerpoint-Phep-thuat-www_honghot_net%20(1)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3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audio" Target="../media/audio1.wav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9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12.GIF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1.GIF"/><Relationship Id="rId4" Type="http://schemas.openxmlformats.org/officeDocument/2006/relationships/audio" Target="../media/media1.mp3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microsoft.com/office/2007/relationships/media" Target="../media/media3.mp3"/><Relationship Id="rId7" Type="http://schemas.openxmlformats.org/officeDocument/2006/relationships/image" Target="../media/image13.jpeg"/><Relationship Id="rId2" Type="http://schemas.openxmlformats.org/officeDocument/2006/relationships/audio" Target="file:///C:\Users\NONG%20THI%20HA\Downloads\Nhac-chuyen-canh-phim-www_nhacchuongvui_com.mp3" TargetMode="External"/><Relationship Id="rId1" Type="http://schemas.microsoft.com/office/2007/relationships/media" Target="file:///C:\Users\NONG%20THI%20HA\Downloads\Nhac-chuyen-canh-phim-www_nhacchuongvui_com.mp3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audio" Target="../media/audio1.wav"/><Relationship Id="rId4" Type="http://schemas.openxmlformats.org/officeDocument/2006/relationships/audio" Target="../media/media3.mp3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11" Type="http://schemas.openxmlformats.org/officeDocument/2006/relationships/audio" Target="../media/audio1.wav"/><Relationship Id="rId5" Type="http://schemas.openxmlformats.org/officeDocument/2006/relationships/image" Target="../media/image10.GIF"/><Relationship Id="rId10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jpeg"/><Relationship Id="rId5" Type="http://schemas.openxmlformats.org/officeDocument/2006/relationships/image" Target="../media/image10.GIF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25" y="1354455"/>
            <a:ext cx="12014835" cy="1344930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pPr algn="ctr"/>
            <a:r>
              <a:rPr lang="vi-VN" altLang="en-US" sz="40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Hoạt động: Làm quen với văn học</a:t>
            </a:r>
            <a:br>
              <a:rPr lang="vi-VN" altLang="en-US" sz="40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</a:br>
            <a:r>
              <a:rPr lang="vi-VN" altLang="en-US" sz="40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TRUYỆN: NGƯỜI LÀM VƯỜN VÀ CÁC CON TRAI</a:t>
            </a:r>
          </a:p>
        </p:txBody>
      </p:sp>
      <p:pic>
        <p:nvPicPr>
          <p:cNvPr id="9" name="Am-thanh-dung-sai-chen-vao-Powerpoint-Phep-thuat-www_honghot_net (1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32075" y="3362960"/>
            <a:ext cx="1106805" cy="1052195"/>
          </a:xfrm>
          <a:prstGeom prst="rect">
            <a:avLst/>
          </a:prstGeom>
        </p:spPr>
      </p:pic>
      <p:pic>
        <p:nvPicPr>
          <p:cNvPr id="10" name="Picture 9" descr="ehexv2v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7790" y="-89535"/>
            <a:ext cx="12015470" cy="1038225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>
          <a:blip r:embed="rId7"/>
          <a:srcRect l="32512" t="32445" r="30338"/>
          <a:stretch>
            <a:fillRect/>
          </a:stretch>
        </p:blipFill>
        <p:spPr>
          <a:xfrm>
            <a:off x="9000490" y="2708910"/>
            <a:ext cx="3112770" cy="4044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butterfly_87je9ydn 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5420" y="3785235"/>
            <a:ext cx="3037840" cy="2359025"/>
          </a:xfrm>
          <a:prstGeom prst="rect">
            <a:avLst/>
          </a:prstGeom>
        </p:spPr>
      </p:pic>
      <p:pic>
        <p:nvPicPr>
          <p:cNvPr id="6" name="Content Placeholder 3" descr="maxresdefault"/>
          <p:cNvPicPr>
            <a:picLocks noChangeAspect="1"/>
          </p:cNvPicPr>
          <p:nvPr/>
        </p:nvPicPr>
        <p:blipFill>
          <a:blip r:embed="rId9"/>
          <a:srcRect l="6280" t="24033" r="68914" b="22091"/>
          <a:stretch>
            <a:fillRect/>
          </a:stretch>
        </p:blipFill>
        <p:spPr>
          <a:xfrm>
            <a:off x="0" y="2831465"/>
            <a:ext cx="2632075" cy="3921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butterfly_87je9ydn 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01160"/>
            <a:ext cx="3333750" cy="19431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dissolve/>
        <p:sndAc>
          <p:stSnd>
            <p:snd r:embed="rId4" name="chimes.wav"/>
          </p:stSnd>
        </p:sndAc>
      </p:transition>
    </mc:Choice>
    <mc:Fallback xmlns="">
      <p:transition advClick="0">
        <p:dissolv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1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635" y="5455285"/>
            <a:ext cx="12190730" cy="14027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Lúc đó những người con mới hiểu và thấm thía lời dạy của cha: Của cải dù có sẵn thì rồi cũng hết, chính sức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lao động</a:t>
            </a:r>
            <a:r>
              <a:rPr kumimoji="0" lang="vi-VN" altLang="zh-CN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mới đem lại nguồn của cải không bao giờ cạn.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Hóa ra kho báu của cha là đây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Ôi nghiều nho quá.</a:t>
            </a:r>
          </a:p>
        </p:txBody>
      </p:sp>
      <p:pic>
        <p:nvPicPr>
          <p:cNvPr id="7" name="Picture 6" descr="1462032101-8515-2-25"/>
          <p:cNvPicPr>
            <a:picLocks noChangeAspect="1"/>
          </p:cNvPicPr>
          <p:nvPr/>
        </p:nvPicPr>
        <p:blipFill>
          <a:blip r:embed="rId3"/>
          <a:srcRect b="5739"/>
          <a:stretch>
            <a:fillRect/>
          </a:stretch>
        </p:blipFill>
        <p:spPr>
          <a:xfrm>
            <a:off x="635" y="60960"/>
            <a:ext cx="12192000" cy="6796405"/>
          </a:xfrm>
          <a:prstGeom prst="rect">
            <a:avLst/>
          </a:prstGeom>
        </p:spPr>
      </p:pic>
      <p:pic>
        <p:nvPicPr>
          <p:cNvPr id="4" name="Picture 3" descr="unnamed (2)"/>
          <p:cNvPicPr>
            <a:picLocks noChangeAspect="1"/>
          </p:cNvPicPr>
          <p:nvPr/>
        </p:nvPicPr>
        <p:blipFill>
          <a:blip r:embed="rId4"/>
          <a:srcRect l="78997" t="30096" r="7033" b="14471"/>
          <a:stretch>
            <a:fillRect/>
          </a:stretch>
        </p:blipFill>
        <p:spPr>
          <a:xfrm>
            <a:off x="8836025" y="4342130"/>
            <a:ext cx="1482090" cy="3221355"/>
          </a:xfrm>
          <a:prstGeom prst="rect">
            <a:avLst/>
          </a:prstGeom>
        </p:spPr>
      </p:pic>
      <p:pic>
        <p:nvPicPr>
          <p:cNvPr id="6" name="Picture 5" descr="unnamed (2)"/>
          <p:cNvPicPr>
            <a:picLocks noChangeAspect="1"/>
          </p:cNvPicPr>
          <p:nvPr/>
        </p:nvPicPr>
        <p:blipFill>
          <a:blip r:embed="rId4"/>
          <a:srcRect l="5704" t="34079" r="78671" b="6496"/>
          <a:stretch>
            <a:fillRect/>
          </a:stretch>
        </p:blipFill>
        <p:spPr>
          <a:xfrm>
            <a:off x="1136650" y="6343650"/>
            <a:ext cx="1663700" cy="3530600"/>
          </a:xfrm>
          <a:prstGeom prst="rect">
            <a:avLst/>
          </a:prstGeom>
        </p:spPr>
      </p:pic>
      <p:pic>
        <p:nvPicPr>
          <p:cNvPr id="5" name="Picture 4" descr="unnamed (2)"/>
          <p:cNvPicPr>
            <a:picLocks noChangeAspect="1"/>
          </p:cNvPicPr>
          <p:nvPr/>
        </p:nvPicPr>
        <p:blipFill>
          <a:blip r:embed="rId4"/>
          <a:srcRect l="28158" t="51793" r="57810" b="3262"/>
          <a:stretch>
            <a:fillRect/>
          </a:stretch>
        </p:blipFill>
        <p:spPr>
          <a:xfrm>
            <a:off x="4606925" y="4650740"/>
            <a:ext cx="1398905" cy="260350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635" y="304165"/>
            <a:ext cx="12322810" cy="12293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Lúc đó những người con mới hiểu và thấm thía lời dạy của cha: Của cải dù có sẵn thì rồi cũng hết, chính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sức lao</a:t>
            </a: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động mới đem lại nguồn của cải không bao giờ cạn.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Hóa ra kho báu của cha là đây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Ôi nghiều nho quá.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2" name="chimes.wav"/>
          </p:stSnd>
        </p:sndAc>
      </p:transition>
    </mc:Choice>
    <mc:Fallback xmlns="">
      <p:transition advClick="0">
        <p:wedg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6458 -0.381574 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41146 -0.0296296 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073 -0.116852 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" y="3047365"/>
            <a:ext cx="4131945" cy="2971800"/>
          </a:xfrm>
          <a:prstGeom prst="rect">
            <a:avLst/>
          </a:prstGeom>
        </p:spPr>
      </p:pic>
      <p:pic>
        <p:nvPicPr>
          <p:cNvPr id="3" name="Picture 2" descr="butterfly_87je9ydn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890" y="2685415"/>
            <a:ext cx="4378325" cy="3333750"/>
          </a:xfrm>
          <a:prstGeom prst="rect">
            <a:avLst/>
          </a:prstGeom>
        </p:spPr>
      </p:pic>
      <p:pic>
        <p:nvPicPr>
          <p:cNvPr id="5" name="Picture 4" descr="hinh-anh-hoat-hinh-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77105"/>
            <a:ext cx="11960860" cy="2009775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2244725" y="1293495"/>
            <a:ext cx="7425055" cy="4088765"/>
          </a:xfrm>
          <a:prstGeom prst="irregularSeal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prstTxWarp prst="textChevron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6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Brush Script MT" panose="03060802040406070304" charset="0"/>
                <a:ea typeface="SimSun" panose="02010600030101010101" pitchFamily="2" charset="-122"/>
                <a:cs typeface="Brush Script MT" panose="03060802040406070304" charset="0"/>
              </a:rPr>
              <a:t>The end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2" name="chimes.wav"/>
          </p:stSnd>
        </p:sndAc>
      </p:transition>
    </mc:Choice>
    <mc:Fallback xmlns="">
      <p:transition advClick="0">
        <p:wedg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62032101-8515-2-25"/>
          <p:cNvPicPr>
            <a:picLocks noChangeAspect="1"/>
          </p:cNvPicPr>
          <p:nvPr/>
        </p:nvPicPr>
        <p:blipFill>
          <a:blip r:embed="rId5"/>
          <a:srcRect b="5160"/>
          <a:stretch>
            <a:fillRect/>
          </a:stretch>
        </p:blipFill>
        <p:spPr>
          <a:xfrm>
            <a:off x="68580" y="59055"/>
            <a:ext cx="12123420" cy="6799580"/>
          </a:xfrm>
          <a:prstGeom prst="rect">
            <a:avLst/>
          </a:prstGeom>
        </p:spPr>
      </p:pic>
      <p:pic>
        <p:nvPicPr>
          <p:cNvPr id="2" name="Picture 1"/>
          <p:cNvPicPr/>
          <p:nvPr/>
        </p:nvPicPr>
        <p:blipFill>
          <a:blip r:embed="rId6"/>
          <a:srcRect l="3748" t="15281" r="77251" b="150"/>
          <a:stretch>
            <a:fillRect/>
          </a:stretch>
        </p:blipFill>
        <p:spPr>
          <a:xfrm>
            <a:off x="3331845" y="1935480"/>
            <a:ext cx="1555750" cy="4921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6"/>
          <a:srcRect l="32512" t="32445" r="30338"/>
          <a:stretch>
            <a:fillRect/>
          </a:stretch>
        </p:blipFill>
        <p:spPr>
          <a:xfrm>
            <a:off x="7357745" y="3169285"/>
            <a:ext cx="3345815" cy="3625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8b642edc5a1c77a0477eee93394e252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3560" y="0"/>
            <a:ext cx="1556385" cy="1122680"/>
          </a:xfrm>
          <a:prstGeom prst="rect">
            <a:avLst/>
          </a:prstGeom>
        </p:spPr>
      </p:pic>
      <p:pic>
        <p:nvPicPr>
          <p:cNvPr id="4" name="Picture 3" descr="H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780000">
            <a:off x="9351010" y="353695"/>
            <a:ext cx="1455420" cy="1095375"/>
          </a:xfrm>
          <a:prstGeom prst="rect">
            <a:avLst/>
          </a:prstGeom>
        </p:spPr>
      </p:pic>
      <p:pic>
        <p:nvPicPr>
          <p:cNvPr id="5" name="Tiếng chim hó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43265" y="892175"/>
            <a:ext cx="1050925" cy="1671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heel spokes="8"/>
        <p:sndAc>
          <p:stSnd>
            <p:snd r:embed="rId4" name="chimes.wav"/>
          </p:stSnd>
        </p:sndAc>
      </p:transition>
    </mc:Choice>
    <mc:Fallback xmlns="">
      <p:transition advClick="0">
        <p:wheel spokes="8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62  L 0.108 0.062  L 0.072 0.125  L 0.108 0.187  L 0.036 0.187  L 0 0.25  L -0.036 0.187  L -0.108 0.187  L -0.072 0.125  L -0.108 0.062  L -0.036 0.062  L 0 0  Z" pathEditMode="relative" ptsTypes="">
                                      <p:cBhvr>
                                        <p:cTn id="2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-cuoi-tre-em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25220" y="5905500"/>
            <a:ext cx="1449070" cy="1600835"/>
          </a:xfrm>
          <a:prstGeom prst="rect">
            <a:avLst/>
          </a:prstGeom>
        </p:spPr>
      </p:pic>
      <p:pic>
        <p:nvPicPr>
          <p:cNvPr id="8" name="Picture 7" descr="71d9bdab3e313045ec59efa19246510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35" y="0"/>
            <a:ext cx="12103100" cy="6759575"/>
          </a:xfrm>
          <a:prstGeom prst="rect">
            <a:avLst/>
          </a:prstGeom>
        </p:spPr>
      </p:pic>
      <p:pic>
        <p:nvPicPr>
          <p:cNvPr id="6" name="Content Placeholder 3" descr="maxresdefault"/>
          <p:cNvPicPr>
            <a:picLocks noChangeAspect="1"/>
          </p:cNvPicPr>
          <p:nvPr/>
        </p:nvPicPr>
        <p:blipFill>
          <a:blip r:embed="rId9"/>
          <a:srcRect l="6280" t="24033" r="68914" b="22091"/>
          <a:stretch>
            <a:fillRect/>
          </a:stretch>
        </p:blipFill>
        <p:spPr>
          <a:xfrm>
            <a:off x="2165985" y="2697480"/>
            <a:ext cx="1694180" cy="2820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 descr="maxresdefault"/>
          <p:cNvPicPr>
            <a:picLocks noGrp="1" noChangeAspect="1"/>
          </p:cNvPicPr>
          <p:nvPr>
            <p:ph sz="half" idx="1"/>
          </p:nvPr>
        </p:nvPicPr>
        <p:blipFill>
          <a:blip r:embed="rId9"/>
          <a:srcRect l="49458" t="19343" r="18928" b="40845"/>
          <a:stretch>
            <a:fillRect/>
          </a:stretch>
        </p:blipFill>
        <p:spPr>
          <a:xfrm>
            <a:off x="6450330" y="3124200"/>
            <a:ext cx="2202815" cy="2130425"/>
          </a:xfrm>
          <a:prstGeom prst="rect">
            <a:avLst/>
          </a:prstGeom>
        </p:spPr>
      </p:pic>
      <p:pic>
        <p:nvPicPr>
          <p:cNvPr id="3" name="Content Placeholder 3" descr="maxresdefault"/>
          <p:cNvPicPr>
            <a:picLocks noChangeAspect="1"/>
          </p:cNvPicPr>
          <p:nvPr/>
        </p:nvPicPr>
        <p:blipFill>
          <a:blip r:embed="rId9"/>
          <a:srcRect l="79842" t="20236" b="36081"/>
          <a:stretch>
            <a:fillRect/>
          </a:stretch>
        </p:blipFill>
        <p:spPr>
          <a:xfrm>
            <a:off x="8653145" y="3356610"/>
            <a:ext cx="1328420" cy="1898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s 6"/>
          <p:cNvSpPr/>
          <p:nvPr/>
        </p:nvSpPr>
        <p:spPr>
          <a:xfrm>
            <a:off x="679450" y="5567680"/>
            <a:ext cx="9869805" cy="11918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</a:t>
            </a: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ày xưa có người nông dân nọ chăm chỉ làm lụng quanh năm.Ông có 3người con trai,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nhưng họ đều lười biếng và chẳng chịu làm gì cả. Họ đi chơi suốt ngày.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Hihi: Các anh ơi nhìn em này....</a:t>
            </a:r>
          </a:p>
        </p:txBody>
      </p:sp>
      <p:pic>
        <p:nvPicPr>
          <p:cNvPr id="5" name="Content Placeholder 4" descr="nhung-hinh-anh-vo-tay-dep-trong-powerpoint_013600458"/>
          <p:cNvPicPr>
            <a:picLocks noGrp="1" noChangeAspect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10549255" y="5517515"/>
            <a:ext cx="790575" cy="1292225"/>
          </a:xfrm>
          <a:prstGeom prst="rect">
            <a:avLst/>
          </a:prstGeom>
        </p:spPr>
      </p:pic>
      <p:pic>
        <p:nvPicPr>
          <p:cNvPr id="9" name="Picture 8" descr="9dab89bfe2d732e10a0ab8f488af7d8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9440" y="0"/>
            <a:ext cx="1376045" cy="908685"/>
          </a:xfrm>
          <a:prstGeom prst="rect">
            <a:avLst/>
          </a:prstGeom>
        </p:spPr>
      </p:pic>
      <p:pic>
        <p:nvPicPr>
          <p:cNvPr id="10" name="Tiếng chim hót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5000" y="-635"/>
            <a:ext cx="1955165" cy="2003425"/>
          </a:xfrm>
          <a:prstGeom prst="rect">
            <a:avLst/>
          </a:prstGeom>
        </p:spPr>
      </p:pic>
      <p:pic>
        <p:nvPicPr>
          <p:cNvPr id="11" name="Picture 10" descr="H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840000">
            <a:off x="9995535" y="1550670"/>
            <a:ext cx="1110615" cy="509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6" name="chimes.wav"/>
          </p:stSnd>
        </p:sndAc>
      </p:transition>
    </mc:Choice>
    <mc:Fallback xmlns="">
      <p:transition advClick="0">
        <p:wedg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662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62  L 0.108 0.062  L 0.072 0.125  L 0.108 0.187  L 0.036 0.187  L 0 0.25  L -0.036 0.187  L -0.108 0.187  L -0.072 0.125  L -0.108 0.062  L -0.036 0.062  L 0 0  Z" pathEditMode="relative" ptsTypes="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5"/>
            <a:ext cx="12390755" cy="685038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0" y="5455285"/>
            <a:ext cx="10890885" cy="14027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Một ngày kia, khi ông lão ốm nặng, biết mình không qua khỏi, ông liền gọi các con đến bên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giường và căn dặn khi ông qua đời các anh hãy tìm thật kỹ cái vật ông giấu trong vườn trồng nho.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Các con ạ ta ốm ngày càng nặng chắc không qua khỏi. Ta đã để lại cho các con một kho báu,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khi nào ta chết các con hãy đào xới thật kỹ khu vườn sẽ thấy kho báu ta chôn dưới đất.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Huhu, chúng cn phải làm sao bây giờ, ai sẽ chăm sóc cho chúng con, cha đừng bỏ chúng con.</a:t>
            </a:r>
          </a:p>
        </p:txBody>
      </p:sp>
      <p:pic>
        <p:nvPicPr>
          <p:cNvPr id="2" name="Picture 1" descr="86291777a3eb3226f026c7a9cc1b43f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7195" y="5053965"/>
            <a:ext cx="2010410" cy="1884680"/>
          </a:xfrm>
          <a:prstGeom prst="rect">
            <a:avLst/>
          </a:prstGeom>
        </p:spPr>
      </p:pic>
      <p:pic>
        <p:nvPicPr>
          <p:cNvPr id="3" name="Picture 2" descr="unnamed"/>
          <p:cNvPicPr>
            <a:picLocks noChangeAspect="1"/>
          </p:cNvPicPr>
          <p:nvPr/>
        </p:nvPicPr>
        <p:blipFill>
          <a:blip r:embed="rId7"/>
          <a:srcRect l="33009" t="25088" r="23430" b="38536"/>
          <a:stretch>
            <a:fillRect/>
          </a:stretch>
        </p:blipFill>
        <p:spPr>
          <a:xfrm>
            <a:off x="4112895" y="1882140"/>
            <a:ext cx="5300345" cy="2426970"/>
          </a:xfrm>
          <a:prstGeom prst="rect">
            <a:avLst/>
          </a:prstGeom>
        </p:spPr>
      </p:pic>
      <p:pic>
        <p:nvPicPr>
          <p:cNvPr id="6" name="Nhac-chuyen-canh-phim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28545" y="4885055"/>
            <a:ext cx="495300" cy="495300"/>
          </a:xfrm>
          <a:prstGeom prst="rect">
            <a:avLst/>
          </a:prstGeom>
        </p:spPr>
      </p:pic>
      <p:pic>
        <p:nvPicPr>
          <p:cNvPr id="7" name="Am-thanh-om-va-ho-www_tiengdong_com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1885" y="890270"/>
            <a:ext cx="2472690" cy="2056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6" name="chimes.wav"/>
          </p:stSnd>
        </p:sndAc>
      </p:transition>
    </mc:Choice>
    <mc:Fallback xmlns="">
      <p:transition advClick="0">
        <p:wedg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1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1d9bdab3e313045ec59efa19246510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635"/>
            <a:ext cx="12192635" cy="67945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rcRect l="62289" t="19380" r="15031" b="37713"/>
          <a:stretch>
            <a:fillRect/>
          </a:stretch>
        </p:blipFill>
        <p:spPr>
          <a:xfrm>
            <a:off x="6276340" y="3249930"/>
            <a:ext cx="2281555" cy="1341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/>
          <p:nvPr/>
        </p:nvPicPr>
        <p:blipFill>
          <a:blip r:embed="rId6"/>
          <a:srcRect l="13798" t="8369" r="65181" b="49516"/>
          <a:stretch>
            <a:fillRect/>
          </a:stretch>
        </p:blipFill>
        <p:spPr>
          <a:xfrm>
            <a:off x="2212340" y="3528060"/>
            <a:ext cx="2525395" cy="1428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6"/>
          <a:srcRect l="23827" t="48581" r="39724" b="14745"/>
          <a:stretch>
            <a:fillRect/>
          </a:stretch>
        </p:blipFill>
        <p:spPr>
          <a:xfrm>
            <a:off x="4158615" y="4482465"/>
            <a:ext cx="2425700" cy="2312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8557895" y="4222115"/>
            <a:ext cx="3634105" cy="25095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Ba cậu con trai tưởng rằng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trong vườn có kho báu nên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sau khi bố qua đời, họ đi đào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xới rất kỹ khu vườn nhưng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chẳng thấy kho báu đâu cả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Chúng ta phải tìm cho ra kho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báu mới được. Cha giấu kho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báu ở đâu nhỉ.</a:t>
            </a:r>
          </a:p>
        </p:txBody>
      </p:sp>
      <p:pic>
        <p:nvPicPr>
          <p:cNvPr id="3" name="Picture 2" descr="hinh-anh-mat-buon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1575" y="3527425"/>
            <a:ext cx="788035" cy="694690"/>
          </a:xfrm>
          <a:prstGeom prst="rect">
            <a:avLst/>
          </a:prstGeom>
        </p:spPr>
      </p:pic>
      <p:pic>
        <p:nvPicPr>
          <p:cNvPr id="9" name="Picture 8" descr="9dab89bfe2d732e10a0ab8f488af7d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0375" y="0"/>
            <a:ext cx="1213485" cy="920115"/>
          </a:xfrm>
          <a:prstGeom prst="rect">
            <a:avLst/>
          </a:prstGeom>
        </p:spPr>
      </p:pic>
      <p:pic>
        <p:nvPicPr>
          <p:cNvPr id="10" name="Picture 9" descr="H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480000">
            <a:off x="9222740" y="787400"/>
            <a:ext cx="1032510" cy="733425"/>
          </a:xfrm>
          <a:prstGeom prst="rect">
            <a:avLst/>
          </a:prstGeom>
        </p:spPr>
      </p:pic>
      <p:pic>
        <p:nvPicPr>
          <p:cNvPr id="11" name="Tiếng chim hó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10375" y="1000760"/>
            <a:ext cx="2018030" cy="213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4" name="chimes.wav"/>
          </p:stSnd>
        </p:sndAc>
      </p:transition>
    </mc:Choice>
    <mc:Fallback xmlns="">
      <p:transition advClick="0">
        <p:wedg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662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1d9bdab3e313045ec59efa19246510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" y="-635"/>
            <a:ext cx="12101830" cy="6858000"/>
          </a:xfrm>
          <a:prstGeom prst="rect">
            <a:avLst/>
          </a:prstGeom>
        </p:spPr>
      </p:pic>
      <p:pic>
        <p:nvPicPr>
          <p:cNvPr id="2" name="Picture 1" descr="unnamed (1)"/>
          <p:cNvPicPr>
            <a:picLocks noChangeAspect="1"/>
          </p:cNvPicPr>
          <p:nvPr/>
        </p:nvPicPr>
        <p:blipFill>
          <a:blip r:embed="rId4"/>
          <a:srcRect l="10655" t="44141" r="3276"/>
          <a:stretch>
            <a:fillRect/>
          </a:stretch>
        </p:blipFill>
        <p:spPr>
          <a:xfrm>
            <a:off x="3251835" y="3729990"/>
            <a:ext cx="6671945" cy="305689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89535" y="0"/>
            <a:ext cx="3693795" cy="30511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Đúng lúc đó đến vụ trồng nho,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thấy đất đai đằng nào cũng đã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được đào xới kỹ nen ba anh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bảo nhau đi trồng nho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Thôi đằng nào khu vườn cũng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đã được đào xới kỹ lắm rồi,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nhân tiện đây chúng ta gieo hạt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cho vụ nho sắp tới luôn một thể.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Chúng ta cùng gieo hạt nào.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Ừ gieo hạt nào!</a:t>
            </a:r>
          </a:p>
        </p:txBody>
      </p:sp>
      <p:pic>
        <p:nvPicPr>
          <p:cNvPr id="6" name="Picture 5" descr="9dab89bfe2d732e10a0ab8f488af7d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0"/>
            <a:ext cx="1224280" cy="1123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2" name="chimes.wav"/>
          </p:stSnd>
        </p:sndAc>
      </p:transition>
    </mc:Choice>
    <mc:Fallback xmlns="">
      <p:transition advClick="0">
        <p:wedg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62032101-8515-2-25"/>
          <p:cNvPicPr>
            <a:picLocks noChangeAspect="1"/>
          </p:cNvPicPr>
          <p:nvPr/>
        </p:nvPicPr>
        <p:blipFill>
          <a:blip r:embed="rId3"/>
          <a:srcRect b="5739"/>
          <a:stretch>
            <a:fillRect/>
          </a:stretch>
        </p:blipFill>
        <p:spPr>
          <a:xfrm>
            <a:off x="635" y="60960"/>
            <a:ext cx="12192000" cy="6796405"/>
          </a:xfrm>
          <a:prstGeom prst="rect">
            <a:avLst/>
          </a:prstGeom>
        </p:spPr>
      </p:pic>
      <p:pic>
        <p:nvPicPr>
          <p:cNvPr id="6" name="Picture 5" descr="unnamed (2)"/>
          <p:cNvPicPr>
            <a:picLocks noChangeAspect="1"/>
          </p:cNvPicPr>
          <p:nvPr/>
        </p:nvPicPr>
        <p:blipFill>
          <a:blip r:embed="rId4"/>
          <a:srcRect l="5704" t="34079" r="78671" b="6496"/>
          <a:stretch>
            <a:fillRect/>
          </a:stretch>
        </p:blipFill>
        <p:spPr>
          <a:xfrm>
            <a:off x="1572895" y="3327400"/>
            <a:ext cx="1663700" cy="3530600"/>
          </a:xfrm>
          <a:prstGeom prst="rect">
            <a:avLst/>
          </a:prstGeom>
        </p:spPr>
      </p:pic>
      <p:pic>
        <p:nvPicPr>
          <p:cNvPr id="2" name="Picture 1" descr="unnamed (2)"/>
          <p:cNvPicPr>
            <a:picLocks noChangeAspect="1"/>
          </p:cNvPicPr>
          <p:nvPr/>
        </p:nvPicPr>
        <p:blipFill>
          <a:blip r:embed="rId4"/>
          <a:srcRect l="78997" t="30096" r="7033" b="14471"/>
          <a:stretch>
            <a:fillRect/>
          </a:stretch>
        </p:blipFill>
        <p:spPr>
          <a:xfrm>
            <a:off x="6858635" y="3327400"/>
            <a:ext cx="1482090" cy="3221355"/>
          </a:xfrm>
          <a:prstGeom prst="rect">
            <a:avLst/>
          </a:prstGeom>
        </p:spPr>
      </p:pic>
      <p:pic>
        <p:nvPicPr>
          <p:cNvPr id="5" name="Picture 4" descr="unnamed (2)"/>
          <p:cNvPicPr>
            <a:picLocks noChangeAspect="1"/>
          </p:cNvPicPr>
          <p:nvPr/>
        </p:nvPicPr>
        <p:blipFill>
          <a:blip r:embed="rId4"/>
          <a:srcRect l="28158" t="51793" r="57810" b="3262"/>
          <a:stretch>
            <a:fillRect/>
          </a:stretch>
        </p:blipFill>
        <p:spPr>
          <a:xfrm>
            <a:off x="3343275" y="4254500"/>
            <a:ext cx="1398905" cy="260350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635" y="60960"/>
            <a:ext cx="6776720" cy="13696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Hàng ngày ba anh em vun xới, và chờ những cây nho lớn dần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Sắp thu hoạch rồi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Thật không uổng công chúng ta chăm sóc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Anh ơi, nho sai chưa kìa</a:t>
            </a:r>
          </a:p>
        </p:txBody>
      </p:sp>
      <p:pic>
        <p:nvPicPr>
          <p:cNvPr id="4" name="Picture 3" descr="nhung-hinh-anh-vo-tay-dep-trong-powerpoint_0136004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355" y="132080"/>
            <a:ext cx="1215390" cy="700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2" name="chimes.wav"/>
          </p:stSnd>
        </p:sndAc>
      </p:transition>
    </mc:Choice>
    <mc:Fallback xmlns="">
      <p:transition advClick="0">
        <p:wedg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62  L 0.108 0.062  L 0.072 0.125  L 0.108 0.187  L 0.036 0.187  L 0 0.25  L -0.036 0.187  L -0.108 0.187  L -0.072 0.125  L -0.108 0.062  L -0.036 0.062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31 0.20963 L -0.1325 0.012963 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21687324-889-14677855281605-hai-nho8-1521687325-width960height5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635" cy="6856730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>
          <a:blip r:embed="rId4"/>
          <a:srcRect l="32512" t="32445" r="30338"/>
          <a:stretch>
            <a:fillRect/>
          </a:stretch>
        </p:blipFill>
        <p:spPr>
          <a:xfrm>
            <a:off x="4250690" y="3020060"/>
            <a:ext cx="4394200" cy="3837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giph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4286885"/>
            <a:ext cx="2578100" cy="1396365"/>
          </a:xfrm>
          <a:prstGeom prst="rect">
            <a:avLst/>
          </a:prstGeom>
        </p:spPr>
      </p:pic>
      <p:pic>
        <p:nvPicPr>
          <p:cNvPr id="3" name="Picture 2" descr="giph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0" y="5461635"/>
            <a:ext cx="2858135" cy="139636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635" y="5683250"/>
            <a:ext cx="2577465" cy="11741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Chúng ta giầu to rồi.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Vụ mùa bội thu quá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2" name="chimes.wav"/>
          </p:stSnd>
        </p:sndAc>
      </p:transition>
    </mc:Choice>
    <mc:Fallback xmlns="">
      <p:transition advClick="0">
        <p:wedg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62  L 0.108 0.062  L 0.072 0.125  L 0.108 0.187  L 0.036 0.187  L 0 0.25  L -0.036 0.187  L -0.108 0.187  L -0.072 0.125  L -0.108 0.062  L -0.036 0.062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1d9bdab3e313045ec59efa19246510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4955" y="73660"/>
            <a:ext cx="12365355" cy="685673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rcRect l="15518" t="33127" r="62445"/>
          <a:stretch>
            <a:fillRect/>
          </a:stretch>
        </p:blipFill>
        <p:spPr>
          <a:xfrm>
            <a:off x="3062605" y="3772535"/>
            <a:ext cx="2171700" cy="4312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s 2"/>
          <p:cNvSpPr/>
          <p:nvPr/>
        </p:nvSpPr>
        <p:spPr>
          <a:xfrm>
            <a:off x="7780020" y="635"/>
            <a:ext cx="3512185" cy="5562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H</a:t>
            </a: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ọ thu về được rất nhiều tiền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" name="Picture 1" descr="nhung-hinh-anh-vo-tay-dep-trong-powerpoint_0136004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2205" y="-56515"/>
            <a:ext cx="1072515" cy="668655"/>
          </a:xfrm>
          <a:prstGeom prst="rect">
            <a:avLst/>
          </a:prstGeom>
        </p:spPr>
      </p:pic>
      <p:pic>
        <p:nvPicPr>
          <p:cNvPr id="7" name="Picture 6" descr="9dab89bfe2d732e10a0ab8f488af7d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4950" y="73660"/>
            <a:ext cx="1132840" cy="87820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6"/>
          <a:srcRect l="62635" t="42737" r="23867" b="5324"/>
          <a:stretch>
            <a:fillRect/>
          </a:stretch>
        </p:blipFill>
        <p:spPr>
          <a:xfrm>
            <a:off x="11224260" y="6266815"/>
            <a:ext cx="1208405" cy="31254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6"/>
          <a:srcRect l="35925" t="43626" r="38651" b="2518"/>
          <a:stretch>
            <a:fillRect/>
          </a:stretch>
        </p:blipFill>
        <p:spPr>
          <a:xfrm>
            <a:off x="5111115" y="3065145"/>
            <a:ext cx="2120265" cy="3865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Tieng-cuoi-tre-em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79385" y="4749800"/>
            <a:ext cx="124206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4" name="hammer.wav"/>
          </p:stSnd>
        </p:sndAc>
      </p:transition>
    </mc:Choice>
    <mc:Fallback xmlns="">
      <p:transition advClick="0">
        <p:wedge/>
        <p:sndAc>
          <p:stSnd>
            <p:snd r:embed="rId10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07292 -0.321019 L 0.0665625 -0.363889 L 0.0756771 -0.424537 L 0.0965104 -0.563519 L 0.102344 -0.599074 L 0.108125 -0.638981 L 0.113958 -0.67 L 0.118958 -0.696667 L 0.122292 -0.718796 L 0.125625 -0.736574 L 0.128958 -0.75287 L 0.133125 -0.763241 L 0.13974 -0.777963 L 0.146406 -0.788333 L 0.153073 -0.791296 L 0.161406 -0.794259 L 0.168073 -0.792778 L 0.173854 -0.791296 L 0.180521 -0.789815 L 0.187187 -0.78537 L 0.195521 -0.777963 L 0.203802 -0.766111 L 0.209635 -0.760278 L 0.219635 -0.75287 L 0.225469 -0.746944 L 0.235417 -0.738056 L 0.242083 -0.733611 L 0.249583 -0.726204 L 0.257917 -0.720278 L 0.266198 -0.71287 L 0.272031 -0.69963 L 0.276198 -0.689259 L 0.280365 -0.672963 L 0.284531 -0.653796 L 0.287031 -0.636019 L 0.287865 -0.618241 L 0.287865 -0.596111 L 0.286198 -0.578333 L 0.286198 -0.567963 L 0.282865 -0.548704 L 0.277031 -0.536944 L 0.269531 -0.525093 L 0.264531 -0.511759 L 0.260417 -0.501389 L 0.254583 -0.489537 L 0.247917 -0.479259 L 0.240417 -0.467407 L 0.234583 -0.457037 L 0.224635 -0.443704 L 0.214635 -0.437778 L 0.207135 -0.424537 L 0.197187 -0.408241 L 0.190521 -0.396389 L 0.183021 -0.386019 L 0.176354 -0.375741 L 0.168073 -0.36537 L 0.15974 -0.355 L 0.151406 -0.341667 L 0.143906 -0.328333 L 0.136458 -0.315093 L 0.128125 -0.298796 L 0.122292 -0.288426 L 0.113958 -0.278056 L 0.106458 -0.267685 L 0.0973438 -0.254444 L 0.0915104 -0.242593 L 0.0856771 -0.230741 L 0.0790104 -0.215926 L 0.0740625 -0.202685 L 0.0673958 -0.192315 L 0.0565625 -0.178981 L 0.0448958 -0.161204 L 0.0391146 -0.149444 L 0.0341146 -0.136111 L 0.0274479 -0.124259 L 0.0207813 -0.106481 L 0.0141146 -0.0962037 L 0.00916667 -0.0858333 L 0.0025 -0.0739815 L -0.00333333 -0.0606481 L -0.00916667 -0.0473148 L -0.0133333 -0.037037 L -0.0175 -0.0266667 L -0.0175 -0.0162963 L -0.0141667 -0.00592593 L -0.0116667 0.00444444 L -0.01 0.0162037 L -0.0075 0.0310185 L -0.00666667 0.0413889 L -0.005 0.0517593 L -0.00333333 0.0562037 L -0.0241146 0.0665741 L -0.0141667 -0.208611 L -0.0141667 -0.208611 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0208 -0.0984259 -0.0973438 -0.455278 -0.0690625 -0.440741 C -0.0407812 -0.426204 0.11099 -0.0325 0.141458 0.0725 C 0.171927 0.1775 0.0993229 0.0823148 0.0831771 0.0843519 C 0.0670312 0.0863889 0.0640625 0.0834259 0.0607292 0.0828704 " pathEditMode="relative" ptsTypes="">
                                      <p:cBhvr>
                                        <p:cTn id="1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7969 -0.488148 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26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Widescreen</PresentationFormat>
  <Paragraphs>44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SimSun</vt:lpstr>
      <vt:lpstr>Arial</vt:lpstr>
      <vt:lpstr>Brush Script MT</vt:lpstr>
      <vt:lpstr>Times New Roman</vt:lpstr>
      <vt:lpstr>Business Cooperate</vt:lpstr>
      <vt:lpstr>Hoạt động: Làm quen với văn học  TRUYỆN: NGƯỜI LÀM VƯỜN VÀ CÁC CON TRAI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động: Làm quen với văn học  TRUYỆN: NGƯỜI LÀM VƯỜN VÀ CÁC CON TRAI</dc:title>
  <dc:creator/>
  <cp:lastModifiedBy>A</cp:lastModifiedBy>
  <cp:revision>10</cp:revision>
  <dcterms:created xsi:type="dcterms:W3CDTF">2021-11-19T13:48:00Z</dcterms:created>
  <dcterms:modified xsi:type="dcterms:W3CDTF">2026-03-04T08:18:07Z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85C0727F95384943822ADA4F3087F951</vt:lpwstr>
  </property>
  <property fmtid="{D5CDD505-2E9C-101B-9397-08002B2CF9AE}" pid="3" name="KSOProductBuildVer">
    <vt:lpwstr>1033-11.2.0.10463</vt:lpwstr>
  </property>
</Properties>
</file>