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wav" ContentType="audio/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1" r:id="rId2"/>
    <p:sldId id="282" r:id="rId3"/>
    <p:sldId id="283" r:id="rId4"/>
    <p:sldId id="300" r:id="rId5"/>
    <p:sldId id="285" r:id="rId6"/>
    <p:sldId id="286" r:id="rId7"/>
    <p:sldId id="287" r:id="rId8"/>
    <p:sldId id="301" r:id="rId9"/>
    <p:sldId id="266" r:id="rId10"/>
    <p:sldId id="290" r:id="rId11"/>
    <p:sldId id="291" r:id="rId12"/>
    <p:sldId id="292" r:id="rId13"/>
    <p:sldId id="293" r:id="rId14"/>
    <p:sldId id="302" r:id="rId15"/>
    <p:sldId id="295" r:id="rId16"/>
    <p:sldId id="296" r:id="rId17"/>
    <p:sldId id="303" r:id="rId18"/>
    <p:sldId id="304" r:id="rId19"/>
    <p:sldId id="298" r:id="rId20"/>
    <p:sldId id="305" r:id="rId21"/>
    <p:sldId id="306" r:id="rId22"/>
    <p:sldId id="307" r:id="rId23"/>
    <p:sldId id="308" r:id="rId24"/>
    <p:sldId id="277" r:id="rId2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168" autoAdjust="0"/>
    <p:restoredTop sz="94660"/>
  </p:normalViewPr>
  <p:slideViewPr>
    <p:cSldViewPr>
      <p:cViewPr varScale="1">
        <p:scale>
          <a:sx n="71" d="100"/>
          <a:sy n="71" d="100"/>
        </p:scale>
        <p:origin x="504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F7CBFB-60D1-47A2-ABB5-A60C36B70DDF}" type="datetimeFigureOut">
              <a:rPr lang="en-US" smtClean="0"/>
              <a:pPr/>
              <a:t>4/13/2023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FBA5D-0CF6-45E7-9410-2AD11A9DE6D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1155965"/>
      </p:ext>
    </p:extLst>
  </p:cSld>
  <p:clrMapOvr>
    <a:masterClrMapping/>
  </p:clrMapOvr>
  <p:transition>
    <p:sndAc>
      <p:stSnd>
        <p:snd r:embed="rId1" name="chimes.wav"/>
      </p:stSnd>
    </p:sndAc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F7CBFB-60D1-47A2-ABB5-A60C36B70DDF}" type="datetimeFigureOut">
              <a:rPr lang="en-US" smtClean="0"/>
              <a:pPr/>
              <a:t>4/13/2023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FBA5D-0CF6-45E7-9410-2AD11A9DE6D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2527760"/>
      </p:ext>
    </p:extLst>
  </p:cSld>
  <p:clrMapOvr>
    <a:masterClrMapping/>
  </p:clrMapOvr>
  <p:transition>
    <p:sndAc>
      <p:stSnd>
        <p:snd r:embed="rId1" name="chimes.wav"/>
      </p:stSnd>
    </p:sndAc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F7CBFB-60D1-47A2-ABB5-A60C36B70DDF}" type="datetimeFigureOut">
              <a:rPr lang="en-US" smtClean="0"/>
              <a:pPr/>
              <a:t>4/13/2023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FBA5D-0CF6-45E7-9410-2AD11A9DE6D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8740709"/>
      </p:ext>
    </p:extLst>
  </p:cSld>
  <p:clrMapOvr>
    <a:masterClrMapping/>
  </p:clrMapOvr>
  <p:transition>
    <p:sndAc>
      <p:stSnd>
        <p:snd r:embed="rId1" name="chimes.wav"/>
      </p:stSnd>
    </p:sndAc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F7CBFB-60D1-47A2-ABB5-A60C36B70DDF}" type="datetimeFigureOut">
              <a:rPr lang="en-US" smtClean="0"/>
              <a:pPr/>
              <a:t>4/13/2023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FBA5D-0CF6-45E7-9410-2AD11A9DE6D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097097"/>
      </p:ext>
    </p:extLst>
  </p:cSld>
  <p:clrMapOvr>
    <a:masterClrMapping/>
  </p:clrMapOvr>
  <p:transition>
    <p:sndAc>
      <p:stSnd>
        <p:snd r:embed="rId1" name="chimes.wav"/>
      </p:stSnd>
    </p:sndAc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F7CBFB-60D1-47A2-ABB5-A60C36B70DDF}" type="datetimeFigureOut">
              <a:rPr lang="en-US" smtClean="0"/>
              <a:pPr/>
              <a:t>4/13/2023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FBA5D-0CF6-45E7-9410-2AD11A9DE6D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8958096"/>
      </p:ext>
    </p:extLst>
  </p:cSld>
  <p:clrMapOvr>
    <a:masterClrMapping/>
  </p:clrMapOvr>
  <p:transition>
    <p:sndAc>
      <p:stSnd>
        <p:snd r:embed="rId1" name="chimes.wav"/>
      </p:stSnd>
    </p:sndAc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F7CBFB-60D1-47A2-ABB5-A60C36B70DDF}" type="datetimeFigureOut">
              <a:rPr lang="en-US" smtClean="0"/>
              <a:pPr/>
              <a:t>4/13/2023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FBA5D-0CF6-45E7-9410-2AD11A9DE6D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0759219"/>
      </p:ext>
    </p:extLst>
  </p:cSld>
  <p:clrMapOvr>
    <a:masterClrMapping/>
  </p:clrMapOvr>
  <p:transition>
    <p:sndAc>
      <p:stSnd>
        <p:snd r:embed="rId1" name="chimes.wav"/>
      </p:stSnd>
    </p:sndAc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F7CBFB-60D1-47A2-ABB5-A60C36B70DDF}" type="datetimeFigureOut">
              <a:rPr lang="en-US" smtClean="0"/>
              <a:pPr/>
              <a:t>4/13/2023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FBA5D-0CF6-45E7-9410-2AD11A9DE6D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562814"/>
      </p:ext>
    </p:extLst>
  </p:cSld>
  <p:clrMapOvr>
    <a:masterClrMapping/>
  </p:clrMapOvr>
  <p:transition>
    <p:sndAc>
      <p:stSnd>
        <p:snd r:embed="rId1" name="chimes.wav"/>
      </p:stSnd>
    </p:sndAc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F7CBFB-60D1-47A2-ABB5-A60C36B70DDF}" type="datetimeFigureOut">
              <a:rPr lang="en-US" smtClean="0"/>
              <a:pPr/>
              <a:t>4/13/2023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FBA5D-0CF6-45E7-9410-2AD11A9DE6D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5430507"/>
      </p:ext>
    </p:extLst>
  </p:cSld>
  <p:clrMapOvr>
    <a:masterClrMapping/>
  </p:clrMapOvr>
  <p:transition>
    <p:sndAc>
      <p:stSnd>
        <p:snd r:embed="rId1" name="chimes.wav"/>
      </p:stSnd>
    </p:sndAc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F7CBFB-60D1-47A2-ABB5-A60C36B70DDF}" type="datetimeFigureOut">
              <a:rPr lang="en-US" smtClean="0"/>
              <a:pPr/>
              <a:t>4/13/2023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FBA5D-0CF6-45E7-9410-2AD11A9DE6D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0384172"/>
      </p:ext>
    </p:extLst>
  </p:cSld>
  <p:clrMapOvr>
    <a:masterClrMapping/>
  </p:clrMapOvr>
  <p:transition>
    <p:sndAc>
      <p:stSnd>
        <p:snd r:embed="rId1" name="chimes.wav"/>
      </p:stSnd>
    </p:sndAc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F7CBFB-60D1-47A2-ABB5-A60C36B70DDF}" type="datetimeFigureOut">
              <a:rPr lang="en-US" smtClean="0"/>
              <a:pPr/>
              <a:t>4/13/2023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FBA5D-0CF6-45E7-9410-2AD11A9DE6D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5962482"/>
      </p:ext>
    </p:extLst>
  </p:cSld>
  <p:clrMapOvr>
    <a:masterClrMapping/>
  </p:clrMapOvr>
  <p:transition>
    <p:sndAc>
      <p:stSnd>
        <p:snd r:embed="rId1" name="chimes.wav"/>
      </p:stSnd>
    </p:sndAc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F7CBFB-60D1-47A2-ABB5-A60C36B70DDF}" type="datetimeFigureOut">
              <a:rPr lang="en-US" smtClean="0"/>
              <a:pPr/>
              <a:t>4/13/2023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FBA5D-0CF6-45E7-9410-2AD11A9DE6D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752115"/>
      </p:ext>
    </p:extLst>
  </p:cSld>
  <p:clrMapOvr>
    <a:masterClrMapping/>
  </p:clrMapOvr>
  <p:transition>
    <p:sndAc>
      <p:stSnd>
        <p:snd r:embed="rId1" name="chimes.wav"/>
      </p:stSnd>
    </p:sndAc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F7CBFB-60D1-47A2-ABB5-A60C36B70DDF}" type="datetimeFigureOut">
              <a:rPr lang="en-US" smtClean="0"/>
              <a:pPr/>
              <a:t>4/13/2023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1FBA5D-0CF6-45E7-9410-2AD11A9DE6D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40544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sndAc>
      <p:stSnd>
        <p:snd r:embed="rId13" name="chimes.wav"/>
      </p:stSnd>
    </p:sndAc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7" Type="http://schemas.openxmlformats.org/officeDocument/2006/relationships/image" Target="../media/image9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8.jpeg"/><Relationship Id="rId5" Type="http://schemas.openxmlformats.org/officeDocument/2006/relationships/image" Target="../media/image7.wmf"/><Relationship Id="rId4" Type="http://schemas.openxmlformats.org/officeDocument/2006/relationships/image" Target="../media/image6.gif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7" Type="http://schemas.openxmlformats.org/officeDocument/2006/relationships/audio" Target="../media/audio3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0.gif"/><Relationship Id="rId5" Type="http://schemas.openxmlformats.org/officeDocument/2006/relationships/image" Target="../media/image7.wmf"/><Relationship Id="rId4" Type="http://schemas.openxmlformats.org/officeDocument/2006/relationships/image" Target="../media/image9.gif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audio" Target="../media/audio3.wav"/><Relationship Id="rId3" Type="http://schemas.openxmlformats.org/officeDocument/2006/relationships/audio" Target="../media/audio2.wav"/><Relationship Id="rId7" Type="http://schemas.openxmlformats.org/officeDocument/2006/relationships/image" Target="../media/image11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7.wmf"/><Relationship Id="rId5" Type="http://schemas.openxmlformats.org/officeDocument/2006/relationships/image" Target="../media/image9.gif"/><Relationship Id="rId4" Type="http://schemas.openxmlformats.org/officeDocument/2006/relationships/image" Target="../media/image10.gif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4.xml"/><Relationship Id="rId4" Type="http://schemas.openxmlformats.org/officeDocument/2006/relationships/audio" Target="../media/audio3.wav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4348" y="5500702"/>
            <a:ext cx="8001056" cy="1143000"/>
          </a:xfrm>
        </p:spPr>
        <p:txBody>
          <a:bodyPr>
            <a:normAutofit/>
          </a:bodyPr>
          <a:lstStyle/>
          <a:p>
            <a:r>
              <a:rPr lang="en-US" sz="6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QUẢ BÓNG</a:t>
            </a:r>
            <a:endParaRPr lang="vi-VN" sz="60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Content Placeholder 3" descr="quả bóng.jp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12"/>
          </a:xfrm>
        </p:spPr>
      </p:pic>
    </p:spTree>
  </p:cSld>
  <p:clrMapOvr>
    <a:masterClrMapping/>
  </p:clrMapOvr>
  <p:transition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nhau</a:t>
            </a:r>
            <a:endParaRPr lang="vi-VN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US" sz="20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O</a:t>
            </a:r>
            <a:endParaRPr lang="vi-VN" sz="2000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3438" y="1571612"/>
            <a:ext cx="4038600" cy="4525963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20000" b="1" dirty="0" smtClean="0">
                <a:ln w="11430"/>
                <a:solidFill>
                  <a:srgbClr val="0070C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O</a:t>
            </a:r>
            <a:endParaRPr lang="vi-VN" sz="20000" dirty="0">
              <a:solidFill>
                <a:srgbClr val="0070C0"/>
              </a:solidFill>
            </a:endParaRPr>
          </a:p>
        </p:txBody>
      </p:sp>
      <p:sp>
        <p:nvSpPr>
          <p:cNvPr id="5" name="L-Shape 4"/>
          <p:cNvSpPr/>
          <p:nvPr/>
        </p:nvSpPr>
        <p:spPr>
          <a:xfrm rot="8244864">
            <a:off x="6263727" y="1596797"/>
            <a:ext cx="811189" cy="806885"/>
          </a:xfrm>
          <a:prstGeom prst="corner">
            <a:avLst>
              <a:gd name="adj1" fmla="val 50828"/>
              <a:gd name="adj2" fmla="val 45138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472" y="5357826"/>
            <a:ext cx="8229600" cy="1285884"/>
          </a:xfrm>
        </p:spPr>
        <p:txBody>
          <a:bodyPr>
            <a:normAutofit fontScale="90000"/>
          </a:bodyPr>
          <a:lstStyle/>
          <a:p>
            <a:r>
              <a:rPr lang="en-US" sz="8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LÁ CỜ</a:t>
            </a:r>
            <a:endParaRPr lang="vi-VN" sz="80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Content Placeholder 4" descr="CỜ.png"/>
          <p:cNvPicPr>
            <a:picLocks noGrp="1" noChangeAspect="1"/>
          </p:cNvPicPr>
          <p:nvPr>
            <p:ph sz="half" idx="1"/>
          </p:nvPr>
        </p:nvPicPr>
        <p:blipFill>
          <a:blip r:embed="rId3"/>
          <a:stretch>
            <a:fillRect/>
          </a:stretch>
        </p:blipFill>
        <p:spPr>
          <a:xfrm>
            <a:off x="0" y="0"/>
            <a:ext cx="9144000" cy="5214950"/>
          </a:xfrm>
        </p:spPr>
      </p:pic>
    </p:spTree>
  </p:cSld>
  <p:clrMapOvr>
    <a:masterClrMapping/>
  </p:clrMapOvr>
  <p:transition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583122"/>
          </a:xfrm>
        </p:spPr>
        <p:txBody>
          <a:bodyPr>
            <a:normAutofit/>
          </a:bodyPr>
          <a:lstStyle/>
          <a:p>
            <a:r>
              <a:rPr lang="en-US" sz="10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LÁ CỜ</a:t>
            </a:r>
            <a:endParaRPr lang="vi-VN" sz="10000" dirty="0"/>
          </a:p>
        </p:txBody>
      </p:sp>
    </p:spTree>
  </p:cSld>
  <p:clrMapOvr>
    <a:masterClrMapping/>
  </p:clrMapOvr>
  <p:transition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428784"/>
            <a:ext cx="7901014" cy="4214842"/>
          </a:xfrm>
        </p:spPr>
        <p:txBody>
          <a:bodyPr>
            <a:no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n-US" sz="40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40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vi-VN" sz="40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vi-VN" sz="40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vi-VN" sz="40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vi-VN" sz="40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vi-VN" sz="40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en-US" sz="40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O</a:t>
            </a:r>
            <a:r>
              <a:rPr lang="vi-VN" sz="57600" dirty="0" smtClean="0"/>
              <a:t/>
            </a:r>
            <a:br>
              <a:rPr lang="vi-VN" sz="57600" dirty="0" smtClean="0"/>
            </a:br>
            <a:r>
              <a:rPr lang="en-US" sz="40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40000" dirty="0" smtClean="0"/>
              <a:t/>
            </a:r>
            <a:br>
              <a:rPr lang="vi-VN" sz="40000" dirty="0" smtClean="0"/>
            </a:br>
            <a:endParaRPr lang="vi-VN" sz="40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Pie 2"/>
          <p:cNvSpPr/>
          <p:nvPr/>
        </p:nvSpPr>
        <p:spPr>
          <a:xfrm rot="12910865">
            <a:off x="5605125" y="2098125"/>
            <a:ext cx="505519" cy="522772"/>
          </a:xfrm>
          <a:prstGeom prst="pi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5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57554" y="0"/>
            <a:ext cx="2643206" cy="5715016"/>
          </a:xfrm>
        </p:spPr>
        <p:txBody>
          <a:bodyPr>
            <a:normAutofit fontScale="90000"/>
          </a:bodyPr>
          <a:lstStyle/>
          <a:p>
            <a:r>
              <a:rPr lang="en-US" sz="15000" b="1" dirty="0" smtClean="0">
                <a:ln w="11430"/>
                <a:solidFill>
                  <a:srgbClr val="7030A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0" b="1" dirty="0" smtClean="0">
                <a:ln w="11430"/>
                <a:solidFill>
                  <a:srgbClr val="7030A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Ơ</a:t>
            </a:r>
            <a:endParaRPr lang="vi-VN" sz="250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14282" y="1428736"/>
            <a:ext cx="3071834" cy="4668839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en-US" sz="30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Ơ</a:t>
            </a:r>
            <a:endParaRPr lang="vi-VN" sz="3000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3702" y="2428868"/>
            <a:ext cx="2043098" cy="3697295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00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ơ</a:t>
            </a:r>
            <a:endParaRPr lang="vi-VN" sz="20000" dirty="0"/>
          </a:p>
        </p:txBody>
      </p:sp>
    </p:spTree>
  </p:cSld>
  <p:clrMapOvr>
    <a:masterClrMapping/>
  </p:clrMapOvr>
  <p:transition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4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357430"/>
            <a:ext cx="8329642" cy="3768733"/>
          </a:xfrm>
        </p:spPr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Giống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ctr">
              <a:buNone/>
            </a:pPr>
            <a:r>
              <a:rPr lang="en-US" sz="20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sz="15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en-US" sz="21600" b="1" dirty="0" err="1" smtClean="0">
                <a:ln w="11430"/>
                <a:solidFill>
                  <a:srgbClr val="0070C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O</a:t>
            </a:r>
            <a:endParaRPr lang="vi-VN" sz="21600" b="1" dirty="0" smtClean="0">
              <a:ln w="11430"/>
              <a:solidFill>
                <a:srgbClr val="0070C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endParaRPr lang="vi-VN" dirty="0"/>
          </a:p>
        </p:txBody>
      </p:sp>
      <p:sp>
        <p:nvSpPr>
          <p:cNvPr id="6" name="Content Placeholder 7"/>
          <p:cNvSpPr txBox="1">
            <a:spLocks/>
          </p:cNvSpPr>
          <p:nvPr/>
        </p:nvSpPr>
        <p:spPr>
          <a:xfrm>
            <a:off x="0" y="0"/>
            <a:ext cx="4191000" cy="2100258"/>
          </a:xfrm>
          <a:prstGeom prst="cloudCallout">
            <a:avLst>
              <a:gd name="adj1" fmla="val 58561"/>
              <a:gd name="adj2" fmla="val 64414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So </a:t>
            </a:r>
            <a:r>
              <a:rPr kumimoji="0" lang="en-US" sz="3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sánh</a:t>
            </a:r>
            <a:r>
              <a:rPr kumimoji="0" lang="en-US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US" sz="3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chữ</a:t>
            </a:r>
            <a:r>
              <a:rPr kumimoji="0" lang="en-US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O </a:t>
            </a:r>
            <a:r>
              <a:rPr kumimoji="0" lang="en-US" sz="3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và</a:t>
            </a:r>
            <a:r>
              <a:rPr kumimoji="0" lang="en-US" sz="3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Ơ</a:t>
            </a:r>
          </a:p>
        </p:txBody>
      </p:sp>
    </p:spTree>
  </p:cSld>
  <p:clrMapOvr>
    <a:masterClrMapping/>
  </p:clrMapOvr>
  <p:transition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en-US" sz="50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KHÁC NHAU</a:t>
            </a:r>
            <a:endParaRPr lang="vi-VN" sz="50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US" sz="20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O</a:t>
            </a:r>
            <a:endParaRPr lang="vi-VN" sz="2000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US" sz="20000" b="1" dirty="0" smtClean="0">
                <a:ln w="11430"/>
                <a:solidFill>
                  <a:schemeClr val="accent1">
                    <a:lumMod val="75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O</a:t>
            </a:r>
            <a:endParaRPr lang="vi-VN" sz="200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5" name="Pie 4"/>
          <p:cNvSpPr/>
          <p:nvPr/>
        </p:nvSpPr>
        <p:spPr>
          <a:xfrm rot="12910865">
            <a:off x="7176760" y="2164054"/>
            <a:ext cx="505519" cy="522772"/>
          </a:xfrm>
          <a:prstGeom prst="pi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1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28926" y="2071678"/>
            <a:ext cx="2928958" cy="3143272"/>
          </a:xfrm>
        </p:spPr>
        <p:txBody>
          <a:bodyPr>
            <a:normAutofit fontScale="90000"/>
          </a:bodyPr>
          <a:lstStyle/>
          <a:p>
            <a:r>
              <a:rPr lang="en-US" sz="22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O</a:t>
            </a:r>
            <a:r>
              <a:rPr lang="vi-VN" sz="15000" dirty="0" smtClean="0"/>
              <a:t/>
            </a:r>
            <a:br>
              <a:rPr lang="vi-VN" sz="15000" dirty="0" smtClean="0"/>
            </a:br>
            <a:r>
              <a:rPr lang="en-US" sz="15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endParaRPr lang="vi-VN" sz="150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8802"/>
            <a:ext cx="2328850" cy="4197361"/>
          </a:xfrm>
        </p:spPr>
        <p:txBody>
          <a:bodyPr>
            <a:normAutofit fontScale="77500" lnSpcReduction="20000"/>
          </a:bodyPr>
          <a:lstStyle/>
          <a:p>
            <a:pPr algn="ctr">
              <a:buNone/>
            </a:pPr>
            <a:r>
              <a:rPr lang="en-US" sz="20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O</a:t>
            </a:r>
            <a:endParaRPr lang="vi-VN" sz="2000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72198" y="2000240"/>
            <a:ext cx="2614602" cy="4125923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sz="15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16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O</a:t>
            </a:r>
            <a:endParaRPr lang="vi-VN" sz="21600" dirty="0" smtClean="0"/>
          </a:p>
          <a:p>
            <a:pPr>
              <a:buNone/>
            </a:pPr>
            <a:r>
              <a:rPr lang="en-US" sz="15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endParaRPr lang="vi-VN" sz="15000" dirty="0"/>
          </a:p>
        </p:txBody>
      </p:sp>
      <p:sp>
        <p:nvSpPr>
          <p:cNvPr id="5" name="L-Shape 4"/>
          <p:cNvSpPr/>
          <p:nvPr/>
        </p:nvSpPr>
        <p:spPr>
          <a:xfrm rot="8244864">
            <a:off x="4013674" y="1171204"/>
            <a:ext cx="688023" cy="729376"/>
          </a:xfrm>
          <a:prstGeom prst="corner">
            <a:avLst>
              <a:gd name="adj1" fmla="val 50000"/>
              <a:gd name="adj2" fmla="val 49087"/>
            </a:avLst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6" name="Pie 5"/>
          <p:cNvSpPr/>
          <p:nvPr/>
        </p:nvSpPr>
        <p:spPr>
          <a:xfrm rot="12910865">
            <a:off x="7605390" y="1812374"/>
            <a:ext cx="505519" cy="522772"/>
          </a:xfrm>
          <a:prstGeom prst="pi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3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8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build="p"/>
      <p:bldP spid="5" grpId="0" animBg="1"/>
      <p:bldP spid="6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14422"/>
            <a:ext cx="8229600" cy="4500594"/>
          </a:xfrm>
        </p:spPr>
        <p:txBody>
          <a:bodyPr>
            <a:normAutofit fontScale="90000"/>
          </a:bodyPr>
          <a:lstStyle/>
          <a:p>
            <a:r>
              <a:rPr lang="en-US" sz="15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O</a:t>
            </a:r>
            <a:r>
              <a:rPr lang="vi-VN" sz="15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  Ô    Ơ</a:t>
            </a:r>
            <a:r>
              <a:rPr lang="vi-VN" sz="9600" dirty="0" smtClean="0"/>
              <a:t/>
            </a:r>
            <a:br>
              <a:rPr lang="vi-VN" sz="9600" dirty="0" smtClean="0"/>
            </a:br>
            <a:endParaRPr lang="vi-VN" dirty="0"/>
          </a:p>
        </p:txBody>
      </p:sp>
    </p:spTree>
  </p:cSld>
  <p:clrMapOvr>
    <a:masterClrMapping/>
  </p:clrMapOvr>
  <p:transition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lowchart: Punched Tape 4"/>
          <p:cNvSpPr/>
          <p:nvPr/>
        </p:nvSpPr>
        <p:spPr>
          <a:xfrm>
            <a:off x="1000100" y="1785926"/>
            <a:ext cx="7643866" cy="2000264"/>
          </a:xfrm>
          <a:prstGeom prst="flowChartPunchedTap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0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5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0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5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3: </a:t>
            </a:r>
            <a:r>
              <a:rPr lang="en-US" sz="50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5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0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chơi</a:t>
            </a:r>
            <a:endParaRPr lang="vi-VN" sz="5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5697559"/>
          </a:xfrm>
        </p:spPr>
        <p:txBody>
          <a:bodyPr>
            <a:normAutofit/>
          </a:bodyPr>
          <a:lstStyle/>
          <a:p>
            <a:pPr algn="ctr">
              <a:buNone/>
            </a:pPr>
            <a:endParaRPr lang="en-US" sz="8000" b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en-US" sz="8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QUẢ BÓNG</a:t>
            </a:r>
            <a:endParaRPr lang="vi-VN" sz="8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2" descr="Picture9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0" y="5429250"/>
            <a:ext cx="1390650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3" descr="Picture9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20616670" flipV="1">
            <a:off x="7924800" y="5429250"/>
            <a:ext cx="1695450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4" descr="Picture15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-304800" y="0"/>
            <a:ext cx="2362200" cy="1560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5" descr="Picture15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flipH="1">
            <a:off x="7543800" y="0"/>
            <a:ext cx="1981200" cy="1560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 Box 6"/>
          <p:cNvSpPr txBox="1">
            <a:spLocks noChangeArrowheads="1"/>
          </p:cNvSpPr>
          <p:nvPr/>
        </p:nvSpPr>
        <p:spPr bwMode="auto">
          <a:xfrm>
            <a:off x="2057400" y="609600"/>
            <a:ext cx="6096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4400" b="1">
              <a:solidFill>
                <a:srgbClr val="0000CC"/>
              </a:solidFill>
              <a:cs typeface="Arial" charset="0"/>
            </a:endParaRPr>
          </a:p>
        </p:txBody>
      </p:sp>
      <p:sp>
        <p:nvSpPr>
          <p:cNvPr id="10" name="Line 7"/>
          <p:cNvSpPr>
            <a:spLocks noChangeShapeType="1"/>
          </p:cNvSpPr>
          <p:nvPr/>
        </p:nvSpPr>
        <p:spPr bwMode="auto">
          <a:xfrm flipV="1">
            <a:off x="3886200" y="2057400"/>
            <a:ext cx="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" name="Line 8"/>
          <p:cNvSpPr>
            <a:spLocks noChangeShapeType="1"/>
          </p:cNvSpPr>
          <p:nvPr/>
        </p:nvSpPr>
        <p:spPr bwMode="auto">
          <a:xfrm flipV="1">
            <a:off x="3962400" y="18288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pic>
        <p:nvPicPr>
          <p:cNvPr id="13" name="Picture 10" descr="Picture11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248400" y="5486400"/>
            <a:ext cx="16764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Picture 12" descr="Picture11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295400" y="5486400"/>
            <a:ext cx="16764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Text Box 13"/>
          <p:cNvSpPr txBox="1">
            <a:spLocks noChangeArrowheads="1"/>
          </p:cNvSpPr>
          <p:nvPr/>
        </p:nvSpPr>
        <p:spPr bwMode="auto">
          <a:xfrm>
            <a:off x="152400" y="296863"/>
            <a:ext cx="88392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>
                <a:solidFill>
                  <a:srgbClr val="800000"/>
                </a:solidFill>
                <a:cs typeface="Arial" charset="0"/>
              </a:rPr>
              <a:t>HOẠT ĐỘNG 3: </a:t>
            </a:r>
          </a:p>
          <a:p>
            <a:pPr algn="ctr">
              <a:spcBef>
                <a:spcPct val="50000"/>
              </a:spcBef>
            </a:pPr>
            <a:r>
              <a:rPr lang="en-US" sz="3200" b="1" i="1">
                <a:solidFill>
                  <a:srgbClr val="800000"/>
                </a:solidFill>
                <a:cs typeface="Arial" charset="0"/>
              </a:rPr>
              <a:t>LUYỆN TẬP TRÒ CHƠI VỚI CHỮ CÁI</a:t>
            </a:r>
          </a:p>
        </p:txBody>
      </p:sp>
      <p:sp>
        <p:nvSpPr>
          <p:cNvPr id="18" name="AutoShape 15"/>
          <p:cNvSpPr>
            <a:spLocks noChangeArrowheads="1"/>
          </p:cNvSpPr>
          <p:nvPr/>
        </p:nvSpPr>
        <p:spPr bwMode="auto">
          <a:xfrm>
            <a:off x="533400" y="381000"/>
            <a:ext cx="366713" cy="400050"/>
          </a:xfrm>
          <a:prstGeom prst="irregularSeal2">
            <a:avLst/>
          </a:prstGeom>
          <a:gradFill rotWithShape="1">
            <a:gsLst>
              <a:gs pos="0">
                <a:srgbClr val="FCA2B1">
                  <a:alpha val="87999"/>
                </a:srgbClr>
              </a:gs>
              <a:gs pos="100000">
                <a:srgbClr val="FF0000">
                  <a:alpha val="57999"/>
                </a:srgbClr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>
              <a:cs typeface="Arial" charset="0"/>
            </a:endParaRPr>
          </a:p>
        </p:txBody>
      </p:sp>
      <p:sp>
        <p:nvSpPr>
          <p:cNvPr id="19" name="WordArt 7"/>
          <p:cNvSpPr>
            <a:spLocks noChangeArrowheads="1" noChangeShapeType="1" noTextEdit="1"/>
          </p:cNvSpPr>
          <p:nvPr/>
        </p:nvSpPr>
        <p:spPr bwMode="auto">
          <a:xfrm>
            <a:off x="1600200" y="1828800"/>
            <a:ext cx="5867400" cy="1066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Trò chơi rung chuông vàng</a:t>
            </a:r>
            <a:endParaRPr lang="en-US" sz="3600" b="1" kern="10" dirty="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pic>
        <p:nvPicPr>
          <p:cNvPr id="20" name="Picture 16" descr="C:\Documents and Settings\VU HUONG DUONG\My Documents\My Pictures\33033-Clipart-Illustration-Of-A-Ringing-Golden-Bell-With-A-Red-Bow-Over-Colorful-Flowers-On-A-Blue-Circle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581400" y="3048000"/>
            <a:ext cx="1868488" cy="1833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" name="Picture 18" descr="Picture35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6553200" y="3505200"/>
            <a:ext cx="1676400" cy="1481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" name="Picture 19" descr="Picture35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5943600" y="4495800"/>
            <a:ext cx="1066800" cy="942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" name="Picture 21" descr="Picture35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6858000" y="5029200"/>
            <a:ext cx="1066800" cy="942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" name="Picture 22" descr="Picture35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352800" y="3733800"/>
            <a:ext cx="1600200" cy="1414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95802" y="1614486"/>
            <a:ext cx="4038600" cy="4525963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1447800" y="2057400"/>
            <a:ext cx="7010400" cy="1981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Nét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 cong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tròn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khép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kín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( </a:t>
            </a:r>
            <a:r>
              <a:rPr kumimoji="0" lang="en-US" sz="5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o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  )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đó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là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chữ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 </a:t>
            </a:r>
            <a:r>
              <a:rPr kumimoji="0" lang="en-US" sz="36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gì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  <a:t> ? </a:t>
            </a:r>
            <a:b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j-ea"/>
                <a:cs typeface="+mj-cs"/>
              </a:rPr>
            </a:br>
            <a:endParaRPr kumimoji="0" lang="en-US" sz="36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j-ea"/>
              <a:cs typeface="+mj-cs"/>
            </a:endParaRPr>
          </a:p>
        </p:txBody>
      </p:sp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4175125" y="3608388"/>
            <a:ext cx="184150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 algn="ctr"/>
            <a:endParaRPr lang="en-US" sz="2400" b="1">
              <a:solidFill>
                <a:srgbClr val="0000FF"/>
              </a:solidFill>
              <a:cs typeface="Arial" charset="0"/>
            </a:endParaRPr>
          </a:p>
        </p:txBody>
      </p:sp>
      <p:sp>
        <p:nvSpPr>
          <p:cNvPr id="7" name="Text Box 8"/>
          <p:cNvSpPr txBox="1">
            <a:spLocks noChangeArrowheads="1"/>
          </p:cNvSpPr>
          <p:nvPr/>
        </p:nvSpPr>
        <p:spPr bwMode="auto">
          <a:xfrm>
            <a:off x="3448050" y="3119438"/>
            <a:ext cx="1585913" cy="2862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 algn="ctr">
              <a:buFontTx/>
              <a:buAutoNum type="arabicPeriod"/>
            </a:pPr>
            <a:r>
              <a:rPr lang="en-US" sz="6000" b="1" dirty="0">
                <a:solidFill>
                  <a:srgbClr val="0000FF"/>
                </a:solidFill>
                <a:cs typeface="Arial" charset="0"/>
              </a:rPr>
              <a:t> o</a:t>
            </a:r>
          </a:p>
          <a:p>
            <a:pPr marL="342900" indent="-342900" algn="ctr"/>
            <a:r>
              <a:rPr lang="en-US" sz="6000" b="1" dirty="0" smtClean="0">
                <a:solidFill>
                  <a:srgbClr val="0000FF"/>
                </a:solidFill>
                <a:cs typeface="Arial" charset="0"/>
              </a:rPr>
              <a:t>2. ơ</a:t>
            </a:r>
          </a:p>
          <a:p>
            <a:pPr marL="342900" indent="-342900" algn="ctr"/>
            <a:r>
              <a:rPr lang="en-US" sz="6000" b="1" dirty="0" smtClean="0">
                <a:solidFill>
                  <a:srgbClr val="0000FF"/>
                </a:solidFill>
                <a:cs typeface="Arial" charset="0"/>
              </a:rPr>
              <a:t>3. ô</a:t>
            </a:r>
            <a:endParaRPr lang="en-US" sz="6000" b="1" dirty="0">
              <a:solidFill>
                <a:srgbClr val="0000FF"/>
              </a:solidFill>
              <a:cs typeface="Arial" charset="0"/>
            </a:endParaRPr>
          </a:p>
        </p:txBody>
      </p:sp>
      <p:sp>
        <p:nvSpPr>
          <p:cNvPr id="9" name="AutoShape 12"/>
          <p:cNvSpPr>
            <a:spLocks noChangeArrowheads="1"/>
          </p:cNvSpPr>
          <p:nvPr/>
        </p:nvSpPr>
        <p:spPr bwMode="auto">
          <a:xfrm>
            <a:off x="0" y="214313"/>
            <a:ext cx="990600" cy="685800"/>
          </a:xfrm>
          <a:prstGeom prst="irregularSeal1">
            <a:avLst/>
          </a:prstGeom>
          <a:gradFill rotWithShape="1">
            <a:gsLst>
              <a:gs pos="0">
                <a:schemeClr val="tx1"/>
              </a:gs>
              <a:gs pos="100000">
                <a:srgbClr val="FF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2400">
              <a:cs typeface="Arial" charset="0"/>
            </a:endParaRPr>
          </a:p>
        </p:txBody>
      </p:sp>
      <p:pic>
        <p:nvPicPr>
          <p:cNvPr id="10" name="Picture 8" descr="Picture35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467600" y="4038600"/>
            <a:ext cx="1676400" cy="1481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9" descr="Picture35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858000" y="5029200"/>
            <a:ext cx="1066800" cy="942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10" descr="Picture35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81000" y="4267200"/>
            <a:ext cx="1066800" cy="942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11" descr="Picture35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914400"/>
            <a:ext cx="1600200" cy="1414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12" descr="Picture35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295400" y="5638800"/>
            <a:ext cx="1066800" cy="942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Picture 13" descr="Picture11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858000" y="5486400"/>
            <a:ext cx="16764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Picture 15" descr="Picture11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5486400"/>
            <a:ext cx="16764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" name="Rectangle 18"/>
          <p:cNvSpPr/>
          <p:nvPr/>
        </p:nvSpPr>
        <p:spPr>
          <a:xfrm>
            <a:off x="1600200" y="609600"/>
            <a:ext cx="5791200" cy="10668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0" name="Text Box 6"/>
          <p:cNvSpPr txBox="1">
            <a:spLocks noChangeArrowheads="1"/>
          </p:cNvSpPr>
          <p:nvPr/>
        </p:nvSpPr>
        <p:spPr bwMode="auto">
          <a:xfrm>
            <a:off x="2514600" y="685800"/>
            <a:ext cx="3810000" cy="862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5000" b="1" dirty="0" err="1">
                <a:solidFill>
                  <a:srgbClr val="FFFF00"/>
                </a:solidFill>
                <a:cs typeface="Arial" charset="0"/>
              </a:rPr>
              <a:t>Câu</a:t>
            </a:r>
            <a:r>
              <a:rPr lang="en-US" sz="5000" b="1" dirty="0">
                <a:solidFill>
                  <a:srgbClr val="FFFF00"/>
                </a:solidFill>
                <a:cs typeface="Arial" charset="0"/>
              </a:rPr>
              <a:t> </a:t>
            </a:r>
            <a:r>
              <a:rPr lang="en-US" sz="5000" b="1" dirty="0" err="1">
                <a:solidFill>
                  <a:srgbClr val="FFFF00"/>
                </a:solidFill>
                <a:cs typeface="Arial" charset="0"/>
              </a:rPr>
              <a:t>hỏi</a:t>
            </a:r>
            <a:r>
              <a:rPr lang="en-US" sz="5000" b="1" dirty="0">
                <a:solidFill>
                  <a:srgbClr val="FFFF00"/>
                </a:solidFill>
                <a:cs typeface="Arial" charset="0"/>
              </a:rPr>
              <a:t> 1:</a:t>
            </a:r>
          </a:p>
        </p:txBody>
      </p:sp>
      <p:pic>
        <p:nvPicPr>
          <p:cNvPr id="25" name="Picture 31" descr="Bellcoll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7086600" y="0"/>
            <a:ext cx="10287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" name="Oval 20"/>
          <p:cNvSpPr>
            <a:spLocks noChangeArrowheads="1"/>
          </p:cNvSpPr>
          <p:nvPr/>
        </p:nvSpPr>
        <p:spPr bwMode="auto">
          <a:xfrm>
            <a:off x="3143240" y="3357562"/>
            <a:ext cx="2209800" cy="838200"/>
          </a:xfrm>
          <a:prstGeom prst="ellips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" name="Action Button: Sound 21">
            <a:hlinkClick r:id="" action="ppaction://noaction" highlightClick="1">
              <a:snd r:embed="rId7" name="applause.wav"/>
            </a:hlinkClick>
          </p:cNvPr>
          <p:cNvSpPr/>
          <p:nvPr/>
        </p:nvSpPr>
        <p:spPr>
          <a:xfrm>
            <a:off x="1643042" y="6286520"/>
            <a:ext cx="714380" cy="571480"/>
          </a:xfrm>
          <a:prstGeom prst="actionButtonSou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4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54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770" decel="100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1" dur="770" decel="100000"/>
                                        <p:tgtEl>
                                          <p:spTgt spid="25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5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53" dur="77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5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55" dur="77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5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uong Dong Ho=convert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2000"/>
                            </p:stCondLst>
                            <p:childTnLst>
                              <p:par>
                                <p:cTn id="58" presetID="5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9" dur="770" accel="100000">
                                          <p:stCondLst>
                                            <p:cond delay="123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0" dur="770" accel="100000">
                                          <p:stCondLst>
                                            <p:cond delay="123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from x="200000" y="450000"/>
                                      <p:to x="10000" y="10000"/>
                                    </p:animScale>
                                    <p:animScale>
                                      <p:cBhvr>
                                        <p:cTn id="61" dur="1230" decel="100000"/>
                                        <p:tgtEl>
                                          <p:spTgt spid="25"/>
                                        </p:tgtEl>
                                      </p:cBhvr>
                                      <p:from x="100000" y="100000"/>
                                      <p:to x="200000" y="450000"/>
                                    </p:animScale>
                                    <p:anim from="(ppt_x)" to="(0.5)" calcmode="lin" valueType="num">
                                      <p:cBhvr>
                                        <p:cTn id="62" dur="1230" decel="1000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0.5)" to="(0.5)" calcmode="lin" valueType="num">
                                      <p:cBhvr>
                                        <p:cTn id="63" dur="770">
                                          <p:stCondLst>
                                            <p:cond delay="123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ppt_y)" to="(ppt_y+0.4)" calcmode="lin" valueType="num">
                                      <p:cBhvr>
                                        <p:cTn id="64" dur="1230" decel="1000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 from="(ppt_y)" to="(ppt_y)" calcmode="lin" valueType="num">
                                      <p:cBhvr>
                                        <p:cTn id="65" dur="770">
                                          <p:stCondLst>
                                            <p:cond delay="123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uong Dong Ho=convert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500"/>
                            </p:stCondLst>
                            <p:childTnLst>
                              <p:par>
                                <p:cTn id="73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5" dur="1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6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7" fill="hold">
                      <p:stCondLst>
                        <p:cond delay="0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26667 0.09375 " pathEditMode="relative" rAng="0" ptsTypes="AA">
                                      <p:cBhvr>
                                        <p:cTn id="80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300" y="47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</p:childTnLst>
        </p:cTn>
      </p:par>
    </p:tnLst>
    <p:bldLst>
      <p:bldP spid="19" grpId="0" animBg="1"/>
      <p:bldP spid="26" grpId="0" animBg="1"/>
      <p:bldP spid="22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4419600" y="3786188"/>
            <a:ext cx="838200" cy="11080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vi-VN" sz="6600" b="1" dirty="0">
                <a:solidFill>
                  <a:srgbClr val="FF3300"/>
                </a:solidFill>
                <a:latin typeface="VNI-Avo" pitchFamily="2" charset="0"/>
                <a:cs typeface="Arial" charset="0"/>
              </a:rPr>
              <a:t>o</a:t>
            </a:r>
            <a:endParaRPr lang="en-US" sz="6600" b="1" dirty="0">
              <a:solidFill>
                <a:srgbClr val="FF3300"/>
              </a:solidFill>
              <a:latin typeface="VNI-Avo" pitchFamily="2" charset="0"/>
              <a:cs typeface="Arial" charset="0"/>
            </a:endParaRPr>
          </a:p>
        </p:txBody>
      </p:sp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4495800" y="4572000"/>
            <a:ext cx="7620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vi-VN" sz="8000" b="1" dirty="0">
                <a:solidFill>
                  <a:srgbClr val="FF3300"/>
                </a:solidFill>
                <a:latin typeface="Tw Cen MT" pitchFamily="34" charset="0"/>
                <a:cs typeface="Arial" charset="0"/>
              </a:rPr>
              <a:t>ô</a:t>
            </a:r>
            <a:endParaRPr lang="en-US" sz="8000" b="1" dirty="0">
              <a:solidFill>
                <a:srgbClr val="FF3300"/>
              </a:solidFill>
              <a:latin typeface=".VnTime" pitchFamily="34" charset="0"/>
              <a:cs typeface="Arial" charset="0"/>
            </a:endParaRPr>
          </a:p>
        </p:txBody>
      </p:sp>
      <p:sp>
        <p:nvSpPr>
          <p:cNvPr id="7" name="AutoShape 7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733800" y="4864100"/>
            <a:ext cx="609600" cy="523875"/>
          </a:xfrm>
          <a:prstGeom prst="actionButtonBlank">
            <a:avLst/>
          </a:prstGeom>
          <a:solidFill>
            <a:srgbClr val="FFFFFF"/>
          </a:solidFill>
          <a:ln w="9525">
            <a:solidFill>
              <a:srgbClr val="9933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400">
                <a:solidFill>
                  <a:srgbClr val="FF3300"/>
                </a:solidFill>
                <a:latin typeface=".VnCooperH" pitchFamily="34" charset="0"/>
                <a:cs typeface="Arial" charset="0"/>
              </a:rPr>
              <a:t>2</a:t>
            </a:r>
          </a:p>
        </p:txBody>
      </p:sp>
      <p:sp>
        <p:nvSpPr>
          <p:cNvPr id="8" name="AutoShape 8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752850" y="4102100"/>
            <a:ext cx="590550" cy="528638"/>
          </a:xfrm>
          <a:prstGeom prst="actionButtonBlank">
            <a:avLst/>
          </a:prstGeom>
          <a:solidFill>
            <a:srgbClr val="FFFFFF"/>
          </a:solidFill>
          <a:ln w="9525">
            <a:solidFill>
              <a:srgbClr val="9933FF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4800" dirty="0">
                <a:solidFill>
                  <a:srgbClr val="FF3300"/>
                </a:solidFill>
                <a:latin typeface=".VnCooperH" pitchFamily="34" charset="0"/>
                <a:cs typeface="Arial" charset="0"/>
              </a:rPr>
              <a:t>1</a:t>
            </a:r>
          </a:p>
        </p:txBody>
      </p:sp>
      <p:sp>
        <p:nvSpPr>
          <p:cNvPr id="9" name="Text Box 18"/>
          <p:cNvSpPr txBox="1">
            <a:spLocks noChangeArrowheads="1"/>
          </p:cNvSpPr>
          <p:nvPr/>
        </p:nvSpPr>
        <p:spPr bwMode="auto">
          <a:xfrm>
            <a:off x="1524000" y="4214813"/>
            <a:ext cx="6934200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sz="2400">
                <a:cs typeface="Arial" charset="0"/>
              </a:rPr>
              <a:t> </a:t>
            </a:r>
            <a:endParaRPr lang="en-US">
              <a:cs typeface="Arial" charset="0"/>
            </a:endParaRPr>
          </a:p>
        </p:txBody>
      </p:sp>
      <p:sp>
        <p:nvSpPr>
          <p:cNvPr id="10" name="Text Box 28"/>
          <p:cNvSpPr txBox="1">
            <a:spLocks noChangeArrowheads="1"/>
          </p:cNvSpPr>
          <p:nvPr/>
        </p:nvSpPr>
        <p:spPr bwMode="auto">
          <a:xfrm>
            <a:off x="228600" y="3041650"/>
            <a:ext cx="86868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3000" b="1">
                <a:solidFill>
                  <a:srgbClr val="000099"/>
                </a:solidFill>
                <a:cs typeface="Arial" charset="0"/>
              </a:rPr>
              <a:t>Trong từ  </a:t>
            </a:r>
            <a:r>
              <a:rPr lang="vi-VN" sz="4800" b="1">
                <a:solidFill>
                  <a:srgbClr val="FF0000"/>
                </a:solidFill>
                <a:latin typeface="Century Gothic" pitchFamily="34" charset="0"/>
                <a:cs typeface="Arial" charset="0"/>
              </a:rPr>
              <a:t>c... giáo  </a:t>
            </a:r>
            <a:r>
              <a:rPr lang="en-US" sz="3000" b="1">
                <a:solidFill>
                  <a:srgbClr val="000099"/>
                </a:solidFill>
                <a:cs typeface="Arial" charset="0"/>
              </a:rPr>
              <a:t>còn thiếu chữ cái gì?</a:t>
            </a:r>
          </a:p>
        </p:txBody>
      </p:sp>
      <p:pic>
        <p:nvPicPr>
          <p:cNvPr id="11" name="Picture 31" descr="Bellcoll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086600" y="0"/>
            <a:ext cx="10287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AutoShape 32"/>
          <p:cNvSpPr>
            <a:spLocks noChangeArrowheads="1"/>
          </p:cNvSpPr>
          <p:nvPr/>
        </p:nvSpPr>
        <p:spPr bwMode="auto">
          <a:xfrm>
            <a:off x="152400" y="214313"/>
            <a:ext cx="990600" cy="685800"/>
          </a:xfrm>
          <a:prstGeom prst="irregularSeal1">
            <a:avLst/>
          </a:prstGeom>
          <a:gradFill rotWithShape="1">
            <a:gsLst>
              <a:gs pos="0">
                <a:schemeClr val="tx1"/>
              </a:gs>
              <a:gs pos="100000">
                <a:srgbClr val="FF0000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2400">
              <a:cs typeface="Arial" charset="0"/>
            </a:endParaRPr>
          </a:p>
        </p:txBody>
      </p:sp>
      <p:sp>
        <p:nvSpPr>
          <p:cNvPr id="13" name="Rectangle 3"/>
          <p:cNvSpPr>
            <a:spLocks noChangeArrowheads="1"/>
          </p:cNvSpPr>
          <p:nvPr/>
        </p:nvSpPr>
        <p:spPr bwMode="auto">
          <a:xfrm>
            <a:off x="4495800" y="5357813"/>
            <a:ext cx="704850" cy="10985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vi-VN" sz="6600" b="1" dirty="0">
                <a:solidFill>
                  <a:srgbClr val="FF3300"/>
                </a:solidFill>
                <a:latin typeface="Century Gothic" pitchFamily="34" charset="0"/>
                <a:cs typeface="Arial" charset="0"/>
              </a:rPr>
              <a:t>ơ</a:t>
            </a:r>
            <a:endParaRPr lang="en-US" sz="6600" b="1" dirty="0">
              <a:solidFill>
                <a:srgbClr val="FF3300"/>
              </a:solidFill>
              <a:latin typeface="Century Gothic" pitchFamily="34" charset="0"/>
              <a:cs typeface="Arial" charset="0"/>
            </a:endParaRPr>
          </a:p>
        </p:txBody>
      </p:sp>
      <p:sp>
        <p:nvSpPr>
          <p:cNvPr id="14" name="AutoShape 8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733800" y="5673725"/>
            <a:ext cx="590550" cy="528638"/>
          </a:xfrm>
          <a:prstGeom prst="actionButtonBlank">
            <a:avLst/>
          </a:prstGeom>
          <a:solidFill>
            <a:srgbClr val="FFFFFF"/>
          </a:solidFill>
          <a:ln w="9525">
            <a:solidFill>
              <a:srgbClr val="9933FF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4800" dirty="0">
                <a:solidFill>
                  <a:srgbClr val="FF3300"/>
                </a:solidFill>
                <a:latin typeface=".VnCooperH" pitchFamily="34" charset="0"/>
                <a:cs typeface="Arial" charset="0"/>
              </a:rPr>
              <a:t>3</a:t>
            </a:r>
          </a:p>
        </p:txBody>
      </p:sp>
      <p:pic>
        <p:nvPicPr>
          <p:cNvPr id="15" name="Picture 15" descr="Picture35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4953000"/>
            <a:ext cx="1676400" cy="1481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16" descr="Picture35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858000" y="5029200"/>
            <a:ext cx="1066800" cy="942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Picture 17" descr="Picture35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1143000"/>
            <a:ext cx="1600200" cy="1414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" name="Picture 18" descr="Picture11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7162800" y="5181600"/>
            <a:ext cx="16764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" name="Picture 19" descr="Picture11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0" y="5486400"/>
            <a:ext cx="16764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" name="Oval 20"/>
          <p:cNvSpPr>
            <a:spLocks noChangeArrowheads="1"/>
          </p:cNvSpPr>
          <p:nvPr/>
        </p:nvSpPr>
        <p:spPr bwMode="auto">
          <a:xfrm>
            <a:off x="3276600" y="4724400"/>
            <a:ext cx="2209800" cy="838200"/>
          </a:xfrm>
          <a:prstGeom prst="ellips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" name="AutoShape 2"/>
          <p:cNvSpPr>
            <a:spLocks noChangeArrowheads="1"/>
          </p:cNvSpPr>
          <p:nvPr/>
        </p:nvSpPr>
        <p:spPr bwMode="auto">
          <a:xfrm>
            <a:off x="6019800" y="1447800"/>
            <a:ext cx="2819400" cy="762000"/>
          </a:xfrm>
          <a:prstGeom prst="flowChartPunchedTape">
            <a:avLst/>
          </a:prstGeom>
          <a:solidFill>
            <a:srgbClr val="FFFF00"/>
          </a:solidFill>
          <a:ln w="57150">
            <a:solidFill>
              <a:schemeClr val="hlink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000" b="1">
                <a:solidFill>
                  <a:srgbClr val="9900CC"/>
                </a:solidFill>
                <a:latin typeface=".VnArialH" pitchFamily="34" charset="0"/>
                <a:cs typeface="Arial" charset="0"/>
              </a:rPr>
              <a:t>C</a:t>
            </a:r>
            <a:r>
              <a:rPr lang="en-US" sz="4000" b="1">
                <a:solidFill>
                  <a:srgbClr val="9900CC"/>
                </a:solidFill>
                <a:cs typeface="Arial" charset="0"/>
              </a:rPr>
              <a:t>ÂU HỎI 2:</a:t>
            </a:r>
          </a:p>
        </p:txBody>
      </p:sp>
      <p:pic>
        <p:nvPicPr>
          <p:cNvPr id="22" name="Picture 20" descr="D:\HÌNH LỚP LỚN\IMG_2795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990600" y="0"/>
            <a:ext cx="5029200" cy="312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" name="Action Button: Sound 26">
            <a:hlinkClick r:id="" action="ppaction://noaction" highlightClick="1">
              <a:snd r:embed="rId8" name="applause.wav"/>
            </a:hlinkClick>
          </p:cNvPr>
          <p:cNvSpPr/>
          <p:nvPr/>
        </p:nvSpPr>
        <p:spPr>
          <a:xfrm>
            <a:off x="1643042" y="6286520"/>
            <a:ext cx="714380" cy="571480"/>
          </a:xfrm>
          <a:prstGeom prst="actionButtonSou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770" decel="100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4" dur="770" decel="100000"/>
                                        <p:tgtEl>
                                          <p:spTgt spid="11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6" dur="77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8" dur="77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uong Dong Ho=convert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2000"/>
                            </p:stCondLst>
                            <p:childTnLst>
                              <p:par>
                                <p:cTn id="51" presetID="5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2" dur="770" accel="100000">
                                          <p:stCondLst>
                                            <p:cond delay="123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3" dur="770" accel="100000">
                                          <p:stCondLst>
                                            <p:cond delay="123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from x="200000" y="450000"/>
                                      <p:to x="10000" y="10000"/>
                                    </p:animScale>
                                    <p:animScale>
                                      <p:cBhvr>
                                        <p:cTn id="54" dur="1230" decel="100000"/>
                                        <p:tgtEl>
                                          <p:spTgt spid="11"/>
                                        </p:tgtEl>
                                      </p:cBhvr>
                                      <p:from x="100000" y="100000"/>
                                      <p:to x="200000" y="450000"/>
                                    </p:animScale>
                                    <p:anim from="(ppt_x)" to="(0.5)" calcmode="lin" valueType="num">
                                      <p:cBhvr>
                                        <p:cTn id="55" dur="1230" decel="100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0.5)" to="(0.5)" calcmode="lin" valueType="num">
                                      <p:cBhvr>
                                        <p:cTn id="56" dur="770">
                                          <p:stCondLst>
                                            <p:cond delay="123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ppt_y)" to="(ppt_y+0.4)" calcmode="lin" valueType="num">
                                      <p:cBhvr>
                                        <p:cTn id="57" dur="1230" decel="100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 from="(ppt_y)" to="(ppt_y)" calcmode="lin" valueType="num">
                                      <p:cBhvr>
                                        <p:cTn id="58" dur="770">
                                          <p:stCondLst>
                                            <p:cond delay="123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uong Dong Ho=convert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4000"/>
                            </p:stCondLst>
                            <p:childTnLst>
                              <p:par>
                                <p:cTn id="61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3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4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500"/>
                            </p:stCondLst>
                            <p:childTnLst>
                              <p:par>
                                <p:cTn id="70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2" dur="1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3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4" fill="hold">
                      <p:stCondLst>
                        <p:cond delay="0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26667 0.09375 " pathEditMode="relative" rAng="0" ptsTypes="AA">
                                      <p:cBhvr>
                                        <p:cTn id="77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300" y="47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78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9" fill="hold">
                      <p:stCondLst>
                        <p:cond delay="0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3.19444E-6 L 0.27917 0.64801 " pathEditMode="relative" rAng="0" ptsTypes="AA">
                                      <p:cBhvr>
                                        <p:cTn id="82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000" y="324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2000"/>
                            </p:stCondLst>
                            <p:childTnLst>
                              <p:par>
                                <p:cTn id="84" presetID="23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5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6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8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</p:childTnLst>
        </p:cTn>
      </p:par>
    </p:tnLst>
    <p:bldLst>
      <p:bldP spid="5" grpId="0"/>
      <p:bldP spid="6" grpId="0" build="allAtOnce"/>
      <p:bldP spid="7" grpId="0" animBg="1"/>
      <p:bldP spid="8" grpId="0" animBg="1"/>
      <p:bldP spid="9" grpId="0"/>
      <p:bldP spid="10" grpId="0"/>
      <p:bldP spid="12" grpId="0" animBg="1"/>
      <p:bldP spid="13" grpId="0"/>
      <p:bldP spid="14" grpId="0" animBg="1"/>
      <p:bldP spid="20" grpId="0" animBg="1"/>
      <p:bldP spid="20" grpId="1" animBg="1"/>
      <p:bldP spid="27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Picture 2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249" y="76200"/>
            <a:ext cx="9006551" cy="6629400"/>
          </a:xfrm>
          <a:prstGeom prst="rect">
            <a:avLst/>
          </a:prstGeom>
        </p:spPr>
      </p:pic>
      <p:sp>
        <p:nvSpPr>
          <p:cNvPr id="27" name="TextBox 26"/>
          <p:cNvSpPr txBox="1"/>
          <p:nvPr/>
        </p:nvSpPr>
        <p:spPr>
          <a:xfrm>
            <a:off x="640178" y="381000"/>
            <a:ext cx="8531503" cy="249299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vi-VN" sz="4000" b="1" u="sng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Câu hỏi 3</a:t>
            </a:r>
            <a:r>
              <a:rPr lang="vi-VN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: Lúc trẻ mình đen mượt mà</a:t>
            </a:r>
          </a:p>
          <a:p>
            <a:pPr algn="ctr"/>
            <a:r>
              <a:rPr lang="vi-VN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Về già mình trắng chính là tôi đây.</a:t>
            </a:r>
          </a:p>
          <a:p>
            <a:pPr algn="ctr"/>
            <a:r>
              <a:rPr lang="vi-VN" sz="36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Là gì?</a:t>
            </a:r>
          </a:p>
          <a:p>
            <a:pPr algn="ctr"/>
            <a:endParaRPr lang="en-US" sz="4000" b="1" u="sng" dirty="0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3428992" y="2928934"/>
            <a:ext cx="2571768" cy="164307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vi-VN" sz="4800" b="1" dirty="0" smtClean="0">
                <a:solidFill>
                  <a:srgbClr val="C00000"/>
                </a:solidFill>
                <a:latin typeface="+mj-lt"/>
              </a:rPr>
              <a:t>Sợi tóc</a:t>
            </a:r>
            <a:endParaRPr lang="en-US" sz="4800" b="1" dirty="0">
              <a:solidFill>
                <a:srgbClr val="C00000"/>
              </a:solidFill>
              <a:latin typeface="+mj-lt"/>
            </a:endParaRPr>
          </a:p>
        </p:txBody>
      </p:sp>
      <p:sp>
        <p:nvSpPr>
          <p:cNvPr id="5" name="Action Button: Sound 4">
            <a:hlinkClick r:id="" action="ppaction://noaction" highlightClick="1">
              <a:snd r:embed="rId4" name="applause.wav"/>
            </a:hlinkClick>
          </p:cNvPr>
          <p:cNvSpPr/>
          <p:nvPr/>
        </p:nvSpPr>
        <p:spPr>
          <a:xfrm>
            <a:off x="1643042" y="6286520"/>
            <a:ext cx="714380" cy="571480"/>
          </a:xfrm>
          <a:prstGeom prst="actionButtonSou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000" fill="hold"/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000" fill="hold"/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3000"/>
                            </p:stCondLst>
                            <p:childTnLst>
                              <p:par>
                                <p:cTn id="12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4" dur="1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2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4" name="Horizontal Scroll 3"/>
          <p:cNvSpPr/>
          <p:nvPr/>
        </p:nvSpPr>
        <p:spPr>
          <a:xfrm>
            <a:off x="857224" y="1142984"/>
            <a:ext cx="7620000" cy="4724400"/>
          </a:xfrm>
          <a:prstGeom prst="horizontalScroll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2400" i="1" dirty="0" smtClean="0"/>
          </a:p>
          <a:p>
            <a:endParaRPr lang="en-US" sz="2400" i="1" dirty="0" smtClean="0"/>
          </a:p>
          <a:p>
            <a:endParaRPr lang="en-US" sz="2400" i="1" dirty="0" smtClean="0"/>
          </a:p>
          <a:p>
            <a:endParaRPr lang="en-US" sz="2400" i="1" dirty="0" smtClean="0"/>
          </a:p>
          <a:p>
            <a:endParaRPr lang="en-US" sz="2400" i="1" dirty="0" smtClean="0"/>
          </a:p>
          <a:p>
            <a:pPr>
              <a:buFontTx/>
              <a:buChar char="-"/>
            </a:pPr>
            <a:r>
              <a:rPr lang="en-US" sz="2500" i="1" dirty="0" err="1" smtClean="0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5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i="1" dirty="0" err="1" smtClean="0"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2500" i="1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Phát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thẻ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vi-VN" sz="25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“O, Ô, Ơ”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vòng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hát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hát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Trời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nắng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trời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mưa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”.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hiệu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lệnh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”,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mình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tay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vi-VN" sz="25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500" i="1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500" i="1" dirty="0" err="1" smtClean="0">
                <a:latin typeface="Times New Roman" pitchFamily="18" charset="0"/>
                <a:cs typeface="Times New Roman" pitchFamily="18" charset="0"/>
              </a:rPr>
              <a:t>Luật</a:t>
            </a:r>
            <a:r>
              <a:rPr lang="en-US" sz="25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i="1" dirty="0" err="1" smtClean="0"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2500" i="1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phạt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hát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vi-VN" sz="25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 smtClean="0"/>
              <a:t> </a:t>
            </a:r>
            <a:endParaRPr lang="vi-VN" sz="2400" dirty="0" smtClean="0"/>
          </a:p>
          <a:p>
            <a:r>
              <a:rPr lang="en-US" sz="2400" dirty="0" smtClean="0"/>
              <a:t> </a:t>
            </a:r>
            <a:endParaRPr lang="vi-VN" sz="2400" dirty="0" smtClean="0"/>
          </a:p>
          <a:p>
            <a:r>
              <a:rPr lang="en-US" sz="2400" dirty="0" smtClean="0"/>
              <a:t> </a:t>
            </a:r>
            <a:endParaRPr lang="vi-VN" sz="2400" dirty="0" smtClean="0"/>
          </a:p>
          <a:p>
            <a:r>
              <a:rPr lang="en-US" sz="2400" dirty="0" smtClean="0"/>
              <a:t> </a:t>
            </a:r>
            <a:endParaRPr lang="vi-VN" sz="2400" dirty="0" smtClean="0"/>
          </a:p>
          <a:p>
            <a:endParaRPr lang="vi-VN" sz="2400" dirty="0"/>
          </a:p>
        </p:txBody>
      </p:sp>
    </p:spTree>
    <p:extLst>
      <p:ext uri="{BB962C8B-B14F-4D97-AF65-F5344CB8AC3E}">
        <p14:creationId xmlns:p14="http://schemas.microsoft.com/office/powerpoint/2010/main" val="2710471858"/>
      </p:ext>
    </p:extLst>
  </p:cSld>
  <p:clrMapOvr>
    <a:masterClrMapping/>
  </p:clrMapOvr>
  <p:transition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14356"/>
            <a:ext cx="8229600" cy="5411807"/>
          </a:xfrm>
        </p:spPr>
        <p:txBody>
          <a:bodyPr>
            <a:no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buNone/>
            </a:pPr>
            <a:r>
              <a:rPr lang="en-US" sz="40000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O</a:t>
            </a:r>
            <a:endParaRPr lang="vi-VN" sz="40000" b="1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8992" y="2500306"/>
            <a:ext cx="2857520" cy="2571768"/>
          </a:xfrm>
        </p:spPr>
        <p:txBody>
          <a:bodyPr>
            <a:noAutofit/>
          </a:bodyPr>
          <a:lstStyle/>
          <a:p>
            <a:r>
              <a:rPr lang="en-US" sz="25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O</a:t>
            </a:r>
            <a:endParaRPr lang="vi-VN" sz="2500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285860"/>
            <a:ext cx="2400288" cy="4840303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30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O</a:t>
            </a:r>
            <a:endParaRPr lang="vi-VN" sz="30000" dirty="0">
              <a:solidFill>
                <a:srgbClr val="FF0000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43702" y="2428868"/>
            <a:ext cx="2043098" cy="4214842"/>
          </a:xfrm>
        </p:spPr>
        <p:txBody>
          <a:bodyPr/>
          <a:lstStyle/>
          <a:p>
            <a:pPr algn="ctr">
              <a:buNone/>
            </a:pPr>
            <a:r>
              <a:rPr lang="en-US" sz="20000" b="1" dirty="0" smtClean="0">
                <a:ln w="1905"/>
                <a:solidFill>
                  <a:srgbClr val="FFFF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o</a:t>
            </a:r>
            <a:endParaRPr lang="vi-VN" sz="20000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vi-VN" dirty="0"/>
          </a:p>
        </p:txBody>
      </p:sp>
    </p:spTree>
  </p:cSld>
  <p:clrMapOvr>
    <a:masterClrMapping/>
  </p:clrMapOvr>
  <p:transition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472" y="5357826"/>
            <a:ext cx="7943848" cy="1214446"/>
          </a:xfrm>
        </p:spPr>
        <p:txBody>
          <a:bodyPr>
            <a:no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en-US" sz="80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CÔ GIÁO</a:t>
            </a:r>
            <a:endParaRPr lang="vi-VN" sz="80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Content Placeholder 3" descr="gv.jp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071538" y="0"/>
            <a:ext cx="6786610" cy="5143512"/>
          </a:xfrm>
        </p:spPr>
      </p:pic>
    </p:spTree>
  </p:cSld>
  <p:clrMapOvr>
    <a:masterClrMapping/>
  </p:clrMapOvr>
  <p:transition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571536" y="1600200"/>
            <a:ext cx="10644262" cy="4525963"/>
          </a:xfrm>
        </p:spPr>
        <p:txBody>
          <a:bodyPr>
            <a:no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buNone/>
            </a:pPr>
            <a:r>
              <a:rPr lang="en-US" sz="15000" b="1" dirty="0" smtClean="0">
                <a:ln w="11430"/>
                <a:solidFill>
                  <a:srgbClr val="0070C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CÔ GIÁO</a:t>
            </a:r>
            <a:endParaRPr lang="vi-VN" sz="15000" b="1" dirty="0">
              <a:ln w="11430"/>
              <a:solidFill>
                <a:srgbClr val="0070C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034" y="1214422"/>
            <a:ext cx="8186766" cy="4911741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vi-VN" sz="40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O</a:t>
            </a:r>
            <a:endParaRPr lang="vi-VN" sz="40000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-1285916" y="-285776"/>
            <a:ext cx="914400" cy="914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L-Shape 24"/>
          <p:cNvSpPr/>
          <p:nvPr/>
        </p:nvSpPr>
        <p:spPr>
          <a:xfrm rot="8244864">
            <a:off x="3859805" y="1690069"/>
            <a:ext cx="1424387" cy="1406158"/>
          </a:xfrm>
          <a:prstGeom prst="corner">
            <a:avLst>
              <a:gd name="adj1" fmla="val 28582"/>
              <a:gd name="adj2" fmla="val 30249"/>
            </a:avLst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43240" y="1357298"/>
            <a:ext cx="2786082" cy="4143404"/>
          </a:xfrm>
        </p:spPr>
        <p:txBody>
          <a:bodyPr>
            <a:normAutofit fontScale="90000"/>
          </a:bodyPr>
          <a:lstStyle/>
          <a:p>
            <a:r>
              <a:rPr lang="en-US" sz="15000" b="1" dirty="0" smtClean="0">
                <a:ln/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5000" b="1" dirty="0" smtClean="0">
                <a:ln/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Ô</a:t>
            </a:r>
            <a:endParaRPr lang="vi-VN" sz="250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2543164" cy="4525963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en-US" sz="30000" b="1" dirty="0" smtClean="0">
                <a:ln/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Ô</a:t>
            </a:r>
            <a:endParaRPr lang="vi-VN" sz="3000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43636" y="3214686"/>
            <a:ext cx="2543164" cy="2911477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en-US" sz="20000" b="1" dirty="0" smtClean="0">
                <a:ln/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ô</a:t>
            </a:r>
            <a:endParaRPr lang="vi-VN" sz="20000" dirty="0"/>
          </a:p>
        </p:txBody>
      </p:sp>
    </p:spTree>
  </p:cSld>
  <p:clrMapOvr>
    <a:masterClrMapping/>
  </p:clrMapOvr>
  <p:transition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sz="half" idx="1"/>
          </p:nvPr>
        </p:nvSpPr>
        <p:spPr>
          <a:xfrm>
            <a:off x="0" y="214290"/>
            <a:ext cx="4191000" cy="2100258"/>
          </a:xfrm>
          <a:prstGeom prst="cloudCallout">
            <a:avLst>
              <a:gd name="adj1" fmla="val 58561"/>
              <a:gd name="adj2" fmla="val 64414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So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sánh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O </a:t>
            </a:r>
            <a:r>
              <a:rPr lang="en-US" sz="30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000" dirty="0" smtClean="0">
                <a:latin typeface="Times New Roman" pitchFamily="18" charset="0"/>
                <a:cs typeface="Times New Roman" pitchFamily="18" charset="0"/>
              </a:rPr>
              <a:t> Ô</a:t>
            </a:r>
          </a:p>
        </p:txBody>
      </p:sp>
      <p:sp>
        <p:nvSpPr>
          <p:cNvPr id="9" name="Rectangle 8"/>
          <p:cNvSpPr/>
          <p:nvPr/>
        </p:nvSpPr>
        <p:spPr>
          <a:xfrm>
            <a:off x="214282" y="2500307"/>
            <a:ext cx="7929618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Giống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ctr"/>
            <a:r>
              <a:rPr lang="en-US" sz="20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sz="15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en-US" sz="20000" b="1" dirty="0" err="1" smtClean="0">
                <a:ln w="11430"/>
                <a:solidFill>
                  <a:srgbClr val="0070C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O</a:t>
            </a:r>
            <a:endParaRPr lang="vi-VN" sz="20000" b="1" dirty="0" smtClean="0">
              <a:ln w="11430"/>
              <a:solidFill>
                <a:srgbClr val="0070C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26854574"/>
      </p:ext>
    </p:extLst>
  </p:cSld>
  <p:clrMapOvr>
    <a:masterClrMapping/>
  </p:clrMapOvr>
  <p:transition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1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813</TotalTime>
  <Words>249</Words>
  <Application>Microsoft Office PowerPoint</Application>
  <PresentationFormat>On-screen Show (4:3)</PresentationFormat>
  <Paragraphs>72</Paragraphs>
  <Slides>24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4" baseType="lpstr">
      <vt:lpstr>.VnArialH</vt:lpstr>
      <vt:lpstr>.VnCooperH</vt:lpstr>
      <vt:lpstr>.VnTime</vt:lpstr>
      <vt:lpstr>Arial</vt:lpstr>
      <vt:lpstr>Calibri</vt:lpstr>
      <vt:lpstr>Century Gothic</vt:lpstr>
      <vt:lpstr>Times New Roman</vt:lpstr>
      <vt:lpstr>Tw Cen MT</vt:lpstr>
      <vt:lpstr>VNI-Avo</vt:lpstr>
      <vt:lpstr>Office Theme</vt:lpstr>
      <vt:lpstr>QUẢ BÓNG</vt:lpstr>
      <vt:lpstr>PowerPoint Presentation</vt:lpstr>
      <vt:lpstr>PowerPoint Presentation</vt:lpstr>
      <vt:lpstr>O</vt:lpstr>
      <vt:lpstr>CÔ GIÁO</vt:lpstr>
      <vt:lpstr>PowerPoint Presentation</vt:lpstr>
      <vt:lpstr>PowerPoint Presentation</vt:lpstr>
      <vt:lpstr>  Ô</vt:lpstr>
      <vt:lpstr>PowerPoint Presentation</vt:lpstr>
      <vt:lpstr>Khác nhau</vt:lpstr>
      <vt:lpstr>LÁ CỜ</vt:lpstr>
      <vt:lpstr>LÁ CỜ</vt:lpstr>
      <vt:lpstr>    O   </vt:lpstr>
      <vt:lpstr> Ơ</vt:lpstr>
      <vt:lpstr>PowerPoint Presentation</vt:lpstr>
      <vt:lpstr>KHÁC NHAU</vt:lpstr>
      <vt:lpstr>O  </vt:lpstr>
      <vt:lpstr>O     Ô    Ơ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Trò chơi 2: Tìm đúng nhà 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HOẠT ĐỘNG KHÁM PHÁ KHOA HỌC</dc:title>
  <dc:creator>Admin</dc:creator>
  <cp:lastModifiedBy>A</cp:lastModifiedBy>
  <cp:revision>38</cp:revision>
  <dcterms:created xsi:type="dcterms:W3CDTF">2019-04-10T00:24:44Z</dcterms:created>
  <dcterms:modified xsi:type="dcterms:W3CDTF">2023-04-12T17:59:58Z</dcterms:modified>
</cp:coreProperties>
</file>