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64" r:id="rId2"/>
    <p:sldId id="271" r:id="rId3"/>
    <p:sldId id="286" r:id="rId4"/>
    <p:sldId id="283" r:id="rId5"/>
    <p:sldId id="284" r:id="rId6"/>
    <p:sldId id="282" r:id="rId7"/>
    <p:sldId id="278" r:id="rId8"/>
    <p:sldId id="277" r:id="rId9"/>
    <p:sldId id="276" r:id="rId10"/>
    <p:sldId id="269" r:id="rId11"/>
    <p:sldId id="274" r:id="rId12"/>
    <p:sldId id="2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8D87"/>
    <a:srgbClr val="77262C"/>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94660"/>
  </p:normalViewPr>
  <p:slideViewPr>
    <p:cSldViewPr snapToGrid="0">
      <p:cViewPr varScale="1">
        <p:scale>
          <a:sx n="82" d="100"/>
          <a:sy n="82" d="100"/>
        </p:scale>
        <p:origin x="77" y="7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5A9D7F-AF22-4C83-BACF-0D1EFF75E5CC}" type="datetimeFigureOut">
              <a:rPr lang="vi-VN" smtClean="0"/>
              <a:t>26/03/2026</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48DFC6-8F4A-4D89-9BE6-5486945127F1}" type="slidenum">
              <a:rPr lang="vi-VN" smtClean="0"/>
              <a:t>‹#›</a:t>
            </a:fld>
            <a:endParaRPr lang="vi-VN"/>
          </a:p>
        </p:txBody>
      </p:sp>
    </p:spTree>
    <p:extLst>
      <p:ext uri="{BB962C8B-B14F-4D97-AF65-F5344CB8AC3E}">
        <p14:creationId xmlns:p14="http://schemas.microsoft.com/office/powerpoint/2010/main" val="145501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1F48DFC6-8F4A-4D89-9BE6-5486945127F1}" type="slidenum">
              <a:rPr lang="vi-VN" smtClean="0"/>
              <a:t>1</a:t>
            </a:fld>
            <a:endParaRPr lang="vi-VN"/>
          </a:p>
        </p:txBody>
      </p:sp>
    </p:spTree>
    <p:extLst>
      <p:ext uri="{BB962C8B-B14F-4D97-AF65-F5344CB8AC3E}">
        <p14:creationId xmlns:p14="http://schemas.microsoft.com/office/powerpoint/2010/main" val="402962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1F48DFC6-8F4A-4D89-9BE6-5486945127F1}" type="slidenum">
              <a:rPr lang="vi-VN" smtClean="0"/>
              <a:t>4</a:t>
            </a:fld>
            <a:endParaRPr lang="vi-VN"/>
          </a:p>
        </p:txBody>
      </p:sp>
    </p:spTree>
    <p:extLst>
      <p:ext uri="{BB962C8B-B14F-4D97-AF65-F5344CB8AC3E}">
        <p14:creationId xmlns:p14="http://schemas.microsoft.com/office/powerpoint/2010/main" val="96522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Ngày xưa, hoa hồng chỉ toàn một màu trắng tinh. Những bông hoa hồng nói với nhau:</a:t>
            </a:r>
          </a:p>
          <a:p>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-Ước gì chúng ta có nhiều màu sắc như các loài hoa khác.</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-Ừ nhỉ ! Giá mà chúng ta có được màu đỏ rực rỡ của hoa thược dược, màu tím ngát của hoa lưu ly, màu vàng tươi của hoa cúc…</a:t>
            </a:r>
            <a:endParaRPr lang="en-US">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endParaRPr>
          </a:p>
          <a:p>
            <a:endParaRPr lang="vi-VN"/>
          </a:p>
        </p:txBody>
      </p:sp>
      <p:sp>
        <p:nvSpPr>
          <p:cNvPr id="4" name="Chỗ dành sẵn cho Số hiệu Bản chiếu 3"/>
          <p:cNvSpPr>
            <a:spLocks noGrp="1"/>
          </p:cNvSpPr>
          <p:nvPr>
            <p:ph type="sldNum" sz="quarter" idx="5"/>
          </p:nvPr>
        </p:nvSpPr>
        <p:spPr/>
        <p:txBody>
          <a:bodyPr/>
          <a:lstStyle/>
          <a:p>
            <a:fld id="{1F48DFC6-8F4A-4D89-9BE6-5486945127F1}" type="slidenum">
              <a:rPr lang="vi-VN" smtClean="0"/>
              <a:t>5</a:t>
            </a:fld>
            <a:endParaRPr lang="vi-VN"/>
          </a:p>
        </p:txBody>
      </p:sp>
    </p:spTree>
    <p:extLst>
      <p:ext uri="{BB962C8B-B14F-4D97-AF65-F5344CB8AC3E}">
        <p14:creationId xmlns:p14="http://schemas.microsoft.com/office/powerpoint/2010/main" val="2884980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-Nhưng chúng ta biết làm cách nào bây giờ ?</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Đúng lúc ấy, có một nàng tiên bay qua và nghe được câu chuyện của những bông hoa hồng. Nàng thầm nghĩ “Mình sẽ giúp các bạn hoa hồng!”</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a:t>
            </a:r>
            <a:endParaRPr lang="en-US">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endParaRPr>
          </a:p>
          <a:p>
            <a:endParaRPr lang="vi-VN"/>
          </a:p>
        </p:txBody>
      </p:sp>
      <p:sp>
        <p:nvSpPr>
          <p:cNvPr id="4" name="Chỗ dành sẵn cho Số hiệu Bản chiếu 3"/>
          <p:cNvSpPr>
            <a:spLocks noGrp="1"/>
          </p:cNvSpPr>
          <p:nvPr>
            <p:ph type="sldNum" sz="quarter" idx="5"/>
          </p:nvPr>
        </p:nvSpPr>
        <p:spPr/>
        <p:txBody>
          <a:bodyPr/>
          <a:lstStyle/>
          <a:p>
            <a:fld id="{1F48DFC6-8F4A-4D89-9BE6-5486945127F1}" type="slidenum">
              <a:rPr lang="vi-VN" smtClean="0"/>
              <a:t>6</a:t>
            </a:fld>
            <a:endParaRPr lang="vi-VN"/>
          </a:p>
        </p:txBody>
      </p:sp>
    </p:spTree>
    <p:extLst>
      <p:ext uri="{BB962C8B-B14F-4D97-AF65-F5344CB8AC3E}">
        <p14:creationId xmlns:p14="http://schemas.microsoft.com/office/powerpoint/2010/main" val="356567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Nàng tiên cảm ơn thần Mặt Trời rồi bây đến gặp nữ thần Mặt Trăng và nói:</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-Xin nữ thần ban cho các loài hồng sắc vàng êm dịu của thần !</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Nữ thần Mặt Trăng mỉm cười gật đầu</a:t>
            </a:r>
            <a:r>
              <a:rPr lang="vi-VN"/>
              <a:t>.</a:t>
            </a:r>
          </a:p>
        </p:txBody>
      </p:sp>
      <p:sp>
        <p:nvSpPr>
          <p:cNvPr id="4" name="Chỗ dành sẵn cho Số hiệu Bản chiếu 3"/>
          <p:cNvSpPr>
            <a:spLocks noGrp="1"/>
          </p:cNvSpPr>
          <p:nvPr>
            <p:ph type="sldNum" sz="quarter" idx="5"/>
          </p:nvPr>
        </p:nvSpPr>
        <p:spPr/>
        <p:txBody>
          <a:bodyPr/>
          <a:lstStyle/>
          <a:p>
            <a:fld id="{1F48DFC6-8F4A-4D89-9BE6-5486945127F1}" type="slidenum">
              <a:rPr lang="vi-VN" smtClean="0"/>
              <a:t>7</a:t>
            </a:fld>
            <a:endParaRPr lang="vi-VN"/>
          </a:p>
        </p:txBody>
      </p:sp>
    </p:spTree>
    <p:extLst>
      <p:ext uri="{BB962C8B-B14F-4D97-AF65-F5344CB8AC3E}">
        <p14:creationId xmlns:p14="http://schemas.microsoft.com/office/powerpoint/2010/main" val="3630950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chemeClr val="accent4">
                    <a:lumMod val="40000"/>
                    <a:lumOff val="60000"/>
                  </a:schemeClr>
                </a:solidFill>
                <a:latin typeface="iCiel Cadena" panose="02000503000000020004" pitchFamily="2" charset="0"/>
              </a:rPr>
              <a:t>Sáng sớm hôm sau, khi nàng tiên trở lại vườn hoa hồng thì cây lá tưng bừng chào đón. Bông hồng đỏ thắm nhất giữa các bông  hồng mỉm cười chào đón nàng tiên. Nàng tiên nói:</a:t>
            </a:r>
            <a:br>
              <a:rPr lang="vi-VN">
                <a:solidFill>
                  <a:schemeClr val="accent4">
                    <a:lumMod val="40000"/>
                    <a:lumOff val="60000"/>
                  </a:schemeClr>
                </a:solidFill>
                <a:latin typeface="iCiel Cadena" panose="02000503000000020004" pitchFamily="2" charset="0"/>
              </a:rPr>
            </a:br>
            <a:r>
              <a:rPr lang="vi-VN">
                <a:solidFill>
                  <a:schemeClr val="accent4">
                    <a:lumMod val="40000"/>
                    <a:lumOff val="60000"/>
                  </a:schemeClr>
                </a:solidFill>
                <a:latin typeface="iCiel Cadena" panose="02000503000000020004" pitchFamily="2" charset="0"/>
              </a:rPr>
              <a:t>  -Từ nay, bạn có tên là Hồng Nhung. Các bạn hoa hồng có cánh màu vàng thì gọi là Hồng Vàng. Còn những bông hoa vẫn giữa màu trắng tinh thì gọi là hoa Hồng Bạch</a:t>
            </a:r>
            <a:r>
              <a:rPr lang="vi-VN"/>
              <a:t>.</a:t>
            </a:r>
            <a:endParaRPr lang="en-US"/>
          </a:p>
          <a:p>
            <a:endParaRPr lang="vi-VN"/>
          </a:p>
        </p:txBody>
      </p:sp>
      <p:sp>
        <p:nvSpPr>
          <p:cNvPr id="4" name="Chỗ dành sẵn cho Số hiệu Bản chiếu 3"/>
          <p:cNvSpPr>
            <a:spLocks noGrp="1"/>
          </p:cNvSpPr>
          <p:nvPr>
            <p:ph type="sldNum" sz="quarter" idx="5"/>
          </p:nvPr>
        </p:nvSpPr>
        <p:spPr/>
        <p:txBody>
          <a:bodyPr/>
          <a:lstStyle/>
          <a:p>
            <a:fld id="{1F48DFC6-8F4A-4D89-9BE6-5486945127F1}" type="slidenum">
              <a:rPr lang="vi-VN" smtClean="0"/>
              <a:t>8</a:t>
            </a:fld>
            <a:endParaRPr lang="vi-VN"/>
          </a:p>
        </p:txBody>
      </p:sp>
    </p:spTree>
    <p:extLst>
      <p:ext uri="{BB962C8B-B14F-4D97-AF65-F5344CB8AC3E}">
        <p14:creationId xmlns:p14="http://schemas.microsoft.com/office/powerpoint/2010/main" val="608380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Hoa Hồng Nhung băn khoăn hỏi:</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-Tiên nữ ơi, nàng bay khắp đó đây, nàng có biết ai đã biến màu cho loài chúng tôi không ?</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Nàng tiên trả lời:</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-Đó là thần Mặt Trời, Mặt Trăng, là hơi ấm ngọt ngào của Đất mẹ, là nắng gió, là mưa và sương đêm, là bạn bè ở khắp nơi đấy!</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Những bông hoa hồng cùng lên tiếng:</a:t>
            </a:r>
            <a:endParaRPr lang="en-US">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endParaRPr>
          </a:p>
          <a:p>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-Vậy thì chúng tôi phải làm gì để đáp lại lòng tốt của họ ?</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-Các bạn hãy mang hương sắc của mình làm đẹp cho cuộc sống. Đó là cách trả ơn đáng qúi nhất.</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Nói rồi nàng tiên nữ vui vẻ bay đi để khoe với tất cả mọi người rằng: đã có một loài hoa hồng muôn sắc hương rực rỡ.</a:t>
            </a:r>
            <a:b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br>
            <a:r>
              <a:rPr lang="vi-VN">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rPr>
              <a:t>  Thế là từ đó, hoa hồng có nhiều màu sắc như bây giờ.</a:t>
            </a:r>
            <a:endParaRPr lang="en-US">
              <a:solidFill>
                <a:schemeClr val="accent4">
                  <a:lumMod val="40000"/>
                  <a:lumOff val="60000"/>
                </a:schemeClr>
              </a:solidFill>
              <a:effectLst>
                <a:outerShdw blurRad="38100" dist="38100" dir="2700000" algn="tl">
                  <a:srgbClr val="000000">
                    <a:alpha val="43137"/>
                  </a:srgbClr>
                </a:outerShdw>
              </a:effectLst>
              <a:latin typeface="iCiel Cadena" panose="02000503000000020004" pitchFamily="2" charset="0"/>
            </a:endParaRPr>
          </a:p>
          <a:p>
            <a:endParaRPr lang="vi-VN"/>
          </a:p>
        </p:txBody>
      </p:sp>
      <p:sp>
        <p:nvSpPr>
          <p:cNvPr id="4" name="Chỗ dành sẵn cho Số hiệu Bản chiếu 3"/>
          <p:cNvSpPr>
            <a:spLocks noGrp="1"/>
          </p:cNvSpPr>
          <p:nvPr>
            <p:ph type="sldNum" sz="quarter" idx="5"/>
          </p:nvPr>
        </p:nvSpPr>
        <p:spPr/>
        <p:txBody>
          <a:bodyPr/>
          <a:lstStyle/>
          <a:p>
            <a:fld id="{1F48DFC6-8F4A-4D89-9BE6-5486945127F1}" type="slidenum">
              <a:rPr lang="vi-VN" smtClean="0"/>
              <a:t>9</a:t>
            </a:fld>
            <a:endParaRPr lang="vi-VN"/>
          </a:p>
        </p:txBody>
      </p:sp>
    </p:spTree>
    <p:extLst>
      <p:ext uri="{BB962C8B-B14F-4D97-AF65-F5344CB8AC3E}">
        <p14:creationId xmlns:p14="http://schemas.microsoft.com/office/powerpoint/2010/main" val="2450716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1F48DFC6-8F4A-4D89-9BE6-5486945127F1}" type="slidenum">
              <a:rPr lang="vi-VN" smtClean="0"/>
              <a:t>10</a:t>
            </a:fld>
            <a:endParaRPr lang="vi-VN"/>
          </a:p>
        </p:txBody>
      </p:sp>
    </p:spTree>
    <p:extLst>
      <p:ext uri="{BB962C8B-B14F-4D97-AF65-F5344CB8AC3E}">
        <p14:creationId xmlns:p14="http://schemas.microsoft.com/office/powerpoint/2010/main" val="36530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97A913-8E23-4C39-A198-5E9B6594C56A}"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7A913-8E23-4C39-A198-5E9B6594C56A}"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7A913-8E23-4C39-A198-5E9B6594C56A}"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97A913-8E23-4C39-A198-5E9B6594C56A}"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97A913-8E23-4C39-A198-5E9B6594C56A}" type="datetimeFigureOut">
              <a:rPr lang="en-US" smtClean="0"/>
              <a:t>3/26/2026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97A913-8E23-4C39-A198-5E9B6594C56A}" type="datetimeFigureOut">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97A913-8E23-4C39-A198-5E9B6594C56A}" type="datetimeFigureOut">
              <a:rPr lang="en-US" smtClean="0"/>
              <a:t>3/26/2026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97A913-8E23-4C39-A198-5E9B6594C56A}" type="datetimeFigureOut">
              <a:rPr lang="en-US" smtClean="0"/>
              <a:t>3/26/2026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97A913-8E23-4C39-A198-5E9B6594C56A}" type="datetimeFigureOut">
              <a:rPr lang="en-US" smtClean="0"/>
              <a:t>3/26/2026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97A913-8E23-4C39-A198-5E9B6594C56A}" type="datetimeFigureOut">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97A913-8E23-4C39-A198-5E9B6594C56A}" type="datetimeFigureOut">
              <a:rPr lang="en-US" smtClean="0"/>
              <a:t>3/26/2026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F32297-59F9-41F3-A3BA-7F9A8B0062C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97A913-8E23-4C39-A198-5E9B6594C56A}" type="datetimeFigureOut">
              <a:rPr lang="en-US" smtClean="0"/>
              <a:t>3/26/2026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32297-59F9-41F3-A3BA-7F9A8B0062C3}" type="slidenum">
              <a:rPr lang="en-US" smtClean="0"/>
              <a:t>‹#›</a:t>
            </a:fld>
            <a:endParaRPr lang="en-US"/>
          </a:p>
        </p:txBody>
      </p:sp>
      <p:pic>
        <p:nvPicPr>
          <p:cNvPr id="7" name="Hình ảnh 6">
            <a:extLst>
              <a:ext uri="{FF2B5EF4-FFF2-40B4-BE49-F238E27FC236}">
                <a16:creationId xmlns:a16="http://schemas.microsoft.com/office/drawing/2014/main" id="{2586A371-EC3E-0F67-6295-3124664CE730}"/>
              </a:ext>
            </a:extLst>
          </p:cNvPr>
          <p:cNvPicPr>
            <a:picLocks noChangeAspect="1"/>
          </p:cNvPicPr>
          <p:nvPr userDrawn="1"/>
        </p:nvPicPr>
        <p:blipFill>
          <a:blip r:embed="rId13"/>
          <a:stretch>
            <a:fillRect/>
          </a:stretch>
        </p:blipFill>
        <p:spPr>
          <a:xfrm>
            <a:off x="0" y="0"/>
            <a:ext cx="2332976" cy="2071334"/>
          </a:xfrm>
          <a:prstGeom prst="rect">
            <a:avLst/>
          </a:prstGeom>
        </p:spPr>
      </p:pic>
      <p:sp>
        <p:nvSpPr>
          <p:cNvPr id="8" name="TextBox 3">
            <a:extLst>
              <a:ext uri="{FF2B5EF4-FFF2-40B4-BE49-F238E27FC236}">
                <a16:creationId xmlns:a16="http://schemas.microsoft.com/office/drawing/2014/main" id="{D1A67A6A-A7D0-6A38-0154-C675A1A98575}"/>
              </a:ext>
            </a:extLst>
          </p:cNvPr>
          <p:cNvSpPr txBox="1"/>
          <p:nvPr userDrawn="1"/>
        </p:nvSpPr>
        <p:spPr>
          <a:xfrm>
            <a:off x="2332976" y="607669"/>
            <a:ext cx="7947176" cy="769441"/>
          </a:xfrm>
          <a:prstGeom prst="rect">
            <a:avLst/>
          </a:prstGeom>
          <a:noFill/>
        </p:spPr>
        <p:txBody>
          <a:bodyPr wrap="none" rtlCol="0">
            <a:spAutoFit/>
          </a:bodyPr>
          <a:lstStyle/>
          <a:p>
            <a:r>
              <a:rPr lang="vi-VN" sz="4400">
                <a:solidFill>
                  <a:schemeClr val="accent4">
                    <a:lumMod val="60000"/>
                    <a:lumOff val="40000"/>
                  </a:schemeClr>
                </a:solidFill>
                <a:effectLst>
                  <a:outerShdw blurRad="38100" dist="38100" dir="2700000" algn="tl">
                    <a:srgbClr val="000000">
                      <a:alpha val="43137"/>
                    </a:srgbClr>
                  </a:outerShdw>
                </a:effectLst>
                <a:latin typeface="iCiel Cadena" panose="02000503000000020004" pitchFamily="2" charset="0"/>
                <a:cs typeface="Times New Roman" panose="02020603050405020304" pitchFamily="18" charset="0"/>
              </a:rPr>
              <a:t>BÀI GIẢNG ĐIỆN TỬ XUÂN ĐÔNG</a:t>
            </a:r>
            <a:endParaRPr lang="en-US" sz="4400" dirty="0">
              <a:solidFill>
                <a:schemeClr val="accent4">
                  <a:lumMod val="60000"/>
                  <a:lumOff val="40000"/>
                </a:schemeClr>
              </a:solidFill>
              <a:effectLst>
                <a:outerShdw blurRad="38100" dist="38100" dir="2700000" algn="tl">
                  <a:srgbClr val="000000">
                    <a:alpha val="43137"/>
                  </a:srgbClr>
                </a:outerShdw>
              </a:effectLst>
              <a:latin typeface="iCiel Cadena" panose="02000503000000020004" pitchFamily="2"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86699" cy="6858000"/>
          </a:xfrm>
          <a:prstGeom prst="rect">
            <a:avLst/>
          </a:prstGeom>
        </p:spPr>
      </p:pic>
      <p:sp>
        <p:nvSpPr>
          <p:cNvPr id="3" name="TextBox 2"/>
          <p:cNvSpPr txBox="1"/>
          <p:nvPr/>
        </p:nvSpPr>
        <p:spPr>
          <a:xfrm>
            <a:off x="143444" y="906958"/>
            <a:ext cx="11014672" cy="2806666"/>
          </a:xfrm>
          <a:prstGeom prst="rect">
            <a:avLst/>
          </a:prstGeom>
          <a:noFill/>
        </p:spPr>
        <p:txBody>
          <a:bodyPr wrap="square" rtlCol="0">
            <a:spAutoFit/>
          </a:bodyPr>
          <a:lstStyle/>
          <a:p>
            <a:endParaRPr lang="en-US" dirty="0">
              <a:solidFill>
                <a:schemeClr val="accent2">
                  <a:lumMod val="50000"/>
                </a:schemeClr>
              </a:solidFill>
              <a:effectLst>
                <a:outerShdw blurRad="38100" dist="38100" dir="2700000" algn="tl">
                  <a:srgbClr val="000000">
                    <a:alpha val="43137"/>
                  </a:srgbClr>
                </a:outerShdw>
              </a:effectLst>
            </a:endParaRPr>
          </a:p>
          <a:p>
            <a:pPr marL="0" marR="0" indent="0" algn="ctr">
              <a:lnSpc>
                <a:spcPct val="115000"/>
              </a:lnSpc>
              <a:spcBef>
                <a:spcPts val="0"/>
              </a:spcBef>
              <a:spcAft>
                <a:spcPts val="0"/>
              </a:spcAft>
            </a:pPr>
            <a:endParaRPr lang="en-US" sz="2800" b="1" dirty="0">
              <a:solidFill>
                <a:schemeClr val="accent2">
                  <a:lumMod val="50000"/>
                </a:schemeClr>
              </a:solidFill>
              <a:effectLst>
                <a:outerShdw blurRad="38100" dist="38100" dir="2700000" algn="tl">
                  <a:srgbClr val="000000">
                    <a:alpha val="43137"/>
                  </a:srgbClr>
                </a:outerShdw>
              </a:effectLst>
              <a:latin typeface="iCiel Amerigraf" pitchFamily="2"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pPr>
            <a:r>
              <a:rPr lang="en-US" sz="2800" b="1"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Lĩnh</a:t>
            </a:r>
            <a:r>
              <a:rPr lang="en-US" sz="2800" b="1"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b="1"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vực</a:t>
            </a:r>
            <a:r>
              <a:rPr lang="en-US" sz="2800" b="1"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Phát</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triển</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ngôn</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ngữ</a:t>
            </a:r>
            <a:endPar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endParaRPr>
          </a:p>
          <a:p>
            <a:pPr marL="0" marR="0" indent="548640">
              <a:lnSpc>
                <a:spcPct val="115000"/>
              </a:lnSpc>
              <a:spcBef>
                <a:spcPts val="0"/>
              </a:spcBef>
              <a:spcAft>
                <a:spcPts val="0"/>
              </a:spcAft>
            </a:pPr>
            <a:r>
              <a:rPr lang="vi-VN" sz="2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b="1"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Đề</a:t>
            </a:r>
            <a:r>
              <a:rPr lang="en-US" sz="2800" b="1"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b="1"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tài</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Truyện</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Sự</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tích</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hoa</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hồng</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a:t>
            </a:r>
            <a:r>
              <a:rPr lang="vi-VN" sz="2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endParaRPr>
          </a:p>
          <a:p>
            <a:pPr marL="0" marR="0" indent="548640" algn="just">
              <a:lnSpc>
                <a:spcPct val="115000"/>
              </a:lnSpc>
              <a:spcBef>
                <a:spcPts val="0"/>
              </a:spcBef>
              <a:spcAft>
                <a:spcPts val="0"/>
              </a:spcAft>
            </a:pPr>
            <a:r>
              <a:rPr lang="vi-VN" sz="2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Chủ</a:t>
            </a:r>
            <a:r>
              <a:rPr lang="en-US" sz="2800" b="1"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b="1"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đề</a:t>
            </a:r>
            <a:r>
              <a:rPr lang="en-US" sz="2800" b="1"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Thế</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giới</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thực</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vật</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Tết</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và</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mùa</a:t>
            </a:r>
            <a:r>
              <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 </a:t>
            </a:r>
            <a:r>
              <a:rPr lang="en-US" sz="2800" dirty="0" err="1">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rPr>
              <a:t>xuân</a:t>
            </a:r>
            <a:endPar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endParaRPr>
          </a:p>
          <a:p>
            <a:pPr marL="0" marR="0" indent="548640" algn="just">
              <a:lnSpc>
                <a:spcPct val="115000"/>
              </a:lnSpc>
              <a:spcBef>
                <a:spcPts val="0"/>
              </a:spcBef>
              <a:spcAft>
                <a:spcPts val="0"/>
              </a:spcAft>
            </a:pPr>
            <a:r>
              <a:rPr lang="vi-VN" sz="2800" b="1"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accent2">
                  <a:lumMod val="50000"/>
                </a:schemeClr>
              </a:solidFill>
              <a:effectLst>
                <a:outerShdw blurRad="38100" dist="38100" dir="2700000" algn="tl">
                  <a:srgbClr val="000000">
                    <a:alpha val="43137"/>
                  </a:srgbClr>
                </a:outerShdw>
              </a:effectLst>
              <a:latin typeface="UTM French Vanilla"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5"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7999"/>
          </a:xfrm>
          <a:prstGeom prst="rect">
            <a:avLst/>
          </a:prstGeom>
        </p:spPr>
      </p:pic>
      <p:sp>
        <p:nvSpPr>
          <p:cNvPr id="3" name="TextBox 2"/>
          <p:cNvSpPr txBox="1"/>
          <p:nvPr/>
        </p:nvSpPr>
        <p:spPr>
          <a:xfrm>
            <a:off x="1926047" y="2177988"/>
            <a:ext cx="9055684" cy="1323439"/>
          </a:xfrm>
          <a:prstGeom prst="rect">
            <a:avLst/>
          </a:prstGeom>
          <a:noFill/>
        </p:spPr>
        <p:txBody>
          <a:bodyPr wrap="none" rtlCol="0">
            <a:spAutoFit/>
          </a:bodyPr>
          <a:lstStyle/>
          <a:p>
            <a:r>
              <a:rPr lang="en-US" sz="8000" dirty="0" err="1">
                <a:solidFill>
                  <a:srgbClr val="F68D87"/>
                </a:solidFill>
                <a:effectLst>
                  <a:outerShdw blurRad="38100" dist="38100" dir="2700000" algn="tl">
                    <a:srgbClr val="000000">
                      <a:alpha val="43137"/>
                    </a:srgbClr>
                  </a:outerShdw>
                </a:effectLst>
                <a:latin typeface="UTM Flamenco" panose="02040603050506020204" pitchFamily="18" charset="0"/>
                <a:cs typeface="Times New Roman" panose="02020603050405020304" pitchFamily="18" charset="0"/>
              </a:rPr>
              <a:t>Đàm</a:t>
            </a:r>
            <a:r>
              <a:rPr lang="en-US" sz="8000" dirty="0">
                <a:solidFill>
                  <a:srgbClr val="F68D87"/>
                </a:solidFill>
                <a:effectLst>
                  <a:outerShdw blurRad="38100" dist="38100" dir="2700000" algn="tl">
                    <a:srgbClr val="000000">
                      <a:alpha val="43137"/>
                    </a:srgbClr>
                  </a:outerShdw>
                </a:effectLst>
                <a:latin typeface="UTM Flamenco" panose="02040603050506020204" pitchFamily="18" charset="0"/>
                <a:cs typeface="Times New Roman" panose="02020603050405020304" pitchFamily="18" charset="0"/>
              </a:rPr>
              <a:t> </a:t>
            </a:r>
            <a:r>
              <a:rPr lang="en-US" sz="8000" dirty="0" err="1">
                <a:solidFill>
                  <a:srgbClr val="F68D87"/>
                </a:solidFill>
                <a:effectLst>
                  <a:outerShdw blurRad="38100" dist="38100" dir="2700000" algn="tl">
                    <a:srgbClr val="000000">
                      <a:alpha val="43137"/>
                    </a:srgbClr>
                  </a:outerShdw>
                </a:effectLst>
                <a:latin typeface="UTM Flamenco" panose="02040603050506020204" pitchFamily="18" charset="0"/>
                <a:cs typeface="Times New Roman" panose="02020603050405020304" pitchFamily="18" charset="0"/>
              </a:rPr>
              <a:t>thoại</a:t>
            </a:r>
            <a:r>
              <a:rPr lang="en-US" sz="8000" dirty="0">
                <a:solidFill>
                  <a:srgbClr val="F68D87"/>
                </a:solidFill>
                <a:effectLst>
                  <a:outerShdw blurRad="38100" dist="38100" dir="2700000" algn="tl">
                    <a:srgbClr val="000000">
                      <a:alpha val="43137"/>
                    </a:srgbClr>
                  </a:outerShdw>
                </a:effectLst>
                <a:latin typeface="UTM Flamenco" panose="02040603050506020204" pitchFamily="18" charset="0"/>
                <a:cs typeface="Times New Roman" panose="02020603050405020304" pitchFamily="18" charset="0"/>
              </a:rPr>
              <a:t>- </a:t>
            </a:r>
            <a:r>
              <a:rPr lang="en-US" sz="8000" dirty="0" err="1">
                <a:solidFill>
                  <a:srgbClr val="F68D87"/>
                </a:solidFill>
                <a:effectLst>
                  <a:outerShdw blurRad="38100" dist="38100" dir="2700000" algn="tl">
                    <a:srgbClr val="000000">
                      <a:alpha val="43137"/>
                    </a:srgbClr>
                  </a:outerShdw>
                </a:effectLst>
                <a:latin typeface="UTM Flamenco" panose="02040603050506020204" pitchFamily="18" charset="0"/>
                <a:cs typeface="Times New Roman" panose="02020603050405020304" pitchFamily="18" charset="0"/>
              </a:rPr>
              <a:t>Trích</a:t>
            </a:r>
            <a:r>
              <a:rPr lang="en-US" sz="8000" dirty="0">
                <a:solidFill>
                  <a:srgbClr val="F68D87"/>
                </a:solidFill>
                <a:effectLst>
                  <a:outerShdw blurRad="38100" dist="38100" dir="2700000" algn="tl">
                    <a:srgbClr val="000000">
                      <a:alpha val="43137"/>
                    </a:srgbClr>
                  </a:outerShdw>
                </a:effectLst>
                <a:latin typeface="UTM Flamenco" panose="02040603050506020204" pitchFamily="18" charset="0"/>
                <a:cs typeface="Times New Roman" panose="02020603050405020304" pitchFamily="18" charset="0"/>
              </a:rPr>
              <a:t> </a:t>
            </a:r>
            <a:r>
              <a:rPr lang="en-US" sz="8000" dirty="0" err="1">
                <a:solidFill>
                  <a:srgbClr val="F68D87"/>
                </a:solidFill>
                <a:effectLst>
                  <a:outerShdw blurRad="38100" dist="38100" dir="2700000" algn="tl">
                    <a:srgbClr val="000000">
                      <a:alpha val="43137"/>
                    </a:srgbClr>
                  </a:outerShdw>
                </a:effectLst>
                <a:latin typeface="UTM Flamenco" panose="02040603050506020204" pitchFamily="18" charset="0"/>
                <a:cs typeface="Times New Roman" panose="02020603050405020304" pitchFamily="18" charset="0"/>
              </a:rPr>
              <a:t>dẫn</a:t>
            </a:r>
            <a:endParaRPr lang="en-US" sz="8000" dirty="0">
              <a:solidFill>
                <a:srgbClr val="F68D87"/>
              </a:solidFill>
              <a:effectLst>
                <a:outerShdw blurRad="38100" dist="38100" dir="2700000" algn="tl">
                  <a:srgbClr val="000000">
                    <a:alpha val="43137"/>
                  </a:srgbClr>
                </a:outerShdw>
              </a:effectLst>
              <a:latin typeface="UTM Flamenco" panose="020406030505060202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7999"/>
          </a:xfrm>
          <a:prstGeom prst="rect">
            <a:avLst/>
          </a:prstGeom>
        </p:spPr>
      </p:pic>
      <p:sp>
        <p:nvSpPr>
          <p:cNvPr id="2" name="TextBox 1"/>
          <p:cNvSpPr txBox="1"/>
          <p:nvPr/>
        </p:nvSpPr>
        <p:spPr>
          <a:xfrm>
            <a:off x="1713926" y="2168331"/>
            <a:ext cx="8764148" cy="1938992"/>
          </a:xfrm>
          <a:prstGeom prst="rect">
            <a:avLst/>
          </a:prstGeom>
          <a:noFill/>
        </p:spPr>
        <p:txBody>
          <a:bodyPr wrap="square" rtlCol="0">
            <a:spAutoFit/>
          </a:bodyPr>
          <a:lstStyle/>
          <a:p>
            <a:pPr algn="ctr"/>
            <a:r>
              <a:rPr lang="en-US" sz="6000">
                <a:solidFill>
                  <a:srgbClr val="F68D87"/>
                </a:solidFill>
                <a:effectLst>
                  <a:outerShdw blurRad="38100" dist="38100" dir="2700000" algn="tl">
                    <a:srgbClr val="000000">
                      <a:alpha val="43137"/>
                    </a:srgbClr>
                  </a:outerShdw>
                </a:effectLst>
                <a:latin typeface="UTM Flamenco" panose="02040603050506020204" pitchFamily="18" charset="0"/>
              </a:rPr>
              <a:t>GV kể </a:t>
            </a:r>
            <a:r>
              <a:rPr lang="en-US" sz="6000" dirty="0" err="1">
                <a:solidFill>
                  <a:srgbClr val="F68D87"/>
                </a:solidFill>
                <a:effectLst>
                  <a:outerShdw blurRad="38100" dist="38100" dir="2700000" algn="tl">
                    <a:srgbClr val="000000">
                      <a:alpha val="43137"/>
                    </a:srgbClr>
                  </a:outerShdw>
                </a:effectLst>
                <a:latin typeface="UTM Flamenco" panose="02040603050506020204" pitchFamily="18" charset="0"/>
              </a:rPr>
              <a:t>lần</a:t>
            </a:r>
            <a:r>
              <a:rPr lang="en-US" sz="6000" dirty="0">
                <a:solidFill>
                  <a:srgbClr val="F68D87"/>
                </a:solidFill>
                <a:effectLst>
                  <a:outerShdw blurRad="38100" dist="38100" dir="2700000" algn="tl">
                    <a:srgbClr val="000000">
                      <a:alpha val="43137"/>
                    </a:srgbClr>
                  </a:outerShdw>
                </a:effectLst>
                <a:latin typeface="UTM Flamenco" panose="02040603050506020204" pitchFamily="18" charset="0"/>
              </a:rPr>
              <a:t> 3: </a:t>
            </a:r>
            <a:r>
              <a:rPr lang="en-US" sz="6000" dirty="0" err="1">
                <a:solidFill>
                  <a:srgbClr val="F68D87"/>
                </a:solidFill>
                <a:effectLst>
                  <a:outerShdw blurRad="38100" dist="38100" dir="2700000" algn="tl">
                    <a:srgbClr val="000000">
                      <a:alpha val="43137"/>
                    </a:srgbClr>
                  </a:outerShdw>
                </a:effectLst>
                <a:latin typeface="UTM Flamenco" panose="02040603050506020204" pitchFamily="18" charset="0"/>
              </a:rPr>
              <a:t>Xem</a:t>
            </a:r>
            <a:r>
              <a:rPr lang="en-US" sz="6000" dirty="0">
                <a:solidFill>
                  <a:srgbClr val="F68D87"/>
                </a:solidFill>
                <a:effectLst>
                  <a:outerShdw blurRad="38100" dist="38100" dir="2700000" algn="tl">
                    <a:srgbClr val="000000">
                      <a:alpha val="43137"/>
                    </a:srgbClr>
                  </a:outerShdw>
                </a:effectLst>
                <a:latin typeface="UTM Flamenco" panose="02040603050506020204" pitchFamily="18" charset="0"/>
              </a:rPr>
              <a:t> </a:t>
            </a:r>
            <a:r>
              <a:rPr lang="en-US" sz="6000" dirty="0" err="1">
                <a:solidFill>
                  <a:srgbClr val="F68D87"/>
                </a:solidFill>
                <a:effectLst>
                  <a:outerShdw blurRad="38100" dist="38100" dir="2700000" algn="tl">
                    <a:srgbClr val="000000">
                      <a:alpha val="43137"/>
                    </a:srgbClr>
                  </a:outerShdw>
                </a:effectLst>
                <a:latin typeface="UTM Flamenco" panose="02040603050506020204" pitchFamily="18" charset="0"/>
              </a:rPr>
              <a:t>bộ</a:t>
            </a:r>
            <a:r>
              <a:rPr lang="en-US" sz="6000" dirty="0">
                <a:solidFill>
                  <a:srgbClr val="F68D87"/>
                </a:solidFill>
                <a:effectLst>
                  <a:outerShdw blurRad="38100" dist="38100" dir="2700000" algn="tl">
                    <a:srgbClr val="000000">
                      <a:alpha val="43137"/>
                    </a:srgbClr>
                  </a:outerShdw>
                </a:effectLst>
                <a:latin typeface="UTM Flamenco" panose="02040603050506020204" pitchFamily="18" charset="0"/>
              </a:rPr>
              <a:t> </a:t>
            </a:r>
            <a:r>
              <a:rPr lang="en-US" sz="6000" dirty="0" err="1">
                <a:solidFill>
                  <a:srgbClr val="F68D87"/>
                </a:solidFill>
                <a:effectLst>
                  <a:outerShdw blurRad="38100" dist="38100" dir="2700000" algn="tl">
                    <a:srgbClr val="000000">
                      <a:alpha val="43137"/>
                    </a:srgbClr>
                  </a:outerShdw>
                </a:effectLst>
                <a:latin typeface="UTM Flamenco" panose="02040603050506020204" pitchFamily="18" charset="0"/>
              </a:rPr>
              <a:t>phim</a:t>
            </a:r>
            <a:r>
              <a:rPr lang="en-US" sz="6000" dirty="0">
                <a:solidFill>
                  <a:srgbClr val="F68D87"/>
                </a:solidFill>
                <a:effectLst>
                  <a:outerShdw blurRad="38100" dist="38100" dir="2700000" algn="tl">
                    <a:srgbClr val="000000">
                      <a:alpha val="43137"/>
                    </a:srgbClr>
                  </a:outerShdw>
                </a:effectLst>
                <a:latin typeface="UTM Flamenco" panose="02040603050506020204" pitchFamily="18" charset="0"/>
              </a:rPr>
              <a:t> SỰ TÍCH HOA HỒNG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3133"/>
            <a:ext cx="12192000" cy="6857999"/>
          </a:xfrm>
          <a:prstGeom prst="rect">
            <a:avLst/>
          </a:prstGeom>
        </p:spPr>
      </p:pic>
      <p:sp>
        <p:nvSpPr>
          <p:cNvPr id="2" name="TextBox 1">
            <a:extLst>
              <a:ext uri="{FF2B5EF4-FFF2-40B4-BE49-F238E27FC236}">
                <a16:creationId xmlns:a16="http://schemas.microsoft.com/office/drawing/2014/main" id="{7D175F89-7A95-7EB0-8469-FA63B7415439}"/>
              </a:ext>
            </a:extLst>
          </p:cNvPr>
          <p:cNvSpPr txBox="1"/>
          <p:nvPr/>
        </p:nvSpPr>
        <p:spPr>
          <a:xfrm>
            <a:off x="1021468" y="1904705"/>
            <a:ext cx="10377460" cy="1015663"/>
          </a:xfrm>
          <a:prstGeom prst="rect">
            <a:avLst/>
          </a:prstGeom>
          <a:noFill/>
        </p:spPr>
        <p:txBody>
          <a:bodyPr wrap="square" rtlCol="0">
            <a:spAutoFit/>
          </a:bodyPr>
          <a:lstStyle/>
          <a:p>
            <a:pPr algn="ctr"/>
            <a:r>
              <a:rPr lang="vi-VN" sz="6000">
                <a:solidFill>
                  <a:srgbClr val="F68D87"/>
                </a:solidFill>
                <a:effectLst>
                  <a:outerShdw blurRad="38100" dist="38100" dir="2700000" algn="tl">
                    <a:srgbClr val="000000">
                      <a:alpha val="43137"/>
                    </a:srgbClr>
                  </a:outerShdw>
                </a:effectLst>
                <a:latin typeface="UTM Flamenco" panose="02040603050506020204" pitchFamily="18" charset="0"/>
              </a:rPr>
              <a:t>TẠM BIỆT VÀ HẸN GẶP LẠI</a:t>
            </a:r>
            <a:endParaRPr lang="en-US" sz="6000" dirty="0">
              <a:solidFill>
                <a:srgbClr val="F68D87"/>
              </a:solidFill>
              <a:effectLst>
                <a:outerShdw blurRad="38100" dist="38100" dir="2700000" algn="tl">
                  <a:srgbClr val="000000">
                    <a:alpha val="43137"/>
                  </a:srgbClr>
                </a:outerShdw>
              </a:effectLst>
              <a:latin typeface="UTM Flamenco" panose="020406030505060202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45233"/>
            <a:ext cx="12192000" cy="6858000"/>
          </a:xfrm>
          <a:prstGeom prst="rect">
            <a:avLst/>
          </a:prstGeom>
        </p:spPr>
      </p:pic>
      <p:sp>
        <p:nvSpPr>
          <p:cNvPr id="2" name="TextBox 1"/>
          <p:cNvSpPr txBox="1"/>
          <p:nvPr/>
        </p:nvSpPr>
        <p:spPr>
          <a:xfrm>
            <a:off x="1988749" y="1092095"/>
            <a:ext cx="8417689" cy="1107996"/>
          </a:xfrm>
          <a:prstGeom prst="rect">
            <a:avLst/>
          </a:prstGeom>
          <a:noFill/>
        </p:spPr>
        <p:txBody>
          <a:bodyPr wrap="none" rtlCol="0">
            <a:spAutoFit/>
          </a:bodyPr>
          <a:lstStyle/>
          <a:p>
            <a:r>
              <a:rPr lang="en-US" sz="6600" b="1" dirty="0">
                <a:solidFill>
                  <a:srgbClr val="F68D87"/>
                </a:solidFill>
                <a:effectLst>
                  <a:outerShdw blurRad="38100" dist="38100" dir="2700000" algn="tl">
                    <a:srgbClr val="000000">
                      <a:alpha val="43137"/>
                    </a:srgbClr>
                  </a:outerShdw>
                </a:effectLst>
                <a:latin typeface="UTM Avo" panose="02040603050506020204" pitchFamily="18" charset="0"/>
              </a:rPr>
              <a:t>HĐ1: </a:t>
            </a:r>
            <a:r>
              <a:rPr lang="en-US" sz="6600" b="1" dirty="0" err="1">
                <a:solidFill>
                  <a:srgbClr val="F68D87"/>
                </a:solidFill>
                <a:effectLst>
                  <a:outerShdw blurRad="38100" dist="38100" dir="2700000" algn="tl">
                    <a:srgbClr val="000000">
                      <a:alpha val="43137"/>
                    </a:srgbClr>
                  </a:outerShdw>
                </a:effectLst>
                <a:latin typeface="UTM Avo" panose="02040603050506020204" pitchFamily="18" charset="0"/>
              </a:rPr>
              <a:t>Gây</a:t>
            </a:r>
            <a:r>
              <a:rPr lang="en-US" sz="6600" b="1" dirty="0">
                <a:solidFill>
                  <a:srgbClr val="F68D87"/>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rgbClr val="F68D87"/>
                </a:solidFill>
                <a:effectLst>
                  <a:outerShdw blurRad="38100" dist="38100" dir="2700000" algn="tl">
                    <a:srgbClr val="000000">
                      <a:alpha val="43137"/>
                    </a:srgbClr>
                  </a:outerShdw>
                </a:effectLst>
                <a:latin typeface="UTM Avo" panose="02040603050506020204" pitchFamily="18" charset="0"/>
              </a:rPr>
              <a:t>hứng</a:t>
            </a:r>
            <a:r>
              <a:rPr lang="en-US" sz="6600" b="1" dirty="0">
                <a:solidFill>
                  <a:srgbClr val="F68D87"/>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rgbClr val="F68D87"/>
                </a:solidFill>
                <a:effectLst>
                  <a:outerShdw blurRad="38100" dist="38100" dir="2700000" algn="tl">
                    <a:srgbClr val="000000">
                      <a:alpha val="43137"/>
                    </a:srgbClr>
                  </a:outerShdw>
                </a:effectLst>
                <a:latin typeface="UTM Avo" panose="02040603050506020204" pitchFamily="18" charset="0"/>
              </a:rPr>
              <a:t>thú</a:t>
            </a:r>
            <a:endParaRPr lang="en-US" sz="6600" b="1" dirty="0">
              <a:solidFill>
                <a:srgbClr val="F68D87"/>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263618" y="2507356"/>
            <a:ext cx="5383205" cy="1569660"/>
          </a:xfrm>
          <a:prstGeom prst="rect">
            <a:avLst/>
          </a:prstGeom>
          <a:noFill/>
        </p:spPr>
        <p:txBody>
          <a:bodyPr wrap="none" rtlCol="0">
            <a:spAutoFit/>
          </a:bodyPr>
          <a:lstStyle/>
          <a:p>
            <a:r>
              <a:rPr lang="en-US" sz="9600" dirty="0">
                <a:solidFill>
                  <a:schemeClr val="accent2"/>
                </a:solidFill>
                <a:latin typeface="SAYURI - Vag Light" pitchFamily="2" charset="0"/>
              </a:rPr>
              <a:t>ẢO THUẬT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4645" y="0"/>
            <a:ext cx="12192000" cy="6858000"/>
          </a:xfrm>
          <a:prstGeom prst="rect">
            <a:avLst/>
          </a:prstGeom>
        </p:spPr>
      </p:pic>
      <p:sp>
        <p:nvSpPr>
          <p:cNvPr id="2" name="TextBox 1"/>
          <p:cNvSpPr txBox="1"/>
          <p:nvPr/>
        </p:nvSpPr>
        <p:spPr>
          <a:xfrm>
            <a:off x="463161" y="1746413"/>
            <a:ext cx="10801803" cy="2431435"/>
          </a:xfrm>
          <a:prstGeom prst="rect">
            <a:avLst/>
          </a:prstGeom>
          <a:noFill/>
        </p:spPr>
        <p:txBody>
          <a:bodyPr wrap="none" rtlCol="0">
            <a:spAutoFit/>
          </a:bodyPr>
          <a:lstStyle/>
          <a:p>
            <a:r>
              <a:rPr lang="en-US" sz="4000" b="1" dirty="0">
                <a:solidFill>
                  <a:srgbClr val="F68D87"/>
                </a:solidFill>
                <a:effectLst>
                  <a:outerShdw blurRad="38100" dist="38100" dir="2700000" algn="tl">
                    <a:srgbClr val="000000">
                      <a:alpha val="43137"/>
                    </a:srgbClr>
                  </a:outerShdw>
                </a:effectLst>
                <a:latin typeface="UTM Avo" panose="02040603050506020204" pitchFamily="18" charset="0"/>
              </a:rPr>
              <a:t>HĐ2: </a:t>
            </a:r>
            <a:r>
              <a:rPr lang="en-US" sz="4000" b="1" dirty="0" err="1">
                <a:solidFill>
                  <a:srgbClr val="F68D87"/>
                </a:solidFill>
                <a:effectLst>
                  <a:outerShdw blurRad="38100" dist="38100" dir="2700000" algn="tl">
                    <a:srgbClr val="000000">
                      <a:alpha val="43137"/>
                    </a:srgbClr>
                  </a:outerShdw>
                </a:effectLst>
                <a:latin typeface="UTM Avo" panose="02040603050506020204" pitchFamily="18" charset="0"/>
              </a:rPr>
              <a:t>Bài</a:t>
            </a:r>
            <a:r>
              <a:rPr lang="en-US" sz="4000" b="1" dirty="0">
                <a:solidFill>
                  <a:srgbClr val="F68D87"/>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F68D87"/>
                </a:solidFill>
                <a:effectLst>
                  <a:outerShdw blurRad="38100" dist="38100" dir="2700000" algn="tl">
                    <a:srgbClr val="000000">
                      <a:alpha val="43137"/>
                    </a:srgbClr>
                  </a:outerShdw>
                </a:effectLst>
                <a:latin typeface="UTM Avo" panose="02040603050506020204" pitchFamily="18" charset="0"/>
              </a:rPr>
              <a:t>mới</a:t>
            </a:r>
            <a:r>
              <a:rPr lang="en-US" sz="4000" b="1" dirty="0">
                <a:solidFill>
                  <a:srgbClr val="F68D87"/>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F68D87"/>
                </a:solidFill>
                <a:effectLst>
                  <a:outerShdw blurRad="38100" dist="38100" dir="2700000" algn="tl">
                    <a:srgbClr val="000000">
                      <a:alpha val="43137"/>
                    </a:srgbClr>
                  </a:outerShdw>
                </a:effectLst>
                <a:latin typeface="UTM Avo" panose="02040603050506020204" pitchFamily="18" charset="0"/>
              </a:rPr>
              <a:t>Truyện</a:t>
            </a:r>
            <a:r>
              <a:rPr lang="en-US" sz="4000" b="1" dirty="0">
                <a:solidFill>
                  <a:srgbClr val="F68D87"/>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F68D87"/>
                </a:solidFill>
                <a:effectLst>
                  <a:outerShdw blurRad="38100" dist="38100" dir="2700000" algn="tl">
                    <a:srgbClr val="000000">
                      <a:alpha val="43137"/>
                    </a:srgbClr>
                  </a:outerShdw>
                </a:effectLst>
                <a:latin typeface="UTM Avo" panose="02040603050506020204" pitchFamily="18" charset="0"/>
              </a:rPr>
              <a:t>Sự</a:t>
            </a:r>
            <a:r>
              <a:rPr lang="en-US" sz="4000" b="1" dirty="0">
                <a:solidFill>
                  <a:srgbClr val="F68D87"/>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F68D87"/>
                </a:solidFill>
                <a:effectLst>
                  <a:outerShdw blurRad="38100" dist="38100" dir="2700000" algn="tl">
                    <a:srgbClr val="000000">
                      <a:alpha val="43137"/>
                    </a:srgbClr>
                  </a:outerShdw>
                </a:effectLst>
                <a:latin typeface="UTM Avo" panose="02040603050506020204" pitchFamily="18" charset="0"/>
              </a:rPr>
              <a:t>tích</a:t>
            </a:r>
            <a:r>
              <a:rPr lang="en-US" sz="4000" b="1" dirty="0">
                <a:solidFill>
                  <a:srgbClr val="F68D87"/>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F68D87"/>
                </a:solidFill>
                <a:effectLst>
                  <a:outerShdw blurRad="38100" dist="38100" dir="2700000" algn="tl">
                    <a:srgbClr val="000000">
                      <a:alpha val="43137"/>
                    </a:srgbClr>
                  </a:outerShdw>
                </a:effectLst>
                <a:latin typeface="UTM Avo" panose="02040603050506020204" pitchFamily="18" charset="0"/>
              </a:rPr>
              <a:t>hoa</a:t>
            </a:r>
            <a:r>
              <a:rPr lang="en-US" sz="4000" b="1" dirty="0">
                <a:solidFill>
                  <a:srgbClr val="F68D87"/>
                </a:solidFill>
                <a:effectLst>
                  <a:outerShdw blurRad="38100" dist="38100" dir="2700000" algn="tl">
                    <a:srgbClr val="000000">
                      <a:alpha val="43137"/>
                    </a:srgbClr>
                  </a:outerShdw>
                </a:effectLst>
                <a:latin typeface="UTM Avo" panose="02040603050506020204" pitchFamily="18" charset="0"/>
              </a:rPr>
              <a:t> </a:t>
            </a:r>
            <a:r>
              <a:rPr lang="en-US" sz="4000" b="1" dirty="0" err="1">
                <a:solidFill>
                  <a:srgbClr val="F68D87"/>
                </a:solidFill>
                <a:effectLst>
                  <a:outerShdw blurRad="38100" dist="38100" dir="2700000" algn="tl">
                    <a:srgbClr val="000000">
                      <a:alpha val="43137"/>
                    </a:srgbClr>
                  </a:outerShdw>
                </a:effectLst>
                <a:latin typeface="UTM Avo" panose="02040603050506020204" pitchFamily="18" charset="0"/>
              </a:rPr>
              <a:t>hồng</a:t>
            </a:r>
            <a:r>
              <a:rPr lang="en-US" sz="4000" b="1" dirty="0">
                <a:solidFill>
                  <a:srgbClr val="F68D87"/>
                </a:solidFill>
                <a:effectLst>
                  <a:outerShdw blurRad="38100" dist="38100" dir="2700000" algn="tl">
                    <a:srgbClr val="000000">
                      <a:alpha val="43137"/>
                    </a:srgbClr>
                  </a:outerShdw>
                </a:effectLst>
                <a:latin typeface="UTM Avo" panose="02040603050506020204" pitchFamily="18" charset="0"/>
              </a:rPr>
              <a:t>”</a:t>
            </a:r>
          </a:p>
          <a:p>
            <a:endParaRPr lang="en-US" sz="4000" dirty="0"/>
          </a:p>
          <a:p>
            <a:r>
              <a:rPr lang="en-US" sz="4000">
                <a:latin typeface="SAYURI - Vag Light" pitchFamily="2" charset="0"/>
              </a:rPr>
              <a:t>                             </a:t>
            </a:r>
            <a:r>
              <a:rPr lang="en-US" sz="7200">
                <a:latin typeface="SAYURI - Vag Light" pitchFamily="2" charset="0"/>
              </a:rPr>
              <a:t>GV kể lần 1 </a:t>
            </a:r>
            <a:endParaRPr lang="en-US" sz="7200" dirty="0">
              <a:latin typeface="SAYURI - Vag Light"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31A333EF-8D12-F09F-1CD3-0866BB837CB5}"/>
              </a:ext>
            </a:extLst>
          </p:cNvPr>
          <p:cNvGrpSpPr/>
          <p:nvPr/>
        </p:nvGrpSpPr>
        <p:grpSpPr>
          <a:xfrm>
            <a:off x="0" y="0"/>
            <a:ext cx="12192000" cy="6858000"/>
            <a:chOff x="0" y="0"/>
            <a:chExt cx="12192000" cy="685800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
          <p:nvSpPr>
            <p:cNvPr id="7" name="Rectangle 6"/>
            <p:cNvSpPr/>
            <p:nvPr/>
          </p:nvSpPr>
          <p:spPr>
            <a:xfrm>
              <a:off x="589260" y="311600"/>
              <a:ext cx="7237559" cy="1107996"/>
            </a:xfrm>
            <a:prstGeom prst="rect">
              <a:avLst/>
            </a:prstGeom>
            <a:noFill/>
          </p:spPr>
          <p:txBody>
            <a:bodyPr wrap="none" lIns="91440" tIns="45720" rIns="91440" bIns="45720">
              <a:spAutoFit/>
            </a:bodyPr>
            <a:lstStyle/>
            <a:p>
              <a:pPr algn="ctr"/>
              <a:r>
                <a:rPr lang="en-US" sz="6600" b="1" cap="none" spc="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Cadena" panose="02000503000000020004" pitchFamily="2" charset="0"/>
                </a:rPr>
                <a:t>SỰ TÍCH HOA HỒNG</a:t>
              </a:r>
              <a:endParaRPr lang="en-US" sz="6600" b="1" cap="none" spc="0"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iCiel Cadena" panose="02000503000000020004" pitchFamily="2" charset="0"/>
              </a:endParaRPr>
            </a:p>
          </p:txBody>
        </p:sp>
        <p:sp>
          <p:nvSpPr>
            <p:cNvPr id="8" name="Rectangle 7"/>
            <p:cNvSpPr/>
            <p:nvPr/>
          </p:nvSpPr>
          <p:spPr>
            <a:xfrm>
              <a:off x="589260" y="418758"/>
              <a:ext cx="7237559" cy="1107996"/>
            </a:xfrm>
            <a:prstGeom prst="rect">
              <a:avLst/>
            </a:prstGeom>
            <a:noFill/>
          </p:spPr>
          <p:txBody>
            <a:bodyPr wrap="none" lIns="91440" tIns="45720" rIns="91440" bIns="45720">
              <a:spAutoFit/>
            </a:bodyPr>
            <a:lstStyle/>
            <a:p>
              <a:pPr algn="ctr"/>
              <a:r>
                <a:rPr lang="en-US" sz="6600" b="1" cap="none" spc="0" dirty="0">
                  <a:ln w="13462">
                    <a:solidFill>
                      <a:schemeClr val="bg1"/>
                    </a:solidFill>
                    <a:prstDash val="solid"/>
                  </a:ln>
                  <a:solidFill>
                    <a:srgbClr val="FF0000"/>
                  </a:solidFill>
                  <a:effectLst>
                    <a:outerShdw dist="38100" dir="2700000" algn="bl" rotWithShape="0">
                      <a:schemeClr val="accent5"/>
                    </a:outerShdw>
                  </a:effectLst>
                  <a:latin typeface="iCiel Cadena" panose="02000503000000020004" pitchFamily="2" charset="0"/>
                </a:rPr>
                <a:t>SỰ TÍCH HOA HỒNG</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pic>
        <p:nvPicPr>
          <p:cNvPr id="6" name="Picture 5"/>
          <p:cNvPicPr>
            <a:picLocks noChangeAspect="1"/>
          </p:cNvPicPr>
          <p:nvPr/>
        </p:nvPicPr>
        <p:blipFill>
          <a:blip r:embed="rId4"/>
          <a:stretch>
            <a:fillRect/>
          </a:stretch>
        </p:blipFill>
        <p:spPr>
          <a:xfrm>
            <a:off x="8197971" y="1172532"/>
            <a:ext cx="1464733" cy="1098550"/>
          </a:xfrm>
          <a:prstGeom prst="wedgeEllipseCallout">
            <a:avLst/>
          </a:prstGeom>
        </p:spPr>
      </p:pic>
      <p:pic>
        <p:nvPicPr>
          <p:cNvPr id="7" name="Picture 6"/>
          <p:cNvPicPr>
            <a:picLocks noChangeAspect="1"/>
          </p:cNvPicPr>
          <p:nvPr/>
        </p:nvPicPr>
        <p:blipFill rotWithShape="1">
          <a:blip r:embed="rId5"/>
          <a:srcRect l="5201" t="5524" r="23527" b="846"/>
          <a:stretch>
            <a:fillRect/>
          </a:stretch>
        </p:blipFill>
        <p:spPr>
          <a:xfrm>
            <a:off x="5097896" y="526823"/>
            <a:ext cx="1700837" cy="1194984"/>
          </a:xfrm>
          <a:prstGeom prst="wedgeEllipseCallout">
            <a:avLst/>
          </a:prstGeom>
        </p:spPr>
      </p:pic>
      <p:pic>
        <p:nvPicPr>
          <p:cNvPr id="8" name="Picture 7"/>
          <p:cNvPicPr>
            <a:picLocks noChangeAspect="1"/>
          </p:cNvPicPr>
          <p:nvPr/>
        </p:nvPicPr>
        <p:blipFill>
          <a:blip r:embed="rId6"/>
          <a:stretch>
            <a:fillRect/>
          </a:stretch>
        </p:blipFill>
        <p:spPr>
          <a:xfrm>
            <a:off x="9662704" y="1943560"/>
            <a:ext cx="1530229" cy="1091279"/>
          </a:xfrm>
          <a:prstGeom prst="rect">
            <a:avLst/>
          </a:prstGeom>
        </p:spPr>
      </p:pic>
      <p:sp>
        <p:nvSpPr>
          <p:cNvPr id="9" name="Thought Bubble: Cloud 8"/>
          <p:cNvSpPr/>
          <p:nvPr/>
        </p:nvSpPr>
        <p:spPr>
          <a:xfrm rot="21049873">
            <a:off x="1240380" y="256727"/>
            <a:ext cx="3989563" cy="1831609"/>
          </a:xfrm>
          <a:prstGeom prst="cloudCallou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UTM Avo" panose="02040603050506020204" pitchFamily="18" charset="0"/>
              </a:rPr>
              <a:t>Ước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gì</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chúng</a:t>
            </a:r>
            <a:r>
              <a:rPr lang="en-US" sz="2400" dirty="0">
                <a:solidFill>
                  <a:schemeClr val="tx1"/>
                </a:solidFill>
                <a:latin typeface="UTM Avo" panose="02040603050506020204" pitchFamily="18" charset="0"/>
              </a:rPr>
              <a:t> ta </a:t>
            </a:r>
            <a:r>
              <a:rPr lang="en-US" sz="2400" dirty="0" err="1">
                <a:solidFill>
                  <a:schemeClr val="tx1"/>
                </a:solidFill>
                <a:latin typeface="UTM Avo" panose="02040603050506020204" pitchFamily="18" charset="0"/>
              </a:rPr>
              <a:t>có</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nhiều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màu</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sắc</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như</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những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loại</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hoa</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khác</a:t>
            </a:r>
            <a:endParaRPr lang="en-US" sz="2400" dirty="0">
              <a:solidFill>
                <a:schemeClr val="tx1"/>
              </a:solidFill>
              <a:latin typeface="UTM Avo" panose="020406030505060202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3975" y="0"/>
            <a:ext cx="12192000"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98"/>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4645" y="111968"/>
            <a:ext cx="121920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192</Words>
  <Application>Microsoft Office PowerPoint</Application>
  <PresentationFormat>Widescreen</PresentationFormat>
  <Paragraphs>32</Paragraphs>
  <Slides>12</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vt:lpstr>
      <vt:lpstr>Calibri</vt:lpstr>
      <vt:lpstr>Calibri Light</vt:lpstr>
      <vt:lpstr>iCiel Amerigraf</vt:lpstr>
      <vt:lpstr>iCiel Cadena</vt:lpstr>
      <vt:lpstr>SAYURI - Vag Light</vt:lpstr>
      <vt:lpstr>Times New Roman</vt:lpstr>
      <vt:lpstr>UTM Avo</vt:lpstr>
      <vt:lpstr>UTM Flamenco</vt:lpstr>
      <vt:lpstr>UTM French Vanilla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kun</cp:lastModifiedBy>
  <cp:revision>68</cp:revision>
  <dcterms:created xsi:type="dcterms:W3CDTF">2025-06-18T06:05:00Z</dcterms:created>
  <dcterms:modified xsi:type="dcterms:W3CDTF">2026-03-26T12:47:33Z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C38714BB6C744AD396D57B5861899767_13</vt:lpwstr>
  </property>
  <property fmtid="{D5CDD505-2E9C-101B-9397-08002B2CF9AE}" pid="3" name="KSOProductBuildVer">
    <vt:lpwstr>1033-12.2.0.23196</vt:lpwstr>
  </property>
</Properties>
</file>