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6" r:id="rId3"/>
    <p:sldId id="294" r:id="rId4"/>
    <p:sldId id="258" r:id="rId5"/>
    <p:sldId id="259" r:id="rId6"/>
    <p:sldId id="260" r:id="rId7"/>
    <p:sldId id="304" r:id="rId8"/>
    <p:sldId id="261" r:id="rId9"/>
    <p:sldId id="303" r:id="rId10"/>
    <p:sldId id="305" r:id="rId11"/>
    <p:sldId id="285" r:id="rId12"/>
    <p:sldId id="286" r:id="rId13"/>
    <p:sldId id="287" r:id="rId14"/>
    <p:sldId id="290" r:id="rId15"/>
    <p:sldId id="299" r:id="rId16"/>
    <p:sldId id="300" r:id="rId17"/>
    <p:sldId id="301" r:id="rId18"/>
    <p:sldId id="268" r:id="rId19"/>
    <p:sldId id="269" r:id="rId20"/>
    <p:sldId id="270" r:id="rId21"/>
    <p:sldId id="271" r:id="rId22"/>
    <p:sldId id="272" r:id="rId23"/>
    <p:sldId id="278" r:id="rId24"/>
    <p:sldId id="302" r:id="rId25"/>
    <p:sldId id="279" r:id="rId26"/>
    <p:sldId id="280" r:id="rId27"/>
    <p:sldId id="297" r:id="rId28"/>
    <p:sldId id="283" r:id="rId29"/>
    <p:sldId id="28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56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258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20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1FBB-F357-4E27-84AD-13444B2F47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9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FC4DD-FC99-402D-9563-C0B36742D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0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A150B-6B04-4EBA-8205-210181A2A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87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CF8F8-32C8-4113-8025-06D1545C2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82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60701-DBC0-4CAB-B3BF-25FE21ED16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1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A990-939B-42E7-9B26-15C4D1C48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1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138B7-AAFF-4D90-B921-5D374678A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2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8D20-8A38-4F9B-BD54-0F3080CB7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2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06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77282-10CF-4E33-9E5E-DF1CC5B83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85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DA3-AE69-49CB-A4C7-4DF01436E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3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0DCBF-A490-4180-BF28-805AC3059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43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9215C-7D73-4184-9247-A5E0E6425B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6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48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92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19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98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18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79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E333-60B1-4F3B-8A20-0D096C7611BB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72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DB379-5DF6-4724-9E1C-18D29FCAB51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6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Tai%20lieu%20Chung\nhac%20cach%20mang\Copy%20of%20Dai%20Loc%20que%20minh.mp3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27.png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A1A49-163A-7985-F676-08F59C9B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ADE121-BFE2-C5C1-0DC3-DBBD4D84DFCC}"/>
              </a:ext>
            </a:extLst>
          </p:cNvPr>
          <p:cNvSpPr txBox="1"/>
          <p:nvPr/>
        </p:nvSpPr>
        <p:spPr>
          <a:xfrm>
            <a:off x="4117815" y="503583"/>
            <a:ext cx="4693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F0B71-2B2E-40CE-56F3-172E780D0322}"/>
              </a:ext>
            </a:extLst>
          </p:cNvPr>
          <p:cNvSpPr txBox="1"/>
          <p:nvPr/>
        </p:nvSpPr>
        <p:spPr>
          <a:xfrm>
            <a:off x="2769703" y="2213113"/>
            <a:ext cx="798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DFCF7-AFDB-FDC2-234C-6CBBB462CDAF}"/>
              </a:ext>
            </a:extLst>
          </p:cNvPr>
          <p:cNvSpPr txBox="1"/>
          <p:nvPr/>
        </p:nvSpPr>
        <p:spPr>
          <a:xfrm>
            <a:off x="2981739" y="3511514"/>
            <a:ext cx="53960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Đề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tài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b="1" dirty="0" err="1">
                <a:solidFill>
                  <a:srgbClr val="002060"/>
                </a:solidFill>
              </a:rPr>
              <a:t>Thơ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Nàng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Tiên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Ốc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 err="1">
                <a:solidFill>
                  <a:srgbClr val="002060"/>
                </a:solidFill>
              </a:rPr>
              <a:t>Giáo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viên</a:t>
            </a:r>
            <a:r>
              <a:rPr lang="en-US" sz="3200" b="1" dirty="0">
                <a:solidFill>
                  <a:srgbClr val="002060"/>
                </a:solidFill>
              </a:rPr>
              <a:t>: Nguyễn Thị </a:t>
            </a:r>
            <a:r>
              <a:rPr lang="vi-VN" sz="3200" b="1" dirty="0">
                <a:solidFill>
                  <a:srgbClr val="002060"/>
                </a:solidFill>
              </a:rPr>
              <a:t>Hòa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 err="1">
                <a:solidFill>
                  <a:srgbClr val="002060"/>
                </a:solidFill>
              </a:rPr>
              <a:t>Lứa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1" dirty="0">
                <a:solidFill>
                  <a:srgbClr val="002060"/>
                </a:solidFill>
              </a:rPr>
              <a:t>4</a:t>
            </a:r>
            <a:r>
              <a:rPr lang="en-US" sz="3200" b="1" dirty="0">
                <a:solidFill>
                  <a:srgbClr val="002060"/>
                </a:solidFill>
              </a:rPr>
              <a:t>-</a:t>
            </a:r>
            <a:r>
              <a:rPr lang="vi-VN" sz="3200" b="1" dirty="0">
                <a:solidFill>
                  <a:srgbClr val="002060"/>
                </a:solidFill>
              </a:rPr>
              <a:t>5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2442" cy="6851142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312442" y="1377017"/>
            <a:ext cx="28795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Xưa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nghèo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Chuyên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mò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bắt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ốc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9168" cy="6858000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286216" y="4338697"/>
            <a:ext cx="590578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hôm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Vỏ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Không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giống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như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khác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-118756" y="1885949"/>
            <a:ext cx="641393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thương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không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muốn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bán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Bèn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thả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vào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trong</a:t>
            </a:r>
            <a:r>
              <a:rPr lang="en-US" sz="3500" b="1" dirty="0">
                <a:solidFill>
                  <a:srgbClr val="002060"/>
                </a:solidFill>
              </a:rPr>
              <a:t> chum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Rồi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lại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đi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làm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72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9832" y="1540042"/>
            <a:ext cx="6184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bí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mật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Đập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vỡ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ốc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xanh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lấy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tiên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nữa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1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68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3316" name="Picture 1" descr="hoa 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5"/>
          <p:cNvSpPr>
            <a:spLocks noChangeArrowheads="1" noChangeShapeType="1" noTextEdit="1"/>
          </p:cNvSpPr>
          <p:nvPr/>
        </p:nvSpPr>
        <p:spPr bwMode="auto">
          <a:xfrm>
            <a:off x="4038602" y="2133603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từ khó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8500" y="2897188"/>
            <a:ext cx="6842760" cy="255454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/>
              <a:t>+ </a:t>
            </a:r>
            <a:r>
              <a:rPr lang="en-US" sz="3200" dirty="0" err="1"/>
              <a:t>Biêng</a:t>
            </a:r>
            <a:r>
              <a:rPr lang="en-US" sz="3200" dirty="0"/>
              <a:t> </a:t>
            </a:r>
            <a:r>
              <a:rPr lang="en-US" sz="3200" dirty="0" err="1"/>
              <a:t>biếc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: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.</a:t>
            </a:r>
          </a:p>
          <a:p>
            <a:r>
              <a:rPr lang="en-US" sz="3200" dirty="0"/>
              <a:t>+ Chum :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tươm</a:t>
            </a:r>
            <a:r>
              <a:rPr lang="en-US" sz="3200" dirty="0"/>
              <a:t> : </a:t>
            </a:r>
            <a:r>
              <a:rPr lang="en-US" sz="3200" dirty="0" err="1"/>
              <a:t>ngăn</a:t>
            </a:r>
            <a:r>
              <a:rPr lang="en-US" sz="3200" dirty="0"/>
              <a:t> </a:t>
            </a:r>
            <a:r>
              <a:rPr lang="en-US" sz="3200" dirty="0" err="1"/>
              <a:t>nắp,đầy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Vỡ</a:t>
            </a:r>
            <a:r>
              <a:rPr lang="en-US" sz="3200" dirty="0"/>
              <a:t> : </a:t>
            </a:r>
            <a:r>
              <a:rPr lang="en-US" sz="3200" dirty="0" err="1"/>
              <a:t>bể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91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434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09802" y="790576"/>
            <a:ext cx="7605713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Trẻ đọc thơ: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sz="5000">
                <a:solidFill>
                  <a:srgbClr val="000099"/>
                </a:solidFill>
              </a:rPr>
              <a:t>- Cả lớp đọc</a:t>
            </a:r>
            <a:r>
              <a:rPr lang="vi-VN" sz="5000">
                <a:solidFill>
                  <a:srgbClr val="000099"/>
                </a:solidFill>
              </a:rPr>
              <a:t> 2  lần theo </a:t>
            </a:r>
            <a:endParaRPr lang="en-US" sz="50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cô từng câu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Lớp đọc cả bài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Từng tổ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Nhóm trai, gái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5364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502072" y="1357314"/>
            <a:ext cx="29386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28719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MỤC ĐÍCH- YÊU CẦU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628651" cy="18573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4" y="5630779"/>
            <a:ext cx="5943599" cy="141972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63349" y="2"/>
            <a:ext cx="62865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3159" y="1485919"/>
            <a:ext cx="98418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/>
              <a:t>1. Kiến thức : 	</a:t>
            </a:r>
            <a:endParaRPr lang="en-US" dirty="0"/>
          </a:p>
          <a:p>
            <a:r>
              <a:rPr lang="vi-VN" dirty="0"/>
              <a:t>- Trẻ nhớ tên bài thơ, tên tác giả.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vi-VN" dirty="0"/>
              <a:t>Trẻ hiểu nội dung bài thơ </a:t>
            </a:r>
            <a:endParaRPr lang="en-US" dirty="0"/>
          </a:p>
          <a:p>
            <a:r>
              <a:rPr lang="vi-VN" dirty="0"/>
              <a:t>- Trẻ hứng thú đọc diễn cảm, và  cảm nhận được âm điệu vui tươi, nhịp nhàng khi đọc bài thơ.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r>
              <a:rPr lang="vi-VN" b="1" i="1" dirty="0"/>
              <a:t>2. Kỹ năng :</a:t>
            </a:r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Trẻ</a:t>
            </a:r>
            <a:r>
              <a:rPr lang="en-US" dirty="0"/>
              <a:t> 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  <a:p>
            <a:r>
              <a:rPr lang="vi-VN" b="1" i="1" dirty="0"/>
              <a:t>3. Thái độ :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048001" y="1371600"/>
            <a:ext cx="699101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Các con vừa được nghe cô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đọc bài thơ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Do ai sáng tác?</a:t>
            </a:r>
          </a:p>
        </p:txBody>
      </p:sp>
    </p:spTree>
    <p:extLst>
      <p:ext uri="{BB962C8B-B14F-4D97-AF65-F5344CB8AC3E}">
        <p14:creationId xmlns:p14="http://schemas.microsoft.com/office/powerpoint/2010/main" val="105881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793" y="-987380"/>
            <a:ext cx="13986455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2868" y="5036258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1615" y="3367783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9861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01317" y="331136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-188914"/>
            <a:ext cx="9453093" cy="285750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7553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4455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8916" y="332594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8433" y="3343720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5667" y="5028423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Ố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11301" y="3358591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84399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955E-6 1.65587E-6 L 0.07615 -0.397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1" y="-19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803E-6 6.6605E-7 L 0.21046 -0.668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7" y="-33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2421 -0.4354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0352 -0.4504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8406E-7 1.10083E-6 L -0.12248 0.4685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0" y="23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2821E-7 -4.26457E-6 L 0.23155 -0.6796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1" y="-33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1236 -0.4349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77E-6 -2.99722E-6 L -0.01223 -0.43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21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3556" name="Picture 2" descr="SZ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-137160" y="0"/>
            <a:ext cx="1232916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919218" y="959357"/>
            <a:ext cx="7815714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Từ</a:t>
            </a:r>
            <a:r>
              <a:rPr lang="vi-VN" sz="3600" dirty="0"/>
              <a:t> nào trong bài thơ nói lên nghề nghiệp của bà lão vậy c/c?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- </a:t>
            </a:r>
            <a:r>
              <a:rPr lang="en-US" sz="3600" dirty="0" err="1"/>
              <a:t>Vẻ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qua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?     - Con </a:t>
            </a:r>
            <a:r>
              <a:rPr lang="en-US" sz="3600" dirty="0" err="1"/>
              <a:t>đoán</a:t>
            </a:r>
            <a:r>
              <a:rPr lang="en-US" sz="3600" dirty="0"/>
              <a:t>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thường</a:t>
            </a:r>
            <a:r>
              <a:rPr lang="en-US" sz="3600" dirty="0"/>
              <a:t> </a:t>
            </a:r>
            <a:r>
              <a:rPr lang="en-US" sz="3600" dirty="0" err="1"/>
              <a:t>xảy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  <a:p>
            <a:pPr marL="0" indent="0">
              <a:buNone/>
            </a:pPr>
            <a:endParaRPr lang="vi-VN" sz="3600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151" y="4870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ai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đã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endParaRPr lang="en-US" sz="3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Vì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gái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giup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-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nhiêu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tiếng</a:t>
            </a:r>
            <a:r>
              <a:rPr lang="en-US" sz="3200" b="1" dirty="0">
                <a:solidFill>
                  <a:srgbClr val="7030A0"/>
                </a:solidFill>
              </a:rPr>
              <a:t> ?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thấy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cho</a:t>
            </a:r>
            <a:r>
              <a:rPr lang="en-US" sz="3200" b="1" dirty="0">
                <a:solidFill>
                  <a:srgbClr val="7030A0"/>
                </a:solidFill>
              </a:rPr>
              <a:t> cc </a:t>
            </a:r>
            <a:r>
              <a:rPr lang="en-US" sz="3200" b="1" dirty="0" err="1">
                <a:solidFill>
                  <a:srgbClr val="7030A0"/>
                </a:solidFill>
              </a:rPr>
              <a:t>xem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với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thơ,câu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lần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trước</a:t>
            </a:r>
            <a:r>
              <a:rPr lang="en-US" sz="3200" b="1" dirty="0">
                <a:solidFill>
                  <a:srgbClr val="7030A0"/>
                </a:solidFill>
              </a:rPr>
              <a:t> 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nào</a:t>
            </a:r>
            <a:r>
              <a:rPr lang="en-US" sz="3200" b="1" dirty="0">
                <a:solidFill>
                  <a:srgbClr val="7030A0"/>
                </a:solidFill>
              </a:rPr>
              <a:t>?     </a:t>
            </a:r>
          </a:p>
        </p:txBody>
      </p:sp>
    </p:spTree>
    <p:extLst>
      <p:ext uri="{BB962C8B-B14F-4D97-AF65-F5344CB8AC3E}">
        <p14:creationId xmlns:p14="http://schemas.microsoft.com/office/powerpoint/2010/main" val="2027858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dirty="0"/>
          </a:p>
        </p:txBody>
      </p:sp>
      <p:pic>
        <p:nvPicPr>
          <p:cNvPr id="24580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2628900" y="19050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Hoạt động 3: Củng cố</a:t>
            </a:r>
          </a:p>
        </p:txBody>
      </p:sp>
      <p:pic>
        <p:nvPicPr>
          <p:cNvPr id="23560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9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</p:childTnLst>
        </p:cTn>
      </p:par>
    </p:tnLst>
    <p:bldLst>
      <p:bldP spid="235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5604" name="Picture 4" descr="48dbbe9203c6c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036705" y="2590802"/>
            <a:ext cx="575029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5400" dirty="0">
                <a:solidFill>
                  <a:srgbClr val="FF0000"/>
                </a:solidFill>
                <a:latin typeface=".VnVogue" panose="020B7200000000000000" pitchFamily="34" charset="0"/>
              </a:rPr>
              <a:t>Trò chơi</a:t>
            </a:r>
            <a:endParaRPr lang="en-US" sz="5400" dirty="0">
              <a:solidFill>
                <a:srgbClr val="FF0000"/>
              </a:solidFill>
              <a:latin typeface=".VnVogue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81" y="1288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Luật chơi: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đôi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nhiều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thì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thắng</a:t>
            </a:r>
            <a:endParaRPr lang="en-US" b="1" dirty="0">
              <a:solidFill>
                <a:srgbClr val="7030A0"/>
              </a:solidFill>
              <a:latin typeface="Times New Roman"/>
              <a:ea typeface="Arial"/>
            </a:endParaRPr>
          </a:p>
          <a:p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Cách chơi: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tôm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tép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…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chia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lớp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thành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mỗi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5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bạn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thò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tay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sờ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hoặc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nhớ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không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nhìn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0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8400" y="1920241"/>
            <a:ext cx="812292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3500" b="1" u="sng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GDTT : </a:t>
            </a:r>
            <a:r>
              <a:rPr lang="vi-VN" sz="3500" b="1" u="sng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/>
              <a:t>Qua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muốn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dục</a:t>
            </a:r>
            <a:r>
              <a:rPr lang="en-US" sz="3600" dirty="0"/>
              <a:t> cc ở </a:t>
            </a:r>
            <a:r>
              <a:rPr lang="en-US" sz="3600" dirty="0" err="1"/>
              <a:t>hiền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gặp</a:t>
            </a:r>
            <a:r>
              <a:rPr lang="en-US" sz="3600" dirty="0"/>
              <a:t> </a:t>
            </a:r>
            <a:r>
              <a:rPr lang="en-US" sz="3600" dirty="0" err="1"/>
              <a:t>lành,và</a:t>
            </a:r>
            <a:r>
              <a:rPr lang="en-US" sz="3600" dirty="0"/>
              <a:t> </a:t>
            </a:r>
            <a:r>
              <a:rPr lang="en-US" sz="3600" dirty="0" err="1"/>
              <a:t>siêng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chịu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mọi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hạnh</a:t>
            </a:r>
            <a:r>
              <a:rPr lang="en-US" sz="3600" dirty="0"/>
              <a:t> </a:t>
            </a:r>
            <a:r>
              <a:rPr lang="en-US" sz="3600" dirty="0" err="1"/>
              <a:t>phúc</a:t>
            </a:r>
            <a:r>
              <a:rPr lang="en-US" sz="3600" dirty="0"/>
              <a:t>.</a:t>
            </a:r>
          </a:p>
          <a:p>
            <a:pPr>
              <a:buNone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45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9700" name="Picture 4" descr="felicitsh71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57912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56388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Copy of Dai Loc que m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3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477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WordArt 17"/>
          <p:cNvSpPr>
            <a:spLocks noChangeArrowheads="1" noChangeShapeType="1" noTextEdit="1"/>
          </p:cNvSpPr>
          <p:nvPr/>
        </p:nvSpPr>
        <p:spPr bwMode="auto">
          <a:xfrm>
            <a:off x="2424114" y="3078164"/>
            <a:ext cx="7559675" cy="1341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017113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4" descr="BORBS3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59" y="-220980"/>
            <a:ext cx="13098780" cy="731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6019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hoạt động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605046" y="1824824"/>
            <a:ext cx="574708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* Ho¹t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éng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1 :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æn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Þnh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-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trß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chuyÖn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g©y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høng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thó. 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203898" y="3106694"/>
            <a:ext cx="9580808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/>
              <a:t>-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vừa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c/c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</a:t>
            </a:r>
            <a:r>
              <a:rPr lang="en-US" sz="2400" dirty="0" err="1"/>
              <a:t>Phan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Nhàn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con </a:t>
            </a:r>
            <a:r>
              <a:rPr lang="en-US" sz="2400" dirty="0" err="1"/>
              <a:t>ốc</a:t>
            </a:r>
            <a:r>
              <a:rPr lang="en-US" sz="2400" dirty="0"/>
              <a:t> c/c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endParaRPr lang="vi-VN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34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100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2667000" y="5334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429001" y="3001965"/>
            <a:ext cx="60789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6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thụ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1</a:t>
            </a: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4106863" y="2681291"/>
            <a:ext cx="35433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nội dung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34642" y="3288601"/>
            <a:ext cx="74066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con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đền</a:t>
            </a:r>
            <a:r>
              <a:rPr lang="en-US" sz="2800" dirty="0"/>
              <a:t> </a:t>
            </a:r>
            <a:r>
              <a:rPr lang="en-US" sz="2800" dirty="0" err="1"/>
              <a:t>ơn</a:t>
            </a:r>
            <a:r>
              <a:rPr lang="en-US" sz="2800" dirty="0"/>
              <a:t> </a:t>
            </a:r>
            <a:r>
              <a:rPr lang="en-US" sz="2800" dirty="0" err="1"/>
              <a:t>nàng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gíup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 .</a:t>
            </a:r>
          </a:p>
        </p:txBody>
      </p:sp>
    </p:spTree>
    <p:extLst>
      <p:ext uri="{BB962C8B-B14F-4D97-AF65-F5344CB8AC3E}">
        <p14:creationId xmlns:p14="http://schemas.microsoft.com/office/powerpoint/2010/main" val="20783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Video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lần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8351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2: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hình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ảnh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động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minh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hoa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̣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94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A2B25-0F49-4A0F-9041-85BD98BA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ruyen tho - Nang tien oc - NOaduio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EEFC0BA3-5029-4582-B603-147141BE8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122" y="569842"/>
            <a:ext cx="10906539" cy="56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̀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diễn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giải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từng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tranh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endParaRPr lang="vi-VN" sz="40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735</Words>
  <Application>Microsoft Office PowerPoint</Application>
  <PresentationFormat>Widescreen</PresentationFormat>
  <Paragraphs>88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.VnAvant</vt:lpstr>
      <vt:lpstr>.VnTime</vt:lpstr>
      <vt:lpstr>.VnVogue</vt:lpstr>
      <vt:lpstr>Arial</vt:lpstr>
      <vt:lpstr>Calibri</vt:lpstr>
      <vt:lpstr>Calibri Light</vt:lpstr>
      <vt:lpstr>Tahoma</vt:lpstr>
      <vt:lpstr>Times New Roman</vt:lpstr>
      <vt:lpstr>Office Theme</vt:lpstr>
      <vt:lpstr>Default Design</vt:lpstr>
      <vt:lpstr>PowerPoint Presentation</vt:lpstr>
      <vt:lpstr>MỤC ĐÍCH-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PN-Studio</cp:lastModifiedBy>
  <cp:revision>25</cp:revision>
  <dcterms:created xsi:type="dcterms:W3CDTF">2016-03-29T13:15:34Z</dcterms:created>
  <dcterms:modified xsi:type="dcterms:W3CDTF">2025-12-21T13:55:24Z</dcterms:modified>
</cp:coreProperties>
</file>