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83" r:id="rId3"/>
    <p:sldId id="279" r:id="rId4"/>
    <p:sldId id="263" r:id="rId5"/>
    <p:sldId id="272" r:id="rId6"/>
    <p:sldId id="273" r:id="rId7"/>
    <p:sldId id="278" r:id="rId8"/>
    <p:sldId id="281" r:id="rId9"/>
    <p:sldId id="284" r:id="rId10"/>
    <p:sldId id="280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B1AFC-46DC-4DB7-9E2F-1033C4589A22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E2097-093A-43AA-9FEB-40F26504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33336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749385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CHỮ CÁI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097721"/>
              </p:ext>
            </p:extLst>
          </p:nvPr>
        </p:nvGraphicFramePr>
        <p:xfrm>
          <a:off x="2876263" y="3163381"/>
          <a:ext cx="8887693" cy="7010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quen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cái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p-q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647528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Kiều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Sang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562574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>
            <a:fillRect/>
          </a:stretch>
        </p:blipFill>
        <p:spPr bwMode="auto">
          <a:xfrm>
            <a:off x="1348578" y="0"/>
            <a:ext cx="92609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62" y="316949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63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9"/>
          <a:stretch>
            <a:fillRect/>
          </a:stretch>
        </p:blipFill>
        <p:spPr bwMode="auto">
          <a:xfrm>
            <a:off x="16764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203" y="26354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b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4432"/>
            <a:ext cx="12192000" cy="68028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616" y="2389891"/>
            <a:ext cx="10515600" cy="231731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7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" y="-49070"/>
            <a:ext cx="12180864" cy="6956139"/>
          </a:xfrm>
          <a:prstGeom prst="rect">
            <a:avLst/>
          </a:prstGeom>
        </p:spPr>
      </p:pic>
      <p:pic>
        <p:nvPicPr>
          <p:cNvPr id="7" name="Content Placeholder 10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" y="-95921"/>
            <a:ext cx="12181351" cy="6953921"/>
          </a:xfrm>
        </p:spPr>
      </p:pic>
      <p:pic>
        <p:nvPicPr>
          <p:cNvPr id="9" name="Picture 8" descr="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832" y="3558262"/>
            <a:ext cx="2565326" cy="25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nga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162" y="5333652"/>
            <a:ext cx="1981285" cy="55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21" y="258370"/>
            <a:ext cx="571850" cy="387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9905" y="3322685"/>
            <a:ext cx="2752023" cy="2830389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298945" y="-67547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.VnAvant" panose="020B7200000000000000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9844" b="65755" l="44290" r="52782">
                        <a14:foregroundMark x1="45461" y1="48958" x2="45461" y2="48958"/>
                        <a14:foregroundMark x1="45095" y1="50651" x2="45095" y2="506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96" t="40417" r="47174" b="34583"/>
          <a:stretch/>
        </p:blipFill>
        <p:spPr bwMode="auto">
          <a:xfrm>
            <a:off x="9906345" y="258370"/>
            <a:ext cx="1638300" cy="2956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9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37956 0.005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7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0.2233 -0.44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5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5919" y="849204"/>
            <a:ext cx="870857" cy="517422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81795" y="887834"/>
            <a:ext cx="3629466" cy="3727937"/>
            <a:chOff x="5536421" y="255697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88934" y="887834"/>
            <a:ext cx="3629466" cy="3727937"/>
            <a:chOff x="4811153" y="106914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589786" y="188462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801395" y="849204"/>
            <a:ext cx="885381" cy="518834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4263" y="718579"/>
            <a:ext cx="872874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881795" y="873320"/>
            <a:ext cx="3629466" cy="3742451"/>
            <a:chOff x="5536421" y="2556976"/>
            <a:chExt cx="3629466" cy="3727937"/>
          </a:xfrm>
        </p:grpSpPr>
        <p:sp>
          <p:nvSpPr>
            <p:cNvPr id="22" name="Flowchart: Connector 21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17919E-6 L 0.23815 -0.015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5 -0.01041 L 0.23685 -0.0145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6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02003" y="1493852"/>
            <a:ext cx="3629466" cy="3727937"/>
            <a:chOff x="1537624" y="873319"/>
            <a:chExt cx="3629466" cy="3727937"/>
          </a:xfrm>
        </p:grpSpPr>
        <p:sp>
          <p:nvSpPr>
            <p:cNvPr id="9" name="Flowchart: Connector 8"/>
            <p:cNvSpPr/>
            <p:nvPr/>
          </p:nvSpPr>
          <p:spPr>
            <a:xfrm>
              <a:off x="1537624" y="873319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2316257" y="1688796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438146" y="1637434"/>
            <a:ext cx="870857" cy="51451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65677" y="1579383"/>
            <a:ext cx="870857" cy="5246793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CC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07068" y="1579383"/>
            <a:ext cx="3629466" cy="3727937"/>
            <a:chOff x="5536421" y="2556976"/>
            <a:chExt cx="3629466" cy="3727937"/>
          </a:xfrm>
        </p:grpSpPr>
        <p:sp>
          <p:nvSpPr>
            <p:cNvPr id="14" name="Flowchart: Connector 13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072327" y="1604931"/>
            <a:ext cx="870857" cy="521062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307068" y="1593890"/>
            <a:ext cx="3629466" cy="3727937"/>
            <a:chOff x="5536421" y="2556976"/>
            <a:chExt cx="3629466" cy="3727937"/>
          </a:xfrm>
        </p:grpSpPr>
        <p:sp>
          <p:nvSpPr>
            <p:cNvPr id="20" name="Flowchart: Connector 19"/>
            <p:cNvSpPr/>
            <p:nvPr/>
          </p:nvSpPr>
          <p:spPr>
            <a:xfrm>
              <a:off x="5536421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6315053" y="3401481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28181" y="1486369"/>
            <a:ext cx="3629466" cy="3727937"/>
            <a:chOff x="2756824" y="2556976"/>
            <a:chExt cx="3629466" cy="3727937"/>
          </a:xfrm>
        </p:grpSpPr>
        <p:sp>
          <p:nvSpPr>
            <p:cNvPr id="25" name="Flowchart: Connector 24"/>
            <p:cNvSpPr/>
            <p:nvPr/>
          </p:nvSpPr>
          <p:spPr>
            <a:xfrm>
              <a:off x="2756824" y="2556976"/>
              <a:ext cx="3629466" cy="3727937"/>
            </a:xfrm>
            <a:prstGeom prst="flowChartConnector">
              <a:avLst/>
            </a:prstGeom>
            <a:solidFill>
              <a:srgbClr val="008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3535457" y="3372453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431496" y="1593890"/>
            <a:ext cx="870857" cy="523228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46761" y="285716"/>
            <a:ext cx="10515600" cy="7986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So </a:t>
            </a:r>
            <a:r>
              <a:rPr lang="en-US" sz="3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s¸nh</a:t>
            </a:r>
            <a:r>
              <a:rPr lang="en-US" sz="3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2 </a:t>
            </a:r>
            <a:r>
              <a:rPr lang="en-US" sz="3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÷ p-q</a:t>
            </a:r>
            <a:endParaRPr lang="en-US" sz="36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56885" y="2070946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59130" y="4966954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7600" b="1" dirty="0">
                <a:solidFill>
                  <a:srgbClr val="008000"/>
                </a:solidFill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612" y="1614328"/>
            <a:ext cx="2447330" cy="2277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530" y="4851175"/>
            <a:ext cx="1455717" cy="190329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349384" y="1614328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24" name="Group 23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25" name="Flowchart: Connector 24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Flowchart: Connector 25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845799" y="4598291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30" name="Group 2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32" name="Flowchart: Connector 3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Flowchart: Connector 3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82049" y="522543"/>
            <a:ext cx="5188527" cy="53542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C¸c</a:t>
            </a:r>
            <a:r>
              <a:rPr lang="en-US" sz="3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kiÓu</a:t>
            </a:r>
            <a:r>
              <a:rPr lang="en-US" sz="3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.VnAvant" panose="020B7200000000000000" pitchFamily="34" charset="0"/>
              </a:rPr>
              <a:t>ch</a:t>
            </a:r>
            <a:r>
              <a:rPr lang="en-US" sz="3600" b="1" dirty="0" smtClean="0">
                <a:solidFill>
                  <a:srgbClr val="0000CC"/>
                </a:solidFill>
                <a:latin typeface=".VnAvant" panose="020B7200000000000000" pitchFamily="34" charset="0"/>
              </a:rPr>
              <a:t>÷ p-q</a:t>
            </a:r>
            <a:endParaRPr lang="en-US" sz="3600" b="1" dirty="0">
              <a:solidFill>
                <a:srgbClr val="0000CC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7574" y="769257"/>
            <a:ext cx="1407886" cy="2061030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5" name="Group 4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7" name="Flowchart: Connector 6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7980504" y="834546"/>
            <a:ext cx="1378858" cy="2017486"/>
            <a:chOff x="1421055" y="2641599"/>
            <a:chExt cx="1757574" cy="2452916"/>
          </a:xfrm>
          <a:solidFill>
            <a:srgbClr val="008000"/>
          </a:solidFill>
        </p:grpSpPr>
        <p:grpSp>
          <p:nvGrpSpPr>
            <p:cNvPr id="10" name="Group 9"/>
            <p:cNvGrpSpPr/>
            <p:nvPr/>
          </p:nvGrpSpPr>
          <p:grpSpPr>
            <a:xfrm>
              <a:off x="1508596" y="2641599"/>
              <a:ext cx="1670033" cy="1836055"/>
              <a:chOff x="2756824" y="2556976"/>
              <a:chExt cx="3629466" cy="3727937"/>
            </a:xfrm>
            <a:grpFill/>
          </p:grpSpPr>
          <p:sp>
            <p:nvSpPr>
              <p:cNvPr id="12" name="Flowchart: Connector 1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1421055" y="2650207"/>
              <a:ext cx="436773" cy="24443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65710" y="4036810"/>
            <a:ext cx="1407886" cy="2116048"/>
            <a:chOff x="6908799" y="834546"/>
            <a:chExt cx="1407886" cy="2116048"/>
          </a:xfrm>
        </p:grpSpPr>
        <p:grpSp>
          <p:nvGrpSpPr>
            <p:cNvPr id="15" name="Group 14"/>
            <p:cNvGrpSpPr/>
            <p:nvPr/>
          </p:nvGrpSpPr>
          <p:grpSpPr>
            <a:xfrm>
              <a:off x="6978923" y="1407873"/>
              <a:ext cx="1337762" cy="1542721"/>
              <a:chOff x="2756824" y="2556976"/>
              <a:chExt cx="3629466" cy="3727937"/>
            </a:xfrm>
            <a:solidFill>
              <a:srgbClr val="008000"/>
            </a:solidFill>
          </p:grpSpPr>
          <p:sp>
            <p:nvSpPr>
              <p:cNvPr id="17" name="Flowchart: Connector 16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8" name="Flowchart: Connector 17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6908799" y="834546"/>
              <a:ext cx="349872" cy="205379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33008" y="4002140"/>
            <a:ext cx="1426354" cy="2053797"/>
            <a:chOff x="7049047" y="3560532"/>
            <a:chExt cx="1426354" cy="2053797"/>
          </a:xfrm>
        </p:grpSpPr>
        <p:grpSp>
          <p:nvGrpSpPr>
            <p:cNvPr id="20" name="Group 19"/>
            <p:cNvGrpSpPr/>
            <p:nvPr/>
          </p:nvGrpSpPr>
          <p:grpSpPr>
            <a:xfrm>
              <a:off x="7049047" y="4061289"/>
              <a:ext cx="1337762" cy="1542721"/>
              <a:chOff x="2756824" y="2556976"/>
              <a:chExt cx="3629466" cy="3727937"/>
            </a:xfrm>
            <a:solidFill>
              <a:srgbClr val="008000"/>
            </a:solidFill>
          </p:grpSpPr>
          <p:sp>
            <p:nvSpPr>
              <p:cNvPr id="22" name="Flowchart: Connector 21"/>
              <p:cNvSpPr/>
              <p:nvPr/>
            </p:nvSpPr>
            <p:spPr>
              <a:xfrm>
                <a:off x="2756824" y="2556976"/>
                <a:ext cx="3629466" cy="3727937"/>
              </a:xfrm>
              <a:prstGeom prst="flowChartConnector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Flowchart: Connector 22"/>
              <p:cNvSpPr/>
              <p:nvPr/>
            </p:nvSpPr>
            <p:spPr>
              <a:xfrm>
                <a:off x="3535457" y="3372453"/>
                <a:ext cx="2053883" cy="2082019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8125529" y="3560532"/>
              <a:ext cx="349872" cy="2053797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0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206" y="1880774"/>
            <a:ext cx="10515600" cy="2145316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b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6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6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7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67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9348"/>
            <a:ext cx="12330543" cy="69073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62890" y="4925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latin typeface=".VnAvant" panose="020B7200000000000000" pitchFamily="34" charset="0"/>
              </a:rPr>
              <a:t>Con </a:t>
            </a:r>
            <a:r>
              <a:rPr lang="en-US" sz="2800" b="1" dirty="0" err="1" smtClean="0">
                <a:latin typeface=".VnAvant" panose="020B7200000000000000" pitchFamily="34" charset="0"/>
              </a:rPr>
              <a:t>h·y</a:t>
            </a:r>
            <a:r>
              <a:rPr lang="en-US" sz="2800" b="1" dirty="0" smtClean="0"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</a:rPr>
              <a:t>t×m</a:t>
            </a:r>
            <a:r>
              <a:rPr lang="en-US" sz="2800" b="1" dirty="0" smtClean="0"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</a:rPr>
              <a:t>nh÷ng</a:t>
            </a:r>
            <a:r>
              <a:rPr lang="en-US" sz="2800" b="1" dirty="0" smtClean="0"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</a:rPr>
              <a:t>ch</a:t>
            </a:r>
            <a:r>
              <a:rPr lang="en-US" sz="2800" b="1" dirty="0" smtClean="0">
                <a:latin typeface=".VnAvant" panose="020B7200000000000000" pitchFamily="34" charset="0"/>
              </a:rPr>
              <a:t>÷ </a:t>
            </a:r>
            <a:r>
              <a:rPr lang="en-US" sz="2800" b="1" dirty="0" err="1" smtClean="0">
                <a:latin typeface=".VnAvant" panose="020B7200000000000000" pitchFamily="34" charset="0"/>
              </a:rPr>
              <a:t>c¸i</a:t>
            </a:r>
            <a:r>
              <a:rPr lang="en-US" sz="2800" b="1" dirty="0" smtClean="0"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</a:rPr>
              <a:t>phï</a:t>
            </a:r>
            <a:r>
              <a:rPr lang="en-US" sz="2800" b="1" dirty="0" smtClean="0"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</a:rPr>
              <a:t>hîp</a:t>
            </a:r>
            <a:r>
              <a:rPr lang="en-US" sz="2800" b="1" dirty="0" smtClean="0"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</a:rPr>
              <a:t>trong</a:t>
            </a:r>
            <a:r>
              <a:rPr lang="en-US" sz="2800" b="1" dirty="0" smtClean="0">
                <a:latin typeface=".VnAvant" panose="020B7200000000000000" pitchFamily="34" charset="0"/>
              </a:rPr>
              <a:t> « </a:t>
            </a:r>
            <a:r>
              <a:rPr lang="en-US" sz="2800" b="1" dirty="0" err="1" smtClean="0">
                <a:latin typeface=".VnAvant" panose="020B7200000000000000" pitchFamily="34" charset="0"/>
              </a:rPr>
              <a:t>trèng</a:t>
            </a:r>
            <a:r>
              <a:rPr lang="en-US" sz="2800" b="1" dirty="0" smtClean="0"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latin typeface=".VnAvant" panose="020B7200000000000000" pitchFamily="34" charset="0"/>
              </a:rPr>
              <a:t>nhÐ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735774"/>
              </p:ext>
            </p:extLst>
          </p:nvPr>
        </p:nvGraphicFramePr>
        <p:xfrm>
          <a:off x="112730" y="2368452"/>
          <a:ext cx="11871453" cy="1068725"/>
        </p:xfrm>
        <a:graphic>
          <a:graphicData uri="http://schemas.openxmlformats.org/drawingml/2006/table">
            <a:tbl>
              <a:tblPr firstRow="1" bandRow="1"/>
              <a:tblGrid>
                <a:gridCol w="1079223">
                  <a:extLst>
                    <a:ext uri="{9D8B030D-6E8A-4147-A177-3AD203B41FA5}">
                      <a16:colId xmlns:a16="http://schemas.microsoft.com/office/drawing/2014/main" val="457636701"/>
                    </a:ext>
                  </a:extLst>
                </a:gridCol>
                <a:gridCol w="1079223">
                  <a:extLst>
                    <a:ext uri="{9D8B030D-6E8A-4147-A177-3AD203B41FA5}">
                      <a16:colId xmlns:a16="http://schemas.microsoft.com/office/drawing/2014/main" val="566596873"/>
                    </a:ext>
                  </a:extLst>
                </a:gridCol>
                <a:gridCol w="1079223">
                  <a:extLst>
                    <a:ext uri="{9D8B030D-6E8A-4147-A177-3AD203B41FA5}">
                      <a16:colId xmlns:a16="http://schemas.microsoft.com/office/drawing/2014/main" val="1241506035"/>
                    </a:ext>
                  </a:extLst>
                </a:gridCol>
                <a:gridCol w="1079223">
                  <a:extLst>
                    <a:ext uri="{9D8B030D-6E8A-4147-A177-3AD203B41FA5}">
                      <a16:colId xmlns:a16="http://schemas.microsoft.com/office/drawing/2014/main" val="2479768621"/>
                    </a:ext>
                  </a:extLst>
                </a:gridCol>
                <a:gridCol w="1079223">
                  <a:extLst>
                    <a:ext uri="{9D8B030D-6E8A-4147-A177-3AD203B41FA5}">
                      <a16:colId xmlns:a16="http://schemas.microsoft.com/office/drawing/2014/main" val="2720189148"/>
                    </a:ext>
                  </a:extLst>
                </a:gridCol>
                <a:gridCol w="1079223">
                  <a:extLst>
                    <a:ext uri="{9D8B030D-6E8A-4147-A177-3AD203B41FA5}">
                      <a16:colId xmlns:a16="http://schemas.microsoft.com/office/drawing/2014/main" val="4019630879"/>
                    </a:ext>
                  </a:extLst>
                </a:gridCol>
                <a:gridCol w="1079223">
                  <a:extLst>
                    <a:ext uri="{9D8B030D-6E8A-4147-A177-3AD203B41FA5}">
                      <a16:colId xmlns:a16="http://schemas.microsoft.com/office/drawing/2014/main" val="3274542222"/>
                    </a:ext>
                  </a:extLst>
                </a:gridCol>
                <a:gridCol w="1079223">
                  <a:extLst>
                    <a:ext uri="{9D8B030D-6E8A-4147-A177-3AD203B41FA5}">
                      <a16:colId xmlns:a16="http://schemas.microsoft.com/office/drawing/2014/main" val="474488015"/>
                    </a:ext>
                  </a:extLst>
                </a:gridCol>
                <a:gridCol w="1079223">
                  <a:extLst>
                    <a:ext uri="{9D8B030D-6E8A-4147-A177-3AD203B41FA5}">
                      <a16:colId xmlns:a16="http://schemas.microsoft.com/office/drawing/2014/main" val="2409763617"/>
                    </a:ext>
                  </a:extLst>
                </a:gridCol>
                <a:gridCol w="1079223">
                  <a:extLst>
                    <a:ext uri="{9D8B030D-6E8A-4147-A177-3AD203B41FA5}">
                      <a16:colId xmlns:a16="http://schemas.microsoft.com/office/drawing/2014/main" val="146321286"/>
                    </a:ext>
                  </a:extLst>
                </a:gridCol>
                <a:gridCol w="1079223">
                  <a:extLst>
                    <a:ext uri="{9D8B030D-6E8A-4147-A177-3AD203B41FA5}">
                      <a16:colId xmlns:a16="http://schemas.microsoft.com/office/drawing/2014/main" val="2192515296"/>
                    </a:ext>
                  </a:extLst>
                </a:gridCol>
              </a:tblGrid>
              <a:tr h="1068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h</a:t>
                      </a:r>
                      <a:endParaRPr lang="en-US" sz="6400" dirty="0"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p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q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k</a:t>
                      </a:r>
                      <a:endParaRPr lang="en-US" sz="6400" dirty="0" smtClean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b="1" dirty="0" smtClean="0">
                          <a:solidFill>
                            <a:srgbClr val="1400D6"/>
                          </a:solidFill>
                          <a:effectLst/>
                          <a:latin typeface=".VnAvant" panose="020B7200000000000000" pitchFamily="34" charset="0"/>
                        </a:rPr>
                        <a:t> h</a:t>
                      </a:r>
                      <a:endParaRPr lang="en-US" sz="6400" dirty="0"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dirty="0" smtClean="0">
                          <a:latin typeface=".VnAvant" panose="020B7200000000000000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dirty="0" smtClean="0">
                          <a:latin typeface=".VnAvant" panose="020B7200000000000000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dirty="0" smtClean="0">
                          <a:latin typeface=".VnAvant" panose="020B7200000000000000" pitchFamily="34" charset="0"/>
                        </a:rPr>
                        <a:t> </a:t>
                      </a:r>
                      <a:r>
                        <a:rPr lang="en-US" sz="6400" b="1" dirty="0" smtClean="0">
                          <a:solidFill>
                            <a:srgbClr val="0000CC"/>
                          </a:solidFill>
                          <a:latin typeface=".VnAvant" panose="020B7200000000000000" pitchFamily="34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6400" b="1" dirty="0" smtClean="0">
                          <a:solidFill>
                            <a:srgbClr val="000099"/>
                          </a:solidFill>
                          <a:latin typeface=".VnAvant" panose="020B7200000000000000" pitchFamily="34" charset="0"/>
                        </a:rPr>
                        <a:t> h</a:t>
                      </a:r>
                      <a:endParaRPr lang="en-US" sz="6400" b="1" dirty="0">
                        <a:solidFill>
                          <a:srgbClr val="000099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6400" b="1" dirty="0" smtClean="0">
                          <a:solidFill>
                            <a:srgbClr val="000099"/>
                          </a:solidFill>
                          <a:latin typeface=".VnAvant" panose="020B7200000000000000" pitchFamily="34" charset="0"/>
                        </a:rPr>
                        <a:t>p</a:t>
                      </a:r>
                      <a:endParaRPr lang="en-US" sz="6400" b="1" dirty="0">
                        <a:solidFill>
                          <a:srgbClr val="000099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400" dirty="0" smtClean="0">
                          <a:latin typeface=".VnAvant" panose="020B7200000000000000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46430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7912" y="2225705"/>
            <a:ext cx="6996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64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94235" y="2280580"/>
            <a:ext cx="6996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64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46631" y="2225705"/>
            <a:ext cx="69965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64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107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MingLiU-ExtB</vt:lpstr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Trò chơi: Nhìn nhanh – đoán đúng</vt:lpstr>
      <vt:lpstr>PowerPoint Presentation</vt:lpstr>
      <vt:lpstr>PowerPoint Presentation</vt:lpstr>
      <vt:lpstr>So s¸nh 2 ch÷ p-q</vt:lpstr>
      <vt:lpstr>C¸c kiÓu ch÷ p-q</vt:lpstr>
      <vt:lpstr>PowerPoint Presentation</vt:lpstr>
      <vt:lpstr>Trò chơi 1:  Ô chữ bí mật</vt:lpstr>
      <vt:lpstr>PowerPoint Presentation</vt:lpstr>
      <vt:lpstr>Trò chơi 2:  Đọc vè đố chữ</vt:lpstr>
      <vt:lpstr>Trò chơi 3 Cặp đôi hoàn hảo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A333</cp:lastModifiedBy>
  <cp:revision>154</cp:revision>
  <dcterms:created xsi:type="dcterms:W3CDTF">2018-01-20T02:02:26Z</dcterms:created>
  <dcterms:modified xsi:type="dcterms:W3CDTF">2024-03-18T01:25:29Z</dcterms:modified>
</cp:coreProperties>
</file>