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57" r:id="rId3"/>
    <p:sldId id="268" r:id="rId4"/>
    <p:sldId id="258" r:id="rId5"/>
    <p:sldId id="259" r:id="rId6"/>
    <p:sldId id="260" r:id="rId7"/>
    <p:sldId id="261" r:id="rId8"/>
    <p:sldId id="263" r:id="rId9"/>
    <p:sldId id="262"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D3EF45-CABA-481D-86FF-F5528A0BF4CA}"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3EF45-CABA-481D-86FF-F5528A0BF4CA}"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D3EF45-CABA-481D-86FF-F5528A0BF4CA}"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D3EF45-CABA-481D-86FF-F5528A0BF4CA}"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D3EF45-CABA-481D-86FF-F5528A0BF4CA}"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60510" cy="67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46710"/>
            <a:ext cx="7772400" cy="1359535"/>
          </a:xfrm>
        </p:spPr>
        <p:txBody>
          <a:bodyPr>
            <a:no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UBND PHƯỜNG </a:t>
            </a:r>
            <a:r>
              <a:rPr lang="en-US" sz="32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PHÚC </a:t>
            </a:r>
            <a:r>
              <a:rPr lang="en-US" sz="32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LỢI</a:t>
            </a: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TRƯỜNG </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MẦM NON HOA SỮA</a:t>
            </a: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LĨNH VỰC: PHÁT TRIỂN NHẬN THỨC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Đề</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tài</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Chắp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ghép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học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thành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đơn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giản</a:t>
            </a:r>
            <a:r>
              <a:rPr lang="en-US" sz="2800" b="1" dirty="0">
                <a:solidFill>
                  <a:srgbClr val="FF0000"/>
                </a:solidFill>
                <a:latin typeface="Times New Roman" panose="02020603050405020304" pitchFamily="18" charset="0"/>
                <a:cs typeface="Times New Roman" panose="02020603050405020304" pitchFamily="18" charset="0"/>
                <a:sym typeface="+mn-ea"/>
              </a:rPr>
              <a:t>.</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Lứa</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tuổi</a:t>
            </a:r>
            <a:r>
              <a:rPr lang="en-US" sz="2800" b="1" dirty="0" smtClean="0">
                <a:solidFill>
                  <a:srgbClr val="FF0000"/>
                </a:solidFill>
                <a:latin typeface="Times New Roman" panose="02020603050405020304" pitchFamily="18" charset="0"/>
                <a:cs typeface="Times New Roman" panose="02020603050405020304" pitchFamily="18" charset="0"/>
                <a:sym typeface="+mn-ea"/>
              </a:rPr>
              <a:t>: MGB C1.</a:t>
            </a:r>
            <a:r>
              <a:rPr lang="en-US" sz="2800" b="1" dirty="0">
                <a:solidFill>
                  <a:srgbClr val="FF0000"/>
                </a:solidFill>
                <a:latin typeface="Times New Roman" panose="02020603050405020304" pitchFamily="18" charset="0"/>
                <a:cs typeface="Times New Roman" panose="02020603050405020304" pitchFamily="18" charset="0"/>
                <a:sym typeface="+mn-ea"/>
              </a:rPr>
              <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Người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dạy</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Nguyễn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Thị</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Kiều</a:t>
            </a:r>
            <a:r>
              <a:rPr lang="en-US" sz="2800" b="1" dirty="0" smtClean="0">
                <a:solidFill>
                  <a:srgbClr val="FF0000"/>
                </a:solidFill>
                <a:latin typeface="Times New Roman" panose="02020603050405020304" pitchFamily="18" charset="0"/>
                <a:cs typeface="Times New Roman" panose="02020603050405020304" pitchFamily="18" charset="0"/>
                <a:sym typeface="+mn-ea"/>
              </a:rPr>
              <a:t> </a:t>
            </a:r>
            <a:r>
              <a:rPr lang="en-US" sz="2800" b="1" dirty="0" err="1" smtClean="0">
                <a:solidFill>
                  <a:srgbClr val="FF0000"/>
                </a:solidFill>
                <a:latin typeface="Times New Roman" panose="02020603050405020304" pitchFamily="18" charset="0"/>
                <a:cs typeface="Times New Roman" panose="02020603050405020304" pitchFamily="18" charset="0"/>
                <a:sym typeface="+mn-ea"/>
              </a:rPr>
              <a:t>Oanh</a:t>
            </a:r>
            <a:r>
              <a:rPr lang="en-US" sz="2800" b="1" dirty="0" smtClean="0">
                <a:solidFill>
                  <a:srgbClr val="FF0000"/>
                </a:solidFill>
                <a:latin typeface="Times New Roman" panose="02020603050405020304" pitchFamily="18" charset="0"/>
                <a:cs typeface="Times New Roman" panose="02020603050405020304" pitchFamily="18" charset="0"/>
                <a:sym typeface="+mn-ea"/>
              </a:rPr>
              <a:t>.</a:t>
            </a:r>
            <a:r>
              <a:rPr lang="en-US" sz="8000" b="1" dirty="0">
                <a:solidFill>
                  <a:srgbClr val="FF0000"/>
                </a:solidFill>
                <a:latin typeface="Times New Roman" panose="02020603050405020304" pitchFamily="18" charset="0"/>
                <a:cs typeface="Times New Roman" panose="02020603050405020304" pitchFamily="18" charset="0"/>
                <a:sym typeface="+mn-ea"/>
              </a:rPr>
              <a:t/>
            </a:r>
            <a:br>
              <a:rPr lang="en-US" sz="8000" b="1" dirty="0">
                <a:solidFill>
                  <a:srgbClr val="FF0000"/>
                </a:solidFill>
                <a:latin typeface="Times New Roman" panose="02020603050405020304" pitchFamily="18" charset="0"/>
                <a:cs typeface="Times New Roman" panose="02020603050405020304" pitchFamily="18" charset="0"/>
                <a:sym typeface="+mn-ea"/>
              </a:rPr>
            </a:br>
            <a: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r>
            <a:b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endParaRPr lang="en-US"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066800" y="2057400"/>
            <a:ext cx="8229600" cy="1143000"/>
          </a:xfrm>
        </p:spPr>
        <p:txBody>
          <a:bodyPr>
            <a:normAutofit fontScale="90000"/>
          </a:bodyPr>
          <a:lstStyle/>
          <a:p>
            <a:r>
              <a:rPr lang="en-US" u="sng" dirty="0" err="1">
                <a:solidFill>
                  <a:schemeClr val="accent6">
                    <a:lumMod val="50000"/>
                  </a:schemeClr>
                </a:solidFill>
                <a:latin typeface="Times New Roman" panose="02020603050405020304" pitchFamily="18" charset="0"/>
                <a:cs typeface="Times New Roman" panose="02020603050405020304" pitchFamily="18" charset="0"/>
              </a:rPr>
              <a:t>Trò</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chơi</a:t>
            </a:r>
            <a:r>
              <a:rPr lang="en-US" u="sng" dirty="0">
                <a:solidFill>
                  <a:schemeClr val="accent6">
                    <a:lumMod val="50000"/>
                  </a:schemeClr>
                </a:solidFill>
                <a:latin typeface="Times New Roman" panose="02020603050405020304" pitchFamily="18" charset="0"/>
                <a:cs typeface="Times New Roman" panose="02020603050405020304" pitchFamily="18" charset="0"/>
              </a:rPr>
              <a:t> 2: </a:t>
            </a:r>
            <a:r>
              <a:rPr lang="en-US" u="sng" dirty="0" err="1">
                <a:solidFill>
                  <a:schemeClr val="accent6">
                    <a:lumMod val="50000"/>
                  </a:schemeClr>
                </a:solidFill>
                <a:latin typeface="Times New Roman" panose="02020603050405020304" pitchFamily="18" charset="0"/>
                <a:cs typeface="Times New Roman" panose="02020603050405020304" pitchFamily="18" charset="0"/>
              </a:rPr>
              <a:t>Ghép</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hình</a:t>
            </a:r>
            <a:r>
              <a:rPr lang="en-US" u="sng" dirty="0">
                <a:solidFill>
                  <a:schemeClr val="accent6">
                    <a:lumMod val="50000"/>
                  </a:schemeClr>
                </a:solidFill>
                <a:latin typeface="Times New Roman" panose="02020603050405020304" pitchFamily="18" charset="0"/>
                <a:cs typeface="Times New Roman" panose="02020603050405020304" pitchFamily="18" charset="0"/>
              </a:rPr>
              <a:t/>
            </a:r>
            <a:br>
              <a:rPr lang="en-US" u="sng" dirty="0">
                <a:solidFill>
                  <a:schemeClr val="accent6">
                    <a:lumMod val="50000"/>
                  </a:schemeClr>
                </a:solidFill>
                <a:latin typeface="Times New Roman" panose="02020603050405020304" pitchFamily="18" charset="0"/>
                <a:cs typeface="Times New Roman" panose="02020603050405020304" pitchFamily="18" charset="0"/>
              </a:rPr>
            </a:b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r>
              <a:rPr lang="pt-BR" sz="4000" dirty="0">
                <a:latin typeface="Times New Roman" panose="02020603050405020304" pitchFamily="18" charset="0"/>
                <a:cs typeface="Times New Roman" panose="02020603050405020304" pitchFamily="18" charset="0"/>
              </a:rPr>
              <a:t>Cô  chia lớp thành 2 đội. Nhiệm vụ của 2 đội là gắn mặt cười vào hình chắp ghép đúng. Trò chơi bắt đầu bằng 1 bản nhạc. Kết thúc bản nhạc đội nào gắn được nhiều mặt cười đúng sẽ là đội chiến thắng. </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0" y="609600"/>
            <a:ext cx="916039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3165"/>
            <a:ext cx="7772400" cy="1143000"/>
          </a:xfrm>
        </p:spPr>
        <p:txBody>
          <a:bodyPr>
            <a:noAutofit/>
          </a:bodyPr>
          <a:lstStyle/>
          <a:p>
            <a:r>
              <a:rPr lang="en-US" sz="8000" b="1">
                <a:latin typeface="Times New Roman" panose="02020603050405020304" pitchFamily="18" charset="0"/>
                <a:cs typeface="Times New Roman" panose="02020603050405020304" pitchFamily="18" charset="0"/>
              </a:rPr>
              <a:t>3. Kết thúc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0" y="533400"/>
            <a:ext cx="9144000" cy="2286000"/>
          </a:xfrm>
        </p:spPr>
        <p:txBody>
          <a:bodyPr>
            <a:normAutofit/>
          </a:bodyPr>
          <a:lstStyle/>
          <a:p>
            <a:r>
              <a:rPr lang="en-US" sz="6000" b="1" u="sng">
                <a:solidFill>
                  <a:srgbClr val="FF0000"/>
                </a:solidFill>
                <a:latin typeface="Times New Roman" panose="02020603050405020304" pitchFamily="18" charset="0"/>
                <a:cs typeface="Times New Roman" panose="02020603050405020304" pitchFamily="18" charset="0"/>
              </a:rPr>
              <a:t>1. Ổn định tổ chức:</a:t>
            </a:r>
            <a:br>
              <a:rPr lang="en-US" sz="6000" b="1" u="sng">
                <a:solidFill>
                  <a:srgbClr val="FF0000"/>
                </a:solidFill>
                <a:latin typeface="Times New Roman" panose="02020603050405020304" pitchFamily="18" charset="0"/>
                <a:cs typeface="Times New Roman" panose="02020603050405020304" pitchFamily="18" charset="0"/>
              </a:rPr>
            </a:br>
            <a:r>
              <a:rPr lang="en-US">
                <a:solidFill>
                  <a:srgbClr val="FF0000"/>
                </a:solidFill>
                <a:latin typeface="Times New Roman" panose="02020603050405020304" pitchFamily="18" charset="0"/>
                <a:cs typeface="Times New Roman" panose="02020603050405020304" pitchFamily="18" charset="0"/>
              </a:rPr>
              <a:t>Cô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276600"/>
            <a:ext cx="2819400" cy="3095625"/>
          </a:xfrm>
          <a:prstGeom prst="rect">
            <a:avLst/>
          </a:prstGeom>
        </p:spPr>
      </p:pic>
      <p:pic>
        <p:nvPicPr>
          <p:cNvPr id="8" name="BanOiCoBiet-V.A-262408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9"/>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13671" y="1676400"/>
            <a:ext cx="8534400" cy="3352800"/>
          </a:xfrm>
        </p:spPr>
        <p:txBody>
          <a:bodyPr>
            <a:noAutofit/>
          </a:bodyPr>
          <a:lstStyle/>
          <a:p>
            <a:r>
              <a:rPr lang="en-US" sz="8000" b="1">
                <a:latin typeface="Times New Roman" panose="02020603050405020304" pitchFamily="18" charset="0"/>
                <a:cs typeface="Times New Roman" panose="02020603050405020304" pitchFamily="18" charset="0"/>
              </a:rPr>
              <a:t>2. Phương pháp hình thức tổ chức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itle 3"/>
          <p:cNvSpPr>
            <a:spLocks noGrp="1"/>
          </p:cNvSpPr>
          <p:nvPr>
            <p:ph type="title"/>
          </p:nvPr>
        </p:nvSpPr>
        <p:spPr>
          <a:xfrm>
            <a:off x="1371600" y="34636"/>
            <a:ext cx="7897090" cy="1143000"/>
          </a:xfrm>
        </p:spPr>
        <p:txBody>
          <a:bodyPr/>
          <a:lstStyle/>
          <a:p>
            <a:r>
              <a:rPr lang="en-US" dirty="0" err="1">
                <a:solidFill>
                  <a:srgbClr val="7030A0"/>
                </a:solidFill>
                <a:latin typeface="Times New Roman" panose="02020603050405020304" pitchFamily="18" charset="0"/>
                <a:cs typeface="Times New Roman" panose="02020603050405020304" pitchFamily="18" charset="0"/>
              </a:rPr>
              <a:t>Hoạt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động</a:t>
            </a:r>
            <a:r>
              <a:rPr lang="en-US" dirty="0">
                <a:solidFill>
                  <a:srgbClr val="7030A0"/>
                </a:solidFill>
                <a:latin typeface="Times New Roman" panose="02020603050405020304" pitchFamily="18" charset="0"/>
                <a:cs typeface="Times New Roman" panose="02020603050405020304" pitchFamily="18" charset="0"/>
              </a:rPr>
              <a:t> 1: </a:t>
            </a:r>
            <a:r>
              <a:rPr lang="en-US" dirty="0" err="1">
                <a:solidFill>
                  <a:srgbClr val="7030A0"/>
                </a:solidFill>
                <a:latin typeface="Times New Roman" panose="02020603050405020304" pitchFamily="18" charset="0"/>
                <a:cs typeface="Times New Roman" panose="02020603050405020304" pitchFamily="18" charset="0"/>
              </a:rPr>
              <a:t>Ôn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hình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đã</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học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00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362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838200" y="1600200"/>
            <a:ext cx="8001000" cy="1371600"/>
          </a:xfrm>
        </p:spPr>
        <p:txBody>
          <a:bodyPr>
            <a:normAutofit fontScale="90000"/>
          </a:bodyPr>
          <a:lstStyle/>
          <a:p>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Dạy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91000"/>
            <a:ext cx="2819400" cy="190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85162"/>
            <a:ext cx="9144000" cy="6858000"/>
          </a:xfrm>
          <a:prstGeom prst="rect">
            <a:avLst/>
          </a:prstGeom>
        </p:spPr>
      </p:pic>
      <p:sp>
        <p:nvSpPr>
          <p:cNvPr id="4" name="Isosceles Triangle 3"/>
          <p:cNvSpPr/>
          <p:nvPr/>
        </p:nvSpPr>
        <p:spPr>
          <a:xfrm rot="13523307">
            <a:off x="-371836"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849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7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27474" y="228600"/>
            <a:ext cx="6844925" cy="1066799"/>
          </a:xfrm>
        </p:spPr>
        <p:txBody>
          <a:bodyPr>
            <a:normAutofit/>
          </a:bodyPr>
          <a:lstStyle/>
          <a:p>
            <a:pPr algn="l"/>
            <a:r>
              <a:rPr lang="en-US" dirty="0">
                <a:solidFill>
                  <a:schemeClr val="accent6">
                    <a:lumMod val="50000"/>
                  </a:schemeClr>
                </a:solidFill>
                <a:latin typeface="Times New Roman" panose="02020603050405020304" pitchFamily="18" charset="0"/>
                <a:cs typeface="Times New Roman" panose="02020603050405020304" pitchFamily="18" charset="0"/>
              </a:rPr>
              <a:t>a.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vuông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8-Point Star 9"/>
          <p:cNvSpPr/>
          <p:nvPr/>
        </p:nvSpPr>
        <p:spPr>
          <a:xfrm>
            <a:off x="1143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11" name="8-Point Star 10"/>
          <p:cNvSpPr/>
          <p:nvPr/>
        </p:nvSpPr>
        <p:spPr>
          <a:xfrm>
            <a:off x="2126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2" name="8-Point Star 11"/>
          <p:cNvSpPr/>
          <p:nvPr/>
        </p:nvSpPr>
        <p:spPr>
          <a:xfrm>
            <a:off x="6404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3" name="8-Point Star 12"/>
          <p:cNvSpPr/>
          <p:nvPr/>
        </p:nvSpPr>
        <p:spPr>
          <a:xfrm>
            <a:off x="4991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6" name="Title 5"/>
          <p:cNvSpPr>
            <a:spLocks noGrp="1"/>
          </p:cNvSpPr>
          <p:nvPr>
            <p:ph type="title"/>
          </p:nvPr>
        </p:nvSpPr>
        <p:spPr>
          <a:xfrm>
            <a:off x="2057400" y="274638"/>
            <a:ext cx="7086600" cy="1143000"/>
          </a:xfrm>
        </p:spPr>
        <p:txBody>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b.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chữ</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nhật</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Isosceles Triangle 6"/>
          <p:cNvSpPr/>
          <p:nvPr/>
        </p:nvSpPr>
        <p:spPr>
          <a:xfrm rot="13499350">
            <a:off x="1357782" y="2344074"/>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3253683" y="2343986"/>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4202290" y="1370191"/>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2308722" y="1374407"/>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1373" y="4411107"/>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2024" y="4411106"/>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2259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1</a:t>
            </a:r>
          </a:p>
        </p:txBody>
      </p:sp>
      <p:sp>
        <p:nvSpPr>
          <p:cNvPr id="15" name="8-Point Star 14"/>
          <p:cNvSpPr/>
          <p:nvPr/>
        </p:nvSpPr>
        <p:spPr>
          <a:xfrm>
            <a:off x="5032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4</a:t>
            </a:r>
          </a:p>
        </p:txBody>
      </p:sp>
      <p:sp>
        <p:nvSpPr>
          <p:cNvPr id="16" name="8-Point Star 15"/>
          <p:cNvSpPr/>
          <p:nvPr/>
        </p:nvSpPr>
        <p:spPr>
          <a:xfrm>
            <a:off x="3098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2</a:t>
            </a:r>
          </a:p>
        </p:txBody>
      </p:sp>
      <p:sp>
        <p:nvSpPr>
          <p:cNvPr id="17" name="8-Point Star 16"/>
          <p:cNvSpPr/>
          <p:nvPr/>
        </p:nvSpPr>
        <p:spPr>
          <a:xfrm>
            <a:off x="4240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3</a:t>
            </a:r>
          </a:p>
        </p:txBody>
      </p:sp>
      <p:sp>
        <p:nvSpPr>
          <p:cNvPr id="18" name="8-Point Star 17"/>
          <p:cNvSpPr/>
          <p:nvPr/>
        </p:nvSpPr>
        <p:spPr>
          <a:xfrm>
            <a:off x="5543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9" name="8-Point Star 18"/>
          <p:cNvSpPr/>
          <p:nvPr/>
        </p:nvSpPr>
        <p:spPr>
          <a:xfrm>
            <a:off x="3629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457200" y="2057400"/>
            <a:ext cx="8229600" cy="2438400"/>
          </a:xfrm>
        </p:spPr>
        <p:txBody>
          <a:bodyPr>
            <a:normAutofit/>
          </a:bodyPr>
          <a:lstStyle/>
          <a:p>
            <a:r>
              <a:rPr lang="en-US" sz="8000" b="1" dirty="0">
                <a:solidFill>
                  <a:schemeClr val="bg1"/>
                </a:solidFill>
                <a:latin typeface="Times New Roman" panose="02020603050405020304" pitchFamily="18" charset="0"/>
                <a:cs typeface="Times New Roman" panose="02020603050405020304" pitchFamily="18" charset="0"/>
              </a:rPr>
              <a:t>TRÒ CHƠI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552700"/>
            <a:ext cx="8229600" cy="1752600"/>
          </a:xfrm>
        </p:spPr>
        <p:txBody>
          <a:bodyPr>
            <a:normAutofit fontScale="90000"/>
          </a:bodyPr>
          <a:lstStyle/>
          <a:p>
            <a:r>
              <a:rPr lang="en-US" u="sng" dirty="0" err="1">
                <a:solidFill>
                  <a:schemeClr val="accent6">
                    <a:lumMod val="75000"/>
                  </a:schemeClr>
                </a:solidFill>
                <a:latin typeface="Times New Roman" panose="02020603050405020304" pitchFamily="18" charset="0"/>
                <a:cs typeface="Times New Roman" panose="02020603050405020304" pitchFamily="18" charset="0"/>
              </a:rPr>
              <a:t>Trò</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chơi</a:t>
            </a:r>
            <a:r>
              <a:rPr lang="en-US" u="sng" dirty="0">
                <a:solidFill>
                  <a:schemeClr val="accent6">
                    <a:lumMod val="75000"/>
                  </a:schemeClr>
                </a:solidFill>
                <a:latin typeface="Times New Roman" panose="02020603050405020304" pitchFamily="18" charset="0"/>
                <a:cs typeface="Times New Roman" panose="02020603050405020304" pitchFamily="18" charset="0"/>
              </a:rPr>
              <a:t> 1: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Chắp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ghép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các</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tiện</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giao</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thông</a:t>
            </a:r>
            <a:r>
              <a:rPr lang="en-US" u="sng" dirty="0">
                <a:solidFill>
                  <a:schemeClr val="accent6">
                    <a:lumMod val="75000"/>
                  </a:schemeClr>
                </a:solidFill>
                <a:latin typeface="Times New Roman" panose="02020603050405020304" pitchFamily="18" charset="0"/>
                <a:cs typeface="Times New Roman" panose="02020603050405020304" pitchFamily="18" charset="0"/>
              </a:rPr>
              <a:t/>
            </a:r>
            <a:br>
              <a:rPr lang="en-US" u="sng" dirty="0">
                <a:solidFill>
                  <a:schemeClr val="accent6">
                    <a:lumMod val="75000"/>
                  </a:schemeClr>
                </a:solidFill>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Ai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Words>
  <Application>Microsoft Office PowerPoint</Application>
  <PresentationFormat>On-screen Show (4:3)</PresentationFormat>
  <Paragraphs>21</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            UBND PHƯỜNG PHÚC LỢI TRƯỜNG MẦM NON HOA SỮA   LĨNH VỰC: PHÁT TRIỂN NHẬN THỨC Đề tài : Chắp ghép các hình học thành các hình   đơn giản. Lứa tuổi: MGB C1. Người dạy : Nguyễn Thị Kiều Oanh.  </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C1-HS</cp:lastModifiedBy>
  <cp:revision>17</cp:revision>
  <dcterms:created xsi:type="dcterms:W3CDTF">2018-03-26T14:49:00Z</dcterms:created>
  <dcterms:modified xsi:type="dcterms:W3CDTF">2026-02-09T02:44:34Z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