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0" r:id="rId7"/>
    <p:sldId id="261" r:id="rId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900" y="-84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611752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631960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112033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6A3037-16C5-4614-9174-64B2020B708F}"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9844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6A3037-16C5-4614-9174-64B2020B708F}" type="datetimeFigureOut">
              <a:rPr lang="en-US" smtClean="0"/>
              <a:t>3/11/2019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90986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6A3037-16C5-4614-9174-64B2020B708F}"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344470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6A3037-16C5-4614-9174-64B2020B708F}" type="datetimeFigureOut">
              <a:rPr lang="en-US" smtClean="0"/>
              <a:t>3/11/2019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172155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6A3037-16C5-4614-9174-64B2020B708F}" type="datetimeFigureOut">
              <a:rPr lang="en-US" smtClean="0"/>
              <a:t>3/11/2019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1304093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6A3037-16C5-4614-9174-64B2020B708F}" type="datetimeFigureOut">
              <a:rPr lang="en-US" smtClean="0"/>
              <a:t>3/11/2019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374949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6A3037-16C5-4614-9174-64B2020B708F}"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3968156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6A3037-16C5-4614-9174-64B2020B708F}" type="datetimeFigureOut">
              <a:rPr lang="en-US" smtClean="0"/>
              <a:t>3/11/2019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60F1F6D-3959-4B26-B8B4-353B232FAD5C}" type="slidenum">
              <a:rPr lang="en-US" smtClean="0"/>
              <a:t>‹#›</a:t>
            </a:fld>
            <a:endParaRPr lang="en-US"/>
          </a:p>
        </p:txBody>
      </p:sp>
    </p:spTree>
    <p:extLst>
      <p:ext uri="{BB962C8B-B14F-4D97-AF65-F5344CB8AC3E}">
        <p14:creationId xmlns:p14="http://schemas.microsoft.com/office/powerpoint/2010/main" val="2290869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6A3037-16C5-4614-9174-64B2020B708F}" type="datetimeFigureOut">
              <a:rPr lang="en-US" smtClean="0"/>
              <a:t>3/11/2019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F1F6D-3959-4B26-B8B4-353B232FAD5C}" type="slidenum">
              <a:rPr lang="en-US" smtClean="0"/>
              <a:t>‹#›</a:t>
            </a:fld>
            <a:endParaRPr lang="en-US"/>
          </a:p>
        </p:txBody>
      </p:sp>
    </p:spTree>
    <p:extLst>
      <p:ext uri="{BB962C8B-B14F-4D97-AF65-F5344CB8AC3E}">
        <p14:creationId xmlns:p14="http://schemas.microsoft.com/office/powerpoint/2010/main" val="1416176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ết quả hình ảnh cho background thể dụ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Kết quả hình ảnh cho background thể dụ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7" descr="Kết quả hình ảnh cho background exerci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3" descr="Hình ảnh có liên quan"/>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6" descr="Kết quả hình ảnh cho hình nền powerpoint"/>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40" y="-12112"/>
            <a:ext cx="92464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1"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40" y="0"/>
            <a:ext cx="9249334"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175"/>
            <a:ext cx="94122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9226" y="285100"/>
            <a:ext cx="8886173" cy="4339650"/>
          </a:xfrm>
          <a:prstGeom prst="rect">
            <a:avLst/>
          </a:prstGeom>
          <a:noFill/>
        </p:spPr>
        <p:txBody>
          <a:bodyPr wrap="square" rtlCol="0">
            <a:spAutoFit/>
          </a:bodyPr>
          <a:lstStyle/>
          <a:p>
            <a:pPr algn="ctr"/>
            <a:r>
              <a:rPr lang="en-US" sz="2400" b="1" dirty="0" smtClean="0">
                <a:solidFill>
                  <a:srgbClr val="FF0000"/>
                </a:solidFill>
                <a:latin typeface="Times New Roman" pitchFamily="18" charset="0"/>
                <a:cs typeface="Times New Roman" pitchFamily="18" charset="0"/>
              </a:rPr>
              <a:t>PHÒNG GIÁO DỤC VÀ ĐÀO TẠO QUẬN LONG BIÊN</a:t>
            </a:r>
          </a:p>
          <a:p>
            <a:pPr algn="ctr"/>
            <a:r>
              <a:rPr lang="en-US" sz="2400" b="1" dirty="0" smtClean="0">
                <a:solidFill>
                  <a:srgbClr val="FF0000"/>
                </a:solidFill>
                <a:latin typeface="Times New Roman" pitchFamily="18" charset="0"/>
                <a:cs typeface="Times New Roman" pitchFamily="18" charset="0"/>
              </a:rPr>
              <a:t>TRƯỜNG MẦM NON HOA SỮA</a:t>
            </a:r>
          </a:p>
          <a:p>
            <a:pPr algn="ctr"/>
            <a:endParaRPr lang="en-US" sz="2400" b="1" dirty="0" smtClean="0">
              <a:solidFill>
                <a:srgbClr val="FF0000"/>
              </a:solidFill>
              <a:latin typeface="Times New Roman" pitchFamily="18" charset="0"/>
              <a:cs typeface="Times New Roman" pitchFamily="18" charset="0"/>
            </a:endParaRPr>
          </a:p>
          <a:p>
            <a:pPr algn="ctr"/>
            <a:endParaRPr lang="en-US" sz="2400" b="1" dirty="0">
              <a:solidFill>
                <a:srgbClr val="FF0000"/>
              </a:solidFill>
              <a:latin typeface="Times New Roman" pitchFamily="18" charset="0"/>
              <a:cs typeface="Times New Roman" pitchFamily="18" charset="0"/>
            </a:endParaRPr>
          </a:p>
          <a:p>
            <a:pPr algn="ctr"/>
            <a:r>
              <a:rPr lang="en-US" sz="2400" b="1" dirty="0" smtClean="0">
                <a:solidFill>
                  <a:srgbClr val="FF0000"/>
                </a:solidFill>
                <a:latin typeface="Times New Roman" pitchFamily="18" charset="0"/>
                <a:cs typeface="Times New Roman" pitchFamily="18" charset="0"/>
              </a:rPr>
              <a:t>GIÁO ÁN</a:t>
            </a:r>
          </a:p>
          <a:p>
            <a:pPr algn="ctr"/>
            <a:r>
              <a:rPr lang="en-US" sz="2400" b="1" dirty="0" smtClean="0">
                <a:solidFill>
                  <a:srgbClr val="FF0000"/>
                </a:solidFill>
                <a:latin typeface="Times New Roman" pitchFamily="18" charset="0"/>
                <a:cs typeface="Times New Roman" pitchFamily="18" charset="0"/>
              </a:rPr>
              <a:t>PHÁT TRIỂN NGÔN NGỮ</a:t>
            </a:r>
          </a:p>
          <a:p>
            <a:pPr algn="ctr"/>
            <a:endParaRPr lang="en-US" sz="2400" b="1" dirty="0" smtClean="0">
              <a:solidFill>
                <a:srgbClr val="FF0000"/>
              </a:solidFill>
              <a:latin typeface="Times New Roman" pitchFamily="18" charset="0"/>
              <a:cs typeface="Times New Roman" pitchFamily="18" charset="0"/>
            </a:endParaRPr>
          </a:p>
          <a:p>
            <a:pPr algn="ctr"/>
            <a:r>
              <a:rPr lang="en-US" sz="3600" b="1" dirty="0" smtClean="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Đề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tài</a:t>
            </a:r>
            <a:r>
              <a:rPr lang="en-US" sz="3600" b="1" dirty="0" smtClean="0">
                <a:solidFill>
                  <a:srgbClr val="FF0000"/>
                </a:solidFill>
                <a:latin typeface="Times New Roman" pitchFamily="18" charset="0"/>
                <a:cs typeface="Times New Roman" pitchFamily="18" charset="0"/>
              </a:rPr>
              <a:t>: TC </a:t>
            </a:r>
            <a:r>
              <a:rPr lang="en-US" sz="3600" b="1" dirty="0" err="1" smtClean="0">
                <a:solidFill>
                  <a:srgbClr val="FF0000"/>
                </a:solidFill>
                <a:latin typeface="Times New Roman" pitchFamily="18" charset="0"/>
                <a:cs typeface="Times New Roman" pitchFamily="18" charset="0"/>
              </a:rPr>
              <a:t>chữ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cái</a:t>
            </a:r>
            <a:r>
              <a:rPr lang="en-US" sz="3600" b="1"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m-n-l</a:t>
            </a:r>
            <a:endParaRPr lang="en-US" sz="3600" b="1" dirty="0">
              <a:solidFill>
                <a:srgbClr val="FF0000"/>
              </a:solidFill>
              <a:latin typeface="Times New Roman" pitchFamily="18" charset="0"/>
              <a:cs typeface="Times New Roman" pitchFamily="18" charset="0"/>
            </a:endParaRPr>
          </a:p>
          <a:p>
            <a:r>
              <a:rPr lang="en-US" sz="3600" b="1" dirty="0" smtClean="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Ngày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smtClean="0">
                <a:solidFill>
                  <a:srgbClr val="FF0000"/>
                </a:solidFill>
                <a:latin typeface="Times New Roman" pitchFamily="18" charset="0"/>
                <a:cs typeface="Times New Roman" pitchFamily="18" charset="0"/>
              </a:rPr>
              <a:t>14-01-2019</a:t>
            </a:r>
            <a:endParaRPr lang="en-US" sz="3600" b="1" dirty="0" smtClean="0">
              <a:solidFill>
                <a:srgbClr val="FF0000"/>
              </a:solidFill>
              <a:latin typeface="Times New Roman" pitchFamily="18" charset="0"/>
              <a:cs typeface="Times New Roman" pitchFamily="18" charset="0"/>
            </a:endParaRPr>
          </a:p>
          <a:p>
            <a:r>
              <a:rPr lang="en-US" sz="3600" b="1" dirty="0" smtClean="0">
                <a:solidFill>
                  <a:srgbClr val="FF0000"/>
                </a:solidFill>
                <a:latin typeface="Times New Roman" pitchFamily="18" charset="0"/>
                <a:cs typeface="Times New Roman" pitchFamily="18" charset="0"/>
              </a:rPr>
              <a:t>          -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dạy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Nguyễn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Thị</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Kiều</a:t>
            </a:r>
            <a:r>
              <a:rPr lang="en-US" sz="3600" b="1" dirty="0" smtClean="0">
                <a:solidFill>
                  <a:srgbClr val="FF0000"/>
                </a:solidFill>
                <a:latin typeface="Times New Roman" pitchFamily="18" charset="0"/>
                <a:cs typeface="Times New Roman" pitchFamily="18" charset="0"/>
              </a:rPr>
              <a:t> Sang</a:t>
            </a:r>
          </a:p>
        </p:txBody>
      </p:sp>
    </p:spTree>
    <p:extLst>
      <p:ext uri="{BB962C8B-B14F-4D97-AF65-F5344CB8AC3E}">
        <p14:creationId xmlns:p14="http://schemas.microsoft.com/office/powerpoint/2010/main" val="975647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9227"/>
            <a:ext cx="9144000" cy="682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81000" y="1981200"/>
            <a:ext cx="8229600" cy="1143000"/>
          </a:xfrm>
        </p:spPr>
        <p:txBody>
          <a:bodyPr>
            <a:normAutofit fontScale="90000"/>
          </a:bodyPr>
          <a:lstStyle/>
          <a:p>
            <a:r>
              <a:rPr lang="en-US" dirty="0" err="1" smtClean="0">
                <a:solidFill>
                  <a:srgbClr val="FF0000"/>
                </a:solidFill>
              </a:rPr>
              <a:t>Ổn</a:t>
            </a:r>
            <a:r>
              <a:rPr lang="en-US" dirty="0" smtClean="0">
                <a:solidFill>
                  <a:srgbClr val="FF0000"/>
                </a:solidFill>
              </a:rPr>
              <a:t> </a:t>
            </a:r>
            <a:r>
              <a:rPr lang="en-US" dirty="0" err="1" smtClean="0">
                <a:solidFill>
                  <a:srgbClr val="FF0000"/>
                </a:solidFill>
              </a:rPr>
              <a:t>định</a:t>
            </a:r>
            <a:r>
              <a:rPr lang="en-US" dirty="0" smtClean="0">
                <a:solidFill>
                  <a:srgbClr val="FF0000"/>
                </a:solidFill>
              </a:rPr>
              <a:t> </a:t>
            </a:r>
            <a:r>
              <a:rPr lang="en-US" dirty="0" err="1" smtClean="0">
                <a:solidFill>
                  <a:srgbClr val="FF0000"/>
                </a:solidFill>
              </a:rPr>
              <a:t>tổ</a:t>
            </a:r>
            <a:r>
              <a:rPr lang="en-US" dirty="0" smtClean="0">
                <a:solidFill>
                  <a:srgbClr val="FF0000"/>
                </a:solidFill>
              </a:rPr>
              <a:t> </a:t>
            </a:r>
            <a:r>
              <a:rPr lang="en-US" dirty="0" err="1" smtClean="0">
                <a:solidFill>
                  <a:srgbClr val="FF0000"/>
                </a:solidFill>
              </a:rPr>
              <a:t>chức</a:t>
            </a:r>
            <a:r>
              <a:rPr lang="en-US" dirty="0" smtClean="0">
                <a:solidFill>
                  <a:srgbClr val="FF0000"/>
                </a:solidFill>
              </a:rPr>
              <a:t>: </a:t>
            </a:r>
            <a:r>
              <a:rPr lang="en-US" dirty="0" err="1" smtClean="0">
                <a:solidFill>
                  <a:srgbClr val="FF0000"/>
                </a:solidFill>
              </a:rPr>
              <a:t>Chơi</a:t>
            </a:r>
            <a:r>
              <a:rPr lang="en-US" dirty="0" smtClean="0">
                <a:solidFill>
                  <a:srgbClr val="FF0000"/>
                </a:solidFill>
              </a:rPr>
              <a:t> </a:t>
            </a:r>
            <a:r>
              <a:rPr lang="en-US" dirty="0" smtClean="0">
                <a:solidFill>
                  <a:srgbClr val="FF0000"/>
                </a:solidFill>
              </a:rPr>
              <a:t>TC “ Qua </a:t>
            </a:r>
            <a:r>
              <a:rPr lang="en-US" dirty="0" err="1" smtClean="0">
                <a:solidFill>
                  <a:srgbClr val="FF0000"/>
                </a:solidFill>
              </a:rPr>
              <a:t>cầu</a:t>
            </a:r>
            <a:r>
              <a:rPr lang="en-US" dirty="0" smtClean="0">
                <a:solidFill>
                  <a:srgbClr val="FF0000"/>
                </a:solidFill>
              </a:rPr>
              <a:t> </a:t>
            </a:r>
            <a:r>
              <a:rPr lang="en-US" dirty="0" err="1" smtClean="0">
                <a:solidFill>
                  <a:srgbClr val="FF0000"/>
                </a:solidFill>
              </a:rPr>
              <a:t>hái</a:t>
            </a:r>
            <a:r>
              <a:rPr lang="en-US" dirty="0" smtClean="0">
                <a:solidFill>
                  <a:srgbClr val="FF0000"/>
                </a:solidFill>
              </a:rPr>
              <a:t> </a:t>
            </a:r>
            <a:r>
              <a:rPr lang="en-US" dirty="0" err="1" smtClean="0">
                <a:solidFill>
                  <a:srgbClr val="FF0000"/>
                </a:solidFill>
              </a:rPr>
              <a:t>hoa</a:t>
            </a:r>
            <a:r>
              <a:rPr lang="en-US" dirty="0" smtClean="0">
                <a:solidFill>
                  <a:srgbClr val="FF0000"/>
                </a:solidFill>
              </a:rPr>
              <a:t>”</a:t>
            </a:r>
            <a:endParaRPr lang="en-US" dirty="0">
              <a:solidFill>
                <a:srgbClr val="FF0000"/>
              </a:solidFill>
            </a:endParaRPr>
          </a:p>
        </p:txBody>
      </p:sp>
      <p:pic>
        <p:nvPicPr>
          <p:cNvPr id="3" name="RaVuonHoaBeatIntrumental-V.A-302594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9687760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62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576" y="0"/>
            <a:ext cx="9151269" cy="683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23335" y="1676400"/>
            <a:ext cx="8229600" cy="1143000"/>
          </a:xfrm>
        </p:spPr>
        <p:txBody>
          <a:bodyPr>
            <a:normAutofit fontScale="90000"/>
          </a:bodyPr>
          <a:lstStyle/>
          <a:p>
            <a:pPr marL="0" marR="0">
              <a:spcBef>
                <a:spcPts val="0"/>
              </a:spcBef>
              <a:spcAft>
                <a:spcPts val="0"/>
              </a:spcAft>
            </a:pPr>
            <a:r>
              <a:rPr lang="en-US" dirty="0" smtClean="0">
                <a:solidFill>
                  <a:srgbClr val="FF0000"/>
                </a:solidFill>
              </a:rPr>
              <a:t>TC 1: </a:t>
            </a:r>
            <a:r>
              <a:rPr lang="en-US" dirty="0" err="1" smtClean="0">
                <a:solidFill>
                  <a:srgbClr val="FF0000"/>
                </a:solidFill>
              </a:rPr>
              <a:t>Chọn</a:t>
            </a:r>
            <a:r>
              <a:rPr lang="en-US" dirty="0" smtClean="0">
                <a:solidFill>
                  <a:srgbClr val="FF0000"/>
                </a:solidFill>
              </a:rPr>
              <a:t> </a:t>
            </a:r>
            <a:r>
              <a:rPr lang="en-US" dirty="0" err="1" smtClean="0">
                <a:solidFill>
                  <a:srgbClr val="FF0000"/>
                </a:solidFill>
              </a:rPr>
              <a:t>quả</a:t>
            </a:r>
            <a:r>
              <a:rPr lang="en-US" dirty="0" smtClean="0">
                <a:solidFill>
                  <a:srgbClr val="FF0000"/>
                </a:solidFill>
              </a:rPr>
              <a:t/>
            </a:r>
            <a:br>
              <a:rPr lang="en-US" dirty="0" smtClean="0">
                <a:solidFill>
                  <a:srgbClr val="FF0000"/>
                </a:solidFill>
              </a:rPr>
            </a:br>
            <a:r>
              <a:rPr lang="en-US" sz="3600" dirty="0" smtClean="0">
                <a:solidFill>
                  <a:srgbClr val="7030A0"/>
                </a:solidFill>
              </a:rPr>
              <a:t>- </a:t>
            </a:r>
            <a:r>
              <a:rPr lang="en-US" sz="3600" dirty="0" err="1" smtClean="0">
                <a:solidFill>
                  <a:srgbClr val="7030A0"/>
                </a:solidFill>
              </a:rPr>
              <a:t>Cách</a:t>
            </a:r>
            <a:r>
              <a:rPr lang="en-US" sz="3600" dirty="0" smtClean="0">
                <a:solidFill>
                  <a:srgbClr val="7030A0"/>
                </a:solidFill>
              </a:rPr>
              <a:t> </a:t>
            </a:r>
            <a:r>
              <a:rPr lang="en-US" sz="3600" dirty="0" err="1" smtClean="0">
                <a:solidFill>
                  <a:srgbClr val="7030A0"/>
                </a:solidFill>
              </a:rPr>
              <a:t>chơi</a:t>
            </a:r>
            <a:r>
              <a:rPr lang="en-US" sz="3600" dirty="0" smtClean="0">
                <a:solidFill>
                  <a:srgbClr val="7030A0"/>
                </a:solidFill>
              </a:rPr>
              <a:t>: Chia </a:t>
            </a:r>
            <a:r>
              <a:rPr lang="en-US" sz="3600" dirty="0" err="1" smtClean="0">
                <a:solidFill>
                  <a:srgbClr val="7030A0"/>
                </a:solidFill>
              </a:rPr>
              <a:t>trẻ</a:t>
            </a:r>
            <a:r>
              <a:rPr lang="en-US" sz="3600" dirty="0" smtClean="0">
                <a:solidFill>
                  <a:srgbClr val="7030A0"/>
                </a:solidFill>
              </a:rPr>
              <a:t> </a:t>
            </a:r>
            <a:r>
              <a:rPr lang="en-US" sz="3600" dirty="0" err="1" smtClean="0">
                <a:solidFill>
                  <a:srgbClr val="7030A0"/>
                </a:solidFill>
              </a:rPr>
              <a:t>thành</a:t>
            </a:r>
            <a:r>
              <a:rPr lang="en-US" sz="3600" dirty="0" smtClean="0">
                <a:solidFill>
                  <a:srgbClr val="7030A0"/>
                </a:solidFill>
              </a:rPr>
              <a:t> </a:t>
            </a:r>
            <a:r>
              <a:rPr lang="en-US" sz="3600" dirty="0" smtClean="0">
                <a:solidFill>
                  <a:srgbClr val="7030A0"/>
                </a:solidFill>
              </a:rPr>
              <a:t>4 </a:t>
            </a:r>
            <a:r>
              <a:rPr lang="en-US" sz="3600" dirty="0" err="1" smtClean="0">
                <a:solidFill>
                  <a:srgbClr val="7030A0"/>
                </a:solidFill>
              </a:rPr>
              <a:t>đội</a:t>
            </a:r>
            <a:r>
              <a:rPr lang="en-US" sz="3600" dirty="0" smtClean="0">
                <a:solidFill>
                  <a:srgbClr val="7030A0"/>
                </a:solidFill>
              </a:rPr>
              <a:t> </a:t>
            </a:r>
            <a:r>
              <a:rPr lang="pt-BR" sz="3600" dirty="0">
                <a:solidFill>
                  <a:srgbClr val="7030A0"/>
                </a:solidFill>
                <a:latin typeface="Times New Roman"/>
                <a:ea typeface="Times New Roman"/>
              </a:rPr>
              <a:t>, trên màn hình xuất hiện quả gì trẻ sẽ tìm đúng quả và đọc tên chữ cái có trong quả đó. Đội nào nhiều quả nhất đội đó thắng cuộc.</a:t>
            </a:r>
            <a:r>
              <a:rPr lang="en-US" sz="3600" dirty="0">
                <a:solidFill>
                  <a:srgbClr val="7030A0"/>
                </a:solidFill>
                <a:latin typeface="Times New Roman"/>
                <a:ea typeface="Times New Roman"/>
              </a:rPr>
              <a:t/>
            </a:r>
            <a:br>
              <a:rPr lang="en-US" sz="3600" dirty="0">
                <a:solidFill>
                  <a:srgbClr val="7030A0"/>
                </a:solidFill>
                <a:latin typeface="Times New Roman"/>
                <a:ea typeface="Times New Roman"/>
              </a:rPr>
            </a:br>
            <a:endParaRPr lang="en-US" sz="3600" dirty="0">
              <a:solidFill>
                <a:srgbClr val="7030A0"/>
              </a:solidFill>
            </a:endParaRPr>
          </a:p>
        </p:txBody>
      </p:sp>
    </p:spTree>
    <p:extLst>
      <p:ext uri="{BB962C8B-B14F-4D97-AF65-F5344CB8AC3E}">
        <p14:creationId xmlns:p14="http://schemas.microsoft.com/office/powerpoint/2010/main" val="5421123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áº¿t quáº£ hÃ¬nh áº£nh cho hÃ¬nh áº£nh quáº£ tÃ¡o táº­p t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6" b="93601" l="1566" r="97092"/>
                    </a14:imgEffect>
                  </a14:imgLayer>
                </a14:imgProps>
              </a:ext>
              <a:ext uri="{28A0092B-C50C-407E-A947-70E740481C1C}">
                <a14:useLocalDpi xmlns:a14="http://schemas.microsoft.com/office/drawing/2010/main" val="0"/>
              </a:ext>
            </a:extLst>
          </a:blip>
          <a:srcRect/>
          <a:stretch>
            <a:fillRect/>
          </a:stretch>
        </p:blipFill>
        <p:spPr bwMode="auto">
          <a:xfrm>
            <a:off x="3124199" y="1335978"/>
            <a:ext cx="2677587" cy="3276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áº¿t quáº£ hÃ¬nh áº£nh cho hÃ¬nh áº£nh quáº£ tÃ¡o táº­p t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6" b="93601" l="1566" r="97092"/>
                    </a14:imgEffect>
                  </a14:imgLayer>
                </a14:imgProps>
              </a:ext>
              <a:ext uri="{28A0092B-C50C-407E-A947-70E740481C1C}">
                <a14:useLocalDpi xmlns:a14="http://schemas.microsoft.com/office/drawing/2010/main" val="0"/>
              </a:ext>
            </a:extLst>
          </a:blip>
          <a:srcRect/>
          <a:stretch>
            <a:fillRect/>
          </a:stretch>
        </p:blipFill>
        <p:spPr bwMode="auto">
          <a:xfrm>
            <a:off x="170145" y="3505200"/>
            <a:ext cx="2677587" cy="3276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Káº¿t quáº£ hÃ¬nh áº£nh cho hÃ¬nh áº£nh quáº£ tÃ¡o táº­p t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6" b="93601" l="1566" r="97092"/>
                    </a14:imgEffect>
                  </a14:imgLayer>
                </a14:imgProps>
              </a:ext>
              <a:ext uri="{28A0092B-C50C-407E-A947-70E740481C1C}">
                <a14:useLocalDpi xmlns:a14="http://schemas.microsoft.com/office/drawing/2010/main" val="0"/>
              </a:ext>
            </a:extLst>
          </a:blip>
          <a:srcRect/>
          <a:stretch>
            <a:fillRect/>
          </a:stretch>
        </p:blipFill>
        <p:spPr bwMode="auto">
          <a:xfrm>
            <a:off x="5943600" y="20223"/>
            <a:ext cx="2677587" cy="3276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áº¿t quáº£ hÃ¬nh áº£nh cho hÃ¬nh áº£nh quáº£ tÃ¡o táº­p t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6" b="93601" l="1566" r="97092"/>
                    </a14:imgEffect>
                  </a14:imgLayer>
                </a14:imgProps>
              </a:ext>
              <a:ext uri="{28A0092B-C50C-407E-A947-70E740481C1C}">
                <a14:useLocalDpi xmlns:a14="http://schemas.microsoft.com/office/drawing/2010/main" val="0"/>
              </a:ext>
            </a:extLst>
          </a:blip>
          <a:srcRect/>
          <a:stretch>
            <a:fillRect/>
          </a:stretch>
        </p:blipFill>
        <p:spPr bwMode="auto">
          <a:xfrm>
            <a:off x="6008168" y="3601233"/>
            <a:ext cx="2677587" cy="3276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584030" y="1335978"/>
            <a:ext cx="1396726" cy="1102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tx1"/>
                </a:solidFill>
                <a:latin typeface=".VnAvant" pitchFamily="34" charset="0"/>
              </a:rPr>
              <a:t>l</a:t>
            </a:r>
            <a:endParaRPr lang="en-US" sz="9600" b="1" dirty="0">
              <a:solidFill>
                <a:schemeClr val="tx1"/>
              </a:solidFill>
              <a:latin typeface=".VnAvant" pitchFamily="34" charset="0"/>
            </a:endParaRPr>
          </a:p>
        </p:txBody>
      </p:sp>
      <p:sp>
        <p:nvSpPr>
          <p:cNvPr id="12" name="Rectangle 11"/>
          <p:cNvSpPr/>
          <p:nvPr/>
        </p:nvSpPr>
        <p:spPr>
          <a:xfrm>
            <a:off x="3764629" y="2725324"/>
            <a:ext cx="1396726" cy="1102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tx1"/>
                </a:solidFill>
                <a:latin typeface=".VnAvant" pitchFamily="34" charset="0"/>
              </a:rPr>
              <a:t>n</a:t>
            </a:r>
            <a:endParaRPr lang="en-US" sz="9600" b="1" dirty="0">
              <a:solidFill>
                <a:schemeClr val="tx1"/>
              </a:solidFill>
              <a:latin typeface=".VnAvant" pitchFamily="34" charset="0"/>
            </a:endParaRPr>
          </a:p>
        </p:txBody>
      </p:sp>
      <p:sp>
        <p:nvSpPr>
          <p:cNvPr id="15" name="Rectangle 14"/>
          <p:cNvSpPr/>
          <p:nvPr/>
        </p:nvSpPr>
        <p:spPr>
          <a:xfrm>
            <a:off x="6615345" y="4906288"/>
            <a:ext cx="1396726" cy="1102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tx1"/>
                </a:solidFill>
                <a:latin typeface=".VnAvant" pitchFamily="34" charset="0"/>
              </a:rPr>
              <a:t>m</a:t>
            </a:r>
            <a:endParaRPr lang="en-US" sz="9600" b="1" dirty="0">
              <a:solidFill>
                <a:schemeClr val="tx1"/>
              </a:solidFill>
              <a:latin typeface=".VnAvant" pitchFamily="34" charset="0"/>
            </a:endParaRPr>
          </a:p>
        </p:txBody>
      </p:sp>
      <p:sp>
        <p:nvSpPr>
          <p:cNvPr id="20" name="Rectangle 19"/>
          <p:cNvSpPr/>
          <p:nvPr/>
        </p:nvSpPr>
        <p:spPr>
          <a:xfrm>
            <a:off x="810575" y="4906287"/>
            <a:ext cx="1396726" cy="1102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tx1"/>
                </a:solidFill>
                <a:latin typeface=".VnAvant" pitchFamily="34" charset="0"/>
              </a:rPr>
              <a:t>n</a:t>
            </a:r>
            <a:endParaRPr lang="en-US" sz="9600" b="1" dirty="0">
              <a:solidFill>
                <a:schemeClr val="tx1"/>
              </a:solidFill>
              <a:latin typeface=".VnAvant" pitchFamily="34" charset="0"/>
            </a:endParaRPr>
          </a:p>
        </p:txBody>
      </p:sp>
      <p:pic>
        <p:nvPicPr>
          <p:cNvPr id="21" name="Picture 2" descr="Káº¿t quáº£ hÃ¬nh áº£nh cho hÃ¬nh áº£nh quáº£ tÃ¡o táº­p tÃ´"/>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506" b="93601" l="1566" r="97092"/>
                    </a14:imgEffect>
                  </a14:imgLayer>
                </a14:imgProps>
              </a:ext>
              <a:ext uri="{28A0092B-C50C-407E-A947-70E740481C1C}">
                <a14:useLocalDpi xmlns:a14="http://schemas.microsoft.com/office/drawing/2010/main" val="0"/>
              </a:ext>
            </a:extLst>
          </a:blip>
          <a:srcRect/>
          <a:stretch>
            <a:fillRect/>
          </a:stretch>
        </p:blipFill>
        <p:spPr bwMode="auto">
          <a:xfrm>
            <a:off x="170145" y="228600"/>
            <a:ext cx="2677587" cy="327660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810575" y="1617946"/>
            <a:ext cx="1396726" cy="1102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smtClean="0">
                <a:solidFill>
                  <a:schemeClr val="tx1"/>
                </a:solidFill>
                <a:latin typeface=".VnAvant" pitchFamily="34" charset="0"/>
              </a:rPr>
              <a:t>m</a:t>
            </a:r>
            <a:endParaRPr lang="en-US" sz="9600" b="1" dirty="0">
              <a:solidFill>
                <a:schemeClr val="tx1"/>
              </a:solidFill>
              <a:latin typeface=".VnAvant" pitchFamily="34" charset="0"/>
            </a:endParaRPr>
          </a:p>
        </p:txBody>
      </p:sp>
    </p:spTree>
    <p:extLst>
      <p:ext uri="{BB962C8B-B14F-4D97-AF65-F5344CB8AC3E}">
        <p14:creationId xmlns:p14="http://schemas.microsoft.com/office/powerpoint/2010/main" val="25953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par>
                                <p:cTn id="20" presetID="22" presetClass="entr" presetSubtype="4" fill="hold" nodeType="with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ipe(down)">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par>
                                <p:cTn id="38" presetID="2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5" grpId="0" animBg="1"/>
      <p:bldP spid="20"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21921"/>
            <a:ext cx="9144000" cy="6879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33400" y="2438400"/>
            <a:ext cx="8229600" cy="1143000"/>
          </a:xfrm>
        </p:spPr>
        <p:txBody>
          <a:bodyPr>
            <a:normAutofit fontScale="90000"/>
          </a:bodyPr>
          <a:lstStyle/>
          <a:p>
            <a:pPr marL="0" marR="0">
              <a:spcBef>
                <a:spcPts val="0"/>
              </a:spcBef>
              <a:spcAft>
                <a:spcPts val="0"/>
              </a:spcAft>
            </a:pPr>
            <a:r>
              <a:rPr lang="en-US" dirty="0" smtClean="0">
                <a:solidFill>
                  <a:srgbClr val="FF0000"/>
                </a:solidFill>
              </a:rPr>
              <a:t>TC </a:t>
            </a:r>
            <a:r>
              <a:rPr lang="en-US" dirty="0" smtClean="0">
                <a:solidFill>
                  <a:srgbClr val="FF0000"/>
                </a:solidFill>
              </a:rPr>
              <a:t>2:</a:t>
            </a:r>
            <a:r>
              <a:rPr lang="pt-BR" dirty="0">
                <a:solidFill>
                  <a:srgbClr val="FF0000"/>
                </a:solidFill>
                <a:latin typeface="Times New Roman"/>
                <a:ea typeface="Times New Roman"/>
              </a:rPr>
              <a:t>Tìm chữ trong bài thơ, câu </a:t>
            </a:r>
            <a:r>
              <a:rPr lang="pt-BR" dirty="0" smtClean="0">
                <a:solidFill>
                  <a:srgbClr val="FF0000"/>
                </a:solidFill>
                <a:latin typeface="Times New Roman"/>
                <a:ea typeface="Times New Roman"/>
              </a:rPr>
              <a:t>chuyện</a:t>
            </a:r>
            <a:r>
              <a:rPr lang="en-US" dirty="0" smtClean="0">
                <a:solidFill>
                  <a:srgbClr val="FF0000"/>
                </a:solidFill>
              </a:rPr>
              <a:t/>
            </a:r>
            <a:br>
              <a:rPr lang="en-US" dirty="0" smtClean="0">
                <a:solidFill>
                  <a:srgbClr val="FF0000"/>
                </a:solidFill>
              </a:rPr>
            </a:br>
            <a:r>
              <a:rPr lang="pt-BR" sz="3600" dirty="0">
                <a:solidFill>
                  <a:srgbClr val="7030A0"/>
                </a:solidFill>
                <a:latin typeface="Times New Roman"/>
                <a:ea typeface="Times New Roman"/>
              </a:rPr>
              <a:t>Tìm chữ trong bài thơ, câu chuyện</a:t>
            </a:r>
            <a:r>
              <a:rPr lang="en-US" sz="3600" dirty="0">
                <a:solidFill>
                  <a:srgbClr val="7030A0"/>
                </a:solidFill>
                <a:latin typeface="Times New Roman"/>
                <a:ea typeface="Times New Roman"/>
              </a:rPr>
              <a:t/>
            </a:r>
            <a:br>
              <a:rPr lang="en-US" sz="3600" dirty="0">
                <a:solidFill>
                  <a:srgbClr val="7030A0"/>
                </a:solidFill>
                <a:latin typeface="Times New Roman"/>
                <a:ea typeface="Times New Roman"/>
              </a:rPr>
            </a:br>
            <a:r>
              <a:rPr lang="pt-BR" sz="3600" dirty="0">
                <a:solidFill>
                  <a:srgbClr val="7030A0"/>
                </a:solidFill>
                <a:latin typeface="Times New Roman"/>
                <a:ea typeface="Times New Roman"/>
              </a:rPr>
              <a:t>Cách chơi: Chia trẻ thành 4 đội.  Một đội  sẽ  tìm chữ cái m-n-l trong bài thơ, câu chuyện mà đội mình được giao. Đội nào tìm được nhiều và đúng đội đó chiến thắng.</a:t>
            </a:r>
            <a:endParaRPr lang="en-US" sz="3600" dirty="0">
              <a:solidFill>
                <a:srgbClr val="7030A0"/>
              </a:solidFill>
            </a:endParaRPr>
          </a:p>
        </p:txBody>
      </p:sp>
      <p:pic>
        <p:nvPicPr>
          <p:cNvPr id="4" name="NangSom-XuanNghi_4eqm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5105400"/>
            <a:ext cx="609600" cy="609600"/>
          </a:xfrm>
          <a:prstGeom prst="rect">
            <a:avLst/>
          </a:prstGeom>
        </p:spPr>
      </p:pic>
    </p:spTree>
    <p:extLst>
      <p:ext uri="{BB962C8B-B14F-4D97-AF65-F5344CB8AC3E}">
        <p14:creationId xmlns:p14="http://schemas.microsoft.com/office/powerpoint/2010/main" val="35077386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2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76200"/>
            <a:ext cx="91848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3200"/>
            <a:ext cx="8229600" cy="1143000"/>
          </a:xfrm>
        </p:spPr>
        <p:txBody>
          <a:bodyPr>
            <a:normAutofit fontScale="90000"/>
          </a:bodyPr>
          <a:lstStyle/>
          <a:p>
            <a:pPr marL="0" marR="0">
              <a:spcBef>
                <a:spcPts val="0"/>
              </a:spcBef>
              <a:spcAft>
                <a:spcPts val="0"/>
              </a:spcAft>
            </a:pPr>
            <a:r>
              <a:rPr lang="pt-BR" b="1" dirty="0">
                <a:solidFill>
                  <a:srgbClr val="FF0000"/>
                </a:solidFill>
                <a:latin typeface="Times New Roman"/>
                <a:ea typeface="Times New Roman"/>
              </a:rPr>
              <a:t>*</a:t>
            </a:r>
            <a:r>
              <a:rPr lang="pt-BR" b="1" dirty="0">
                <a:solidFill>
                  <a:srgbClr val="000000"/>
                </a:solidFill>
                <a:latin typeface="Times New Roman"/>
                <a:ea typeface="Times New Roman"/>
              </a:rPr>
              <a:t> </a:t>
            </a:r>
            <a:r>
              <a:rPr lang="pt-BR" b="1" dirty="0">
                <a:solidFill>
                  <a:srgbClr val="FF0000"/>
                </a:solidFill>
                <a:latin typeface="Times New Roman"/>
                <a:ea typeface="Times New Roman"/>
              </a:rPr>
              <a:t>Trò chơi 3: </a:t>
            </a:r>
            <a:r>
              <a:rPr lang="pt-BR" dirty="0">
                <a:solidFill>
                  <a:srgbClr val="FF0000"/>
                </a:solidFill>
                <a:latin typeface="Times New Roman"/>
                <a:ea typeface="Times New Roman"/>
              </a:rPr>
              <a:t>Chiếc hộp bí mật:</a:t>
            </a:r>
            <a:r>
              <a:rPr lang="en-US" sz="4000" dirty="0">
                <a:solidFill>
                  <a:srgbClr val="FF0000"/>
                </a:solidFill>
                <a:latin typeface="Times New Roman"/>
                <a:ea typeface="Times New Roman"/>
              </a:rPr>
              <a:t/>
            </a:r>
            <a:br>
              <a:rPr lang="en-US" sz="4000" dirty="0">
                <a:solidFill>
                  <a:srgbClr val="FF0000"/>
                </a:solidFill>
                <a:latin typeface="Times New Roman"/>
                <a:ea typeface="Times New Roman"/>
              </a:rPr>
            </a:br>
            <a:r>
              <a:rPr lang="pt-BR" dirty="0">
                <a:solidFill>
                  <a:srgbClr val="7030A0"/>
                </a:solidFill>
                <a:latin typeface="Times New Roman"/>
                <a:ea typeface="Times New Roman"/>
              </a:rPr>
              <a:t>Cách chơi: Chia trẻ thành 4 nhóm, mỗi nhóm có một chiếc hộp bên trong có các chữ cái. Cô yêu cầu trẻ không được nhìn mà chỉ dùng tay sờ tìm chữ cái theo yêu cầu của cô. Đội nào tìm được nhiều đội đó sẽ chiến thắng.</a:t>
            </a:r>
            <a:r>
              <a:rPr lang="en-US" sz="4000" dirty="0">
                <a:solidFill>
                  <a:srgbClr val="7030A0"/>
                </a:solidFill>
                <a:latin typeface="Times New Roman"/>
                <a:ea typeface="Times New Roman"/>
              </a:rPr>
              <a:t/>
            </a:r>
            <a:br>
              <a:rPr lang="en-US" sz="4000" dirty="0">
                <a:solidFill>
                  <a:srgbClr val="7030A0"/>
                </a:solidFill>
                <a:latin typeface="Times New Roman"/>
                <a:ea typeface="Times New Roman"/>
              </a:rPr>
            </a:br>
            <a:endParaRPr lang="en-US" dirty="0">
              <a:solidFill>
                <a:srgbClr val="7030A0"/>
              </a:solidFill>
            </a:endParaRPr>
          </a:p>
        </p:txBody>
      </p:sp>
      <p:pic>
        <p:nvPicPr>
          <p:cNvPr id="4" name="LopChungMinh-XuanMai-265996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30666" y="5257800"/>
            <a:ext cx="609600" cy="609600"/>
          </a:xfrm>
          <a:prstGeom prst="rect">
            <a:avLst/>
          </a:prstGeom>
        </p:spPr>
      </p:pic>
    </p:spTree>
    <p:extLst>
      <p:ext uri="{BB962C8B-B14F-4D97-AF65-F5344CB8AC3E}">
        <p14:creationId xmlns:p14="http://schemas.microsoft.com/office/powerpoint/2010/main" val="39215578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918482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6156" y="1776608"/>
            <a:ext cx="8229600" cy="1143000"/>
          </a:xfrm>
        </p:spPr>
        <p:txBody>
          <a:bodyPr>
            <a:normAutofit fontScale="90000"/>
          </a:bodyPr>
          <a:lstStyle/>
          <a:p>
            <a:pPr marL="0" marR="0">
              <a:spcBef>
                <a:spcPts val="0"/>
              </a:spcBef>
              <a:spcAft>
                <a:spcPts val="0"/>
              </a:spcAft>
            </a:pPr>
            <a:r>
              <a:rPr lang="pt-BR" b="1" dirty="0">
                <a:solidFill>
                  <a:srgbClr val="FF0000"/>
                </a:solidFill>
                <a:latin typeface="Times New Roman"/>
                <a:ea typeface="Times New Roman"/>
              </a:rPr>
              <a:t>* Trò chơi 4 : </a:t>
            </a:r>
            <a:r>
              <a:rPr lang="pt-BR" dirty="0">
                <a:solidFill>
                  <a:srgbClr val="FF0000"/>
                </a:solidFill>
                <a:latin typeface="Times New Roman"/>
                <a:ea typeface="Times New Roman"/>
              </a:rPr>
              <a:t>Thỏ hái rau củ quả</a:t>
            </a:r>
            <a:r>
              <a:rPr lang="en-US" sz="4000" dirty="0">
                <a:solidFill>
                  <a:srgbClr val="FF0000"/>
                </a:solidFill>
                <a:latin typeface="Times New Roman"/>
                <a:ea typeface="Times New Roman"/>
              </a:rPr>
              <a:t/>
            </a:r>
            <a:br>
              <a:rPr lang="en-US" sz="4000" dirty="0">
                <a:solidFill>
                  <a:srgbClr val="FF0000"/>
                </a:solidFill>
                <a:latin typeface="Times New Roman"/>
                <a:ea typeface="Times New Roman"/>
              </a:rPr>
            </a:br>
            <a:r>
              <a:rPr lang="pt-BR" sz="3600" dirty="0">
                <a:solidFill>
                  <a:srgbClr val="7030A0"/>
                </a:solidFill>
                <a:latin typeface="Times New Roman"/>
                <a:ea typeface="Times New Roman"/>
              </a:rPr>
              <a:t>- Trẻ nhảy giống chú thỏ lên hái rau, củ , quả  có chữ cái theo yêu cầu của cô ( Cho trẻ chơi thi đua 3 đội)</a:t>
            </a:r>
            <a:r>
              <a:rPr lang="en-US" sz="3200" dirty="0">
                <a:solidFill>
                  <a:srgbClr val="7030A0"/>
                </a:solidFill>
                <a:latin typeface="Times New Roman"/>
                <a:ea typeface="Times New Roman"/>
              </a:rPr>
              <a:t/>
            </a:r>
            <a:br>
              <a:rPr lang="en-US" sz="3200" dirty="0">
                <a:solidFill>
                  <a:srgbClr val="7030A0"/>
                </a:solidFill>
                <a:latin typeface="Times New Roman"/>
                <a:ea typeface="Times New Roman"/>
              </a:rPr>
            </a:br>
            <a:endParaRPr lang="en-US" sz="3600" dirty="0">
              <a:solidFill>
                <a:srgbClr val="7030A0"/>
              </a:solidFill>
            </a:endParaRPr>
          </a:p>
        </p:txBody>
      </p:sp>
      <p:pic>
        <p:nvPicPr>
          <p:cNvPr id="3" name="TroiNangTroiMua-V.A-2802169_h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830864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2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1310</TotalTime>
  <Words>97</Words>
  <Application>Microsoft Office PowerPoint</Application>
  <PresentationFormat>On-screen Show (4:3)</PresentationFormat>
  <Paragraphs>20</Paragraphs>
  <Slides>7</Slides>
  <Notes>0</Notes>
  <HiddenSlides>0</HiddenSlides>
  <MMClips>4</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Theme</vt:lpstr>
      <vt:lpstr>PowerPoint Presentation</vt:lpstr>
      <vt:lpstr>Ổn định tổ chức: Chơi TC “ Qua cầu hái hoa”</vt:lpstr>
      <vt:lpstr>TC 1: Chọn quả - Cách chơi: Chia trẻ thành 4 đội , trên màn hình xuất hiện quả gì trẻ sẽ tìm đúng quả và đọc tên chữ cái có trong quả đó. Đội nào nhiều quả nhất đội đó thắng cuộc. </vt:lpstr>
      <vt:lpstr>PowerPoint Presentation</vt:lpstr>
      <vt:lpstr>TC 2:Tìm chữ trong bài thơ, câu chuyện Tìm chữ trong bài thơ, câu chuyện Cách chơi: Chia trẻ thành 4 đội.  Một đội  sẽ  tìm chữ cái m-n-l trong bài thơ, câu chuyện mà đội mình được giao. Đội nào tìm được nhiều và đúng đội đó chiến thắng.</vt:lpstr>
      <vt:lpstr>* Trò chơi 3: Chiếc hộp bí mật: Cách chơi: Chia trẻ thành 4 nhóm, mỗi nhóm có một chiếc hộp bên trong có các chữ cái. Cô yêu cầu trẻ không được nhìn mà chỉ dùng tay sờ tìm chữ cái theo yêu cầu của cô. Đội nào tìm được nhiều đội đó sẽ chiến thắng. </vt:lpstr>
      <vt:lpstr>* Trò chơi 4 : Thỏ hái rau củ quả - Trẻ nhảy giống chú thỏ lên hái rau, củ , quả  có chữ cái theo yêu cầu của cô ( Cho trẻ chơi thi đua 3 đội)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Welcome</dc:creator>
  <cp:lastModifiedBy>Welcome</cp:lastModifiedBy>
  <cp:revision>70</cp:revision>
  <dcterms:created xsi:type="dcterms:W3CDTF">2017-11-07T05:57:17Z</dcterms:created>
  <dcterms:modified xsi:type="dcterms:W3CDTF">2019-03-11T06:13:27Z</dcterms:modified>
</cp:coreProperties>
</file>