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57" r:id="rId3"/>
    <p:sldId id="268" r:id="rId4"/>
    <p:sldId id="258" r:id="rId5"/>
    <p:sldId id="259" r:id="rId6"/>
    <p:sldId id="260" r:id="rId7"/>
    <p:sldId id="261" r:id="rId8"/>
    <p:sldId id="263" r:id="rId9"/>
    <p:sldId id="262"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62"/>
      </p:cViewPr>
      <p:guideLst>
        <p:guide orient="horz" pos="21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D3EF45-CABA-481D-86FF-F5528A0BF4CA}"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D3EF45-CABA-481D-86FF-F5528A0BF4CA}"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3EF45-CABA-481D-86FF-F5528A0BF4CA}"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D3EF45-CABA-481D-86FF-F5528A0BF4CA}"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60510" cy="67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6710"/>
            <a:ext cx="8229600" cy="1359535"/>
          </a:xfrm>
        </p:spPr>
        <p:txBody>
          <a:bodyPr>
            <a:noAutofit/>
          </a:bodyPr>
          <a:lstStyle/>
          <a:p>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ỦY BAN NHÂN DÂN PHƯỜNG PHÚC LỢI</a:t>
            </a:r>
            <a:b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MẦM NON HOA SỮA</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LĨNH VỰC: PHÁT TRIỂN NHẬN THỨC</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Đề</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tài</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Chắp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ghép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học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thành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đơn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giản</a:t>
            </a:r>
            <a:r>
              <a:rPr lang="en-US" sz="2800" b="1" dirty="0">
                <a:solidFill>
                  <a:srgbClr val="FF0000"/>
                </a:solidFill>
                <a:latin typeface="Times New Roman" panose="02020603050405020304" pitchFamily="18" charset="0"/>
                <a:cs typeface="Times New Roman" panose="02020603050405020304" pitchFamily="18" charset="0"/>
                <a:sym typeface="+mn-ea"/>
              </a:rPr>
              <a:t>.</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Lứa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tuổi</a:t>
            </a:r>
            <a:r>
              <a:rPr lang="en-US" sz="2800" b="1" dirty="0">
                <a:solidFill>
                  <a:srgbClr val="FF0000"/>
                </a:solidFill>
                <a:latin typeface="Times New Roman" panose="02020603050405020304" pitchFamily="18" charset="0"/>
                <a:cs typeface="Times New Roman" panose="02020603050405020304" pitchFamily="18" charset="0"/>
                <a:sym typeface="+mn-ea"/>
              </a:rPr>
              <a:t>: MGB C1.</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Người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dạy</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Nguyễn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Thị</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Kiều</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Oanh</a:t>
            </a:r>
            <a:r>
              <a:rPr lang="en-US" sz="2800" b="1" dirty="0">
                <a:solidFill>
                  <a:srgbClr val="FF0000"/>
                </a:solidFill>
                <a:latin typeface="Times New Roman" panose="02020603050405020304" pitchFamily="18" charset="0"/>
                <a:cs typeface="Times New Roman" panose="02020603050405020304" pitchFamily="18" charset="0"/>
                <a:sym typeface="+mn-ea"/>
              </a:rPr>
              <a:t>.</a:t>
            </a:r>
            <a:br>
              <a:rPr lang="en-US" sz="8000" b="1" dirty="0">
                <a:solidFill>
                  <a:srgbClr val="FF0000"/>
                </a:solidFill>
                <a:latin typeface="Times New Roman" panose="02020603050405020304" pitchFamily="18" charset="0"/>
                <a:cs typeface="Times New Roman" panose="02020603050405020304" pitchFamily="18" charset="0"/>
                <a:sym typeface="+mn-ea"/>
              </a:rPr>
            </a:b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a:solidFill>
                  <a:schemeClr val="accent6">
                    <a:lumMod val="50000"/>
                  </a:schemeClr>
                </a:solidFill>
                <a:latin typeface="Times New Roman" panose="02020603050405020304" pitchFamily="18" charset="0"/>
                <a:cs typeface="Times New Roman" panose="02020603050405020304" pitchFamily="18" charset="0"/>
              </a:rPr>
              <a:t>Trò</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chơi</a:t>
            </a:r>
            <a:r>
              <a:rPr lang="en-US" u="sng" dirty="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a:solidFill>
                  <a:schemeClr val="accent6">
                    <a:lumMod val="50000"/>
                  </a:schemeClr>
                </a:solidFill>
                <a:latin typeface="Times New Roman" panose="02020603050405020304" pitchFamily="18" charset="0"/>
                <a:cs typeface="Times New Roman" panose="02020603050405020304" pitchFamily="18" charset="0"/>
              </a:rPr>
              <a:t>Ghép</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hình</a:t>
            </a:r>
            <a:br>
              <a:rPr lang="en-US" u="sng" dirty="0">
                <a:solidFill>
                  <a:schemeClr val="accent6">
                    <a:lumMod val="50000"/>
                  </a:schemeClr>
                </a:solidFill>
                <a:latin typeface="Times New Roman" panose="02020603050405020304" pitchFamily="18" charset="0"/>
                <a:cs typeface="Times New Roman" panose="02020603050405020304" pitchFamily="18" charset="0"/>
              </a:rPr>
            </a:b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a:latin typeface="Times New Roman" panose="02020603050405020304" pitchFamily="18" charset="0"/>
                <a:cs typeface="Times New Roman" panose="02020603050405020304" pitchFamily="18" charset="0"/>
              </a:rPr>
              <a:t>Cô  chia lớp thành 2 đội. Nhiệm vụ của 2 đội là gắn mặt cười vào hình chắp ghép đúng. Trò chơi bắt đầu bằng 1 bản nhạc. Kết thúc bản nhạc đội nào gắn được nhiều mặt cười đúng sẽ là đội chiến thắng.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a:latin typeface="Times New Roman" panose="02020603050405020304" pitchFamily="18" charset="0"/>
                <a:cs typeface="Times New Roman" panose="02020603050405020304" pitchFamily="18" charset="0"/>
              </a:rPr>
              <a:t>3. Kết thúc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a:solidFill>
                  <a:srgbClr val="FF0000"/>
                </a:solidFill>
                <a:latin typeface="Times New Roman" panose="02020603050405020304" pitchFamily="18" charset="0"/>
                <a:cs typeface="Times New Roman" panose="02020603050405020304" pitchFamily="18" charset="0"/>
              </a:rPr>
              <a:t>1. Ổn định tổ chức:</a:t>
            </a:r>
            <a:br>
              <a:rPr lang="en-US" sz="6000" b="1" u="sng">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Cô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a:latin typeface="Times New Roman" panose="02020603050405020304" pitchFamily="18" charset="0"/>
                <a:cs typeface="Times New Roman" panose="02020603050405020304" pitchFamily="18" charset="0"/>
              </a:rPr>
              <a:t>2. Phương pháp hình thức tổ chức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a:solidFill>
                  <a:srgbClr val="7030A0"/>
                </a:solidFill>
                <a:latin typeface="Times New Roman" panose="02020603050405020304" pitchFamily="18" charset="0"/>
                <a:cs typeface="Times New Roman" panose="02020603050405020304" pitchFamily="18" charset="0"/>
              </a:rPr>
              <a:t>Hoạt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1: </a:t>
            </a:r>
            <a:r>
              <a:rPr lang="en-US" dirty="0" err="1">
                <a:solidFill>
                  <a:srgbClr val="7030A0"/>
                </a:solidFill>
                <a:latin typeface="Times New Roman" panose="02020603050405020304" pitchFamily="18" charset="0"/>
                <a:cs typeface="Times New Roman" panose="02020603050405020304" pitchFamily="18" charset="0"/>
              </a:rPr>
              <a:t>Ôn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a:solidFill>
                  <a:schemeClr val="accent6">
                    <a:lumMod val="50000"/>
                  </a:schemeClr>
                </a:solidFill>
                <a:latin typeface="Times New Roman" panose="02020603050405020304" pitchFamily="18" charset="0"/>
                <a:cs typeface="Times New Roman" panose="02020603050405020304" pitchFamily="18" charset="0"/>
              </a:rPr>
              <a:t>a.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vuông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b.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chữ</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nhật</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1</a:t>
            </a: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4</a:t>
            </a: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3</a:t>
            </a: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a:solidFill>
                  <a:schemeClr val="bg1"/>
                </a:solidFill>
                <a:latin typeface="Times New Roman" panose="02020603050405020304" pitchFamily="18" charset="0"/>
                <a:cs typeface="Times New Roman" panose="02020603050405020304" pitchFamily="18" charset="0"/>
              </a:rPr>
              <a:t>TRÒ CHƠI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a:solidFill>
                  <a:schemeClr val="accent6">
                    <a:lumMod val="75000"/>
                  </a:schemeClr>
                </a:solidFill>
                <a:latin typeface="Times New Roman" panose="02020603050405020304" pitchFamily="18" charset="0"/>
                <a:cs typeface="Times New Roman" panose="02020603050405020304" pitchFamily="18" charset="0"/>
              </a:rPr>
              <a:t>Trò</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chơi</a:t>
            </a:r>
            <a:r>
              <a:rPr lang="en-US" u="sng" dirty="0">
                <a:solidFill>
                  <a:schemeClr val="accent6">
                    <a:lumMod val="75000"/>
                  </a:schemeClr>
                </a:solidFill>
                <a:latin typeface="Times New Roman" panose="02020603050405020304" pitchFamily="18" charset="0"/>
                <a:cs typeface="Times New Roman" panose="02020603050405020304" pitchFamily="18" charset="0"/>
              </a:rPr>
              <a:t> 1: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ghép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các</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giao</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thông</a:t>
            </a:r>
            <a:br>
              <a:rPr lang="en-US" u="sng" dirty="0">
                <a:solidFill>
                  <a:schemeClr val="accent6">
                    <a:lumMod val="75000"/>
                  </a:schemeClr>
                </a:solidFill>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265</Words>
  <Application>Microsoft Office PowerPoint</Application>
  <PresentationFormat>On-screen Show (4:3)</PresentationFormat>
  <Paragraphs>21</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ỦY BAN NHÂN DÂN PHƯỜNG PHÚC LỢI TRƯỜNG MẦM NON HOA SỮA   LĨNH VỰC: PHÁT TRIỂN NHẬN THỨC Đề tài : Chắp ghép các hình học thành các hình   đơn giản. Lứa tuổi: MGB C1. Người dạy : Nguyễn Thị Kiều Oanh.  </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Nguyễn Tiến Minh</cp:lastModifiedBy>
  <cp:revision>17</cp:revision>
  <dcterms:created xsi:type="dcterms:W3CDTF">2018-03-26T14:49:00Z</dcterms:created>
  <dcterms:modified xsi:type="dcterms:W3CDTF">2026-01-12T14:24:16Z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