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09" r:id="rId3"/>
    <p:sldId id="260" r:id="rId4"/>
    <p:sldId id="302" r:id="rId5"/>
    <p:sldId id="289" r:id="rId6"/>
    <p:sldId id="290" r:id="rId7"/>
    <p:sldId id="291" r:id="rId8"/>
    <p:sldId id="292" r:id="rId9"/>
    <p:sldId id="293" r:id="rId10"/>
    <p:sldId id="294" r:id="rId11"/>
    <p:sldId id="310" r:id="rId12"/>
    <p:sldId id="301" r:id="rId13"/>
    <p:sldId id="296" r:id="rId14"/>
    <p:sldId id="297" r:id="rId15"/>
    <p:sldId id="298" r:id="rId16"/>
    <p:sldId id="299" r:id="rId17"/>
    <p:sldId id="300" r:id="rId18"/>
    <p:sldId id="311" r:id="rId1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90" y="25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A7BCC7-AE9C-4DE6-9DE1-8A68B9D5A1EC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CACF9C-7932-47D4-A9FE-56040730E7C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4B9DB2-490E-4D06-ADF4-E7751B6060B1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6659F5-5181-40E0-A0B3-6F09F784864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90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782EA8-BCB7-4058-BFD3-20748B631E56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CCD5B7-E725-48B3-ABAA-0E636FD2AB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328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EF3819-98AC-4877-9B0F-8C35756244F4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9EBF10-3CCB-47EE-A57A-68A574A6D67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87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A6C25F-7A29-47E4-B99F-29DFAD13C104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1802B-C9B3-4CC6-A9A7-B6C828FD035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8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3E98C-6535-4326-A070-2BB541D1B3F2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324BD7-CA80-48C4-A3EC-B9DAE93CEBC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2659A-D765-4BC8-8A8D-C0FDC46739D7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3F5E0-A0E6-4B24-8055-0EA57C5C2F5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594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2C86E-7965-4A25-9708-1E282E83C366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5478E-76C2-4F08-98ED-36E3B0DE38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0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C6EDD-6263-4237-95AE-77C846D8454D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6B42E9-A98B-4CDC-9878-AF36AA632C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116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6219"/>
            <a:ext cx="1943100" cy="43457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6219"/>
            <a:ext cx="5676900" cy="43457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81123-6AA7-4E25-9A9C-A0A9F315E05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494B29-9B9C-4F5E-BC15-07A634972E8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0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303964" y="1"/>
            <a:ext cx="2840037" cy="2440781"/>
            <a:chOff x="3115" y="0"/>
            <a:chExt cx="2170" cy="2486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164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162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3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16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3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15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6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15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0" y="2235"/>
                    <a:ext cx="171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2" y="3146"/>
                    <a:ext cx="919" cy="4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15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1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15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6" y="1628"/>
                    <a:ext cx="1677" cy="33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900" cy="52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14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14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1"/>
                    <a:ext cx="755" cy="35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1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0" y="1128"/>
                    <a:ext cx="1240" cy="20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14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1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14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6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13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13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13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3"/>
                    <a:ext cx="154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13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8"/>
                    <a:ext cx="755" cy="35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13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12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12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12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12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12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6" y="921"/>
                    <a:ext cx="1052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11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4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6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11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5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8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3DH" panose="020B7200000000000000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11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5" y="933"/>
                    <a:ext cx="1055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11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11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1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3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10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7" y="3632"/>
                    <a:ext cx="848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10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1" y="2685"/>
                    <a:ext cx="1712" cy="30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3" y="3891"/>
                    <a:ext cx="917" cy="47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10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10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3"/>
                    <a:ext cx="1649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6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9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3"/>
                    <a:ext cx="1600" cy="24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38"/>
                    <a:ext cx="86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9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1" y="2708"/>
                    <a:ext cx="1463" cy="2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4"/>
                    <a:ext cx="78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9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81"/>
                    <a:ext cx="767" cy="29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3DH" panose="020B7200000000000000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3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1"/>
              </a:xfrm>
              <a:custGeom>
                <a:avLst/>
                <a:gdLst>
                  <a:gd name="T0" fmla="*/ 211 w 21600"/>
                  <a:gd name="T1" fmla="*/ 0 h 21602"/>
                  <a:gd name="T2" fmla="*/ 833 w 21600"/>
                  <a:gd name="T3" fmla="*/ 903 h 21602"/>
                  <a:gd name="T4" fmla="*/ 0 w 21600"/>
                  <a:gd name="T5" fmla="*/ 874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54 h 22305"/>
                  <a:gd name="T2" fmla="*/ 486 w 28940"/>
                  <a:gd name="T3" fmla="*/ 933 h 22305"/>
                  <a:gd name="T4" fmla="*/ 123 w 2894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9"/>
              </a:xfrm>
              <a:custGeom>
                <a:avLst/>
                <a:gdLst>
                  <a:gd name="T0" fmla="*/ 0 w 30473"/>
                  <a:gd name="T1" fmla="*/ 80 h 22305"/>
                  <a:gd name="T2" fmla="*/ 791 w 30473"/>
                  <a:gd name="T3" fmla="*/ 931 h 22305"/>
                  <a:gd name="T4" fmla="*/ 230 w 30473"/>
                  <a:gd name="T5" fmla="*/ 90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189 h 22305"/>
                  <a:gd name="T2" fmla="*/ 393 w 34812"/>
                  <a:gd name="T3" fmla="*/ 933 h 22305"/>
                  <a:gd name="T4" fmla="*/ 149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189 h 22305"/>
                  <a:gd name="T2" fmla="*/ 559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1"/>
              </a:xfrm>
              <a:custGeom>
                <a:avLst/>
                <a:gdLst>
                  <a:gd name="T0" fmla="*/ 0 w 31881"/>
                  <a:gd name="T1" fmla="*/ 419 h 21600"/>
                  <a:gd name="T2" fmla="*/ 724 w 31881"/>
                  <a:gd name="T3" fmla="*/ 203 h 21600"/>
                  <a:gd name="T4" fmla="*/ 414 w 31881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189 h 21600"/>
                  <a:gd name="T2" fmla="*/ 298 w 31146"/>
                  <a:gd name="T3" fmla="*/ 400 h 21600"/>
                  <a:gd name="T4" fmla="*/ 126 w 31146"/>
                  <a:gd name="T5" fmla="*/ 90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3DH" panose="020B7200000000000000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6219"/>
            <a:ext cx="7772400" cy="109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79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33FFD-25EA-4A0A-AC31-47E4E3881DC9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4/10/2026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380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381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88B24D-8D88-42FE-AACB-6253EDA9216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gif"/><Relationship Id="rId11" Type="http://schemas.openxmlformats.org/officeDocument/2006/relationships/image" Target="../media/image5.emf"/><Relationship Id="rId5" Type="http://schemas.openxmlformats.org/officeDocument/2006/relationships/image" Target="../media/image7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6.png"/><Relationship Id="rId9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gif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" y="-6694"/>
            <a:ext cx="9155899" cy="5150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1151" y="1933426"/>
            <a:ext cx="625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LÀM QUEN VĂN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3066753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24 -36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9"/>
          <p:cNvSpPr txBox="1">
            <a:spLocks noChangeArrowheads="1"/>
          </p:cNvSpPr>
          <p:nvPr/>
        </p:nvSpPr>
        <p:spPr bwMode="auto">
          <a:xfrm>
            <a:off x="447925" y="229110"/>
            <a:ext cx="83026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vi-V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vi-V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vi-V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SEN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77306"/>
            <a:ext cx="848579" cy="63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00">
        <p14:ripple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2362200" y="2419350"/>
            <a:ext cx="4267200" cy="952501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Đàm </a:t>
            </a:r>
            <a:r>
              <a:rPr lang="vi-VN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thoại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04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979"/>
            <a:ext cx="8229600" cy="857250"/>
          </a:xfrm>
        </p:spPr>
        <p:txBody>
          <a:bodyPr/>
          <a:lstStyle/>
          <a:p>
            <a:r>
              <a:rPr lang="en-US" dirty="0"/>
              <a:t>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448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4604"/>
            <a:ext cx="3581400" cy="192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2564198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7" y="634604"/>
            <a:ext cx="3659187" cy="192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2562821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7569"/>
            <a:ext cx="3581400" cy="15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4585559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3047569"/>
            <a:ext cx="3577354" cy="15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8" y="4610558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36" y="683549"/>
            <a:ext cx="9174136" cy="462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69" y="807472"/>
            <a:ext cx="4699000" cy="43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65735"/>
            <a:ext cx="3633831" cy="41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327867" y="1373982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24574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24574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268016"/>
          <a:ext cx="2209800" cy="1303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268016"/>
                        <a:ext cx="2209800" cy="13037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895600" y="197047"/>
            <a:ext cx="3956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Trước khi đi thỏ mẹ dặn thỏ con điều gì?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4" y="1714500"/>
            <a:ext cx="37623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848350" y="16954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13309" y="1724879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705350" y="7810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64944" y="571554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Ai đã đến rủ thỏ con đi chơi?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1950"/>
            <a:ext cx="1638300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400550"/>
            <a:ext cx="809625" cy="5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33912"/>
            <a:ext cx="762000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429000"/>
            <a:ext cx="747713" cy="7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57350"/>
            <a:ext cx="346233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1714500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14650"/>
            <a:ext cx="1752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807369"/>
            <a:ext cx="2057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293019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1650"/>
            <a:ext cx="36623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57200"/>
            <a:ext cx="2573338" cy="15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1" y="10287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080023"/>
            <a:ext cx="3903663" cy="3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00100"/>
            <a:ext cx="2743200" cy="16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25717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5717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371600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371600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80975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#9Slide03 AllRoundGothic" panose="020B0703020202020104" pitchFamily="34" charset="0"/>
              </a:rPr>
              <a:t>Tạm biệt</a:t>
            </a:r>
            <a:endParaRPr lang="vi-VN" sz="54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6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3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547491">
            <a:off x="4084523" y="2009235"/>
            <a:ext cx="34282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1.Kết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alt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547491">
            <a:off x="4402541" y="736134"/>
            <a:ext cx="3539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2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vi-V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697361"/>
              </p:ext>
            </p:extLst>
          </p:nvPr>
        </p:nvGraphicFramePr>
        <p:xfrm>
          <a:off x="5020401" y="2001442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133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0401" y="2001442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986001"/>
              </p:ext>
            </p:extLst>
          </p:nvPr>
        </p:nvGraphicFramePr>
        <p:xfrm>
          <a:off x="5416138" y="786349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1332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138" y="786349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491038" y="380511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“Một hôm thỏ mẹ đi chợ, dặn thỏ con:</a:t>
            </a:r>
            <a:endParaRPr lang="vi-VN" dirty="0">
              <a:solidFill>
                <a:srgbClr val="002060"/>
              </a:solidFill>
              <a:latin typeface="Roboto"/>
            </a:endParaRPr>
          </a:p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Thỏ con của mẹ, con ở nhà chớ đi chơi xa con nhé!</a:t>
            </a:r>
            <a:endParaRPr lang="vi-VN" dirty="0">
              <a:solidFill>
                <a:srgbClr val="002060"/>
              </a:solidFill>
              <a:latin typeface="Roboto"/>
            </a:endParaRPr>
          </a:p>
          <a:p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Vâng ạ, con ở nhà con không đi chơi xa đâu mẹ ạ!</a:t>
            </a:r>
            <a:endParaRPr lang="vi-VN" b="0" i="0" dirty="0">
              <a:solidFill>
                <a:srgbClr val="00206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861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024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4" y="1714500"/>
            <a:ext cx="37623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848350" y="16954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17688" y="1706129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705350" y="78105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6863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5956" y="301169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mẹ vừa đi khỏi cổng thì bạn bươm bướm bay đến. Bươm bướm gọi: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con trả lời: không đâu, mẹ tớ dặn ở nhà không được đi chơi xa.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Một lúc sau, bươm bướm lại đến và gọi Thỏ: Bạn thỏ con ơi! Ra ngoài kia chơi đi! Ở đấy có cỏ này, có hoa này. Thích lắm, thích lắm!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con ở nhà một mình buồn quá.</a:t>
            </a:r>
            <a:endParaRPr lang="vi-VN" b="0" i="0" dirty="0">
              <a:solidFill>
                <a:srgbClr val="00B0F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428750"/>
            <a:ext cx="3494088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914400"/>
            <a:ext cx="5133975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1" y="742950"/>
            <a:ext cx="6353175" cy="1178719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18398"/>
            <a:ext cx="1219200" cy="8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884069" y="1735931"/>
            <a:ext cx="9144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4318398"/>
            <a:ext cx="1219200" cy="8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3113" y="37611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Thế rồi thỏ con liền chạy theo bươm bướm.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Mải chơi, Thỏ con quên mất đường về nhà</a:t>
            </a:r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vi-VN" b="0" i="0" dirty="0">
              <a:solidFill>
                <a:srgbClr val="33333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71950"/>
            <a:ext cx="1638300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400550"/>
            <a:ext cx="809625" cy="54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33912"/>
            <a:ext cx="762000" cy="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429000"/>
            <a:ext cx="747713" cy="7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57350"/>
            <a:ext cx="3462338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1714500"/>
            <a:ext cx="3810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14650"/>
            <a:ext cx="1752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46" y="1858000"/>
            <a:ext cx="20574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293019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71650"/>
            <a:ext cx="36623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57200"/>
            <a:ext cx="2573338" cy="15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2513" y="26188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Sợ quá, thỏ con ngồi khóc.</a:t>
            </a:r>
            <a:endParaRPr lang="vi-VN" dirty="0">
              <a:solidFill>
                <a:srgbClr val="FFFF00"/>
              </a:solidFill>
              <a:latin typeface="Roboto"/>
            </a:endParaRPr>
          </a:p>
          <a:p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</a:rPr>
              <a:t>Hu hu hu! Mẹ ơi. Mẹ ơi.</a:t>
            </a:r>
            <a:endParaRPr lang="vi-VN" b="0" i="0" dirty="0">
              <a:solidFill>
                <a:srgbClr val="FFFF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7 C 0.00069 0.03542 0.00417 0.02477 0.00503 0.02431 C 0.0059 0.02385 0.00139 0.04283 0.00243 0.04306 C 0.00365 0.04306 0.01042 0.02639 0.01215 0.02524 C 0.01389 0.02408 0.01233 0.03565 0.01215 0.03565 C 0.0118 0.03542 0.01076 0.02408 0.0099 0.02431 C 0.00903 0.02431 0.00816 0.03565 0.00729 0.03611 C 0.00642 0.03658 0.00608 0.02755 0.00503 0.02662 C 0.00382 0.02593 0.00069 0.03079 8.33333E-7 0.03125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1" y="10287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080023"/>
            <a:ext cx="3903663" cy="30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00100"/>
            <a:ext cx="2743200" cy="16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5745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063" y="237886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Vừa lúc đó có một bác gấu đi qua, thấy thỏ con khóc, bác gấu hỏi: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- Cháu thỏ!. Làm sao cháu khóc đấy?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– Thỏ quệt nước mắt và trả lời bác gấu: Bác gấu ơi!. Mẹ cháu dặn cháu ở nhà cháu lại đi chơi xa, bây giờ cháu không biết lối về nhà. Hu hu.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Bác gấu ân cần xoa đầu thỏ và nói - Nín đi bác sẽ đưa cháu về nhà với mẹ.</a:t>
            </a:r>
            <a:endParaRPr lang="vi-VN" dirty="0">
              <a:solidFill>
                <a:srgbClr val="C00000"/>
              </a:solidFill>
              <a:latin typeface="Roboto"/>
            </a:endParaRPr>
          </a:p>
          <a:p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</a:rPr>
              <a:t>Nói rồi bác gấu dắt tay thỏ con về nhà.</a:t>
            </a:r>
            <a:endParaRPr lang="vi-VN" b="0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381750" y="1409700"/>
            <a:ext cx="13144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1" y="685800"/>
            <a:ext cx="6353175" cy="1178719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8650"/>
            <a:ext cx="2819400" cy="172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506412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28575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71700"/>
            <a:ext cx="4013200" cy="31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1" y="1257300"/>
            <a:ext cx="38639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600" y="41146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ôm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chầm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lấy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con</a:t>
            </a:r>
            <a:endParaRPr lang="en-US" dirty="0">
              <a:solidFill>
                <a:srgbClr val="C00000"/>
              </a:solidFill>
              <a:latin typeface="Roboto"/>
            </a:endParaRPr>
          </a:p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Thỏ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b="0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C 0.03316 0.02291 0.06649 0.04583 0.14392 0.05139 C 0.22135 0.05694 0.40712 0.03657 0.46458 0.03287 C 0.52188 0.02916 0.50556 0.02893 0.48924 0.0287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26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064125" cy="47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971550"/>
            <a:ext cx="3505200" cy="1714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179415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2571751"/>
          <a:ext cx="1919288" cy="1983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571751"/>
                        <a:ext cx="1919288" cy="1983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1997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371600"/>
          <a:ext cx="2209800" cy="130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371600"/>
                        <a:ext cx="2209800" cy="1303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640520" y="348722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Mẹ ơi, con xin lỗi mẹ, mẹ dặn con ở nhà không được đi chơi xa, thế mà con lại đi chơi xa vậy, con xin lỗi mẹ.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Thỏ mẹ xoa đầu thỏ con và nói: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– Con biết lỗi là được rồi, lần sau con nên nghe lời mẹ nhé.</a:t>
            </a:r>
            <a:endParaRPr lang="vi-VN" dirty="0">
              <a:solidFill>
                <a:srgbClr val="00B0F0"/>
              </a:solidFill>
              <a:latin typeface="Roboto"/>
            </a:endParaRPr>
          </a:p>
          <a:p>
            <a:r>
              <a:rPr lang="vi-VN" dirty="0">
                <a:solidFill>
                  <a:srgbClr val="00B0F0"/>
                </a:solidFill>
                <a:latin typeface="times new roman" panose="02020603050405020304" pitchFamily="18" charset="0"/>
              </a:rPr>
              <a:t>Nói rồi thỏ mẹ và thỏ con quay sang cảm ơn bác gấu.</a:t>
            </a:r>
            <a:endParaRPr lang="vi-VN" b="0" i="0" dirty="0">
              <a:solidFill>
                <a:srgbClr val="00B0F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reworks">
  <a:themeElements>
    <a:clrScheme name="Fireworks 6">
      <a:dk1>
        <a:srgbClr val="000000"/>
      </a:dk1>
      <a:lt1>
        <a:srgbClr val="FFFFFF"/>
      </a:lt1>
      <a:dk2>
        <a:srgbClr val="993366"/>
      </a:dk2>
      <a:lt2>
        <a:srgbClr val="CCFFFF"/>
      </a:lt2>
      <a:accent1>
        <a:srgbClr val="CCECFF"/>
      </a:accent1>
      <a:accent2>
        <a:srgbClr val="FFFF99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8A"/>
      </a:accent6>
      <a:hlink>
        <a:srgbClr val="FFCCFF"/>
      </a:hlink>
      <a:folHlink>
        <a:srgbClr val="FFCCCC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3D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3DH" pitchFamily="34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488</Words>
  <Application>Microsoft Office PowerPoint</Application>
  <PresentationFormat>On-screen Show (16:9)</PresentationFormat>
  <Paragraphs>43</Paragraphs>
  <Slides>17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AllRoundGothic</vt:lpstr>
      <vt:lpstr>.Vn3DH</vt:lpstr>
      <vt:lpstr>Arial</vt:lpstr>
      <vt:lpstr>Arial Black</vt:lpstr>
      <vt:lpstr>Calibri</vt:lpstr>
      <vt:lpstr>Roboto</vt:lpstr>
      <vt:lpstr>Times New Roman</vt:lpstr>
      <vt:lpstr>Times New Roman</vt:lpstr>
      <vt:lpstr>Office Theme</vt:lpstr>
      <vt:lpstr>Fireworks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33</cp:revision>
  <dcterms:created xsi:type="dcterms:W3CDTF">2018-10-24T15:09:32Z</dcterms:created>
  <dcterms:modified xsi:type="dcterms:W3CDTF">2026-04-10T13:36:02Z</dcterms:modified>
</cp:coreProperties>
</file>