
<file path=[Content_Types].xml><?xml version="1.0" encoding="utf-8"?>
<Types xmlns="http://schemas.openxmlformats.org/package/2006/content-types">
  <Default Extension="png" ContentType="image/png"/>
  <Default Extension="tmp" ContentType="image/png"/>
  <Default Extension="m4a" ContentType="audio/mp4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71" r:id="rId12"/>
    <p:sldId id="266" r:id="rId13"/>
    <p:sldId id="267" r:id="rId14"/>
    <p:sldId id="268" r:id="rId15"/>
    <p:sldId id="269" r:id="rId16"/>
    <p:sldId id="270" r:id="rId17"/>
    <p:sldId id="272" r:id="rId1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50" d="100"/>
          <a:sy n="50" d="100"/>
        </p:scale>
        <p:origin x="1230" y="63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998B20-417A-482F-AB81-68BCE7255A45}" type="datetimeFigureOut">
              <a:rPr lang="en-US" smtClean="0"/>
              <a:t>3/14/2026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332454-B58C-4772-99DA-1166A5A88F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86994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998B20-417A-482F-AB81-68BCE7255A45}" type="datetimeFigureOut">
              <a:rPr lang="en-US" smtClean="0"/>
              <a:t>3/14/2026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332454-B58C-4772-99DA-1166A5A88F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7316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998B20-417A-482F-AB81-68BCE7255A45}" type="datetimeFigureOut">
              <a:rPr lang="en-US" smtClean="0"/>
              <a:t>3/14/2026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332454-B58C-4772-99DA-1166A5A88F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03487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998B20-417A-482F-AB81-68BCE7255A45}" type="datetimeFigureOut">
              <a:rPr lang="en-US" smtClean="0"/>
              <a:t>3/14/2026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332454-B58C-4772-99DA-1166A5A88F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75851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998B20-417A-482F-AB81-68BCE7255A45}" type="datetimeFigureOut">
              <a:rPr lang="en-US" smtClean="0"/>
              <a:t>3/14/2026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332454-B58C-4772-99DA-1166A5A88F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49371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998B20-417A-482F-AB81-68BCE7255A45}" type="datetimeFigureOut">
              <a:rPr lang="en-US" smtClean="0"/>
              <a:t>3/14/2026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332454-B58C-4772-99DA-1166A5A88F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36361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998B20-417A-482F-AB81-68BCE7255A45}" type="datetimeFigureOut">
              <a:rPr lang="en-US" smtClean="0"/>
              <a:t>3/14/2026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332454-B58C-4772-99DA-1166A5A88F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81875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998B20-417A-482F-AB81-68BCE7255A45}" type="datetimeFigureOut">
              <a:rPr lang="en-US" smtClean="0"/>
              <a:t>3/14/2026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332454-B58C-4772-99DA-1166A5A88F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78020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998B20-417A-482F-AB81-68BCE7255A45}" type="datetimeFigureOut">
              <a:rPr lang="en-US" smtClean="0"/>
              <a:t>3/14/2026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332454-B58C-4772-99DA-1166A5A88F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61183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998B20-417A-482F-AB81-68BCE7255A45}" type="datetimeFigureOut">
              <a:rPr lang="en-US" smtClean="0"/>
              <a:t>3/14/2026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332454-B58C-4772-99DA-1166A5A88F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55918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998B20-417A-482F-AB81-68BCE7255A45}" type="datetimeFigureOut">
              <a:rPr lang="en-US" smtClean="0"/>
              <a:t>3/14/2026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332454-B58C-4772-99DA-1166A5A88F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15020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998B20-417A-482F-AB81-68BCE7255A45}" type="datetimeFigureOut">
              <a:rPr lang="en-US" smtClean="0"/>
              <a:t>3/14/2026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2332454-B58C-4772-99DA-1166A5A88F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82530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5" Type="http://schemas.openxmlformats.org/officeDocument/2006/relationships/image" Target="../media/image2.png"/><Relationship Id="rId4" Type="http://schemas.openxmlformats.org/officeDocument/2006/relationships/image" Target="../media/image1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1.m4a"/><Relationship Id="rId1" Type="http://schemas.microsoft.com/office/2007/relationships/media" Target="../media/media11.m4a"/><Relationship Id="rId6" Type="http://schemas.openxmlformats.org/officeDocument/2006/relationships/image" Target="../media/image2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2.m4a"/><Relationship Id="rId1" Type="http://schemas.microsoft.com/office/2007/relationships/media" Target="../media/media12.m4a"/><Relationship Id="rId6" Type="http://schemas.openxmlformats.org/officeDocument/2006/relationships/image" Target="../media/image2.png"/><Relationship Id="rId5" Type="http://schemas.openxmlformats.org/officeDocument/2006/relationships/image" Target="../media/image17.png"/><Relationship Id="rId4" Type="http://schemas.openxmlformats.org/officeDocument/2006/relationships/image" Target="../media/image1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3.m4a"/><Relationship Id="rId1" Type="http://schemas.microsoft.com/office/2007/relationships/media" Target="../media/media13.m4a"/><Relationship Id="rId6" Type="http://schemas.openxmlformats.org/officeDocument/2006/relationships/image" Target="../media/image2.png"/><Relationship Id="rId5" Type="http://schemas.openxmlformats.org/officeDocument/2006/relationships/image" Target="../media/image17.png"/><Relationship Id="rId4" Type="http://schemas.openxmlformats.org/officeDocument/2006/relationships/image" Target="../media/image1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2.png"/><Relationship Id="rId2" Type="http://schemas.openxmlformats.org/officeDocument/2006/relationships/audio" Target="../media/media14.m4a"/><Relationship Id="rId1" Type="http://schemas.microsoft.com/office/2007/relationships/media" Target="../media/media14.m4a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2.png"/><Relationship Id="rId2" Type="http://schemas.openxmlformats.org/officeDocument/2006/relationships/audio" Target="../media/media15.m4a"/><Relationship Id="rId1" Type="http://schemas.microsoft.com/office/2007/relationships/media" Target="../media/media15.m4a"/><Relationship Id="rId6" Type="http://schemas.openxmlformats.org/officeDocument/2006/relationships/image" Target="../media/image17.png"/><Relationship Id="rId5" Type="http://schemas.openxmlformats.org/officeDocument/2006/relationships/image" Target="../media/image20.png"/><Relationship Id="rId4" Type="http://schemas.openxmlformats.org/officeDocument/2006/relationships/image" Target="../media/image2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6.m4a"/><Relationship Id="rId1" Type="http://schemas.microsoft.com/office/2007/relationships/media" Target="../media/media16.m4a"/><Relationship Id="rId5" Type="http://schemas.openxmlformats.org/officeDocument/2006/relationships/image" Target="../media/image2.png"/><Relationship Id="rId4" Type="http://schemas.openxmlformats.org/officeDocument/2006/relationships/image" Target="../media/image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7.m4a"/><Relationship Id="rId1" Type="http://schemas.microsoft.com/office/2007/relationships/media" Target="../media/media17.m4a"/><Relationship Id="rId5" Type="http://schemas.openxmlformats.org/officeDocument/2006/relationships/image" Target="../media/image2.png"/><Relationship Id="rId4" Type="http://schemas.openxmlformats.org/officeDocument/2006/relationships/image" Target="../media/image22.jp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microsoft.com/office/2007/relationships/media" Target="../media/media19.m4a"/><Relationship Id="rId7" Type="http://schemas.openxmlformats.org/officeDocument/2006/relationships/image" Target="../media/image23.png"/><Relationship Id="rId2" Type="http://schemas.openxmlformats.org/officeDocument/2006/relationships/audio" Target="../media/media18.m4a"/><Relationship Id="rId1" Type="http://schemas.microsoft.com/office/2007/relationships/media" Target="../media/media18.m4a"/><Relationship Id="rId6" Type="http://schemas.openxmlformats.org/officeDocument/2006/relationships/image" Target="../media/image22.jpg"/><Relationship Id="rId5" Type="http://schemas.openxmlformats.org/officeDocument/2006/relationships/slideLayout" Target="../slideLayouts/slideLayout2.xml"/><Relationship Id="rId4" Type="http://schemas.openxmlformats.org/officeDocument/2006/relationships/audio" Target="../media/media19.m4a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5" Type="http://schemas.openxmlformats.org/officeDocument/2006/relationships/image" Target="../media/image2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6.jpg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6" Type="http://schemas.microsoft.com/office/2007/relationships/hdphoto" Target="../media/hdphoto1.wdp"/><Relationship Id="rId5" Type="http://schemas.openxmlformats.org/officeDocument/2006/relationships/image" Target="../media/image5.jpeg"/><Relationship Id="rId4" Type="http://schemas.openxmlformats.org/officeDocument/2006/relationships/image" Target="../media/image4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5" Type="http://schemas.openxmlformats.org/officeDocument/2006/relationships/image" Target="../media/image2.png"/><Relationship Id="rId4" Type="http://schemas.openxmlformats.org/officeDocument/2006/relationships/image" Target="../media/image7.jp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tmp"/><Relationship Id="rId3" Type="http://schemas.microsoft.com/office/2007/relationships/media" Target="../media/media6.m4a"/><Relationship Id="rId7" Type="http://schemas.openxmlformats.org/officeDocument/2006/relationships/image" Target="../media/image9.tmp"/><Relationship Id="rId2" Type="http://schemas.openxmlformats.org/officeDocument/2006/relationships/audio" Target="../media/media5.m4a"/><Relationship Id="rId1" Type="http://schemas.microsoft.com/office/2007/relationships/media" Target="../media/media5.m4a"/><Relationship Id="rId6" Type="http://schemas.openxmlformats.org/officeDocument/2006/relationships/image" Target="../media/image8.jpg"/><Relationship Id="rId5" Type="http://schemas.openxmlformats.org/officeDocument/2006/relationships/slideLayout" Target="../slideLayouts/slideLayout2.xml"/><Relationship Id="rId4" Type="http://schemas.openxmlformats.org/officeDocument/2006/relationships/audio" Target="../media/media6.m4a"/><Relationship Id="rId9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7.m4a"/><Relationship Id="rId1" Type="http://schemas.microsoft.com/office/2007/relationships/media" Target="../media/media7.m4a"/><Relationship Id="rId6" Type="http://schemas.openxmlformats.org/officeDocument/2006/relationships/image" Target="../media/image2.png"/><Relationship Id="rId5" Type="http://schemas.openxmlformats.org/officeDocument/2006/relationships/image" Target="../media/image11.jpeg"/><Relationship Id="rId4" Type="http://schemas.openxmlformats.org/officeDocument/2006/relationships/image" Target="../media/image8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8.m4a"/><Relationship Id="rId1" Type="http://schemas.microsoft.com/office/2007/relationships/media" Target="../media/media8.m4a"/><Relationship Id="rId6" Type="http://schemas.openxmlformats.org/officeDocument/2006/relationships/image" Target="../media/image2.png"/><Relationship Id="rId5" Type="http://schemas.openxmlformats.org/officeDocument/2006/relationships/image" Target="../media/image12.png"/><Relationship Id="rId4" Type="http://schemas.openxmlformats.org/officeDocument/2006/relationships/image" Target="../media/image8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2.png"/><Relationship Id="rId2" Type="http://schemas.openxmlformats.org/officeDocument/2006/relationships/audio" Target="../media/media9.m4a"/><Relationship Id="rId1" Type="http://schemas.microsoft.com/office/2007/relationships/media" Target="../media/media9.m4a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8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0.m4a"/><Relationship Id="rId1" Type="http://schemas.microsoft.com/office/2007/relationships/media" Target="../media/media10.m4a"/><Relationship Id="rId5" Type="http://schemas.openxmlformats.org/officeDocument/2006/relationships/image" Target="../media/image2.png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 l="-19000" r="-1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PHÁT TRIỂN NHẬN THỨC 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Đề</a:t>
            </a:r>
            <a:r>
              <a:rPr lang="en-US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tài</a:t>
            </a:r>
            <a:r>
              <a:rPr lang="en-US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: S</a:t>
            </a:r>
            <a:r>
              <a:rPr lang="en-US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o </a:t>
            </a:r>
            <a:r>
              <a:rPr lang="en-US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sánh</a:t>
            </a:r>
            <a:r>
              <a:rPr lang="en-US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sắp</a:t>
            </a:r>
            <a:r>
              <a:rPr lang="en-US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xếp</a:t>
            </a:r>
            <a:r>
              <a:rPr lang="en-US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chiều</a:t>
            </a:r>
            <a:r>
              <a:rPr lang="en-US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cao</a:t>
            </a:r>
            <a:r>
              <a:rPr lang="en-US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3 </a:t>
            </a:r>
            <a:r>
              <a:rPr lang="en-US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đối</a:t>
            </a:r>
            <a:r>
              <a:rPr lang="en-US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tượng</a:t>
            </a:r>
            <a:endParaRPr lang="en-US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Lứa</a:t>
            </a:r>
            <a:r>
              <a:rPr lang="en-US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tuổi</a:t>
            </a:r>
            <a:r>
              <a:rPr lang="en-US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: 4 – </a:t>
            </a:r>
            <a:r>
              <a:rPr lang="en-US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5 </a:t>
            </a:r>
            <a:r>
              <a:rPr lang="en-US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tuổi</a:t>
            </a:r>
            <a:endParaRPr lang="vi-VN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Bản ghi Mới (1).m4a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-1524000" y="5029200"/>
            <a:ext cx="609600" cy="6096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220076" y="152011"/>
            <a:ext cx="63111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 </a:t>
            </a:r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MẦM NON HOA </a:t>
            </a:r>
            <a:r>
              <a:rPr lang="en-US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SEN</a:t>
            </a:r>
            <a:endParaRPr lang="en-US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616727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140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/>
              <a:t>Các</a:t>
            </a:r>
            <a:r>
              <a:rPr lang="en-US" dirty="0"/>
              <a:t> con </a:t>
            </a:r>
            <a:r>
              <a:rPr lang="en-US" dirty="0" err="1"/>
              <a:t>có</a:t>
            </a:r>
            <a:r>
              <a:rPr lang="en-US" dirty="0"/>
              <a:t> </a:t>
            </a:r>
            <a:r>
              <a:rPr lang="en-US" dirty="0" err="1"/>
              <a:t>nhận</a:t>
            </a:r>
            <a:r>
              <a:rPr lang="en-US" dirty="0"/>
              <a:t> </a:t>
            </a:r>
            <a:r>
              <a:rPr lang="en-US" dirty="0" err="1"/>
              <a:t>xét</a:t>
            </a:r>
            <a:r>
              <a:rPr lang="en-US" dirty="0"/>
              <a:t> </a:t>
            </a:r>
            <a:r>
              <a:rPr lang="en-US" dirty="0" err="1"/>
              <a:t>gì</a:t>
            </a:r>
            <a:r>
              <a:rPr lang="en-US" dirty="0"/>
              <a:t> </a:t>
            </a:r>
            <a:r>
              <a:rPr lang="en-US" dirty="0" err="1"/>
              <a:t>về</a:t>
            </a:r>
            <a:r>
              <a:rPr lang="en-US" dirty="0"/>
              <a:t> </a:t>
            </a:r>
            <a:r>
              <a:rPr lang="en-US" dirty="0" err="1"/>
              <a:t>chiều</a:t>
            </a:r>
            <a:r>
              <a:rPr lang="en-US" dirty="0"/>
              <a:t> </a:t>
            </a:r>
            <a:r>
              <a:rPr lang="en-US" dirty="0" err="1"/>
              <a:t>cao</a:t>
            </a:r>
            <a:r>
              <a:rPr lang="en-US" dirty="0"/>
              <a:t> </a:t>
            </a:r>
            <a:r>
              <a:rPr lang="en-US" dirty="0" err="1"/>
              <a:t>của</a:t>
            </a:r>
            <a:r>
              <a:rPr lang="en-US" dirty="0"/>
              <a:t> </a:t>
            </a:r>
            <a:r>
              <a:rPr lang="en-US" dirty="0" err="1"/>
              <a:t>Lan</a:t>
            </a:r>
            <a:r>
              <a:rPr lang="en-US" dirty="0"/>
              <a:t> so </a:t>
            </a:r>
            <a:r>
              <a:rPr lang="en-US" dirty="0" err="1"/>
              <a:t>với</a:t>
            </a:r>
            <a:r>
              <a:rPr lang="en-US" dirty="0"/>
              <a:t> </a:t>
            </a:r>
            <a:r>
              <a:rPr lang="en-US" dirty="0" err="1"/>
              <a:t>bố</a:t>
            </a:r>
            <a:r>
              <a:rPr lang="en-US" dirty="0"/>
              <a:t> </a:t>
            </a:r>
            <a:r>
              <a:rPr lang="en-US" dirty="0" err="1"/>
              <a:t>Lan</a:t>
            </a:r>
            <a:r>
              <a:rPr lang="en-US" dirty="0"/>
              <a:t> ?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2362200"/>
            <a:ext cx="1755775" cy="3786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8375" y="3783366"/>
            <a:ext cx="1743607" cy="23349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5" name="Straight Connector 4"/>
          <p:cNvCxnSpPr/>
          <p:nvPr/>
        </p:nvCxnSpPr>
        <p:spPr>
          <a:xfrm flipV="1">
            <a:off x="2971800" y="4000500"/>
            <a:ext cx="1371600" cy="381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2484526" y="2404056"/>
            <a:ext cx="239871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Up-Down Arrow 11"/>
          <p:cNvSpPr/>
          <p:nvPr/>
        </p:nvSpPr>
        <p:spPr>
          <a:xfrm>
            <a:off x="3352800" y="2404056"/>
            <a:ext cx="331082" cy="1634544"/>
          </a:xfrm>
          <a:prstGeom prst="up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Bản ghi Mới 11 (2).m4a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304800" y="5943600"/>
            <a:ext cx="762000" cy="76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76643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0" dur="9955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1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gia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đình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Lan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ai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thấp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nhất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?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4999" y="2030104"/>
            <a:ext cx="3414713" cy="3962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2513" y="3418208"/>
            <a:ext cx="1743075" cy="23352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Bản ghi Mới 12 (3).m4a">
            <a:hlinkClick r:id="" action="ppaction://media"/>
          </p:cNvPr>
          <p:cNvPicPr>
            <a:picLocks noGrp="1" noChangeAspect="1"/>
          </p:cNvPicPr>
          <p:nvPr>
            <p:ph idx="1"/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685800" y="6226791"/>
            <a:ext cx="609600" cy="609600"/>
          </a:xfrm>
        </p:spPr>
      </p:pic>
    </p:spTree>
    <p:extLst>
      <p:ext uri="{BB962C8B-B14F-4D97-AF65-F5344CB8AC3E}">
        <p14:creationId xmlns:p14="http://schemas.microsoft.com/office/powerpoint/2010/main" val="12299512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5638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/>
              <a:t>Chiều</a:t>
            </a:r>
            <a:r>
              <a:rPr lang="en-US" dirty="0"/>
              <a:t> </a:t>
            </a:r>
            <a:r>
              <a:rPr lang="en-US" dirty="0" err="1"/>
              <a:t>cao</a:t>
            </a:r>
            <a:r>
              <a:rPr lang="en-US" dirty="0"/>
              <a:t> </a:t>
            </a:r>
            <a:r>
              <a:rPr lang="en-US" dirty="0" err="1"/>
              <a:t>của</a:t>
            </a:r>
            <a:r>
              <a:rPr lang="en-US" dirty="0"/>
              <a:t> </a:t>
            </a:r>
            <a:r>
              <a:rPr lang="en-US" dirty="0" err="1"/>
              <a:t>mẹ</a:t>
            </a:r>
            <a:r>
              <a:rPr lang="en-US" dirty="0"/>
              <a:t> </a:t>
            </a:r>
            <a:r>
              <a:rPr lang="en-US" dirty="0" err="1"/>
              <a:t>Lan</a:t>
            </a:r>
            <a:r>
              <a:rPr lang="en-US" dirty="0"/>
              <a:t> </a:t>
            </a:r>
            <a:r>
              <a:rPr lang="en-US" dirty="0" err="1"/>
              <a:t>như</a:t>
            </a:r>
            <a:r>
              <a:rPr lang="en-US" dirty="0"/>
              <a:t> </a:t>
            </a:r>
            <a:r>
              <a:rPr lang="en-US" dirty="0" err="1"/>
              <a:t>thế</a:t>
            </a:r>
            <a:r>
              <a:rPr lang="en-US" dirty="0"/>
              <a:t> </a:t>
            </a:r>
            <a:r>
              <a:rPr lang="en-US" dirty="0" err="1"/>
              <a:t>nào</a:t>
            </a:r>
            <a:r>
              <a:rPr lang="en-US" dirty="0"/>
              <a:t> so </a:t>
            </a:r>
            <a:r>
              <a:rPr lang="en-US" dirty="0" err="1"/>
              <a:t>với</a:t>
            </a:r>
            <a:r>
              <a:rPr lang="en-US" dirty="0"/>
              <a:t> </a:t>
            </a:r>
            <a:r>
              <a:rPr lang="en-US" dirty="0" err="1"/>
              <a:t>bố</a:t>
            </a:r>
            <a:r>
              <a:rPr lang="en-US" dirty="0"/>
              <a:t> </a:t>
            </a:r>
            <a:r>
              <a:rPr lang="en-US" dirty="0" err="1"/>
              <a:t>Lan</a:t>
            </a:r>
            <a:r>
              <a:rPr lang="en-US" dirty="0"/>
              <a:t> </a:t>
            </a:r>
            <a:r>
              <a:rPr lang="en-US" dirty="0" err="1"/>
              <a:t>và</a:t>
            </a:r>
            <a:r>
              <a:rPr lang="en-US" dirty="0"/>
              <a:t> </a:t>
            </a:r>
            <a:r>
              <a:rPr lang="en-US" dirty="0" err="1"/>
              <a:t>Lan</a:t>
            </a:r>
            <a:r>
              <a:rPr lang="en-US" dirty="0"/>
              <a:t> ? 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2514600"/>
            <a:ext cx="3414713" cy="3962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0223" y="3943081"/>
            <a:ext cx="1743075" cy="2335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Bản ghi Mới 13 (3).m4a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38200" y="5694852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62006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2548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2431" y="17172"/>
            <a:ext cx="8229600" cy="1143000"/>
          </a:xfrm>
        </p:spPr>
        <p:txBody>
          <a:bodyPr>
            <a:noAutofit/>
          </a:bodyPr>
          <a:lstStyle/>
          <a:p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sắp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xếp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viên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gia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đình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Lan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thứ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tự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cao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thấp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nhé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398" y="3429000"/>
            <a:ext cx="1743075" cy="2335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2146591"/>
            <a:ext cx="2219325" cy="381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7544" y="2116428"/>
            <a:ext cx="1566863" cy="3840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Bản ghi Mới 14 (1).m4a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643062" y="5956591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09192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198 -0.00185 L 0.079 0.03816 C 0.09306 0.04718 0.11407 0.05204 0.13594 0.05204 C 0.16094 0.05204 0.18091 0.04718 0.19497 0.03816 L 0.26198 -0.00185 " pathEditMode="relative" rAng="0" ptsTypes="FffFF">
                                      <p:cBhvr>
                                        <p:cTn id="6" dur="20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00" y="268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7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7726 -0.01249 L 0.11024 -0.0525 C 0.09618 -0.06152 0.07517 -0.06637 0.0533 -0.06637 C 0.0283 -0.06637 0.00833 -0.06152 -0.00573 -0.0525 L -0.07274 -0.01249 " pathEditMode="relative" rAng="10800000" ptsTypes="FffFF">
                                      <p:cBhvr>
                                        <p:cTn id="10" dur="20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500" y="-268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5" dur="2238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sắp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xếp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viên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gia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đình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Lan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thứ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tự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thấp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cao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?</a:t>
            </a: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72389" y="2205239"/>
            <a:ext cx="1566863" cy="3840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5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2252031"/>
            <a:ext cx="2219136" cy="3810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681211"/>
            <a:ext cx="1743075" cy="2335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Bản ghi Mới 15 (1).m4a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685800" y="58674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3685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469 -0.00879 L -0.06232 -0.0488 C -0.07639 -0.05782 -0.09739 -0.06267 -0.11927 -0.06267 C -0.14427 -0.06267 -0.16423 -0.05782 -0.1783 -0.0488 L -0.24531 -0.00879 " pathEditMode="relative" rAng="10800000" ptsTypes="FffFF">
                                      <p:cBhvr>
                                        <p:cTn id="6" dur="2000" fill="hold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500" y="-268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7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5468 0.00486 L -0.01007 0.02821 C -0.00069 0.03353 0.01337 0.03654 0.02796 0.03654 C 0.04462 0.03654 0.05782 0.03353 0.06719 0.02821 L 0.11198 0.00486 " pathEditMode="relative" rAng="0" ptsTypes="FffFF">
                                      <p:cBhvr>
                                        <p:cTn id="10" dur="200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333" y="157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9" dur="33448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4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3200400"/>
            <a:ext cx="7772400" cy="338296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4400" dirty="0" err="1">
                <a:latin typeface="Times New Roman" pitchFamily="18" charset="0"/>
                <a:cs typeface="Times New Roman" pitchFamily="18" charset="0"/>
              </a:rPr>
              <a:t>Trò</a:t>
            </a:r>
            <a:r>
              <a:rPr lang="en-US" sz="4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latin typeface="Times New Roman" pitchFamily="18" charset="0"/>
                <a:cs typeface="Times New Roman" pitchFamily="18" charset="0"/>
              </a:rPr>
              <a:t>chơi</a:t>
            </a:r>
            <a:r>
              <a:rPr lang="en-US" sz="4400" dirty="0">
                <a:latin typeface="Times New Roman" pitchFamily="18" charset="0"/>
                <a:cs typeface="Times New Roman" pitchFamily="18" charset="0"/>
              </a:rPr>
              <a:t> : Ai </a:t>
            </a:r>
            <a:r>
              <a:rPr lang="en-US" sz="4400" dirty="0" err="1">
                <a:latin typeface="Times New Roman" pitchFamily="18" charset="0"/>
                <a:cs typeface="Times New Roman" pitchFamily="18" charset="0"/>
              </a:rPr>
              <a:t>giỏi</a:t>
            </a:r>
            <a:r>
              <a:rPr lang="en-US" sz="4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latin typeface="Times New Roman" pitchFamily="18" charset="0"/>
                <a:cs typeface="Times New Roman" pitchFamily="18" charset="0"/>
              </a:rPr>
              <a:t>nhất</a:t>
            </a:r>
            <a:r>
              <a:rPr lang="en-US" sz="4400" dirty="0"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pic>
        <p:nvPicPr>
          <p:cNvPr id="4" name="Bản ghi Mới 17 (1).m4a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752600" y="48006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10088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1299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/>
              <a:t>Sắp</a:t>
            </a:r>
            <a:r>
              <a:rPr lang="en-US" dirty="0"/>
              <a:t> </a:t>
            </a:r>
            <a:r>
              <a:rPr lang="en-US" dirty="0" err="1"/>
              <a:t>xếp</a:t>
            </a:r>
            <a:r>
              <a:rPr lang="en-US" dirty="0"/>
              <a:t> </a:t>
            </a:r>
            <a:r>
              <a:rPr lang="en-US" dirty="0" err="1"/>
              <a:t>các</a:t>
            </a:r>
            <a:r>
              <a:rPr lang="en-US" dirty="0"/>
              <a:t> </a:t>
            </a:r>
            <a:r>
              <a:rPr lang="en-US" dirty="0" err="1"/>
              <a:t>ngôi</a:t>
            </a:r>
            <a:r>
              <a:rPr lang="en-US" dirty="0"/>
              <a:t> </a:t>
            </a:r>
            <a:r>
              <a:rPr lang="en-US" dirty="0" err="1"/>
              <a:t>nhà</a:t>
            </a:r>
            <a:r>
              <a:rPr lang="en-US" dirty="0"/>
              <a:t> </a:t>
            </a:r>
            <a:r>
              <a:rPr lang="en-US" dirty="0" err="1"/>
              <a:t>từ</a:t>
            </a:r>
            <a:r>
              <a:rPr lang="en-US" dirty="0"/>
              <a:t> </a:t>
            </a:r>
            <a:r>
              <a:rPr lang="en-US" dirty="0" err="1"/>
              <a:t>trái</a:t>
            </a:r>
            <a:r>
              <a:rPr lang="en-US" dirty="0"/>
              <a:t> qua </a:t>
            </a:r>
            <a:r>
              <a:rPr lang="en-US" dirty="0" err="1"/>
              <a:t>phải</a:t>
            </a:r>
            <a:r>
              <a:rPr lang="en-US" dirty="0"/>
              <a:t> </a:t>
            </a:r>
            <a:r>
              <a:rPr lang="en-US" dirty="0" err="1"/>
              <a:t>theo</a:t>
            </a:r>
            <a:r>
              <a:rPr lang="en-US" dirty="0"/>
              <a:t> </a:t>
            </a:r>
            <a:r>
              <a:rPr lang="en-US" dirty="0" err="1"/>
              <a:t>thứ</a:t>
            </a:r>
            <a:r>
              <a:rPr lang="en-US" dirty="0"/>
              <a:t> </a:t>
            </a:r>
            <a:r>
              <a:rPr lang="en-US" dirty="0" err="1"/>
              <a:t>tự</a:t>
            </a:r>
            <a:r>
              <a:rPr lang="en-US" dirty="0"/>
              <a:t> </a:t>
            </a:r>
            <a:r>
              <a:rPr lang="en-US" dirty="0" err="1"/>
              <a:t>từ</a:t>
            </a:r>
            <a:r>
              <a:rPr lang="en-US" dirty="0"/>
              <a:t>  </a:t>
            </a:r>
            <a:r>
              <a:rPr lang="en-US" dirty="0" err="1"/>
              <a:t>thấp</a:t>
            </a:r>
            <a:r>
              <a:rPr lang="en-US" dirty="0"/>
              <a:t> </a:t>
            </a:r>
            <a:r>
              <a:rPr lang="en-US" dirty="0" err="1"/>
              <a:t>đến</a:t>
            </a:r>
            <a:r>
              <a:rPr lang="en-US" dirty="0"/>
              <a:t> </a:t>
            </a:r>
            <a:r>
              <a:rPr lang="en-US" dirty="0" err="1"/>
              <a:t>cao</a:t>
            </a:r>
            <a:endParaRPr lang="en-US" dirty="0"/>
          </a:p>
        </p:txBody>
      </p:sp>
      <p:grpSp>
        <p:nvGrpSpPr>
          <p:cNvPr id="49" name="Group 48"/>
          <p:cNvGrpSpPr/>
          <p:nvPr/>
        </p:nvGrpSpPr>
        <p:grpSpPr>
          <a:xfrm>
            <a:off x="2667000" y="3517275"/>
            <a:ext cx="1409700" cy="1905000"/>
            <a:chOff x="544938" y="2760104"/>
            <a:chExt cx="1409700" cy="1905000"/>
          </a:xfrm>
        </p:grpSpPr>
        <p:sp>
          <p:nvSpPr>
            <p:cNvPr id="37" name="Isosceles Triangle 36"/>
            <p:cNvSpPr/>
            <p:nvPr/>
          </p:nvSpPr>
          <p:spPr>
            <a:xfrm>
              <a:off x="544938" y="2760104"/>
              <a:ext cx="1409700" cy="762000"/>
            </a:xfrm>
            <a:prstGeom prst="triangl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48" name="Group 47"/>
            <p:cNvGrpSpPr/>
            <p:nvPr/>
          </p:nvGrpSpPr>
          <p:grpSpPr>
            <a:xfrm>
              <a:off x="634285" y="3522104"/>
              <a:ext cx="1143000" cy="1143000"/>
              <a:chOff x="634285" y="3522104"/>
              <a:chExt cx="1143000" cy="1143000"/>
            </a:xfrm>
          </p:grpSpPr>
          <p:sp>
            <p:nvSpPr>
              <p:cNvPr id="36" name="Rectangle 35"/>
              <p:cNvSpPr/>
              <p:nvPr/>
            </p:nvSpPr>
            <p:spPr>
              <a:xfrm>
                <a:off x="634285" y="3522104"/>
                <a:ext cx="1143000" cy="1143000"/>
              </a:xfrm>
              <a:prstGeom prst="rect">
                <a:avLst/>
              </a:prstGeom>
              <a:solidFill>
                <a:srgbClr val="FFFF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8" name="Rectangle 37"/>
              <p:cNvSpPr/>
              <p:nvPr/>
            </p:nvSpPr>
            <p:spPr>
              <a:xfrm>
                <a:off x="1009650" y="4075359"/>
                <a:ext cx="304800" cy="571500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60" name="Group 59"/>
          <p:cNvGrpSpPr/>
          <p:nvPr/>
        </p:nvGrpSpPr>
        <p:grpSpPr>
          <a:xfrm>
            <a:off x="838199" y="2388897"/>
            <a:ext cx="1556197" cy="3101394"/>
            <a:chOff x="2803301" y="2067864"/>
            <a:chExt cx="1556197" cy="3101394"/>
          </a:xfrm>
          <a:solidFill>
            <a:srgbClr val="92D050"/>
          </a:solidFill>
        </p:grpSpPr>
        <p:grpSp>
          <p:nvGrpSpPr>
            <p:cNvPr id="52" name="Group 51"/>
            <p:cNvGrpSpPr/>
            <p:nvPr/>
          </p:nvGrpSpPr>
          <p:grpSpPr>
            <a:xfrm>
              <a:off x="3009900" y="2895064"/>
              <a:ext cx="1143000" cy="2274194"/>
              <a:chOff x="3429000" y="2323564"/>
              <a:chExt cx="1143000" cy="2274194"/>
            </a:xfrm>
            <a:grpFill/>
          </p:grpSpPr>
          <p:grpSp>
            <p:nvGrpSpPr>
              <p:cNvPr id="51" name="Group 50"/>
              <p:cNvGrpSpPr/>
              <p:nvPr/>
            </p:nvGrpSpPr>
            <p:grpSpPr>
              <a:xfrm>
                <a:off x="3429000" y="2323564"/>
                <a:ext cx="1143000" cy="2274194"/>
                <a:chOff x="3429000" y="2323564"/>
                <a:chExt cx="1143000" cy="2274194"/>
              </a:xfrm>
              <a:grpFill/>
            </p:grpSpPr>
            <p:sp>
              <p:nvSpPr>
                <p:cNvPr id="39" name="Rectangle 38"/>
                <p:cNvSpPr/>
                <p:nvPr/>
              </p:nvSpPr>
              <p:spPr>
                <a:xfrm>
                  <a:off x="3429000" y="3454758"/>
                  <a:ext cx="1143000" cy="1143000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0" name="Rectangle 39"/>
                <p:cNvSpPr/>
                <p:nvPr/>
              </p:nvSpPr>
              <p:spPr>
                <a:xfrm>
                  <a:off x="3848100" y="4026258"/>
                  <a:ext cx="304800" cy="571500"/>
                </a:xfrm>
                <a:prstGeom prst="rect">
                  <a:avLst/>
                </a:prstGeom>
                <a:solidFill>
                  <a:srgbClr val="FFFF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1" name="Rectangle 40"/>
                <p:cNvSpPr/>
                <p:nvPr/>
              </p:nvSpPr>
              <p:spPr>
                <a:xfrm>
                  <a:off x="3429000" y="2323564"/>
                  <a:ext cx="1143000" cy="1143000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42" name="Rectangle 41"/>
              <p:cNvSpPr/>
              <p:nvPr/>
            </p:nvSpPr>
            <p:spPr>
              <a:xfrm>
                <a:off x="3848100" y="2895064"/>
                <a:ext cx="304800" cy="571500"/>
              </a:xfrm>
              <a:prstGeom prst="rect">
                <a:avLst/>
              </a:prstGeom>
              <a:solidFill>
                <a:srgbClr val="FFFF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58" name="Isosceles Triangle 57"/>
            <p:cNvSpPr/>
            <p:nvPr/>
          </p:nvSpPr>
          <p:spPr>
            <a:xfrm>
              <a:off x="2803301" y="2067864"/>
              <a:ext cx="1556197" cy="827200"/>
            </a:xfrm>
            <a:prstGeom prst="triangle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2" name="Group 61"/>
          <p:cNvGrpSpPr/>
          <p:nvPr/>
        </p:nvGrpSpPr>
        <p:grpSpPr>
          <a:xfrm>
            <a:off x="5296434" y="1219200"/>
            <a:ext cx="1556197" cy="4244394"/>
            <a:chOff x="4792550" y="1018504"/>
            <a:chExt cx="1556197" cy="4244394"/>
          </a:xfrm>
          <a:solidFill>
            <a:srgbClr val="00B0F0"/>
          </a:solidFill>
        </p:grpSpPr>
        <p:grpSp>
          <p:nvGrpSpPr>
            <p:cNvPr id="55" name="Group 54"/>
            <p:cNvGrpSpPr/>
            <p:nvPr/>
          </p:nvGrpSpPr>
          <p:grpSpPr>
            <a:xfrm>
              <a:off x="4999149" y="1845704"/>
              <a:ext cx="1152659" cy="3417194"/>
              <a:chOff x="5150476" y="1375358"/>
              <a:chExt cx="1152659" cy="3417194"/>
            </a:xfrm>
            <a:grpFill/>
          </p:grpSpPr>
          <p:sp>
            <p:nvSpPr>
              <p:cNvPr id="44" name="Rectangle 43"/>
              <p:cNvSpPr/>
              <p:nvPr/>
            </p:nvSpPr>
            <p:spPr>
              <a:xfrm>
                <a:off x="5150476" y="2538478"/>
                <a:ext cx="1143000" cy="1143000"/>
              </a:xfrm>
              <a:prstGeom prst="rect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54" name="Group 53"/>
              <p:cNvGrpSpPr/>
              <p:nvPr/>
            </p:nvGrpSpPr>
            <p:grpSpPr>
              <a:xfrm>
                <a:off x="5160135" y="1375358"/>
                <a:ext cx="1143000" cy="3417194"/>
                <a:chOff x="5257800" y="1180564"/>
                <a:chExt cx="1143000" cy="3417194"/>
              </a:xfrm>
              <a:grpFill/>
            </p:grpSpPr>
            <p:sp>
              <p:nvSpPr>
                <p:cNvPr id="43" name="Rectangle 42"/>
                <p:cNvSpPr/>
                <p:nvPr/>
              </p:nvSpPr>
              <p:spPr>
                <a:xfrm>
                  <a:off x="5257800" y="3454758"/>
                  <a:ext cx="1143000" cy="1143000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5" name="Rectangle 44"/>
                <p:cNvSpPr/>
                <p:nvPr/>
              </p:nvSpPr>
              <p:spPr>
                <a:xfrm>
                  <a:off x="5667241" y="2922697"/>
                  <a:ext cx="304800" cy="571500"/>
                </a:xfrm>
                <a:prstGeom prst="rect">
                  <a:avLst/>
                </a:prstGeom>
                <a:solidFill>
                  <a:srgbClr val="FFFF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6" name="Rectangle 45"/>
                <p:cNvSpPr/>
                <p:nvPr/>
              </p:nvSpPr>
              <p:spPr>
                <a:xfrm>
                  <a:off x="5257800" y="1180564"/>
                  <a:ext cx="1143000" cy="1143000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6" name="Rectangle 55"/>
                <p:cNvSpPr/>
                <p:nvPr/>
              </p:nvSpPr>
              <p:spPr>
                <a:xfrm>
                  <a:off x="5667241" y="1752064"/>
                  <a:ext cx="304800" cy="571500"/>
                </a:xfrm>
                <a:prstGeom prst="rect">
                  <a:avLst/>
                </a:prstGeom>
                <a:solidFill>
                  <a:srgbClr val="FFFF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7" name="Rectangle 56"/>
                <p:cNvSpPr/>
                <p:nvPr/>
              </p:nvSpPr>
              <p:spPr>
                <a:xfrm>
                  <a:off x="5667241" y="3984939"/>
                  <a:ext cx="304800" cy="571500"/>
                </a:xfrm>
                <a:prstGeom prst="rect">
                  <a:avLst/>
                </a:prstGeom>
                <a:solidFill>
                  <a:srgbClr val="FFFF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sp>
          <p:nvSpPr>
            <p:cNvPr id="59" name="Isosceles Triangle 58"/>
            <p:cNvSpPr/>
            <p:nvPr/>
          </p:nvSpPr>
          <p:spPr>
            <a:xfrm>
              <a:off x="4792550" y="1018504"/>
              <a:ext cx="1556197" cy="827200"/>
            </a:xfrm>
            <a:prstGeom prst="triangle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4" name="Bản ghi Mới 19 (1).m4a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616298" y="5715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90647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067 0.04 C 0.081 0.049 0.102 0.054 0.124 0.054 C 0.149 0.054 0.169 0.049 0.183 0.04 L 0.25 0 E" pathEditMode="relative" ptsTypes="">
                                      <p:cBhvr>
                                        <p:cTn id="6" dur="2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7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8.78816E-7 L -0.04948 -0.0081 C -0.06007 -0.00995 -0.07552 -0.0111 -0.09167 -0.0111 C -0.11042 -0.0111 -0.125 -0.00995 -0.13559 -0.0081 L -0.18542 8.78816E-7 " pathEditMode="relative" rAng="10800000" ptsTypes="FffFF">
                                      <p:cBhvr>
                                        <p:cTn id="10" dur="2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271" y="-55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5" dur="28535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6">
            <a:lum/>
          </a:blip>
          <a:srcRect/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Sắp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xếp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cây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trái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qua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phải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thứ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tự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cao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thấp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9" name="Group 28"/>
          <p:cNvGrpSpPr/>
          <p:nvPr/>
        </p:nvGrpSpPr>
        <p:grpSpPr>
          <a:xfrm>
            <a:off x="996013" y="2698276"/>
            <a:ext cx="1742075" cy="3048000"/>
            <a:chOff x="814461" y="2521993"/>
            <a:chExt cx="1742075" cy="3048000"/>
          </a:xfrm>
        </p:grpSpPr>
        <p:sp>
          <p:nvSpPr>
            <p:cNvPr id="12" name="Isosceles Triangle 11"/>
            <p:cNvSpPr/>
            <p:nvPr/>
          </p:nvSpPr>
          <p:spPr>
            <a:xfrm>
              <a:off x="814461" y="3505200"/>
              <a:ext cx="1742075" cy="1205552"/>
            </a:xfrm>
            <a:prstGeom prst="triangle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28" name="Group 27"/>
            <p:cNvGrpSpPr/>
            <p:nvPr/>
          </p:nvGrpSpPr>
          <p:grpSpPr>
            <a:xfrm>
              <a:off x="1057134" y="2521993"/>
              <a:ext cx="1266967" cy="3048000"/>
              <a:chOff x="1277768" y="2514600"/>
              <a:chExt cx="1266967" cy="3048000"/>
            </a:xfrm>
          </p:grpSpPr>
          <p:sp>
            <p:nvSpPr>
              <p:cNvPr id="13" name="Rectangle 12"/>
              <p:cNvSpPr/>
              <p:nvPr/>
            </p:nvSpPr>
            <p:spPr>
              <a:xfrm>
                <a:off x="1694596" y="4724400"/>
                <a:ext cx="495869" cy="838200"/>
              </a:xfrm>
              <a:prstGeom prst="rect">
                <a:avLst/>
              </a:prstGeom>
              <a:solidFill>
                <a:schemeClr val="accent2">
                  <a:lumMod val="75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" name="Isosceles Triangle 17"/>
              <p:cNvSpPr/>
              <p:nvPr/>
            </p:nvSpPr>
            <p:spPr>
              <a:xfrm>
                <a:off x="1277768" y="3009900"/>
                <a:ext cx="1256731" cy="990600"/>
              </a:xfrm>
              <a:prstGeom prst="triangle">
                <a:avLst/>
              </a:prstGeom>
              <a:solidFill>
                <a:srgbClr val="00B05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" name="Isosceles Triangle 21"/>
              <p:cNvSpPr/>
              <p:nvPr/>
            </p:nvSpPr>
            <p:spPr>
              <a:xfrm>
                <a:off x="1288004" y="2514600"/>
                <a:ext cx="1256731" cy="990600"/>
              </a:xfrm>
              <a:prstGeom prst="triangle">
                <a:avLst/>
              </a:prstGeom>
              <a:solidFill>
                <a:srgbClr val="00B05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31" name="Group 30"/>
          <p:cNvGrpSpPr/>
          <p:nvPr/>
        </p:nvGrpSpPr>
        <p:grpSpPr>
          <a:xfrm>
            <a:off x="5106110" y="3001939"/>
            <a:ext cx="1752316" cy="2744337"/>
            <a:chOff x="5547814" y="2917209"/>
            <a:chExt cx="1752316" cy="2744337"/>
          </a:xfrm>
        </p:grpSpPr>
        <p:grpSp>
          <p:nvGrpSpPr>
            <p:cNvPr id="30" name="Group 29"/>
            <p:cNvGrpSpPr/>
            <p:nvPr/>
          </p:nvGrpSpPr>
          <p:grpSpPr>
            <a:xfrm>
              <a:off x="5547814" y="3604146"/>
              <a:ext cx="1752316" cy="2057400"/>
              <a:chOff x="5547814" y="3604146"/>
              <a:chExt cx="1752316" cy="2057400"/>
            </a:xfrm>
          </p:grpSpPr>
          <p:sp>
            <p:nvSpPr>
              <p:cNvPr id="17" name="Rectangle 16"/>
              <p:cNvSpPr/>
              <p:nvPr/>
            </p:nvSpPr>
            <p:spPr>
              <a:xfrm>
                <a:off x="6176037" y="4823346"/>
                <a:ext cx="495869" cy="838200"/>
              </a:xfrm>
              <a:prstGeom prst="rect">
                <a:avLst/>
              </a:prstGeom>
              <a:solidFill>
                <a:schemeClr val="accent2">
                  <a:lumMod val="75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" name="Isosceles Triangle 23"/>
              <p:cNvSpPr/>
              <p:nvPr/>
            </p:nvSpPr>
            <p:spPr>
              <a:xfrm>
                <a:off x="5547814" y="3604146"/>
                <a:ext cx="1752316" cy="1219200"/>
              </a:xfrm>
              <a:prstGeom prst="triangle">
                <a:avLst/>
              </a:prstGeom>
              <a:solidFill>
                <a:srgbClr val="FF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25" name="Isosceles Triangle 24"/>
            <p:cNvSpPr/>
            <p:nvPr/>
          </p:nvSpPr>
          <p:spPr>
            <a:xfrm>
              <a:off x="5642922" y="2917209"/>
              <a:ext cx="1562099" cy="1205552"/>
            </a:xfrm>
            <a:prstGeom prst="triangl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6" name="Group 35"/>
          <p:cNvGrpSpPr/>
          <p:nvPr/>
        </p:nvGrpSpPr>
        <p:grpSpPr>
          <a:xfrm>
            <a:off x="3489277" y="3876533"/>
            <a:ext cx="1350550" cy="1840173"/>
            <a:chOff x="3543578" y="2984878"/>
            <a:chExt cx="1350550" cy="1840173"/>
          </a:xfrm>
        </p:grpSpPr>
        <p:sp>
          <p:nvSpPr>
            <p:cNvPr id="34" name="Rectangle 33"/>
            <p:cNvSpPr/>
            <p:nvPr/>
          </p:nvSpPr>
          <p:spPr>
            <a:xfrm>
              <a:off x="3970919" y="3986851"/>
              <a:ext cx="495869" cy="838200"/>
            </a:xfrm>
            <a:prstGeom prst="rect">
              <a:avLst/>
            </a:prstGeom>
            <a:solidFill>
              <a:schemeClr val="accent2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Isosceles Triangle 34"/>
            <p:cNvSpPr/>
            <p:nvPr/>
          </p:nvSpPr>
          <p:spPr>
            <a:xfrm>
              <a:off x="3543578" y="2984878"/>
              <a:ext cx="1350550" cy="976952"/>
            </a:xfrm>
            <a:prstGeom prst="triangle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37" name="Bản ghi Mới 20 (1).m4a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660642" y="5831575"/>
            <a:ext cx="609600" cy="609600"/>
          </a:xfrm>
          <a:prstGeom prst="rect">
            <a:avLst/>
          </a:prstGeom>
        </p:spPr>
      </p:pic>
      <p:pic>
        <p:nvPicPr>
          <p:cNvPr id="38" name="Bản ghi Mới 21 (1).m4a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6248826" y="5353334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87868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067 0.04 C 0.081 0.049 0.102 0.054 0.124 0.054 C 0.149 0.054 0.169 0.049 0.183 0.04 L 0.25 0 E" pathEditMode="relative" ptsTypes="">
                                      <p:cBhvr>
                                        <p:cTn id="6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7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111E-6 -2.52544E-6 L -0.0559 -0.03515 C -0.06788 -0.04324 -0.08507 -0.04694 -0.10278 -0.04533 C -0.12292 -0.04371 -0.13889 -0.03723 -0.14983 -0.02682 L -0.20208 0.01735 " pathEditMode="relative" rAng="10580284" ptsTypes="FffFF">
                                      <p:cBhvr>
                                        <p:cTn id="10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226" y="-182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3" dur="32173" fill="hold"/>
                                        <p:tgtEl>
                                          <p:spTgt spid="3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4173"/>
                            </p:stCondLst>
                            <p:childTnLst>
                              <p:par>
                                <p:cTn id="1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6" dur="7973" fill="hold"/>
                                        <p:tgtEl>
                                          <p:spTgt spid="3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7"/>
                </p:tgtEl>
              </p:cMediaNode>
            </p:audio>
            <p:audio>
              <p:cMediaNode vol="80000">
                <p:cTn id="1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8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0"/>
            <a:ext cx="8229600" cy="1143000"/>
          </a:xfrm>
        </p:spPr>
        <p:txBody>
          <a:bodyPr>
            <a:normAutofit/>
          </a:bodyPr>
          <a:lstStyle/>
          <a:p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1:</a:t>
            </a:r>
            <a:br>
              <a:rPr lang="en-US" sz="3200" b="1" dirty="0">
                <a:latin typeface="Times New Roman" pitchFamily="18" charset="0"/>
                <a:cs typeface="Times New Roman" pitchFamily="18" charset="0"/>
              </a:rPr>
            </a:b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Ôn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so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sánh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chiều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cao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2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đối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tượng</a:t>
            </a:r>
            <a:endParaRPr lang="en-US" sz="32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Bản ghi Mới 2 (1).m4a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2286000" y="48768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80279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52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914400"/>
            <a:ext cx="8229600" cy="1143000"/>
          </a:xfrm>
        </p:spPr>
        <p:txBody>
          <a:bodyPr>
            <a:normAutofit/>
          </a:bodyPr>
          <a:lstStyle/>
          <a:p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So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sánh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chiều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cao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2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đối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tượng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1" name="Group 20"/>
          <p:cNvGrpSpPr/>
          <p:nvPr/>
        </p:nvGrpSpPr>
        <p:grpSpPr>
          <a:xfrm>
            <a:off x="82908" y="3482393"/>
            <a:ext cx="2247900" cy="2773787"/>
            <a:chOff x="82908" y="3482393"/>
            <a:chExt cx="2247900" cy="2773787"/>
          </a:xfrm>
        </p:grpSpPr>
        <p:sp>
          <p:nvSpPr>
            <p:cNvPr id="5" name="Rectangle 4"/>
            <p:cNvSpPr/>
            <p:nvPr/>
          </p:nvSpPr>
          <p:spPr>
            <a:xfrm>
              <a:off x="406758" y="4884580"/>
              <a:ext cx="1600200" cy="1371600"/>
            </a:xfrm>
            <a:prstGeom prst="rect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5" name="Group 14"/>
            <p:cNvGrpSpPr/>
            <p:nvPr/>
          </p:nvGrpSpPr>
          <p:grpSpPr>
            <a:xfrm>
              <a:off x="82908" y="3482393"/>
              <a:ext cx="2247900" cy="2684172"/>
              <a:chOff x="1060092" y="3379094"/>
              <a:chExt cx="2247900" cy="2684172"/>
            </a:xfrm>
          </p:grpSpPr>
          <p:sp>
            <p:nvSpPr>
              <p:cNvPr id="7" name="Isosceles Triangle 6"/>
              <p:cNvSpPr/>
              <p:nvPr/>
            </p:nvSpPr>
            <p:spPr>
              <a:xfrm>
                <a:off x="1060092" y="3379094"/>
                <a:ext cx="2247900" cy="1371600"/>
              </a:xfrm>
              <a:prstGeom prst="triangle">
                <a:avLst/>
              </a:prstGeom>
              <a:solidFill>
                <a:srgbClr val="FF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" name="Rectangle 8"/>
              <p:cNvSpPr/>
              <p:nvPr/>
            </p:nvSpPr>
            <p:spPr>
              <a:xfrm>
                <a:off x="2184042" y="5377466"/>
                <a:ext cx="398172" cy="685800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" name="Rectangle 11"/>
              <p:cNvSpPr/>
              <p:nvPr/>
            </p:nvSpPr>
            <p:spPr>
              <a:xfrm>
                <a:off x="1583028" y="5377466"/>
                <a:ext cx="321972" cy="342900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20" name="Group 19"/>
          <p:cNvGrpSpPr/>
          <p:nvPr/>
        </p:nvGrpSpPr>
        <p:grpSpPr>
          <a:xfrm>
            <a:off x="2468457" y="2133330"/>
            <a:ext cx="2247900" cy="4130899"/>
            <a:chOff x="2440024" y="2126354"/>
            <a:chExt cx="2247900" cy="4130899"/>
          </a:xfrm>
        </p:grpSpPr>
        <p:sp>
          <p:nvSpPr>
            <p:cNvPr id="4" name="Rectangle 3"/>
            <p:cNvSpPr/>
            <p:nvPr/>
          </p:nvSpPr>
          <p:spPr>
            <a:xfrm>
              <a:off x="2761728" y="4884580"/>
              <a:ext cx="1600200" cy="1371600"/>
            </a:xfrm>
            <a:prstGeom prst="rect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6" name="Group 15"/>
            <p:cNvGrpSpPr/>
            <p:nvPr/>
          </p:nvGrpSpPr>
          <p:grpSpPr>
            <a:xfrm>
              <a:off x="2440024" y="2126354"/>
              <a:ext cx="2247900" cy="4130899"/>
              <a:chOff x="4144852" y="1966174"/>
              <a:chExt cx="2247900" cy="4130899"/>
            </a:xfrm>
          </p:grpSpPr>
          <p:sp>
            <p:nvSpPr>
              <p:cNvPr id="6" name="Rectangle 5"/>
              <p:cNvSpPr/>
              <p:nvPr/>
            </p:nvSpPr>
            <p:spPr>
              <a:xfrm>
                <a:off x="4466556" y="3352800"/>
                <a:ext cx="1600200" cy="1371600"/>
              </a:xfrm>
              <a:prstGeom prst="rect">
                <a:avLst/>
              </a:prstGeom>
              <a:solidFill>
                <a:srgbClr val="FFC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" name="Isosceles Triangle 7"/>
              <p:cNvSpPr/>
              <p:nvPr/>
            </p:nvSpPr>
            <p:spPr>
              <a:xfrm>
                <a:off x="4144852" y="1966174"/>
                <a:ext cx="2247900" cy="1371600"/>
              </a:xfrm>
              <a:prstGeom prst="triangle">
                <a:avLst/>
              </a:prstGeom>
              <a:solidFill>
                <a:srgbClr val="FF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" name="Rectangle 9"/>
              <p:cNvSpPr/>
              <p:nvPr/>
            </p:nvSpPr>
            <p:spPr>
              <a:xfrm>
                <a:off x="5069716" y="5411273"/>
                <a:ext cx="398172" cy="685800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" name="Rectangle 10"/>
              <p:cNvSpPr/>
              <p:nvPr/>
            </p:nvSpPr>
            <p:spPr>
              <a:xfrm>
                <a:off x="5067570" y="4038600"/>
                <a:ext cx="398172" cy="685800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" name="Rectangle 12"/>
              <p:cNvSpPr/>
              <p:nvPr/>
            </p:nvSpPr>
            <p:spPr>
              <a:xfrm>
                <a:off x="4468702" y="5377466"/>
                <a:ext cx="321972" cy="342900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" name="Rectangle 13"/>
              <p:cNvSpPr/>
              <p:nvPr/>
            </p:nvSpPr>
            <p:spPr>
              <a:xfrm>
                <a:off x="4474875" y="4038600"/>
                <a:ext cx="321972" cy="342900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pic>
        <p:nvPicPr>
          <p:cNvPr id="19" name="Picture 18"/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1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5200" y="4884580"/>
            <a:ext cx="1523999" cy="1523999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6400" y="4344376"/>
            <a:ext cx="1680974" cy="2083852"/>
          </a:xfrm>
          <a:prstGeom prst="rect">
            <a:avLst/>
          </a:prstGeom>
        </p:spPr>
      </p:pic>
      <p:pic>
        <p:nvPicPr>
          <p:cNvPr id="18" name="Bản ghi Mới 3 (1).m4a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2257119" y="6322232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23682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 tmFilter="0, 0; .2, .5; .8, .5; 1, 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" dur="250" autoRev="1" fill="hold"/>
                                        <p:tgtEl>
                                          <p:spTgt spid="2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 tmFilter="0, 0; .2, .5; .8, .5; 1, 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2" dur="250" autoRev="1" fill="hold"/>
                                        <p:tgtEl>
                                          <p:spTgt spid="2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 tmFilter="0, 0; .2, .5; .8, .5; 1, 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7" dur="250" autoRev="1" fill="hold"/>
                                        <p:tgtEl>
                                          <p:spTgt spid="2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 tmFilter="0, 0; .2, .5; .8, .5; 1, 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2" dur="250" autoRev="1" fill="hold"/>
                                        <p:tgtEl>
                                          <p:spTgt spid="1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00"/>
                            </p:stCondLst>
                            <p:childTnLst>
                              <p:par>
                                <p:cTn id="44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5" dur="48710" fill="hold"/>
                                        <p:tgtEl>
                                          <p:spTgt spid="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4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8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76400" y="2362200"/>
            <a:ext cx="5257800" cy="2544763"/>
          </a:xfrm>
        </p:spPr>
        <p:txBody>
          <a:bodyPr/>
          <a:lstStyle/>
          <a:p>
            <a:pPr marL="0" indent="0" algn="ctr">
              <a:buNone/>
            </a:pPr>
            <a:r>
              <a:rPr lang="en-US" dirty="0" err="1"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2:</a:t>
            </a:r>
          </a:p>
          <a:p>
            <a:pPr marL="0" indent="0" algn="ctr">
              <a:buNone/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 so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sánh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chiều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cao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3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đối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tượng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pic>
        <p:nvPicPr>
          <p:cNvPr id="2" name="Bản ghi Mới 4 (1).m4a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3657600" y="51054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96385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6465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/>
              <a:t>Gia</a:t>
            </a:r>
            <a:r>
              <a:rPr lang="en-US" dirty="0"/>
              <a:t> </a:t>
            </a:r>
            <a:r>
              <a:rPr lang="en-US" dirty="0" err="1"/>
              <a:t>đình</a:t>
            </a:r>
            <a:r>
              <a:rPr lang="en-US" dirty="0"/>
              <a:t> </a:t>
            </a:r>
            <a:r>
              <a:rPr lang="en-US" dirty="0" err="1"/>
              <a:t>bạn</a:t>
            </a:r>
            <a:r>
              <a:rPr lang="en-US" dirty="0"/>
              <a:t> </a:t>
            </a:r>
            <a:r>
              <a:rPr lang="en-US" dirty="0" err="1"/>
              <a:t>Lan</a:t>
            </a:r>
            <a:r>
              <a:rPr lang="en-US" dirty="0"/>
              <a:t> </a:t>
            </a:r>
            <a:r>
              <a:rPr lang="en-US" dirty="0" err="1"/>
              <a:t>gồm</a:t>
            </a:r>
            <a:r>
              <a:rPr lang="en-US" dirty="0"/>
              <a:t> </a:t>
            </a:r>
            <a:r>
              <a:rPr lang="en-US" dirty="0" err="1"/>
              <a:t>những</a:t>
            </a:r>
            <a:r>
              <a:rPr lang="en-US" dirty="0"/>
              <a:t> </a:t>
            </a:r>
            <a:r>
              <a:rPr lang="en-US" dirty="0" err="1"/>
              <a:t>thành</a:t>
            </a:r>
            <a:r>
              <a:rPr lang="en-US" dirty="0"/>
              <a:t> </a:t>
            </a:r>
            <a:r>
              <a:rPr lang="en-US" dirty="0" err="1"/>
              <a:t>thành</a:t>
            </a:r>
            <a:r>
              <a:rPr lang="en-US" dirty="0"/>
              <a:t> </a:t>
            </a:r>
            <a:r>
              <a:rPr lang="en-US" dirty="0" err="1"/>
              <a:t>viên</a:t>
            </a:r>
            <a:r>
              <a:rPr lang="en-US" dirty="0"/>
              <a:t> </a:t>
            </a:r>
            <a:r>
              <a:rPr lang="en-US" dirty="0" err="1"/>
              <a:t>nào</a:t>
            </a:r>
            <a:r>
              <a:rPr lang="en-US" dirty="0"/>
              <a:t> ?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1981200"/>
            <a:ext cx="1382933" cy="4525963"/>
          </a:xfrm>
        </p:spPr>
      </p:pic>
      <p:pic>
        <p:nvPicPr>
          <p:cNvPr id="5" name="Picture 4" descr="Screen Clippin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6800" y="4296725"/>
            <a:ext cx="1562318" cy="2076740"/>
          </a:xfrm>
          <a:prstGeom prst="rect">
            <a:avLst/>
          </a:prstGeom>
        </p:spPr>
      </p:pic>
      <p:pic>
        <p:nvPicPr>
          <p:cNvPr id="8" name="Picture 7" descr="Screen Clipping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2471" y="2544107"/>
            <a:ext cx="1267999" cy="3829358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7620000" y="3581400"/>
            <a:ext cx="1295400" cy="1753695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7694466" y="3257918"/>
            <a:ext cx="1159292" cy="240065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5000" dirty="0">
                <a:solidFill>
                  <a:srgbClr val="FF0000"/>
                </a:solidFill>
                <a:latin typeface="+mj-lt"/>
                <a:cs typeface="Times New Roman" pitchFamily="18" charset="0"/>
              </a:rPr>
              <a:t>3</a:t>
            </a:r>
          </a:p>
        </p:txBody>
      </p:sp>
      <p:pic>
        <p:nvPicPr>
          <p:cNvPr id="3" name="Bản ghi Mới 5 (1).m4a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457200" y="5943600"/>
            <a:ext cx="609600" cy="609600"/>
          </a:xfrm>
          <a:prstGeom prst="rect">
            <a:avLst/>
          </a:prstGeom>
        </p:spPr>
      </p:pic>
      <p:pic>
        <p:nvPicPr>
          <p:cNvPr id="6" name="Bản ghi Mới 6 (1).m4a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7389666" y="5915167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48675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2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2" dur="250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5" dur="2860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9100"/>
                            </p:stCondLst>
                            <p:childTnLst>
                              <p:par>
                                <p:cTn id="27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8" dur="13625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audio>
              <p:cMediaNode vol="100000">
                <p:cTn id="3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  <p:bldLst>
      <p:bldP spid="1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nhận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xét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chiều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cao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bố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Lan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so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mẹ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ấy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?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00" y="2514600"/>
            <a:ext cx="1657066" cy="3763963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9000" y="2743200"/>
            <a:ext cx="2176272" cy="3733800"/>
          </a:xfrm>
          <a:prstGeom prst="rect">
            <a:avLst/>
          </a:prstGeom>
        </p:spPr>
      </p:pic>
      <p:cxnSp>
        <p:nvCxnSpPr>
          <p:cNvPr id="7" name="Straight Connector 6"/>
          <p:cNvCxnSpPr/>
          <p:nvPr/>
        </p:nvCxnSpPr>
        <p:spPr>
          <a:xfrm>
            <a:off x="3124200" y="3048000"/>
            <a:ext cx="16002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2895600" y="2590800"/>
            <a:ext cx="18288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Up-Down Arrow 13"/>
          <p:cNvSpPr/>
          <p:nvPr/>
        </p:nvSpPr>
        <p:spPr>
          <a:xfrm>
            <a:off x="3505200" y="2590800"/>
            <a:ext cx="228600" cy="457200"/>
          </a:xfrm>
          <a:prstGeom prst="up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pic>
        <p:nvPicPr>
          <p:cNvPr id="6" name="Bản ghi Mới 7 (1).m4a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914400" y="5715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01214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0" dur="18419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>
                <p:cTn id="2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  <p:bldLst>
      <p:bldP spid="1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nhận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xét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chiều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cao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bố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Lan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so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Lan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?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2600" y="2514600"/>
            <a:ext cx="1758266" cy="3787133"/>
          </a:xfrm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35976" y="3886200"/>
            <a:ext cx="1752600" cy="23356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6" name="Straight Connector 5"/>
          <p:cNvCxnSpPr/>
          <p:nvPr/>
        </p:nvCxnSpPr>
        <p:spPr>
          <a:xfrm>
            <a:off x="3048000" y="4114800"/>
            <a:ext cx="1524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2819400" y="2590800"/>
            <a:ext cx="17526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Up-Down Arrow 13"/>
          <p:cNvSpPr/>
          <p:nvPr/>
        </p:nvSpPr>
        <p:spPr>
          <a:xfrm>
            <a:off x="3435976" y="2590800"/>
            <a:ext cx="374024" cy="1524000"/>
          </a:xfrm>
          <a:prstGeom prst="up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Bản ghi Mới 8 (2).m4a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914400" y="5917011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48474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0" dur="17833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1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gia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đình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Lan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ai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cao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nhất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2514600"/>
            <a:ext cx="1563809" cy="3846322"/>
          </a:xfrm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600" y="2666999"/>
            <a:ext cx="2220843" cy="3813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3915177"/>
            <a:ext cx="1749425" cy="2335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Bản ghi Mới 9 (1).m4a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143000" y="5981699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47347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15552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143000"/>
          </a:xfrm>
        </p:spPr>
        <p:txBody>
          <a:bodyPr>
            <a:noAutofit/>
          </a:bodyPr>
          <a:lstStyle/>
          <a:p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Chiều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cao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Lan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so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chiều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cao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mẹ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?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2057400"/>
            <a:ext cx="380619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5" name="Straight Connector 4"/>
          <p:cNvCxnSpPr/>
          <p:nvPr/>
        </p:nvCxnSpPr>
        <p:spPr>
          <a:xfrm flipV="1">
            <a:off x="3352800" y="3657600"/>
            <a:ext cx="1143000" cy="1905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3124200" y="2514600"/>
            <a:ext cx="1524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Up-Down Arrow 17"/>
          <p:cNvSpPr/>
          <p:nvPr/>
        </p:nvSpPr>
        <p:spPr>
          <a:xfrm>
            <a:off x="3617595" y="2519966"/>
            <a:ext cx="306705" cy="1162050"/>
          </a:xfrm>
          <a:prstGeom prst="up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Bản ghi Mới 10 (1).m4a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905000" y="55626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72330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0" dur="1915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18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293</TotalTime>
  <Words>245</Words>
  <Application>Microsoft Office PowerPoint</Application>
  <PresentationFormat>On-screen Show (4:3)</PresentationFormat>
  <Paragraphs>22</Paragraphs>
  <Slides>17</Slides>
  <Notes>0</Notes>
  <HiddenSlides>0</HiddenSlides>
  <MMClips>19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1" baseType="lpstr">
      <vt:lpstr>Arial</vt:lpstr>
      <vt:lpstr>Calibri</vt:lpstr>
      <vt:lpstr>Times New Roman</vt:lpstr>
      <vt:lpstr>Office Theme</vt:lpstr>
      <vt:lpstr>PHÁT TRIỂN NHẬN THỨC </vt:lpstr>
      <vt:lpstr>Hoạt động 1: Ôn so sánh chiều cao 2 đối tượng</vt:lpstr>
      <vt:lpstr>So sánh chiều cao nhóm 2 đối tượng</vt:lpstr>
      <vt:lpstr>PowerPoint Presentation</vt:lpstr>
      <vt:lpstr>Gia đình bạn Lan gồm những thành thành viên nào ?</vt:lpstr>
      <vt:lpstr>Các con có nhận xét gì về chiều cao của bố bạn Lan so với mẹ bạn ấy ?</vt:lpstr>
      <vt:lpstr>Các con có nhận xét gì về chiều cao của bố Lan so với Lan ? </vt:lpstr>
      <vt:lpstr>Trong gia đình Lan ai là người cao nhất?</vt:lpstr>
      <vt:lpstr>Chiều cao của bạn Lan như thế nào so với chiều cao của mẹ ?</vt:lpstr>
      <vt:lpstr>Các con có nhận xét gì về chiều cao của Lan so với bố Lan ?</vt:lpstr>
      <vt:lpstr>Trong gia đình Lan ai là người thấp nhất ?</vt:lpstr>
      <vt:lpstr>Chiều cao của mẹ Lan như thế nào so với bố Lan và Lan ? </vt:lpstr>
      <vt:lpstr>Các con hãy sắp xếp các thành viên trong gia đình Lan theo thứ tự từ cao đến thấp nhé?</vt:lpstr>
      <vt:lpstr>Các con hãy sắp xếp các thành viên trong gia đình Lan theo thứ tự từ thấp đến cao ?</vt:lpstr>
      <vt:lpstr>PowerPoint Presentation</vt:lpstr>
      <vt:lpstr>Sắp xếp các ngôi nhà từ trái qua phải theo thứ tự từ  thấp đến cao</vt:lpstr>
      <vt:lpstr>Sắp xếp các cây từ trái qua phải theo thứ tự từ cao đến thấp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Administrator_PC</dc:creator>
  <cp:lastModifiedBy>acer</cp:lastModifiedBy>
  <cp:revision>33</cp:revision>
  <dcterms:created xsi:type="dcterms:W3CDTF">2022-02-10T00:22:26Z</dcterms:created>
  <dcterms:modified xsi:type="dcterms:W3CDTF">2026-03-14T10:43:52Z</dcterms:modified>
</cp:coreProperties>
</file>