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29"/>
  </p:notesMasterIdLst>
  <p:sldIdLst>
    <p:sldId id="308" r:id="rId3"/>
    <p:sldId id="314" r:id="rId4"/>
    <p:sldId id="315" r:id="rId5"/>
    <p:sldId id="316" r:id="rId6"/>
    <p:sldId id="317" r:id="rId7"/>
    <p:sldId id="318" r:id="rId8"/>
    <p:sldId id="319" r:id="rId9"/>
    <p:sldId id="320" r:id="rId10"/>
    <p:sldId id="321" r:id="rId11"/>
    <p:sldId id="322" r:id="rId12"/>
    <p:sldId id="266" r:id="rId13"/>
    <p:sldId id="267" r:id="rId14"/>
    <p:sldId id="268" r:id="rId15"/>
    <p:sldId id="269" r:id="rId16"/>
    <p:sldId id="270" r:id="rId17"/>
    <p:sldId id="271" r:id="rId18"/>
    <p:sldId id="301" r:id="rId19"/>
    <p:sldId id="302" r:id="rId20"/>
    <p:sldId id="274" r:id="rId21"/>
    <p:sldId id="275" r:id="rId22"/>
    <p:sldId id="272" r:id="rId23"/>
    <p:sldId id="303" r:id="rId24"/>
    <p:sldId id="304" r:id="rId25"/>
    <p:sldId id="312" r:id="rId26"/>
    <p:sldId id="313" r:id="rId27"/>
    <p:sldId id="311" r:id="rId28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17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900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3D1EBD-4B43-458B-AB81-074AA797A6A5}" type="datetimeFigureOut">
              <a:rPr lang="vi-VN" smtClean="0"/>
              <a:t>08/02/2026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78CC39-2C71-46CC-9C81-3541E7E5289D}" type="slidenum">
              <a:rPr lang="vi-VN" smtClean="0"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70FAE-13E5-400A-8CB7-FC381A5DD431}" type="datetimeFigureOut">
              <a:rPr lang="vi-VN" smtClean="0"/>
              <a:t>08/02/2026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5DBEF-D55E-4ADD-ADD1-D2F44DBF8BBC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70FAE-13E5-400A-8CB7-FC381A5DD431}" type="datetimeFigureOut">
              <a:rPr lang="vi-VN" smtClean="0"/>
              <a:t>08/02/2026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5DBEF-D55E-4ADD-ADD1-D2F44DBF8BBC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70FAE-13E5-400A-8CB7-FC381A5DD431}" type="datetimeFigureOut">
              <a:rPr lang="vi-VN" smtClean="0"/>
              <a:t>08/02/2026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5DBEF-D55E-4ADD-ADD1-D2F44DBF8BBC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CFE4240-0686-4285-8C23-CCB203C7A1C6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1179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761BCCB-C147-4286-9E9A-75524D4020D6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2436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F11922A-1D1D-4F6F-B1C0-038B49C44A6B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1920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C910A0-2D82-4270-9B93-D19A875A7BF5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2917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79079C-8D3D-474F-A029-F1596E38887C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2975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8D30F89-F86F-42B2-B6C9-9F943D9EF35D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5858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88DF7F-FF06-4BCE-ADE2-8651E6213C29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8029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C8A4A3-3AE7-4351-8980-15C68680263F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63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70FAE-13E5-400A-8CB7-FC381A5DD431}" type="datetimeFigureOut">
              <a:rPr lang="vi-VN" smtClean="0"/>
              <a:t>08/02/2026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5DBEF-D55E-4ADD-ADD1-D2F44DBF8BBC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C6893F1-446F-4512-96AC-63FC7593C126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7369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BC75C8-FA89-4B33-AEAE-455CDEC12681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1145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0335213-2180-482A-87C0-94E0B24D25C6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9805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BE109B4-E8B6-4C58-BC8F-687491F74BFD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4067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1B51E01-0D39-4F23-ACF4-870F5B915EC8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230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70FAE-13E5-400A-8CB7-FC381A5DD431}" type="datetimeFigureOut">
              <a:rPr lang="vi-VN" smtClean="0"/>
              <a:t>08/02/2026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5DBEF-D55E-4ADD-ADD1-D2F44DBF8BBC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70FAE-13E5-400A-8CB7-FC381A5DD431}" type="datetimeFigureOut">
              <a:rPr lang="vi-VN" smtClean="0"/>
              <a:t>08/02/2026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5DBEF-D55E-4ADD-ADD1-D2F44DBF8BBC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70FAE-13E5-400A-8CB7-FC381A5DD431}" type="datetimeFigureOut">
              <a:rPr lang="vi-VN" smtClean="0"/>
              <a:t>08/02/2026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5DBEF-D55E-4ADD-ADD1-D2F44DBF8BBC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70FAE-13E5-400A-8CB7-FC381A5DD431}" type="datetimeFigureOut">
              <a:rPr lang="vi-VN" smtClean="0"/>
              <a:t>08/02/2026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5DBEF-D55E-4ADD-ADD1-D2F44DBF8BBC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70FAE-13E5-400A-8CB7-FC381A5DD431}" type="datetimeFigureOut">
              <a:rPr lang="vi-VN" smtClean="0"/>
              <a:t>08/02/2026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5DBEF-D55E-4ADD-ADD1-D2F44DBF8BBC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70FAE-13E5-400A-8CB7-FC381A5DD431}" type="datetimeFigureOut">
              <a:rPr lang="vi-VN" smtClean="0"/>
              <a:t>08/02/2026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5DBEF-D55E-4ADD-ADD1-D2F44DBF8BBC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70FAE-13E5-400A-8CB7-FC381A5DD431}" type="datetimeFigureOut">
              <a:rPr lang="vi-VN" smtClean="0"/>
              <a:t>08/02/2026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5DBEF-D55E-4ADD-ADD1-D2F44DBF8BBC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audio" Target="../media/audio1.wav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070FAE-13E5-400A-8CB7-FC381A5DD431}" type="datetimeFigureOut">
              <a:rPr lang="vi-VN" smtClean="0"/>
              <a:t>08/02/2026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25DBEF-D55E-4ADD-ADD1-D2F44DBF8BBC}" type="slidenum">
              <a:rPr lang="vi-VN" smtClean="0"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  <p:sndAc>
          <p:stSnd>
            <p:snd r:embed="rId15" name="chimes.wav"/>
          </p:stSnd>
        </p:sndAc>
      </p:transition>
    </mc:Choice>
    <mc:Fallback>
      <p:transition spd="slow">
        <p:fade/>
        <p:sndAc>
          <p:stSnd>
            <p:snd r:embed="rId13" name="chimes.wav"/>
          </p:stSnd>
        </p:sndAc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A84E0FC-6B60-4B50-9EDB-C93FC5CCC499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306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11" Type="http://schemas.openxmlformats.org/officeDocument/2006/relationships/audio" Target="../media/audio1.wav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1.png"/><Relationship Id="rId7" Type="http://schemas.openxmlformats.org/officeDocument/2006/relationships/image" Target="../media/image3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microsoft.com/office/2007/relationships/hdphoto" Target="../media/hdphoto1.wdp"/><Relationship Id="rId9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4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4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45.png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microsoft.com/office/2007/relationships/media" Target="../media/media1.m4a"/><Relationship Id="rId7" Type="http://schemas.openxmlformats.org/officeDocument/2006/relationships/image" Target="../media/image48.png"/><Relationship Id="rId2" Type="http://schemas.openxmlformats.org/officeDocument/2006/relationships/audio" Target="NULL" TargetMode="External"/><Relationship Id="rId1" Type="http://schemas.openxmlformats.org/officeDocument/2006/relationships/tags" Target="../tags/tag1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4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50.jpeg"/><Relationship Id="rId7" Type="http://schemas.openxmlformats.org/officeDocument/2006/relationships/image" Target="../media/image5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40.png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38.png"/><Relationship Id="rId4" Type="http://schemas.openxmlformats.org/officeDocument/2006/relationships/image" Target="../media/image4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ABFEC0D-EB5E-4979-8368-B1483F943E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192000" cy="695425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12472" y="309064"/>
            <a:ext cx="65670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MẦM NON HOA SEN</a:t>
            </a:r>
            <a:endParaRPr lang="en-US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2E6CB8-F89D-4BA5-A08F-DA1B9508D8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7523" y="966504"/>
            <a:ext cx="1426588" cy="106689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93454" y="2138534"/>
            <a:ext cx="864523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1A17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</a:t>
            </a:r>
            <a:endParaRPr lang="en-US" sz="28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TÀI: TÌM HIỂU MỘT SỐ PHƯƠNG TIỆN GIAO THÔNG ĐƯỜNG BỘ</a:t>
            </a: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45473" y="3566309"/>
            <a:ext cx="57994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endParaRPr lang="en-US" sz="2400" b="1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 TUỔI: MẪU GIÁO LỚN 5 -6 TUỔI</a:t>
            </a:r>
            <a:endParaRPr lang="en-US" sz="20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7500449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  <p:sndAc>
          <p:stSnd>
            <p:snd r:embed="rId11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1200" y="152400"/>
            <a:ext cx="4114800" cy="2362200"/>
          </a:xfrm>
          <a:noFill/>
        </p:spPr>
      </p:pic>
      <p:pic>
        <p:nvPicPr>
          <p:cNvPr id="14339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24600" y="533401"/>
            <a:ext cx="4191000" cy="1979613"/>
          </a:xfrm>
          <a:noFill/>
        </p:spPr>
      </p:pic>
      <p:pic>
        <p:nvPicPr>
          <p:cNvPr id="14340" name="Picture 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26188" y="3505200"/>
            <a:ext cx="3810000" cy="2286000"/>
          </a:xfrm>
          <a:noFill/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276600"/>
            <a:ext cx="4114800" cy="260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2743200" y="2667000"/>
            <a:ext cx="24384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 đạp điện</a:t>
            </a: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7391400" y="2667000"/>
            <a:ext cx="22098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 leo núi</a:t>
            </a:r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2971800" y="6019800"/>
            <a:ext cx="22098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 đạp đôi</a:t>
            </a:r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6705600" y="6019800"/>
            <a:ext cx="33528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 đạp dành cho trẻ em</a:t>
            </a:r>
          </a:p>
        </p:txBody>
      </p:sp>
    </p:spTree>
    <p:extLst>
      <p:ext uri="{BB962C8B-B14F-4D97-AF65-F5344CB8AC3E}">
        <p14:creationId xmlns:p14="http://schemas.microsoft.com/office/powerpoint/2010/main" val="3001904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65815" y="2205639"/>
            <a:ext cx="5965223" cy="273921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8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cap="none" spc="0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28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cap="none" spc="0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cap="none" spc="0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đố</a:t>
            </a:r>
            <a:r>
              <a:rPr lang="en-US" sz="28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en-US" sz="48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“Xe </a:t>
            </a:r>
            <a:r>
              <a:rPr lang="en-US" sz="4800" b="1" cap="none" spc="0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48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cap="none" spc="0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8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bánh</a:t>
            </a:r>
          </a:p>
          <a:p>
            <a:pPr algn="ctr"/>
            <a:r>
              <a:rPr lang="en-US" sz="4800" b="1" cap="none" spc="0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48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cap="none" spc="0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kêu</a:t>
            </a:r>
            <a:r>
              <a:rPr lang="en-US" sz="48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cap="none" spc="0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48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cap="none" spc="0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bịch</a:t>
            </a:r>
            <a:endParaRPr lang="en-US" sz="48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8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Chạy</a:t>
            </a:r>
            <a:r>
              <a:rPr lang="en-US" sz="48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 bon </a:t>
            </a:r>
            <a:r>
              <a:rPr lang="en-US" sz="48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bon</a:t>
            </a:r>
            <a:r>
              <a:rPr lang="en-US" sz="48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vi-VN" sz="48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  <p:sndAc>
          <p:stSnd>
            <p:snd r:embed="rId4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4560" r="22884" b="1002"/>
          <a:stretch/>
        </p:blipFill>
        <p:spPr>
          <a:xfrm>
            <a:off x="2806230" y="1274285"/>
            <a:ext cx="6245076" cy="50519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27996" y="0"/>
            <a:ext cx="2201545" cy="82994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b="1" dirty="0">
                <a:latin typeface="Times New Roman" panose="02020603050405020304" charset="0"/>
                <a:cs typeface="Times New Roman" panose="02020603050405020304" charset="0"/>
              </a:rPr>
              <a:t>Xe </a:t>
            </a:r>
            <a:r>
              <a:rPr lang="en-US" sz="4800" b="1" dirty="0" err="1">
                <a:latin typeface="Times New Roman" panose="02020603050405020304" charset="0"/>
                <a:cs typeface="Times New Roman" panose="02020603050405020304" charset="0"/>
              </a:rPr>
              <a:t>máy</a:t>
            </a:r>
            <a:endParaRPr lang="vi-VN" sz="48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  <p:sndAc>
          <p:stSnd>
            <p:snd r:embed="rId4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809" y="133858"/>
            <a:ext cx="4438280" cy="295515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9576" y="133858"/>
            <a:ext cx="4660777" cy="28579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7809" y="3429000"/>
            <a:ext cx="4438280" cy="31813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02580" y="3509038"/>
            <a:ext cx="4660777" cy="30212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  <p:sndAc>
          <p:stSnd>
            <p:snd r:embed="rId7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7370" y="1784412"/>
            <a:ext cx="8759504" cy="498037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34239" y="454955"/>
            <a:ext cx="8373110" cy="9220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Xe </a:t>
            </a:r>
            <a:r>
              <a:rPr lang="en-US" sz="5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máy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5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chỉ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5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chở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5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được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2 </a:t>
            </a:r>
            <a:r>
              <a:rPr lang="en-US" sz="5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người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  <p:sndAc>
          <p:stSnd>
            <p:snd r:embed="rId4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625" y="2090644"/>
            <a:ext cx="5302374" cy="371535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4292" y="2090645"/>
            <a:ext cx="5153164" cy="371535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13166" y="342383"/>
            <a:ext cx="10526395" cy="132207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Khi </a:t>
            </a:r>
            <a:r>
              <a:rPr lang="en-US" sz="40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tham</a:t>
            </a:r>
            <a:r>
              <a:rPr lang="en-US" sz="4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0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gia</a:t>
            </a:r>
            <a:r>
              <a:rPr lang="en-US" sz="4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0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giao</a:t>
            </a:r>
            <a:r>
              <a:rPr lang="en-US" sz="4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0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thông</a:t>
            </a:r>
            <a:r>
              <a:rPr lang="en-US" sz="4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0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phải</a:t>
            </a:r>
            <a:r>
              <a:rPr lang="en-US" sz="4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0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đội</a:t>
            </a:r>
            <a:r>
              <a:rPr lang="en-US" sz="4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0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mũ</a:t>
            </a:r>
            <a:r>
              <a:rPr lang="en-US" sz="4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0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bảo</a:t>
            </a:r>
            <a:r>
              <a:rPr lang="en-US" sz="4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0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hiểm</a:t>
            </a:r>
            <a:r>
              <a:rPr lang="en-US" sz="4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, </a:t>
            </a:r>
          </a:p>
          <a:p>
            <a:pPr algn="ctr"/>
            <a:r>
              <a:rPr lang="en-US" sz="40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dừng</a:t>
            </a:r>
            <a:r>
              <a:rPr lang="en-US" sz="4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0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đèn</a:t>
            </a:r>
            <a:r>
              <a:rPr lang="en-US" sz="4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0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đỏ,đi</a:t>
            </a:r>
            <a:r>
              <a:rPr lang="en-US" sz="4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0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đúng</a:t>
            </a:r>
            <a:r>
              <a:rPr lang="en-US" sz="4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0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làn</a:t>
            </a:r>
            <a:r>
              <a:rPr lang="en-US" sz="4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0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đường</a:t>
            </a:r>
            <a:r>
              <a:rPr lang="en-US" sz="4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  <p:sndAc>
          <p:stSnd>
            <p:snd r:embed="rId5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4016" y="1563624"/>
            <a:ext cx="7141464" cy="461772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491991" y="214991"/>
            <a:ext cx="2659380" cy="9220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Ô </a:t>
            </a:r>
            <a:r>
              <a:rPr lang="en-US" sz="5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tô</a:t>
            </a:r>
            <a:r>
              <a:rPr lang="en-US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con</a:t>
            </a:r>
            <a:endParaRPr lang="en-US" sz="5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  <p:sndAc>
          <p:stSnd>
            <p:snd r:embed="rId4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4994787" y="5741293"/>
            <a:ext cx="2300748" cy="767662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079" t="9010" r="5734" b="9040"/>
          <a:stretch/>
        </p:blipFill>
        <p:spPr>
          <a:xfrm>
            <a:off x="2438401" y="2015611"/>
            <a:ext cx="7334106" cy="3160865"/>
          </a:xfrm>
          <a:prstGeom prst="rect">
            <a:avLst/>
          </a:prstGeom>
        </p:spPr>
      </p:pic>
      <p:pic>
        <p:nvPicPr>
          <p:cNvPr id="5" name="Picture 12">
            <a:extLst>
              <a:ext uri="{FF2B5EF4-FFF2-40B4-BE49-F238E27FC236}">
                <a16:creationId xmlns:a16="http://schemas.microsoft.com/office/drawing/2014/main" id="{0B1F2C52-12E7-4289-AE26-ED55935A694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331" y="81834"/>
            <a:ext cx="1152939" cy="863262"/>
          </a:xfrm>
          <a:prstGeom prst="rect">
            <a:avLst/>
          </a:prstGeom>
        </p:spPr>
      </p:pic>
      <p:sp>
        <p:nvSpPr>
          <p:cNvPr id="2" name="Left Arrow 1"/>
          <p:cNvSpPr/>
          <p:nvPr/>
        </p:nvSpPr>
        <p:spPr>
          <a:xfrm rot="20085284">
            <a:off x="9046817" y="2370868"/>
            <a:ext cx="809239" cy="39301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Arrow 6"/>
          <p:cNvSpPr/>
          <p:nvPr/>
        </p:nvSpPr>
        <p:spPr>
          <a:xfrm rot="16200000">
            <a:off x="4875801" y="1418466"/>
            <a:ext cx="793454" cy="40083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134030" y="5741293"/>
            <a:ext cx="21615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tải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Left Arrow 10"/>
          <p:cNvSpPr/>
          <p:nvPr/>
        </p:nvSpPr>
        <p:spPr>
          <a:xfrm rot="9173696">
            <a:off x="3162789" y="4709176"/>
            <a:ext cx="809239" cy="39301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8684" y="277013"/>
            <a:ext cx="2127688" cy="85961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222" y="1707766"/>
            <a:ext cx="1700931" cy="8596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5613" y="4997488"/>
            <a:ext cx="1926503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2520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>
            <a:extLst>
              <a:ext uri="{FF2B5EF4-FFF2-40B4-BE49-F238E27FC236}">
                <a16:creationId xmlns:a16="http://schemas.microsoft.com/office/drawing/2014/main" id="{0B1F2C52-12E7-4289-AE26-ED55935A694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331" y="81834"/>
            <a:ext cx="1152939" cy="8632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393" b="91096" l="12148" r="82737">
                        <a14:foregroundMark x1="21100" y1="72146" x2="21100" y2="72146"/>
                        <a14:foregroundMark x1="21100" y1="72146" x2="21100" y2="72146"/>
                        <a14:foregroundMark x1="21483" y1="68721" x2="21483" y2="68721"/>
                        <a14:foregroundMark x1="21483" y1="68721" x2="21483" y2="68721"/>
                        <a14:foregroundMark x1="21611" y1="72146" x2="21611" y2="72146"/>
                        <a14:foregroundMark x1="21611" y1="72146" x2="21611" y2="72146"/>
                        <a14:foregroundMark x1="39258" y1="71689" x2="39258" y2="71689"/>
                        <a14:foregroundMark x1="39258" y1="71689" x2="39258" y2="71689"/>
                        <a14:foregroundMark x1="50512" y1="78311" x2="50512" y2="78311"/>
                        <a14:foregroundMark x1="50512" y1="78311" x2="50512" y2="78311"/>
                        <a14:foregroundMark x1="65729" y1="68037" x2="65729" y2="68037"/>
                        <a14:foregroundMark x1="65729" y1="68037" x2="65729" y2="68037"/>
                        <a14:foregroundMark x1="71995" y1="80594" x2="71995" y2="80594"/>
                        <a14:foregroundMark x1="71995" y1="80594" x2="71995" y2="80594"/>
                        <a14:foregroundMark x1="80691" y1="66667" x2="80691" y2="66667"/>
                        <a14:foregroundMark x1="80691" y1="66667" x2="80691" y2="66667"/>
                        <a14:foregroundMark x1="72506" y1="37443" x2="72506" y2="37443"/>
                        <a14:foregroundMark x1="72506" y1="37443" x2="72506" y2="37443"/>
                        <a14:foregroundMark x1="73529" y1="30137" x2="73529" y2="30137"/>
                        <a14:foregroundMark x1="73529" y1="30137" x2="73529" y2="30137"/>
                        <a14:foregroundMark x1="75703" y1="37443" x2="75703" y2="37443"/>
                        <a14:foregroundMark x1="75703" y1="37443" x2="75703" y2="37443"/>
                        <a14:foregroundMark x1="67391" y1="34018" x2="67391" y2="34018"/>
                        <a14:foregroundMark x1="67647" y1="34018" x2="67647" y2="34018"/>
                        <a14:foregroundMark x1="78772" y1="44977" x2="78772" y2="44977"/>
                        <a14:foregroundMark x1="78772" y1="44977" x2="78772" y2="44977"/>
                        <a14:foregroundMark x1="73529" y1="47489" x2="73529" y2="47489"/>
                        <a14:foregroundMark x1="73529" y1="47489" x2="73529" y2="47489"/>
                        <a14:foregroundMark x1="78389" y1="47032" x2="78389" y2="47032"/>
                        <a14:foregroundMark x1="78389" y1="47032" x2="78389" y2="47032"/>
                        <a14:foregroundMark x1="77749" y1="45205" x2="77749" y2="45205"/>
                        <a14:foregroundMark x1="77749" y1="44977" x2="77749" y2="44977"/>
                        <a14:foregroundMark x1="78389" y1="42922" x2="78389" y2="42922"/>
                        <a14:foregroundMark x1="78389" y1="42922" x2="78389" y2="42922"/>
                        <a14:foregroundMark x1="76726" y1="44292" x2="76726" y2="44292"/>
                        <a14:foregroundMark x1="76726" y1="44292" x2="76726" y2="44292"/>
                        <a14:foregroundMark x1="76854" y1="42237" x2="76854" y2="42237"/>
                        <a14:foregroundMark x1="76854" y1="42237" x2="76854" y2="42237"/>
                        <a14:foregroundMark x1="75831" y1="42466" x2="75831" y2="42466"/>
                        <a14:foregroundMark x1="75831" y1="42466" x2="75831" y2="42466"/>
                        <a14:foregroundMark x1="76726" y1="39954" x2="76726" y2="39954"/>
                        <a14:foregroundMark x1="76726" y1="39954" x2="76726" y2="39954"/>
                        <a14:foregroundMark x1="74936" y1="39954" x2="74936" y2="39954"/>
                        <a14:foregroundMark x1="74936" y1="39954" x2="74936" y2="39954"/>
                      </a14:backgroundRemoval>
                    </a14:imgEffect>
                  </a14:imgLayer>
                </a14:imgProps>
              </a:ext>
            </a:extLst>
          </a:blip>
          <a:srcRect l="12612" t="6689" r="17582" b="9574"/>
          <a:stretch/>
        </p:blipFill>
        <p:spPr>
          <a:xfrm>
            <a:off x="1716505" y="724034"/>
            <a:ext cx="7392202" cy="496663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422453">
            <a:off x="7818175" y="4375850"/>
            <a:ext cx="815743" cy="582113"/>
          </a:xfrm>
          <a:prstGeom prst="rect">
            <a:avLst/>
          </a:prstGeom>
        </p:spPr>
      </p:pic>
      <p:sp>
        <p:nvSpPr>
          <p:cNvPr id="14" name="Left Arrow 13"/>
          <p:cNvSpPr/>
          <p:nvPr/>
        </p:nvSpPr>
        <p:spPr>
          <a:xfrm rot="20085284">
            <a:off x="8839905" y="2090959"/>
            <a:ext cx="809239" cy="393019"/>
          </a:xfrm>
          <a:prstGeom prst="lef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eft Arrow 14"/>
          <p:cNvSpPr/>
          <p:nvPr/>
        </p:nvSpPr>
        <p:spPr>
          <a:xfrm rot="16593900">
            <a:off x="7716946" y="1468239"/>
            <a:ext cx="850721" cy="400838"/>
          </a:xfrm>
          <a:prstGeom prst="lef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Left Arrow 17"/>
          <p:cNvSpPr/>
          <p:nvPr/>
        </p:nvSpPr>
        <p:spPr>
          <a:xfrm>
            <a:off x="8936430" y="4124957"/>
            <a:ext cx="809239" cy="393019"/>
          </a:xfrm>
          <a:prstGeom prst="lef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Left Arrow 18"/>
          <p:cNvSpPr/>
          <p:nvPr/>
        </p:nvSpPr>
        <p:spPr>
          <a:xfrm rot="3607003">
            <a:off x="8240474" y="5012183"/>
            <a:ext cx="809239" cy="393019"/>
          </a:xfrm>
          <a:prstGeom prst="lef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42536" y="363561"/>
            <a:ext cx="1920406" cy="85961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70845" y="1574409"/>
            <a:ext cx="2194750" cy="85961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65031" y="3891660"/>
            <a:ext cx="1798476" cy="85961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49366" y="5847211"/>
            <a:ext cx="2231329" cy="859611"/>
          </a:xfrm>
          <a:prstGeom prst="rect">
            <a:avLst/>
          </a:prstGeom>
        </p:spPr>
      </p:pic>
      <p:sp>
        <p:nvSpPr>
          <p:cNvPr id="16" name="Left Arrow 15"/>
          <p:cNvSpPr/>
          <p:nvPr/>
        </p:nvSpPr>
        <p:spPr>
          <a:xfrm rot="7956803">
            <a:off x="3995368" y="4179535"/>
            <a:ext cx="1998888" cy="400838"/>
          </a:xfrm>
          <a:prstGeom prst="lef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02433" y="5260864"/>
            <a:ext cx="1792379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5478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8" grpId="0" animBg="1"/>
      <p:bldP spid="19" grpId="0" animBg="1"/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83551" y="392811"/>
            <a:ext cx="7585710" cy="9220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</a:t>
            </a:r>
            <a:r>
              <a:rPr lang="en-US" sz="5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o </a:t>
            </a:r>
            <a:r>
              <a:rPr lang="en-US" sz="54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sánh</a:t>
            </a:r>
            <a:r>
              <a:rPr lang="en-US" sz="5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54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xe</a:t>
            </a:r>
            <a:r>
              <a:rPr lang="en-US" sz="5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54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đạp</a:t>
            </a:r>
            <a:r>
              <a:rPr lang="en-US" sz="5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54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và</a:t>
            </a:r>
            <a:r>
              <a:rPr lang="en-US" sz="5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54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xe</a:t>
            </a:r>
            <a:r>
              <a:rPr lang="en-US" sz="5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54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máy</a:t>
            </a:r>
            <a:endParaRPr lang="en-US" sz="5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308" y="2396971"/>
            <a:ext cx="6676008" cy="35555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219417"/>
            <a:ext cx="5592932" cy="363096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  <p:sndAc>
          <p:stSnd>
            <p:snd r:embed="rId5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 descr="85.G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5588" y="0"/>
            <a:ext cx="91440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1603376" y="2438401"/>
            <a:ext cx="8990013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“Xe gì hai bánh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Đạp chạy bon bon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Chuông kêu kính coong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 yên thì đổ”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4000">
              <a:solidFill>
                <a:srgbClr val="002060"/>
              </a:solidFill>
            </a:endParaRP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1524000" y="129540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4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đọc câu đố</a:t>
            </a:r>
          </a:p>
        </p:txBody>
      </p:sp>
    </p:spTree>
    <p:extLst>
      <p:ext uri="{BB962C8B-B14F-4D97-AF65-F5344CB8AC3E}">
        <p14:creationId xmlns:p14="http://schemas.microsoft.com/office/powerpoint/2010/main" val="3415028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7222" y="2299316"/>
            <a:ext cx="5922885" cy="372670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42271" y="370317"/>
            <a:ext cx="9687268" cy="9233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So </a:t>
            </a:r>
            <a:r>
              <a:rPr lang="en-US" sz="5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sánh</a:t>
            </a:r>
            <a:r>
              <a:rPr lang="en-US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5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xe</a:t>
            </a:r>
            <a:r>
              <a:rPr lang="en-US" sz="5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ô </a:t>
            </a:r>
            <a:r>
              <a:rPr lang="en-US" sz="5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tô</a:t>
            </a:r>
            <a:r>
              <a:rPr lang="en-US" sz="5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con </a:t>
            </a:r>
            <a:r>
              <a:rPr lang="en-US" sz="5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và</a:t>
            </a:r>
            <a:r>
              <a:rPr lang="en-US" sz="5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5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xe</a:t>
            </a:r>
            <a:r>
              <a:rPr lang="en-US" sz="5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ô </a:t>
            </a:r>
            <a:r>
              <a:rPr lang="en-US" sz="5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tô</a:t>
            </a:r>
            <a:r>
              <a:rPr lang="en-US" sz="5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5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tải</a:t>
            </a:r>
            <a:endParaRPr lang="en-US" sz="5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1026" name="Picture 2" descr="Các bộ phận của xe ô tô tải và chức năng của chú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49" y="2599508"/>
            <a:ext cx="6037536" cy="3880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  <p:sndAc>
          <p:stSnd>
            <p:snd r:embed="rId5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59694" y="204537"/>
            <a:ext cx="10865223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M</a:t>
            </a:r>
            <a:r>
              <a:rPr lang="en-US" sz="3600" b="1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ột</a:t>
            </a:r>
            <a:r>
              <a:rPr lang="en-US" sz="36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b="1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số</a:t>
            </a:r>
            <a:r>
              <a:rPr lang="en-US" sz="36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b="1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loại</a:t>
            </a:r>
            <a:r>
              <a:rPr lang="en-US" sz="36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phương</a:t>
            </a:r>
            <a:r>
              <a:rPr lang="en-US" sz="36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tiện</a:t>
            </a:r>
            <a:r>
              <a:rPr lang="en-US" sz="36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giao</a:t>
            </a:r>
            <a:r>
              <a:rPr lang="en-US" sz="36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thông</a:t>
            </a:r>
            <a:r>
              <a:rPr lang="en-US" sz="36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đường</a:t>
            </a:r>
            <a:r>
              <a:rPr lang="en-US" sz="36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bộ</a:t>
            </a:r>
            <a:r>
              <a:rPr lang="en-US" sz="36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khác</a:t>
            </a:r>
            <a:endParaRPr lang="en-US" sz="36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2050" name="Picture 2" descr="Xe khách đi Ninh Bình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5" r="7268"/>
          <a:stretch/>
        </p:blipFill>
        <p:spPr bwMode="auto">
          <a:xfrm>
            <a:off x="0" y="2662741"/>
            <a:ext cx="6776243" cy="3788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xích lô – Wiktionary tiếng Việt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5" t="199" r="12193" b="6619"/>
          <a:stretch/>
        </p:blipFill>
        <p:spPr bwMode="auto">
          <a:xfrm>
            <a:off x="6700281" y="2418149"/>
            <a:ext cx="5600207" cy="4277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  <p:sndAc>
          <p:stSnd>
            <p:snd r:embed="rId5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4304" t="14199" r="3773" b="6409"/>
          <a:stretch/>
        </p:blipFill>
        <p:spPr>
          <a:xfrm>
            <a:off x="5939112" y="1735809"/>
            <a:ext cx="5923547" cy="37144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10815" t="11479" r="6430" b="11363"/>
          <a:stretch/>
        </p:blipFill>
        <p:spPr>
          <a:xfrm>
            <a:off x="317173" y="1735809"/>
            <a:ext cx="5621939" cy="3714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932141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  <p:sndAc>
          <p:stSnd>
            <p:snd r:embed="rId5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2" descr="999ba5066198f2db59d550c4dbd2090b"/>
          <p:cNvPicPr>
            <a:picLocks noChangeAspect="1"/>
          </p:cNvPicPr>
          <p:nvPr/>
        </p:nvPicPr>
        <p:blipFill rotWithShape="1">
          <a:blip r:embed="rId5" cstate="screen"/>
          <a:srcRect l="67447" r="1655"/>
          <a:stretch/>
        </p:blipFill>
        <p:spPr>
          <a:xfrm>
            <a:off x="1751349" y="-353235"/>
            <a:ext cx="10740284" cy="749691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532768" y="2085278"/>
            <a:ext cx="3500408" cy="477272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C4AB524-26C4-4ED9-9D50-BC9A89439165}"/>
              </a:ext>
            </a:extLst>
          </p:cNvPr>
          <p:cNvSpPr/>
          <p:nvPr/>
        </p:nvSpPr>
        <p:spPr>
          <a:xfrm>
            <a:off x="3561841" y="1327492"/>
            <a:ext cx="7945120" cy="131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GB" sz="6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6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GB" sz="6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Ai </a:t>
            </a:r>
            <a:r>
              <a:rPr lang="en-GB" sz="6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GB" sz="6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6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endParaRPr kumimoji="0" lang="en-GB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.VnAvant" panose="020B7200000000000000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516BF2C-FFEB-4665-B25B-081E0D312F4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2083" b="100000" l="34766" r="729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917" t="62074" r="26750"/>
          <a:stretch/>
        </p:blipFill>
        <p:spPr>
          <a:xfrm>
            <a:off x="4614690" y="3908120"/>
            <a:ext cx="5013603" cy="2594280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15F77564-9B34-4842-A07D-A01C2765438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st="5009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61763C3-66E7-4D9C-B065-16A2B713BF7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685438" y="152400"/>
            <a:ext cx="1426588" cy="106689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85275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595"/>
    </mc:Choice>
    <mc:Fallback xmlns="">
      <p:transition advTm="105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98781" y="21983"/>
            <a:ext cx="74446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</a:rPr>
              <a:t>Đâu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là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nhóm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phương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tiện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giao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thông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đường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bộ</a:t>
            </a:r>
            <a:r>
              <a:rPr lang="en-US" sz="2800" b="1" dirty="0" smtClean="0">
                <a:solidFill>
                  <a:srgbClr val="FF0000"/>
                </a:solidFill>
              </a:rPr>
              <a:t>?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8651" y="620472"/>
            <a:ext cx="5869549" cy="245137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Bộ môn Tàu thủy và Thiết bị nổi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9" t="15458" r="9363" b="11285"/>
          <a:stretch/>
        </p:blipFill>
        <p:spPr bwMode="auto">
          <a:xfrm>
            <a:off x="269756" y="1055244"/>
            <a:ext cx="2638288" cy="1764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14560" r="22884" b="1002"/>
          <a:stretch/>
        </p:blipFill>
        <p:spPr>
          <a:xfrm>
            <a:off x="3129149" y="839864"/>
            <a:ext cx="2552394" cy="2064773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518172" y="2846740"/>
            <a:ext cx="927100" cy="8890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645044" y="2751689"/>
            <a:ext cx="7471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0070C0"/>
                </a:solidFill>
              </a:rPr>
              <a:t>A</a:t>
            </a:r>
            <a:endParaRPr lang="en-US" sz="6000" b="1" dirty="0">
              <a:solidFill>
                <a:srgbClr val="0070C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213054" y="579922"/>
            <a:ext cx="5839246" cy="249192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14560" r="22884" b="1002"/>
          <a:stretch/>
        </p:blipFill>
        <p:spPr>
          <a:xfrm>
            <a:off x="9357720" y="895874"/>
            <a:ext cx="2552394" cy="206477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9159" y="620472"/>
            <a:ext cx="3261988" cy="2451376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8882905" y="2718450"/>
            <a:ext cx="927100" cy="8890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9009777" y="2623399"/>
            <a:ext cx="7471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0070C0"/>
                </a:solidFill>
              </a:rPr>
              <a:t>B</a:t>
            </a:r>
            <a:endParaRPr lang="en-US" sz="6000" b="1" dirty="0">
              <a:solidFill>
                <a:srgbClr val="0070C0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184401" y="4002315"/>
            <a:ext cx="8449516" cy="257706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6" descr="CÁC LOẠI MÁY BAY CHỞ HÀNG TRONG VẬN CHUYỂN ĐƯỜNG HÀNG KHÔNG - HML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8" t="22695" r="5481" b="19149"/>
          <a:stretch/>
        </p:blipFill>
        <p:spPr bwMode="auto">
          <a:xfrm>
            <a:off x="2398781" y="4617485"/>
            <a:ext cx="3850282" cy="1586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Tàu hỏa chạy bằng nhiên liệu hydro đầu tiên trên thế giới - Tuổi Trẻ Online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8" t="23881" r="4211" b="21180"/>
          <a:stretch/>
        </p:blipFill>
        <p:spPr bwMode="auto">
          <a:xfrm>
            <a:off x="6409159" y="4621038"/>
            <a:ext cx="4117568" cy="1582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Oval 15"/>
          <p:cNvSpPr/>
          <p:nvPr/>
        </p:nvSpPr>
        <p:spPr>
          <a:xfrm>
            <a:off x="5791328" y="5893729"/>
            <a:ext cx="927100" cy="8890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5918200" y="5798678"/>
            <a:ext cx="7471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0070C0"/>
                </a:solidFill>
              </a:rPr>
              <a:t>C</a:t>
            </a:r>
            <a:endParaRPr lang="en-US" sz="6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599479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  <p:sndAc>
          <p:stSnd>
            <p:snd r:embed="rId8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07855" y="0"/>
            <a:ext cx="7047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1655" y="642740"/>
            <a:ext cx="4539673" cy="2935384"/>
          </a:xfrm>
          <a:prstGeom prst="rect">
            <a:avLst/>
          </a:prstGeom>
        </p:spPr>
      </p:pic>
      <p:pic>
        <p:nvPicPr>
          <p:cNvPr id="4" name="Picture 2" descr="xích lô – Wiktionary tiếng Việt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5" t="199" r="12193" b="6619"/>
          <a:stretch/>
        </p:blipFill>
        <p:spPr bwMode="auto">
          <a:xfrm>
            <a:off x="7500284" y="588765"/>
            <a:ext cx="4098597" cy="293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13647" y="3759199"/>
            <a:ext cx="5818473" cy="3098801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10439" y="1829450"/>
            <a:ext cx="927100" cy="8890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00437" y="1742692"/>
            <a:ext cx="7471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0070C0"/>
                </a:solidFill>
              </a:rPr>
              <a:t>A</a:t>
            </a:r>
            <a:endParaRPr lang="en-US" sz="6000" b="1" dirty="0">
              <a:solidFill>
                <a:srgbClr val="0070C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6410016" y="1707194"/>
            <a:ext cx="927100" cy="8890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590011" y="1606252"/>
            <a:ext cx="7471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0070C0"/>
                </a:solidFill>
              </a:rPr>
              <a:t>B</a:t>
            </a:r>
            <a:endParaRPr lang="en-US" sz="6000" b="1" dirty="0">
              <a:solidFill>
                <a:srgbClr val="0070C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2950097" y="4941397"/>
            <a:ext cx="927100" cy="8890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111620" y="4878065"/>
            <a:ext cx="7471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0070C0"/>
                </a:solidFill>
              </a:rPr>
              <a:t>C</a:t>
            </a:r>
            <a:endParaRPr lang="en-US" sz="6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128852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  <p:sndAc>
          <p:stSnd>
            <p:snd r:embed="rId6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A96066F-F667-491E-BF8D-97CCC582FA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57939" y="0"/>
            <a:ext cx="13028919" cy="73104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63007" y="2127957"/>
            <a:ext cx="88495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 </a:t>
            </a:r>
            <a:r>
              <a:rPr lang="vi-VN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VÀ HẸN GẶP LẠI</a:t>
            </a:r>
            <a:endParaRPr lang="en-US" sz="4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9309686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  <p:sndAc>
          <p:stSnd>
            <p:snd r:embed="rId4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830388" y="152400"/>
            <a:ext cx="8763000" cy="1066800"/>
          </a:xfrm>
        </p:spPr>
        <p:txBody>
          <a:bodyPr/>
          <a:lstStyle/>
          <a:p>
            <a:pPr eaLnBrk="1" hangingPunct="1"/>
            <a:r>
              <a:rPr lang="en-US" altLang="en-US" sz="400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 đạp</a:t>
            </a:r>
          </a:p>
        </p:txBody>
      </p:sp>
      <p:pic>
        <p:nvPicPr>
          <p:cNvPr id="7171" name="Picture 3" descr="AN43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5640388"/>
            <a:ext cx="1600200" cy="121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 descr="AN43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5640388"/>
            <a:ext cx="1600200" cy="121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 descr="ANd9GcS9-TXu2I2AjdVt0IOPF8b0UcclUqqO8HHfgYqnGPKiT_bAYZu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90600"/>
            <a:ext cx="91440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2198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6226"/>
            <a:ext cx="8535988" cy="790575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Khung xe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8196" name="Picture 4" descr="ANd9GcTsjn2MxE20R9R6w5Rj2QyQpPN2dOHyfoJalEhnnU9LfWIW-z0i0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00200"/>
            <a:ext cx="91440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0722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6226"/>
            <a:ext cx="8459788" cy="638175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Yên xe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9220" name="Picture 4" descr="ANd9GcSYemgau7SVrOKLtO3Lp2j93QAdTRFXpiaVvbSmuVfZ2wpXCqE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990600"/>
            <a:ext cx="89154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6610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 đạp</a:t>
            </a:r>
          </a:p>
        </p:txBody>
      </p:sp>
      <p:sp>
        <p:nvSpPr>
          <p:cNvPr id="10243" name="AutoShape 3" descr="9k="/>
          <p:cNvSpPr>
            <a:spLocks noChangeAspect="1" noChangeArrowheads="1"/>
          </p:cNvSpPr>
          <p:nvPr/>
        </p:nvSpPr>
        <p:spPr bwMode="auto">
          <a:xfrm>
            <a:off x="5414964" y="2857500"/>
            <a:ext cx="13620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10244" name="AutoShape 4" descr="9k="/>
          <p:cNvSpPr>
            <a:spLocks noChangeAspect="1" noChangeArrowheads="1"/>
          </p:cNvSpPr>
          <p:nvPr/>
        </p:nvSpPr>
        <p:spPr bwMode="auto">
          <a:xfrm>
            <a:off x="1587501" y="0"/>
            <a:ext cx="13620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10245" name="AutoShape 5" descr="9k="/>
          <p:cNvSpPr>
            <a:spLocks noChangeAspect="1" noChangeArrowheads="1"/>
          </p:cNvSpPr>
          <p:nvPr/>
        </p:nvSpPr>
        <p:spPr bwMode="auto">
          <a:xfrm>
            <a:off x="5414964" y="2857500"/>
            <a:ext cx="13620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10246" name="AutoShape 6" descr="9k="/>
          <p:cNvSpPr>
            <a:spLocks noChangeAspect="1" noChangeArrowheads="1"/>
          </p:cNvSpPr>
          <p:nvPr/>
        </p:nvSpPr>
        <p:spPr bwMode="auto">
          <a:xfrm>
            <a:off x="5414964" y="2857500"/>
            <a:ext cx="13620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10247" name="AutoShape 7" descr="9k="/>
          <p:cNvSpPr>
            <a:spLocks noChangeAspect="1" noChangeArrowheads="1"/>
          </p:cNvSpPr>
          <p:nvPr/>
        </p:nvSpPr>
        <p:spPr bwMode="auto">
          <a:xfrm>
            <a:off x="5414964" y="2857500"/>
            <a:ext cx="13620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10248" name="AutoShape 8" descr="9k="/>
          <p:cNvSpPr>
            <a:spLocks noChangeAspect="1" noChangeArrowheads="1"/>
          </p:cNvSpPr>
          <p:nvPr/>
        </p:nvSpPr>
        <p:spPr bwMode="auto">
          <a:xfrm>
            <a:off x="1587501" y="0"/>
            <a:ext cx="13620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10249" name="AutoShape 9" descr="Z"/>
          <p:cNvSpPr>
            <a:spLocks noChangeAspect="1" noChangeArrowheads="1"/>
          </p:cNvSpPr>
          <p:nvPr/>
        </p:nvSpPr>
        <p:spPr bwMode="auto">
          <a:xfrm>
            <a:off x="1587500" y="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10250" name="AutoShape 10" descr="Z"/>
          <p:cNvSpPr>
            <a:spLocks noChangeAspect="1" noChangeArrowheads="1"/>
          </p:cNvSpPr>
          <p:nvPr/>
        </p:nvSpPr>
        <p:spPr bwMode="auto">
          <a:xfrm>
            <a:off x="1587500" y="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pic>
        <p:nvPicPr>
          <p:cNvPr id="10251" name="Picture 11" descr="ANd9GcT_686BE048jnF2Ok-mle90Un5rl8tUtX51i6kvHX2vG_bP25T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828800"/>
            <a:ext cx="67818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8533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altLang="en-US" smtClean="0">
                <a:solidFill>
                  <a:srgbClr val="FF0066"/>
                </a:solidFill>
              </a:rPr>
              <a:t> </a:t>
            </a:r>
            <a:r>
              <a:rPr lang="en-US" altLang="en-US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1268" name="Picture 4" descr="ANd9GcQSW9bpUjQr7jghJenPn1qb7dDQYeZGErpWXs3EyP708R1a9VVs0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888" y="1417638"/>
            <a:ext cx="83058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5375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accent2"/>
                </a:solidFill>
              </a:rPr>
              <a:t>Chở người, chở hàng</a:t>
            </a:r>
          </a:p>
        </p:txBody>
      </p:sp>
      <p:pic>
        <p:nvPicPr>
          <p:cNvPr id="12292" name="Picture 4" descr="ANd9GcRpcrk0QCZULk4Q6iLH2X11ntr8mYA74aT6y8wbA-LwC5hF0fbll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371600"/>
            <a:ext cx="86868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2945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601788" y="274638"/>
            <a:ext cx="9067800" cy="1143000"/>
          </a:xfrm>
        </p:spPr>
        <p:txBody>
          <a:bodyPr/>
          <a:lstStyle/>
          <a:p>
            <a:pPr eaLnBrk="1" hangingPunct="1"/>
            <a:r>
              <a:rPr lang="en-US" altLang="en-US" sz="400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 đạp đi được nhờ chân người đạp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3316" name="Picture 4" descr="ANd9GcSiQcJGq7-5u37T0EtCEqRPW14P8TqrF2u1Yhe7rpsI2JIkpGrD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219200"/>
            <a:ext cx="84582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2310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3.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218</Words>
  <Application>Microsoft Office PowerPoint</Application>
  <PresentationFormat>Widescreen</PresentationFormat>
  <Paragraphs>44</Paragraphs>
  <Slides>26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.VnAvant</vt:lpstr>
      <vt:lpstr>Arial</vt:lpstr>
      <vt:lpstr>Calibri</vt:lpstr>
      <vt:lpstr>Calibri Light</vt:lpstr>
      <vt:lpstr>Times New Roman</vt:lpstr>
      <vt:lpstr>Office Theme</vt:lpstr>
      <vt:lpstr>Default Design</vt:lpstr>
      <vt:lpstr>PowerPoint Presentation</vt:lpstr>
      <vt:lpstr>PowerPoint Presentation</vt:lpstr>
      <vt:lpstr>Xe đạp</vt:lpstr>
      <vt:lpstr>Khung xe</vt:lpstr>
      <vt:lpstr>Yên xe</vt:lpstr>
      <vt:lpstr>Bàn đạp</vt:lpstr>
      <vt:lpstr>Bánh xe</vt:lpstr>
      <vt:lpstr>Chở người, chở hàng</vt:lpstr>
      <vt:lpstr>Xe đạp đi được nhờ chân người đạp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Diệu Ân Hà</dc:creator>
  <cp:lastModifiedBy>acer</cp:lastModifiedBy>
  <cp:revision>32</cp:revision>
  <dcterms:created xsi:type="dcterms:W3CDTF">2021-09-16T01:55:00Z</dcterms:created>
  <dcterms:modified xsi:type="dcterms:W3CDTF">2026-02-08T11:37:38Z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E47BD562BFFC4F1B836C698AD9871C1A</vt:lpwstr>
  </property>
  <property fmtid="{D5CDD505-2E9C-101B-9397-08002B2CF9AE}" pid="3" name="KSOProductBuildVer">
    <vt:lpwstr>1033-11.2.0.10463</vt:lpwstr>
  </property>
</Properties>
</file>