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87" r:id="rId5"/>
  </p:sldMasterIdLst>
  <p:sldIdLst>
    <p:sldId id="277" r:id="rId6"/>
    <p:sldId id="256" r:id="rId7"/>
    <p:sldId id="263" r:id="rId8"/>
    <p:sldId id="266" r:id="rId9"/>
    <p:sldId id="264" r:id="rId10"/>
    <p:sldId id="261" r:id="rId11"/>
    <p:sldId id="262" r:id="rId12"/>
    <p:sldId id="265" r:id="rId13"/>
    <p:sldId id="267" r:id="rId14"/>
    <p:sldId id="269" r:id="rId15"/>
    <p:sldId id="270" r:id="rId16"/>
    <p:sldId id="271" r:id="rId17"/>
    <p:sldId id="272" r:id="rId18"/>
    <p:sldId id="274" r:id="rId19"/>
    <p:sldId id="273"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85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2026/2/8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86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7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9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6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4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7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9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72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14BFF-857F-41C4-9613-23907F881A1A}"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14BFF-857F-41C4-9613-23907F881A1A}"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14BFF-857F-41C4-9613-23907F881A1A}"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2026/2/8</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00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4.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slide" Target="slide7.xml"/><Relationship Id="rId5" Type="http://schemas.openxmlformats.org/officeDocument/2006/relationships/image" Target="../media/image25.jpg"/><Relationship Id="rId10" Type="http://schemas.openxmlformats.org/officeDocument/2006/relationships/image" Target="../media/image27.png"/><Relationship Id="rId4" Type="http://schemas.openxmlformats.org/officeDocument/2006/relationships/slideLayout" Target="../slideLayouts/slideLayout20.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4.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slide" Target="slide6.xml"/><Relationship Id="rId5" Type="http://schemas.openxmlformats.org/officeDocument/2006/relationships/image" Target="../media/image28.jpg"/><Relationship Id="rId10" Type="http://schemas.openxmlformats.org/officeDocument/2006/relationships/image" Target="../media/image27.png"/><Relationship Id="rId4" Type="http://schemas.openxmlformats.org/officeDocument/2006/relationships/slideLayout" Target="../slideLayouts/slideLayout31.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31.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jpg"/><Relationship Id="rId10" Type="http://schemas.microsoft.com/office/2007/relationships/hdphoto" Target="../media/hdphoto1.wdp"/><Relationship Id="rId4" Type="http://schemas.openxmlformats.org/officeDocument/2006/relationships/slideLayout" Target="../slideLayouts/slideLayout42.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png"/><Relationship Id="rId3" Type="http://schemas.openxmlformats.org/officeDocument/2006/relationships/video" Target="../media/media1.mp4"/><Relationship Id="rId7" Type="http://schemas.openxmlformats.org/officeDocument/2006/relationships/image" Target="../media/image32.jpeg"/><Relationship Id="rId12" Type="http://schemas.openxmlformats.org/officeDocument/2006/relationships/image" Target="../media/image36.png"/><Relationship Id="rId2" Type="http://schemas.microsoft.com/office/2007/relationships/media" Target="../media/media1.mp4"/><Relationship Id="rId1" Type="http://schemas.openxmlformats.org/officeDocument/2006/relationships/tags" Target="../tags/tag15.xml"/><Relationship Id="rId6" Type="http://schemas.openxmlformats.org/officeDocument/2006/relationships/image" Target="../media/image8.jpeg"/><Relationship Id="rId11" Type="http://schemas.openxmlformats.org/officeDocument/2006/relationships/image" Target="../media/image26.png"/><Relationship Id="rId5" Type="http://schemas.openxmlformats.org/officeDocument/2006/relationships/image" Target="../media/image7.jpeg"/><Relationship Id="rId10" Type="http://schemas.openxmlformats.org/officeDocument/2006/relationships/image" Target="../media/image35.jpeg"/><Relationship Id="rId4" Type="http://schemas.openxmlformats.org/officeDocument/2006/relationships/slideLayout" Target="../slideLayouts/slideLayout42.xml"/><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video" Target="../media/media1.mp4"/><Relationship Id="rId7" Type="http://schemas.openxmlformats.org/officeDocument/2006/relationships/image" Target="../media/image38.jpeg"/><Relationship Id="rId12" Type="http://schemas.openxmlformats.org/officeDocument/2006/relationships/image" Target="../media/image43.jpe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32.jpeg"/><Relationship Id="rId11" Type="http://schemas.openxmlformats.org/officeDocument/2006/relationships/image" Target="../media/image42.jpeg"/><Relationship Id="rId5" Type="http://schemas.openxmlformats.org/officeDocument/2006/relationships/image" Target="../media/image26.png"/><Relationship Id="rId10" Type="http://schemas.openxmlformats.org/officeDocument/2006/relationships/image" Target="../media/image41.jpeg"/><Relationship Id="rId4" Type="http://schemas.openxmlformats.org/officeDocument/2006/relationships/slideLayout" Target="../slideLayouts/slideLayout42.xml"/><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 y="0"/>
            <a:ext cx="12420511" cy="6858000"/>
          </a:xfrm>
          <a:prstGeom prst="rect">
            <a:avLst/>
          </a:prstGeom>
        </p:spPr>
      </p:pic>
      <p:sp>
        <p:nvSpPr>
          <p:cNvPr id="6" name="TextBox 5"/>
          <p:cNvSpPr txBox="1"/>
          <p:nvPr/>
        </p:nvSpPr>
        <p:spPr>
          <a:xfrm>
            <a:off x="3090042" y="210123"/>
            <a:ext cx="6556985"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TRƯỜNG </a:t>
            </a:r>
            <a:r>
              <a:rPr lang="en-US" sz="2000" dirty="0" smtClean="0">
                <a:latin typeface="Times New Roman" panose="02020603050405020304" pitchFamily="18" charset="0"/>
                <a:cs typeface="Times New Roman" panose="02020603050405020304" pitchFamily="18" charset="0"/>
              </a:rPr>
              <a:t>MẦM NON HOA </a:t>
            </a:r>
            <a:r>
              <a:rPr lang="en-US" sz="2000" dirty="0" smtClean="0">
                <a:latin typeface="Times New Roman" panose="02020603050405020304" pitchFamily="18" charset="0"/>
                <a:cs typeface="Times New Roman" panose="02020603050405020304" pitchFamily="18" charset="0"/>
              </a:rPr>
              <a:t>SEN</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75050" y="2452207"/>
            <a:ext cx="7796929" cy="523220"/>
          </a:xfrm>
          <a:prstGeom prst="rect">
            <a:avLst/>
          </a:prstGeom>
          <a:noFill/>
        </p:spPr>
        <p:txBody>
          <a:bodyPr wrap="square" rtlCol="0">
            <a:spAutoFit/>
          </a:bodyPr>
          <a:lstStyle/>
          <a:p>
            <a:r>
              <a:rPr lang="en-US" sz="2800" b="1" dirty="0" smtClean="0">
                <a:solidFill>
                  <a:srgbClr val="FF0000"/>
                </a:solidFill>
                <a:latin typeface="UTM Netmuc KT" panose="02040603050506020204" pitchFamily="18" charset="0"/>
                <a:cs typeface="Times New Roman" panose="02020603050405020304" pitchFamily="18" charset="0"/>
              </a:rPr>
              <a:t>LĨNH VỰC PHÁT TRIỂN NHẬN THỨC</a:t>
            </a:r>
            <a:endParaRPr lang="en-US" sz="2800" b="1" dirty="0">
              <a:solidFill>
                <a:srgbClr val="FF0000"/>
              </a:solidFill>
              <a:latin typeface="UTM Netmuc KT" panose="02040603050506020204" pitchFamily="18" charset="0"/>
              <a:cs typeface="Times New Roman" panose="02020603050405020304" pitchFamily="18" charset="0"/>
            </a:endParaRPr>
          </a:p>
        </p:txBody>
      </p:sp>
      <p:sp>
        <p:nvSpPr>
          <p:cNvPr id="2" name="TextBox 1"/>
          <p:cNvSpPr txBox="1"/>
          <p:nvPr/>
        </p:nvSpPr>
        <p:spPr>
          <a:xfrm>
            <a:off x="3375051" y="3247741"/>
            <a:ext cx="5683456" cy="1938992"/>
          </a:xfrm>
          <a:prstGeom prst="rect">
            <a:avLst/>
          </a:prstGeom>
          <a:noFill/>
        </p:spPr>
        <p:txBody>
          <a:bodyPr wrap="square" rtlCol="0">
            <a:spAutoFit/>
          </a:bodyPr>
          <a:lstStyle/>
          <a:p>
            <a:pPr algn="ct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tài</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biệt</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tròn</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tam </a:t>
            </a:r>
            <a:r>
              <a:rPr lang="en-US"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giác</a:t>
            </a:r>
            <a:endPar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vi-VN"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Lứa tuổi: MGB 3-4 tuổi</a:t>
            </a:r>
          </a:p>
          <a:p>
            <a:pPr algn="ctr"/>
            <a:r>
              <a:rPr lang="vi-VN"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Người dạy: Thanh Tâm</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609080593"/>
      </p:ext>
    </p:extLst>
  </p:cSld>
  <p:clrMapOvr>
    <a:masterClrMapping/>
  </p:clrMapOvr>
  <mc:AlternateContent xmlns:mc="http://schemas.openxmlformats.org/markup-compatibility/2006" xmlns:p14="http://schemas.microsoft.com/office/powerpoint/2010/main">
    <mc:Choice Requires="p14">
      <p:transition spd="slow" p14:dur="3400" advTm="41042">
        <p14:reveal/>
      </p:transition>
    </mc:Choice>
    <mc:Fallback xmlns="">
      <p:transition spd="slow" advTm="41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5373" y="255815"/>
            <a:ext cx="4971536" cy="1754326"/>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DORAEMON  </a:t>
            </a:r>
          </a:p>
          <a:p>
            <a:pPr algn="ctr"/>
            <a:r>
              <a:rPr lang="en-US" sz="3600" b="1" smtClean="0">
                <a:solidFill>
                  <a:srgbClr val="FF0000"/>
                </a:solidFill>
                <a:latin typeface="Times New Roman" pitchFamily="18" charset="0"/>
                <a:cs typeface="Times New Roman" pitchFamily="18" charset="0"/>
              </a:rPr>
              <a:t>VÀ </a:t>
            </a:r>
          </a:p>
          <a:p>
            <a:pPr algn="ctr"/>
            <a:r>
              <a:rPr lang="en-US" sz="3600" b="1" smtClean="0">
                <a:solidFill>
                  <a:srgbClr val="FF0000"/>
                </a:solidFill>
                <a:latin typeface="Times New Roman" pitchFamily="18" charset="0"/>
                <a:cs typeface="Times New Roman" pitchFamily="18" charset="0"/>
              </a:rPr>
              <a:t>CHIẾC BÁNH </a:t>
            </a:r>
            <a:r>
              <a:rPr lang="en-US" sz="3600" b="1">
                <a:solidFill>
                  <a:srgbClr val="FF0000"/>
                </a:solidFill>
                <a:latin typeface="Times New Roman" pitchFamily="18" charset="0"/>
                <a:cs typeface="Times New Roman" pitchFamily="18" charset="0"/>
              </a:rPr>
              <a:t>RÁN</a:t>
            </a:r>
          </a:p>
        </p:txBody>
      </p:sp>
      <p:sp>
        <p:nvSpPr>
          <p:cNvPr id="5" name="Rounded Rectangle 4"/>
          <p:cNvSpPr/>
          <p:nvPr/>
        </p:nvSpPr>
        <p:spPr>
          <a:xfrm>
            <a:off x="337753"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40725" y="2452177"/>
            <a:ext cx="4353698" cy="3539430"/>
          </a:xfrm>
          <a:prstGeom prst="rect">
            <a:avLst/>
          </a:prstGeom>
          <a:noFill/>
        </p:spPr>
        <p:txBody>
          <a:bodyPr wrap="square" rtlCol="0">
            <a:spAutoFit/>
          </a:bodyPr>
          <a:lstStyle/>
          <a:p>
            <a:r>
              <a:rPr lang="en-US" sz="2800" smtClean="0">
                <a:solidFill>
                  <a:prstClr val="black"/>
                </a:solidFill>
                <a:latin typeface="Times New Roman" pitchFamily="18" charset="0"/>
                <a:cs typeface="Times New Roman" pitchFamily="18" charset="0"/>
              </a:rPr>
              <a:t>   Chú mèo máy Doraemon</a:t>
            </a:r>
          </a:p>
          <a:p>
            <a:r>
              <a:rPr lang="en-US" sz="2800">
                <a:solidFill>
                  <a:prstClr val="black"/>
                </a:solidFill>
                <a:latin typeface="Times New Roman" pitchFamily="18" charset="0"/>
                <a:cs typeface="Times New Roman" pitchFamily="18" charset="0"/>
              </a:rPr>
              <a:t>r</a:t>
            </a:r>
            <a:r>
              <a:rPr lang="en-US" sz="2800" smtClean="0">
                <a:solidFill>
                  <a:prstClr val="black"/>
                </a:solidFill>
                <a:latin typeface="Times New Roman" pitchFamily="18" charset="0"/>
                <a:cs typeface="Times New Roman" pitchFamily="18" charset="0"/>
              </a:rPr>
              <a:t>ất thích ăn bánh rán, chúng mình hãy giúp Doraemon có thật nhiều bánh rán bằng cách trả lời đúng các câu hỏi sau nhé! Với mỗi câu trả lời đúng các con sẽ được tặng 1 cái bánh rán đấy!</a:t>
            </a:r>
            <a:endParaRPr lang="en-US" sz="2800">
              <a:solidFill>
                <a:prstClr val="black"/>
              </a:solidFill>
              <a:latin typeface="Times New Roman" pitchFamily="18" charset="0"/>
              <a:cs typeface="Times New Roman" pitchFamily="18" charset="0"/>
            </a:endParaRP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851">
        <p15:prstTrans prst="fallOver"/>
      </p:transition>
    </mc:Choice>
    <mc:Fallback xmlns="">
      <p:transition spd="slow" advTm="88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Hình tam giác có mấy cạnh?</a:t>
            </a:r>
            <a:endParaRPr lang="en-US" sz="3200" b="1">
              <a:solidFill>
                <a:prstClr val="black"/>
              </a:solidFill>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en-US" sz="3200" smtClean="0">
                <a:solidFill>
                  <a:prstClr val="black"/>
                </a:solidFill>
                <a:latin typeface="Times New Roman" pitchFamily="18" charset="0"/>
                <a:cs typeface="Times New Roman" pitchFamily="18" charset="0"/>
              </a:rPr>
              <a:t>3 cạnh </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en-US" sz="3200" smtClean="0">
                <a:solidFill>
                  <a:prstClr val="black"/>
                </a:solidFill>
                <a:latin typeface="Times New Roman" pitchFamily="18" charset="0"/>
                <a:cs typeface="Times New Roman" pitchFamily="18" charset="0"/>
              </a:rPr>
              <a:t>4 cạnh</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2 cạnh</a:t>
            </a:r>
            <a:endParaRPr lang="en-US" sz="3200">
              <a:solidFill>
                <a:prstClr val="black"/>
              </a:solidFill>
              <a:latin typeface="Times New Roman" pitchFamily="18" charset="0"/>
              <a:cs typeface="Times New Roman" pitchFamily="18" charset="0"/>
            </a:endParaRP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8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489">
        <p15:prstTrans prst="pageCurlDouble"/>
      </p:transition>
    </mc:Choice>
    <mc:Fallback xmlns="">
      <p:transition spd="slow" advTm="38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mod="1">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971800" y="838201"/>
            <a:ext cx="5410200" cy="646331"/>
          </a:xfrm>
          <a:prstGeom prst="rect">
            <a:avLst/>
          </a:prstGeom>
          <a:noFill/>
        </p:spPr>
        <p:txBody>
          <a:bodyPr wrap="square" rtlCol="0">
            <a:spAutoFit/>
          </a:bodyPr>
          <a:lstStyle/>
          <a:p>
            <a:pPr algn="ctr"/>
            <a:r>
              <a:rPr lang="en-US" sz="3600" b="1" smtClean="0">
                <a:solidFill>
                  <a:prstClr val="black"/>
                </a:solidFill>
                <a:latin typeface="Times New Roman" pitchFamily="18" charset="0"/>
                <a:cs typeface="Times New Roman" pitchFamily="18" charset="0"/>
              </a:rPr>
              <a:t>Hình nào lăn được? </a:t>
            </a:r>
            <a:endParaRPr lang="en-US" sz="3600" b="1">
              <a:solidFill>
                <a:prstClr val="black"/>
              </a:solidFill>
              <a:latin typeface="Times New Roman" pitchFamily="18" charset="0"/>
              <a:cs typeface="Times New Roman" pitchFamily="18" charset="0"/>
            </a:endParaRPr>
          </a:p>
        </p:txBody>
      </p:sp>
      <p:sp>
        <p:nvSpPr>
          <p:cNvPr id="4" name="Rounded Rectangle 3"/>
          <p:cNvSpPr/>
          <p:nvPr/>
        </p:nvSpPr>
        <p:spPr>
          <a:xfrm>
            <a:off x="3011485" y="5530588"/>
            <a:ext cx="335511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811482" y="2615046"/>
            <a:ext cx="281593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373418" y="3971644"/>
            <a:ext cx="3792681"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988186" y="5651759"/>
            <a:ext cx="2552701"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C</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tròn</a:t>
            </a:r>
            <a:endParaRPr lang="en-US" sz="3200" b="1">
              <a:solidFill>
                <a:prstClr val="black"/>
              </a:solidFill>
              <a:latin typeface="Times New Roman" pitchFamily="18" charset="0"/>
              <a:cs typeface="Times New Roman" pitchFamily="18" charset="0"/>
            </a:endParaRPr>
          </a:p>
        </p:txBody>
      </p:sp>
      <p:sp>
        <p:nvSpPr>
          <p:cNvPr id="9" name="TextBox 8"/>
          <p:cNvSpPr txBox="1"/>
          <p:nvPr/>
        </p:nvSpPr>
        <p:spPr>
          <a:xfrm>
            <a:off x="5390730" y="4096924"/>
            <a:ext cx="3721099"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B</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vuông</a:t>
            </a:r>
            <a:endParaRPr lang="en-US" sz="3200" b="1">
              <a:solidFill>
                <a:prstClr val="black"/>
              </a:solidFill>
              <a:latin typeface="Times New Roman" pitchFamily="18" charset="0"/>
              <a:cs typeface="Times New Roman" pitchFamily="18" charset="0"/>
            </a:endParaRPr>
          </a:p>
        </p:txBody>
      </p:sp>
      <p:sp>
        <p:nvSpPr>
          <p:cNvPr id="11" name="TextBox 10"/>
          <p:cNvSpPr txBox="1"/>
          <p:nvPr/>
        </p:nvSpPr>
        <p:spPr>
          <a:xfrm>
            <a:off x="3115537" y="2589646"/>
            <a:ext cx="1511880" cy="954107"/>
          </a:xfrm>
          <a:prstGeom prst="rect">
            <a:avLst/>
          </a:prstGeom>
          <a:noFill/>
        </p:spPr>
        <p:txBody>
          <a:bodyPr wrap="square" rtlCol="0">
            <a:spAutoFit/>
          </a:bodyPr>
          <a:lstStyle/>
          <a:p>
            <a:r>
              <a:rPr lang="en-US" sz="2800" b="1" smtClean="0">
                <a:solidFill>
                  <a:prstClr val="black"/>
                </a:solidFill>
                <a:latin typeface="Times New Roman" pitchFamily="18" charset="0"/>
                <a:cs typeface="Times New Roman" pitchFamily="18" charset="0"/>
              </a:rPr>
              <a:t>A. Hình tam giác</a:t>
            </a:r>
            <a:endParaRPr lang="en-US" sz="2800" b="1">
              <a:solidFill>
                <a:prstClr val="black"/>
              </a:solidFill>
              <a:latin typeface="Times New Roman" pitchFamily="18" charset="0"/>
              <a:cs typeface="Times New Roman" pitchFamily="18" charset="0"/>
            </a:endParaRPr>
          </a:p>
        </p:txBody>
      </p:sp>
      <p:pic>
        <p:nvPicPr>
          <p:cNvPr id="20" name="Picture 1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
        <p:nvSpPr>
          <p:cNvPr id="23" name="Isosceles Triangle 22"/>
          <p:cNvSpPr/>
          <p:nvPr/>
        </p:nvSpPr>
        <p:spPr>
          <a:xfrm>
            <a:off x="2027491" y="2667000"/>
            <a:ext cx="896143" cy="6996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4" name="Flowchart: Process 23"/>
          <p:cNvSpPr/>
          <p:nvPr/>
        </p:nvSpPr>
        <p:spPr>
          <a:xfrm>
            <a:off x="4514430" y="4044178"/>
            <a:ext cx="876300" cy="72374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78985" y="5587435"/>
            <a:ext cx="896501" cy="781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896" y="0"/>
            <a:ext cx="2162175" cy="1799925"/>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665493" y="4826553"/>
            <a:ext cx="2171700" cy="2171700"/>
          </a:xfrm>
          <a:prstGeom prst="rect">
            <a:avLst/>
          </a:prstGeom>
        </p:spPr>
      </p:pic>
    </p:spTree>
    <p:custDataLst>
      <p:tags r:id="rId1"/>
    </p:custDataLst>
    <p:extLst>
      <p:ext uri="{BB962C8B-B14F-4D97-AF65-F5344CB8AC3E}">
        <p14:creationId xmlns:p14="http://schemas.microsoft.com/office/powerpoint/2010/main" val="183101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273">
        <p15:prstTrans prst="pageCurlDouble"/>
      </p:transition>
    </mc:Choice>
    <mc:Fallback xmlns="">
      <p:transition spd="slow" advTm="39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500"/>
                                        <p:tgtEl>
                                          <p:spTgt spid="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7"/>
                                        </p:tgtEl>
                                      </p:cBhvr>
                                    </p:cmd>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nodeType="clickEffect">
                                  <p:stCondLst>
                                    <p:cond delay="0"/>
                                  </p:stCondLst>
                                  <p:childTnLst>
                                    <p:animEffect transition="out" filter="randombar(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md type="call" cmd="stop">
                                      <p:cBhvr>
                                        <p:cTn id="63" dur="1">
                                          <p:stCondLst>
                                            <p:cond delay="499"/>
                                          </p:stCondLst>
                                        </p:cTn>
                                        <p:tgtEl>
                                          <p:spTgt spid="27"/>
                                        </p:tgtEl>
                                      </p:cBhvr>
                                    </p:cmd>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 calcmode="lin" valueType="num">
                                      <p:cBhvr>
                                        <p:cTn id="75" dur="1000" fill="hold"/>
                                        <p:tgtEl>
                                          <p:spTgt spid="28"/>
                                        </p:tgtEl>
                                        <p:attrNameLst>
                                          <p:attrName>style.rotation</p:attrName>
                                        </p:attrNameLst>
                                      </p:cBhvr>
                                      <p:tavLst>
                                        <p:tav tm="0">
                                          <p:val>
                                            <p:fltVal val="90"/>
                                          </p:val>
                                        </p:tav>
                                        <p:tav tm="100000">
                                          <p:val>
                                            <p:fltVal val="0"/>
                                          </p:val>
                                        </p:tav>
                                      </p:tavLst>
                                    </p:anim>
                                    <p:animEffect transition="in" filter="fade">
                                      <p:cBhvr>
                                        <p:cTn id="76" dur="1000"/>
                                        <p:tgtEl>
                                          <p:spTgt spid="28"/>
                                        </p:tgtEl>
                                      </p:cBhvr>
                                    </p:animEffect>
                                  </p:childTnLst>
                                </p:cTn>
                              </p:par>
                            </p:childTnLst>
                          </p:cTn>
                        </p:par>
                      </p:childTnLst>
                    </p:cTn>
                  </p:par>
                </p:childTnLst>
              </p:cTn>
              <p:nextCondLst>
                <p:cond evt="onClick" delay="0">
                  <p:tgtEl>
                    <p:spTgt spid="8"/>
                  </p:tgtEl>
                </p:cond>
              </p:nextCondLst>
            </p:seq>
            <p:video>
              <p:cMediaNode vol="80000">
                <p:cTn id="77" fill="hold" display="0">
                  <p:stCondLst>
                    <p:cond delay="indefinite"/>
                  </p:stCondLst>
                </p:cTn>
                <p:tgtEl>
                  <p:spTgt spid="27"/>
                </p:tgtEl>
              </p:cMediaNode>
            </p:video>
          </p:childTnLst>
        </p:cTn>
      </p:par>
    </p:tnLst>
    <p:bldLst>
      <p:bldP spid="2" grpId="0" animBg="1"/>
      <p:bldP spid="3" grpId="0"/>
      <p:bldP spid="4" grpId="0" animBg="1"/>
      <p:bldP spid="6" grpId="0" animBg="1"/>
      <p:bldP spid="7" grpId="0" animBg="1"/>
      <p:bldP spid="8" grpId="0"/>
      <p:bldP spid="9" grpId="0"/>
      <p:bldP spid="11" grpId="0"/>
      <p:bldP spid="23" grpId="0" animBg="1"/>
      <p:bldP spid="24" grpId="0" animBg="1"/>
      <p:bldP spid="25" grpId="0" animBg="1"/>
      <p:bldP spid="25" grpId="1" animBg="1"/>
    </p:bldLst>
  </p:timing>
  <p:extLst mod="1">
    <p:ext uri="{E180D4A7-C9FB-4DFB-919C-405C955672EB}">
      <p14:showEvtLst xmlns:p14="http://schemas.microsoft.com/office/powerpoint/2010/main">
        <p14:playEvt time="16232" objId="27"/>
        <p14:stopEvt time="22563" objId="27"/>
        <p14:playEvt time="31070" objId="16"/>
        <p14:triggerEvt type="onClick" time="31070" objId="8"/>
        <p14:stopEvt time="39256"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tròn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tam </a:t>
            </a:r>
            <a:r>
              <a:rPr lang="en-US" sz="3200" b="1" dirty="0" err="1" smtClean="0">
                <a:solidFill>
                  <a:srgbClr val="002060"/>
                </a:solidFill>
                <a:latin typeface="Times New Roman" pitchFamily="18" charset="0"/>
                <a:cs typeface="Times New Roman" pitchFamily="18" charset="0"/>
              </a:rPr>
              <a:t>giác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nhau</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gọi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C. Đều có thể lăn được</a:t>
            </a:r>
            <a:endParaRPr lang="en-US" sz="2800" b="1">
              <a:solidFill>
                <a:srgbClr val="0070C0"/>
              </a:solidFill>
              <a:latin typeface="Times New Roman" pitchFamily="18" charset="0"/>
              <a:cs typeface="Times New Roman" pitchFamily="18" charset="0"/>
            </a:endParaRP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B. Có 3 cạnh bằng nhau</a:t>
            </a:r>
            <a:endParaRPr lang="en-US" sz="2800" b="1">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696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417">
        <p15:prstTrans prst="pageCurlDouble"/>
      </p:transition>
    </mc:Choice>
    <mc:Fallback xmlns="">
      <p:transition spd="slow" advTm="48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mod="1">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smtClean="0">
                <a:solidFill>
                  <a:srgbClr val="FF0000"/>
                </a:solidFill>
              </a:rPr>
              <a:t>Trò chơi</a:t>
            </a:r>
          </a:p>
          <a:p>
            <a:pPr algn="ctr"/>
            <a:r>
              <a:rPr lang="en-US" sz="8000" b="1" smtClean="0">
                <a:solidFill>
                  <a:srgbClr val="FF0000"/>
                </a:solidFill>
              </a:rPr>
              <a:t>Ai nhanh nhất</a:t>
            </a:r>
            <a:endParaRPr lang="en-US" sz="8000" b="1">
              <a:solidFill>
                <a:srgbClr val="FF0000"/>
              </a:solidFill>
            </a:endParaRP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64" y="272117"/>
            <a:ext cx="6931145" cy="461665"/>
          </a:xfrm>
          <a:prstGeom prst="rect">
            <a:avLst/>
          </a:prstGeom>
          <a:noFill/>
        </p:spPr>
        <p:txBody>
          <a:bodyPr wrap="square" rtlCol="0">
            <a:spAutoFit/>
          </a:bodyPr>
          <a:lstStyle/>
          <a:p>
            <a:pPr algn="ctr"/>
            <a:r>
              <a:rPr lang="en-US" sz="2400" b="1" smtClean="0">
                <a:solidFill>
                  <a:srgbClr val="FF0000"/>
                </a:solidFill>
              </a:rPr>
              <a:t>Bé hãy chọn đúng đồ dùng có dạng hình tròn nhé!</a:t>
            </a:r>
            <a:endParaRPr lang="en-US" sz="2400" b="1">
              <a:solidFill>
                <a:srgbClr val="FF0000"/>
              </a:solidFill>
            </a:endParaRP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979">
        <p15:prstTrans prst="prestige"/>
      </p:transition>
    </mc:Choice>
    <mc:Fallback xmlns="">
      <p:transition spd="slow" advTm="41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mod="1">
    <p:ext uri="{E180D4A7-C9FB-4DFB-919C-405C955672EB}">
      <p14:showEvtLst xmlns:p14="http://schemas.microsoft.com/office/powerpoint/2010/main">
        <p14:playEvt time="10077" objId="37"/>
        <p14:stopEvt time="16402" objId="3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141" y="348734"/>
            <a:ext cx="7070718" cy="461665"/>
          </a:xfrm>
          <a:prstGeom prst="rect">
            <a:avLst/>
          </a:prstGeom>
        </p:spPr>
        <p:txBody>
          <a:bodyPr wrap="none">
            <a:spAutoFit/>
          </a:bodyPr>
          <a:lstStyle/>
          <a:p>
            <a:pPr algn="ctr"/>
            <a:r>
              <a:rPr lang="en-US" sz="2400" b="1">
                <a:solidFill>
                  <a:srgbClr val="FF0000"/>
                </a:solidFill>
              </a:rPr>
              <a:t>Bé hãy chọn đúng đồ dùng có dạng hình </a:t>
            </a:r>
            <a:r>
              <a:rPr lang="en-US" sz="2400" b="1" smtClean="0">
                <a:solidFill>
                  <a:srgbClr val="FF0000"/>
                </a:solidFill>
              </a:rPr>
              <a:t>tam giác </a:t>
            </a:r>
            <a:r>
              <a:rPr lang="en-US" sz="2400" b="1">
                <a:solidFill>
                  <a:srgbClr val="FF0000"/>
                </a:solidFill>
              </a:rPr>
              <a:t>nhé!</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8456" objId="4"/>
        <p14:stopEvt time="14767"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id="{4A7DC6CA-E30A-4ADC-9EDC-561A67C0032F}"/>
              </a:ext>
            </a:extLst>
          </p:cNvPr>
          <p:cNvSpPr txBox="1"/>
          <p:nvPr/>
        </p:nvSpPr>
        <p:spPr>
          <a:xfrm>
            <a:off x="2887028" y="1675391"/>
            <a:ext cx="6781023" cy="1569660"/>
          </a:xfrm>
          <a:prstGeom prst="rect">
            <a:avLst/>
          </a:prstGeom>
          <a:noFill/>
        </p:spPr>
        <p:txBody>
          <a:bodyPr wrap="none" rtlCol="0">
            <a:spAutoFit/>
          </a:bodyPr>
          <a:lstStyle/>
          <a:p>
            <a:r>
              <a:rPr lang="en-US" sz="9600" b="1" dirty="0" smtClean="0">
                <a:solidFill>
                  <a:srgbClr val="4F81BD"/>
                </a:solidFill>
                <a:latin typeface="HP-005" panose="020B0603050302020204" pitchFamily="34" charset="0"/>
              </a:rPr>
              <a:t>HẸN GẶP LẠI</a:t>
            </a:r>
            <a:endParaRPr lang="vi-VN" sz="9600" b="1" dirty="0">
              <a:solidFill>
                <a:srgbClr val="4F81BD"/>
              </a:solidFill>
            </a:endParaRPr>
          </a:p>
        </p:txBody>
      </p:sp>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70488" y="774994"/>
            <a:ext cx="4210050" cy="4210050"/>
          </a:xfrm>
          <a:prstGeom prst="rect">
            <a:avLst/>
          </a:prstGeom>
        </p:spPr>
      </p:pic>
      <p:sp>
        <p:nvSpPr>
          <p:cNvPr id="2" name="TextBox 1"/>
          <p:cNvSpPr txBox="1"/>
          <p:nvPr/>
        </p:nvSpPr>
        <p:spPr>
          <a:xfrm>
            <a:off x="7232074" y="1928553"/>
            <a:ext cx="3103670" cy="2246769"/>
          </a:xfrm>
          <a:prstGeom prst="rect">
            <a:avLst/>
          </a:prstGeom>
          <a:noFill/>
        </p:spPr>
        <p:txBody>
          <a:bodyPr wrap="none" rtlCol="0">
            <a:spAutoFit/>
          </a:bodyPr>
          <a:lstStyle/>
          <a:p>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được</a:t>
            </a:r>
            <a:endParaRPr lang="en-US" sz="2800" b="1" dirty="0" smtClean="0">
              <a:solidFill>
                <a:srgbClr val="FF0000"/>
              </a:solidFill>
            </a:endParaRPr>
          </a:p>
          <a:p>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ngược</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xuôi</a:t>
            </a:r>
            <a:endParaRPr lang="en-US" sz="2800" b="1" dirty="0" smtClean="0">
              <a:solidFill>
                <a:srgbClr val="FF0000"/>
              </a:solidFill>
            </a:endParaRPr>
          </a:p>
          <a:p>
            <a:r>
              <a:rPr lang="en-US" sz="2800" b="1" dirty="0" err="1" smtClean="0">
                <a:solidFill>
                  <a:srgbClr val="FF0000"/>
                </a:solidFill>
              </a:rPr>
              <a:t>Bé</a:t>
            </a:r>
            <a:r>
              <a:rPr lang="en-US" sz="2800" b="1" dirty="0" smtClean="0">
                <a:solidFill>
                  <a:srgbClr val="FF0000"/>
                </a:solidFill>
              </a:rPr>
              <a:t> </a:t>
            </a:r>
            <a:r>
              <a:rPr lang="en-US" sz="2800" b="1" dirty="0" err="1" smtClean="0">
                <a:solidFill>
                  <a:srgbClr val="FF0000"/>
                </a:solidFill>
              </a:rPr>
              <a:t>hãy</a:t>
            </a:r>
            <a:r>
              <a:rPr lang="en-US" sz="2800" b="1" dirty="0" smtClean="0">
                <a:solidFill>
                  <a:srgbClr val="FF0000"/>
                </a:solidFill>
              </a:rPr>
              <a:t> </a:t>
            </a:r>
            <a:r>
              <a:rPr lang="en-US" sz="2800" b="1" dirty="0" err="1" smtClean="0">
                <a:solidFill>
                  <a:srgbClr val="FF0000"/>
                </a:solidFill>
              </a:rPr>
              <a:t>cùng</a:t>
            </a:r>
            <a:r>
              <a:rPr lang="en-US" sz="2800" b="1" dirty="0" smtClean="0">
                <a:solidFill>
                  <a:srgbClr val="FF0000"/>
                </a:solidFill>
              </a:rPr>
              <a:t> </a:t>
            </a:r>
            <a:r>
              <a:rPr lang="en-US" sz="2800" b="1" dirty="0" err="1" smtClean="0">
                <a:solidFill>
                  <a:srgbClr val="FF0000"/>
                </a:solidFill>
              </a:rPr>
              <a:t>cô</a:t>
            </a:r>
            <a:endParaRPr lang="en-US" sz="2800" b="1" dirty="0" smtClean="0">
              <a:solidFill>
                <a:srgbClr val="FF0000"/>
              </a:solidFill>
            </a:endParaRPr>
          </a:p>
          <a:p>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này</a:t>
            </a:r>
            <a:r>
              <a:rPr lang="en-US" sz="2800" b="1" dirty="0" smtClean="0">
                <a:solidFill>
                  <a:srgbClr val="FF0000"/>
                </a:solidFill>
              </a:rPr>
              <a:t> </a:t>
            </a:r>
            <a:r>
              <a:rPr lang="en-US" sz="2800" b="1" dirty="0" err="1" smtClean="0">
                <a:solidFill>
                  <a:srgbClr val="FF0000"/>
                </a:solidFill>
              </a:rPr>
              <a:t>nhé</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12369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825">
        <p15:prstTrans prst="prestige"/>
      </p:transition>
    </mc:Choice>
    <mc:Fallback xmlns="">
      <p:transition spd="slow" advTm="18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4505325" y="80010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52950" y="84772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0519" y="300693"/>
            <a:ext cx="3112968" cy="523220"/>
          </a:xfrm>
          <a:prstGeom prst="rect">
            <a:avLst/>
          </a:prstGeom>
          <a:noFill/>
        </p:spPr>
        <p:txBody>
          <a:bodyPr wrap="none" rtlCol="0">
            <a:spAutoFit/>
          </a:bodyPr>
          <a:lstStyle/>
          <a:p>
            <a:r>
              <a:rPr lang="en-US" sz="2800" b="1" smtClean="0">
                <a:solidFill>
                  <a:srgbClr val="FF0000"/>
                </a:solidFill>
              </a:rPr>
              <a:t>Nhận biết hình tròn</a:t>
            </a:r>
            <a:endParaRPr lang="en-US" sz="2800" b="1">
              <a:solidFill>
                <a:srgbClr val="FF0000"/>
              </a:solidFill>
            </a:endParaRPr>
          </a:p>
        </p:txBody>
      </p:sp>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219540" cy="523220"/>
          </a:xfrm>
          <a:prstGeom prst="rect">
            <a:avLst/>
          </a:prstGeom>
          <a:noFill/>
        </p:spPr>
        <p:txBody>
          <a:bodyPr wrap="none" rtlCol="0">
            <a:spAutoFit/>
          </a:bodyPr>
          <a:lstStyle/>
          <a:p>
            <a:r>
              <a:rPr lang="en-US" sz="2800" b="1" smtClean="0">
                <a:solidFill>
                  <a:srgbClr val="FF0000"/>
                </a:solidFill>
              </a:rPr>
              <a:t>Các con hãy kể tên các đồ vật có dạng hình tròn</a:t>
            </a:r>
            <a:endParaRPr lang="en-US" sz="2800" b="1">
              <a:solidFill>
                <a:srgbClr val="FF0000"/>
              </a:solidFill>
            </a:endParaRP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069975" y="4173944"/>
            <a:ext cx="943785" cy="369332"/>
          </a:xfrm>
          <a:prstGeom prst="rect">
            <a:avLst/>
          </a:prstGeom>
          <a:noFill/>
        </p:spPr>
        <p:txBody>
          <a:bodyPr wrap="none" rtlCol="0">
            <a:spAutoFit/>
          </a:bodyPr>
          <a:lstStyle/>
          <a:p>
            <a:r>
              <a:rPr lang="en-US" b="1" smtClean="0">
                <a:solidFill>
                  <a:srgbClr val="0070C0"/>
                </a:solidFill>
              </a:rPr>
              <a:t>Bánh xe</a:t>
            </a:r>
            <a:endParaRPr lang="en-US" b="1">
              <a:solidFill>
                <a:srgbClr val="0070C0"/>
              </a:solidFill>
            </a:endParaRPr>
          </a:p>
        </p:txBody>
      </p:sp>
      <p:sp>
        <p:nvSpPr>
          <p:cNvPr id="18" name="TextBox 17"/>
          <p:cNvSpPr txBox="1"/>
          <p:nvPr/>
        </p:nvSpPr>
        <p:spPr>
          <a:xfrm>
            <a:off x="10187567" y="4071830"/>
            <a:ext cx="958917" cy="369332"/>
          </a:xfrm>
          <a:prstGeom prst="rect">
            <a:avLst/>
          </a:prstGeom>
          <a:noFill/>
        </p:spPr>
        <p:txBody>
          <a:bodyPr wrap="none" rtlCol="0">
            <a:spAutoFit/>
          </a:bodyPr>
          <a:lstStyle/>
          <a:p>
            <a:r>
              <a:rPr lang="en-US" b="1" smtClean="0">
                <a:solidFill>
                  <a:srgbClr val="0070C0"/>
                </a:solidFill>
              </a:rPr>
              <a:t>Cái thớt</a:t>
            </a:r>
            <a:endParaRPr lang="en-US" b="1">
              <a:solidFill>
                <a:srgbClr val="0070C0"/>
              </a:solidFill>
            </a:endParaRPr>
          </a:p>
        </p:txBody>
      </p:sp>
      <p:sp>
        <p:nvSpPr>
          <p:cNvPr id="19" name="TextBox 18"/>
          <p:cNvSpPr txBox="1"/>
          <p:nvPr/>
        </p:nvSpPr>
        <p:spPr>
          <a:xfrm>
            <a:off x="7196625" y="4074780"/>
            <a:ext cx="830677" cy="369332"/>
          </a:xfrm>
          <a:prstGeom prst="rect">
            <a:avLst/>
          </a:prstGeom>
          <a:noFill/>
        </p:spPr>
        <p:txBody>
          <a:bodyPr wrap="none" rtlCol="0">
            <a:spAutoFit/>
          </a:bodyPr>
          <a:lstStyle/>
          <a:p>
            <a:r>
              <a:rPr lang="en-US" b="1" smtClean="0">
                <a:solidFill>
                  <a:srgbClr val="0070C0"/>
                </a:solidFill>
              </a:rPr>
              <a:t>Cái đĩa</a:t>
            </a:r>
            <a:endParaRPr lang="en-US" b="1">
              <a:solidFill>
                <a:srgbClr val="0070C0"/>
              </a:solidFill>
            </a:endParaRPr>
          </a:p>
        </p:txBody>
      </p:sp>
      <p:sp>
        <p:nvSpPr>
          <p:cNvPr id="20" name="TextBox 19"/>
          <p:cNvSpPr txBox="1"/>
          <p:nvPr/>
        </p:nvSpPr>
        <p:spPr>
          <a:xfrm>
            <a:off x="3994031" y="4166950"/>
            <a:ext cx="987771" cy="369332"/>
          </a:xfrm>
          <a:prstGeom prst="rect">
            <a:avLst/>
          </a:prstGeom>
          <a:noFill/>
        </p:spPr>
        <p:txBody>
          <a:bodyPr wrap="none" rtlCol="0">
            <a:spAutoFit/>
          </a:bodyPr>
          <a:lstStyle/>
          <a:p>
            <a:r>
              <a:rPr lang="en-US" b="1" smtClean="0">
                <a:solidFill>
                  <a:srgbClr val="0070C0"/>
                </a:solidFill>
              </a:rPr>
              <a:t>Đồng hồ</a:t>
            </a:r>
            <a:endParaRPr lang="en-US" b="1">
              <a:solidFill>
                <a:srgbClr val="0070C0"/>
              </a:solidFill>
            </a:endParaRP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6323" y="1479295"/>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3" y="1518091"/>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454324" y="1518091"/>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306847" y="1458056"/>
            <a:ext cx="2613774" cy="261377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799757" y="1917796"/>
            <a:ext cx="3201197" cy="2246769"/>
          </a:xfrm>
          <a:prstGeom prst="rect">
            <a:avLst/>
          </a:prstGeom>
          <a:noFill/>
        </p:spPr>
        <p:txBody>
          <a:bodyPr wrap="none" rtlCol="0">
            <a:spAutoFit/>
          </a:bodyPr>
          <a:lstStyle/>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ba</a:t>
            </a:r>
            <a:r>
              <a:rPr lang="en-US" sz="2800" b="1" dirty="0" smtClean="0">
                <a:solidFill>
                  <a:srgbClr val="FF0000"/>
                </a:solidFill>
              </a:rPr>
              <a:t> </a:t>
            </a:r>
            <a:r>
              <a:rPr lang="en-US" sz="2800" b="1" dirty="0" err="1" smtClean="0">
                <a:solidFill>
                  <a:srgbClr val="FF0000"/>
                </a:solidFill>
              </a:rPr>
              <a:t>cạnh</a:t>
            </a:r>
            <a:endParaRPr lang="en-US" sz="2800" b="1" dirty="0" smtClean="0">
              <a:solidFill>
                <a:srgbClr val="FF0000"/>
              </a:solidFill>
            </a:endParaRPr>
          </a:p>
          <a:p>
            <a:r>
              <a:rPr lang="en-US" sz="2800" b="1" dirty="0" err="1" smtClean="0">
                <a:solidFill>
                  <a:srgbClr val="FF0000"/>
                </a:solidFill>
              </a:rPr>
              <a:t>Trông</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mái</a:t>
            </a:r>
            <a:r>
              <a:rPr lang="en-US" sz="2800" b="1" dirty="0" smtClean="0">
                <a:solidFill>
                  <a:srgbClr val="FF0000"/>
                </a:solidFill>
              </a:rPr>
              <a:t> </a:t>
            </a:r>
            <a:r>
              <a:rPr lang="en-US" sz="2800" b="1" dirty="0" err="1" smtClean="0">
                <a:solidFill>
                  <a:srgbClr val="FF0000"/>
                </a:solidFill>
              </a:rPr>
              <a:t>nhà</a:t>
            </a:r>
            <a:endParaRPr lang="en-US" sz="2800" b="1" dirty="0" smtClean="0">
              <a:solidFill>
                <a:srgbClr val="FF0000"/>
              </a:solidFill>
            </a:endParaRPr>
          </a:p>
          <a:p>
            <a:r>
              <a:rPr lang="en-US" sz="2800" b="1" dirty="0" err="1" smtClean="0">
                <a:solidFill>
                  <a:srgbClr val="FF0000"/>
                </a:solidFill>
              </a:rPr>
              <a:t>Mời</a:t>
            </a:r>
            <a:r>
              <a:rPr lang="en-US" sz="2800" b="1" dirty="0" smtClean="0">
                <a:solidFill>
                  <a:srgbClr val="FF0000"/>
                </a:solidFill>
              </a:rPr>
              <a:t> </a:t>
            </a:r>
            <a:r>
              <a:rPr lang="en-US" sz="2800" b="1" dirty="0" err="1" smtClean="0">
                <a:solidFill>
                  <a:srgbClr val="FF0000"/>
                </a:solidFill>
              </a:rPr>
              <a:t>bạn</a:t>
            </a:r>
            <a:r>
              <a:rPr lang="en-US" sz="2800" b="1" dirty="0" smtClean="0">
                <a:solidFill>
                  <a:srgbClr val="FF0000"/>
                </a:solidFill>
              </a:rPr>
              <a:t> </a:t>
            </a:r>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xem</a:t>
            </a:r>
            <a:endParaRPr lang="en-US" sz="2800" b="1" dirty="0" smtClean="0">
              <a:solidFill>
                <a:srgbClr val="FF0000"/>
              </a:solidFill>
            </a:endParaRPr>
          </a:p>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1718878" y="270094"/>
            <a:ext cx="3225242" cy="461665"/>
          </a:xfrm>
          <a:prstGeom prst="rect">
            <a:avLst/>
          </a:prstGeom>
        </p:spPr>
        <p:txBody>
          <a:bodyPr wrap="none">
            <a:spAutoFit/>
          </a:bodyPr>
          <a:lstStyle/>
          <a:p>
            <a:r>
              <a:rPr lang="en-US" sz="2400" b="1">
                <a:solidFill>
                  <a:srgbClr val="FF0000"/>
                </a:solidFill>
              </a:rPr>
              <a:t>Nhận biết hình </a:t>
            </a:r>
            <a:r>
              <a:rPr lang="en-US" sz="2400" b="1" smtClean="0">
                <a:solidFill>
                  <a:srgbClr val="FF0000"/>
                </a:solidFill>
              </a:rPr>
              <a:t>tam giác</a:t>
            </a:r>
            <a:endParaRPr lang="en-US" sz="2400" b="1">
              <a:solidFill>
                <a:srgbClr val="FF0000"/>
              </a:solidFill>
            </a:endParaRP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smtClean="0">
                <a:solidFill>
                  <a:srgbClr val="7030A0"/>
                </a:solidFill>
              </a:rPr>
              <a:t>1</a:t>
            </a:r>
            <a:endParaRPr lang="en-US" sz="3600" b="1">
              <a:solidFill>
                <a:srgbClr val="7030A0"/>
              </a:solidFill>
            </a:endParaRP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smtClean="0">
                <a:solidFill>
                  <a:srgbClr val="7030A0"/>
                </a:solidFill>
              </a:rPr>
              <a:t>2</a:t>
            </a:r>
            <a:endParaRPr lang="en-US" sz="3600" b="1">
              <a:solidFill>
                <a:srgbClr val="7030A0"/>
              </a:solidFill>
            </a:endParaRP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smtClean="0">
                <a:solidFill>
                  <a:srgbClr val="7030A0"/>
                </a:solidFill>
              </a:rPr>
              <a:t>3</a:t>
            </a:r>
            <a:endParaRPr lang="en-US" sz="3600" b="1">
              <a:solidFill>
                <a:srgbClr val="7030A0"/>
              </a:solidFill>
            </a:endParaRP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845546" cy="523220"/>
          </a:xfrm>
          <a:prstGeom prst="rect">
            <a:avLst/>
          </a:prstGeom>
          <a:noFill/>
        </p:spPr>
        <p:txBody>
          <a:bodyPr wrap="none" rtlCol="0">
            <a:spAutoFit/>
          </a:bodyPr>
          <a:lstStyle/>
          <a:p>
            <a:r>
              <a:rPr lang="en-US" sz="2800" b="1" smtClean="0">
                <a:solidFill>
                  <a:srgbClr val="FF0000"/>
                </a:solidFill>
              </a:rPr>
              <a:t>Các con hãy kể tên các đồ vật có dạng hình tam giác</a:t>
            </a:r>
            <a:endParaRPr lang="en-US" sz="2800" b="1">
              <a:solidFill>
                <a:srgbClr val="FF0000"/>
              </a:solidFill>
            </a:endParaRP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smtClean="0">
                <a:solidFill>
                  <a:srgbClr val="0070C0"/>
                </a:solidFill>
              </a:rPr>
              <a:t>Kệ treo tường</a:t>
            </a:r>
            <a:endParaRPr lang="en-US" b="1">
              <a:solidFill>
                <a:srgbClr val="0070C0"/>
              </a:solidFill>
            </a:endParaRP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smtClean="0">
                <a:solidFill>
                  <a:srgbClr val="0070C0"/>
                </a:solidFill>
              </a:rPr>
              <a:t>Hộp quà tam giác</a:t>
            </a:r>
            <a:endParaRPr lang="en-US" b="1">
              <a:solidFill>
                <a:srgbClr val="0070C0"/>
              </a:solidFill>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smtClean="0">
                <a:solidFill>
                  <a:srgbClr val="0070C0"/>
                </a:solidFill>
              </a:rPr>
              <a:t>Biển báo giao thông</a:t>
            </a:r>
            <a:endParaRPr lang="en-US" b="1">
              <a:solidFill>
                <a:srgbClr val="0070C0"/>
              </a:solidFill>
            </a:endParaRP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smtClean="0">
                <a:solidFill>
                  <a:srgbClr val="0070C0"/>
                </a:solidFill>
              </a:rPr>
              <a:t>Thước kẻ</a:t>
            </a:r>
            <a:endParaRPr lang="en-US" b="1">
              <a:solidFill>
                <a:srgbClr val="0070C0"/>
              </a:solidFill>
            </a:endParaRPr>
          </a:p>
        </p:txBody>
      </p:sp>
    </p:spTree>
    <p:custDataLst>
      <p:tags r:id="rId1"/>
    </p:custDataLst>
    <p:extLst>
      <p:ext uri="{BB962C8B-B14F-4D97-AF65-F5344CB8AC3E}">
        <p14:creationId xmlns:p14="http://schemas.microsoft.com/office/powerpoint/2010/main" val="137813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891">
        <p15:prstTrans prst="drape"/>
      </p:transition>
    </mc:Choice>
    <mc:Fallback xmlns="">
      <p:transition spd="slow" advTm="368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6373" y="352425"/>
            <a:ext cx="5146089" cy="523220"/>
          </a:xfrm>
          <a:prstGeom prst="rect">
            <a:avLst/>
          </a:prstGeom>
        </p:spPr>
        <p:txBody>
          <a:bodyPr wrap="none">
            <a:spAutoFit/>
          </a:bodyPr>
          <a:lstStyle/>
          <a:p>
            <a:r>
              <a:rPr lang="en-US" sz="2800" b="1" dirty="0">
                <a:solidFill>
                  <a:srgbClr val="FF0000"/>
                </a:solidFill>
              </a:rPr>
              <a:t>So </a:t>
            </a:r>
            <a:r>
              <a:rPr lang="en-US" sz="2800" b="1" dirty="0" err="1">
                <a:solidFill>
                  <a:srgbClr val="FF0000"/>
                </a:solidFill>
              </a:rPr>
              <a:t>sánh</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tròn</a:t>
            </a:r>
            <a:r>
              <a:rPr lang="en-US" sz="2800" b="1" dirty="0">
                <a:solidFill>
                  <a:srgbClr val="FF0000"/>
                </a:solidFill>
              </a:rPr>
              <a:t> – </a:t>
            </a:r>
            <a:r>
              <a:rPr lang="en-US" sz="2800" b="1" dirty="0" err="1">
                <a:solidFill>
                  <a:srgbClr val="FF0000"/>
                </a:solidFill>
              </a:rPr>
              <a:t>hình</a:t>
            </a:r>
            <a:r>
              <a:rPr lang="en-US" sz="2800" b="1" dirty="0">
                <a:solidFill>
                  <a:srgbClr val="FF0000"/>
                </a:solidFill>
              </a:rPr>
              <a:t> tam </a:t>
            </a:r>
            <a:r>
              <a:rPr lang="en-US" sz="2800" b="1" dirty="0" err="1">
                <a:solidFill>
                  <a:srgbClr val="FF0000"/>
                </a:solidFill>
              </a:rPr>
              <a:t>giác</a:t>
            </a:r>
            <a:endParaRPr lang="en-US" sz="2800" b="1" dirty="0">
              <a:solidFill>
                <a:srgbClr val="FF0000"/>
              </a:solidFill>
            </a:endParaRPr>
          </a:p>
        </p:txBody>
      </p:sp>
      <p:pic>
        <p:nvPicPr>
          <p:cNvPr id="6" name="Picture 5"/>
          <p:cNvPicPr>
            <a:picLocks noChangeAspect="1"/>
          </p:cNvPicPr>
          <p:nvPr/>
        </p:nvPicPr>
        <p:blipFill>
          <a:blip r:embed="rId4"/>
          <a:stretch>
            <a:fillRect/>
          </a:stretch>
        </p:blipFill>
        <p:spPr>
          <a:xfrm>
            <a:off x="0" y="51046"/>
            <a:ext cx="1456369" cy="1005901"/>
          </a:xfrm>
          <a:prstGeom prst="rect">
            <a:avLst/>
          </a:prstGeom>
        </p:spPr>
      </p:pic>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6847898" y="1285875"/>
            <a:ext cx="4224894" cy="3639627"/>
          </a:xfrm>
          <a:prstGeom prst="rect">
            <a:avLst/>
          </a:prstGeom>
        </p:spPr>
      </p:pic>
      <p:pic>
        <p:nvPicPr>
          <p:cNvPr id="19" name="Picture 18"/>
          <p:cNvPicPr>
            <a:picLocks noChangeAspect="1"/>
          </p:cNvPicPr>
          <p:nvPr/>
        </p:nvPicPr>
        <p:blipFill>
          <a:blip r:embed="rId6"/>
          <a:stretch>
            <a:fillRect/>
          </a:stretch>
        </p:blipFill>
        <p:spPr>
          <a:xfrm>
            <a:off x="6771551" y="3083086"/>
            <a:ext cx="676715" cy="371888"/>
          </a:xfrm>
          <a:prstGeom prst="rect">
            <a:avLst/>
          </a:prstGeom>
        </p:spPr>
      </p:pic>
      <p:pic>
        <p:nvPicPr>
          <p:cNvPr id="20" name="Picture 19"/>
          <p:cNvPicPr>
            <a:picLocks noChangeAspect="1"/>
          </p:cNvPicPr>
          <p:nvPr/>
        </p:nvPicPr>
        <p:blipFill>
          <a:blip r:embed="rId7"/>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7"/>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9"/>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10"/>
          <a:stretch>
            <a:fillRect/>
          </a:stretch>
        </p:blipFill>
        <p:spPr>
          <a:xfrm rot="7594687">
            <a:off x="10684173" y="4613300"/>
            <a:ext cx="371151" cy="274649"/>
          </a:xfrm>
          <a:prstGeom prst="rect">
            <a:avLst/>
          </a:prstGeom>
        </p:spPr>
      </p:pic>
      <p:sp>
        <p:nvSpPr>
          <p:cNvPr id="17" name="Rectangle 16"/>
          <p:cNvSpPr/>
          <p:nvPr/>
        </p:nvSpPr>
        <p:spPr>
          <a:xfrm>
            <a:off x="4933661" y="370126"/>
            <a:ext cx="2587568"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
        <p:nvSpPr>
          <p:cNvPr id="28" name="Rectangle 27"/>
          <p:cNvSpPr/>
          <p:nvPr/>
        </p:nvSpPr>
        <p:spPr>
          <a:xfrm>
            <a:off x="4733286" y="264831"/>
            <a:ext cx="2787943"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48827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837">
        <p15:prstTrans prst="peelOff"/>
      </p:transition>
    </mc:Choice>
    <mc:Fallback xmlns="">
      <p:transition spd="slow" advTm="61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smtClean="0">
                <a:solidFill>
                  <a:srgbClr val="FF0000"/>
                </a:solidFill>
              </a:rPr>
              <a:t>Trò chơi</a:t>
            </a:r>
            <a:endParaRPr lang="en-US" sz="9600" b="1">
              <a:solidFill>
                <a:srgbClr val="FF0000"/>
              </a:solidFill>
            </a:endParaRPr>
          </a:p>
        </p:txBody>
      </p:sp>
    </p:spTree>
    <p:custDataLst>
      <p:tags r:id="rId1"/>
    </p:custDataLst>
    <p:extLst>
      <p:ext uri="{BB962C8B-B14F-4D97-AF65-F5344CB8AC3E}">
        <p14:creationId xmlns:p14="http://schemas.microsoft.com/office/powerpoint/2010/main" val="393029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78">
        <p15:prstTrans prst="fracture"/>
      </p:transition>
    </mc:Choice>
    <mc:Fallback xmlns="">
      <p:transition spd="slow" advTm="12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2.2|4.7|1.9|4.3"/>
</p:tagLst>
</file>

<file path=ppt/tags/tag10.xml><?xml version="1.0" encoding="utf-8"?>
<p:tagLst xmlns:a="http://schemas.openxmlformats.org/drawingml/2006/main" xmlns:r="http://schemas.openxmlformats.org/officeDocument/2006/relationships" xmlns:p="http://schemas.openxmlformats.org/presentationml/2006/main">
  <p:tag name="TIMING" val="|0.9|3.3"/>
</p:tagLst>
</file>

<file path=ppt/tags/tag11.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2.xml><?xml version="1.0" encoding="utf-8"?>
<p:tagLst xmlns:a="http://schemas.openxmlformats.org/drawingml/2006/main" xmlns:r="http://schemas.openxmlformats.org/officeDocument/2006/relationships" xmlns:p="http://schemas.openxmlformats.org/presentationml/2006/main">
  <p:tag name="TIMING" val="|3.3|1.9|0.8|1.8|0.8|2|0.8|2.3|2.1|6.4|11.2"/>
</p:tagLst>
</file>

<file path=ppt/tags/tag13.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4.xml><?xml version="1.0" encoding="utf-8"?>
<p:tagLst xmlns:a="http://schemas.openxmlformats.org/drawingml/2006/main" xmlns:r="http://schemas.openxmlformats.org/officeDocument/2006/relationships" xmlns:p="http://schemas.openxmlformats.org/presentationml/2006/main">
  <p:tag name="TIMING" val="|0.3|1.5|1.9|0.9"/>
</p:tagLst>
</file>

<file path=ppt/tags/tag15.xml><?xml version="1.0" encoding="utf-8"?>
<p:tagLst xmlns:a="http://schemas.openxmlformats.org/drawingml/2006/main" xmlns:r="http://schemas.openxmlformats.org/officeDocument/2006/relationships" xmlns:p="http://schemas.openxmlformats.org/presentationml/2006/main">
  <p:tag name="TIMING" val="|9.5|0.5|6.1|13.4|3.3"/>
</p:tagLst>
</file>

<file path=ppt/tags/tag16.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2.5|30.6|18.3|0.9|4.2"/>
</p:tagLst>
</file>

<file path=ppt/tags/tag4.xml><?xml version="1.0" encoding="utf-8"?>
<p:tagLst xmlns:a="http://schemas.openxmlformats.org/drawingml/2006/main" xmlns:r="http://schemas.openxmlformats.org/officeDocument/2006/relationships" xmlns:p="http://schemas.openxmlformats.org/presentationml/2006/main">
  <p:tag name="TIMING" val="|1.1|10.6|5.9|5.6|5.2"/>
</p:tagLst>
</file>

<file path=ppt/tags/tag5.xml><?xml version="1.0" encoding="utf-8"?>
<p:tagLst xmlns:a="http://schemas.openxmlformats.org/drawingml/2006/main" xmlns:r="http://schemas.openxmlformats.org/officeDocument/2006/relationships" xmlns:p="http://schemas.openxmlformats.org/presentationml/2006/main">
  <p:tag name="TIMING" val="|4.3"/>
</p:tagLst>
</file>

<file path=ppt/tags/tag6.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7.xml><?xml version="1.0" encoding="utf-8"?>
<p:tagLst xmlns:a="http://schemas.openxmlformats.org/drawingml/2006/main" xmlns:r="http://schemas.openxmlformats.org/officeDocument/2006/relationships" xmlns:p="http://schemas.openxmlformats.org/presentationml/2006/main">
  <p:tag name="TIMING" val="|0|7.8|6.1|8.3|3"/>
</p:tagLst>
</file>

<file path=ppt/tags/tag8.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9.xml><?xml version="1.0" encoding="utf-8"?>
<p:tagLst xmlns:a="http://schemas.openxmlformats.org/drawingml/2006/main" xmlns:r="http://schemas.openxmlformats.org/officeDocument/2006/relationships" xmlns:p="http://schemas.openxmlformats.org/presentationml/2006/main">
  <p:tag name="TIMING" val="|4.2|2.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301</Words>
  <Application>Microsoft Office PowerPoint</Application>
  <PresentationFormat>Widescreen</PresentationFormat>
  <Paragraphs>55</Paragraphs>
  <Slides>17</Slides>
  <Notes>0</Notes>
  <HiddenSlides>0</HiddenSlides>
  <MMClips>5</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微软雅黑</vt:lpstr>
      <vt:lpstr>Arial</vt:lpstr>
      <vt:lpstr>Calibri</vt:lpstr>
      <vt:lpstr>Calibri Light</vt:lpstr>
      <vt:lpstr>HP-005</vt:lpstr>
      <vt:lpstr>Tahoma</vt:lpstr>
      <vt:lpstr>Times New Roman</vt:lpstr>
      <vt:lpstr>UTM Netmuc KT</vt:lpstr>
      <vt:lpstr>Office Theme</vt:lpstr>
      <vt:lpstr>Office 主题​​</vt:lpstr>
      <vt:lpstr>1_Office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91</cp:revision>
  <dcterms:created xsi:type="dcterms:W3CDTF">2021-09-05T15:37:14Z</dcterms:created>
  <dcterms:modified xsi:type="dcterms:W3CDTF">2026-02-08T10:29:32Z</dcterms:modified>
</cp:coreProperties>
</file>