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wma" ContentType="audio/x-ms-wma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media/audio1.wav" ContentType="audio/wav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3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4" r:id="rId14"/>
    <p:sldId id="268" r:id="rId15"/>
    <p:sldId id="267" r:id="rId16"/>
    <p:sldId id="271" r:id="rId17"/>
    <p:sldId id="269" r:id="rId18"/>
    <p:sldId id="274" r:id="rId19"/>
    <p:sldId id="275" r:id="rId20"/>
    <p:sldId id="277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03FDB-6F9F-44F0-956E-5D50F315A32E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3E079-7D32-47AD-9293-D2929271F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50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6FD110-2262-4B88-A4EB-7DA10AB197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112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6FD110-2262-4B88-A4EB-7DA10AB197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736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6FD110-2262-4B88-A4EB-7DA10AB197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607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69966C-C33F-4965-A20D-E0D6B81F22A7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542757-10D5-4B54-AF7B-2D955F17FBE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514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BBDD07-969F-4343-A1FC-A16F6EE11581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C991A1-6628-417E-8352-252A6033E3F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7789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5A2AE0-6092-401D-827F-DDC4C661A327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E9BAED-2070-4F95-8401-CDB922E3701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91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FBC5B-13F9-48E0-94E8-B4B1D2025D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5B766-6DED-49EC-B3A0-9C7F1B6B84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631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5E95D-46FD-4BE0-8E56-792402F4BE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079B4-8ABF-4A5C-BD20-8BAD9902EB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1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DDFE8-503E-411F-948D-1C843024CB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406FC-E86D-468C-B7D9-EDDD6A0ABE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267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A3CA0-592A-4356-9D9E-53420FF06C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C31F2-33A9-415F-8132-5910131FAD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301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CF1FB-DE27-4496-A282-E7583B4D93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86913-4EBB-48C7-9C7E-D3081F569E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890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3E493-6483-4643-8591-95DE975A36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256A5-B95A-4A28-AE98-F5F5C51EA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758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68893-2451-4C33-91DA-D986AB809C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19462-5FEA-4034-B538-2F787D7D47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36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2B556-F7A3-40DA-BD61-8F0739428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7F7DA-FE60-4C2A-92BF-945ED0F3CD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619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7C12EB-EDC8-472D-B529-189C4BCFE37B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DEC9986-48F8-42E1-BB64-3B4D4A4827F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392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884B1-D750-4CAD-BDC0-6FEFAE80D1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5F74B-A0F1-46A6-94FC-E2B2F56FE2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891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7E3AC-A070-43A0-B472-2F390D5A84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A31A7-95AF-4B83-8825-44DC7A6C63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66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55761-DE47-4C52-83C4-4B11EB97B3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E06B7-08AB-422E-A555-1BE4E42C17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2658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69966C-C33F-4965-A20D-E0D6B81F22A7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542757-10D5-4B54-AF7B-2D955F17FBE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4206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7C12EB-EDC8-472D-B529-189C4BCFE37B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DEC9986-48F8-42E1-BB64-3B4D4A4827F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40202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A1EFA5-5D7C-443B-AA4E-36A56FCBD1B9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90E1FA-E969-46F3-837C-FEDF5C3EF3A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3441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D50326-97D4-4F31-A52D-16DFA061B15D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20/12/2025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6EE65F-D3C0-41D1-9659-BAC49B50BFC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5434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0BAC95-B4FB-4ABC-9AEC-07582FCE38DF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20/12/2025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D625E6-4792-42A8-B53B-2B96496D5BF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09135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5C1E86-E1F3-475D-ADCB-73AAEB55010A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20/12/2025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26A56B-FC59-4D46-9C1B-DC423D5741A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2306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20BA6A-CBB3-4459-89A4-761F661A43FD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20/12/2025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F6EE8A-0715-46B4-8D6F-416BD4B2043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1083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A1EFA5-5D7C-443B-AA4E-36A56FCBD1B9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90E1FA-E969-46F3-837C-FEDF5C3EF3A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074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9D75FA-3112-4C38-84FC-8D2628B861FE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20/12/2025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4AB8A7-A64F-4A9F-AD8D-F8247419C64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1182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B6E41A-E615-4655-B089-FD86780CC5AA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20/12/2025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1492E1-7018-4A67-858F-46FE22AFEE7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7511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BBDD07-969F-4343-A1FC-A16F6EE11581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C991A1-6628-417E-8352-252A6033E3F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9287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5A2AE0-6092-401D-827F-DDC4C661A327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E9BAED-2070-4F95-8401-CDB922E3701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732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69966C-C33F-4965-A20D-E0D6B81F22A7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542757-10D5-4B54-AF7B-2D955F17FBE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84531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7C12EB-EDC8-472D-B529-189C4BCFE37B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DEC9986-48F8-42E1-BB64-3B4D4A4827F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67251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A1EFA5-5D7C-443B-AA4E-36A56FCBD1B9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90E1FA-E969-46F3-837C-FEDF5C3EF3A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62414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D50326-97D4-4F31-A52D-16DFA061B15D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20/12/2025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6EE65F-D3C0-41D1-9659-BAC49B50BFC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8962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0BAC95-B4FB-4ABC-9AEC-07582FCE38DF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20/12/2025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D625E6-4792-42A8-B53B-2B96496D5BF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5522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5C1E86-E1F3-475D-ADCB-73AAEB55010A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20/12/2025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26A56B-FC59-4D46-9C1B-DC423D5741A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5110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D50326-97D4-4F31-A52D-16DFA061B15D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20/12/2025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6EE65F-D3C0-41D1-9659-BAC49B50BFC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7025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20BA6A-CBB3-4459-89A4-761F661A43FD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20/12/2025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F6EE8A-0715-46B4-8D6F-416BD4B2043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8995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9D75FA-3112-4C38-84FC-8D2628B861FE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20/12/2025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4AB8A7-A64F-4A9F-AD8D-F8247419C64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9885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B6E41A-E615-4655-B089-FD86780CC5AA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20/12/2025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1492E1-7018-4A67-858F-46FE22AFEE7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11574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BBDD07-969F-4343-A1FC-A16F6EE11581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C991A1-6628-417E-8352-252A6033E3F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047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5A2AE0-6092-401D-827F-DDC4C661A327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E9BAED-2070-4F95-8401-CDB922E3701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385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0BAC95-B4FB-4ABC-9AEC-07582FCE38DF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20/12/2025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D625E6-4792-42A8-B53B-2B96496D5BF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700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5C1E86-E1F3-475D-ADCB-73AAEB55010A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20/12/2025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26A56B-FC59-4D46-9C1B-DC423D5741A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7875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20BA6A-CBB3-4459-89A4-761F661A43FD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20/12/2025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F6EE8A-0715-46B4-8D6F-416BD4B2043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207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9D75FA-3112-4C38-84FC-8D2628B861FE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20/12/2025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4AB8A7-A64F-4A9F-AD8D-F8247419C64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2163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B6E41A-E615-4655-B089-FD86780CC5AA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20/12/2025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1492E1-7018-4A67-858F-46FE22AFEE7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9227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910041-6B58-4DBC-A48A-54073C6D0640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EDCE0E-6EBA-4CA1-9DC4-F609D899D57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2296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DC050B9B-9994-4F10-AD80-3B68046AAF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323EB1A1-68A4-4257-AE45-F61C00D6D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08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910041-6B58-4DBC-A48A-54073C6D0640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EDCE0E-6EBA-4CA1-9DC4-F609D899D57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253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910041-6B58-4DBC-A48A-54073C6D0640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EDCE0E-6EBA-4CA1-9DC4-F609D899D57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422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33.png"/><Relationship Id="rId18" Type="http://schemas.openxmlformats.org/officeDocument/2006/relationships/image" Target="../media/image37.png"/><Relationship Id="rId3" Type="http://schemas.openxmlformats.org/officeDocument/2006/relationships/audio" Target="../media/media1.wav"/><Relationship Id="rId7" Type="http://schemas.openxmlformats.org/officeDocument/2006/relationships/audio" Target="../media/audio2.wav"/><Relationship Id="rId12" Type="http://schemas.openxmlformats.org/officeDocument/2006/relationships/image" Target="../media/image32.png"/><Relationship Id="rId17" Type="http://schemas.openxmlformats.org/officeDocument/2006/relationships/image" Target="../media/image36.png"/><Relationship Id="rId2" Type="http://schemas.microsoft.com/office/2007/relationships/media" Target="../media/media1.wav"/><Relationship Id="rId16" Type="http://schemas.openxmlformats.org/officeDocument/2006/relationships/image" Target="../media/image35.png"/><Relationship Id="rId1" Type="http://schemas.openxmlformats.org/officeDocument/2006/relationships/tags" Target="../tags/tag3.xml"/><Relationship Id="rId6" Type="http://schemas.openxmlformats.org/officeDocument/2006/relationships/audio" Target="../media/audio1.wav"/><Relationship Id="rId11" Type="http://schemas.microsoft.com/office/2007/relationships/hdphoto" Target="../media/hdphoto5.wdp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34.png"/><Relationship Id="rId10" Type="http://schemas.openxmlformats.org/officeDocument/2006/relationships/image" Target="../media/image31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9.png"/><Relationship Id="rId1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7.png"/><Relationship Id="rId5" Type="http://schemas.openxmlformats.org/officeDocument/2006/relationships/image" Target="../media/image39.png"/><Relationship Id="rId10" Type="http://schemas.openxmlformats.org/officeDocument/2006/relationships/image" Target="../media/image36.png"/><Relationship Id="rId4" Type="http://schemas.openxmlformats.org/officeDocument/2006/relationships/image" Target="../media/image38.jp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2.png"/><Relationship Id="rId4" Type="http://schemas.openxmlformats.org/officeDocument/2006/relationships/image" Target="../media/image4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8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7.png"/><Relationship Id="rId5" Type="http://schemas.openxmlformats.org/officeDocument/2006/relationships/image" Target="../media/image52.png"/><Relationship Id="rId10" Type="http://schemas.openxmlformats.org/officeDocument/2006/relationships/image" Target="../media/image56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8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7.png"/><Relationship Id="rId5" Type="http://schemas.openxmlformats.org/officeDocument/2006/relationships/image" Target="../media/image52.png"/><Relationship Id="rId10" Type="http://schemas.openxmlformats.org/officeDocument/2006/relationships/image" Target="../media/image56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3" Type="http://schemas.microsoft.com/office/2007/relationships/media" Target="../media/media4.mp3"/><Relationship Id="rId7" Type="http://schemas.openxmlformats.org/officeDocument/2006/relationships/image" Target="../media/image60.gif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59.jpeg"/><Relationship Id="rId11" Type="http://schemas.openxmlformats.org/officeDocument/2006/relationships/image" Target="../media/image42.png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63.png"/><Relationship Id="rId4" Type="http://schemas.openxmlformats.org/officeDocument/2006/relationships/audio" Target="../media/media4.mp3"/><Relationship Id="rId9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media1.wav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18.jpg"/><Relationship Id="rId11" Type="http://schemas.openxmlformats.org/officeDocument/2006/relationships/image" Target="../media/image22.png"/><Relationship Id="rId5" Type="http://schemas.openxmlformats.org/officeDocument/2006/relationships/notesSlide" Target="../notesSlides/notesSlide1.xml"/><Relationship Id="rId10" Type="http://schemas.microsoft.com/office/2007/relationships/hdphoto" Target="../media/hdphoto4.wdp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audio" Target="../media/media1.wav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microsoft.com/office/2007/relationships/media" Target="../media/media1.wav"/><Relationship Id="rId1" Type="http://schemas.openxmlformats.org/officeDocument/2006/relationships/tags" Target="../tags/tag2.xml"/><Relationship Id="rId6" Type="http://schemas.openxmlformats.org/officeDocument/2006/relationships/image" Target="../media/image18.jpg"/><Relationship Id="rId11" Type="http://schemas.openxmlformats.org/officeDocument/2006/relationships/image" Target="../media/image23.png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18.xml"/><Relationship Id="rId9" Type="http://schemas.microsoft.com/office/2007/relationships/hdphoto" Target="../media/hdphoto4.wdp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381001"/>
            <a:ext cx="9144000" cy="3802063"/>
          </a:xfrm>
          <a:prstGeom prst="rect">
            <a:avLst/>
          </a:prstGeom>
        </p:spPr>
        <p:txBody>
          <a:bodyPr>
            <a:normAutofit/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2819401" y="187365"/>
            <a:ext cx="658336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vi-VN" altLang="en-US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ỦY BAN NHÂN DÂN PHƯỜNG VIỆT HƯNG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      </a:t>
            </a:r>
            <a:r>
              <a:rPr lang="en-US" altLang="en-US" sz="1400" b="1" dirty="0">
                <a:solidFill>
                  <a:srgbClr val="008000"/>
                </a:solidFill>
                <a:latin typeface="Arial" charset="0"/>
                <a:cs typeface="Arial" charset="0"/>
              </a:rPr>
              <a:t>TRƯỜNG MẦM NON HOA SEN</a:t>
            </a:r>
            <a:endParaRPr lang="en-US" altLang="en-US" sz="1400" dirty="0">
              <a:solidFill>
                <a:srgbClr val="008000"/>
              </a:solidFill>
              <a:latin typeface="Arial" charset="0"/>
              <a:cs typeface="Arial" charset="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en-US" sz="1400" b="1" dirty="0">
                <a:solidFill>
                  <a:srgbClr val="008000"/>
                </a:solidFill>
                <a:latin typeface="Arial" charset="0"/>
                <a:cs typeface="Arial" charset="0"/>
              </a:rPr>
              <a:t>    </a:t>
            </a:r>
            <a:endParaRPr lang="pt-BR" altLang="en-US" sz="1400" dirty="0">
              <a:solidFill>
                <a:srgbClr val="008000"/>
              </a:solidFill>
              <a:latin typeface="Arial" charset="0"/>
              <a:cs typeface="Arial" charset="0"/>
            </a:endParaRPr>
          </a:p>
        </p:txBody>
      </p:sp>
      <p:sp>
        <p:nvSpPr>
          <p:cNvPr id="2053" name="TextBox 8"/>
          <p:cNvSpPr txBox="1">
            <a:spLocks noChangeArrowheads="1"/>
          </p:cNvSpPr>
          <p:nvPr/>
        </p:nvSpPr>
        <p:spPr bwMode="auto">
          <a:xfrm>
            <a:off x="4655840" y="4638676"/>
            <a:ext cx="4176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8000"/>
                </a:solidFill>
                <a:latin typeface="Arial" charset="0"/>
              </a:rPr>
              <a:t>Giáo</a:t>
            </a:r>
            <a:r>
              <a:rPr lang="en-US" altLang="en-US" sz="2400" dirty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en-US" altLang="en-US" sz="2400" dirty="0" err="1">
                <a:solidFill>
                  <a:srgbClr val="008000"/>
                </a:solidFill>
                <a:latin typeface="Arial" charset="0"/>
              </a:rPr>
              <a:t>viên</a:t>
            </a:r>
            <a:r>
              <a:rPr lang="en-US" altLang="en-US" sz="2400" dirty="0">
                <a:solidFill>
                  <a:srgbClr val="008000"/>
                </a:solidFill>
                <a:latin typeface="Arial" charset="0"/>
              </a:rPr>
              <a:t>: </a:t>
            </a:r>
            <a:r>
              <a:rPr lang="en-US" altLang="en-US" sz="2400" dirty="0" err="1">
                <a:solidFill>
                  <a:srgbClr val="008000"/>
                </a:solidFill>
                <a:latin typeface="Arial" charset="0"/>
              </a:rPr>
              <a:t>Đoàn</a:t>
            </a:r>
            <a:r>
              <a:rPr lang="en-US" altLang="en-US" sz="2400" dirty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en-US" altLang="en-US" sz="2400" dirty="0" err="1">
                <a:solidFill>
                  <a:srgbClr val="008000"/>
                </a:solidFill>
                <a:latin typeface="Arial" charset="0"/>
              </a:rPr>
              <a:t>Thị</a:t>
            </a:r>
            <a:r>
              <a:rPr lang="en-US" altLang="en-US" sz="2400" dirty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en-US" altLang="en-US" sz="2400" dirty="0" err="1">
                <a:solidFill>
                  <a:srgbClr val="008000"/>
                </a:solidFill>
                <a:latin typeface="Arial" charset="0"/>
              </a:rPr>
              <a:t>Thơm</a:t>
            </a:r>
            <a:endParaRPr lang="en-US" altLang="en-US" sz="2400" dirty="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3006" y="2705721"/>
            <a:ext cx="9942145" cy="126188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Đề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tài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: TÁCH NHÓM CÓ 4 </a:t>
            </a:r>
            <a:r>
              <a:rPr lang="en-US" sz="2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ĐỐI T</a:t>
            </a:r>
            <a:r>
              <a:rPr lang="vi-VN" sz="2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cs typeface="Arial" pitchFamily="34" charset="0"/>
              </a:rPr>
              <a:t>ƯỢNG</a:t>
            </a:r>
            <a:r>
              <a:rPr lang="en-US" sz="2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cs typeface="Arial" pitchFamily="34" charset="0"/>
              </a:rPr>
              <a:t> </a:t>
            </a:r>
            <a:r>
              <a:rPr lang="en-US" sz="2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THÀNH 2 NHÓM NHỎ H</a:t>
            </a:r>
            <a:r>
              <a:rPr lang="vi-VN" sz="2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24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Lứa</a:t>
            </a:r>
            <a:r>
              <a:rPr lang="en-US" sz="1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tuổi</a:t>
            </a:r>
            <a:r>
              <a:rPr lang="en-US" sz="1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sz="1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mẫu</a:t>
            </a:r>
            <a:r>
              <a:rPr lang="en-US" sz="1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giáo</a:t>
            </a:r>
            <a:r>
              <a:rPr lang="en-US" sz="1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BÉ </a:t>
            </a:r>
            <a:r>
              <a:rPr lang="en-US" sz="1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– 3 </a:t>
            </a:r>
            <a:r>
              <a:rPr lang="en-US" sz="14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tuổi</a:t>
            </a:r>
            <a:endParaRPr lang="en-US" sz="14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592" y="4215586"/>
            <a:ext cx="2056320" cy="24139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391695" y="2090532"/>
            <a:ext cx="4211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LĨNH VỰC: PHÁT TRIỂN NHẬN THỨC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352" y="972832"/>
            <a:ext cx="1427452" cy="106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16365"/>
      </p:ext>
    </p:extLst>
  </p:cSld>
  <p:clrMapOvr>
    <a:masterClrMapping/>
  </p:clrMapOvr>
  <p:transition spd="slow" advTm="12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886188" y="30394"/>
            <a:ext cx="8229600" cy="1143000"/>
          </a:xfrm>
        </p:spPr>
        <p:txBody>
          <a:bodyPr/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vi-VN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n? </a:t>
            </a:r>
            <a:endParaRPr lang="en-US" sz="6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244" y="1954496"/>
            <a:ext cx="3298222" cy="382252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166" y="2173406"/>
            <a:ext cx="1188823" cy="11888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133" y="2169888"/>
            <a:ext cx="1188823" cy="11888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165" y="4325764"/>
            <a:ext cx="1188823" cy="11888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132" y="4304660"/>
            <a:ext cx="1188823" cy="11888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28052" y="3244533"/>
            <a:ext cx="10006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4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3670" y="1407929"/>
            <a:ext cx="2887290" cy="24121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592" y="4024332"/>
            <a:ext cx="2834469" cy="23680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10" y="3954338"/>
            <a:ext cx="2745473" cy="22936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499" y="1308178"/>
            <a:ext cx="2803029" cy="2341771"/>
          </a:xfrm>
          <a:prstGeom prst="rect">
            <a:avLst/>
          </a:prstGeom>
        </p:spPr>
      </p:pic>
      <p:cxnSp>
        <p:nvCxnSpPr>
          <p:cNvPr id="26" name="Straight Arrow Connector 25"/>
          <p:cNvCxnSpPr>
            <a:stCxn id="10" idx="1"/>
          </p:cNvCxnSpPr>
          <p:nvPr/>
        </p:nvCxnSpPr>
        <p:spPr>
          <a:xfrm flipH="1" flipV="1">
            <a:off x="3315478" y="2604209"/>
            <a:ext cx="1148766" cy="126154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3241008" y="3776527"/>
            <a:ext cx="1178744" cy="138234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694098" y="2547892"/>
            <a:ext cx="1367661" cy="129320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182026">
            <a:off x="7846721" y="3752370"/>
            <a:ext cx="1192344" cy="139829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699789" y="1802109"/>
            <a:ext cx="10006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757972" y="4996818"/>
            <a:ext cx="10006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  <a:endParaRPr lang="en-US" sz="8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93981" y="4237351"/>
            <a:ext cx="10006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15263" y="1760705"/>
            <a:ext cx="10006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600" y="1321841"/>
            <a:ext cx="1188823" cy="118882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9265" y="2402282"/>
            <a:ext cx="1188823" cy="118882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040" y="3906252"/>
            <a:ext cx="1188823" cy="118882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2120" y="4920175"/>
            <a:ext cx="1188823" cy="118882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2080" y="1884653"/>
            <a:ext cx="1188823" cy="118882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7361" y="3892206"/>
            <a:ext cx="1188823" cy="118882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4463" y="4766782"/>
            <a:ext cx="1188823" cy="118882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9084" y="4024332"/>
            <a:ext cx="1188823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0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3" grpId="0"/>
      <p:bldP spid="34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0" y="282883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Calibri"/>
                <a:cs typeface="Times New Roman" pitchFamily="18" charset="0"/>
              </a:rPr>
              <a:t/>
            </a:r>
            <a:b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Calibri"/>
                <a:cs typeface="Times New Roman" pitchFamily="18" charset="0"/>
              </a:rPr>
            </a:b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Calibri"/>
                <a:cs typeface="Times New Roman" pitchFamily="18" charset="0"/>
              </a:rPr>
              <a:t/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Calibri"/>
                <a:cs typeface="Times New Roman" pitchFamily="18" charset="0"/>
              </a:rPr>
            </a:b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0" y="837234"/>
            <a:ext cx="105232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Calibri"/>
                <a:cs typeface="Times New Roman" pitchFamily="18" charset="0"/>
              </a:rPr>
              <a:t/>
            </a:r>
            <a:b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Calibri"/>
                <a:cs typeface="Times New Roman" pitchFamily="18" charset="0"/>
              </a:rPr>
            </a:b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13031" y="389546"/>
            <a:ext cx="4033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9426" y="1883674"/>
            <a:ext cx="2962141" cy="36060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2500" r="94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960" y="1961799"/>
            <a:ext cx="1256763" cy="125676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710849" y="1667930"/>
            <a:ext cx="4120433" cy="172461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20015" y="1714955"/>
            <a:ext cx="1255885" cy="12558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32362" y="3790929"/>
            <a:ext cx="4143777" cy="17801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05682" y="4108169"/>
            <a:ext cx="1255885" cy="12558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3668" y="4149238"/>
            <a:ext cx="1255885" cy="12558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67878" y="1983333"/>
            <a:ext cx="1255885" cy="12558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87109" y="4092281"/>
            <a:ext cx="1255885" cy="12558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0149" y="4084722"/>
            <a:ext cx="1255885" cy="12558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85228" y="4084722"/>
            <a:ext cx="1255885" cy="125588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367362" y="2981112"/>
            <a:ext cx="10006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noProof="0" dirty="0">
                <a:solidFill>
                  <a:srgbClr val="002060"/>
                </a:solidFill>
                <a:latin typeface=".VnAvant" panose="020B7200000000000000" pitchFamily="34" charset="0"/>
              </a:rPr>
              <a:t>4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908164" y="1844863"/>
            <a:ext cx="10006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002060"/>
                </a:solidFill>
                <a:latin typeface=".VnAvant" panose="020B7200000000000000" pitchFamily="34" charset="0"/>
              </a:rPr>
              <a:t>1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875447" y="3987491"/>
            <a:ext cx="10006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noProof="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3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721957">
            <a:off x="4395512" y="2585406"/>
            <a:ext cx="1319211" cy="139388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3866762">
            <a:off x="4275223" y="3517784"/>
            <a:ext cx="1619256" cy="1677656"/>
          </a:xfrm>
          <a:prstGeom prst="rect">
            <a:avLst/>
          </a:prstGeom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995" y="2649751"/>
            <a:ext cx="173196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856" y="2655685"/>
            <a:ext cx="173196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856" y="2562887"/>
            <a:ext cx="173196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Rectangle 49"/>
          <p:cNvSpPr/>
          <p:nvPr/>
        </p:nvSpPr>
        <p:spPr>
          <a:xfrm>
            <a:off x="10452164" y="2883785"/>
            <a:ext cx="6976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>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0388995" y="2845809"/>
            <a:ext cx="6976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>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0403257" y="2898092"/>
            <a:ext cx="6976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>0</a:t>
            </a:r>
            <a:endParaRPr lang="en-US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502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3287">
        <p:dissolve/>
      </p:transition>
    </mc:Choice>
    <mc:Fallback xmlns="">
      <p:transition spd="slow" advTm="43287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3" presetClass="exit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3" grpId="0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08" y="-113601"/>
            <a:ext cx="12192000" cy="73474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79382" y="141668"/>
            <a:ext cx="4033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27279" y="1675007"/>
            <a:ext cx="3528811" cy="4005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321301" y="1176557"/>
            <a:ext cx="3864960" cy="1854767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1301" y="4118574"/>
            <a:ext cx="3981798" cy="18958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6090" y="1776975"/>
            <a:ext cx="2050214" cy="21241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321561">
            <a:off x="4446064" y="3194639"/>
            <a:ext cx="2213349" cy="22931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878" y="1912318"/>
            <a:ext cx="1255885" cy="12558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67362" y="2981112"/>
            <a:ext cx="10006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noProof="0" dirty="0">
                <a:solidFill>
                  <a:srgbClr val="002060"/>
                </a:solidFill>
                <a:latin typeface=".VnAvant" panose="020B7200000000000000" pitchFamily="34" charset="0"/>
              </a:rPr>
              <a:t>4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5380" y="1640779"/>
            <a:ext cx="1255885" cy="12558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6930" y="1602703"/>
            <a:ext cx="1255885" cy="12558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8613" y="4056942"/>
            <a:ext cx="1255885" cy="12558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378" y="4209342"/>
            <a:ext cx="1255885" cy="125588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4446" y="1986177"/>
            <a:ext cx="1255885" cy="12558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9981" y="4553460"/>
            <a:ext cx="1255885" cy="125588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7153" y="4553460"/>
            <a:ext cx="1255885" cy="125588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093306" y="4356897"/>
            <a:ext cx="10006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002060"/>
                </a:solidFill>
                <a:latin typeface=".VnAvant" panose="020B7200000000000000" pitchFamily="34" charset="0"/>
              </a:rPr>
              <a:t>2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77680" y="1568925"/>
            <a:ext cx="10006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002060"/>
                </a:solidFill>
                <a:latin typeface=".VnAvant" panose="020B7200000000000000" pitchFamily="34" charset="0"/>
              </a:rPr>
              <a:t>2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867" y="2650069"/>
            <a:ext cx="173196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728" y="2656003"/>
            <a:ext cx="173196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729" y="2679612"/>
            <a:ext cx="173196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0882036" y="2884103"/>
            <a:ext cx="6976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>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818867" y="2846127"/>
            <a:ext cx="6976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>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833129" y="2898410"/>
            <a:ext cx="6976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>0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3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" presetClass="exit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3575720" y="3068961"/>
            <a:ext cx="51125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PHẦN 3: </a:t>
            </a:r>
            <a:r>
              <a:rPr lang="en-US" altLang="en-US" sz="4000" b="1" cap="all" dirty="0" err="1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Trò</a:t>
            </a:r>
            <a:r>
              <a:rPr lang="en-US" altLang="en-US" sz="40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cap="all" dirty="0" err="1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chơi</a:t>
            </a:r>
            <a:endParaRPr lang="en-US" altLang="en-US" sz="40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Slide15-TC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44536" y="28319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8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7000">
        <p14:ripple/>
      </p:transition>
    </mc:Choice>
    <mc:Fallback xmlns="">
      <p:transition spd="slow" advTm="1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831" y="1880022"/>
            <a:ext cx="2321169" cy="7737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9943" y="4860808"/>
            <a:ext cx="2321169" cy="77515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471470" y="1140425"/>
            <a:ext cx="5303518" cy="2391509"/>
          </a:xfrm>
          <a:prstGeom prst="ellipse">
            <a:avLst/>
          </a:prstGeom>
          <a:solidFill>
            <a:srgbClr val="92D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196" y="2180492"/>
            <a:ext cx="1705791" cy="9465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1991" y="2180492"/>
            <a:ext cx="1707028" cy="9510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1991" y="3615669"/>
            <a:ext cx="1707028" cy="9510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196" y="3615669"/>
            <a:ext cx="1707028" cy="9510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1470" y="4026029"/>
            <a:ext cx="5358848" cy="24447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78179" y="0"/>
            <a:ext cx="3057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33772" y="4586663"/>
            <a:ext cx="678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noProof="0" dirty="0">
                <a:solidFill>
                  <a:srgbClr val="002060"/>
                </a:solidFill>
                <a:latin typeface=".VnAvant" panose="020B7200000000000000" pitchFamily="34" charset="0"/>
              </a:rPr>
              <a:t>4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25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831" y="1880022"/>
            <a:ext cx="2321169" cy="7737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9943" y="4860808"/>
            <a:ext cx="2321169" cy="77515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471470" y="1140425"/>
            <a:ext cx="5303518" cy="2391509"/>
          </a:xfrm>
          <a:prstGeom prst="ellipse">
            <a:avLst/>
          </a:prstGeom>
          <a:solidFill>
            <a:srgbClr val="92D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196" y="2180492"/>
            <a:ext cx="1705791" cy="9465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1991" y="2336179"/>
            <a:ext cx="1707028" cy="9510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6333" y="3740304"/>
            <a:ext cx="1707028" cy="9510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196" y="3718988"/>
            <a:ext cx="1707028" cy="9510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1470" y="4026029"/>
            <a:ext cx="5358848" cy="24447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78179" y="0"/>
            <a:ext cx="3057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bến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98489" y="4670046"/>
            <a:ext cx="678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noProof="0" dirty="0">
                <a:solidFill>
                  <a:srgbClr val="002060"/>
                </a:solidFill>
                <a:latin typeface=".VnAvant" panose="020B7200000000000000" pitchFamily="34" charset="0"/>
              </a:rPr>
              <a:t>4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55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1" y="-16775"/>
            <a:ext cx="12192000" cy="6858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494466" y="171283"/>
            <a:ext cx="4842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US" sz="3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324" y="1123109"/>
            <a:ext cx="2791083" cy="25737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402" y="4395818"/>
            <a:ext cx="1996642" cy="18900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1879" y="4442106"/>
            <a:ext cx="2019067" cy="1915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222552">
            <a:off x="3184669" y="3549919"/>
            <a:ext cx="999544" cy="10382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582673">
            <a:off x="1160986" y="3375989"/>
            <a:ext cx="1371580" cy="134068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49418" y="1748257"/>
            <a:ext cx="678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noProof="0" dirty="0">
                <a:solidFill>
                  <a:srgbClr val="002060"/>
                </a:solidFill>
                <a:latin typeface=".VnAvant" panose="020B7200000000000000" pitchFamily="34" charset="0"/>
              </a:rPr>
              <a:t>4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9227" y="4667558"/>
            <a:ext cx="834006" cy="8340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8651" y="5399633"/>
            <a:ext cx="835224" cy="83522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23633" y="4667558"/>
            <a:ext cx="835224" cy="83522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595158" y="2672003"/>
            <a:ext cx="798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6" name="Oval 25"/>
          <p:cNvSpPr/>
          <p:nvPr/>
        </p:nvSpPr>
        <p:spPr>
          <a:xfrm>
            <a:off x="8336923" y="778465"/>
            <a:ext cx="3103809" cy="1278259"/>
          </a:xfrm>
          <a:prstGeom prst="ellipse">
            <a:avLst/>
          </a:prstGeom>
          <a:solidFill>
            <a:srgbClr val="92D05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86646" y="1073135"/>
            <a:ext cx="835224" cy="83522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8641" y="1061326"/>
            <a:ext cx="835224" cy="83522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77454" y="975166"/>
            <a:ext cx="835224" cy="83522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31194" y="2469598"/>
            <a:ext cx="3158002" cy="132904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03772" y="4488202"/>
            <a:ext cx="3158002" cy="132904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595069" y="991203"/>
            <a:ext cx="798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A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15229" y="4714112"/>
            <a:ext cx="798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C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14500" y="4783695"/>
            <a:ext cx="835224" cy="83522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23810" y="2672003"/>
            <a:ext cx="835224" cy="83522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00303" y="4779165"/>
            <a:ext cx="835224" cy="83522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1654" y="1311206"/>
            <a:ext cx="835224" cy="83522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5839" y="2690552"/>
            <a:ext cx="835224" cy="83522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3484" y="2577001"/>
            <a:ext cx="835224" cy="83522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5548" y="1382365"/>
            <a:ext cx="835224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5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" y="74000"/>
            <a:ext cx="12192000" cy="6858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494466" y="171283"/>
            <a:ext cx="4842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324" y="1123109"/>
            <a:ext cx="2791083" cy="25737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402" y="4395818"/>
            <a:ext cx="1996642" cy="18900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1879" y="4442106"/>
            <a:ext cx="2019067" cy="1915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222552">
            <a:off x="3184669" y="3549919"/>
            <a:ext cx="999544" cy="10382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582673">
            <a:off x="1160986" y="3375989"/>
            <a:ext cx="1371580" cy="134068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49418" y="1748257"/>
            <a:ext cx="678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4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5616" y="4975766"/>
            <a:ext cx="834006" cy="8340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402" y="4923225"/>
            <a:ext cx="835224" cy="83522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595158" y="2672003"/>
            <a:ext cx="798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26" name="Oval 25"/>
          <p:cNvSpPr/>
          <p:nvPr/>
        </p:nvSpPr>
        <p:spPr>
          <a:xfrm>
            <a:off x="8336923" y="778465"/>
            <a:ext cx="3103809" cy="1278259"/>
          </a:xfrm>
          <a:prstGeom prst="ellipse">
            <a:avLst/>
          </a:prstGeom>
          <a:solidFill>
            <a:srgbClr val="92D05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86646" y="1073135"/>
            <a:ext cx="835224" cy="83522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8641" y="1061326"/>
            <a:ext cx="835224" cy="83522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77454" y="975166"/>
            <a:ext cx="835224" cy="83522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31194" y="2469598"/>
            <a:ext cx="3158002" cy="132904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03772" y="4488202"/>
            <a:ext cx="3158002" cy="132904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595069" y="991203"/>
            <a:ext cx="798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15229" y="4714112"/>
            <a:ext cx="798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14500" y="4783695"/>
            <a:ext cx="835224" cy="83522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23810" y="2672003"/>
            <a:ext cx="835224" cy="83522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00303" y="4779165"/>
            <a:ext cx="835224" cy="8352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27414" y="2613209"/>
            <a:ext cx="835224" cy="8352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9090" y="2610383"/>
            <a:ext cx="835224" cy="835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73910" y="1330645"/>
            <a:ext cx="835224" cy="8352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14194" y="1336910"/>
            <a:ext cx="835224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5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0815745">
            <a:off x="2071506" y="1708857"/>
            <a:ext cx="7666740" cy="1889271"/>
          </a:xfrm>
          <a:prstGeom prst="rect">
            <a:avLst/>
          </a:prstGeom>
          <a:noFill/>
        </p:spPr>
        <p:txBody>
          <a:bodyPr>
            <a:prstTxWarp prst="textTriangl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600" b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b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600" b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600" b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con! </a:t>
            </a:r>
            <a:endParaRPr lang="en-US" sz="3600" b="1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pic>
        <p:nvPicPr>
          <p:cNvPr id="17413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8515">
            <a:off x="7966075" y="1406525"/>
            <a:ext cx="8382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96676">
            <a:off x="8724107" y="1000919"/>
            <a:ext cx="61595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" t="955" r="-240" b="-955"/>
          <a:stretch>
            <a:fillRect/>
          </a:stretch>
        </p:blipFill>
        <p:spPr bwMode="auto">
          <a:xfrm rot="1197856">
            <a:off x="9364664" y="519114"/>
            <a:ext cx="663575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4437">
            <a:off x="9933783" y="42070"/>
            <a:ext cx="712787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Slide16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00608" y="1704984"/>
            <a:ext cx="609600" cy="609600"/>
          </a:xfrm>
          <a:prstGeom prst="rect">
            <a:avLst/>
          </a:prstGeom>
        </p:spPr>
      </p:pic>
      <p:pic>
        <p:nvPicPr>
          <p:cNvPr id="4" name="Nhạc k lời- Kiss The Rain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16544" y="42930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43606"/>
      </p:ext>
    </p:extLst>
  </p:cSld>
  <p:clrMapOvr>
    <a:masterClrMapping/>
  </p:clrMapOvr>
  <p:transition spd="slow" advTm="24537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1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5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4197"/>
                            </p:stCondLst>
                            <p:childTnLst>
                              <p:par>
                                <p:cTn id="10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06451" y="2310148"/>
            <a:ext cx="8229600" cy="2237704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 err="1" smtClean="0">
                <a:solidFill>
                  <a:srgbClr val="FFFF00"/>
                </a:solidFill>
                <a:ea typeface="+mj-ea"/>
              </a:rPr>
              <a:t>Phần</a:t>
            </a:r>
            <a:r>
              <a:rPr lang="en-US" sz="3600" b="1" dirty="0" smtClean="0">
                <a:solidFill>
                  <a:srgbClr val="FFFF00"/>
                </a:solidFill>
                <a:ea typeface="+mj-ea"/>
              </a:rPr>
              <a:t> 1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  <a:ea typeface="+mj-ea"/>
              </a:rPr>
              <a:t>       </a:t>
            </a:r>
            <a:r>
              <a:rPr lang="en-US" sz="3600" b="1" dirty="0" err="1" smtClean="0">
                <a:solidFill>
                  <a:srgbClr val="FFFF00"/>
                </a:solidFill>
                <a:ea typeface="+mj-ea"/>
              </a:rPr>
              <a:t>Ôn</a:t>
            </a:r>
            <a:r>
              <a:rPr lang="en-US" sz="3600" b="1" dirty="0" smtClean="0">
                <a:solidFill>
                  <a:srgbClr val="FFFF00"/>
                </a:solidFill>
                <a:ea typeface="+mj-ea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a typeface="+mj-ea"/>
              </a:rPr>
              <a:t>nhận</a:t>
            </a:r>
            <a:r>
              <a:rPr lang="en-US" sz="3600" b="1" dirty="0" smtClean="0">
                <a:solidFill>
                  <a:srgbClr val="FFFF00"/>
                </a:solidFill>
                <a:ea typeface="+mj-ea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a typeface="+mj-ea"/>
              </a:rPr>
              <a:t>biết</a:t>
            </a:r>
            <a:r>
              <a:rPr lang="en-US" sz="3600" b="1" dirty="0" smtClean="0">
                <a:solidFill>
                  <a:srgbClr val="FFFF00"/>
                </a:solidFill>
                <a:ea typeface="+mj-ea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a typeface="+mj-ea"/>
              </a:rPr>
              <a:t>số</a:t>
            </a:r>
            <a:r>
              <a:rPr lang="en-US" sz="3600" b="1" dirty="0" smtClean="0">
                <a:solidFill>
                  <a:srgbClr val="FFFF00"/>
                </a:solidFill>
                <a:ea typeface="+mj-ea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a typeface="+mj-ea"/>
              </a:rPr>
              <a:t>lượng</a:t>
            </a:r>
            <a:r>
              <a:rPr lang="en-US" sz="3600" b="1" dirty="0" smtClean="0">
                <a:solidFill>
                  <a:srgbClr val="FFFF00"/>
                </a:solidFill>
                <a:ea typeface="+mj-ea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a typeface="+mj-ea"/>
              </a:rPr>
              <a:t>và</a:t>
            </a:r>
            <a:r>
              <a:rPr lang="en-US" sz="3600" b="1" dirty="0" smtClean="0">
                <a:solidFill>
                  <a:srgbClr val="FFFF00"/>
                </a:solidFill>
                <a:ea typeface="+mj-ea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a typeface="+mj-ea"/>
              </a:rPr>
              <a:t>th</a:t>
            </a:r>
            <a:r>
              <a:rPr lang="en-US" sz="3600" b="1" dirty="0" err="1" smtClean="0">
                <a:solidFill>
                  <a:srgbClr val="FFFF00"/>
                </a:solidFill>
                <a:ea typeface="+mj-ea"/>
                <a:cs typeface="Calibri" pitchFamily="34" charset="0"/>
              </a:rPr>
              <a:t>êm</a:t>
            </a:r>
            <a:endParaRPr lang="en-US" sz="3600" b="1" dirty="0" smtClean="0">
              <a:solidFill>
                <a:srgbClr val="FFFF00"/>
              </a:solidFill>
              <a:ea typeface="+mj-ea"/>
              <a:cs typeface="Calibri" pitchFamily="34" charset="0"/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FF00"/>
                </a:solidFill>
                <a:ea typeface="+mj-ea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a typeface="+mj-ea"/>
                <a:cs typeface="Calibri" pitchFamily="34" charset="0"/>
              </a:rPr>
              <a:t>bớt</a:t>
            </a:r>
            <a:r>
              <a:rPr lang="en-US" sz="3600" b="1" dirty="0" smtClean="0">
                <a:solidFill>
                  <a:srgbClr val="FFFF00"/>
                </a:solidFill>
                <a:ea typeface="+mj-ea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a typeface="+mj-ea"/>
                <a:cs typeface="Calibri" pitchFamily="34" charset="0"/>
              </a:rPr>
              <a:t>trong</a:t>
            </a:r>
            <a:r>
              <a:rPr lang="en-US" sz="3600" b="1" dirty="0" smtClean="0">
                <a:solidFill>
                  <a:srgbClr val="FFFF00"/>
                </a:solidFill>
                <a:ea typeface="+mj-ea"/>
                <a:cs typeface="Calibri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a typeface="+mj-ea"/>
                <a:cs typeface="Calibri" pitchFamily="34" charset="0"/>
              </a:rPr>
              <a:t>phạm</a:t>
            </a:r>
            <a:r>
              <a:rPr lang="en-US" sz="3600" b="1" dirty="0" smtClean="0">
                <a:solidFill>
                  <a:srgbClr val="FFFF00"/>
                </a:solidFill>
                <a:ea typeface="+mj-ea"/>
                <a:cs typeface="Calibri" pitchFamily="34" charset="0"/>
              </a:rPr>
              <a:t> vi 4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44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848118" y="107213"/>
            <a:ext cx="8229600" cy="1143000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ea typeface="+mn-ea"/>
              </a:rPr>
              <a:t>Phần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a typeface="+mn-ea"/>
              </a:rPr>
              <a:t> 1: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ea typeface="+mn-ea"/>
              </a:rPr>
              <a:t>Ôn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a typeface="+mn-ea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ea typeface="+mn-ea"/>
              </a:rPr>
              <a:t>nhận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a typeface="+mn-ea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ea typeface="+mn-ea"/>
              </a:rPr>
              <a:t>biết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a typeface="+mn-ea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ea typeface="+mn-ea"/>
              </a:rPr>
              <a:t>số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a typeface="+mn-ea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ea typeface="+mn-ea"/>
              </a:rPr>
              <a:t>lượng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a typeface="+mn-ea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ea typeface="+mn-ea"/>
              </a:rPr>
              <a:t>và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a typeface="+mn-ea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ea typeface="+mn-ea"/>
              </a:rPr>
              <a:t>th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ea typeface="+mn-ea"/>
                <a:cs typeface="Calibri" pitchFamily="34" charset="0"/>
              </a:rPr>
              <a:t>êm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a typeface="+mn-ea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ea typeface="+mn-ea"/>
                <a:cs typeface="Calibri" pitchFamily="34" charset="0"/>
              </a:rPr>
              <a:t>bớt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a typeface="+mn-ea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ea typeface="+mn-ea"/>
                <a:cs typeface="Calibri" pitchFamily="34" charset="0"/>
              </a:rPr>
              <a:t>trong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a typeface="+mn-ea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ea typeface="+mn-ea"/>
                <a:cs typeface="Calibri" pitchFamily="34" charset="0"/>
              </a:rPr>
              <a:t>phạm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a typeface="+mn-ea"/>
                <a:cs typeface="Calibri" pitchFamily="34" charset="0"/>
              </a:rPr>
              <a:t> vi 4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ea typeface="+mn-ea"/>
              </a:rPr>
              <a:t/>
            </a:r>
            <a:br>
              <a:rPr lang="en-US" sz="3200" dirty="0">
                <a:solidFill>
                  <a:schemeClr val="tx2">
                    <a:lumMod val="75000"/>
                  </a:schemeClr>
                </a:solidFill>
                <a:ea typeface="+mn-ea"/>
              </a:rPr>
            </a:b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10" y="2162857"/>
            <a:ext cx="2017371" cy="1765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0071" y="2217444"/>
            <a:ext cx="2017951" cy="17618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8022" y="2292208"/>
            <a:ext cx="2017951" cy="17618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8581" y="2166160"/>
            <a:ext cx="2017951" cy="176189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577372" y="2388326"/>
            <a:ext cx="10006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0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1848118" y="403427"/>
            <a:ext cx="8229600" cy="1143000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ea typeface="+mn-ea"/>
              </a:rPr>
              <a:t>Phần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a typeface="+mn-ea"/>
              </a:rPr>
              <a:t> 1: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ea typeface="+mn-ea"/>
              </a:rPr>
              <a:t>Ôn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a typeface="+mn-ea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ea typeface="+mn-ea"/>
              </a:rPr>
              <a:t>nhận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a typeface="+mn-ea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ea typeface="+mn-ea"/>
              </a:rPr>
              <a:t>biết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a typeface="+mn-ea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ea typeface="+mn-ea"/>
              </a:rPr>
              <a:t>số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a typeface="+mn-ea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ea typeface="+mn-ea"/>
              </a:rPr>
              <a:t>lượng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a typeface="+mn-ea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ea typeface="+mn-ea"/>
              </a:rPr>
              <a:t>và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a typeface="+mn-ea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ea typeface="+mn-ea"/>
              </a:rPr>
              <a:t>th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ea typeface="+mn-ea"/>
                <a:cs typeface="Calibri" pitchFamily="34" charset="0"/>
              </a:rPr>
              <a:t>êm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a typeface="+mn-ea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ea typeface="+mn-ea"/>
                <a:cs typeface="Calibri" pitchFamily="34" charset="0"/>
              </a:rPr>
              <a:t>bớt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a typeface="+mn-ea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ea typeface="+mn-ea"/>
                <a:cs typeface="Calibri" pitchFamily="34" charset="0"/>
              </a:rPr>
              <a:t>trong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a typeface="+mn-ea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ea typeface="+mn-ea"/>
                <a:cs typeface="Calibri" pitchFamily="34" charset="0"/>
              </a:rPr>
              <a:t>phạm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a typeface="+mn-ea"/>
                <a:cs typeface="Calibri" pitchFamily="34" charset="0"/>
              </a:rPr>
              <a:t> vi 4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ea typeface="+mn-ea"/>
              </a:rPr>
              <a:t/>
            </a:r>
            <a:br>
              <a:rPr lang="en-US" sz="3200" dirty="0">
                <a:solidFill>
                  <a:schemeClr val="tx2">
                    <a:lumMod val="75000"/>
                  </a:schemeClr>
                </a:solidFill>
                <a:ea typeface="+mn-ea"/>
              </a:rPr>
            </a:b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86" r="986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0" y="2284706"/>
            <a:ext cx="2428643" cy="13471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9029" y="2345235"/>
            <a:ext cx="2432515" cy="1347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8671" y="2345235"/>
            <a:ext cx="2432515" cy="13473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9386" y="2345235"/>
            <a:ext cx="2432515" cy="13473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18970" y="774653"/>
            <a:ext cx="10006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16247" y="2019879"/>
            <a:ext cx="10006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93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248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34484" y="184486"/>
            <a:ext cx="8229600" cy="1143000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ea typeface="+mn-ea"/>
              </a:rPr>
              <a:t>Phần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a typeface="+mn-ea"/>
              </a:rPr>
              <a:t> 1: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ea typeface="+mn-ea"/>
              </a:rPr>
              <a:t>Ôn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a typeface="+mn-ea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ea typeface="+mn-ea"/>
              </a:rPr>
              <a:t>nhận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a typeface="+mn-ea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ea typeface="+mn-ea"/>
              </a:rPr>
              <a:t>biết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a typeface="+mn-ea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ea typeface="+mn-ea"/>
              </a:rPr>
              <a:t>số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a typeface="+mn-ea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ea typeface="+mn-ea"/>
              </a:rPr>
              <a:t>lượng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a typeface="+mn-ea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ea typeface="+mn-ea"/>
              </a:rPr>
              <a:t>và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a typeface="+mn-ea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ea typeface="+mn-ea"/>
              </a:rPr>
              <a:t>th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ea typeface="+mn-ea"/>
                <a:cs typeface="Calibri" pitchFamily="34" charset="0"/>
              </a:rPr>
              <a:t>êm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a typeface="+mn-ea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ea typeface="+mn-ea"/>
                <a:cs typeface="Calibri" pitchFamily="34" charset="0"/>
              </a:rPr>
              <a:t>bớt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a typeface="+mn-ea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ea typeface="+mn-ea"/>
                <a:cs typeface="Calibri" pitchFamily="34" charset="0"/>
              </a:rPr>
              <a:t>trong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a typeface="+mn-ea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ea typeface="+mn-ea"/>
                <a:cs typeface="Calibri" pitchFamily="34" charset="0"/>
              </a:rPr>
              <a:t>phạm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a typeface="+mn-ea"/>
                <a:cs typeface="Calibri" pitchFamily="34" charset="0"/>
              </a:rPr>
              <a:t> vi 4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ea typeface="+mn-ea"/>
              </a:rPr>
              <a:t/>
            </a:r>
            <a:br>
              <a:rPr lang="en-US" sz="3200" dirty="0">
                <a:solidFill>
                  <a:schemeClr val="tx2">
                    <a:lumMod val="75000"/>
                  </a:schemeClr>
                </a:solidFill>
                <a:ea typeface="+mn-ea"/>
              </a:rPr>
            </a:b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65" b="99029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48" y="2559676"/>
            <a:ext cx="2381682" cy="15873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7113" y="2559676"/>
            <a:ext cx="2383743" cy="15850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6161" y="2559675"/>
            <a:ext cx="2383743" cy="15850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8035" y="2561900"/>
            <a:ext cx="2383743" cy="15850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029977" y="4456665"/>
            <a:ext cx="10006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340606" y="2644170"/>
            <a:ext cx="10006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66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4"/>
          <p:cNvSpPr>
            <a:spLocks noGrp="1"/>
          </p:cNvSpPr>
          <p:nvPr>
            <p:ph type="title"/>
          </p:nvPr>
        </p:nvSpPr>
        <p:spPr>
          <a:xfrm>
            <a:off x="2234484" y="184486"/>
            <a:ext cx="8229600" cy="1143000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ea typeface="+mn-ea"/>
              </a:rPr>
              <a:t>Phần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a typeface="+mn-ea"/>
              </a:rPr>
              <a:t> 1: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ea typeface="+mn-ea"/>
              </a:rPr>
              <a:t>Ôn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a typeface="+mn-ea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ea typeface="+mn-ea"/>
              </a:rPr>
              <a:t>nhận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a typeface="+mn-ea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ea typeface="+mn-ea"/>
              </a:rPr>
              <a:t>biết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a typeface="+mn-ea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ea typeface="+mn-ea"/>
              </a:rPr>
              <a:t>số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a typeface="+mn-ea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ea typeface="+mn-ea"/>
              </a:rPr>
              <a:t>lượng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a typeface="+mn-ea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ea typeface="+mn-ea"/>
              </a:rPr>
              <a:t>và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a typeface="+mn-ea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ea typeface="+mn-ea"/>
              </a:rPr>
              <a:t>th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ea typeface="+mn-ea"/>
                <a:cs typeface="Calibri" pitchFamily="34" charset="0"/>
              </a:rPr>
              <a:t>êm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a typeface="+mn-ea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ea typeface="+mn-ea"/>
                <a:cs typeface="Calibri" pitchFamily="34" charset="0"/>
              </a:rPr>
              <a:t>bớt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a typeface="+mn-ea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ea typeface="+mn-ea"/>
                <a:cs typeface="Calibri" pitchFamily="34" charset="0"/>
              </a:rPr>
              <a:t>trong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a typeface="+mn-ea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ea typeface="+mn-ea"/>
                <a:cs typeface="Calibri" pitchFamily="34" charset="0"/>
              </a:rPr>
              <a:t>phạm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a typeface="+mn-ea"/>
                <a:cs typeface="Calibri" pitchFamily="34" charset="0"/>
              </a:rPr>
              <a:t> vi 4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ea typeface="+mn-ea"/>
              </a:rPr>
              <a:t/>
            </a:r>
            <a:br>
              <a:rPr lang="en-US" sz="3200" dirty="0">
                <a:solidFill>
                  <a:schemeClr val="tx2">
                    <a:lumMod val="75000"/>
                  </a:schemeClr>
                </a:solidFill>
                <a:ea typeface="+mn-ea"/>
              </a:rPr>
            </a:b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7" b="90000" l="41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11" y="1880316"/>
            <a:ext cx="2042373" cy="20423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6947" y="1931832"/>
            <a:ext cx="2042337" cy="20423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9410" y="1931831"/>
            <a:ext cx="2042337" cy="20423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4484" y="1931832"/>
            <a:ext cx="2042337" cy="204233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36501" y="3737829"/>
            <a:ext cx="10006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06181" y="2168169"/>
            <a:ext cx="10006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98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807594" y="1690352"/>
            <a:ext cx="7366715" cy="2598313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Phần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Tách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nhóm</a:t>
            </a:r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có</a:t>
            </a:r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4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đối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tượng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thành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2 </a:t>
            </a:r>
            <a:r>
              <a:rPr lang="en-US" sz="4000" b="1" dirty="0" err="1" smtClean="0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nhóm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nhỏ</a:t>
            </a:r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</a:t>
            </a:r>
            <a:r>
              <a:rPr lang="vi-VN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ơ</a:t>
            </a:r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</a:t>
            </a:r>
            <a:endParaRPr lang="en-US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457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1465" y="118529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i="1">
                <a:solidFill>
                  <a:srgbClr val="FF0000"/>
                </a:solidFill>
                <a:latin typeface="Times New Roman"/>
                <a:ea typeface="Calibri"/>
              </a:rPr>
              <a:t/>
            </a:r>
            <a:br>
              <a:rPr lang="en-US" sz="2400" b="1" i="1">
                <a:solidFill>
                  <a:srgbClr val="FF0000"/>
                </a:solidFill>
                <a:latin typeface="Times New Roman"/>
                <a:ea typeface="Calibri"/>
              </a:rPr>
            </a:br>
            <a:r>
              <a:rPr lang="en-US" sz="2400">
                <a:solidFill>
                  <a:srgbClr val="FF0000"/>
                </a:solidFill>
                <a:latin typeface="Times New Roman"/>
                <a:ea typeface="Calibri"/>
              </a:rPr>
              <a:t/>
            </a:r>
            <a:br>
              <a:rPr lang="en-US" sz="2400">
                <a:solidFill>
                  <a:srgbClr val="FF0000"/>
                </a:solidFill>
                <a:latin typeface="Times New Roman"/>
                <a:ea typeface="Calibri"/>
              </a:rPr>
            </a:b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0" y="282883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 b="1" i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/>
            </a:r>
            <a:br>
              <a:rPr lang="en-US" sz="2400" b="1" i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</a:br>
            <a:r>
              <a:rPr lang="en-US" sz="2400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/>
            </a:r>
            <a:br>
              <a:rPr lang="en-US" sz="2400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</a:b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25437" y="1360454"/>
            <a:ext cx="3243107" cy="3770316"/>
          </a:xfrm>
          <a:prstGeom prst="rect">
            <a:avLst/>
          </a:prstGeom>
          <a:solidFill>
            <a:srgbClr val="00B050"/>
          </a:solidFill>
          <a:ln w="5715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z="9600" b="1" dirty="0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0" y="837234"/>
            <a:ext cx="105232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  <a:t/>
            </a:r>
            <a:br>
              <a:rPr lang="en-US" sz="4400" b="1">
                <a:solidFill>
                  <a:srgbClr val="FF0000"/>
                </a:solidFill>
                <a:latin typeface="Times New Roman"/>
                <a:ea typeface="Calibri"/>
                <a:cs typeface="Times New Roman" pitchFamily="18" charset="0"/>
              </a:rPr>
            </a:br>
            <a:endParaRPr lang="en-US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143591" y="1068544"/>
            <a:ext cx="3653880" cy="1820628"/>
          </a:xfrm>
          <a:prstGeom prst="rect">
            <a:avLst/>
          </a:prstGeom>
          <a:solidFill>
            <a:schemeClr val="bg2">
              <a:lumMod val="2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9777" y="3644511"/>
            <a:ext cx="3682303" cy="18472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30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437" y="1587540"/>
            <a:ext cx="1185293" cy="118529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85622" y="3724998"/>
            <a:ext cx="1188823" cy="118882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78895" y="3746842"/>
            <a:ext cx="1188823" cy="118882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87012" y="1637480"/>
            <a:ext cx="1188823" cy="118882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397135" y="2437351"/>
            <a:ext cx="10006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870989" y="1203173"/>
            <a:ext cx="10006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054691" y="3789746"/>
            <a:ext cx="10006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48310" y="1354426"/>
            <a:ext cx="1188823" cy="118882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05351" y="3551503"/>
            <a:ext cx="1188823" cy="118882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24308" y="4378673"/>
            <a:ext cx="1188823" cy="118882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57091" y="4376423"/>
            <a:ext cx="1188823" cy="1188823"/>
          </a:xfrm>
          <a:prstGeom prst="rect">
            <a:avLst/>
          </a:prstGeom>
        </p:spPr>
      </p:pic>
      <p:cxnSp>
        <p:nvCxnSpPr>
          <p:cNvPr id="36" name="Straight Arrow Connector 35"/>
          <p:cNvCxnSpPr>
            <a:stCxn id="5" idx="3"/>
          </p:cNvCxnSpPr>
          <p:nvPr/>
        </p:nvCxnSpPr>
        <p:spPr>
          <a:xfrm flipV="1">
            <a:off x="4568544" y="2096086"/>
            <a:ext cx="1575047" cy="114952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5" idx="3"/>
          </p:cNvCxnSpPr>
          <p:nvPr/>
        </p:nvCxnSpPr>
        <p:spPr>
          <a:xfrm>
            <a:off x="4568544" y="3245612"/>
            <a:ext cx="1606082" cy="14933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8912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3287">
        <p:dissolve/>
      </p:transition>
    </mc:Choice>
    <mc:Fallback xmlns="">
      <p:transition spd="slow" advTm="43287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2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1465" y="118529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i="1">
                <a:solidFill>
                  <a:srgbClr val="FF0000"/>
                </a:solidFill>
                <a:latin typeface="Times New Roman"/>
                <a:ea typeface="Calibri"/>
              </a:rPr>
              <a:t/>
            </a:r>
            <a:br>
              <a:rPr lang="en-US" sz="2400" b="1" i="1">
                <a:solidFill>
                  <a:srgbClr val="FF0000"/>
                </a:solidFill>
                <a:latin typeface="Times New Roman"/>
                <a:ea typeface="Calibri"/>
              </a:rPr>
            </a:br>
            <a:r>
              <a:rPr lang="en-US" sz="2400">
                <a:solidFill>
                  <a:srgbClr val="FF0000"/>
                </a:solidFill>
                <a:latin typeface="Times New Roman"/>
                <a:ea typeface="Calibri"/>
              </a:rPr>
              <a:t/>
            </a:r>
            <a:br>
              <a:rPr lang="en-US" sz="2400">
                <a:solidFill>
                  <a:srgbClr val="FF0000"/>
                </a:solidFill>
                <a:latin typeface="Times New Roman"/>
                <a:ea typeface="Calibri"/>
              </a:rPr>
            </a:b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0" y="282883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Calibri"/>
                <a:cs typeface="Times New Roman" pitchFamily="18" charset="0"/>
              </a:rPr>
              <a:t/>
            </a:r>
            <a:b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Calibri"/>
                <a:cs typeface="Times New Roman" pitchFamily="18" charset="0"/>
              </a:rPr>
            </a:b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Calibri"/>
                <a:cs typeface="Times New Roman" pitchFamily="18" charset="0"/>
              </a:rPr>
              <a:t/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Calibri"/>
                <a:cs typeface="Times New Roman" pitchFamily="18" charset="0"/>
              </a:rPr>
            </a:b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25437" y="1360454"/>
            <a:ext cx="3243107" cy="3770316"/>
          </a:xfrm>
          <a:prstGeom prst="rect">
            <a:avLst/>
          </a:prstGeom>
          <a:solidFill>
            <a:srgbClr val="92D050"/>
          </a:solidFill>
          <a:ln w="5715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0" y="837234"/>
            <a:ext cx="105232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Calibri"/>
                <a:cs typeface="Times New Roman" pitchFamily="18" charset="0"/>
              </a:rPr>
              <a:t/>
            </a:r>
            <a:b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Calibri"/>
                <a:cs typeface="Times New Roman" pitchFamily="18" charset="0"/>
              </a:rPr>
            </a:b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143591" y="1068544"/>
            <a:ext cx="3653880" cy="18206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30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437" y="1587540"/>
            <a:ext cx="1185293" cy="118529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5622" y="3724998"/>
            <a:ext cx="1188823" cy="118882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8895" y="3746842"/>
            <a:ext cx="1188823" cy="118882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7012" y="1637480"/>
            <a:ext cx="1188823" cy="118882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397135" y="2437351"/>
            <a:ext cx="10006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870989" y="1203173"/>
            <a:ext cx="10006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54051" y="1637480"/>
            <a:ext cx="1188823" cy="118882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54271" y="1030385"/>
            <a:ext cx="1188823" cy="11888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39254" y="3670109"/>
            <a:ext cx="3676207" cy="18472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70214" y="3746842"/>
            <a:ext cx="1188823" cy="1188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54223" y="4425483"/>
            <a:ext cx="1188823" cy="118882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928922" y="3876882"/>
            <a:ext cx="10006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644124">
            <a:off x="4729021" y="1800264"/>
            <a:ext cx="1437720" cy="1519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4171830">
            <a:off x="4554403" y="2909084"/>
            <a:ext cx="1835129" cy="17679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234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3287">
        <p:dissolve/>
      </p:transition>
    </mc:Choice>
    <mc:Fallback xmlns="">
      <p:transition spd="slow" advTm="43287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2" grpId="0"/>
      <p:bldP spid="34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5.1|11.5|4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5.1|11.5|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5.1|11.5|4.8"/>
</p:tagLst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241</Words>
  <Application>Microsoft Office PowerPoint</Application>
  <PresentationFormat>Widescreen</PresentationFormat>
  <Paragraphs>77</Paragraphs>
  <Slides>18</Slides>
  <Notes>3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.VnAvant</vt:lpstr>
      <vt:lpstr>Arial</vt:lpstr>
      <vt:lpstr>Calibri</vt:lpstr>
      <vt:lpstr>Times New Roman</vt:lpstr>
      <vt:lpstr>Blank</vt:lpstr>
      <vt:lpstr>1_Blank</vt:lpstr>
      <vt:lpstr>2_Blank</vt:lpstr>
      <vt:lpstr>3_Blank</vt:lpstr>
      <vt:lpstr>PowerPoint Presentation</vt:lpstr>
      <vt:lpstr>PowerPoint Presentation</vt:lpstr>
      <vt:lpstr>Phần 1: Ôn nhận biết số lượng và thêm bớt trong phạm vi 4 </vt:lpstr>
      <vt:lpstr>Phần 1: Ôn nhận biết số lượng và thêm bớt trong phạm vi 4 </vt:lpstr>
      <vt:lpstr>Phần 1: Ôn nhận biết số lượng và thêm bớt trong phạm vi 4 </vt:lpstr>
      <vt:lpstr>Phần 1: Ôn nhận biết số lượng và thêm bớt trong phạm vi 4 </vt:lpstr>
      <vt:lpstr>PowerPoint Presentation</vt:lpstr>
      <vt:lpstr>PowerPoint Presentation</vt:lpstr>
      <vt:lpstr>PowerPoint Presentation</vt:lpstr>
      <vt:lpstr>Có bao nhiêu cách tách nhóm có 4 đối tượng thành những nhóm nhỏ hơn?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50</cp:revision>
  <dcterms:created xsi:type="dcterms:W3CDTF">2021-02-19T04:12:23Z</dcterms:created>
  <dcterms:modified xsi:type="dcterms:W3CDTF">2025-12-20T14:33:09Z</dcterms:modified>
</cp:coreProperties>
</file>