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272" r:id="rId3"/>
    <p:sldId id="274" r:id="rId4"/>
    <p:sldId id="275" r:id="rId5"/>
    <p:sldId id="276" r:id="rId6"/>
    <p:sldId id="277" r:id="rId7"/>
    <p:sldId id="278" r:id="rId8"/>
    <p:sldId id="257" r:id="rId9"/>
    <p:sldId id="258" r:id="rId10"/>
    <p:sldId id="259" r:id="rId11"/>
    <p:sldId id="260" r:id="rId12"/>
    <p:sldId id="267" r:id="rId13"/>
    <p:sldId id="261" r:id="rId14"/>
    <p:sldId id="269" r:id="rId15"/>
    <p:sldId id="262" r:id="rId16"/>
    <p:sldId id="270" r:id="rId17"/>
    <p:sldId id="266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1DB"/>
    <a:srgbClr val="B2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58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85864-AC11-4EB2-93EC-89F709A00551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C20-8034-4B30-8901-E4CEBBB7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7C20-8034-4B30-8901-E4CEBBB7C2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3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2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2DD9-81B1-4547-983F-F1935C18711F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5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914400" y="1828801"/>
            <a:ext cx="10363200" cy="1738313"/>
          </a:xfrm>
        </p:spPr>
        <p:txBody>
          <a:bodyPr/>
          <a:lstStyle/>
          <a:p>
            <a:pPr eaLnBrk="1" hangingPunct="1">
              <a:defRPr/>
            </a:pPr>
            <a:endParaRPr lang="en-US" sz="5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2" name="Picture 2" descr="khung viền mầm non vector [share] | đặt may áo thun đồng phụ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41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3207" y="2610605"/>
            <a:ext cx="6965751" cy="2019755"/>
          </a:xfrm>
          <a:prstGeom prst="rect">
            <a:avLst/>
          </a:prstGeom>
          <a:noFill/>
        </p:spPr>
        <p:txBody>
          <a:bodyPr spcFirstLastPara="1" wrap="none" lIns="68580" tIns="34290" rIns="68580" bIns="34290">
            <a:prstTxWarp prst="textArchUp">
              <a:avLst/>
            </a:prstTxWarp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Lĩnh vực: Phát triển </a:t>
            </a:r>
            <a:r>
              <a:rPr lang="vi-VN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hận</a:t>
            </a:r>
            <a:r>
              <a:rPr lang="en-US" sz="3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thức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18367" y="106363"/>
            <a:ext cx="6896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5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ỦY BAN NHÂN </a:t>
            </a:r>
            <a:r>
              <a:rPr lang="vi-VN" sz="15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DÂN PHƯỜNG </a:t>
            </a:r>
            <a:r>
              <a:rPr lang="en-US" sz="15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 eaLnBrk="1" hangingPunct="1"/>
            <a:r>
              <a:rPr lang="en-US" sz="15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sz="15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HOA PHƯỢNG</a:t>
            </a:r>
            <a:endParaRPr lang="en-US" sz="15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15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******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43818" y="3421063"/>
            <a:ext cx="6191249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rò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 Thị Lan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42934" y="5664200"/>
            <a:ext cx="2664884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5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</a:t>
            </a:r>
            <a:r>
              <a:rPr lang="vi-VN" sz="1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- 202</a:t>
            </a:r>
            <a:r>
              <a:rPr lang="vi-VN" sz="15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9" name="Picture 8" descr="lo go"/>
          <p:cNvPicPr>
            <a:picLocks noChangeAspect="1"/>
          </p:cNvPicPr>
          <p:nvPr/>
        </p:nvPicPr>
        <p:blipFill>
          <a:blip r:embed="rId4"/>
          <a:srcRect b="-380"/>
          <a:stretch>
            <a:fillRect/>
          </a:stretch>
        </p:blipFill>
        <p:spPr>
          <a:xfrm>
            <a:off x="5588002" y="1092200"/>
            <a:ext cx="1380913" cy="1117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73973064"/>
      </p:ext>
    </p:extLst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1523" y="645861"/>
            <a:ext cx="5915467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Vào ngày 3/3 Âm lịch, các gia đình làm bánh trôi, bánh chay cúng ông bà, tổ tiên và không kiêng đốt lửa. Ở nhiều nơi, dân ta cũng làm bánh trôi bánh chay cúng thần hoàng. Những món ăn được nấu trong dịp này làm ra đều được cúng gia tiên với ý nghĩa con cháu một lòng hướng về tổ tiên, nguồn cội.</a:t>
            </a:r>
            <a:endParaRPr lang="vi-VN" sz="2400" b="0" i="0" smtClean="0">
              <a:solidFill>
                <a:srgbClr val="000000"/>
              </a:solidFill>
              <a:effectLst/>
              <a:latin typeface="+mj-lt"/>
            </a:endParaRPr>
          </a:p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Đặc biệt, trong dịp này người đi xa quê sẽ đoàn tụ cùng gia đình, cùng đi tảo mộ người đã khuất và sum họp bên bữa cơm gia đình.</a:t>
            </a:r>
            <a:endParaRPr lang="vi-VN" sz="2400" b="0" i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076" name="Picture 4" descr="Tết Hàn Thực 2023 là ngày nào? Ý nghĩa Tết Hàn Thực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5" y="1191293"/>
            <a:ext cx="5312193" cy="409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83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5" y="308241"/>
            <a:ext cx="4198325" cy="284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35764" y="947824"/>
            <a:ext cx="6448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ngọt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4182282" cy="2777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8454" y="4235060"/>
            <a:ext cx="6448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dạng hình tròn dẹt,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bùi từ nhân đậu xanh, vị ngọt từ nước đường</a:t>
            </a:r>
          </a:p>
        </p:txBody>
      </p:sp>
    </p:spTree>
    <p:extLst>
      <p:ext uri="{BB962C8B-B14F-4D97-AF65-F5344CB8AC3E}">
        <p14:creationId xmlns:p14="http://schemas.microsoft.com/office/powerpoint/2010/main" val="40734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5566" y="1876097"/>
            <a:ext cx="87684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8F77AD"/>
                </a:solidFill>
                <a:effectLst/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1500" b="1" dirty="0">
              <a:solidFill>
                <a:srgbClr val="8F77A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3" name="Rounded Rectangle 2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Bánh trôi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2" y="1960577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Nhân bánh trôi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0" y="2027324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 mật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thịt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6" name="Rounded Rectangle 5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3: Bánh chay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22348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dạng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 dẹt,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4: Nhân bánh chay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đậu xanh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54432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66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0166" y="2253249"/>
            <a:ext cx="3001905" cy="4411579"/>
            <a:chOff x="6165666" y="1636294"/>
            <a:chExt cx="3001905" cy="4411579"/>
          </a:xfrm>
        </p:grpSpPr>
        <p:sp>
          <p:nvSpPr>
            <p:cNvPr id="16" name="Rounded Rectangle 15"/>
            <p:cNvSpPr/>
            <p:nvPr/>
          </p:nvSpPr>
          <p:spPr>
            <a:xfrm>
              <a:off x="6165666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5557" y="4381961"/>
              <a:ext cx="28520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 luộc trong nồi nước sôi, khi bánh nổi lên mặt nước vớt ra vừa chín tới</a:t>
              </a:r>
            </a:p>
          </p:txBody>
        </p:sp>
        <p:pic>
          <p:nvPicPr>
            <p:cNvPr id="4104" name="Picture 8" descr="Tết Hàn Thực - Tết Bánh Trôi Bánh Chay Năm 2020 Nhằm Ngày 26.3 | Ahalong.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389" y="2390374"/>
              <a:ext cx="2740950" cy="1831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147314" y="2253249"/>
            <a:ext cx="2923007" cy="4411579"/>
            <a:chOff x="9164463" y="1636294"/>
            <a:chExt cx="2923007" cy="4411579"/>
          </a:xfrm>
        </p:grpSpPr>
        <p:sp>
          <p:nvSpPr>
            <p:cNvPr id="17" name="Rounded Rectangle 16"/>
            <p:cNvSpPr/>
            <p:nvPr/>
          </p:nvSpPr>
          <p:spPr>
            <a:xfrm>
              <a:off x="9164463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{keywords}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500" y="2473484"/>
              <a:ext cx="2625421" cy="17485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448410" y="4459040"/>
              <a:ext cx="263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Rắc vừng lên bánh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00927" y="82243"/>
            <a:ext cx="6368715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 trình làm bánh trôi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28297" y="2253249"/>
            <a:ext cx="2860841" cy="4411579"/>
            <a:chOff x="192505" y="1636294"/>
            <a:chExt cx="2860841" cy="4411579"/>
          </a:xfrm>
        </p:grpSpPr>
        <p:sp>
          <p:nvSpPr>
            <p:cNvPr id="7" name="Rounded Rectangle 6"/>
            <p:cNvSpPr/>
            <p:nvPr/>
          </p:nvSpPr>
          <p:spPr>
            <a:xfrm>
              <a:off x="192505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{keywords}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84" y="2404929"/>
              <a:ext cx="2673682" cy="17806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7557" y="4381961"/>
              <a:ext cx="2639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bột thành từng khúc đều nhau có chiều dài khoảng 1 đốt ngón tay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80939" y="2269437"/>
            <a:ext cx="2865651" cy="4411579"/>
            <a:chOff x="3161669" y="1636294"/>
            <a:chExt cx="2865651" cy="4411579"/>
          </a:xfrm>
        </p:grpSpPr>
        <p:sp>
          <p:nvSpPr>
            <p:cNvPr id="15" name="Rounded Rectangle 14"/>
            <p:cNvSpPr/>
            <p:nvPr/>
          </p:nvSpPr>
          <p:spPr>
            <a:xfrm>
              <a:off x="3161669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{keywords}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54" y="2420971"/>
              <a:ext cx="2704270" cy="18010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388260" y="4448595"/>
              <a:ext cx="26390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 dẹt, để viên đường vào giữa và vê tròn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5019" y="1387715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3481" y="1387715"/>
            <a:ext cx="1564601" cy="461665"/>
          </a:xfrm>
          <a:prstGeom prst="rect">
            <a:avLst/>
          </a:prstGeom>
          <a:solidFill>
            <a:srgbClr val="CAC1DB"/>
          </a:solidFill>
          <a:ln>
            <a:solidFill>
              <a:srgbClr val="CAC1D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2904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771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74127 0.145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23594 0.155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49427 0.145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14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50469 0.146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070" y="1224565"/>
            <a:ext cx="10226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8000" b="1" dirty="0" smtClean="0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8000" b="1" dirty="0" smtClean="0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dirty="0" smtClean="0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8000" b="1" dirty="0" smtClean="0">
              <a:solidFill>
                <a:srgbClr val="8F77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9829" y="3244334"/>
            <a:ext cx="104198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000" b="1" dirty="0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000" b="1" dirty="0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000" b="1" dirty="0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6000" b="1" dirty="0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6000" b="1" dirty="0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8F77AD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6000" b="1" dirty="0">
              <a:solidFill>
                <a:srgbClr val="8F77A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5867400"/>
            <a:ext cx="9245600" cy="381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100" name="Picture 4" descr="sca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057400"/>
            <a:ext cx="270298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banh-troi-ste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057400"/>
            <a:ext cx="75184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1"/>
            <a:ext cx="10871200" cy="2270125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hlink"/>
                </a:solidFill>
              </a:rPr>
              <a:t>Nguồn gốc Tết hàn thực</a:t>
            </a:r>
            <a:br>
              <a:rPr lang="en-US" b="1">
                <a:solidFill>
                  <a:schemeClr val="hlink"/>
                </a:solidFill>
              </a:rPr>
            </a:br>
            <a:r>
              <a:rPr lang="en-US" b="1">
                <a:solidFill>
                  <a:schemeClr val="hlink"/>
                </a:solidFill>
              </a:rPr>
              <a:t>" Tết bánh trôi bánh chay"</a:t>
            </a:r>
            <a:r>
              <a:rPr lang="en-US" b="1"/>
              <a:t/>
            </a:r>
            <a:br>
              <a:rPr lang="en-US" b="1"/>
            </a:b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71186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6621" y="520262"/>
            <a:ext cx="618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banh%20troi%20banh%20chay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55379"/>
            <a:ext cx="3986048" cy="37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ca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82" y="1655379"/>
            <a:ext cx="4824249" cy="37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8344" y="5407572"/>
            <a:ext cx="8418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6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6262" y="583324"/>
            <a:ext cx="5139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hlink"/>
                </a:solidFill>
              </a:rPr>
              <a:t>Nguồn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gốc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br>
              <a:rPr lang="en-US" sz="2800" b="1" dirty="0">
                <a:solidFill>
                  <a:schemeClr val="hlink"/>
                </a:solidFill>
              </a:rPr>
            </a:br>
            <a:r>
              <a:rPr lang="en-US" sz="2800" b="1" dirty="0" err="1">
                <a:solidFill>
                  <a:schemeClr val="hlink"/>
                </a:solidFill>
              </a:rPr>
              <a:t>sự</a:t>
            </a:r>
            <a:r>
              <a:rPr lang="en-US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err="1">
                <a:solidFill>
                  <a:schemeClr val="hlink"/>
                </a:solidFill>
              </a:rPr>
              <a:t>tích</a:t>
            </a:r>
            <a:endParaRPr lang="en-US" sz="2800" dirty="0"/>
          </a:p>
        </p:txBody>
      </p:sp>
      <p:pic>
        <p:nvPicPr>
          <p:cNvPr id="5" name="Picture 5" descr="sca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182086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17986" y="4130565"/>
            <a:ext cx="53602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(TQ)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Picture 7" descr="ANd9GcRksSYRlUYpYSzKXn0mOGlKq4WWAzsjQxfKzGZIpaBTjkp9bq0bBMXRXOU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21" y="0"/>
            <a:ext cx="3894082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49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9780" y="788275"/>
            <a:ext cx="6117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0331" y="2053239"/>
            <a:ext cx="9238593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phi Li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thèm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(nay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056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8633" y="1182414"/>
            <a:ext cx="5391807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cõng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4" descr="sca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59" y="609600"/>
            <a:ext cx="4887309" cy="276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10248" y="3373820"/>
            <a:ext cx="4319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thiêu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táng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Miên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Miên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 Nay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24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6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6746" y="1481959"/>
            <a:ext cx="477695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) do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” ,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105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Bách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”. </a:t>
            </a:r>
          </a:p>
        </p:txBody>
      </p:sp>
      <p:pic>
        <p:nvPicPr>
          <p:cNvPr id="5" name="Picture 5" descr="ANd9GcRksSYRlUYpYSzKXn0mOGlKq4WWAzsjQxfKzGZIpaBTjkp9bq0bBMXRXOU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85" y="538655"/>
            <a:ext cx="409903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6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8" y="244435"/>
            <a:ext cx="3573162" cy="2424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3573162" cy="2372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3594" y="2633846"/>
            <a:ext cx="218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Trôi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1706" y="5957268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Chay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6507" y="393826"/>
            <a:ext cx="6448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 vừa chín tới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rắc thêm chút vừng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6507" y="3628342"/>
            <a:ext cx="6448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thành hình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tròn dẹt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 ăn đặt lên bát nhỏ, đổ nước đường lên trên, rắc thêm chút hạt vừng rang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8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8486d3381d.vws.vegacdn.vn/UploadFolderNew/SGDLongBien/2023/Image/mnlongbiena/Thu_muc_chung/9fdb6f4e1c1fc3419a0e_24042023.jpg?w=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7" y="421375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êt hàn thuc, une belle tradition vietnamie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33" y="2209230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1003" y="4954137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 bánh trôi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7956" y="1257869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Cúng gia tiên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1113</Words>
  <Application>Microsoft Office PowerPoint</Application>
  <PresentationFormat>Custom</PresentationFormat>
  <Paragraphs>76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Nguồn gốc Tết hàn thực " Tết bánh trôi bánh chay"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huy_ctn</cp:lastModifiedBy>
  <cp:revision>26</cp:revision>
  <dcterms:created xsi:type="dcterms:W3CDTF">2024-04-01T08:16:48Z</dcterms:created>
  <dcterms:modified xsi:type="dcterms:W3CDTF">2026-03-31T01:58:30Z</dcterms:modified>
</cp:coreProperties>
</file>