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aira Heavy" panose="020B0604020202020204" charset="0"/>
      <p:regular r:id="rId12"/>
    </p:embeddedFont>
    <p:embeddedFont>
      <p:font typeface="UVN Gia Dinh" panose="02020702060506020304" pitchFamily="18" charset="0"/>
      <p:regular r:id="rId13"/>
      <p:bold r:id="rId14"/>
      <p:italic r:id="rId15"/>
      <p:boldItalic r:id="rId16"/>
    </p:embeddedFont>
    <p:embeddedFont>
      <p:font typeface="UVN Thay Giao Nang" panose="02090805050506020203" pitchFamily="18" charset="0"/>
      <p:regular r:id="rId17"/>
      <p:italic r:id="rId18"/>
    </p:embeddedFont>
    <p:embeddedFont>
      <p:font typeface="UVN Thoi Nay Nang" panose="02020903060505020304" pitchFamily="18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9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DA750-AF2C-4753-A2CD-3B47A51C7DCC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C6CC-0A4E-47C7-99D2-373B66C3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FC6CC-0A4E-47C7-99D2-373B66C31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0616" y="1113865"/>
            <a:ext cx="13186768" cy="8059270"/>
            <a:chOff x="0" y="0"/>
            <a:chExt cx="2001069" cy="1222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1069" cy="1222980"/>
            </a:xfrm>
            <a:custGeom>
              <a:avLst/>
              <a:gdLst/>
              <a:ahLst/>
              <a:cxnLst/>
              <a:rect l="l" t="t" r="r" b="b"/>
              <a:pathLst>
                <a:path w="2001069" h="1222980">
                  <a:moveTo>
                    <a:pt x="2935" y="0"/>
                  </a:moveTo>
                  <a:lnTo>
                    <a:pt x="1998134" y="0"/>
                  </a:lnTo>
                  <a:cubicBezTo>
                    <a:pt x="1999755" y="0"/>
                    <a:pt x="2001069" y="1314"/>
                    <a:pt x="2001069" y="2935"/>
                  </a:cubicBezTo>
                  <a:lnTo>
                    <a:pt x="2001069" y="1220045"/>
                  </a:lnTo>
                  <a:cubicBezTo>
                    <a:pt x="2001069" y="1220823"/>
                    <a:pt x="2000760" y="1221570"/>
                    <a:pt x="2000209" y="1222120"/>
                  </a:cubicBezTo>
                  <a:cubicBezTo>
                    <a:pt x="1999659" y="1222671"/>
                    <a:pt x="1998912" y="1222980"/>
                    <a:pt x="1998134" y="1222980"/>
                  </a:cubicBezTo>
                  <a:lnTo>
                    <a:pt x="2935" y="1222980"/>
                  </a:lnTo>
                  <a:cubicBezTo>
                    <a:pt x="1314" y="1222980"/>
                    <a:pt x="0" y="1221666"/>
                    <a:pt x="0" y="1220045"/>
                  </a:cubicBezTo>
                  <a:lnTo>
                    <a:pt x="0" y="2935"/>
                  </a:lnTo>
                  <a:cubicBezTo>
                    <a:pt x="0" y="1314"/>
                    <a:pt x="1314" y="0"/>
                    <a:pt x="2935" y="0"/>
                  </a:cubicBezTo>
                  <a:close/>
                </a:path>
              </a:pathLst>
            </a:custGeom>
            <a:solidFill>
              <a:srgbClr val="E8F8F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01069" cy="1261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9466" y="6395224"/>
            <a:ext cx="8668921" cy="1709309"/>
            <a:chOff x="0" y="-6925"/>
            <a:chExt cx="1315494" cy="2593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8747" cy="252460"/>
            </a:xfrm>
            <a:custGeom>
              <a:avLst/>
              <a:gdLst/>
              <a:ahLst/>
              <a:cxnLst/>
              <a:rect l="l" t="t" r="r" b="b"/>
              <a:pathLst>
                <a:path w="1248747" h="252460">
                  <a:moveTo>
                    <a:pt x="5645" y="0"/>
                  </a:moveTo>
                  <a:lnTo>
                    <a:pt x="1243102" y="0"/>
                  </a:lnTo>
                  <a:cubicBezTo>
                    <a:pt x="1244599" y="0"/>
                    <a:pt x="1246035" y="595"/>
                    <a:pt x="1247094" y="1653"/>
                  </a:cubicBezTo>
                  <a:cubicBezTo>
                    <a:pt x="1248152" y="2712"/>
                    <a:pt x="1248747" y="4148"/>
                    <a:pt x="1248747" y="5645"/>
                  </a:cubicBezTo>
                  <a:lnTo>
                    <a:pt x="1248747" y="246815"/>
                  </a:lnTo>
                  <a:cubicBezTo>
                    <a:pt x="1248747" y="249932"/>
                    <a:pt x="1246220" y="252460"/>
                    <a:pt x="1243102" y="252460"/>
                  </a:cubicBezTo>
                  <a:lnTo>
                    <a:pt x="5645" y="252460"/>
                  </a:lnTo>
                  <a:cubicBezTo>
                    <a:pt x="4148" y="252460"/>
                    <a:pt x="2712" y="251865"/>
                    <a:pt x="1653" y="250806"/>
                  </a:cubicBezTo>
                  <a:cubicBezTo>
                    <a:pt x="595" y="249748"/>
                    <a:pt x="0" y="248312"/>
                    <a:pt x="0" y="246815"/>
                  </a:cubicBezTo>
                  <a:lnTo>
                    <a:pt x="0" y="5645"/>
                  </a:lnTo>
                  <a:cubicBezTo>
                    <a:pt x="0" y="4148"/>
                    <a:pt x="595" y="2712"/>
                    <a:pt x="1653" y="1653"/>
                  </a:cubicBezTo>
                  <a:cubicBezTo>
                    <a:pt x="2712" y="595"/>
                    <a:pt x="4148" y="0"/>
                    <a:pt x="5645" y="0"/>
                  </a:cubicBezTo>
                  <a:close/>
                </a:path>
              </a:pathLst>
            </a:custGeom>
            <a:solidFill>
              <a:srgbClr val="73B46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6925"/>
              <a:ext cx="1315494" cy="2593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4140"/>
                </a:lnSpc>
              </a:pPr>
              <a:r>
                <a:rPr lang="en-US" sz="5000" dirty="0">
                  <a:solidFill>
                    <a:srgbClr val="000000"/>
                  </a:solidFill>
                  <a:latin typeface="UVN Thay Giao Nang" panose="02090805050506020203" pitchFamily="18" charset="0"/>
                </a:rPr>
                <a:t>CẮP CUA BỎ GIỎ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63224" y="2430117"/>
            <a:ext cx="12161552" cy="3714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322"/>
              </a:lnSpc>
            </a:pPr>
            <a:r>
              <a:rPr lang="en-US" sz="14180" dirty="0">
                <a:solidFill>
                  <a:srgbClr val="000000"/>
                </a:solidFill>
                <a:latin typeface="Saira Heavy"/>
              </a:rPr>
              <a:t>TRÒ CHƠI DÂN GIAN</a:t>
            </a:r>
          </a:p>
        </p:txBody>
      </p:sp>
      <p:sp>
        <p:nvSpPr>
          <p:cNvPr id="9" name="Freeform 9"/>
          <p:cNvSpPr/>
          <p:nvPr/>
        </p:nvSpPr>
        <p:spPr>
          <a:xfrm rot="-9078110">
            <a:off x="13986489" y="3684355"/>
            <a:ext cx="3202485" cy="11147890"/>
          </a:xfrm>
          <a:custGeom>
            <a:avLst/>
            <a:gdLst/>
            <a:ahLst/>
            <a:cxnLst/>
            <a:rect l="l" t="t" r="r" b="b"/>
            <a:pathLst>
              <a:path w="3202485" h="11147890">
                <a:moveTo>
                  <a:pt x="0" y="0"/>
                </a:moveTo>
                <a:lnTo>
                  <a:pt x="3202485" y="0"/>
                </a:lnTo>
                <a:lnTo>
                  <a:pt x="3202485" y="11147890"/>
                </a:lnTo>
                <a:lnTo>
                  <a:pt x="0" y="11147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078110" flipH="1">
            <a:off x="1286255" y="-6901750"/>
            <a:ext cx="3202485" cy="11147890"/>
          </a:xfrm>
          <a:custGeom>
            <a:avLst/>
            <a:gdLst/>
            <a:ahLst/>
            <a:cxnLst/>
            <a:rect l="l" t="t" r="r" b="b"/>
            <a:pathLst>
              <a:path w="3202485" h="11147890">
                <a:moveTo>
                  <a:pt x="3202485" y="0"/>
                </a:moveTo>
                <a:lnTo>
                  <a:pt x="0" y="0"/>
                </a:lnTo>
                <a:lnTo>
                  <a:pt x="0" y="11147890"/>
                </a:lnTo>
                <a:lnTo>
                  <a:pt x="3202485" y="11147890"/>
                </a:lnTo>
                <a:lnTo>
                  <a:pt x="320248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526700">
            <a:off x="1509211" y="6663740"/>
            <a:ext cx="2082809" cy="5114041"/>
          </a:xfrm>
          <a:custGeom>
            <a:avLst/>
            <a:gdLst/>
            <a:ahLst/>
            <a:cxnLst/>
            <a:rect l="l" t="t" r="r" b="b"/>
            <a:pathLst>
              <a:path w="2082809" h="5114041">
                <a:moveTo>
                  <a:pt x="0" y="0"/>
                </a:moveTo>
                <a:lnTo>
                  <a:pt x="2082810" y="0"/>
                </a:lnTo>
                <a:lnTo>
                  <a:pt x="2082810" y="5114040"/>
                </a:lnTo>
                <a:lnTo>
                  <a:pt x="0" y="51140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3421336">
            <a:off x="15046392" y="-564226"/>
            <a:ext cx="1792466" cy="3584933"/>
          </a:xfrm>
          <a:custGeom>
            <a:avLst/>
            <a:gdLst/>
            <a:ahLst/>
            <a:cxnLst/>
            <a:rect l="l" t="t" r="r" b="b"/>
            <a:pathLst>
              <a:path w="1792466" h="3584933">
                <a:moveTo>
                  <a:pt x="0" y="0"/>
                </a:moveTo>
                <a:lnTo>
                  <a:pt x="1792466" y="0"/>
                </a:lnTo>
                <a:lnTo>
                  <a:pt x="1792466" y="3584933"/>
                </a:lnTo>
                <a:lnTo>
                  <a:pt x="0" y="35849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5281" y="2393037"/>
            <a:ext cx="5711478" cy="5711478"/>
            <a:chOff x="0" y="0"/>
            <a:chExt cx="7615304" cy="7615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15304" cy="7615304"/>
            </a:xfrm>
            <a:custGeom>
              <a:avLst/>
              <a:gdLst/>
              <a:ahLst/>
              <a:cxnLst/>
              <a:rect l="l" t="t" r="r" b="b"/>
              <a:pathLst>
                <a:path w="7615304" h="7615304">
                  <a:moveTo>
                    <a:pt x="0" y="0"/>
                  </a:moveTo>
                  <a:lnTo>
                    <a:pt x="7615304" y="0"/>
                  </a:lnTo>
                  <a:lnTo>
                    <a:pt x="7615304" y="7615304"/>
                  </a:lnTo>
                  <a:lnTo>
                    <a:pt x="0" y="7615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816149" y="2179860"/>
              <a:ext cx="3983007" cy="2112550"/>
            </a:xfrm>
            <a:custGeom>
              <a:avLst/>
              <a:gdLst/>
              <a:ahLst/>
              <a:cxnLst/>
              <a:rect l="l" t="t" r="r" b="b"/>
              <a:pathLst>
                <a:path w="3983007" h="2112550">
                  <a:moveTo>
                    <a:pt x="0" y="0"/>
                  </a:moveTo>
                  <a:lnTo>
                    <a:pt x="3983007" y="0"/>
                  </a:lnTo>
                  <a:lnTo>
                    <a:pt x="3983007" y="2112550"/>
                  </a:lnTo>
                  <a:lnTo>
                    <a:pt x="0" y="2112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-13124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1816149" y="3565055"/>
              <a:ext cx="3983007" cy="2389804"/>
            </a:xfrm>
            <a:custGeom>
              <a:avLst/>
              <a:gdLst/>
              <a:ahLst/>
              <a:cxnLst/>
              <a:rect l="l" t="t" r="r" b="b"/>
              <a:pathLst>
                <a:path w="3983007" h="2389804">
                  <a:moveTo>
                    <a:pt x="3983007" y="0"/>
                  </a:moveTo>
                  <a:lnTo>
                    <a:pt x="0" y="0"/>
                  </a:lnTo>
                  <a:lnTo>
                    <a:pt x="0" y="2389804"/>
                  </a:lnTo>
                  <a:lnTo>
                    <a:pt x="3983007" y="2389804"/>
                  </a:lnTo>
                  <a:lnTo>
                    <a:pt x="3983007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048931" y="1364232"/>
            <a:ext cx="5042687" cy="7561667"/>
          </a:xfrm>
          <a:custGeom>
            <a:avLst/>
            <a:gdLst/>
            <a:ahLst/>
            <a:cxnLst/>
            <a:rect l="l" t="t" r="r" b="b"/>
            <a:pathLst>
              <a:path w="5042687" h="7561667">
                <a:moveTo>
                  <a:pt x="0" y="0"/>
                </a:moveTo>
                <a:lnTo>
                  <a:pt x="5042686" y="0"/>
                </a:lnTo>
                <a:lnTo>
                  <a:pt x="5042686" y="7561666"/>
                </a:lnTo>
                <a:lnTo>
                  <a:pt x="0" y="75616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52166" y="7884264"/>
            <a:ext cx="5397710" cy="51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36"/>
              </a:lnSpc>
            </a:pPr>
            <a:r>
              <a:rPr lang="en-US" sz="3897">
                <a:solidFill>
                  <a:srgbClr val="000000"/>
                </a:solidFill>
                <a:latin typeface="Saira Heavy"/>
              </a:rPr>
              <a:t>Khay đựng sỏi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52858" y="7819843"/>
            <a:ext cx="5984187" cy="581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4"/>
              </a:lnSpc>
            </a:pPr>
            <a:r>
              <a:rPr lang="en-US" sz="4321" dirty="0">
                <a:solidFill>
                  <a:srgbClr val="000000"/>
                </a:solidFill>
                <a:latin typeface="Saira Heavy"/>
              </a:rPr>
              <a:t>Giỏ </a:t>
            </a:r>
            <a:r>
              <a:rPr lang="en-US" sz="4321" dirty="0" err="1">
                <a:solidFill>
                  <a:srgbClr val="000000"/>
                </a:solidFill>
                <a:latin typeface="Saira Heavy"/>
              </a:rPr>
              <a:t>đựng</a:t>
            </a:r>
            <a:r>
              <a:rPr lang="en-US" sz="4321" dirty="0">
                <a:solidFill>
                  <a:srgbClr val="000000"/>
                </a:solidFill>
                <a:latin typeface="Saira Heavy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3E306-C3DC-415C-A4B3-17CFFB93A568}"/>
              </a:ext>
            </a:extLst>
          </p:cNvPr>
          <p:cNvSpPr txBox="1"/>
          <p:nvPr/>
        </p:nvSpPr>
        <p:spPr>
          <a:xfrm>
            <a:off x="4267200" y="960382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solidFill>
                  <a:srgbClr val="081C36"/>
                </a:solidFill>
                <a:latin typeface="UVN Thoi Nay Nang" panose="02020903060505020304" pitchFamily="18" charset="0"/>
              </a:rPr>
              <a:t>CHUẨN BỊ</a:t>
            </a:r>
            <a:endParaRPr lang="en-US" sz="9600" dirty="0">
              <a:latin typeface="UVN Thoi Nay Nang" panose="0202090306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5863" y="1435487"/>
            <a:ext cx="11101294" cy="6926682"/>
            <a:chOff x="0" y="0"/>
            <a:chExt cx="1684602" cy="1051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602" cy="1051112"/>
            </a:xfrm>
            <a:custGeom>
              <a:avLst/>
              <a:gdLst/>
              <a:ahLst/>
              <a:cxnLst/>
              <a:rect l="l" t="t" r="r" b="b"/>
              <a:pathLst>
                <a:path w="1684602" h="1051112">
                  <a:moveTo>
                    <a:pt x="3487" y="0"/>
                  </a:moveTo>
                  <a:lnTo>
                    <a:pt x="1681115" y="0"/>
                  </a:lnTo>
                  <a:cubicBezTo>
                    <a:pt x="1682040" y="0"/>
                    <a:pt x="1682927" y="367"/>
                    <a:pt x="1683581" y="1021"/>
                  </a:cubicBezTo>
                  <a:cubicBezTo>
                    <a:pt x="1684235" y="1675"/>
                    <a:pt x="1684602" y="2562"/>
                    <a:pt x="1684602" y="3487"/>
                  </a:cubicBezTo>
                  <a:lnTo>
                    <a:pt x="1684602" y="1047625"/>
                  </a:lnTo>
                  <a:cubicBezTo>
                    <a:pt x="1684602" y="1049551"/>
                    <a:pt x="1683041" y="1051112"/>
                    <a:pt x="1681115" y="1051112"/>
                  </a:cubicBezTo>
                  <a:lnTo>
                    <a:pt x="3487" y="1051112"/>
                  </a:lnTo>
                  <a:cubicBezTo>
                    <a:pt x="1561" y="1051112"/>
                    <a:pt x="0" y="1049551"/>
                    <a:pt x="0" y="1047625"/>
                  </a:cubicBezTo>
                  <a:lnTo>
                    <a:pt x="0" y="3487"/>
                  </a:lnTo>
                  <a:cubicBezTo>
                    <a:pt x="0" y="1561"/>
                    <a:pt x="1561" y="0"/>
                    <a:pt x="3487" y="0"/>
                  </a:cubicBezTo>
                  <a:close/>
                </a:path>
              </a:pathLst>
            </a:custGeom>
            <a:solidFill>
              <a:srgbClr val="E8F8F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84602" cy="10892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851293" y="3505643"/>
            <a:ext cx="11101294" cy="3363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860926" y="4863654"/>
            <a:ext cx="11091661" cy="15902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870559" y="6374728"/>
            <a:ext cx="11082028" cy="627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9470869" y="8930234"/>
            <a:ext cx="1215347" cy="3495824"/>
            <a:chOff x="0" y="0"/>
            <a:chExt cx="184427" cy="5304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4427" cy="530485"/>
            </a:xfrm>
            <a:custGeom>
              <a:avLst/>
              <a:gdLst/>
              <a:ahLst/>
              <a:cxnLst/>
              <a:rect l="l" t="t" r="r" b="b"/>
              <a:pathLst>
                <a:path w="184427" h="530485">
                  <a:moveTo>
                    <a:pt x="31851" y="0"/>
                  </a:moveTo>
                  <a:lnTo>
                    <a:pt x="152576" y="0"/>
                  </a:lnTo>
                  <a:cubicBezTo>
                    <a:pt x="161023" y="0"/>
                    <a:pt x="169125" y="3356"/>
                    <a:pt x="175098" y="9329"/>
                  </a:cubicBezTo>
                  <a:cubicBezTo>
                    <a:pt x="181071" y="15302"/>
                    <a:pt x="184427" y="23403"/>
                    <a:pt x="184427" y="31851"/>
                  </a:cubicBezTo>
                  <a:lnTo>
                    <a:pt x="184427" y="498635"/>
                  </a:lnTo>
                  <a:cubicBezTo>
                    <a:pt x="184427" y="516225"/>
                    <a:pt x="170167" y="530485"/>
                    <a:pt x="152576" y="530485"/>
                  </a:cubicBezTo>
                  <a:lnTo>
                    <a:pt x="31851" y="530485"/>
                  </a:lnTo>
                  <a:cubicBezTo>
                    <a:pt x="23403" y="530485"/>
                    <a:pt x="15302" y="527130"/>
                    <a:pt x="9329" y="521156"/>
                  </a:cubicBezTo>
                  <a:cubicBezTo>
                    <a:pt x="3356" y="515183"/>
                    <a:pt x="0" y="507082"/>
                    <a:pt x="0" y="498635"/>
                  </a:cubicBezTo>
                  <a:lnTo>
                    <a:pt x="0" y="31851"/>
                  </a:lnTo>
                  <a:cubicBezTo>
                    <a:pt x="0" y="23403"/>
                    <a:pt x="3356" y="15302"/>
                    <a:pt x="9329" y="9329"/>
                  </a:cubicBezTo>
                  <a:cubicBezTo>
                    <a:pt x="15302" y="3356"/>
                    <a:pt x="23403" y="0"/>
                    <a:pt x="31851" y="0"/>
                  </a:cubicBezTo>
                  <a:close/>
                </a:path>
              </a:pathLst>
            </a:custGeom>
            <a:solidFill>
              <a:srgbClr val="DD7147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84427" cy="606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3399713">
            <a:off x="1508596" y="6799956"/>
            <a:ext cx="1562213" cy="3124426"/>
          </a:xfrm>
          <a:custGeom>
            <a:avLst/>
            <a:gdLst/>
            <a:ahLst/>
            <a:cxnLst/>
            <a:rect l="l" t="t" r="r" b="b"/>
            <a:pathLst>
              <a:path w="1562213" h="3124426">
                <a:moveTo>
                  <a:pt x="0" y="0"/>
                </a:moveTo>
                <a:lnTo>
                  <a:pt x="1562213" y="0"/>
                </a:lnTo>
                <a:lnTo>
                  <a:pt x="1562213" y="3124426"/>
                </a:lnTo>
                <a:lnTo>
                  <a:pt x="0" y="312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18129" y="5469068"/>
            <a:ext cx="6172494" cy="4817932"/>
          </a:xfrm>
          <a:custGeom>
            <a:avLst/>
            <a:gdLst/>
            <a:ahLst/>
            <a:cxnLst/>
            <a:rect l="l" t="t" r="r" b="b"/>
            <a:pathLst>
              <a:path w="6172494" h="4817932">
                <a:moveTo>
                  <a:pt x="0" y="0"/>
                </a:moveTo>
                <a:lnTo>
                  <a:pt x="6172494" y="0"/>
                </a:lnTo>
                <a:lnTo>
                  <a:pt x="6172494" y="4817932"/>
                </a:lnTo>
                <a:lnTo>
                  <a:pt x="0" y="48179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476883" y="4863654"/>
            <a:ext cx="2190273" cy="1517344"/>
          </a:xfrm>
          <a:custGeom>
            <a:avLst/>
            <a:gdLst/>
            <a:ahLst/>
            <a:cxnLst/>
            <a:rect l="l" t="t" r="r" b="b"/>
            <a:pathLst>
              <a:path w="2190273" h="1517344">
                <a:moveTo>
                  <a:pt x="0" y="0"/>
                </a:moveTo>
                <a:lnTo>
                  <a:pt x="2190274" y="0"/>
                </a:lnTo>
                <a:lnTo>
                  <a:pt x="2190274" y="1517344"/>
                </a:lnTo>
                <a:lnTo>
                  <a:pt x="0" y="1517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57493" t="-520186" r="-296573" b="-87919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476883" y="3481561"/>
            <a:ext cx="2632560" cy="1382094"/>
          </a:xfrm>
          <a:custGeom>
            <a:avLst/>
            <a:gdLst/>
            <a:ahLst/>
            <a:cxnLst/>
            <a:rect l="l" t="t" r="r" b="b"/>
            <a:pathLst>
              <a:path w="2632560" h="1382094">
                <a:moveTo>
                  <a:pt x="0" y="0"/>
                </a:moveTo>
                <a:lnTo>
                  <a:pt x="2632560" y="0"/>
                </a:lnTo>
                <a:lnTo>
                  <a:pt x="2632560" y="1382093"/>
                </a:lnTo>
                <a:lnTo>
                  <a:pt x="0" y="13820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57234" y="5133975"/>
            <a:ext cx="8194069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Bước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2: Hai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ngón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tro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̉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duỗi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thẳng</a:t>
            </a:r>
            <a:endParaRPr lang="en-US" sz="4100" dirty="0">
              <a:solidFill>
                <a:srgbClr val="000000"/>
              </a:solidFill>
              <a:latin typeface="UVN Gia Dinh" panose="02020702060506020304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84474" y="6841516"/>
            <a:ext cx="9366691" cy="1247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Bước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3: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Dùng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hai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ngón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tro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̉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kẹp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chặt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viên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sỏi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tha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̉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vào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gio</a:t>
            </a:r>
            <a:r>
              <a:rPr lang="en-US" sz="4100" dirty="0">
                <a:solidFill>
                  <a:srgbClr val="000000"/>
                </a:solidFill>
                <a:latin typeface="UVN Gia Dinh" panose="02020702060506020304" pitchFamily="18" charset="0"/>
              </a:rPr>
              <a:t>̉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87723" y="1925446"/>
            <a:ext cx="8228434" cy="89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29"/>
              </a:lnSpc>
              <a:spcBef>
                <a:spcPct val="0"/>
              </a:spcBef>
            </a:pPr>
            <a:r>
              <a:rPr lang="en-US" sz="6299" dirty="0">
                <a:solidFill>
                  <a:srgbClr val="000000"/>
                </a:solidFill>
                <a:latin typeface="Saira Heavy"/>
              </a:rPr>
              <a:t>KỸ NĂNG CẮP CUA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70559" y="3716838"/>
            <a:ext cx="938060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Bước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1: Hai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ngón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bàn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tay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đan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vào</a:t>
            </a:r>
            <a:r>
              <a:rPr lang="en-US" sz="4200" dirty="0">
                <a:solidFill>
                  <a:srgbClr val="000000"/>
                </a:solidFill>
                <a:latin typeface="UVN Gia Dinh" panose="02020702060506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UVN Gia Dinh" panose="02020702060506020304" pitchFamily="18" charset="0"/>
              </a:rPr>
              <a:t>nhau</a:t>
            </a:r>
            <a:endParaRPr lang="en-US" sz="4200" dirty="0">
              <a:solidFill>
                <a:srgbClr val="000000"/>
              </a:solidFill>
              <a:latin typeface="UVN Gia Dinh" panose="02020702060506020304" pitchFamily="18" charset="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1251165" y="6366096"/>
            <a:ext cx="1083996" cy="2208140"/>
          </a:xfrm>
          <a:custGeom>
            <a:avLst/>
            <a:gdLst/>
            <a:ahLst/>
            <a:cxnLst/>
            <a:rect l="l" t="t" r="r" b="b"/>
            <a:pathLst>
              <a:path w="1083996" h="2208140">
                <a:moveTo>
                  <a:pt x="0" y="0"/>
                </a:moveTo>
                <a:lnTo>
                  <a:pt x="1083996" y="0"/>
                </a:lnTo>
                <a:lnTo>
                  <a:pt x="1083996" y="2208140"/>
                </a:lnTo>
                <a:lnTo>
                  <a:pt x="0" y="2208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59756" t="-197747" r="-324727" b="-7948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38666"/>
            <a:ext cx="12750012" cy="8946942"/>
            <a:chOff x="0" y="0"/>
            <a:chExt cx="1934792" cy="13576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4792" cy="1357683"/>
            </a:xfrm>
            <a:custGeom>
              <a:avLst/>
              <a:gdLst/>
              <a:ahLst/>
              <a:cxnLst/>
              <a:rect l="l" t="t" r="r" b="b"/>
              <a:pathLst>
                <a:path w="1934792" h="1357683">
                  <a:moveTo>
                    <a:pt x="3036" y="0"/>
                  </a:moveTo>
                  <a:lnTo>
                    <a:pt x="1931756" y="0"/>
                  </a:lnTo>
                  <a:cubicBezTo>
                    <a:pt x="1932561" y="0"/>
                    <a:pt x="1933334" y="320"/>
                    <a:pt x="1933903" y="889"/>
                  </a:cubicBezTo>
                  <a:cubicBezTo>
                    <a:pt x="1934472" y="1459"/>
                    <a:pt x="1934792" y="2231"/>
                    <a:pt x="1934792" y="3036"/>
                  </a:cubicBezTo>
                  <a:lnTo>
                    <a:pt x="1934792" y="1354647"/>
                  </a:lnTo>
                  <a:cubicBezTo>
                    <a:pt x="1934792" y="1355452"/>
                    <a:pt x="1934472" y="1356224"/>
                    <a:pt x="1933903" y="1356794"/>
                  </a:cubicBezTo>
                  <a:cubicBezTo>
                    <a:pt x="1933334" y="1357363"/>
                    <a:pt x="1932561" y="1357683"/>
                    <a:pt x="1931756" y="1357683"/>
                  </a:cubicBezTo>
                  <a:lnTo>
                    <a:pt x="3036" y="1357683"/>
                  </a:lnTo>
                  <a:cubicBezTo>
                    <a:pt x="2231" y="1357683"/>
                    <a:pt x="1459" y="1357363"/>
                    <a:pt x="889" y="1356794"/>
                  </a:cubicBezTo>
                  <a:cubicBezTo>
                    <a:pt x="320" y="1356224"/>
                    <a:pt x="0" y="1355452"/>
                    <a:pt x="0" y="1354647"/>
                  </a:cubicBezTo>
                  <a:lnTo>
                    <a:pt x="0" y="3036"/>
                  </a:lnTo>
                  <a:cubicBezTo>
                    <a:pt x="0" y="2231"/>
                    <a:pt x="320" y="1459"/>
                    <a:pt x="889" y="889"/>
                  </a:cubicBezTo>
                  <a:cubicBezTo>
                    <a:pt x="1459" y="320"/>
                    <a:pt x="2231" y="0"/>
                    <a:pt x="3036" y="0"/>
                  </a:cubicBezTo>
                  <a:close/>
                </a:path>
              </a:pathLst>
            </a:custGeom>
            <a:solidFill>
              <a:srgbClr val="E8F8F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34792" cy="13957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59266" y="661603"/>
            <a:ext cx="12288880" cy="1775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6299" dirty="0">
                <a:solidFill>
                  <a:srgbClr val="000000"/>
                </a:solidFill>
                <a:latin typeface="Saira Heavy"/>
              </a:rPr>
              <a:t>TRẺ CHƠITRÒ CHƠI </a:t>
            </a:r>
          </a:p>
          <a:p>
            <a:pPr marL="0" lvl="0" indent="0" algn="ctr">
              <a:lnSpc>
                <a:spcPts val="6929"/>
              </a:lnSpc>
              <a:spcBef>
                <a:spcPct val="0"/>
              </a:spcBef>
            </a:pPr>
            <a:r>
              <a:rPr lang="en-US" sz="6299" dirty="0">
                <a:solidFill>
                  <a:srgbClr val="000000"/>
                </a:solidFill>
                <a:latin typeface="Saira Heavy"/>
              </a:rPr>
              <a:t>CẮP CUA BỎ GIỎ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21068" y="9615781"/>
            <a:ext cx="1215347" cy="3495824"/>
            <a:chOff x="0" y="0"/>
            <a:chExt cx="184427" cy="53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427" cy="530485"/>
            </a:xfrm>
            <a:custGeom>
              <a:avLst/>
              <a:gdLst/>
              <a:ahLst/>
              <a:cxnLst/>
              <a:rect l="l" t="t" r="r" b="b"/>
              <a:pathLst>
                <a:path w="184427" h="530485">
                  <a:moveTo>
                    <a:pt x="31851" y="0"/>
                  </a:moveTo>
                  <a:lnTo>
                    <a:pt x="152576" y="0"/>
                  </a:lnTo>
                  <a:cubicBezTo>
                    <a:pt x="161023" y="0"/>
                    <a:pt x="169125" y="3356"/>
                    <a:pt x="175098" y="9329"/>
                  </a:cubicBezTo>
                  <a:cubicBezTo>
                    <a:pt x="181071" y="15302"/>
                    <a:pt x="184427" y="23403"/>
                    <a:pt x="184427" y="31851"/>
                  </a:cubicBezTo>
                  <a:lnTo>
                    <a:pt x="184427" y="498635"/>
                  </a:lnTo>
                  <a:cubicBezTo>
                    <a:pt x="184427" y="516225"/>
                    <a:pt x="170167" y="530485"/>
                    <a:pt x="152576" y="530485"/>
                  </a:cubicBezTo>
                  <a:lnTo>
                    <a:pt x="31851" y="530485"/>
                  </a:lnTo>
                  <a:cubicBezTo>
                    <a:pt x="23403" y="530485"/>
                    <a:pt x="15302" y="527130"/>
                    <a:pt x="9329" y="521156"/>
                  </a:cubicBezTo>
                  <a:cubicBezTo>
                    <a:pt x="3356" y="515183"/>
                    <a:pt x="0" y="507082"/>
                    <a:pt x="0" y="498635"/>
                  </a:cubicBezTo>
                  <a:lnTo>
                    <a:pt x="0" y="31851"/>
                  </a:lnTo>
                  <a:cubicBezTo>
                    <a:pt x="0" y="23403"/>
                    <a:pt x="3356" y="15302"/>
                    <a:pt x="9329" y="9329"/>
                  </a:cubicBezTo>
                  <a:cubicBezTo>
                    <a:pt x="15302" y="3356"/>
                    <a:pt x="23403" y="0"/>
                    <a:pt x="31851" y="0"/>
                  </a:cubicBezTo>
                  <a:close/>
                </a:path>
              </a:pathLst>
            </a:custGeom>
            <a:solidFill>
              <a:srgbClr val="DD7147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84427" cy="6066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3399713">
            <a:off x="1508596" y="6799956"/>
            <a:ext cx="1562213" cy="3124426"/>
          </a:xfrm>
          <a:custGeom>
            <a:avLst/>
            <a:gdLst/>
            <a:ahLst/>
            <a:cxnLst/>
            <a:rect l="l" t="t" r="r" b="b"/>
            <a:pathLst>
              <a:path w="1562213" h="3124426">
                <a:moveTo>
                  <a:pt x="0" y="0"/>
                </a:moveTo>
                <a:lnTo>
                  <a:pt x="1562213" y="0"/>
                </a:lnTo>
                <a:lnTo>
                  <a:pt x="1562213" y="3124426"/>
                </a:lnTo>
                <a:lnTo>
                  <a:pt x="0" y="312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8231" y="2437063"/>
            <a:ext cx="7590951" cy="5925106"/>
          </a:xfrm>
          <a:custGeom>
            <a:avLst/>
            <a:gdLst/>
            <a:ahLst/>
            <a:cxnLst/>
            <a:rect l="l" t="t" r="r" b="b"/>
            <a:pathLst>
              <a:path w="7590951" h="5925106">
                <a:moveTo>
                  <a:pt x="0" y="0"/>
                </a:moveTo>
                <a:lnTo>
                  <a:pt x="7590951" y="0"/>
                </a:lnTo>
                <a:lnTo>
                  <a:pt x="7590951" y="5925106"/>
                </a:lnTo>
                <a:lnTo>
                  <a:pt x="0" y="5925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0616" y="1113865"/>
            <a:ext cx="13186768" cy="8059270"/>
            <a:chOff x="0" y="0"/>
            <a:chExt cx="2001069" cy="1222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1069" cy="1222980"/>
            </a:xfrm>
            <a:custGeom>
              <a:avLst/>
              <a:gdLst/>
              <a:ahLst/>
              <a:cxnLst/>
              <a:rect l="l" t="t" r="r" b="b"/>
              <a:pathLst>
                <a:path w="2001069" h="1222980">
                  <a:moveTo>
                    <a:pt x="2935" y="0"/>
                  </a:moveTo>
                  <a:lnTo>
                    <a:pt x="1998134" y="0"/>
                  </a:lnTo>
                  <a:cubicBezTo>
                    <a:pt x="1999755" y="0"/>
                    <a:pt x="2001069" y="1314"/>
                    <a:pt x="2001069" y="2935"/>
                  </a:cubicBezTo>
                  <a:lnTo>
                    <a:pt x="2001069" y="1220045"/>
                  </a:lnTo>
                  <a:cubicBezTo>
                    <a:pt x="2001069" y="1220823"/>
                    <a:pt x="2000760" y="1221570"/>
                    <a:pt x="2000209" y="1222120"/>
                  </a:cubicBezTo>
                  <a:cubicBezTo>
                    <a:pt x="1999659" y="1222671"/>
                    <a:pt x="1998912" y="1222980"/>
                    <a:pt x="1998134" y="1222980"/>
                  </a:cubicBezTo>
                  <a:lnTo>
                    <a:pt x="2935" y="1222980"/>
                  </a:lnTo>
                  <a:cubicBezTo>
                    <a:pt x="1314" y="1222980"/>
                    <a:pt x="0" y="1221666"/>
                    <a:pt x="0" y="1220045"/>
                  </a:cubicBezTo>
                  <a:lnTo>
                    <a:pt x="0" y="2935"/>
                  </a:lnTo>
                  <a:cubicBezTo>
                    <a:pt x="0" y="1314"/>
                    <a:pt x="1314" y="0"/>
                    <a:pt x="2935" y="0"/>
                  </a:cubicBezTo>
                  <a:close/>
                </a:path>
              </a:pathLst>
            </a:custGeom>
            <a:solidFill>
              <a:srgbClr val="E8F8F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01069" cy="126108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87498" y="2953502"/>
            <a:ext cx="12161552" cy="267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82"/>
              </a:lnSpc>
            </a:pPr>
            <a:r>
              <a:rPr lang="en-US" sz="10081" dirty="0">
                <a:solidFill>
                  <a:srgbClr val="000000"/>
                </a:solidFill>
                <a:latin typeface="Saira Heavy"/>
              </a:rPr>
              <a:t>CHÚC CÁC CON </a:t>
            </a:r>
          </a:p>
          <a:p>
            <a:pPr marL="0" lvl="0" indent="0" algn="ctr">
              <a:lnSpc>
                <a:spcPts val="10182"/>
              </a:lnSpc>
            </a:pPr>
            <a:r>
              <a:rPr lang="en-US" sz="10081" dirty="0">
                <a:solidFill>
                  <a:srgbClr val="000000"/>
                </a:solidFill>
                <a:latin typeface="Saira Heavy"/>
              </a:rPr>
              <a:t>MỘT NGÀY THÚ VỊ</a:t>
            </a:r>
          </a:p>
        </p:txBody>
      </p:sp>
      <p:sp>
        <p:nvSpPr>
          <p:cNvPr id="6" name="Freeform 6"/>
          <p:cNvSpPr/>
          <p:nvPr/>
        </p:nvSpPr>
        <p:spPr>
          <a:xfrm rot="-9078110">
            <a:off x="13986489" y="3684355"/>
            <a:ext cx="3202485" cy="11147890"/>
          </a:xfrm>
          <a:custGeom>
            <a:avLst/>
            <a:gdLst/>
            <a:ahLst/>
            <a:cxnLst/>
            <a:rect l="l" t="t" r="r" b="b"/>
            <a:pathLst>
              <a:path w="3202485" h="11147890">
                <a:moveTo>
                  <a:pt x="0" y="0"/>
                </a:moveTo>
                <a:lnTo>
                  <a:pt x="3202485" y="0"/>
                </a:lnTo>
                <a:lnTo>
                  <a:pt x="3202485" y="11147890"/>
                </a:lnTo>
                <a:lnTo>
                  <a:pt x="0" y="11147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078110" flipH="1">
            <a:off x="1286255" y="-6901750"/>
            <a:ext cx="3202485" cy="11147890"/>
          </a:xfrm>
          <a:custGeom>
            <a:avLst/>
            <a:gdLst/>
            <a:ahLst/>
            <a:cxnLst/>
            <a:rect l="l" t="t" r="r" b="b"/>
            <a:pathLst>
              <a:path w="3202485" h="11147890">
                <a:moveTo>
                  <a:pt x="3202485" y="0"/>
                </a:moveTo>
                <a:lnTo>
                  <a:pt x="0" y="0"/>
                </a:lnTo>
                <a:lnTo>
                  <a:pt x="0" y="11147890"/>
                </a:lnTo>
                <a:lnTo>
                  <a:pt x="3202485" y="11147890"/>
                </a:lnTo>
                <a:lnTo>
                  <a:pt x="320248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526700">
            <a:off x="1509211" y="6663740"/>
            <a:ext cx="2082809" cy="5114041"/>
          </a:xfrm>
          <a:custGeom>
            <a:avLst/>
            <a:gdLst/>
            <a:ahLst/>
            <a:cxnLst/>
            <a:rect l="l" t="t" r="r" b="b"/>
            <a:pathLst>
              <a:path w="2082809" h="5114041">
                <a:moveTo>
                  <a:pt x="0" y="0"/>
                </a:moveTo>
                <a:lnTo>
                  <a:pt x="2082810" y="0"/>
                </a:lnTo>
                <a:lnTo>
                  <a:pt x="2082810" y="5114040"/>
                </a:lnTo>
                <a:lnTo>
                  <a:pt x="0" y="5114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421336">
            <a:off x="15046392" y="-564226"/>
            <a:ext cx="1792466" cy="3584933"/>
          </a:xfrm>
          <a:custGeom>
            <a:avLst/>
            <a:gdLst/>
            <a:ahLst/>
            <a:cxnLst/>
            <a:rect l="l" t="t" r="r" b="b"/>
            <a:pathLst>
              <a:path w="1792466" h="3584933">
                <a:moveTo>
                  <a:pt x="0" y="0"/>
                </a:moveTo>
                <a:lnTo>
                  <a:pt x="1792466" y="0"/>
                </a:lnTo>
                <a:lnTo>
                  <a:pt x="1792466" y="3584933"/>
                </a:lnTo>
                <a:lnTo>
                  <a:pt x="0" y="3584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66</Words>
  <Application>Microsoft Office PowerPoint</Application>
  <PresentationFormat>Custom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Saira Heavy</vt:lpstr>
      <vt:lpstr>UVN Thay Giao Nang</vt:lpstr>
      <vt:lpstr>Calibri</vt:lpstr>
      <vt:lpstr>UVN Thoi Nay Nang</vt:lpstr>
      <vt:lpstr>UVN Gia Dinh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TRÒ CHƠI DÂN GIAN</dc:title>
  <cp:lastModifiedBy>Đinh</cp:lastModifiedBy>
  <cp:revision>2</cp:revision>
  <dcterms:created xsi:type="dcterms:W3CDTF">2006-08-16T00:00:00Z</dcterms:created>
  <dcterms:modified xsi:type="dcterms:W3CDTF">2024-06-06T08:42:05Z</dcterms:modified>
  <dc:identifier>DAGHQUzf-qE</dc:identifier>
</cp:coreProperties>
</file>