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18288000" cy="10287000"/>
  <p:notesSz cx="6858000" cy="9144000"/>
  <p:embeddedFontLst>
    <p:embeddedFont>
      <p:font typeface="Calibri" panose="020F0502020204030204" pitchFamily="34" charset="0"/>
      <p:regular r:id="rId10"/>
      <p:bold r:id="rId11"/>
      <p:italic r:id="rId12"/>
      <p:boldItalic r:id="rId13"/>
    </p:embeddedFont>
    <p:embeddedFont>
      <p:font typeface="Muli Bold" panose="020B0604020202020204" charset="0"/>
      <p:regular r:id="rId14"/>
    </p:embeddedFont>
    <p:embeddedFont>
      <p:font typeface="Muli Ultra-Bold" panose="020B0604020202020204" charset="0"/>
      <p:regular r:id="rId15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52" d="100"/>
          <a:sy n="52" d="100"/>
        </p:scale>
        <p:origin x="778" y="29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4.fntdata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font" Target="fonts/font3.fntdata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2.fntdata"/><Relationship Id="rId5" Type="http://schemas.openxmlformats.org/officeDocument/2006/relationships/slide" Target="slides/slide4.xml"/><Relationship Id="rId15" Type="http://schemas.openxmlformats.org/officeDocument/2006/relationships/font" Target="fonts/font6.fntdata"/><Relationship Id="rId10" Type="http://schemas.openxmlformats.org/officeDocument/2006/relationships/font" Target="fonts/font1.fntdata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5.fntdata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7/21/2024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7/21/2024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7/21/2024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7/21/2024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svg"/><Relationship Id="rId4" Type="http://schemas.openxmlformats.org/officeDocument/2006/relationships/image" Target="../media/image3.png"/><Relationship Id="rId9" Type="http://schemas.openxmlformats.org/officeDocument/2006/relationships/image" Target="../media/image8.sv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svg"/><Relationship Id="rId4" Type="http://schemas.openxmlformats.org/officeDocument/2006/relationships/image" Target="../media/image3.png"/><Relationship Id="rId9" Type="http://schemas.openxmlformats.org/officeDocument/2006/relationships/image" Target="../media/image8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3D6E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889068">
            <a:off x="3684673" y="773525"/>
            <a:ext cx="2408733" cy="1326364"/>
          </a:xfrm>
          <a:custGeom>
            <a:avLst/>
            <a:gdLst/>
            <a:ahLst/>
            <a:cxnLst/>
            <a:rect l="l" t="t" r="r" b="b"/>
            <a:pathLst>
              <a:path w="2408733" h="1326364">
                <a:moveTo>
                  <a:pt x="0" y="0"/>
                </a:moveTo>
                <a:lnTo>
                  <a:pt x="2408733" y="0"/>
                </a:lnTo>
                <a:lnTo>
                  <a:pt x="2408733" y="1326364"/>
                </a:lnTo>
                <a:lnTo>
                  <a:pt x="0" y="132636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-185706" t="-74973" r="-84865"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9144000" y="7683643"/>
            <a:ext cx="4307436" cy="1918767"/>
          </a:xfrm>
          <a:custGeom>
            <a:avLst/>
            <a:gdLst/>
            <a:ahLst/>
            <a:cxnLst/>
            <a:rect l="l" t="t" r="r" b="b"/>
            <a:pathLst>
              <a:path w="4307436" h="1918767">
                <a:moveTo>
                  <a:pt x="0" y="0"/>
                </a:moveTo>
                <a:lnTo>
                  <a:pt x="4307436" y="0"/>
                </a:lnTo>
                <a:lnTo>
                  <a:pt x="4307436" y="1918767"/>
                </a:lnTo>
                <a:lnTo>
                  <a:pt x="0" y="1918767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grpSp>
        <p:nvGrpSpPr>
          <p:cNvPr id="4" name="Group 4"/>
          <p:cNvGrpSpPr/>
          <p:nvPr/>
        </p:nvGrpSpPr>
        <p:grpSpPr>
          <a:xfrm>
            <a:off x="1675925" y="1990658"/>
            <a:ext cx="14936149" cy="6305684"/>
            <a:chOff x="0" y="0"/>
            <a:chExt cx="3933801" cy="1660756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3933801" cy="1660756"/>
            </a:xfrm>
            <a:custGeom>
              <a:avLst/>
              <a:gdLst/>
              <a:ahLst/>
              <a:cxnLst/>
              <a:rect l="l" t="t" r="r" b="b"/>
              <a:pathLst>
                <a:path w="3933801" h="1660756">
                  <a:moveTo>
                    <a:pt x="15550" y="0"/>
                  </a:moveTo>
                  <a:lnTo>
                    <a:pt x="3918250" y="0"/>
                  </a:lnTo>
                  <a:cubicBezTo>
                    <a:pt x="3926839" y="0"/>
                    <a:pt x="3933801" y="6962"/>
                    <a:pt x="3933801" y="15550"/>
                  </a:cubicBezTo>
                  <a:lnTo>
                    <a:pt x="3933801" y="1645206"/>
                  </a:lnTo>
                  <a:cubicBezTo>
                    <a:pt x="3933801" y="1649330"/>
                    <a:pt x="3932162" y="1653286"/>
                    <a:pt x="3929246" y="1656202"/>
                  </a:cubicBezTo>
                  <a:cubicBezTo>
                    <a:pt x="3926330" y="1659118"/>
                    <a:pt x="3922375" y="1660756"/>
                    <a:pt x="3918250" y="1660756"/>
                  </a:cubicBezTo>
                  <a:lnTo>
                    <a:pt x="15550" y="1660756"/>
                  </a:lnTo>
                  <a:cubicBezTo>
                    <a:pt x="11426" y="1660756"/>
                    <a:pt x="7471" y="1659118"/>
                    <a:pt x="4554" y="1656202"/>
                  </a:cubicBezTo>
                  <a:cubicBezTo>
                    <a:pt x="1638" y="1653286"/>
                    <a:pt x="0" y="1649330"/>
                    <a:pt x="0" y="1645206"/>
                  </a:cubicBezTo>
                  <a:lnTo>
                    <a:pt x="0" y="15550"/>
                  </a:lnTo>
                  <a:cubicBezTo>
                    <a:pt x="0" y="11426"/>
                    <a:pt x="1638" y="7471"/>
                    <a:pt x="4554" y="4554"/>
                  </a:cubicBezTo>
                  <a:cubicBezTo>
                    <a:pt x="7471" y="1638"/>
                    <a:pt x="11426" y="0"/>
                    <a:pt x="15550" y="0"/>
                  </a:cubicBezTo>
                  <a:close/>
                </a:path>
              </a:pathLst>
            </a:custGeom>
            <a:solidFill>
              <a:srgbClr val="F7F6F8"/>
            </a:solidFill>
            <a:ln w="19050" cap="rnd">
              <a:solidFill>
                <a:srgbClr val="0A2E76"/>
              </a:solidFill>
              <a:prstDash val="solid"/>
              <a:round/>
            </a:ln>
          </p:spPr>
        </p:sp>
        <p:sp>
          <p:nvSpPr>
            <p:cNvPr id="6" name="TextBox 6"/>
            <p:cNvSpPr txBox="1"/>
            <p:nvPr/>
          </p:nvSpPr>
          <p:spPr>
            <a:xfrm>
              <a:off x="0" y="-28575"/>
              <a:ext cx="3933801" cy="168933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lvl="0" indent="0" algn="ctr">
                <a:lnSpc>
                  <a:spcPts val="2600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7" name="Freeform 7"/>
          <p:cNvSpPr/>
          <p:nvPr/>
        </p:nvSpPr>
        <p:spPr>
          <a:xfrm rot="-449982">
            <a:off x="1455990" y="632621"/>
            <a:ext cx="1965304" cy="3002547"/>
          </a:xfrm>
          <a:custGeom>
            <a:avLst/>
            <a:gdLst/>
            <a:ahLst/>
            <a:cxnLst/>
            <a:rect l="l" t="t" r="r" b="b"/>
            <a:pathLst>
              <a:path w="1965304" h="3002547">
                <a:moveTo>
                  <a:pt x="0" y="0"/>
                </a:moveTo>
                <a:lnTo>
                  <a:pt x="1965303" y="0"/>
                </a:lnTo>
                <a:lnTo>
                  <a:pt x="1965303" y="3002547"/>
                </a:lnTo>
                <a:lnTo>
                  <a:pt x="0" y="3002547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 rot="5400000">
            <a:off x="14027778" y="6701642"/>
            <a:ext cx="3826293" cy="3882770"/>
          </a:xfrm>
          <a:custGeom>
            <a:avLst/>
            <a:gdLst/>
            <a:ahLst/>
            <a:cxnLst/>
            <a:rect l="l" t="t" r="r" b="b"/>
            <a:pathLst>
              <a:path w="3826293" h="3882770">
                <a:moveTo>
                  <a:pt x="0" y="0"/>
                </a:moveTo>
                <a:lnTo>
                  <a:pt x="3826293" y="0"/>
                </a:lnTo>
                <a:lnTo>
                  <a:pt x="3826293" y="3882770"/>
                </a:lnTo>
                <a:lnTo>
                  <a:pt x="0" y="3882770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9" name="TextBox 9"/>
          <p:cNvSpPr txBox="1"/>
          <p:nvPr/>
        </p:nvSpPr>
        <p:spPr>
          <a:xfrm>
            <a:off x="1675925" y="2291059"/>
            <a:ext cx="14769180" cy="415704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9947"/>
              </a:lnSpc>
            </a:pPr>
            <a:r>
              <a:rPr lang="en-US" sz="10177">
                <a:solidFill>
                  <a:srgbClr val="0A2E76"/>
                </a:solidFill>
                <a:latin typeface="Muli Ultra-Bold"/>
                <a:ea typeface="Muli Ultra-Bold"/>
                <a:cs typeface="Muli Ultra-Bold"/>
                <a:sym typeface="Muli Ultra-Bold"/>
              </a:rPr>
              <a:t>Montessori</a:t>
            </a:r>
          </a:p>
          <a:p>
            <a:pPr algn="ctr">
              <a:lnSpc>
                <a:spcPts val="11013"/>
              </a:lnSpc>
            </a:pPr>
            <a:r>
              <a:rPr lang="en-US" sz="9177">
                <a:solidFill>
                  <a:srgbClr val="0A2E76"/>
                </a:solidFill>
                <a:latin typeface="Muli Ultra-Bold"/>
                <a:ea typeface="Muli Ultra-Bold"/>
                <a:cs typeface="Muli Ultra-Bold"/>
                <a:sym typeface="Muli Ultra-Bold"/>
              </a:rPr>
              <a:t>Phân loại theo hình dạng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DEDE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199265" y="-158974"/>
            <a:ext cx="18613261" cy="2875419"/>
            <a:chOff x="0" y="0"/>
            <a:chExt cx="4902258" cy="757312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902258" cy="757312"/>
            </a:xfrm>
            <a:custGeom>
              <a:avLst/>
              <a:gdLst/>
              <a:ahLst/>
              <a:cxnLst/>
              <a:rect l="l" t="t" r="r" b="b"/>
              <a:pathLst>
                <a:path w="4902258" h="757312">
                  <a:moveTo>
                    <a:pt x="0" y="0"/>
                  </a:moveTo>
                  <a:lnTo>
                    <a:pt x="4902258" y="0"/>
                  </a:lnTo>
                  <a:lnTo>
                    <a:pt x="4902258" y="757312"/>
                  </a:lnTo>
                  <a:lnTo>
                    <a:pt x="0" y="757312"/>
                  </a:lnTo>
                  <a:close/>
                </a:path>
              </a:pathLst>
            </a:custGeom>
            <a:solidFill>
              <a:srgbClr val="C3D6EF"/>
            </a:solidFill>
            <a:ln w="19050" cap="sq">
              <a:solidFill>
                <a:srgbClr val="0A2E76"/>
              </a:solidFill>
              <a:prstDash val="solid"/>
              <a:miter/>
            </a:ln>
          </p:spPr>
        </p:sp>
        <p:sp>
          <p:nvSpPr>
            <p:cNvPr id="4" name="TextBox 4"/>
            <p:cNvSpPr txBox="1"/>
            <p:nvPr/>
          </p:nvSpPr>
          <p:spPr>
            <a:xfrm>
              <a:off x="0" y="-19050"/>
              <a:ext cx="4902258" cy="776362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lvl="0" indent="0" algn="ctr">
                <a:lnSpc>
                  <a:spcPts val="2610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5" name="Freeform 5"/>
          <p:cNvSpPr/>
          <p:nvPr/>
        </p:nvSpPr>
        <p:spPr>
          <a:xfrm>
            <a:off x="2229995" y="3116176"/>
            <a:ext cx="9439314" cy="6876052"/>
          </a:xfrm>
          <a:custGeom>
            <a:avLst/>
            <a:gdLst/>
            <a:ahLst/>
            <a:cxnLst/>
            <a:rect l="l" t="t" r="r" b="b"/>
            <a:pathLst>
              <a:path w="9439314" h="6876052">
                <a:moveTo>
                  <a:pt x="0" y="0"/>
                </a:moveTo>
                <a:lnTo>
                  <a:pt x="9439314" y="0"/>
                </a:lnTo>
                <a:lnTo>
                  <a:pt x="9439314" y="6876052"/>
                </a:lnTo>
                <a:lnTo>
                  <a:pt x="0" y="6876052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6" name="TextBox 6"/>
          <p:cNvSpPr txBox="1"/>
          <p:nvPr/>
        </p:nvSpPr>
        <p:spPr>
          <a:xfrm>
            <a:off x="1362217" y="382746"/>
            <a:ext cx="15490298" cy="168720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13519"/>
              </a:lnSpc>
              <a:spcBef>
                <a:spcPct val="0"/>
              </a:spcBef>
            </a:pPr>
            <a:r>
              <a:rPr lang="en-US" sz="10399">
                <a:solidFill>
                  <a:srgbClr val="0A2E76"/>
                </a:solidFill>
                <a:latin typeface="Muli Ultra-Bold"/>
                <a:ea typeface="Muli Ultra-Bold"/>
                <a:cs typeface="Muli Ultra-Bold"/>
                <a:sym typeface="Muli Ultra-Bold"/>
              </a:rPr>
              <a:t>Giáo cụ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12064073" y="3727183"/>
            <a:ext cx="6085638" cy="40798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6500"/>
              </a:lnSpc>
            </a:pPr>
            <a:r>
              <a:rPr lang="en-US" sz="5000">
                <a:solidFill>
                  <a:srgbClr val="0A2E76"/>
                </a:solidFill>
                <a:latin typeface="Muli Ultra-Bold"/>
                <a:ea typeface="Muli Ultra-Bold"/>
                <a:cs typeface="Muli Ultra-Bold"/>
                <a:sym typeface="Muli Ultra-Bold"/>
              </a:rPr>
              <a:t>+ Thảm</a:t>
            </a:r>
          </a:p>
          <a:p>
            <a:pPr algn="l">
              <a:lnSpc>
                <a:spcPts val="6500"/>
              </a:lnSpc>
            </a:pPr>
            <a:r>
              <a:rPr lang="en-US" sz="5000">
                <a:solidFill>
                  <a:srgbClr val="0A2E76"/>
                </a:solidFill>
                <a:latin typeface="Muli Ultra-Bold"/>
                <a:ea typeface="Muli Ultra-Bold"/>
                <a:cs typeface="Muli Ultra-Bold"/>
                <a:sym typeface="Muli Ultra-Bold"/>
              </a:rPr>
              <a:t>+  Khay</a:t>
            </a:r>
          </a:p>
          <a:p>
            <a:pPr algn="l">
              <a:lnSpc>
                <a:spcPts val="6500"/>
              </a:lnSpc>
            </a:pPr>
            <a:r>
              <a:rPr lang="en-US" sz="5000">
                <a:solidFill>
                  <a:srgbClr val="0A2E76"/>
                </a:solidFill>
                <a:latin typeface="Muli Ultra-Bold"/>
                <a:ea typeface="Muli Ultra-Bold"/>
                <a:cs typeface="Muli Ultra-Bold"/>
                <a:sym typeface="Muli Ultra-Bold"/>
              </a:rPr>
              <a:t>+ Đĩa có ngăn</a:t>
            </a:r>
          </a:p>
          <a:p>
            <a:pPr algn="l">
              <a:lnSpc>
                <a:spcPts val="6500"/>
              </a:lnSpc>
            </a:pPr>
            <a:r>
              <a:rPr lang="en-US" sz="5000">
                <a:solidFill>
                  <a:srgbClr val="0A2E76"/>
                </a:solidFill>
                <a:latin typeface="Muli Ultra-Bold"/>
                <a:ea typeface="Muli Ultra-Bold"/>
                <a:cs typeface="Muli Ultra-Bold"/>
                <a:sym typeface="Muli Ultra-Bold"/>
              </a:rPr>
              <a:t>+ Bát đựng đồ vật</a:t>
            </a:r>
          </a:p>
          <a:p>
            <a:pPr marL="0" lvl="0" indent="0" algn="l">
              <a:lnSpc>
                <a:spcPts val="6500"/>
              </a:lnSpc>
              <a:spcBef>
                <a:spcPct val="0"/>
              </a:spcBef>
            </a:pPr>
            <a:r>
              <a:rPr lang="en-US" sz="5000">
                <a:solidFill>
                  <a:srgbClr val="0A2E76"/>
                </a:solidFill>
                <a:latin typeface="Muli Ultra-Bold"/>
                <a:ea typeface="Muli Ultra-Bold"/>
                <a:cs typeface="Muli Ultra-Bold"/>
                <a:sym typeface="Muli Ultra-Bold"/>
              </a:rPr>
              <a:t>+ 3 loại đồ vật</a:t>
            </a:r>
          </a:p>
        </p:txBody>
      </p:sp>
    </p:spTree>
  </p:cSld>
  <p:clrMapOvr>
    <a:masterClrMapping/>
  </p:clrMapOvr>
  <p:transition spd="slow">
    <p:randomBar dir="vert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DEDE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149449" y="-149449"/>
            <a:ext cx="18561989" cy="3444339"/>
            <a:chOff x="0" y="0"/>
            <a:chExt cx="4888754" cy="907151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888754" cy="907151"/>
            </a:xfrm>
            <a:custGeom>
              <a:avLst/>
              <a:gdLst/>
              <a:ahLst/>
              <a:cxnLst/>
              <a:rect l="l" t="t" r="r" b="b"/>
              <a:pathLst>
                <a:path w="4888754" h="907151">
                  <a:moveTo>
                    <a:pt x="0" y="0"/>
                  </a:moveTo>
                  <a:lnTo>
                    <a:pt x="4888754" y="0"/>
                  </a:lnTo>
                  <a:lnTo>
                    <a:pt x="4888754" y="907151"/>
                  </a:lnTo>
                  <a:lnTo>
                    <a:pt x="0" y="907151"/>
                  </a:lnTo>
                  <a:close/>
                </a:path>
              </a:pathLst>
            </a:custGeom>
            <a:solidFill>
              <a:srgbClr val="C3D6EF"/>
            </a:solidFill>
            <a:ln w="19050" cap="sq">
              <a:solidFill>
                <a:srgbClr val="0A2E76"/>
              </a:solidFill>
              <a:prstDash val="solid"/>
              <a:miter/>
            </a:ln>
          </p:spPr>
        </p:sp>
        <p:sp>
          <p:nvSpPr>
            <p:cNvPr id="4" name="TextBox 4"/>
            <p:cNvSpPr txBox="1"/>
            <p:nvPr/>
          </p:nvSpPr>
          <p:spPr>
            <a:xfrm>
              <a:off x="0" y="-19050"/>
              <a:ext cx="4888754" cy="92620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lvl="0" indent="0" algn="ctr">
                <a:lnSpc>
                  <a:spcPts val="2610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9773106" y="5143500"/>
            <a:ext cx="6743029" cy="2965194"/>
            <a:chOff x="0" y="0"/>
            <a:chExt cx="1775942" cy="780957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1775942" cy="780956"/>
            </a:xfrm>
            <a:custGeom>
              <a:avLst/>
              <a:gdLst/>
              <a:ahLst/>
              <a:cxnLst/>
              <a:rect l="l" t="t" r="r" b="b"/>
              <a:pathLst>
                <a:path w="1775942" h="780956">
                  <a:moveTo>
                    <a:pt x="34444" y="0"/>
                  </a:moveTo>
                  <a:lnTo>
                    <a:pt x="1741498" y="0"/>
                  </a:lnTo>
                  <a:cubicBezTo>
                    <a:pt x="1760521" y="0"/>
                    <a:pt x="1775942" y="15421"/>
                    <a:pt x="1775942" y="34444"/>
                  </a:cubicBezTo>
                  <a:lnTo>
                    <a:pt x="1775942" y="746512"/>
                  </a:lnTo>
                  <a:cubicBezTo>
                    <a:pt x="1775942" y="765535"/>
                    <a:pt x="1760521" y="780956"/>
                    <a:pt x="1741498" y="780956"/>
                  </a:cubicBezTo>
                  <a:lnTo>
                    <a:pt x="34444" y="780956"/>
                  </a:lnTo>
                  <a:cubicBezTo>
                    <a:pt x="15421" y="780956"/>
                    <a:pt x="0" y="765535"/>
                    <a:pt x="0" y="746512"/>
                  </a:cubicBezTo>
                  <a:lnTo>
                    <a:pt x="0" y="34444"/>
                  </a:lnTo>
                  <a:cubicBezTo>
                    <a:pt x="0" y="15421"/>
                    <a:pt x="15421" y="0"/>
                    <a:pt x="34444" y="0"/>
                  </a:cubicBezTo>
                  <a:close/>
                </a:path>
              </a:pathLst>
            </a:custGeom>
            <a:solidFill>
              <a:srgbClr val="F7F6F8"/>
            </a:solidFill>
            <a:ln w="19050" cap="rnd">
              <a:solidFill>
                <a:srgbClr val="0A2E76"/>
              </a:solidFill>
              <a:prstDash val="solid"/>
              <a:round/>
            </a:ln>
          </p:spPr>
        </p:sp>
        <p:sp>
          <p:nvSpPr>
            <p:cNvPr id="7" name="TextBox 7"/>
            <p:cNvSpPr txBox="1"/>
            <p:nvPr/>
          </p:nvSpPr>
          <p:spPr>
            <a:xfrm>
              <a:off x="0" y="-38100"/>
              <a:ext cx="1775942" cy="81905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lvl="0" indent="0" algn="just">
                <a:lnSpc>
                  <a:spcPts val="5329"/>
                </a:lnSpc>
                <a:spcBef>
                  <a:spcPct val="0"/>
                </a:spcBef>
              </a:pPr>
              <a:r>
                <a:rPr lang="en-US" sz="4099">
                  <a:solidFill>
                    <a:srgbClr val="000000"/>
                  </a:solidFill>
                  <a:latin typeface="Muli Bold"/>
                  <a:ea typeface="Muli Bold"/>
                  <a:cs typeface="Muli Bold"/>
                  <a:sym typeface="Muli Bold"/>
                </a:rPr>
                <a:t>Bước 1: Lấy khay và bát đồ vật để trước mặt. Xác định mỗi ô của khay là một đồ vật</a:t>
              </a:r>
            </a:p>
          </p:txBody>
        </p:sp>
      </p:grpSp>
      <p:sp>
        <p:nvSpPr>
          <p:cNvPr id="8" name="Freeform 8"/>
          <p:cNvSpPr/>
          <p:nvPr/>
        </p:nvSpPr>
        <p:spPr>
          <a:xfrm>
            <a:off x="1514742" y="4136223"/>
            <a:ext cx="7384590" cy="5122077"/>
          </a:xfrm>
          <a:custGeom>
            <a:avLst/>
            <a:gdLst/>
            <a:ahLst/>
            <a:cxnLst/>
            <a:rect l="l" t="t" r="r" b="b"/>
            <a:pathLst>
              <a:path w="7384590" h="5122077">
                <a:moveTo>
                  <a:pt x="0" y="0"/>
                </a:moveTo>
                <a:lnTo>
                  <a:pt x="7384590" y="0"/>
                </a:lnTo>
                <a:lnTo>
                  <a:pt x="7384590" y="5122077"/>
                </a:lnTo>
                <a:lnTo>
                  <a:pt x="0" y="5122077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9" name="TextBox 9"/>
          <p:cNvSpPr txBox="1"/>
          <p:nvPr/>
        </p:nvSpPr>
        <p:spPr>
          <a:xfrm>
            <a:off x="1746956" y="867871"/>
            <a:ext cx="14769180" cy="14001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1013"/>
              </a:lnSpc>
            </a:pPr>
            <a:r>
              <a:rPr lang="en-US" sz="9177">
                <a:solidFill>
                  <a:srgbClr val="0A2E76"/>
                </a:solidFill>
                <a:latin typeface="Muli Ultra-Bold"/>
                <a:ea typeface="Muli Ultra-Bold"/>
                <a:cs typeface="Muli Ultra-Bold"/>
                <a:sym typeface="Muli Ultra-Bold"/>
              </a:rPr>
              <a:t>Phân loại theo hình dạng</a:t>
            </a:r>
          </a:p>
        </p:txBody>
      </p:sp>
    </p:spTree>
  </p:cSld>
  <p:clrMapOvr>
    <a:masterClrMapping/>
  </p:clrMapOvr>
  <p:transition spd="med">
    <p:pull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DEDE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149449" y="-149449"/>
            <a:ext cx="18561989" cy="3444339"/>
            <a:chOff x="0" y="0"/>
            <a:chExt cx="4888754" cy="907151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888754" cy="907151"/>
            </a:xfrm>
            <a:custGeom>
              <a:avLst/>
              <a:gdLst/>
              <a:ahLst/>
              <a:cxnLst/>
              <a:rect l="l" t="t" r="r" b="b"/>
              <a:pathLst>
                <a:path w="4888754" h="907151">
                  <a:moveTo>
                    <a:pt x="0" y="0"/>
                  </a:moveTo>
                  <a:lnTo>
                    <a:pt x="4888754" y="0"/>
                  </a:lnTo>
                  <a:lnTo>
                    <a:pt x="4888754" y="907151"/>
                  </a:lnTo>
                  <a:lnTo>
                    <a:pt x="0" y="907151"/>
                  </a:lnTo>
                  <a:close/>
                </a:path>
              </a:pathLst>
            </a:custGeom>
            <a:solidFill>
              <a:srgbClr val="C3D6EF"/>
            </a:solidFill>
            <a:ln w="19050" cap="sq">
              <a:solidFill>
                <a:srgbClr val="0A2E76"/>
              </a:solidFill>
              <a:prstDash val="solid"/>
              <a:miter/>
            </a:ln>
          </p:spPr>
        </p:sp>
        <p:sp>
          <p:nvSpPr>
            <p:cNvPr id="4" name="TextBox 4"/>
            <p:cNvSpPr txBox="1"/>
            <p:nvPr/>
          </p:nvSpPr>
          <p:spPr>
            <a:xfrm>
              <a:off x="0" y="-19050"/>
              <a:ext cx="4888754" cy="92620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lvl="0" indent="0" algn="ctr">
                <a:lnSpc>
                  <a:spcPts val="2610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9773106" y="5143500"/>
            <a:ext cx="6743029" cy="2965194"/>
            <a:chOff x="0" y="0"/>
            <a:chExt cx="1775942" cy="780957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1775942" cy="780956"/>
            </a:xfrm>
            <a:custGeom>
              <a:avLst/>
              <a:gdLst/>
              <a:ahLst/>
              <a:cxnLst/>
              <a:rect l="l" t="t" r="r" b="b"/>
              <a:pathLst>
                <a:path w="1775942" h="780956">
                  <a:moveTo>
                    <a:pt x="34444" y="0"/>
                  </a:moveTo>
                  <a:lnTo>
                    <a:pt x="1741498" y="0"/>
                  </a:lnTo>
                  <a:cubicBezTo>
                    <a:pt x="1760521" y="0"/>
                    <a:pt x="1775942" y="15421"/>
                    <a:pt x="1775942" y="34444"/>
                  </a:cubicBezTo>
                  <a:lnTo>
                    <a:pt x="1775942" y="746512"/>
                  </a:lnTo>
                  <a:cubicBezTo>
                    <a:pt x="1775942" y="765535"/>
                    <a:pt x="1760521" y="780956"/>
                    <a:pt x="1741498" y="780956"/>
                  </a:cubicBezTo>
                  <a:lnTo>
                    <a:pt x="34444" y="780956"/>
                  </a:lnTo>
                  <a:cubicBezTo>
                    <a:pt x="15421" y="780956"/>
                    <a:pt x="0" y="765535"/>
                    <a:pt x="0" y="746512"/>
                  </a:cubicBezTo>
                  <a:lnTo>
                    <a:pt x="0" y="34444"/>
                  </a:lnTo>
                  <a:cubicBezTo>
                    <a:pt x="0" y="15421"/>
                    <a:pt x="15421" y="0"/>
                    <a:pt x="34444" y="0"/>
                  </a:cubicBezTo>
                  <a:close/>
                </a:path>
              </a:pathLst>
            </a:custGeom>
            <a:solidFill>
              <a:srgbClr val="F7F6F8"/>
            </a:solidFill>
            <a:ln w="19050" cap="rnd">
              <a:solidFill>
                <a:srgbClr val="0A2E76"/>
              </a:solidFill>
              <a:prstDash val="solid"/>
              <a:round/>
            </a:ln>
          </p:spPr>
        </p:sp>
        <p:sp>
          <p:nvSpPr>
            <p:cNvPr id="7" name="TextBox 7"/>
            <p:cNvSpPr txBox="1"/>
            <p:nvPr/>
          </p:nvSpPr>
          <p:spPr>
            <a:xfrm>
              <a:off x="0" y="-38100"/>
              <a:ext cx="1775942" cy="81905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lvl="0" indent="0" algn="just">
                <a:lnSpc>
                  <a:spcPts val="5329"/>
                </a:lnSpc>
                <a:spcBef>
                  <a:spcPct val="0"/>
                </a:spcBef>
              </a:pPr>
              <a:r>
                <a:rPr lang="en-US" sz="4099">
                  <a:solidFill>
                    <a:srgbClr val="000000"/>
                  </a:solidFill>
                  <a:latin typeface="Muli Bold"/>
                  <a:ea typeface="Muli Bold"/>
                  <a:cs typeface="Muli Bold"/>
                  <a:sym typeface="Muli Bold"/>
                </a:rPr>
                <a:t>Bước 2: Nhặt mẫu mỗi ô là một hình. Sau đó nhặt những đồ dùng giống nhau theo mẫu.</a:t>
              </a:r>
            </a:p>
          </p:txBody>
        </p:sp>
      </p:grpSp>
      <p:sp>
        <p:nvSpPr>
          <p:cNvPr id="8" name="Freeform 8"/>
          <p:cNvSpPr/>
          <p:nvPr/>
        </p:nvSpPr>
        <p:spPr>
          <a:xfrm>
            <a:off x="878025" y="4088362"/>
            <a:ext cx="7779278" cy="5528253"/>
          </a:xfrm>
          <a:custGeom>
            <a:avLst/>
            <a:gdLst/>
            <a:ahLst/>
            <a:cxnLst/>
            <a:rect l="l" t="t" r="r" b="b"/>
            <a:pathLst>
              <a:path w="7779278" h="5528253">
                <a:moveTo>
                  <a:pt x="0" y="0"/>
                </a:moveTo>
                <a:lnTo>
                  <a:pt x="7779278" y="0"/>
                </a:lnTo>
                <a:lnTo>
                  <a:pt x="7779278" y="5528253"/>
                </a:lnTo>
                <a:lnTo>
                  <a:pt x="0" y="5528253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9" name="TextBox 9"/>
          <p:cNvSpPr txBox="1"/>
          <p:nvPr/>
        </p:nvSpPr>
        <p:spPr>
          <a:xfrm>
            <a:off x="1746956" y="867871"/>
            <a:ext cx="14769180" cy="14001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1013"/>
              </a:lnSpc>
            </a:pPr>
            <a:r>
              <a:rPr lang="en-US" sz="9177">
                <a:solidFill>
                  <a:srgbClr val="0A2E76"/>
                </a:solidFill>
                <a:latin typeface="Muli Ultra-Bold"/>
                <a:ea typeface="Muli Ultra-Bold"/>
                <a:cs typeface="Muli Ultra-Bold"/>
                <a:sym typeface="Muli Ultra-Bold"/>
              </a:rPr>
              <a:t>Phân loại theo hình dạng</a:t>
            </a:r>
          </a:p>
        </p:txBody>
      </p:sp>
    </p:spTree>
  </p:cSld>
  <p:clrMapOvr>
    <a:masterClrMapping/>
  </p:clrMapOvr>
  <p:transition spd="slow">
    <p:push dir="u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DEDE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149449" y="-149449"/>
            <a:ext cx="18561989" cy="3444339"/>
            <a:chOff x="0" y="0"/>
            <a:chExt cx="4888754" cy="907151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888754" cy="907151"/>
            </a:xfrm>
            <a:custGeom>
              <a:avLst/>
              <a:gdLst/>
              <a:ahLst/>
              <a:cxnLst/>
              <a:rect l="l" t="t" r="r" b="b"/>
              <a:pathLst>
                <a:path w="4888754" h="907151">
                  <a:moveTo>
                    <a:pt x="0" y="0"/>
                  </a:moveTo>
                  <a:lnTo>
                    <a:pt x="4888754" y="0"/>
                  </a:lnTo>
                  <a:lnTo>
                    <a:pt x="4888754" y="907151"/>
                  </a:lnTo>
                  <a:lnTo>
                    <a:pt x="0" y="907151"/>
                  </a:lnTo>
                  <a:close/>
                </a:path>
              </a:pathLst>
            </a:custGeom>
            <a:solidFill>
              <a:srgbClr val="C3D6EF"/>
            </a:solidFill>
            <a:ln w="19050" cap="sq">
              <a:solidFill>
                <a:srgbClr val="0A2E76"/>
              </a:solidFill>
              <a:prstDash val="solid"/>
              <a:miter/>
            </a:ln>
          </p:spPr>
        </p:sp>
        <p:sp>
          <p:nvSpPr>
            <p:cNvPr id="4" name="TextBox 4"/>
            <p:cNvSpPr txBox="1"/>
            <p:nvPr/>
          </p:nvSpPr>
          <p:spPr>
            <a:xfrm>
              <a:off x="0" y="-19050"/>
              <a:ext cx="4888754" cy="92620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lvl="0" indent="0" algn="ctr">
                <a:lnSpc>
                  <a:spcPts val="2610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9773106" y="5143500"/>
            <a:ext cx="6743029" cy="2806253"/>
            <a:chOff x="0" y="0"/>
            <a:chExt cx="1775942" cy="739095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1775942" cy="739095"/>
            </a:xfrm>
            <a:custGeom>
              <a:avLst/>
              <a:gdLst/>
              <a:ahLst/>
              <a:cxnLst/>
              <a:rect l="l" t="t" r="r" b="b"/>
              <a:pathLst>
                <a:path w="1775942" h="739095">
                  <a:moveTo>
                    <a:pt x="34444" y="0"/>
                  </a:moveTo>
                  <a:lnTo>
                    <a:pt x="1741498" y="0"/>
                  </a:lnTo>
                  <a:cubicBezTo>
                    <a:pt x="1760521" y="0"/>
                    <a:pt x="1775942" y="15421"/>
                    <a:pt x="1775942" y="34444"/>
                  </a:cubicBezTo>
                  <a:lnTo>
                    <a:pt x="1775942" y="704651"/>
                  </a:lnTo>
                  <a:cubicBezTo>
                    <a:pt x="1775942" y="723674"/>
                    <a:pt x="1760521" y="739095"/>
                    <a:pt x="1741498" y="739095"/>
                  </a:cubicBezTo>
                  <a:lnTo>
                    <a:pt x="34444" y="739095"/>
                  </a:lnTo>
                  <a:cubicBezTo>
                    <a:pt x="15421" y="739095"/>
                    <a:pt x="0" y="723674"/>
                    <a:pt x="0" y="704651"/>
                  </a:cubicBezTo>
                  <a:lnTo>
                    <a:pt x="0" y="34444"/>
                  </a:lnTo>
                  <a:cubicBezTo>
                    <a:pt x="0" y="15421"/>
                    <a:pt x="15421" y="0"/>
                    <a:pt x="34444" y="0"/>
                  </a:cubicBezTo>
                  <a:close/>
                </a:path>
              </a:pathLst>
            </a:custGeom>
            <a:solidFill>
              <a:srgbClr val="F7F6F8"/>
            </a:solidFill>
            <a:ln w="19050" cap="rnd">
              <a:solidFill>
                <a:srgbClr val="0A2E76"/>
              </a:solidFill>
              <a:prstDash val="solid"/>
              <a:round/>
            </a:ln>
          </p:spPr>
        </p:sp>
        <p:sp>
          <p:nvSpPr>
            <p:cNvPr id="7" name="TextBox 7"/>
            <p:cNvSpPr txBox="1"/>
            <p:nvPr/>
          </p:nvSpPr>
          <p:spPr>
            <a:xfrm>
              <a:off x="0" y="-38100"/>
              <a:ext cx="1775942" cy="77719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lvl="0" indent="0" algn="just">
                <a:lnSpc>
                  <a:spcPts val="5329"/>
                </a:lnSpc>
                <a:spcBef>
                  <a:spcPct val="0"/>
                </a:spcBef>
              </a:pPr>
              <a:r>
                <a:rPr lang="en-US" sz="4099">
                  <a:solidFill>
                    <a:srgbClr val="000000"/>
                  </a:solidFill>
                  <a:latin typeface="Muli Bold"/>
                  <a:ea typeface="Muli Bold"/>
                  <a:cs typeface="Muli Bold"/>
                  <a:sym typeface="Muli Bold"/>
                </a:rPr>
                <a:t>Bước 3: Thực hiện tương tự cho đến hết đồ dùng trong bát.</a:t>
              </a:r>
            </a:p>
          </p:txBody>
        </p:sp>
      </p:grpSp>
      <p:sp>
        <p:nvSpPr>
          <p:cNvPr id="8" name="Freeform 8"/>
          <p:cNvSpPr/>
          <p:nvPr/>
        </p:nvSpPr>
        <p:spPr>
          <a:xfrm>
            <a:off x="741398" y="3846636"/>
            <a:ext cx="7901754" cy="5719680"/>
          </a:xfrm>
          <a:custGeom>
            <a:avLst/>
            <a:gdLst/>
            <a:ahLst/>
            <a:cxnLst/>
            <a:rect l="l" t="t" r="r" b="b"/>
            <a:pathLst>
              <a:path w="7901754" h="5719680">
                <a:moveTo>
                  <a:pt x="0" y="0"/>
                </a:moveTo>
                <a:lnTo>
                  <a:pt x="7901754" y="0"/>
                </a:lnTo>
                <a:lnTo>
                  <a:pt x="7901754" y="5719679"/>
                </a:lnTo>
                <a:lnTo>
                  <a:pt x="0" y="5719679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9" name="TextBox 9"/>
          <p:cNvSpPr txBox="1"/>
          <p:nvPr/>
        </p:nvSpPr>
        <p:spPr>
          <a:xfrm>
            <a:off x="1746956" y="867871"/>
            <a:ext cx="14769180" cy="14001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1013"/>
              </a:lnSpc>
            </a:pPr>
            <a:r>
              <a:rPr lang="en-US" sz="9177">
                <a:solidFill>
                  <a:srgbClr val="0A2E76"/>
                </a:solidFill>
                <a:latin typeface="Muli Ultra-Bold"/>
                <a:ea typeface="Muli Ultra-Bold"/>
                <a:cs typeface="Muli Ultra-Bold"/>
                <a:sym typeface="Muli Ultra-Bold"/>
              </a:rPr>
              <a:t>Phân loại theo hình dạng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DEDE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149449" y="-149449"/>
            <a:ext cx="18561989" cy="3444339"/>
            <a:chOff x="0" y="0"/>
            <a:chExt cx="4888754" cy="907151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888754" cy="907151"/>
            </a:xfrm>
            <a:custGeom>
              <a:avLst/>
              <a:gdLst/>
              <a:ahLst/>
              <a:cxnLst/>
              <a:rect l="l" t="t" r="r" b="b"/>
              <a:pathLst>
                <a:path w="4888754" h="907151">
                  <a:moveTo>
                    <a:pt x="0" y="0"/>
                  </a:moveTo>
                  <a:lnTo>
                    <a:pt x="4888754" y="0"/>
                  </a:lnTo>
                  <a:lnTo>
                    <a:pt x="4888754" y="907151"/>
                  </a:lnTo>
                  <a:lnTo>
                    <a:pt x="0" y="907151"/>
                  </a:lnTo>
                  <a:close/>
                </a:path>
              </a:pathLst>
            </a:custGeom>
            <a:solidFill>
              <a:srgbClr val="C3D6EF"/>
            </a:solidFill>
            <a:ln w="19050" cap="sq">
              <a:solidFill>
                <a:srgbClr val="0A2E76"/>
              </a:solidFill>
              <a:prstDash val="solid"/>
              <a:miter/>
            </a:ln>
          </p:spPr>
        </p:sp>
        <p:sp>
          <p:nvSpPr>
            <p:cNvPr id="4" name="TextBox 4"/>
            <p:cNvSpPr txBox="1"/>
            <p:nvPr/>
          </p:nvSpPr>
          <p:spPr>
            <a:xfrm>
              <a:off x="0" y="-19050"/>
              <a:ext cx="4888754" cy="92620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lvl="0" indent="0" algn="ctr">
                <a:lnSpc>
                  <a:spcPts val="2610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9773106" y="5143500"/>
            <a:ext cx="6743029" cy="2965194"/>
            <a:chOff x="0" y="0"/>
            <a:chExt cx="1775942" cy="780957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1775942" cy="780956"/>
            </a:xfrm>
            <a:custGeom>
              <a:avLst/>
              <a:gdLst/>
              <a:ahLst/>
              <a:cxnLst/>
              <a:rect l="l" t="t" r="r" b="b"/>
              <a:pathLst>
                <a:path w="1775942" h="780956">
                  <a:moveTo>
                    <a:pt x="34444" y="0"/>
                  </a:moveTo>
                  <a:lnTo>
                    <a:pt x="1741498" y="0"/>
                  </a:lnTo>
                  <a:cubicBezTo>
                    <a:pt x="1760521" y="0"/>
                    <a:pt x="1775942" y="15421"/>
                    <a:pt x="1775942" y="34444"/>
                  </a:cubicBezTo>
                  <a:lnTo>
                    <a:pt x="1775942" y="746512"/>
                  </a:lnTo>
                  <a:cubicBezTo>
                    <a:pt x="1775942" y="765535"/>
                    <a:pt x="1760521" y="780956"/>
                    <a:pt x="1741498" y="780956"/>
                  </a:cubicBezTo>
                  <a:lnTo>
                    <a:pt x="34444" y="780956"/>
                  </a:lnTo>
                  <a:cubicBezTo>
                    <a:pt x="15421" y="780956"/>
                    <a:pt x="0" y="765535"/>
                    <a:pt x="0" y="746512"/>
                  </a:cubicBezTo>
                  <a:lnTo>
                    <a:pt x="0" y="34444"/>
                  </a:lnTo>
                  <a:cubicBezTo>
                    <a:pt x="0" y="15421"/>
                    <a:pt x="15421" y="0"/>
                    <a:pt x="34444" y="0"/>
                  </a:cubicBezTo>
                  <a:close/>
                </a:path>
              </a:pathLst>
            </a:custGeom>
            <a:solidFill>
              <a:srgbClr val="F7F6F8"/>
            </a:solidFill>
            <a:ln w="19050" cap="rnd">
              <a:solidFill>
                <a:srgbClr val="0A2E76"/>
              </a:solidFill>
              <a:prstDash val="solid"/>
              <a:round/>
            </a:ln>
          </p:spPr>
        </p:sp>
        <p:sp>
          <p:nvSpPr>
            <p:cNvPr id="7" name="TextBox 7"/>
            <p:cNvSpPr txBox="1"/>
            <p:nvPr/>
          </p:nvSpPr>
          <p:spPr>
            <a:xfrm>
              <a:off x="0" y="-38100"/>
              <a:ext cx="1775942" cy="81905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lvl="0" indent="0" algn="just">
                <a:lnSpc>
                  <a:spcPts val="5329"/>
                </a:lnSpc>
                <a:spcBef>
                  <a:spcPct val="0"/>
                </a:spcBef>
              </a:pPr>
              <a:r>
                <a:rPr lang="en-US" sz="4099">
                  <a:solidFill>
                    <a:srgbClr val="000000"/>
                  </a:solidFill>
                  <a:latin typeface="Muli Bold"/>
                  <a:ea typeface="Muli Bold"/>
                  <a:cs typeface="Muli Bold"/>
                  <a:sym typeface="Muli Bold"/>
                </a:rPr>
                <a:t>Bước 1: Cất lần lượt từng loại đồ dùng vào bát. Tương tự cho đến hết đồ dùng.</a:t>
              </a:r>
            </a:p>
          </p:txBody>
        </p:sp>
      </p:grpSp>
      <p:sp>
        <p:nvSpPr>
          <p:cNvPr id="8" name="Freeform 8"/>
          <p:cNvSpPr/>
          <p:nvPr/>
        </p:nvSpPr>
        <p:spPr>
          <a:xfrm>
            <a:off x="688627" y="3883627"/>
            <a:ext cx="8128663" cy="5661598"/>
          </a:xfrm>
          <a:custGeom>
            <a:avLst/>
            <a:gdLst/>
            <a:ahLst/>
            <a:cxnLst/>
            <a:rect l="l" t="t" r="r" b="b"/>
            <a:pathLst>
              <a:path w="8128663" h="5661598">
                <a:moveTo>
                  <a:pt x="0" y="0"/>
                </a:moveTo>
                <a:lnTo>
                  <a:pt x="8128663" y="0"/>
                </a:lnTo>
                <a:lnTo>
                  <a:pt x="8128663" y="5661598"/>
                </a:lnTo>
                <a:lnTo>
                  <a:pt x="0" y="5661598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9" name="TextBox 9"/>
          <p:cNvSpPr txBox="1"/>
          <p:nvPr/>
        </p:nvSpPr>
        <p:spPr>
          <a:xfrm>
            <a:off x="1746956" y="867871"/>
            <a:ext cx="14769180" cy="14001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1013"/>
              </a:lnSpc>
            </a:pPr>
            <a:r>
              <a:rPr lang="en-US" sz="9177">
                <a:solidFill>
                  <a:srgbClr val="0A2E76"/>
                </a:solidFill>
                <a:latin typeface="Muli Ultra-Bold"/>
                <a:ea typeface="Muli Ultra-Bold"/>
                <a:cs typeface="Muli Ultra-Bold"/>
                <a:sym typeface="Muli Ultra-Bold"/>
              </a:rPr>
              <a:t>Cất đồ dùng</a:t>
            </a:r>
          </a:p>
        </p:txBody>
      </p:sp>
    </p:spTree>
  </p:cSld>
  <p:clrMapOvr>
    <a:masterClrMapping/>
  </p:clrMapOvr>
  <p:transition spd="med">
    <p:pull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DEDE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149449" y="-149449"/>
            <a:ext cx="18561989" cy="3444339"/>
            <a:chOff x="0" y="0"/>
            <a:chExt cx="4888754" cy="907151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888754" cy="907151"/>
            </a:xfrm>
            <a:custGeom>
              <a:avLst/>
              <a:gdLst/>
              <a:ahLst/>
              <a:cxnLst/>
              <a:rect l="l" t="t" r="r" b="b"/>
              <a:pathLst>
                <a:path w="4888754" h="907151">
                  <a:moveTo>
                    <a:pt x="0" y="0"/>
                  </a:moveTo>
                  <a:lnTo>
                    <a:pt x="4888754" y="0"/>
                  </a:lnTo>
                  <a:lnTo>
                    <a:pt x="4888754" y="907151"/>
                  </a:lnTo>
                  <a:lnTo>
                    <a:pt x="0" y="907151"/>
                  </a:lnTo>
                  <a:close/>
                </a:path>
              </a:pathLst>
            </a:custGeom>
            <a:solidFill>
              <a:srgbClr val="C3D6EF"/>
            </a:solidFill>
            <a:ln w="19050" cap="sq">
              <a:solidFill>
                <a:srgbClr val="0A2E76"/>
              </a:solidFill>
              <a:prstDash val="solid"/>
              <a:miter/>
            </a:ln>
          </p:spPr>
        </p:sp>
        <p:sp>
          <p:nvSpPr>
            <p:cNvPr id="4" name="TextBox 4"/>
            <p:cNvSpPr txBox="1"/>
            <p:nvPr/>
          </p:nvSpPr>
          <p:spPr>
            <a:xfrm>
              <a:off x="0" y="-19050"/>
              <a:ext cx="4888754" cy="92620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lvl="0" indent="0" algn="ctr">
                <a:lnSpc>
                  <a:spcPts val="2610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9773106" y="5143500"/>
            <a:ext cx="7230678" cy="2806253"/>
            <a:chOff x="0" y="0"/>
            <a:chExt cx="1904376" cy="739095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1904376" cy="739095"/>
            </a:xfrm>
            <a:custGeom>
              <a:avLst/>
              <a:gdLst/>
              <a:ahLst/>
              <a:cxnLst/>
              <a:rect l="l" t="t" r="r" b="b"/>
              <a:pathLst>
                <a:path w="1904376" h="739095">
                  <a:moveTo>
                    <a:pt x="32121" y="0"/>
                  </a:moveTo>
                  <a:lnTo>
                    <a:pt x="1872255" y="0"/>
                  </a:lnTo>
                  <a:cubicBezTo>
                    <a:pt x="1889995" y="0"/>
                    <a:pt x="1904376" y="14381"/>
                    <a:pt x="1904376" y="32121"/>
                  </a:cubicBezTo>
                  <a:lnTo>
                    <a:pt x="1904376" y="706974"/>
                  </a:lnTo>
                  <a:cubicBezTo>
                    <a:pt x="1904376" y="724714"/>
                    <a:pt x="1889995" y="739095"/>
                    <a:pt x="1872255" y="739095"/>
                  </a:cubicBezTo>
                  <a:lnTo>
                    <a:pt x="32121" y="739095"/>
                  </a:lnTo>
                  <a:cubicBezTo>
                    <a:pt x="14381" y="739095"/>
                    <a:pt x="0" y="724714"/>
                    <a:pt x="0" y="706974"/>
                  </a:cubicBezTo>
                  <a:lnTo>
                    <a:pt x="0" y="32121"/>
                  </a:lnTo>
                  <a:cubicBezTo>
                    <a:pt x="0" y="14381"/>
                    <a:pt x="14381" y="0"/>
                    <a:pt x="32121" y="0"/>
                  </a:cubicBezTo>
                  <a:close/>
                </a:path>
              </a:pathLst>
            </a:custGeom>
            <a:solidFill>
              <a:srgbClr val="F7F6F8"/>
            </a:solidFill>
            <a:ln w="19050" cap="rnd">
              <a:solidFill>
                <a:srgbClr val="0A2E76"/>
              </a:solidFill>
              <a:prstDash val="solid"/>
              <a:round/>
            </a:ln>
          </p:spPr>
        </p:sp>
        <p:sp>
          <p:nvSpPr>
            <p:cNvPr id="7" name="TextBox 7"/>
            <p:cNvSpPr txBox="1"/>
            <p:nvPr/>
          </p:nvSpPr>
          <p:spPr>
            <a:xfrm>
              <a:off x="0" y="-38100"/>
              <a:ext cx="1904376" cy="77719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lvl="0" indent="0" algn="just">
                <a:lnSpc>
                  <a:spcPts val="5329"/>
                </a:lnSpc>
                <a:spcBef>
                  <a:spcPct val="0"/>
                </a:spcBef>
              </a:pPr>
              <a:r>
                <a:rPr lang="en-US" sz="4099">
                  <a:solidFill>
                    <a:srgbClr val="000000"/>
                  </a:solidFill>
                  <a:latin typeface="Muli Bold"/>
                  <a:ea typeface="Muli Bold"/>
                  <a:cs typeface="Muli Bold"/>
                  <a:sym typeface="Muli Bold"/>
                </a:rPr>
                <a:t>Bước 2: Đặt đồ dùng vào trong khay và cất về vị trí cũ </a:t>
              </a:r>
            </a:p>
          </p:txBody>
        </p:sp>
      </p:grpSp>
      <p:sp>
        <p:nvSpPr>
          <p:cNvPr id="8" name="Freeform 8"/>
          <p:cNvSpPr/>
          <p:nvPr/>
        </p:nvSpPr>
        <p:spPr>
          <a:xfrm>
            <a:off x="418330" y="4048296"/>
            <a:ext cx="8453232" cy="5511507"/>
          </a:xfrm>
          <a:custGeom>
            <a:avLst/>
            <a:gdLst/>
            <a:ahLst/>
            <a:cxnLst/>
            <a:rect l="l" t="t" r="r" b="b"/>
            <a:pathLst>
              <a:path w="8453232" h="5511507">
                <a:moveTo>
                  <a:pt x="0" y="0"/>
                </a:moveTo>
                <a:lnTo>
                  <a:pt x="8453231" y="0"/>
                </a:lnTo>
                <a:lnTo>
                  <a:pt x="8453231" y="5511507"/>
                </a:lnTo>
                <a:lnTo>
                  <a:pt x="0" y="5511507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9" name="TextBox 9"/>
          <p:cNvSpPr txBox="1"/>
          <p:nvPr/>
        </p:nvSpPr>
        <p:spPr>
          <a:xfrm>
            <a:off x="1746956" y="867871"/>
            <a:ext cx="14769180" cy="14001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1013"/>
              </a:lnSpc>
            </a:pPr>
            <a:r>
              <a:rPr lang="en-US" sz="9177">
                <a:solidFill>
                  <a:srgbClr val="0A2E76"/>
                </a:solidFill>
                <a:latin typeface="Muli Ultra-Bold"/>
                <a:ea typeface="Muli Ultra-Bold"/>
                <a:cs typeface="Muli Ultra-Bold"/>
                <a:sym typeface="Muli Ultra-Bold"/>
              </a:rPr>
              <a:t>Cất đồ dùng</a:t>
            </a:r>
          </a:p>
        </p:txBody>
      </p:sp>
    </p:spTree>
  </p:cSld>
  <p:clrMapOvr>
    <a:masterClrMapping/>
  </p:clrMapOvr>
  <p:transition spd="slow">
    <p:push dir="u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3D6E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889068">
            <a:off x="3684673" y="773525"/>
            <a:ext cx="2408733" cy="1326364"/>
          </a:xfrm>
          <a:custGeom>
            <a:avLst/>
            <a:gdLst/>
            <a:ahLst/>
            <a:cxnLst/>
            <a:rect l="l" t="t" r="r" b="b"/>
            <a:pathLst>
              <a:path w="2408733" h="1326364">
                <a:moveTo>
                  <a:pt x="0" y="0"/>
                </a:moveTo>
                <a:lnTo>
                  <a:pt x="2408733" y="0"/>
                </a:lnTo>
                <a:lnTo>
                  <a:pt x="2408733" y="1326364"/>
                </a:lnTo>
                <a:lnTo>
                  <a:pt x="0" y="132636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-185706" t="-74973" r="-84865"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9144000" y="7683643"/>
            <a:ext cx="4307436" cy="1918767"/>
          </a:xfrm>
          <a:custGeom>
            <a:avLst/>
            <a:gdLst/>
            <a:ahLst/>
            <a:cxnLst/>
            <a:rect l="l" t="t" r="r" b="b"/>
            <a:pathLst>
              <a:path w="4307436" h="1918767">
                <a:moveTo>
                  <a:pt x="0" y="0"/>
                </a:moveTo>
                <a:lnTo>
                  <a:pt x="4307436" y="0"/>
                </a:lnTo>
                <a:lnTo>
                  <a:pt x="4307436" y="1918767"/>
                </a:lnTo>
                <a:lnTo>
                  <a:pt x="0" y="1918767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grpSp>
        <p:nvGrpSpPr>
          <p:cNvPr id="4" name="Group 4"/>
          <p:cNvGrpSpPr/>
          <p:nvPr/>
        </p:nvGrpSpPr>
        <p:grpSpPr>
          <a:xfrm>
            <a:off x="1675925" y="1990658"/>
            <a:ext cx="14936149" cy="6305684"/>
            <a:chOff x="0" y="0"/>
            <a:chExt cx="3933801" cy="1660756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3933801" cy="1660756"/>
            </a:xfrm>
            <a:custGeom>
              <a:avLst/>
              <a:gdLst/>
              <a:ahLst/>
              <a:cxnLst/>
              <a:rect l="l" t="t" r="r" b="b"/>
              <a:pathLst>
                <a:path w="3933801" h="1660756">
                  <a:moveTo>
                    <a:pt x="15550" y="0"/>
                  </a:moveTo>
                  <a:lnTo>
                    <a:pt x="3918250" y="0"/>
                  </a:lnTo>
                  <a:cubicBezTo>
                    <a:pt x="3926839" y="0"/>
                    <a:pt x="3933801" y="6962"/>
                    <a:pt x="3933801" y="15550"/>
                  </a:cubicBezTo>
                  <a:lnTo>
                    <a:pt x="3933801" y="1645206"/>
                  </a:lnTo>
                  <a:cubicBezTo>
                    <a:pt x="3933801" y="1649330"/>
                    <a:pt x="3932162" y="1653286"/>
                    <a:pt x="3929246" y="1656202"/>
                  </a:cubicBezTo>
                  <a:cubicBezTo>
                    <a:pt x="3926330" y="1659118"/>
                    <a:pt x="3922375" y="1660756"/>
                    <a:pt x="3918250" y="1660756"/>
                  </a:cubicBezTo>
                  <a:lnTo>
                    <a:pt x="15550" y="1660756"/>
                  </a:lnTo>
                  <a:cubicBezTo>
                    <a:pt x="11426" y="1660756"/>
                    <a:pt x="7471" y="1659118"/>
                    <a:pt x="4554" y="1656202"/>
                  </a:cubicBezTo>
                  <a:cubicBezTo>
                    <a:pt x="1638" y="1653286"/>
                    <a:pt x="0" y="1649330"/>
                    <a:pt x="0" y="1645206"/>
                  </a:cubicBezTo>
                  <a:lnTo>
                    <a:pt x="0" y="15550"/>
                  </a:lnTo>
                  <a:cubicBezTo>
                    <a:pt x="0" y="11426"/>
                    <a:pt x="1638" y="7471"/>
                    <a:pt x="4554" y="4554"/>
                  </a:cubicBezTo>
                  <a:cubicBezTo>
                    <a:pt x="7471" y="1638"/>
                    <a:pt x="11426" y="0"/>
                    <a:pt x="15550" y="0"/>
                  </a:cubicBezTo>
                  <a:close/>
                </a:path>
              </a:pathLst>
            </a:custGeom>
            <a:solidFill>
              <a:srgbClr val="F7F6F8"/>
            </a:solidFill>
            <a:ln w="19050" cap="rnd">
              <a:solidFill>
                <a:srgbClr val="0A2E76"/>
              </a:solidFill>
              <a:prstDash val="solid"/>
              <a:round/>
            </a:ln>
          </p:spPr>
        </p:sp>
        <p:sp>
          <p:nvSpPr>
            <p:cNvPr id="6" name="TextBox 6"/>
            <p:cNvSpPr txBox="1"/>
            <p:nvPr/>
          </p:nvSpPr>
          <p:spPr>
            <a:xfrm>
              <a:off x="0" y="-28575"/>
              <a:ext cx="3933801" cy="168933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lvl="0" indent="0" algn="ctr">
                <a:lnSpc>
                  <a:spcPts val="2600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7" name="Freeform 7"/>
          <p:cNvSpPr/>
          <p:nvPr/>
        </p:nvSpPr>
        <p:spPr>
          <a:xfrm rot="-449982">
            <a:off x="1455990" y="632621"/>
            <a:ext cx="1965304" cy="3002547"/>
          </a:xfrm>
          <a:custGeom>
            <a:avLst/>
            <a:gdLst/>
            <a:ahLst/>
            <a:cxnLst/>
            <a:rect l="l" t="t" r="r" b="b"/>
            <a:pathLst>
              <a:path w="1965304" h="3002547">
                <a:moveTo>
                  <a:pt x="0" y="0"/>
                </a:moveTo>
                <a:lnTo>
                  <a:pt x="1965303" y="0"/>
                </a:lnTo>
                <a:lnTo>
                  <a:pt x="1965303" y="3002547"/>
                </a:lnTo>
                <a:lnTo>
                  <a:pt x="0" y="3002547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 rot="5400000">
            <a:off x="14027778" y="6701642"/>
            <a:ext cx="3826293" cy="3882770"/>
          </a:xfrm>
          <a:custGeom>
            <a:avLst/>
            <a:gdLst/>
            <a:ahLst/>
            <a:cxnLst/>
            <a:rect l="l" t="t" r="r" b="b"/>
            <a:pathLst>
              <a:path w="3826293" h="3882770">
                <a:moveTo>
                  <a:pt x="0" y="0"/>
                </a:moveTo>
                <a:lnTo>
                  <a:pt x="3826293" y="0"/>
                </a:lnTo>
                <a:lnTo>
                  <a:pt x="3826293" y="3882770"/>
                </a:lnTo>
                <a:lnTo>
                  <a:pt x="0" y="3882770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9" name="TextBox 9"/>
          <p:cNvSpPr txBox="1"/>
          <p:nvPr/>
        </p:nvSpPr>
        <p:spPr>
          <a:xfrm>
            <a:off x="1675925" y="2792832"/>
            <a:ext cx="14769180" cy="364879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4757"/>
              </a:lnSpc>
            </a:pPr>
            <a:r>
              <a:rPr lang="en-US" sz="10177">
                <a:solidFill>
                  <a:srgbClr val="0A2E76"/>
                </a:solidFill>
                <a:latin typeface="Muli Ultra-Bold"/>
                <a:ea typeface="Muli Ultra-Bold"/>
                <a:cs typeface="Muli Ultra-Bold"/>
                <a:sym typeface="Muli Ultra-Bold"/>
              </a:rPr>
              <a:t>Chúc các con</a:t>
            </a:r>
          </a:p>
          <a:p>
            <a:pPr algn="ctr">
              <a:lnSpc>
                <a:spcPts val="14757"/>
              </a:lnSpc>
            </a:pPr>
            <a:r>
              <a:rPr lang="en-US" sz="10177">
                <a:solidFill>
                  <a:srgbClr val="0A2E76"/>
                </a:solidFill>
                <a:latin typeface="Muli Ultra-Bold"/>
                <a:ea typeface="Muli Ultra-Bold"/>
                <a:cs typeface="Muli Ultra-Bold"/>
                <a:sym typeface="Muli Ultra-Bold"/>
              </a:rPr>
              <a:t>một ngày học ý nghĩa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151</Words>
  <Application>Microsoft Office PowerPoint</Application>
  <PresentationFormat>Custom</PresentationFormat>
  <Paragraphs>20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3" baseType="lpstr">
      <vt:lpstr>Calibri</vt:lpstr>
      <vt:lpstr>Muli Bold</vt:lpstr>
      <vt:lpstr>Muli Ultra-Bold</vt:lpstr>
      <vt:lpstr>Arial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Montessori: Phân loại theo hình dạng</dc:title>
  <cp:lastModifiedBy>Đinh</cp:lastModifiedBy>
  <cp:revision>2</cp:revision>
  <dcterms:created xsi:type="dcterms:W3CDTF">2006-08-16T00:00:00Z</dcterms:created>
  <dcterms:modified xsi:type="dcterms:W3CDTF">2024-07-21T03:05:02Z</dcterms:modified>
  <dc:identifier>DAGLeD6VsS0</dc:identifier>
</cp:coreProperties>
</file>