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Noto Serif Bold" panose="02020800060500020200" pitchFamily="18" charset="0"/>
      <p:regular r:id="rId13"/>
      <p:bold r:id="rId14"/>
    </p:embeddedFont>
    <p:embeddedFont>
      <p:font typeface="Quicksand Bold"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2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2">
              <a:alphaModFix amt="70000"/>
            </a:blip>
            <a:stretch>
              <a:fillRect/>
            </a:stretch>
          </a:blipFill>
        </p:spPr>
      </p:sp>
      <p:grpSp>
        <p:nvGrpSpPr>
          <p:cNvPr id="3" name="Group 3"/>
          <p:cNvGrpSpPr/>
          <p:nvPr/>
        </p:nvGrpSpPr>
        <p:grpSpPr>
          <a:xfrm>
            <a:off x="4214362" y="795303"/>
            <a:ext cx="13168823" cy="5279980"/>
            <a:chOff x="0" y="0"/>
            <a:chExt cx="3468332" cy="1390612"/>
          </a:xfrm>
        </p:grpSpPr>
        <p:sp>
          <p:nvSpPr>
            <p:cNvPr id="4" name="Freeform 4"/>
            <p:cNvSpPr/>
            <p:nvPr/>
          </p:nvSpPr>
          <p:spPr>
            <a:xfrm>
              <a:off x="0" y="0"/>
              <a:ext cx="3468332" cy="1390612"/>
            </a:xfrm>
            <a:custGeom>
              <a:avLst/>
              <a:gdLst/>
              <a:ahLst/>
              <a:cxnLst/>
              <a:rect l="l" t="t" r="r" b="b"/>
              <a:pathLst>
                <a:path w="3468332" h="1390612">
                  <a:moveTo>
                    <a:pt x="29983" y="0"/>
                  </a:moveTo>
                  <a:lnTo>
                    <a:pt x="3438349" y="0"/>
                  </a:lnTo>
                  <a:cubicBezTo>
                    <a:pt x="3454908" y="0"/>
                    <a:pt x="3468332" y="13424"/>
                    <a:pt x="3468332" y="29983"/>
                  </a:cubicBezTo>
                  <a:lnTo>
                    <a:pt x="3468332" y="1360629"/>
                  </a:lnTo>
                  <a:cubicBezTo>
                    <a:pt x="3468332" y="1368581"/>
                    <a:pt x="3465173" y="1376207"/>
                    <a:pt x="3459550" y="1381830"/>
                  </a:cubicBezTo>
                  <a:cubicBezTo>
                    <a:pt x="3453928" y="1387453"/>
                    <a:pt x="3446301" y="1390612"/>
                    <a:pt x="3438349" y="1390612"/>
                  </a:cubicBezTo>
                  <a:lnTo>
                    <a:pt x="29983" y="1390612"/>
                  </a:lnTo>
                  <a:cubicBezTo>
                    <a:pt x="13424" y="1390612"/>
                    <a:pt x="0" y="1377188"/>
                    <a:pt x="0" y="1360629"/>
                  </a:cubicBezTo>
                  <a:lnTo>
                    <a:pt x="0" y="29983"/>
                  </a:lnTo>
                  <a:cubicBezTo>
                    <a:pt x="0" y="13424"/>
                    <a:pt x="13424" y="0"/>
                    <a:pt x="29983" y="0"/>
                  </a:cubicBezTo>
                  <a:close/>
                </a:path>
              </a:pathLst>
            </a:custGeom>
            <a:solidFill>
              <a:srgbClr val="E4E3A0"/>
            </a:solidFill>
          </p:spPr>
        </p:sp>
        <p:sp>
          <p:nvSpPr>
            <p:cNvPr id="5" name="TextBox 5"/>
            <p:cNvSpPr txBox="1"/>
            <p:nvPr/>
          </p:nvSpPr>
          <p:spPr>
            <a:xfrm>
              <a:off x="0" y="104393"/>
              <a:ext cx="3468332" cy="1286219"/>
            </a:xfrm>
            <a:prstGeom prst="rect">
              <a:avLst/>
            </a:prstGeom>
          </p:spPr>
          <p:txBody>
            <a:bodyPr lIns="0" tIns="0" rIns="0" bIns="0" rtlCol="0" anchor="ctr"/>
            <a:lstStyle/>
            <a:p>
              <a:pPr algn="ctr">
                <a:lnSpc>
                  <a:spcPts val="18622"/>
                </a:lnSpc>
              </a:pPr>
              <a:r>
                <a:rPr lang="en-US" sz="9599" dirty="0">
                  <a:solidFill>
                    <a:srgbClr val="000000"/>
                  </a:solidFill>
                  <a:latin typeface="Noto Serif Bold"/>
                  <a:ea typeface="Noto Serif Bold"/>
                  <a:cs typeface="Noto Serif Bold"/>
                  <a:sym typeface="Noto Serif Bold"/>
                </a:rPr>
                <a:t>TRUYỆN</a:t>
              </a:r>
            </a:p>
            <a:p>
              <a:pPr algn="ctr">
                <a:lnSpc>
                  <a:spcPts val="18622"/>
                </a:lnSpc>
              </a:pPr>
              <a:r>
                <a:rPr lang="en-US" sz="9599" dirty="0" err="1">
                  <a:solidFill>
                    <a:srgbClr val="000000"/>
                  </a:solidFill>
                  <a:latin typeface="Noto Serif Bold"/>
                  <a:ea typeface="Noto Serif Bold"/>
                  <a:cs typeface="Noto Serif Bold"/>
                  <a:sym typeface="Noto Serif Bold"/>
                </a:rPr>
                <a:t>Gói</a:t>
              </a:r>
              <a:r>
                <a:rPr lang="en-US" sz="9599" dirty="0">
                  <a:solidFill>
                    <a:srgbClr val="000000"/>
                  </a:solidFill>
                  <a:latin typeface="Noto Serif Bold"/>
                  <a:ea typeface="Noto Serif Bold"/>
                  <a:cs typeface="Noto Serif Bold"/>
                  <a:sym typeface="Noto Serif Bold"/>
                </a:rPr>
                <a:t> </a:t>
              </a:r>
              <a:r>
                <a:rPr lang="en-US" sz="9599" dirty="0" err="1">
                  <a:solidFill>
                    <a:srgbClr val="000000"/>
                  </a:solidFill>
                  <a:latin typeface="Noto Serif Bold"/>
                  <a:ea typeface="Noto Serif Bold"/>
                  <a:cs typeface="Noto Serif Bold"/>
                  <a:sym typeface="Noto Serif Bold"/>
                </a:rPr>
                <a:t>hạt</a:t>
              </a:r>
              <a:r>
                <a:rPr lang="en-US" sz="9599" dirty="0">
                  <a:solidFill>
                    <a:srgbClr val="000000"/>
                  </a:solidFill>
                  <a:latin typeface="Noto Serif Bold"/>
                  <a:ea typeface="Noto Serif Bold"/>
                  <a:cs typeface="Noto Serif Bold"/>
                  <a:sym typeface="Noto Serif Bold"/>
                </a:rPr>
                <a:t> </a:t>
              </a:r>
              <a:r>
                <a:rPr lang="en-US" sz="9599" dirty="0" err="1">
                  <a:solidFill>
                    <a:srgbClr val="000000"/>
                  </a:solidFill>
                  <a:latin typeface="Noto Serif Bold"/>
                  <a:ea typeface="Noto Serif Bold"/>
                  <a:cs typeface="Noto Serif Bold"/>
                  <a:sym typeface="Noto Serif Bold"/>
                </a:rPr>
                <a:t>diệu</a:t>
              </a:r>
              <a:r>
                <a:rPr lang="en-US" sz="9599" dirty="0">
                  <a:solidFill>
                    <a:srgbClr val="000000"/>
                  </a:solidFill>
                  <a:latin typeface="Noto Serif Bold"/>
                  <a:ea typeface="Noto Serif Bold"/>
                  <a:cs typeface="Noto Serif Bold"/>
                  <a:sym typeface="Noto Serif Bold"/>
                </a:rPr>
                <a:t> kì</a:t>
              </a:r>
            </a:p>
            <a:p>
              <a:pPr algn="ctr">
                <a:lnSpc>
                  <a:spcPts val="5880"/>
                </a:lnSpc>
              </a:pPr>
              <a:endParaRPr lang="en-US" sz="9599" dirty="0">
                <a:solidFill>
                  <a:srgbClr val="000000"/>
                </a:solidFill>
                <a:latin typeface="Noto Serif Bold"/>
                <a:ea typeface="Noto Serif Bold"/>
                <a:cs typeface="Noto Serif Bold"/>
                <a:sym typeface="Noto Serif Bold"/>
              </a:endParaRPr>
            </a:p>
          </p:txBody>
        </p:sp>
      </p:grpSp>
      <p:sp>
        <p:nvSpPr>
          <p:cNvPr id="6" name="Freeform 6"/>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2">
              <a:alphaModFix amt="70000"/>
            </a:blip>
            <a:stretch>
              <a:fillRect/>
            </a:stretch>
          </a:blipFill>
        </p:spPr>
      </p:sp>
      <p:sp>
        <p:nvSpPr>
          <p:cNvPr id="7" name="Freeform 7"/>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3"/>
            <a:stretch>
              <a:fillRect l="-75418" r="-89276" b="-31530"/>
            </a:stretch>
          </a:blipFill>
        </p:spPr>
      </p:sp>
      <p:sp>
        <p:nvSpPr>
          <p:cNvPr id="8" name="Freeform 8"/>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4"/>
            <a:stretch>
              <a:fillRect/>
            </a:stretch>
          </a:blipFill>
        </p:spPr>
      </p:sp>
      <p:sp>
        <p:nvSpPr>
          <p:cNvPr id="9" name="Freeform 9"/>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3"/>
            <a:stretch>
              <a:fillRect l="-16491" r="-48682" b="-57522"/>
            </a:stretch>
          </a:blipFill>
        </p:spPr>
      </p:sp>
      <p:grpSp>
        <p:nvGrpSpPr>
          <p:cNvPr id="10" name="Group 10"/>
          <p:cNvGrpSpPr/>
          <p:nvPr/>
        </p:nvGrpSpPr>
        <p:grpSpPr>
          <a:xfrm rot="-5400000">
            <a:off x="2326071" y="450166"/>
            <a:ext cx="1888291" cy="188829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12" name="TextBox 12"/>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3" name="Freeform 13"/>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5"/>
            <a:stretch>
              <a:fillRect l="-785" r="-785" b="-3991"/>
            </a:stretch>
          </a:blipFill>
        </p:spPr>
      </p:sp>
      <p:grpSp>
        <p:nvGrpSpPr>
          <p:cNvPr id="14" name="Group 14"/>
          <p:cNvGrpSpPr/>
          <p:nvPr/>
        </p:nvGrpSpPr>
        <p:grpSpPr>
          <a:xfrm rot="406961">
            <a:off x="2439570" y="8680284"/>
            <a:ext cx="6144476" cy="1248240"/>
            <a:chOff x="0" y="0"/>
            <a:chExt cx="1225579" cy="248974"/>
          </a:xfrm>
        </p:grpSpPr>
        <p:sp>
          <p:nvSpPr>
            <p:cNvPr id="15" name="Freeform 15"/>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6" name="TextBox 16"/>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7" name="Freeform 17"/>
          <p:cNvSpPr/>
          <p:nvPr/>
        </p:nvSpPr>
        <p:spPr>
          <a:xfrm flipH="1">
            <a:off x="279369" y="3089339"/>
            <a:ext cx="6903907" cy="7305722"/>
          </a:xfrm>
          <a:custGeom>
            <a:avLst/>
            <a:gdLst/>
            <a:ahLst/>
            <a:cxnLst/>
            <a:rect l="l" t="t" r="r" b="b"/>
            <a:pathLst>
              <a:path w="6903907" h="7305722">
                <a:moveTo>
                  <a:pt x="6903907" y="0"/>
                </a:moveTo>
                <a:lnTo>
                  <a:pt x="0" y="0"/>
                </a:lnTo>
                <a:lnTo>
                  <a:pt x="0" y="7305722"/>
                </a:lnTo>
                <a:lnTo>
                  <a:pt x="6903907" y="7305722"/>
                </a:lnTo>
                <a:lnTo>
                  <a:pt x="6903907" y="0"/>
                </a:lnTo>
                <a:close/>
              </a:path>
            </a:pathLst>
          </a:custGeom>
          <a:blipFill>
            <a:blip r:embed="rId6"/>
            <a:stretch>
              <a:fillRect/>
            </a:stretch>
          </a:blipFill>
        </p:spPr>
      </p:sp>
      <p:sp>
        <p:nvSpPr>
          <p:cNvPr id="18" name="Freeform 18"/>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7"/>
            <a:stretch>
              <a:fillRect/>
            </a:stretch>
          </a:blipFill>
        </p:spPr>
      </p:sp>
      <p:sp>
        <p:nvSpPr>
          <p:cNvPr id="19" name="Freeform 19"/>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8"/>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09366" y="33379"/>
            <a:ext cx="15610606" cy="8786146"/>
          </a:xfrm>
          <a:custGeom>
            <a:avLst/>
            <a:gdLst/>
            <a:ahLst/>
            <a:cxnLst/>
            <a:rect l="l" t="t" r="r" b="b"/>
            <a:pathLst>
              <a:path w="15610606" h="8786146">
                <a:moveTo>
                  <a:pt x="0" y="0"/>
                </a:moveTo>
                <a:lnTo>
                  <a:pt x="15610606" y="0"/>
                </a:lnTo>
                <a:lnTo>
                  <a:pt x="15610606" y="8786146"/>
                </a:lnTo>
                <a:lnTo>
                  <a:pt x="0" y="8786146"/>
                </a:lnTo>
                <a:lnTo>
                  <a:pt x="0" y="0"/>
                </a:lnTo>
                <a:close/>
              </a:path>
            </a:pathLst>
          </a:custGeom>
          <a:blipFill>
            <a:blip r:embed="rId2"/>
            <a:stretch>
              <a:fillRect/>
            </a:stretch>
          </a:blipFill>
        </p:spPr>
      </p:sp>
      <p:sp>
        <p:nvSpPr>
          <p:cNvPr id="3" name="TextBox 3"/>
          <p:cNvSpPr txBox="1"/>
          <p:nvPr/>
        </p:nvSpPr>
        <p:spPr>
          <a:xfrm>
            <a:off x="415960" y="8771900"/>
            <a:ext cx="17456081" cy="1461069"/>
          </a:xfrm>
          <a:prstGeom prst="rect">
            <a:avLst/>
          </a:prstGeom>
        </p:spPr>
        <p:txBody>
          <a:bodyPr lIns="0" tIns="0" rIns="0" bIns="0" rtlCol="0" anchor="t">
            <a:spAutoFit/>
          </a:bodyPr>
          <a:lstStyle/>
          <a:p>
            <a:pPr algn="just">
              <a:lnSpc>
                <a:spcPts val="3946"/>
              </a:lnSpc>
              <a:spcBef>
                <a:spcPct val="0"/>
              </a:spcBef>
            </a:pPr>
            <a:r>
              <a:rPr lang="en-US" sz="2818">
                <a:solidFill>
                  <a:srgbClr val="000000"/>
                </a:solidFill>
                <a:latin typeface="Quicksand Bold"/>
                <a:ea typeface="Quicksand Bold"/>
                <a:cs typeface="Quicksand Bold"/>
                <a:sym typeface="Quicksand Bold"/>
              </a:rPr>
              <a:t>Bé Vinh đang chơi với gọi hạt rau. Trông những cái hạt giống như những viên bi nhỏ xíu, Vinh nghĩ: “Bi như thế này thì bắn thế nào được!”. Vừa lúc đó, bà đi làm về, thấy Vinh nghịch rau liền bảo: Sao cháu lại lấy cái này ra chơi? Đây là hạt rau để bà trồng lấy rau tươi cho cả nhà ăn đấy!</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229229" y="332825"/>
            <a:ext cx="12624052" cy="7105218"/>
          </a:xfrm>
          <a:custGeom>
            <a:avLst/>
            <a:gdLst/>
            <a:ahLst/>
            <a:cxnLst/>
            <a:rect l="l" t="t" r="r" b="b"/>
            <a:pathLst>
              <a:path w="12624052" h="7105218">
                <a:moveTo>
                  <a:pt x="0" y="0"/>
                </a:moveTo>
                <a:lnTo>
                  <a:pt x="12624052" y="0"/>
                </a:lnTo>
                <a:lnTo>
                  <a:pt x="12624052" y="7105219"/>
                </a:lnTo>
                <a:lnTo>
                  <a:pt x="0" y="7105219"/>
                </a:lnTo>
                <a:lnTo>
                  <a:pt x="0" y="0"/>
                </a:lnTo>
                <a:close/>
              </a:path>
            </a:pathLst>
          </a:custGeom>
          <a:blipFill>
            <a:blip r:embed="rId2"/>
            <a:stretch>
              <a:fillRect/>
            </a:stretch>
          </a:blipFill>
        </p:spPr>
      </p:sp>
      <p:sp>
        <p:nvSpPr>
          <p:cNvPr id="3" name="TextBox 3"/>
          <p:cNvSpPr txBox="1"/>
          <p:nvPr/>
        </p:nvSpPr>
        <p:spPr>
          <a:xfrm>
            <a:off x="1143000" y="7674195"/>
            <a:ext cx="16278953" cy="2612805"/>
          </a:xfrm>
          <a:prstGeom prst="rect">
            <a:avLst/>
          </a:prstGeom>
        </p:spPr>
        <p:txBody>
          <a:bodyPr lIns="0" tIns="0" rIns="0" bIns="0" rtlCol="0" anchor="t">
            <a:spAutoFit/>
          </a:bodyPr>
          <a:lstStyle/>
          <a:p>
            <a:pPr algn="just">
              <a:lnSpc>
                <a:spcPts val="3512"/>
              </a:lnSpc>
              <a:spcBef>
                <a:spcPct val="0"/>
              </a:spcBef>
            </a:pPr>
            <a:r>
              <a:rPr lang="en-US" sz="2508" dirty="0">
                <a:solidFill>
                  <a:srgbClr val="000000"/>
                </a:solidFill>
                <a:latin typeface="Quicksand Bold"/>
                <a:ea typeface="Quicksand Bold"/>
                <a:cs typeface="Quicksand Bold"/>
                <a:sym typeface="Quicksand Bold"/>
              </a:rPr>
              <a:t>Vinh </a:t>
            </a:r>
            <a:r>
              <a:rPr lang="en-US" sz="2508" dirty="0" err="1">
                <a:solidFill>
                  <a:srgbClr val="000000"/>
                </a:solidFill>
                <a:latin typeface="Quicksand Bold"/>
                <a:ea typeface="Quicksand Bold"/>
                <a:cs typeface="Quicksand Bold"/>
                <a:sym typeface="Quicksand Bold"/>
              </a:rPr>
              <a:t>ngạc</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nhiên</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quá</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thầm</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nghĩ</a:t>
            </a:r>
            <a:r>
              <a:rPr lang="en-US" sz="2508" dirty="0">
                <a:solidFill>
                  <a:srgbClr val="000000"/>
                </a:solidFill>
                <a:latin typeface="Quicksand Bold"/>
                <a:ea typeface="Quicksand Bold"/>
                <a:cs typeface="Quicksand Bold"/>
                <a:sym typeface="Quicksand Bold"/>
              </a:rPr>
              <a:t>: “Sao </a:t>
            </a:r>
            <a:r>
              <a:rPr lang="en-US" sz="2508" dirty="0" err="1">
                <a:solidFill>
                  <a:srgbClr val="000000"/>
                </a:solidFill>
                <a:latin typeface="Quicksand Bold"/>
                <a:ea typeface="Quicksand Bold"/>
                <a:cs typeface="Quicksand Bold"/>
                <a:sym typeface="Quicksand Bold"/>
              </a:rPr>
              <a:t>những</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hạt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bé</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nhỏ</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này</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lại</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cho</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những</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cây</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rau</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tươi</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được</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nhỉ</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Thấy</a:t>
            </a:r>
            <a:r>
              <a:rPr lang="en-US" sz="2508" dirty="0">
                <a:solidFill>
                  <a:srgbClr val="000000"/>
                </a:solidFill>
                <a:latin typeface="Quicksand Bold"/>
                <a:ea typeface="Quicksand Bold"/>
                <a:cs typeface="Quicksand Bold"/>
                <a:sym typeface="Quicksand Bold"/>
              </a:rPr>
              <a:t> Vinh </a:t>
            </a:r>
            <a:r>
              <a:rPr lang="en-US" sz="2508" dirty="0" err="1">
                <a:solidFill>
                  <a:srgbClr val="000000"/>
                </a:solidFill>
                <a:latin typeface="Quicksand Bold"/>
                <a:ea typeface="Quicksand Bold"/>
                <a:cs typeface="Quicksand Bold"/>
                <a:sym typeface="Quicksand Bold"/>
              </a:rPr>
              <a:t>ngạc</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nhiên</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bà</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nói</a:t>
            </a:r>
            <a:r>
              <a:rPr lang="en-US" sz="2508" dirty="0">
                <a:solidFill>
                  <a:srgbClr val="000000"/>
                </a:solidFill>
                <a:latin typeface="Quicksand Bold"/>
                <a:ea typeface="Quicksand Bold"/>
                <a:cs typeface="Quicksand Bold"/>
                <a:sym typeface="Quicksand Bold"/>
              </a:rPr>
              <a:t>:</a:t>
            </a:r>
          </a:p>
          <a:p>
            <a:pPr algn="just">
              <a:lnSpc>
                <a:spcPts val="3512"/>
              </a:lnSpc>
              <a:spcBef>
                <a:spcPct val="0"/>
              </a:spcBef>
            </a:pP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Đây</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là</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hạt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rau</a:t>
            </a:r>
            <a:r>
              <a:rPr lang="en-US" sz="2508" dirty="0">
                <a:solidFill>
                  <a:srgbClr val="000000"/>
                </a:solidFill>
                <a:latin typeface="Quicksand Bold"/>
                <a:ea typeface="Quicksand Bold"/>
                <a:cs typeface="Quicksand Bold"/>
                <a:sym typeface="Quicksand Bold"/>
              </a:rPr>
              <a:t>. Khi ta </a:t>
            </a:r>
            <a:r>
              <a:rPr lang="en-US" sz="2508" dirty="0" err="1">
                <a:solidFill>
                  <a:srgbClr val="000000"/>
                </a:solidFill>
                <a:latin typeface="Quicksand Bold"/>
                <a:ea typeface="Quicksand Bold"/>
                <a:cs typeface="Quicksand Bold"/>
                <a:sym typeface="Quicksand Bold"/>
              </a:rPr>
              <a:t>cho</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hạt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rau</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vào</a:t>
            </a:r>
            <a:r>
              <a:rPr lang="en-US" sz="2508" dirty="0">
                <a:solidFill>
                  <a:srgbClr val="000000"/>
                </a:solidFill>
                <a:latin typeface="Quicksand Bold"/>
                <a:ea typeface="Quicksand Bold"/>
                <a:cs typeface="Quicksand Bold"/>
                <a:sym typeface="Quicksand Bold"/>
              </a:rPr>
              <a:t> nước </a:t>
            </a:r>
            <a:r>
              <a:rPr lang="en-US" sz="2508" dirty="0" err="1">
                <a:solidFill>
                  <a:srgbClr val="000000"/>
                </a:solidFill>
                <a:latin typeface="Quicksand Bold"/>
                <a:ea typeface="Quicksand Bold"/>
                <a:cs typeface="Quicksand Bold"/>
                <a:sym typeface="Quicksand Bold"/>
              </a:rPr>
              <a:t>ngâm</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rồi</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gieo</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xuống</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đất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hạt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sẽ</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nảy</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mầm</a:t>
            </a:r>
            <a:r>
              <a:rPr lang="en-US" sz="2508" dirty="0">
                <a:solidFill>
                  <a:srgbClr val="000000"/>
                </a:solidFill>
                <a:latin typeface="Quicksand Bold"/>
                <a:ea typeface="Quicksand Bold"/>
                <a:cs typeface="Quicksand Bold"/>
                <a:sym typeface="Quicksand Bold"/>
              </a:rPr>
              <a:t> và </a:t>
            </a:r>
            <a:r>
              <a:rPr lang="en-US" sz="2508" dirty="0" err="1">
                <a:solidFill>
                  <a:srgbClr val="000000"/>
                </a:solidFill>
                <a:latin typeface="Quicksand Bold"/>
                <a:ea typeface="Quicksand Bold"/>
                <a:cs typeface="Quicksand Bold"/>
                <a:sym typeface="Quicksand Bold"/>
              </a:rPr>
              <a:t>trở</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thành</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rau</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tươi</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đấy</a:t>
            </a:r>
            <a:r>
              <a:rPr lang="en-US" sz="2508" dirty="0">
                <a:solidFill>
                  <a:srgbClr val="000000"/>
                </a:solidFill>
                <a:latin typeface="Quicksand Bold"/>
                <a:ea typeface="Quicksand Bold"/>
                <a:cs typeface="Quicksand Bold"/>
                <a:sym typeface="Quicksand Bold"/>
              </a:rPr>
              <a:t>!</a:t>
            </a:r>
          </a:p>
          <a:p>
            <a:pPr algn="just">
              <a:lnSpc>
                <a:spcPts val="3512"/>
              </a:lnSpc>
              <a:spcBef>
                <a:spcPct val="0"/>
              </a:spcBef>
            </a:pP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Vậy</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bà</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mang</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hạt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gieo</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xuống</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đất</a:t>
            </a:r>
            <a:r>
              <a:rPr lang="en-US" sz="2508" dirty="0">
                <a:solidFill>
                  <a:srgbClr val="000000"/>
                </a:solidFill>
                <a:latin typeface="Quicksand Bold"/>
                <a:ea typeface="Quicksand Bold"/>
                <a:cs typeface="Quicksand Bold"/>
                <a:sym typeface="Quicksand Bold"/>
              </a:rPr>
              <a:t> đi </a:t>
            </a:r>
            <a:r>
              <a:rPr lang="en-US" sz="2508" dirty="0" err="1">
                <a:solidFill>
                  <a:srgbClr val="000000"/>
                </a:solidFill>
                <a:latin typeface="Quicksand Bold"/>
                <a:ea typeface="Quicksand Bold"/>
                <a:cs typeface="Quicksand Bold"/>
                <a:sym typeface="Quicksand Bold"/>
              </a:rPr>
              <a:t>bà</a:t>
            </a:r>
            <a:r>
              <a:rPr lang="en-US" sz="2508" dirty="0">
                <a:solidFill>
                  <a:srgbClr val="000000"/>
                </a:solidFill>
                <a:latin typeface="Quicksand Bold"/>
                <a:ea typeface="Quicksand Bold"/>
                <a:cs typeface="Quicksand Bold"/>
                <a:sym typeface="Quicksand Bold"/>
              </a:rPr>
              <a:t>!</a:t>
            </a:r>
          </a:p>
          <a:p>
            <a:pPr algn="just">
              <a:lnSpc>
                <a:spcPts val="3512"/>
              </a:lnSpc>
              <a:spcBef>
                <a:spcPct val="0"/>
              </a:spcBef>
            </a:pP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Được</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rồi</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chiều</a:t>
            </a:r>
            <a:r>
              <a:rPr lang="en-US" sz="2508" dirty="0">
                <a:solidFill>
                  <a:srgbClr val="000000"/>
                </a:solidFill>
                <a:latin typeface="Quicksand Bold"/>
                <a:ea typeface="Quicksand Bold"/>
                <a:cs typeface="Quicksand Bold"/>
                <a:sym typeface="Quicksand Bold"/>
              </a:rPr>
              <a:t> nay </a:t>
            </a:r>
            <a:r>
              <a:rPr lang="en-US" sz="2508" dirty="0" err="1">
                <a:solidFill>
                  <a:srgbClr val="000000"/>
                </a:solidFill>
                <a:latin typeface="Quicksand Bold"/>
                <a:ea typeface="Quicksand Bold"/>
                <a:cs typeface="Quicksand Bold"/>
                <a:sym typeface="Quicksand Bold"/>
              </a:rPr>
              <a:t>bà</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sẽ</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gieo</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hạt</a:t>
            </a:r>
            <a:r>
              <a:rPr lang="en-US" sz="2508" dirty="0">
                <a:solidFill>
                  <a:srgbClr val="000000"/>
                </a:solidFill>
                <a:latin typeface="Quicksand Bold"/>
                <a:ea typeface="Quicksand Bold"/>
                <a:cs typeface="Quicksand Bold"/>
                <a:sym typeface="Quicksand Bold"/>
              </a:rPr>
              <a:t> </a:t>
            </a:r>
            <a:r>
              <a:rPr lang="en-US" sz="2508" dirty="0" err="1">
                <a:solidFill>
                  <a:srgbClr val="000000"/>
                </a:solidFill>
                <a:latin typeface="Quicksand Bold"/>
                <a:ea typeface="Quicksand Bold"/>
                <a:cs typeface="Quicksand Bold"/>
                <a:sym typeface="Quicksand Bold"/>
              </a:rPr>
              <a:t>ngay</a:t>
            </a:r>
            <a:r>
              <a:rPr lang="en-US" sz="2508" dirty="0">
                <a:solidFill>
                  <a:srgbClr val="000000"/>
                </a:solidFill>
                <a:latin typeface="Quicksand Bold"/>
                <a:ea typeface="Quicksand Bold"/>
                <a:cs typeface="Quicksand Bold"/>
                <a:sym typeface="Quicksand Bold"/>
              </a:rPr>
              <a:t>!</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2">
              <a:alphaModFix amt="70000"/>
            </a:blip>
            <a:stretch>
              <a:fillRect/>
            </a:stretch>
          </a:blipFill>
        </p:spPr>
      </p:sp>
      <p:sp>
        <p:nvSpPr>
          <p:cNvPr id="3" name="Freeform 3"/>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2">
              <a:alphaModFix amt="70000"/>
            </a:blip>
            <a:stretch>
              <a:fillRect/>
            </a:stretch>
          </a:blipFill>
        </p:spPr>
      </p:sp>
      <p:sp>
        <p:nvSpPr>
          <p:cNvPr id="4" name="Freeform 4"/>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3"/>
            <a:stretch>
              <a:fillRect l="-75418" r="-89276" b="-31530"/>
            </a:stretch>
          </a:blipFill>
        </p:spPr>
      </p:sp>
      <p:sp>
        <p:nvSpPr>
          <p:cNvPr id="5" name="Freeform 5"/>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4"/>
            <a:stretch>
              <a:fillRect/>
            </a:stretch>
          </a:blipFill>
        </p:spPr>
      </p:sp>
      <p:sp>
        <p:nvSpPr>
          <p:cNvPr id="6" name="Freeform 6"/>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3"/>
            <a:stretch>
              <a:fillRect l="-16491" r="-48682" b="-57522"/>
            </a:stretch>
          </a:blipFill>
        </p:spPr>
      </p:sp>
      <p:grpSp>
        <p:nvGrpSpPr>
          <p:cNvPr id="7" name="Group 7"/>
          <p:cNvGrpSpPr/>
          <p:nvPr/>
        </p:nvGrpSpPr>
        <p:grpSpPr>
          <a:xfrm rot="-5400000">
            <a:off x="2326071" y="450166"/>
            <a:ext cx="1888291" cy="188829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9" name="TextBox 9"/>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0" name="Freeform 10"/>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5"/>
            <a:stretch>
              <a:fillRect l="-785" r="-785" b="-3991"/>
            </a:stretch>
          </a:blipFill>
        </p:spPr>
      </p:sp>
      <p:grpSp>
        <p:nvGrpSpPr>
          <p:cNvPr id="11" name="Group 11"/>
          <p:cNvGrpSpPr/>
          <p:nvPr/>
        </p:nvGrpSpPr>
        <p:grpSpPr>
          <a:xfrm rot="406961">
            <a:off x="2439570" y="8680284"/>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6"/>
            <a:stretch>
              <a:fillRect/>
            </a:stretch>
          </a:blipFill>
        </p:spPr>
      </p:sp>
      <p:sp>
        <p:nvSpPr>
          <p:cNvPr id="15" name="Freeform 15"/>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7"/>
            <a:stretch>
              <a:fillRect/>
            </a:stretch>
          </a:blipFill>
        </p:spPr>
      </p:sp>
      <p:sp>
        <p:nvSpPr>
          <p:cNvPr id="16" name="Freeform 16"/>
          <p:cNvSpPr/>
          <p:nvPr/>
        </p:nvSpPr>
        <p:spPr>
          <a:xfrm flipH="1">
            <a:off x="11339510" y="2338457"/>
            <a:ext cx="5951082" cy="6322531"/>
          </a:xfrm>
          <a:custGeom>
            <a:avLst/>
            <a:gdLst/>
            <a:ahLst/>
            <a:cxnLst/>
            <a:rect l="l" t="t" r="r" b="b"/>
            <a:pathLst>
              <a:path w="5951082" h="6322531">
                <a:moveTo>
                  <a:pt x="5951082" y="0"/>
                </a:moveTo>
                <a:lnTo>
                  <a:pt x="0" y="0"/>
                </a:lnTo>
                <a:lnTo>
                  <a:pt x="0" y="6322530"/>
                </a:lnTo>
                <a:lnTo>
                  <a:pt x="5951082" y="6322530"/>
                </a:lnTo>
                <a:lnTo>
                  <a:pt x="5951082" y="0"/>
                </a:lnTo>
                <a:close/>
              </a:path>
            </a:pathLst>
          </a:custGeom>
          <a:blipFill>
            <a:blip r:embed="rId8"/>
            <a:stretch>
              <a:fillRect/>
            </a:stretch>
          </a:blipFill>
        </p:spPr>
      </p:sp>
      <p:sp>
        <p:nvSpPr>
          <p:cNvPr id="17" name="Freeform 17"/>
          <p:cNvSpPr/>
          <p:nvPr/>
        </p:nvSpPr>
        <p:spPr>
          <a:xfrm flipH="1">
            <a:off x="3985438" y="4458373"/>
            <a:ext cx="3653339" cy="5197400"/>
          </a:xfrm>
          <a:custGeom>
            <a:avLst/>
            <a:gdLst/>
            <a:ahLst/>
            <a:cxnLst/>
            <a:rect l="l" t="t" r="r" b="b"/>
            <a:pathLst>
              <a:path w="3653339" h="5197400">
                <a:moveTo>
                  <a:pt x="3653339" y="0"/>
                </a:moveTo>
                <a:lnTo>
                  <a:pt x="0" y="0"/>
                </a:lnTo>
                <a:lnTo>
                  <a:pt x="0" y="5197400"/>
                </a:lnTo>
                <a:lnTo>
                  <a:pt x="3653339" y="5197400"/>
                </a:lnTo>
                <a:lnTo>
                  <a:pt x="3653339" y="0"/>
                </a:lnTo>
                <a:close/>
              </a:path>
            </a:pathLst>
          </a:custGeom>
          <a:blipFill>
            <a:blip r:embed="rId9"/>
            <a:stretch>
              <a:fillRect/>
            </a:stretch>
          </a:blipFill>
        </p:spPr>
      </p:sp>
      <p:sp>
        <p:nvSpPr>
          <p:cNvPr id="18" name="Freeform 18"/>
          <p:cNvSpPr/>
          <p:nvPr/>
        </p:nvSpPr>
        <p:spPr>
          <a:xfrm>
            <a:off x="6368923" y="8467728"/>
            <a:ext cx="7533991" cy="1723401"/>
          </a:xfrm>
          <a:custGeom>
            <a:avLst/>
            <a:gdLst/>
            <a:ahLst/>
            <a:cxnLst/>
            <a:rect l="l" t="t" r="r" b="b"/>
            <a:pathLst>
              <a:path w="7533991" h="1723401">
                <a:moveTo>
                  <a:pt x="0" y="0"/>
                </a:moveTo>
                <a:lnTo>
                  <a:pt x="7533992" y="0"/>
                </a:lnTo>
                <a:lnTo>
                  <a:pt x="7533992" y="1723401"/>
                </a:lnTo>
                <a:lnTo>
                  <a:pt x="0" y="17234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805134" y="383491"/>
            <a:ext cx="16687405" cy="1917077"/>
          </a:xfrm>
          <a:prstGeom prst="rect">
            <a:avLst/>
          </a:prstGeom>
        </p:spPr>
        <p:txBody>
          <a:bodyPr lIns="0" tIns="0" rIns="0" bIns="0" rtlCol="0" anchor="t">
            <a:spAutoFit/>
          </a:bodyPr>
          <a:lstStyle/>
          <a:p>
            <a:pPr algn="just">
              <a:lnSpc>
                <a:spcPts val="5109"/>
              </a:lnSpc>
              <a:spcBef>
                <a:spcPct val="0"/>
              </a:spcBef>
            </a:pPr>
            <a:r>
              <a:rPr lang="en-US" sz="3649">
                <a:solidFill>
                  <a:srgbClr val="000000"/>
                </a:solidFill>
                <a:latin typeface="Quicksand Bold"/>
                <a:ea typeface="Quicksand Bold"/>
                <a:cs typeface="Quicksand Bold"/>
                <a:sym typeface="Quicksand Bold"/>
              </a:rPr>
              <a:t>Vinh rất nóng lòng muốn biết bà gieo hạt như thế nào. Buổi chiều hôm ấy, bà cuốc và làm nhỏ đất trong vườn. Vinh cũng theo bà ra vườn và giúp bà nhặt cỏ rồi xem bà trồng rau.</a:t>
            </a: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2">
              <a:alphaModFix amt="70000"/>
            </a:blip>
            <a:stretch>
              <a:fillRect/>
            </a:stretch>
          </a:blipFill>
        </p:spPr>
      </p:sp>
      <p:sp>
        <p:nvSpPr>
          <p:cNvPr id="3" name="Freeform 3"/>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2">
              <a:alphaModFix amt="70000"/>
            </a:blip>
            <a:stretch>
              <a:fillRect/>
            </a:stretch>
          </a:blipFill>
        </p:spPr>
      </p:sp>
      <p:sp>
        <p:nvSpPr>
          <p:cNvPr id="4" name="Freeform 4"/>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3"/>
            <a:stretch>
              <a:fillRect l="-75418" r="-89276" b="-31530"/>
            </a:stretch>
          </a:blipFill>
        </p:spPr>
      </p:sp>
      <p:sp>
        <p:nvSpPr>
          <p:cNvPr id="5" name="Freeform 5"/>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4"/>
            <a:stretch>
              <a:fillRect/>
            </a:stretch>
          </a:blipFill>
        </p:spPr>
      </p:sp>
      <p:sp>
        <p:nvSpPr>
          <p:cNvPr id="6" name="Freeform 6"/>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3"/>
            <a:stretch>
              <a:fillRect l="-16491" r="-48682" b="-57522"/>
            </a:stretch>
          </a:blipFill>
        </p:spPr>
      </p:sp>
      <p:grpSp>
        <p:nvGrpSpPr>
          <p:cNvPr id="7" name="Group 7"/>
          <p:cNvGrpSpPr/>
          <p:nvPr/>
        </p:nvGrpSpPr>
        <p:grpSpPr>
          <a:xfrm rot="-5400000">
            <a:off x="2326071" y="450166"/>
            <a:ext cx="1888291" cy="188829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9" name="TextBox 9"/>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0" name="Freeform 10"/>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5"/>
            <a:stretch>
              <a:fillRect l="-785" r="-785" b="-3991"/>
            </a:stretch>
          </a:blipFill>
        </p:spPr>
      </p:sp>
      <p:grpSp>
        <p:nvGrpSpPr>
          <p:cNvPr id="11" name="Group 11"/>
          <p:cNvGrpSpPr/>
          <p:nvPr/>
        </p:nvGrpSpPr>
        <p:grpSpPr>
          <a:xfrm rot="406961">
            <a:off x="2439570" y="8680284"/>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6"/>
            <a:stretch>
              <a:fillRect/>
            </a:stretch>
          </a:blipFill>
        </p:spPr>
      </p:sp>
      <p:sp>
        <p:nvSpPr>
          <p:cNvPr id="15" name="Freeform 15"/>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7"/>
            <a:stretch>
              <a:fillRect/>
            </a:stretch>
          </a:blipFill>
        </p:spPr>
      </p:sp>
      <p:sp>
        <p:nvSpPr>
          <p:cNvPr id="16" name="Freeform 16"/>
          <p:cNvSpPr/>
          <p:nvPr/>
        </p:nvSpPr>
        <p:spPr>
          <a:xfrm>
            <a:off x="2062705" y="1680972"/>
            <a:ext cx="12102486" cy="8229600"/>
          </a:xfrm>
          <a:custGeom>
            <a:avLst/>
            <a:gdLst/>
            <a:ahLst/>
            <a:cxnLst/>
            <a:rect l="l" t="t" r="r" b="b"/>
            <a:pathLst>
              <a:path w="12102486" h="8229600">
                <a:moveTo>
                  <a:pt x="0" y="0"/>
                </a:moveTo>
                <a:lnTo>
                  <a:pt x="12102485" y="0"/>
                </a:lnTo>
                <a:lnTo>
                  <a:pt x="12102485" y="8229600"/>
                </a:lnTo>
                <a:lnTo>
                  <a:pt x="0" y="8229600"/>
                </a:lnTo>
                <a:lnTo>
                  <a:pt x="0" y="0"/>
                </a:lnTo>
                <a:close/>
              </a:path>
            </a:pathLst>
          </a:custGeom>
          <a:blipFill>
            <a:blip r:embed="rId8"/>
            <a:stretch>
              <a:fillRect t="-1011" b="-1011"/>
            </a:stretch>
          </a:blipFill>
        </p:spPr>
      </p:sp>
      <p:sp>
        <p:nvSpPr>
          <p:cNvPr id="17" name="Freeform 17"/>
          <p:cNvSpPr/>
          <p:nvPr/>
        </p:nvSpPr>
        <p:spPr>
          <a:xfrm>
            <a:off x="4827724" y="6508112"/>
            <a:ext cx="12007925" cy="3627394"/>
          </a:xfrm>
          <a:custGeom>
            <a:avLst/>
            <a:gdLst/>
            <a:ahLst/>
            <a:cxnLst/>
            <a:rect l="l" t="t" r="r" b="b"/>
            <a:pathLst>
              <a:path w="12007925" h="3627394">
                <a:moveTo>
                  <a:pt x="0" y="0"/>
                </a:moveTo>
                <a:lnTo>
                  <a:pt x="12007925" y="0"/>
                </a:lnTo>
                <a:lnTo>
                  <a:pt x="12007925" y="3627394"/>
                </a:lnTo>
                <a:lnTo>
                  <a:pt x="0" y="3627394"/>
                </a:lnTo>
                <a:lnTo>
                  <a:pt x="0" y="0"/>
                </a:lnTo>
                <a:close/>
              </a:path>
            </a:pathLst>
          </a:custGeom>
          <a:blipFill>
            <a:blip r:embed="rId9"/>
            <a:stretch>
              <a:fillRect/>
            </a:stretch>
          </a:blipFill>
        </p:spPr>
      </p:sp>
      <p:sp>
        <p:nvSpPr>
          <p:cNvPr id="18" name="TextBox 18"/>
          <p:cNvSpPr txBox="1"/>
          <p:nvPr/>
        </p:nvSpPr>
        <p:spPr>
          <a:xfrm>
            <a:off x="580026" y="210972"/>
            <a:ext cx="17482866" cy="2319053"/>
          </a:xfrm>
          <a:prstGeom prst="rect">
            <a:avLst/>
          </a:prstGeom>
        </p:spPr>
        <p:txBody>
          <a:bodyPr lIns="0" tIns="0" rIns="0" bIns="0" rtlCol="0" anchor="t">
            <a:spAutoFit/>
          </a:bodyPr>
          <a:lstStyle/>
          <a:p>
            <a:pPr algn="just">
              <a:lnSpc>
                <a:spcPts val="3689"/>
              </a:lnSpc>
            </a:pPr>
            <a:r>
              <a:rPr lang="en-US" sz="2635">
                <a:solidFill>
                  <a:srgbClr val="000000"/>
                </a:solidFill>
                <a:latin typeface="Quicksand Bold"/>
                <a:ea typeface="Quicksand Bold"/>
                <a:cs typeface="Quicksand Bold"/>
                <a:sym typeface="Quicksand Bold"/>
              </a:rPr>
              <a:t>Từ hôm đó, ngày nào bà cũng tưới nước, còn Vinh ra ngó xem cây rau đã mọc chưa. Một ngày hai ngày, rồi ba ngày…, ngày thứ tư, những cây rau nhỏ xíu đã nhú lên khỏi mặt đất. Vinh vui sướn chạy vào khoe với cả nhà. Đối với Vinh, đó thật là một điều kì diệu.</a:t>
            </a:r>
          </a:p>
          <a:p>
            <a:pPr algn="just">
              <a:lnSpc>
                <a:spcPts val="3689"/>
              </a:lnSpc>
            </a:pPr>
            <a:r>
              <a:rPr lang="en-US" sz="2635">
                <a:solidFill>
                  <a:srgbClr val="000000"/>
                </a:solidFill>
                <a:latin typeface="Quicksand Bold"/>
                <a:ea typeface="Quicksand Bold"/>
                <a:cs typeface="Quicksand Bold"/>
                <a:sym typeface="Quicksand Bold"/>
              </a:rPr>
              <a:t>Sáng chủ nhật, bà ngoại ở dưới quê lên chơi, Vinh dẫn bà ra tận vườn để ngắm những cây rau bé xíu.</a:t>
            </a:r>
          </a:p>
          <a:p>
            <a:pPr algn="just">
              <a:lnSpc>
                <a:spcPts val="3689"/>
              </a:lnSpc>
              <a:spcBef>
                <a:spcPct val="0"/>
              </a:spcBef>
            </a:pPr>
            <a:r>
              <a:rPr lang="en-US" sz="2635">
                <a:solidFill>
                  <a:srgbClr val="000000"/>
                </a:solidFill>
                <a:latin typeface="Quicksand Bold"/>
                <a:ea typeface="Quicksand Bold"/>
                <a:cs typeface="Quicksand Bold"/>
                <a:sym typeface="Quicksand Bold"/>
              </a:rPr>
              <a:t>Hôm đó, Vinh theo bà ngoại về quê chơi. Nửa tháng sau, Vinh mới từ quê lên.</a:t>
            </a:r>
          </a:p>
        </p:txBody>
      </p:sp>
    </p:spTree>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2154794" y="2609172"/>
            <a:ext cx="8341097" cy="5112398"/>
          </a:xfrm>
          <a:custGeom>
            <a:avLst/>
            <a:gdLst/>
            <a:ahLst/>
            <a:cxnLst/>
            <a:rect l="l" t="t" r="r" b="b"/>
            <a:pathLst>
              <a:path w="8341097" h="5112398">
                <a:moveTo>
                  <a:pt x="0" y="0"/>
                </a:moveTo>
                <a:lnTo>
                  <a:pt x="8341098" y="0"/>
                </a:lnTo>
                <a:lnTo>
                  <a:pt x="8341098" y="5112398"/>
                </a:lnTo>
                <a:lnTo>
                  <a:pt x="0" y="5112398"/>
                </a:lnTo>
                <a:lnTo>
                  <a:pt x="0" y="0"/>
                </a:lnTo>
                <a:close/>
              </a:path>
            </a:pathLst>
          </a:custGeom>
          <a:blipFill>
            <a:blip r:embed="rId2">
              <a:alphaModFix amt="70000"/>
            </a:blip>
            <a:stretch>
              <a:fillRect/>
            </a:stretch>
          </a:blipFill>
        </p:spPr>
      </p:sp>
      <p:sp>
        <p:nvSpPr>
          <p:cNvPr id="3" name="Freeform 3"/>
          <p:cNvSpPr/>
          <p:nvPr/>
        </p:nvSpPr>
        <p:spPr>
          <a:xfrm flipH="1">
            <a:off x="-738091" y="627550"/>
            <a:ext cx="7921367" cy="4855138"/>
          </a:xfrm>
          <a:custGeom>
            <a:avLst/>
            <a:gdLst/>
            <a:ahLst/>
            <a:cxnLst/>
            <a:rect l="l" t="t" r="r" b="b"/>
            <a:pathLst>
              <a:path w="7921367" h="4855138">
                <a:moveTo>
                  <a:pt x="7921367" y="0"/>
                </a:moveTo>
                <a:lnTo>
                  <a:pt x="0" y="0"/>
                </a:lnTo>
                <a:lnTo>
                  <a:pt x="0" y="4855138"/>
                </a:lnTo>
                <a:lnTo>
                  <a:pt x="7921367" y="4855138"/>
                </a:lnTo>
                <a:lnTo>
                  <a:pt x="7921367" y="0"/>
                </a:lnTo>
                <a:close/>
              </a:path>
            </a:pathLst>
          </a:custGeom>
          <a:blipFill>
            <a:blip r:embed="rId2">
              <a:alphaModFix amt="70000"/>
            </a:blip>
            <a:stretch>
              <a:fillRect/>
            </a:stretch>
          </a:blipFill>
        </p:spPr>
      </p:sp>
      <p:sp>
        <p:nvSpPr>
          <p:cNvPr id="4" name="Freeform 4"/>
          <p:cNvSpPr/>
          <p:nvPr/>
        </p:nvSpPr>
        <p:spPr>
          <a:xfrm>
            <a:off x="-738091" y="7434416"/>
            <a:ext cx="7146420" cy="3354045"/>
          </a:xfrm>
          <a:custGeom>
            <a:avLst/>
            <a:gdLst/>
            <a:ahLst/>
            <a:cxnLst/>
            <a:rect l="l" t="t" r="r" b="b"/>
            <a:pathLst>
              <a:path w="7146420" h="3354045">
                <a:moveTo>
                  <a:pt x="0" y="0"/>
                </a:moveTo>
                <a:lnTo>
                  <a:pt x="7146421" y="0"/>
                </a:lnTo>
                <a:lnTo>
                  <a:pt x="7146421" y="3354045"/>
                </a:lnTo>
                <a:lnTo>
                  <a:pt x="0" y="3354045"/>
                </a:lnTo>
                <a:lnTo>
                  <a:pt x="0" y="0"/>
                </a:lnTo>
                <a:close/>
              </a:path>
            </a:pathLst>
          </a:custGeom>
          <a:blipFill>
            <a:blip r:embed="rId3"/>
            <a:stretch>
              <a:fillRect l="-75418" r="-89276" b="-31530"/>
            </a:stretch>
          </a:blipFill>
        </p:spPr>
      </p:sp>
      <p:sp>
        <p:nvSpPr>
          <p:cNvPr id="5" name="Freeform 5"/>
          <p:cNvSpPr/>
          <p:nvPr/>
        </p:nvSpPr>
        <p:spPr>
          <a:xfrm flipH="1">
            <a:off x="-4460433" y="1958759"/>
            <a:ext cx="11643708" cy="5989233"/>
          </a:xfrm>
          <a:custGeom>
            <a:avLst/>
            <a:gdLst/>
            <a:ahLst/>
            <a:cxnLst/>
            <a:rect l="l" t="t" r="r" b="b"/>
            <a:pathLst>
              <a:path w="11643708" h="5989233">
                <a:moveTo>
                  <a:pt x="11643709" y="0"/>
                </a:moveTo>
                <a:lnTo>
                  <a:pt x="0" y="0"/>
                </a:lnTo>
                <a:lnTo>
                  <a:pt x="0" y="5989232"/>
                </a:lnTo>
                <a:lnTo>
                  <a:pt x="11643709" y="5989232"/>
                </a:lnTo>
                <a:lnTo>
                  <a:pt x="11643709" y="0"/>
                </a:lnTo>
                <a:close/>
              </a:path>
            </a:pathLst>
          </a:custGeom>
          <a:blipFill>
            <a:blip r:embed="rId4"/>
            <a:stretch>
              <a:fillRect/>
            </a:stretch>
          </a:blipFill>
        </p:spPr>
      </p:sp>
      <p:sp>
        <p:nvSpPr>
          <p:cNvPr id="6" name="Freeform 6"/>
          <p:cNvSpPr/>
          <p:nvPr/>
        </p:nvSpPr>
        <p:spPr>
          <a:xfrm flipH="1">
            <a:off x="4509600" y="7166657"/>
            <a:ext cx="14810390" cy="3621803"/>
          </a:xfrm>
          <a:custGeom>
            <a:avLst/>
            <a:gdLst/>
            <a:ahLst/>
            <a:cxnLst/>
            <a:rect l="l" t="t" r="r" b="b"/>
            <a:pathLst>
              <a:path w="14810390" h="3621803">
                <a:moveTo>
                  <a:pt x="14810390" y="0"/>
                </a:moveTo>
                <a:lnTo>
                  <a:pt x="0" y="0"/>
                </a:lnTo>
                <a:lnTo>
                  <a:pt x="0" y="3621804"/>
                </a:lnTo>
                <a:lnTo>
                  <a:pt x="14810390" y="3621804"/>
                </a:lnTo>
                <a:lnTo>
                  <a:pt x="14810390" y="0"/>
                </a:lnTo>
                <a:close/>
              </a:path>
            </a:pathLst>
          </a:custGeom>
          <a:blipFill>
            <a:blip r:embed="rId3"/>
            <a:stretch>
              <a:fillRect l="-16491" r="-48682" b="-57522"/>
            </a:stretch>
          </a:blipFill>
        </p:spPr>
      </p:sp>
      <p:grpSp>
        <p:nvGrpSpPr>
          <p:cNvPr id="7" name="Group 7"/>
          <p:cNvGrpSpPr/>
          <p:nvPr/>
        </p:nvGrpSpPr>
        <p:grpSpPr>
          <a:xfrm rot="-5400000">
            <a:off x="2326071" y="450166"/>
            <a:ext cx="1888291" cy="188829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9" name="TextBox 9"/>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10" name="Freeform 10"/>
          <p:cNvSpPr/>
          <p:nvPr/>
        </p:nvSpPr>
        <p:spPr>
          <a:xfrm rot="180840">
            <a:off x="13769787" y="5329940"/>
            <a:ext cx="7445505" cy="3454265"/>
          </a:xfrm>
          <a:custGeom>
            <a:avLst/>
            <a:gdLst/>
            <a:ahLst/>
            <a:cxnLst/>
            <a:rect l="l" t="t" r="r" b="b"/>
            <a:pathLst>
              <a:path w="7445505" h="3454265">
                <a:moveTo>
                  <a:pt x="0" y="0"/>
                </a:moveTo>
                <a:lnTo>
                  <a:pt x="7445505" y="0"/>
                </a:lnTo>
                <a:lnTo>
                  <a:pt x="7445505" y="3454265"/>
                </a:lnTo>
                <a:lnTo>
                  <a:pt x="0" y="3454265"/>
                </a:lnTo>
                <a:lnTo>
                  <a:pt x="0" y="0"/>
                </a:lnTo>
                <a:close/>
              </a:path>
            </a:pathLst>
          </a:custGeom>
          <a:blipFill>
            <a:blip r:embed="rId5"/>
            <a:stretch>
              <a:fillRect l="-785" r="-785" b="-3991"/>
            </a:stretch>
          </a:blipFill>
        </p:spPr>
      </p:sp>
      <p:grpSp>
        <p:nvGrpSpPr>
          <p:cNvPr id="11" name="Group 11"/>
          <p:cNvGrpSpPr/>
          <p:nvPr/>
        </p:nvGrpSpPr>
        <p:grpSpPr>
          <a:xfrm rot="406961">
            <a:off x="2439570" y="8680284"/>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a:off x="13684123" y="8321809"/>
            <a:ext cx="4703742" cy="2073252"/>
          </a:xfrm>
          <a:custGeom>
            <a:avLst/>
            <a:gdLst/>
            <a:ahLst/>
            <a:cxnLst/>
            <a:rect l="l" t="t" r="r" b="b"/>
            <a:pathLst>
              <a:path w="4703742" h="2073252">
                <a:moveTo>
                  <a:pt x="0" y="0"/>
                </a:moveTo>
                <a:lnTo>
                  <a:pt x="4703742" y="0"/>
                </a:lnTo>
                <a:lnTo>
                  <a:pt x="4703742" y="2073252"/>
                </a:lnTo>
                <a:lnTo>
                  <a:pt x="0" y="2073252"/>
                </a:lnTo>
                <a:lnTo>
                  <a:pt x="0" y="0"/>
                </a:lnTo>
                <a:close/>
              </a:path>
            </a:pathLst>
          </a:custGeom>
          <a:blipFill>
            <a:blip r:embed="rId6"/>
            <a:stretch>
              <a:fillRect/>
            </a:stretch>
          </a:blipFill>
        </p:spPr>
      </p:sp>
      <p:sp>
        <p:nvSpPr>
          <p:cNvPr id="15" name="Freeform 15"/>
          <p:cNvSpPr/>
          <p:nvPr/>
        </p:nvSpPr>
        <p:spPr>
          <a:xfrm>
            <a:off x="11313361" y="8605486"/>
            <a:ext cx="3001689" cy="1804912"/>
          </a:xfrm>
          <a:custGeom>
            <a:avLst/>
            <a:gdLst/>
            <a:ahLst/>
            <a:cxnLst/>
            <a:rect l="l" t="t" r="r" b="b"/>
            <a:pathLst>
              <a:path w="3001689" h="1804912">
                <a:moveTo>
                  <a:pt x="0" y="0"/>
                </a:moveTo>
                <a:lnTo>
                  <a:pt x="3001690" y="0"/>
                </a:lnTo>
                <a:lnTo>
                  <a:pt x="3001690" y="1804912"/>
                </a:lnTo>
                <a:lnTo>
                  <a:pt x="0" y="1804912"/>
                </a:lnTo>
                <a:lnTo>
                  <a:pt x="0" y="0"/>
                </a:lnTo>
                <a:close/>
              </a:path>
            </a:pathLst>
          </a:custGeom>
          <a:blipFill>
            <a:blip r:embed="rId7"/>
            <a:stretch>
              <a:fillRect/>
            </a:stretch>
          </a:blipFill>
        </p:spPr>
      </p:sp>
      <p:sp>
        <p:nvSpPr>
          <p:cNvPr id="16" name="Freeform 16"/>
          <p:cNvSpPr/>
          <p:nvPr/>
        </p:nvSpPr>
        <p:spPr>
          <a:xfrm>
            <a:off x="3911596" y="3055119"/>
            <a:ext cx="11044834" cy="7510405"/>
          </a:xfrm>
          <a:custGeom>
            <a:avLst/>
            <a:gdLst/>
            <a:ahLst/>
            <a:cxnLst/>
            <a:rect l="l" t="t" r="r" b="b"/>
            <a:pathLst>
              <a:path w="11044834" h="7510405">
                <a:moveTo>
                  <a:pt x="0" y="0"/>
                </a:moveTo>
                <a:lnTo>
                  <a:pt x="11044834" y="0"/>
                </a:lnTo>
                <a:lnTo>
                  <a:pt x="11044834" y="7510405"/>
                </a:lnTo>
                <a:lnTo>
                  <a:pt x="0" y="7510405"/>
                </a:lnTo>
                <a:lnTo>
                  <a:pt x="0" y="0"/>
                </a:lnTo>
                <a:close/>
              </a:path>
            </a:pathLst>
          </a:custGeom>
          <a:blipFill>
            <a:blip r:embed="rId8"/>
            <a:stretch>
              <a:fillRect t="-1011" b="-1011"/>
            </a:stretch>
          </a:blipFill>
        </p:spPr>
      </p:sp>
      <p:sp>
        <p:nvSpPr>
          <p:cNvPr id="17" name="TextBox 17"/>
          <p:cNvSpPr txBox="1"/>
          <p:nvPr/>
        </p:nvSpPr>
        <p:spPr>
          <a:xfrm>
            <a:off x="580026" y="210972"/>
            <a:ext cx="17707974" cy="2760953"/>
          </a:xfrm>
          <a:prstGeom prst="rect">
            <a:avLst/>
          </a:prstGeom>
        </p:spPr>
        <p:txBody>
          <a:bodyPr lIns="0" tIns="0" rIns="0" bIns="0" rtlCol="0" anchor="t">
            <a:spAutoFit/>
          </a:bodyPr>
          <a:lstStyle/>
          <a:p>
            <a:pPr algn="just">
              <a:lnSpc>
                <a:spcPts val="3121"/>
              </a:lnSpc>
            </a:pPr>
            <a:r>
              <a:rPr lang="en-US" sz="2229">
                <a:solidFill>
                  <a:srgbClr val="000000"/>
                </a:solidFill>
                <a:latin typeface="Quicksand Bold"/>
                <a:ea typeface="Quicksand Bold"/>
                <a:cs typeface="Quicksand Bold"/>
                <a:sym typeface="Quicksand Bold"/>
              </a:rPr>
              <a:t>Vừa về đến nhà, Vinh đã chạy ra ngoài vườn. Ôi, kỳ lạ quá! Những cây rau nhỏ xíu không còn nữa mà thay vào đó là một luống rau xanh mơn mởn. Vinh chạy vào nhà hỏi bà:</a:t>
            </a:r>
          </a:p>
          <a:p>
            <a:pPr algn="just">
              <a:lnSpc>
                <a:spcPts val="3121"/>
              </a:lnSpc>
            </a:pPr>
            <a:r>
              <a:rPr lang="en-US" sz="2229">
                <a:solidFill>
                  <a:srgbClr val="000000"/>
                </a:solidFill>
                <a:latin typeface="Quicksand Bold"/>
                <a:ea typeface="Quicksand Bold"/>
                <a:cs typeface="Quicksand Bold"/>
                <a:sym typeface="Quicksand Bold"/>
              </a:rPr>
              <a:t>–   Bà ơi, những cây rau nhỏ xíu đâu rồi ạ?</a:t>
            </a:r>
          </a:p>
          <a:p>
            <a:pPr algn="just">
              <a:lnSpc>
                <a:spcPts val="3121"/>
              </a:lnSpc>
            </a:pPr>
            <a:r>
              <a:rPr lang="en-US" sz="2229">
                <a:solidFill>
                  <a:srgbClr val="000000"/>
                </a:solidFill>
                <a:latin typeface="Quicksand Bold"/>
                <a:ea typeface="Quicksand Bold"/>
                <a:cs typeface="Quicksand Bold"/>
                <a:sym typeface="Quicksand Bold"/>
              </a:rPr>
              <a:t>–   Bà cười nhìn Vinh thật âu yếm:</a:t>
            </a:r>
          </a:p>
          <a:p>
            <a:pPr algn="just">
              <a:lnSpc>
                <a:spcPts val="3121"/>
              </a:lnSpc>
            </a:pPr>
            <a:r>
              <a:rPr lang="en-US" sz="2229">
                <a:solidFill>
                  <a:srgbClr val="000000"/>
                </a:solidFill>
                <a:latin typeface="Quicksand Bold"/>
                <a:ea typeface="Quicksand Bold"/>
                <a:cs typeface="Quicksand Bold"/>
                <a:sym typeface="Quicksand Bold"/>
              </a:rPr>
              <a:t>– Những cây bé xíu được sự chăm sóc của mẹ cháu, bây giờ đã thành những cây rau tươi tốt rồi đấy!</a:t>
            </a:r>
          </a:p>
          <a:p>
            <a:pPr algn="just">
              <a:lnSpc>
                <a:spcPts val="3121"/>
              </a:lnSpc>
              <a:spcBef>
                <a:spcPct val="0"/>
              </a:spcBef>
            </a:pPr>
            <a:r>
              <a:rPr lang="en-US" sz="2229">
                <a:solidFill>
                  <a:srgbClr val="000000"/>
                </a:solidFill>
                <a:latin typeface="Quicksand Bold"/>
                <a:ea typeface="Quicksand Bold"/>
                <a:cs typeface="Quicksand Bold"/>
                <a:sym typeface="Quicksand Bold"/>
              </a:rPr>
              <a:t>Bữa cơm hôm ấy có đĩa rau xanh, mẹ nói đấy chính là rau bà trồng trong vườn nhà. Vinh ăn rất nhiều và cảm thấy rất vui vì Vinh đã hiểu ra: Chính bà và mẹ đã làm ra điều kì diệu biến gói hạt nhỏ xíu thành đĩa rau xanh.</a:t>
            </a:r>
          </a:p>
        </p:txBody>
      </p:sp>
      <p:sp>
        <p:nvSpPr>
          <p:cNvPr id="18" name="Freeform 18"/>
          <p:cNvSpPr/>
          <p:nvPr/>
        </p:nvSpPr>
        <p:spPr>
          <a:xfrm>
            <a:off x="6161535" y="7057073"/>
            <a:ext cx="10311573" cy="3400530"/>
          </a:xfrm>
          <a:custGeom>
            <a:avLst/>
            <a:gdLst/>
            <a:ahLst/>
            <a:cxnLst/>
            <a:rect l="l" t="t" r="r" b="b"/>
            <a:pathLst>
              <a:path w="10311573" h="3400530">
                <a:moveTo>
                  <a:pt x="0" y="0"/>
                </a:moveTo>
                <a:lnTo>
                  <a:pt x="10311573" y="0"/>
                </a:lnTo>
                <a:lnTo>
                  <a:pt x="10311573" y="3400530"/>
                </a:lnTo>
                <a:lnTo>
                  <a:pt x="0" y="3400530"/>
                </a:lnTo>
                <a:lnTo>
                  <a:pt x="0" y="0"/>
                </a:lnTo>
                <a:close/>
              </a:path>
            </a:pathLst>
          </a:custGeom>
          <a:blipFill>
            <a:blip r:embed="rId8"/>
            <a:stretch>
              <a:fillRect l="-51627" t="-215814" b="-3162"/>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BBCF">
                <a:alpha val="100000"/>
              </a:srgbClr>
            </a:gs>
            <a:gs pos="100000">
              <a:srgbClr val="FFFFFF">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1237598" y="681122"/>
            <a:ext cx="3304215" cy="330421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4" name="TextBox 4"/>
            <p:cNvSpPr txBox="1"/>
            <p:nvPr/>
          </p:nvSpPr>
          <p:spPr>
            <a:xfrm>
              <a:off x="76200" y="28575"/>
              <a:ext cx="660400" cy="708025"/>
            </a:xfrm>
            <a:prstGeom prst="rect">
              <a:avLst/>
            </a:prstGeom>
          </p:spPr>
          <p:txBody>
            <a:bodyPr lIns="49656" tIns="49656" rIns="49656" bIns="49656" rtlCol="0" anchor="ctr"/>
            <a:lstStyle/>
            <a:p>
              <a:pPr algn="ctr">
                <a:lnSpc>
                  <a:spcPts val="3284"/>
                </a:lnSpc>
              </a:pPr>
              <a:endParaRPr/>
            </a:p>
          </p:txBody>
        </p:sp>
      </p:grpSp>
      <p:sp>
        <p:nvSpPr>
          <p:cNvPr id="5" name="Freeform 5"/>
          <p:cNvSpPr/>
          <p:nvPr/>
        </p:nvSpPr>
        <p:spPr>
          <a:xfrm rot="2095373">
            <a:off x="-2234785" y="2592855"/>
            <a:ext cx="8274082" cy="5071323"/>
          </a:xfrm>
          <a:custGeom>
            <a:avLst/>
            <a:gdLst/>
            <a:ahLst/>
            <a:cxnLst/>
            <a:rect l="l" t="t" r="r" b="b"/>
            <a:pathLst>
              <a:path w="8274082" h="5071323">
                <a:moveTo>
                  <a:pt x="0" y="0"/>
                </a:moveTo>
                <a:lnTo>
                  <a:pt x="8274083" y="0"/>
                </a:lnTo>
                <a:lnTo>
                  <a:pt x="8274083" y="5071323"/>
                </a:lnTo>
                <a:lnTo>
                  <a:pt x="0" y="5071323"/>
                </a:lnTo>
                <a:lnTo>
                  <a:pt x="0" y="0"/>
                </a:lnTo>
                <a:close/>
              </a:path>
            </a:pathLst>
          </a:custGeom>
          <a:blipFill>
            <a:blip r:embed="rId2">
              <a:alphaModFix amt="70000"/>
            </a:blip>
            <a:stretch>
              <a:fillRect/>
            </a:stretch>
          </a:blipFill>
        </p:spPr>
      </p:sp>
      <p:sp>
        <p:nvSpPr>
          <p:cNvPr id="6" name="Freeform 6"/>
          <p:cNvSpPr/>
          <p:nvPr/>
        </p:nvSpPr>
        <p:spPr>
          <a:xfrm rot="-447254">
            <a:off x="14124491" y="3039606"/>
            <a:ext cx="6768376" cy="4148451"/>
          </a:xfrm>
          <a:custGeom>
            <a:avLst/>
            <a:gdLst/>
            <a:ahLst/>
            <a:cxnLst/>
            <a:rect l="l" t="t" r="r" b="b"/>
            <a:pathLst>
              <a:path w="6768376" h="4148451">
                <a:moveTo>
                  <a:pt x="0" y="0"/>
                </a:moveTo>
                <a:lnTo>
                  <a:pt x="6768376" y="0"/>
                </a:lnTo>
                <a:lnTo>
                  <a:pt x="6768376" y="4148451"/>
                </a:lnTo>
                <a:lnTo>
                  <a:pt x="0" y="4148451"/>
                </a:lnTo>
                <a:lnTo>
                  <a:pt x="0" y="0"/>
                </a:lnTo>
                <a:close/>
              </a:path>
            </a:pathLst>
          </a:custGeom>
          <a:blipFill>
            <a:blip r:embed="rId2">
              <a:alphaModFix amt="70000"/>
            </a:blip>
            <a:stretch>
              <a:fillRect/>
            </a:stretch>
          </a:blipFill>
        </p:spPr>
      </p:sp>
      <p:sp>
        <p:nvSpPr>
          <p:cNvPr id="7" name="Freeform 7"/>
          <p:cNvSpPr/>
          <p:nvPr/>
        </p:nvSpPr>
        <p:spPr>
          <a:xfrm flipH="1">
            <a:off x="9018997" y="7829349"/>
            <a:ext cx="9729992" cy="3697818"/>
          </a:xfrm>
          <a:custGeom>
            <a:avLst/>
            <a:gdLst/>
            <a:ahLst/>
            <a:cxnLst/>
            <a:rect l="l" t="t" r="r" b="b"/>
            <a:pathLst>
              <a:path w="9729992" h="3697818">
                <a:moveTo>
                  <a:pt x="9729991" y="0"/>
                </a:moveTo>
                <a:lnTo>
                  <a:pt x="0" y="0"/>
                </a:lnTo>
                <a:lnTo>
                  <a:pt x="0" y="3697818"/>
                </a:lnTo>
                <a:lnTo>
                  <a:pt x="9729991" y="3697818"/>
                </a:lnTo>
                <a:lnTo>
                  <a:pt x="9729991" y="0"/>
                </a:lnTo>
                <a:close/>
              </a:path>
            </a:pathLst>
          </a:custGeom>
          <a:blipFill>
            <a:blip r:embed="rId3"/>
            <a:stretch>
              <a:fillRect l="-118641" t="-33229" r="-1624" b="-1938"/>
            </a:stretch>
          </a:blipFill>
        </p:spPr>
      </p:sp>
      <p:sp>
        <p:nvSpPr>
          <p:cNvPr id="8" name="Freeform 8"/>
          <p:cNvSpPr/>
          <p:nvPr/>
        </p:nvSpPr>
        <p:spPr>
          <a:xfrm rot="180840">
            <a:off x="13027674" y="6289805"/>
            <a:ext cx="6195173" cy="2874186"/>
          </a:xfrm>
          <a:custGeom>
            <a:avLst/>
            <a:gdLst/>
            <a:ahLst/>
            <a:cxnLst/>
            <a:rect l="l" t="t" r="r" b="b"/>
            <a:pathLst>
              <a:path w="6195173" h="2874186">
                <a:moveTo>
                  <a:pt x="0" y="0"/>
                </a:moveTo>
                <a:lnTo>
                  <a:pt x="6195173" y="0"/>
                </a:lnTo>
                <a:lnTo>
                  <a:pt x="6195173" y="2874186"/>
                </a:lnTo>
                <a:lnTo>
                  <a:pt x="0" y="2874186"/>
                </a:lnTo>
                <a:lnTo>
                  <a:pt x="0" y="0"/>
                </a:lnTo>
                <a:close/>
              </a:path>
            </a:pathLst>
          </a:custGeom>
          <a:blipFill>
            <a:blip r:embed="rId4"/>
            <a:stretch>
              <a:fillRect l="-785" r="-785" b="-3991"/>
            </a:stretch>
          </a:blipFill>
        </p:spPr>
      </p:sp>
      <p:sp>
        <p:nvSpPr>
          <p:cNvPr id="9" name="Freeform 9"/>
          <p:cNvSpPr/>
          <p:nvPr/>
        </p:nvSpPr>
        <p:spPr>
          <a:xfrm rot="612604" flipH="1">
            <a:off x="-740756" y="5148850"/>
            <a:ext cx="8771356" cy="4166394"/>
          </a:xfrm>
          <a:custGeom>
            <a:avLst/>
            <a:gdLst/>
            <a:ahLst/>
            <a:cxnLst/>
            <a:rect l="l" t="t" r="r" b="b"/>
            <a:pathLst>
              <a:path w="8771356" h="4166394">
                <a:moveTo>
                  <a:pt x="8771355" y="0"/>
                </a:moveTo>
                <a:lnTo>
                  <a:pt x="0" y="0"/>
                </a:lnTo>
                <a:lnTo>
                  <a:pt x="0" y="4166394"/>
                </a:lnTo>
                <a:lnTo>
                  <a:pt x="8771355" y="4166394"/>
                </a:lnTo>
                <a:lnTo>
                  <a:pt x="8771355" y="0"/>
                </a:lnTo>
                <a:close/>
              </a:path>
            </a:pathLst>
          </a:custGeom>
          <a:blipFill>
            <a:blip r:embed="rId4"/>
            <a:stretch>
              <a:fillRect/>
            </a:stretch>
          </a:blipFill>
        </p:spPr>
      </p:sp>
      <p:sp>
        <p:nvSpPr>
          <p:cNvPr id="10" name="Freeform 10"/>
          <p:cNvSpPr/>
          <p:nvPr/>
        </p:nvSpPr>
        <p:spPr>
          <a:xfrm>
            <a:off x="-19779" y="7829349"/>
            <a:ext cx="16353374" cy="4403442"/>
          </a:xfrm>
          <a:custGeom>
            <a:avLst/>
            <a:gdLst/>
            <a:ahLst/>
            <a:cxnLst/>
            <a:rect l="l" t="t" r="r" b="b"/>
            <a:pathLst>
              <a:path w="16353374" h="4403442">
                <a:moveTo>
                  <a:pt x="0" y="0"/>
                </a:moveTo>
                <a:lnTo>
                  <a:pt x="16353374" y="0"/>
                </a:lnTo>
                <a:lnTo>
                  <a:pt x="16353374" y="4403442"/>
                </a:lnTo>
                <a:lnTo>
                  <a:pt x="0" y="4403442"/>
                </a:lnTo>
                <a:lnTo>
                  <a:pt x="0" y="0"/>
                </a:lnTo>
                <a:close/>
              </a:path>
            </a:pathLst>
          </a:custGeom>
          <a:blipFill>
            <a:blip r:embed="rId3"/>
            <a:stretch>
              <a:fillRect l="-11527" r="-3930"/>
            </a:stretch>
          </a:blipFill>
        </p:spPr>
      </p:sp>
      <p:grpSp>
        <p:nvGrpSpPr>
          <p:cNvPr id="11" name="Group 11"/>
          <p:cNvGrpSpPr/>
          <p:nvPr/>
        </p:nvGrpSpPr>
        <p:grpSpPr>
          <a:xfrm rot="406961">
            <a:off x="2640883" y="8700755"/>
            <a:ext cx="6144476" cy="1248240"/>
            <a:chOff x="0" y="0"/>
            <a:chExt cx="1225579" cy="248974"/>
          </a:xfrm>
        </p:grpSpPr>
        <p:sp>
          <p:nvSpPr>
            <p:cNvPr id="12" name="Freeform 12"/>
            <p:cNvSpPr/>
            <p:nvPr/>
          </p:nvSpPr>
          <p:spPr>
            <a:xfrm>
              <a:off x="0" y="0"/>
              <a:ext cx="1225579" cy="248974"/>
            </a:xfrm>
            <a:custGeom>
              <a:avLst/>
              <a:gdLst/>
              <a:ahLst/>
              <a:cxnLst/>
              <a:rect l="l" t="t" r="r" b="b"/>
              <a:pathLst>
                <a:path w="1225579" h="248974">
                  <a:moveTo>
                    <a:pt x="612789" y="0"/>
                  </a:moveTo>
                  <a:cubicBezTo>
                    <a:pt x="274355" y="0"/>
                    <a:pt x="0" y="55735"/>
                    <a:pt x="0" y="124487"/>
                  </a:cubicBezTo>
                  <a:cubicBezTo>
                    <a:pt x="0" y="193239"/>
                    <a:pt x="274355" y="248974"/>
                    <a:pt x="612789" y="248974"/>
                  </a:cubicBezTo>
                  <a:cubicBezTo>
                    <a:pt x="951224" y="248974"/>
                    <a:pt x="1225579" y="193239"/>
                    <a:pt x="1225579" y="124487"/>
                  </a:cubicBezTo>
                  <a:cubicBezTo>
                    <a:pt x="1225579" y="55735"/>
                    <a:pt x="951224" y="0"/>
                    <a:pt x="612789" y="0"/>
                  </a:cubicBezTo>
                  <a:close/>
                </a:path>
              </a:pathLst>
            </a:custGeom>
            <a:solidFill>
              <a:srgbClr val="A0C462"/>
            </a:solidFill>
          </p:spPr>
        </p:sp>
        <p:sp>
          <p:nvSpPr>
            <p:cNvPr id="13" name="TextBox 13"/>
            <p:cNvSpPr txBox="1"/>
            <p:nvPr/>
          </p:nvSpPr>
          <p:spPr>
            <a:xfrm>
              <a:off x="114898" y="-24284"/>
              <a:ext cx="995783" cy="249917"/>
            </a:xfrm>
            <a:prstGeom prst="rect">
              <a:avLst/>
            </a:prstGeom>
          </p:spPr>
          <p:txBody>
            <a:bodyPr lIns="50800" tIns="50800" rIns="50800" bIns="50800" rtlCol="0" anchor="ctr"/>
            <a:lstStyle/>
            <a:p>
              <a:pPr algn="ctr">
                <a:lnSpc>
                  <a:spcPts val="3284"/>
                </a:lnSpc>
              </a:pPr>
              <a:endParaRPr/>
            </a:p>
          </p:txBody>
        </p:sp>
      </p:grpSp>
      <p:sp>
        <p:nvSpPr>
          <p:cNvPr id="14" name="Freeform 14"/>
          <p:cNvSpPr/>
          <p:nvPr/>
        </p:nvSpPr>
        <p:spPr>
          <a:xfrm flipH="1">
            <a:off x="1072776" y="2300776"/>
            <a:ext cx="8490756" cy="7592151"/>
          </a:xfrm>
          <a:custGeom>
            <a:avLst/>
            <a:gdLst/>
            <a:ahLst/>
            <a:cxnLst/>
            <a:rect l="l" t="t" r="r" b="b"/>
            <a:pathLst>
              <a:path w="8490756" h="7592151">
                <a:moveTo>
                  <a:pt x="8490756" y="0"/>
                </a:moveTo>
                <a:lnTo>
                  <a:pt x="0" y="0"/>
                </a:lnTo>
                <a:lnTo>
                  <a:pt x="0" y="7592151"/>
                </a:lnTo>
                <a:lnTo>
                  <a:pt x="8490756" y="7592151"/>
                </a:lnTo>
                <a:lnTo>
                  <a:pt x="8490756" y="0"/>
                </a:lnTo>
                <a:close/>
              </a:path>
            </a:pathLst>
          </a:custGeom>
          <a:blipFill>
            <a:blip r:embed="rId5"/>
            <a:stretch>
              <a:fillRect/>
            </a:stretch>
          </a:blipFill>
        </p:spPr>
      </p:sp>
      <p:sp>
        <p:nvSpPr>
          <p:cNvPr id="15" name="Freeform 15"/>
          <p:cNvSpPr/>
          <p:nvPr/>
        </p:nvSpPr>
        <p:spPr>
          <a:xfrm flipH="1">
            <a:off x="-878978" y="8172939"/>
            <a:ext cx="4842773" cy="2134532"/>
          </a:xfrm>
          <a:custGeom>
            <a:avLst/>
            <a:gdLst/>
            <a:ahLst/>
            <a:cxnLst/>
            <a:rect l="l" t="t" r="r" b="b"/>
            <a:pathLst>
              <a:path w="4842773" h="2134532">
                <a:moveTo>
                  <a:pt x="4842772" y="0"/>
                </a:moveTo>
                <a:lnTo>
                  <a:pt x="0" y="0"/>
                </a:lnTo>
                <a:lnTo>
                  <a:pt x="0" y="2134532"/>
                </a:lnTo>
                <a:lnTo>
                  <a:pt x="4842772" y="2134532"/>
                </a:lnTo>
                <a:lnTo>
                  <a:pt x="4842772" y="0"/>
                </a:lnTo>
                <a:close/>
              </a:path>
            </a:pathLst>
          </a:custGeom>
          <a:blipFill>
            <a:blip r:embed="rId6"/>
            <a:stretch>
              <a:fillRect/>
            </a:stretch>
          </a:blipFill>
        </p:spPr>
      </p:sp>
      <p:sp>
        <p:nvSpPr>
          <p:cNvPr id="16" name="Freeform 16"/>
          <p:cNvSpPr/>
          <p:nvPr/>
        </p:nvSpPr>
        <p:spPr>
          <a:xfrm>
            <a:off x="14255412" y="8358067"/>
            <a:ext cx="4423578" cy="1949765"/>
          </a:xfrm>
          <a:custGeom>
            <a:avLst/>
            <a:gdLst/>
            <a:ahLst/>
            <a:cxnLst/>
            <a:rect l="l" t="t" r="r" b="b"/>
            <a:pathLst>
              <a:path w="4423578" h="1949765">
                <a:moveTo>
                  <a:pt x="0" y="0"/>
                </a:moveTo>
                <a:lnTo>
                  <a:pt x="4423578" y="0"/>
                </a:lnTo>
                <a:lnTo>
                  <a:pt x="4423578" y="1949766"/>
                </a:lnTo>
                <a:lnTo>
                  <a:pt x="0" y="1949766"/>
                </a:lnTo>
                <a:lnTo>
                  <a:pt x="0" y="0"/>
                </a:lnTo>
                <a:close/>
              </a:path>
            </a:pathLst>
          </a:custGeom>
          <a:blipFill>
            <a:blip r:embed="rId6"/>
            <a:stretch>
              <a:fillRect/>
            </a:stretch>
          </a:blipFill>
        </p:spPr>
      </p:sp>
      <p:sp>
        <p:nvSpPr>
          <p:cNvPr id="17" name="Freeform 17"/>
          <p:cNvSpPr/>
          <p:nvPr/>
        </p:nvSpPr>
        <p:spPr>
          <a:xfrm>
            <a:off x="4829212" y="6868015"/>
            <a:ext cx="1712704" cy="1490053"/>
          </a:xfrm>
          <a:custGeom>
            <a:avLst/>
            <a:gdLst/>
            <a:ahLst/>
            <a:cxnLst/>
            <a:rect l="l" t="t" r="r" b="b"/>
            <a:pathLst>
              <a:path w="1712704" h="1490053">
                <a:moveTo>
                  <a:pt x="0" y="0"/>
                </a:moveTo>
                <a:lnTo>
                  <a:pt x="1712704" y="0"/>
                </a:lnTo>
                <a:lnTo>
                  <a:pt x="1712704" y="1490052"/>
                </a:lnTo>
                <a:lnTo>
                  <a:pt x="0" y="14900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5861984" y="7359775"/>
            <a:ext cx="1687202" cy="1467866"/>
          </a:xfrm>
          <a:custGeom>
            <a:avLst/>
            <a:gdLst/>
            <a:ahLst/>
            <a:cxnLst/>
            <a:rect l="l" t="t" r="r" b="b"/>
            <a:pathLst>
              <a:path w="1687202" h="1467866">
                <a:moveTo>
                  <a:pt x="0" y="0"/>
                </a:moveTo>
                <a:lnTo>
                  <a:pt x="1687202" y="0"/>
                </a:lnTo>
                <a:lnTo>
                  <a:pt x="1687202" y="1467866"/>
                </a:lnTo>
                <a:lnTo>
                  <a:pt x="0" y="1467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7019169" y="6743116"/>
            <a:ext cx="1999828" cy="1739850"/>
          </a:xfrm>
          <a:custGeom>
            <a:avLst/>
            <a:gdLst/>
            <a:ahLst/>
            <a:cxnLst/>
            <a:rect l="l" t="t" r="r" b="b"/>
            <a:pathLst>
              <a:path w="1999828" h="1739850">
                <a:moveTo>
                  <a:pt x="0" y="0"/>
                </a:moveTo>
                <a:lnTo>
                  <a:pt x="1999828" y="0"/>
                </a:lnTo>
                <a:lnTo>
                  <a:pt x="1999828" y="1739850"/>
                </a:lnTo>
                <a:lnTo>
                  <a:pt x="0" y="17398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a:off x="5861984" y="6339296"/>
            <a:ext cx="1712704" cy="1490053"/>
          </a:xfrm>
          <a:custGeom>
            <a:avLst/>
            <a:gdLst/>
            <a:ahLst/>
            <a:cxnLst/>
            <a:rect l="l" t="t" r="r" b="b"/>
            <a:pathLst>
              <a:path w="1712704" h="1490053">
                <a:moveTo>
                  <a:pt x="0" y="0"/>
                </a:moveTo>
                <a:lnTo>
                  <a:pt x="1712704" y="0"/>
                </a:lnTo>
                <a:lnTo>
                  <a:pt x="1712704" y="1490053"/>
                </a:lnTo>
                <a:lnTo>
                  <a:pt x="0" y="14900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5318154" y="481097"/>
            <a:ext cx="12494860" cy="3609187"/>
          </a:xfrm>
          <a:prstGeom prst="rect">
            <a:avLst/>
          </a:prstGeom>
        </p:spPr>
        <p:txBody>
          <a:bodyPr lIns="0" tIns="0" rIns="0" bIns="0" rtlCol="0" anchor="t">
            <a:spAutoFit/>
          </a:bodyPr>
          <a:lstStyle/>
          <a:p>
            <a:pPr algn="ctr">
              <a:lnSpc>
                <a:spcPts val="14510"/>
              </a:lnSpc>
              <a:spcBef>
                <a:spcPct val="0"/>
              </a:spcBef>
            </a:pPr>
            <a:r>
              <a:rPr lang="en-US" sz="10364">
                <a:solidFill>
                  <a:srgbClr val="000000"/>
                </a:solidFill>
                <a:latin typeface="Noto Serif Bold"/>
                <a:ea typeface="Noto Serif Bold"/>
                <a:cs typeface="Noto Serif Bold"/>
                <a:sym typeface="Noto Serif Bold"/>
              </a:rPr>
              <a:t>Chúc các bé</a:t>
            </a:r>
          </a:p>
          <a:p>
            <a:pPr algn="ctr">
              <a:lnSpc>
                <a:spcPts val="14510"/>
              </a:lnSpc>
              <a:spcBef>
                <a:spcPct val="0"/>
              </a:spcBef>
            </a:pPr>
            <a:r>
              <a:rPr lang="en-US" sz="10364">
                <a:solidFill>
                  <a:srgbClr val="000000"/>
                </a:solidFill>
                <a:latin typeface="Noto Serif Bold"/>
                <a:ea typeface="Noto Serif Bold"/>
                <a:cs typeface="Noto Serif Bold"/>
                <a:sym typeface="Noto Serif Bold"/>
              </a:rPr>
              <a:t> một giờ học vui vẻ</a:t>
            </a: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483</Words>
  <Application>Microsoft Office PowerPoint</Application>
  <PresentationFormat>Custom</PresentationFormat>
  <Paragraphs>18</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Noto Serif Bold</vt:lpstr>
      <vt:lpstr>Calibri</vt:lpstr>
      <vt:lpstr>Arial</vt:lpstr>
      <vt:lpstr>Quicksand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Truyện: Gói hạt kì diệu</dc:title>
  <cp:lastModifiedBy>Đinh</cp:lastModifiedBy>
  <cp:revision>2</cp:revision>
  <dcterms:created xsi:type="dcterms:W3CDTF">2006-08-16T00:00:00Z</dcterms:created>
  <dcterms:modified xsi:type="dcterms:W3CDTF">2024-08-15T07:29:05Z</dcterms:modified>
  <dc:identifier>DAGN5YMqZxA</dc:identifier>
</cp:coreProperties>
</file>