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8"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oiny" panose="020B0604020202020204" charset="0"/>
      <p:regular r:id="rId17"/>
    </p:embeddedFont>
    <p:embeddedFont>
      <p:font typeface="Noto Serif Bold" panose="02020800060500020200" pitchFamily="18" charset="0"/>
      <p:regular r:id="rId18"/>
      <p:bold r:id="rId19"/>
    </p:embeddedFont>
    <p:embeddedFont>
      <p:font typeface="Saira ExtraCondensed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37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2470180"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4373191" y="4983395"/>
            <a:ext cx="10029677" cy="5528859"/>
          </a:xfrm>
          <a:custGeom>
            <a:avLst/>
            <a:gdLst/>
            <a:ahLst/>
            <a:cxnLst/>
            <a:rect l="l" t="t" r="r" b="b"/>
            <a:pathLst>
              <a:path w="10029677" h="5528859">
                <a:moveTo>
                  <a:pt x="0" y="0"/>
                </a:moveTo>
                <a:lnTo>
                  <a:pt x="10029676" y="0"/>
                </a:lnTo>
                <a:lnTo>
                  <a:pt x="10029676" y="5528860"/>
                </a:lnTo>
                <a:lnTo>
                  <a:pt x="0" y="5528860"/>
                </a:lnTo>
                <a:lnTo>
                  <a:pt x="0" y="0"/>
                </a:lnTo>
                <a:close/>
              </a:path>
            </a:pathLst>
          </a:custGeom>
          <a:blipFill>
            <a:blip r:embed="rId3"/>
            <a:stretch>
              <a:fillRect/>
            </a:stretch>
          </a:blipFill>
        </p:spPr>
      </p:sp>
      <p:sp>
        <p:nvSpPr>
          <p:cNvPr id="4" name="Freeform 4"/>
          <p:cNvSpPr/>
          <p:nvPr/>
        </p:nvSpPr>
        <p:spPr>
          <a:xfrm>
            <a:off x="-537882" y="-1517325"/>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4"/>
            <a:stretch>
              <a:fillRect/>
            </a:stretch>
          </a:blipFill>
        </p:spPr>
      </p:sp>
      <p:sp>
        <p:nvSpPr>
          <p:cNvPr id="5" name="TextBox 5"/>
          <p:cNvSpPr txBox="1"/>
          <p:nvPr/>
        </p:nvSpPr>
        <p:spPr>
          <a:xfrm>
            <a:off x="393490" y="2883225"/>
            <a:ext cx="18428602" cy="1931101"/>
          </a:xfrm>
          <a:prstGeom prst="rect">
            <a:avLst/>
          </a:prstGeom>
        </p:spPr>
        <p:txBody>
          <a:bodyPr lIns="0" tIns="0" rIns="0" bIns="0" rtlCol="0" anchor="t">
            <a:spAutoFit/>
          </a:bodyPr>
          <a:lstStyle/>
          <a:p>
            <a:pPr algn="l">
              <a:lnSpc>
                <a:spcPts val="14404"/>
              </a:lnSpc>
            </a:pPr>
            <a:r>
              <a:rPr lang="en-US" sz="14550">
                <a:solidFill>
                  <a:srgbClr val="FF5757"/>
                </a:solidFill>
                <a:latin typeface="Coiny"/>
                <a:ea typeface="Coiny"/>
                <a:cs typeface="Coiny"/>
                <a:sym typeface="Coiny"/>
              </a:rPr>
              <a:t>LỄ HỘI MÙA XUÂN</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4235005" y="-1021100"/>
            <a:ext cx="8992193" cy="3563156"/>
          </a:xfrm>
          <a:custGeom>
            <a:avLst/>
            <a:gdLst/>
            <a:ahLst/>
            <a:cxnLst/>
            <a:rect l="l" t="t" r="r" b="b"/>
            <a:pathLst>
              <a:path w="8992193" h="3563156">
                <a:moveTo>
                  <a:pt x="0" y="0"/>
                </a:moveTo>
                <a:lnTo>
                  <a:pt x="8992193" y="0"/>
                </a:lnTo>
                <a:lnTo>
                  <a:pt x="8992193" y="3563157"/>
                </a:lnTo>
                <a:lnTo>
                  <a:pt x="0" y="3563157"/>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2995850" y="2895163"/>
            <a:ext cx="11713493" cy="7391837"/>
          </a:xfrm>
          <a:custGeom>
            <a:avLst/>
            <a:gdLst/>
            <a:ahLst/>
            <a:cxnLst/>
            <a:rect l="l" t="t" r="r" b="b"/>
            <a:pathLst>
              <a:path w="11713493" h="7391837">
                <a:moveTo>
                  <a:pt x="0" y="0"/>
                </a:moveTo>
                <a:lnTo>
                  <a:pt x="11713493" y="0"/>
                </a:lnTo>
                <a:lnTo>
                  <a:pt x="11713493" y="7391837"/>
                </a:lnTo>
                <a:lnTo>
                  <a:pt x="0" y="7391837"/>
                </a:lnTo>
                <a:lnTo>
                  <a:pt x="0" y="0"/>
                </a:lnTo>
                <a:close/>
              </a:path>
            </a:pathLst>
          </a:custGeom>
          <a:blipFill>
            <a:blip r:embed="rId4"/>
            <a:stretch>
              <a:fillRect t="-9424" b="-9424"/>
            </a:stretch>
          </a:blipFill>
        </p:spPr>
      </p:sp>
      <p:sp>
        <p:nvSpPr>
          <p:cNvPr id="5" name="TextBox 5"/>
          <p:cNvSpPr txBox="1"/>
          <p:nvPr/>
        </p:nvSpPr>
        <p:spPr>
          <a:xfrm>
            <a:off x="2744793" y="971550"/>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Trò chơi: Bắt vịt</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2470180"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5102840" y="5831621"/>
            <a:ext cx="8082320" cy="4455379"/>
          </a:xfrm>
          <a:custGeom>
            <a:avLst/>
            <a:gdLst/>
            <a:ahLst/>
            <a:cxnLst/>
            <a:rect l="l" t="t" r="r" b="b"/>
            <a:pathLst>
              <a:path w="8082320" h="4455379">
                <a:moveTo>
                  <a:pt x="0" y="0"/>
                </a:moveTo>
                <a:lnTo>
                  <a:pt x="8082320" y="0"/>
                </a:lnTo>
                <a:lnTo>
                  <a:pt x="8082320" y="4455379"/>
                </a:lnTo>
                <a:lnTo>
                  <a:pt x="0" y="4455379"/>
                </a:lnTo>
                <a:lnTo>
                  <a:pt x="0" y="0"/>
                </a:lnTo>
                <a:close/>
              </a:path>
            </a:pathLst>
          </a:custGeom>
          <a:blipFill>
            <a:blip r:embed="rId3"/>
            <a:stretch>
              <a:fillRect/>
            </a:stretch>
          </a:blipFill>
        </p:spPr>
      </p:sp>
      <p:sp>
        <p:nvSpPr>
          <p:cNvPr id="4" name="Freeform 4"/>
          <p:cNvSpPr/>
          <p:nvPr/>
        </p:nvSpPr>
        <p:spPr>
          <a:xfrm>
            <a:off x="-537882" y="-1517325"/>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4"/>
            <a:stretch>
              <a:fillRect/>
            </a:stretch>
          </a:blipFill>
        </p:spPr>
      </p:sp>
      <p:sp>
        <p:nvSpPr>
          <p:cNvPr id="5" name="TextBox 5"/>
          <p:cNvSpPr txBox="1"/>
          <p:nvPr/>
        </p:nvSpPr>
        <p:spPr>
          <a:xfrm>
            <a:off x="2512579" y="2060582"/>
            <a:ext cx="15010734" cy="3092869"/>
          </a:xfrm>
          <a:prstGeom prst="rect">
            <a:avLst/>
          </a:prstGeom>
        </p:spPr>
        <p:txBody>
          <a:bodyPr lIns="0" tIns="0" rIns="0" bIns="0" rtlCol="0" anchor="t">
            <a:spAutoFit/>
          </a:bodyPr>
          <a:lstStyle/>
          <a:p>
            <a:pPr algn="ctr">
              <a:lnSpc>
                <a:spcPts val="12347"/>
              </a:lnSpc>
            </a:pPr>
            <a:r>
              <a:rPr lang="en-US" sz="9646">
                <a:solidFill>
                  <a:srgbClr val="FF5757"/>
                </a:solidFill>
                <a:latin typeface="Noto Serif Bold"/>
                <a:ea typeface="Noto Serif Bold"/>
                <a:cs typeface="Noto Serif Bold"/>
                <a:sym typeface="Noto Serif Bold"/>
              </a:rPr>
              <a:t>Chúc các con</a:t>
            </a:r>
          </a:p>
          <a:p>
            <a:pPr algn="ctr">
              <a:lnSpc>
                <a:spcPts val="12347"/>
              </a:lnSpc>
            </a:pPr>
            <a:r>
              <a:rPr lang="en-US" sz="9646">
                <a:solidFill>
                  <a:srgbClr val="FF5757"/>
                </a:solidFill>
                <a:latin typeface="Noto Serif Bold"/>
                <a:ea typeface="Noto Serif Bold"/>
                <a:cs typeface="Noto Serif Bold"/>
                <a:sym typeface="Noto Serif Bold"/>
              </a:rPr>
              <a:t>một giờ học ý nghĩa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2470180"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4756309" y="4188110"/>
            <a:ext cx="8775382" cy="6098890"/>
          </a:xfrm>
          <a:custGeom>
            <a:avLst/>
            <a:gdLst/>
            <a:ahLst/>
            <a:cxnLst/>
            <a:rect l="l" t="t" r="r" b="b"/>
            <a:pathLst>
              <a:path w="8775382" h="6098890">
                <a:moveTo>
                  <a:pt x="0" y="0"/>
                </a:moveTo>
                <a:lnTo>
                  <a:pt x="8775382" y="0"/>
                </a:lnTo>
                <a:lnTo>
                  <a:pt x="8775382" y="6098890"/>
                </a:lnTo>
                <a:lnTo>
                  <a:pt x="0" y="6098890"/>
                </a:lnTo>
                <a:lnTo>
                  <a:pt x="0" y="0"/>
                </a:lnTo>
                <a:close/>
              </a:path>
            </a:pathLst>
          </a:custGeom>
          <a:blipFill>
            <a:blip r:embed="rId4"/>
            <a:stretch>
              <a:fillRect/>
            </a:stretch>
          </a:blipFill>
        </p:spPr>
      </p:sp>
      <p:sp>
        <p:nvSpPr>
          <p:cNvPr id="5" name="TextBox 5"/>
          <p:cNvSpPr txBox="1"/>
          <p:nvPr/>
        </p:nvSpPr>
        <p:spPr>
          <a:xfrm>
            <a:off x="583315" y="1750798"/>
            <a:ext cx="17121370" cy="2437312"/>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 Lễ hội mùa xuân </a:t>
            </a:r>
          </a:p>
          <a:p>
            <a:pPr algn="ctr">
              <a:lnSpc>
                <a:spcPts val="9737"/>
              </a:lnSpc>
            </a:pPr>
            <a:r>
              <a:rPr lang="en-US" sz="7607">
                <a:solidFill>
                  <a:srgbClr val="FF5757"/>
                </a:solidFill>
                <a:latin typeface="Noto Serif Bold"/>
                <a:ea typeface="Noto Serif Bold"/>
                <a:cs typeface="Noto Serif Bold"/>
                <a:sym typeface="Noto Serif Bold"/>
              </a:rPr>
              <a:t>thường được tổ chức vào dịp nào?</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3027493"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2811936" y="1310666"/>
            <a:ext cx="12254938" cy="7383098"/>
          </a:xfrm>
          <a:custGeom>
            <a:avLst/>
            <a:gdLst/>
            <a:ahLst/>
            <a:cxnLst/>
            <a:rect l="l" t="t" r="r" b="b"/>
            <a:pathLst>
              <a:path w="12254938" h="7383098">
                <a:moveTo>
                  <a:pt x="0" y="0"/>
                </a:moveTo>
                <a:lnTo>
                  <a:pt x="12254938" y="0"/>
                </a:lnTo>
                <a:lnTo>
                  <a:pt x="12254938" y="7383098"/>
                </a:lnTo>
                <a:lnTo>
                  <a:pt x="0" y="7383098"/>
                </a:lnTo>
                <a:lnTo>
                  <a:pt x="0" y="0"/>
                </a:lnTo>
                <a:close/>
              </a:path>
            </a:pathLst>
          </a:custGeom>
          <a:blipFill>
            <a:blip r:embed="rId4"/>
            <a:stretch>
              <a:fillRect/>
            </a:stretch>
          </a:blipFill>
        </p:spPr>
      </p:sp>
      <p:sp>
        <p:nvSpPr>
          <p:cNvPr id="5" name="TextBox 5"/>
          <p:cNvSpPr txBox="1"/>
          <p:nvPr/>
        </p:nvSpPr>
        <p:spPr>
          <a:xfrm>
            <a:off x="2535801" y="102080"/>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 Lễ dâng hương</a:t>
            </a:r>
          </a:p>
        </p:txBody>
      </p:sp>
      <p:sp>
        <p:nvSpPr>
          <p:cNvPr id="6" name="TextBox 6"/>
          <p:cNvSpPr txBox="1"/>
          <p:nvPr/>
        </p:nvSpPr>
        <p:spPr>
          <a:xfrm>
            <a:off x="563227" y="8651514"/>
            <a:ext cx="17305918" cy="1635486"/>
          </a:xfrm>
          <a:prstGeom prst="rect">
            <a:avLst/>
          </a:prstGeom>
        </p:spPr>
        <p:txBody>
          <a:bodyPr lIns="0" tIns="0" rIns="0" bIns="0" rtlCol="0" anchor="t">
            <a:spAutoFit/>
          </a:bodyPr>
          <a:lstStyle/>
          <a:p>
            <a:pPr marL="0" lvl="0" indent="0" algn="l">
              <a:lnSpc>
                <a:spcPts val="4386"/>
              </a:lnSpc>
            </a:pPr>
            <a:r>
              <a:rPr lang="en-US" sz="3655">
                <a:solidFill>
                  <a:srgbClr val="264250"/>
                </a:solidFill>
                <a:latin typeface="Saira ExtraCondensed Bold"/>
                <a:ea typeface="Saira ExtraCondensed Bold"/>
                <a:cs typeface="Saira ExtraCondensed Bold"/>
                <a:sym typeface="Saira ExtraCondensed Bold"/>
              </a:rPr>
              <a:t>Lễ hội dâng hương khai Xuân là nghi thức được tổ chức thường niên với ý nghĩa hướng về cội nguồn tiên tổ, tri ân công đức các bậc tiên đế, các đức vua anh minh, các bậc hiền tài có công với nước, đồng thời tôn vinh các giá trị truyền thống của địa phương. Lễ hội dâng hương thường được tổ chức tại đình, chùa của các địa phương trên đất nước Việt Nam</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3027493"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3290586" y="1489274"/>
            <a:ext cx="11706829" cy="6974108"/>
          </a:xfrm>
          <a:custGeom>
            <a:avLst/>
            <a:gdLst/>
            <a:ahLst/>
            <a:cxnLst/>
            <a:rect l="l" t="t" r="r" b="b"/>
            <a:pathLst>
              <a:path w="11706829" h="6974108">
                <a:moveTo>
                  <a:pt x="0" y="0"/>
                </a:moveTo>
                <a:lnTo>
                  <a:pt x="11706828" y="0"/>
                </a:lnTo>
                <a:lnTo>
                  <a:pt x="11706828" y="6974108"/>
                </a:lnTo>
                <a:lnTo>
                  <a:pt x="0" y="6974108"/>
                </a:lnTo>
                <a:lnTo>
                  <a:pt x="0" y="0"/>
                </a:lnTo>
                <a:close/>
              </a:path>
            </a:pathLst>
          </a:custGeom>
          <a:blipFill>
            <a:blip r:embed="rId4"/>
            <a:stretch>
              <a:fillRect b="-6064"/>
            </a:stretch>
          </a:blipFill>
        </p:spPr>
      </p:sp>
      <p:sp>
        <p:nvSpPr>
          <p:cNvPr id="5" name="TextBox 5"/>
          <p:cNvSpPr txBox="1"/>
          <p:nvPr/>
        </p:nvSpPr>
        <p:spPr>
          <a:xfrm>
            <a:off x="2535801" y="102080"/>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 Lễ rước kiệu</a:t>
            </a:r>
          </a:p>
        </p:txBody>
      </p:sp>
      <p:sp>
        <p:nvSpPr>
          <p:cNvPr id="6" name="TextBox 6"/>
          <p:cNvSpPr txBox="1"/>
          <p:nvPr/>
        </p:nvSpPr>
        <p:spPr>
          <a:xfrm>
            <a:off x="563227" y="8583432"/>
            <a:ext cx="17305918" cy="1752600"/>
          </a:xfrm>
          <a:prstGeom prst="rect">
            <a:avLst/>
          </a:prstGeom>
        </p:spPr>
        <p:txBody>
          <a:bodyPr lIns="0" tIns="0" rIns="0" bIns="0" rtlCol="0" anchor="t">
            <a:spAutoFit/>
          </a:bodyPr>
          <a:lstStyle/>
          <a:p>
            <a:pPr marL="0" lvl="0" indent="0" algn="l">
              <a:lnSpc>
                <a:spcPts val="4626"/>
              </a:lnSpc>
            </a:pPr>
            <a:r>
              <a:rPr lang="en-US" sz="3855">
                <a:solidFill>
                  <a:srgbClr val="264250"/>
                </a:solidFill>
                <a:latin typeface="Saira ExtraCondensed Bold"/>
                <a:ea typeface="Saira ExtraCondensed Bold"/>
                <a:cs typeface="Saira ExtraCondensed Bold"/>
                <a:sym typeface="Saira ExtraCondensed Bold"/>
              </a:rPr>
              <a:t>Lễ rước kiệu là một trong những nghi thức quan trọng nhằm bày tỏ lòng kính trọng và nguyện vọng mưa thuận gió hòa. Lễ hội rước kiệu được tổ chức trong ngày lễ hội mùa xuân ở các địa phương, còn mang ý nghĩa về sự đoàn kết, lòng biết ơn và niềm tự hào của người dân nơi đây.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3027493"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3290586" y="1489274"/>
            <a:ext cx="11706829" cy="6974108"/>
          </a:xfrm>
          <a:custGeom>
            <a:avLst/>
            <a:gdLst/>
            <a:ahLst/>
            <a:cxnLst/>
            <a:rect l="l" t="t" r="r" b="b"/>
            <a:pathLst>
              <a:path w="11706829" h="6974108">
                <a:moveTo>
                  <a:pt x="0" y="0"/>
                </a:moveTo>
                <a:lnTo>
                  <a:pt x="11706828" y="0"/>
                </a:lnTo>
                <a:lnTo>
                  <a:pt x="11706828" y="6974108"/>
                </a:lnTo>
                <a:lnTo>
                  <a:pt x="0" y="6974108"/>
                </a:lnTo>
                <a:lnTo>
                  <a:pt x="0" y="0"/>
                </a:lnTo>
                <a:close/>
              </a:path>
            </a:pathLst>
          </a:custGeom>
          <a:blipFill>
            <a:blip r:embed="rId4"/>
            <a:stretch>
              <a:fillRect b="-6064"/>
            </a:stretch>
          </a:blipFill>
        </p:spPr>
      </p:sp>
      <p:sp>
        <p:nvSpPr>
          <p:cNvPr id="5" name="TextBox 5"/>
          <p:cNvSpPr txBox="1"/>
          <p:nvPr/>
        </p:nvSpPr>
        <p:spPr>
          <a:xfrm>
            <a:off x="2535801" y="102080"/>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 Lễ rước kiệu</a:t>
            </a:r>
          </a:p>
        </p:txBody>
      </p:sp>
      <p:sp>
        <p:nvSpPr>
          <p:cNvPr id="6" name="TextBox 6"/>
          <p:cNvSpPr txBox="1"/>
          <p:nvPr/>
        </p:nvSpPr>
        <p:spPr>
          <a:xfrm>
            <a:off x="563227" y="8583432"/>
            <a:ext cx="17305918" cy="1752600"/>
          </a:xfrm>
          <a:prstGeom prst="rect">
            <a:avLst/>
          </a:prstGeom>
        </p:spPr>
        <p:txBody>
          <a:bodyPr lIns="0" tIns="0" rIns="0" bIns="0" rtlCol="0" anchor="t">
            <a:spAutoFit/>
          </a:bodyPr>
          <a:lstStyle/>
          <a:p>
            <a:pPr marL="0" lvl="0" indent="0" algn="l">
              <a:lnSpc>
                <a:spcPts val="4626"/>
              </a:lnSpc>
            </a:pPr>
            <a:r>
              <a:rPr lang="en-US" sz="3855">
                <a:solidFill>
                  <a:srgbClr val="264250"/>
                </a:solidFill>
                <a:latin typeface="Saira ExtraCondensed Bold"/>
                <a:ea typeface="Saira ExtraCondensed Bold"/>
                <a:cs typeface="Saira ExtraCondensed Bold"/>
                <a:sym typeface="Saira ExtraCondensed Bold"/>
              </a:rPr>
              <a:t>Lễ rước kiệu là một trong những nghi thức quan trọng nhằm bày tỏ lòng kính trọng và nguyện vọng mưa thuận gió hòa. Lễ hội rước kiệu được tổ chức trong ngày lễ hội mùa xuân ở các địa phương, còn mang ý nghĩa về sự đoàn kết, lòng biết ơn và niềm tự hào của người dân nơi đây.</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2470180"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2663810" y="2863983"/>
            <a:ext cx="14011191" cy="7110365"/>
          </a:xfrm>
          <a:custGeom>
            <a:avLst/>
            <a:gdLst/>
            <a:ahLst/>
            <a:cxnLst/>
            <a:rect l="l" t="t" r="r" b="b"/>
            <a:pathLst>
              <a:path w="14011191" h="7110365">
                <a:moveTo>
                  <a:pt x="0" y="0"/>
                </a:moveTo>
                <a:lnTo>
                  <a:pt x="14011192" y="0"/>
                </a:lnTo>
                <a:lnTo>
                  <a:pt x="14011192" y="7110365"/>
                </a:lnTo>
                <a:lnTo>
                  <a:pt x="0" y="7110365"/>
                </a:lnTo>
                <a:lnTo>
                  <a:pt x="0" y="0"/>
                </a:lnTo>
                <a:close/>
              </a:path>
            </a:pathLst>
          </a:custGeom>
          <a:blipFill>
            <a:blip r:embed="rId4"/>
            <a:stretch>
              <a:fillRect t="-22172"/>
            </a:stretch>
          </a:blipFill>
        </p:spPr>
      </p:sp>
      <p:sp>
        <p:nvSpPr>
          <p:cNvPr id="5" name="TextBox 5"/>
          <p:cNvSpPr txBox="1"/>
          <p:nvPr/>
        </p:nvSpPr>
        <p:spPr>
          <a:xfrm>
            <a:off x="2071373" y="1216706"/>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Trò chơi: Kéo co</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2470180" y="-765664"/>
            <a:ext cx="8992193" cy="3563156"/>
          </a:xfrm>
          <a:custGeom>
            <a:avLst/>
            <a:gdLst/>
            <a:ahLst/>
            <a:cxnLst/>
            <a:rect l="l" t="t" r="r" b="b"/>
            <a:pathLst>
              <a:path w="8992193" h="3563156">
                <a:moveTo>
                  <a:pt x="0" y="0"/>
                </a:moveTo>
                <a:lnTo>
                  <a:pt x="8992193" y="0"/>
                </a:lnTo>
                <a:lnTo>
                  <a:pt x="8992193" y="3563156"/>
                </a:lnTo>
                <a:lnTo>
                  <a:pt x="0" y="3563156"/>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3323263" y="2574359"/>
            <a:ext cx="11641474" cy="7712641"/>
          </a:xfrm>
          <a:custGeom>
            <a:avLst/>
            <a:gdLst/>
            <a:ahLst/>
            <a:cxnLst/>
            <a:rect l="l" t="t" r="r" b="b"/>
            <a:pathLst>
              <a:path w="11641474" h="7712641">
                <a:moveTo>
                  <a:pt x="0" y="0"/>
                </a:moveTo>
                <a:lnTo>
                  <a:pt x="11641474" y="0"/>
                </a:lnTo>
                <a:lnTo>
                  <a:pt x="11641474" y="7712641"/>
                </a:lnTo>
                <a:lnTo>
                  <a:pt x="0" y="7712641"/>
                </a:lnTo>
                <a:lnTo>
                  <a:pt x="0" y="0"/>
                </a:lnTo>
                <a:close/>
              </a:path>
            </a:pathLst>
          </a:custGeom>
          <a:blipFill>
            <a:blip r:embed="rId4"/>
            <a:stretch>
              <a:fillRect/>
            </a:stretch>
          </a:blipFill>
        </p:spPr>
      </p:sp>
      <p:sp>
        <p:nvSpPr>
          <p:cNvPr id="5" name="TextBox 5"/>
          <p:cNvSpPr txBox="1"/>
          <p:nvPr/>
        </p:nvSpPr>
        <p:spPr>
          <a:xfrm>
            <a:off x="2094594" y="958764"/>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Trò chơi: Đẩy gậy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p:cNvGrpSpPr/>
        <p:nvPr/>
      </p:nvGrpSpPr>
      <p:grpSpPr>
        <a:xfrm>
          <a:off x="0" y="0"/>
          <a:ext cx="0" cy="0"/>
          <a:chOff x="0" y="0"/>
          <a:chExt cx="0" cy="0"/>
        </a:xfrm>
      </p:grpSpPr>
      <p:sp>
        <p:nvSpPr>
          <p:cNvPr id="2" name="Freeform 2"/>
          <p:cNvSpPr/>
          <p:nvPr/>
        </p:nvSpPr>
        <p:spPr>
          <a:xfrm rot="1162438">
            <a:off x="14235005" y="-1021100"/>
            <a:ext cx="8992193" cy="3563156"/>
          </a:xfrm>
          <a:custGeom>
            <a:avLst/>
            <a:gdLst/>
            <a:ahLst/>
            <a:cxnLst/>
            <a:rect l="l" t="t" r="r" b="b"/>
            <a:pathLst>
              <a:path w="8992193" h="3563156">
                <a:moveTo>
                  <a:pt x="0" y="0"/>
                </a:moveTo>
                <a:lnTo>
                  <a:pt x="8992193" y="0"/>
                </a:lnTo>
                <a:lnTo>
                  <a:pt x="8992193" y="3563157"/>
                </a:lnTo>
                <a:lnTo>
                  <a:pt x="0" y="3563157"/>
                </a:lnTo>
                <a:lnTo>
                  <a:pt x="0" y="0"/>
                </a:lnTo>
                <a:close/>
              </a:path>
            </a:pathLst>
          </a:custGeom>
          <a:blipFill>
            <a:blip r:embed="rId2"/>
            <a:stretch>
              <a:fillRect/>
            </a:stretch>
          </a:blipFill>
        </p:spPr>
      </p:sp>
      <p:sp>
        <p:nvSpPr>
          <p:cNvPr id="3" name="Freeform 3"/>
          <p:cNvSpPr/>
          <p:nvPr/>
        </p:nvSpPr>
        <p:spPr>
          <a:xfrm>
            <a:off x="-2999349" y="-3098886"/>
            <a:ext cx="9681882" cy="8229600"/>
          </a:xfrm>
          <a:custGeom>
            <a:avLst/>
            <a:gdLst/>
            <a:ahLst/>
            <a:cxnLst/>
            <a:rect l="l" t="t" r="r" b="b"/>
            <a:pathLst>
              <a:path w="9681882" h="8229600">
                <a:moveTo>
                  <a:pt x="0" y="0"/>
                </a:moveTo>
                <a:lnTo>
                  <a:pt x="9681882" y="0"/>
                </a:lnTo>
                <a:lnTo>
                  <a:pt x="9681882" y="8229600"/>
                </a:lnTo>
                <a:lnTo>
                  <a:pt x="0" y="8229600"/>
                </a:lnTo>
                <a:lnTo>
                  <a:pt x="0" y="0"/>
                </a:lnTo>
                <a:close/>
              </a:path>
            </a:pathLst>
          </a:custGeom>
          <a:blipFill>
            <a:blip r:embed="rId3"/>
            <a:stretch>
              <a:fillRect/>
            </a:stretch>
          </a:blipFill>
        </p:spPr>
      </p:sp>
      <p:sp>
        <p:nvSpPr>
          <p:cNvPr id="4" name="Freeform 4"/>
          <p:cNvSpPr/>
          <p:nvPr/>
        </p:nvSpPr>
        <p:spPr>
          <a:xfrm>
            <a:off x="3667737" y="2392391"/>
            <a:ext cx="11931399" cy="7894609"/>
          </a:xfrm>
          <a:custGeom>
            <a:avLst/>
            <a:gdLst/>
            <a:ahLst/>
            <a:cxnLst/>
            <a:rect l="l" t="t" r="r" b="b"/>
            <a:pathLst>
              <a:path w="11931399" h="7894609">
                <a:moveTo>
                  <a:pt x="0" y="0"/>
                </a:moveTo>
                <a:lnTo>
                  <a:pt x="11931399" y="0"/>
                </a:lnTo>
                <a:lnTo>
                  <a:pt x="11931399" y="7894609"/>
                </a:lnTo>
                <a:lnTo>
                  <a:pt x="0" y="7894609"/>
                </a:lnTo>
                <a:lnTo>
                  <a:pt x="0" y="0"/>
                </a:lnTo>
                <a:close/>
              </a:path>
            </a:pathLst>
          </a:custGeom>
          <a:blipFill>
            <a:blip r:embed="rId4"/>
            <a:stretch>
              <a:fillRect/>
            </a:stretch>
          </a:blipFill>
        </p:spPr>
      </p:sp>
      <p:sp>
        <p:nvSpPr>
          <p:cNvPr id="5" name="TextBox 5"/>
          <p:cNvSpPr txBox="1"/>
          <p:nvPr/>
        </p:nvSpPr>
        <p:spPr>
          <a:xfrm>
            <a:off x="2721572" y="971550"/>
            <a:ext cx="13360770" cy="1208587"/>
          </a:xfrm>
          <a:prstGeom prst="rect">
            <a:avLst/>
          </a:prstGeom>
        </p:spPr>
        <p:txBody>
          <a:bodyPr lIns="0" tIns="0" rIns="0" bIns="0" rtlCol="0" anchor="t">
            <a:spAutoFit/>
          </a:bodyPr>
          <a:lstStyle/>
          <a:p>
            <a:pPr algn="ctr">
              <a:lnSpc>
                <a:spcPts val="9737"/>
              </a:lnSpc>
            </a:pPr>
            <a:r>
              <a:rPr lang="en-US" sz="7607">
                <a:solidFill>
                  <a:srgbClr val="FF5757"/>
                </a:solidFill>
                <a:latin typeface="Noto Serif Bold"/>
                <a:ea typeface="Noto Serif Bold"/>
                <a:cs typeface="Noto Serif Bold"/>
                <a:sym typeface="Noto Serif Bold"/>
              </a:rPr>
              <a:t>Trò chơi: Bịt mắt đập niêu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271</Words>
  <Application>Microsoft Office PowerPoint</Application>
  <PresentationFormat>Custom</PresentationFormat>
  <Paragraphs>15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Noto Serif Bold</vt:lpstr>
      <vt:lpstr>Coiny</vt:lpstr>
      <vt:lpstr>Arial</vt:lpstr>
      <vt:lpstr>Saira ExtraCondensed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NB Lễ hội mùa xuân</dc:title>
  <cp:lastModifiedBy>Đinh</cp:lastModifiedBy>
  <cp:revision>2</cp:revision>
  <dcterms:created xsi:type="dcterms:W3CDTF">2006-08-16T00:00:00Z</dcterms:created>
  <dcterms:modified xsi:type="dcterms:W3CDTF">2024-08-15T14:21:37Z</dcterms:modified>
  <dc:identifier>DAGN6HL3tKQ</dc:identifier>
</cp:coreProperties>
</file>