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8" r:id="rId2"/>
    <p:sldId id="314" r:id="rId3"/>
    <p:sldId id="257" r:id="rId4"/>
    <p:sldId id="318" r:id="rId5"/>
    <p:sldId id="323" r:id="rId6"/>
    <p:sldId id="324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0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0D4518-118C-40F9-829E-8BA07BCAAD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9531D5A-A81C-4381-89CA-A6BF2E0437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172A9A-6ABD-4D06-8F0B-B0A7199CF7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C6CE7-5F27-40C1-97E6-5A13BE4CB053}" type="datetimeFigureOut">
              <a:rPr lang="en-US" smtClean="0"/>
              <a:t>14/1/2026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64E41B-0F94-4E11-9242-68BD426140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E65899-5894-4A66-9E69-250313CB17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95184-9808-495D-B077-9C7DB9A7B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26786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3174C1-F4ED-4E97-BC79-90B02E27AA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8E2FE5D-E6A9-49DE-80FD-EAB26C904D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CFF719-B8EB-4608-834C-3E5F2BEB28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C6CE7-5F27-40C1-97E6-5A13BE4CB053}" type="datetimeFigureOut">
              <a:rPr lang="en-US" smtClean="0"/>
              <a:t>14/1/2026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3DA0E2-4116-41BF-B5BD-93DFD6ED71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E31404-DC32-4504-BE2A-051FFA2258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95184-9808-495D-B077-9C7DB9A7B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57517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B33072C-0B5A-4E55-A434-E7C61971113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4BEE9EA-FA81-49D0-9241-DDB507AE66A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0E4357-FA98-4D62-8CC8-E75D96071E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C6CE7-5F27-40C1-97E6-5A13BE4CB053}" type="datetimeFigureOut">
              <a:rPr lang="en-US" smtClean="0"/>
              <a:t>14/1/2026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129BBD-CFAC-44C6-B9CB-7E747AECE6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B19ED2-3B0B-4202-A6E5-BA049F588E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95184-9808-495D-B077-9C7DB9A7B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5078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45422A-F438-4752-BD3E-DD12F11209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98F80D-8188-4FE6-AB46-0A933CEC43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7E3796-5E65-4D24-989F-A5625E4ED7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C6CE7-5F27-40C1-97E6-5A13BE4CB053}" type="datetimeFigureOut">
              <a:rPr lang="en-US" smtClean="0"/>
              <a:t>14/1/2026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F37ACB-D50A-4B2A-A65B-9026F3FA57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47A930-D61D-40B6-A82E-6A75DEA99B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95184-9808-495D-B077-9C7DB9A7B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74638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8FE19A-C40F-4019-8EDB-19316CDEE9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FFD5487-2EC7-47A1-9AC4-F788696853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C51474-D390-4186-9C2A-4420DC7CE8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C6CE7-5F27-40C1-97E6-5A13BE4CB053}" type="datetimeFigureOut">
              <a:rPr lang="en-US" smtClean="0"/>
              <a:t>14/1/2026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2C8672-98EF-4A78-B709-68AF202825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4EE8A2-22E4-4C82-A1DA-6D8273DEC9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95184-9808-495D-B077-9C7DB9A7B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09849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803DEF-D206-4922-B81D-62EE7BA5D7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393CEE-E114-412D-882E-A1A65D8AED0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05A3811-7FA8-4058-83CA-650C93BD04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5E48FE7-2676-4E6D-A6C1-595FC9FC2F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C6CE7-5F27-40C1-97E6-5A13BE4CB053}" type="datetimeFigureOut">
              <a:rPr lang="en-US" smtClean="0"/>
              <a:t>14/1/2026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F6C7BF5-BA1D-4587-8C27-F4FED0E78C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35FA005-C50D-4E75-8157-CDB42C678A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95184-9808-495D-B077-9C7DB9A7B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32033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17F2F6-62B1-4279-B1D9-43252FB999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5EE996E-1723-42B8-B783-EC8AB00E4F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29500C3-6C7C-448C-934D-1787442C794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F698094-65D8-4955-B53E-7857583D5D7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55CA301-65C5-473B-B875-04AF3EA2408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D116FA0-E915-4FDC-A11A-66EC55216F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C6CE7-5F27-40C1-97E6-5A13BE4CB053}" type="datetimeFigureOut">
              <a:rPr lang="en-US" smtClean="0"/>
              <a:t>14/1/2026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018D9A2-E15A-46FF-A1F0-F13C401606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F449E66-C30B-451E-B61B-9AF87A0569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95184-9808-495D-B077-9C7DB9A7B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95685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18A6FA-0C6E-413E-AE36-B663525B8D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C83A04A-B9ED-4069-B050-A61AD0D5CB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C6CE7-5F27-40C1-97E6-5A13BE4CB053}" type="datetimeFigureOut">
              <a:rPr lang="en-US" smtClean="0"/>
              <a:t>14/1/2026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7408190-238C-4A86-B0AF-B2E2F20B02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9DA9C13-AD43-4768-B4C4-E7158F1E6B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95184-9808-495D-B077-9C7DB9A7B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39977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63456DD-8871-428A-9D4E-F70D7209A0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C6CE7-5F27-40C1-97E6-5A13BE4CB053}" type="datetimeFigureOut">
              <a:rPr lang="en-US" smtClean="0"/>
              <a:t>14/1/2026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187707E-DCF8-4E6C-82DA-43CD2403B3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AAD8FE2-A88C-4BDC-BE60-2CE286E1FF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95184-9808-495D-B077-9C7DB9A7B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74818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CFB252-AFEB-4BC6-B633-474263A313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2ADD6E-7AFB-4453-9399-C9B4A07BB6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99B45DA-A2C5-4C09-B123-81EF7838297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BCA5616-C285-4E28-8F17-4F4C27A324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C6CE7-5F27-40C1-97E6-5A13BE4CB053}" type="datetimeFigureOut">
              <a:rPr lang="en-US" smtClean="0"/>
              <a:t>14/1/2026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906E749-5F96-4C24-9262-619E338B4D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01A7397-BC5C-4A74-A0F2-F9BE13F093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95184-9808-495D-B077-9C7DB9A7B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9472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C53CDF-C363-4B52-AECF-1DF715C8D2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9452279-146E-41B7-8828-E2E055CAE0F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76DE534-60FA-4E74-BB48-7E3D9A2984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24FEC7F-0A80-4393-9E72-FC59ADE588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C6CE7-5F27-40C1-97E6-5A13BE4CB053}" type="datetimeFigureOut">
              <a:rPr lang="en-US" smtClean="0"/>
              <a:t>14/1/2026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52C1F9B-85EA-44D5-937A-9F1C1DAC10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F3145A6-75A2-4DCF-A0AD-B1582DA1EE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95184-9808-495D-B077-9C7DB9A7B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19918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03EB503-4CC5-478D-8AE8-25E58C3DC7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FF75F7B-44F4-4CF7-BF89-1F2C3F4425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05B8B0-89AF-4FA4-9880-6E56F71B421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5C6CE7-5F27-40C1-97E6-5A13BE4CB053}" type="datetimeFigureOut">
              <a:rPr lang="en-US" smtClean="0"/>
              <a:t>14/1/2026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00A9BB-779E-455A-A582-11DB405B411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42D022-0A27-496D-86B5-74711862483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E95184-9808-495D-B077-9C7DB9A7B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66896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.xml"/><Relationship Id="rId6" Type="http://schemas.openxmlformats.org/officeDocument/2006/relationships/image" Target="../media/image4.png"/><Relationship Id="rId5" Type="http://schemas.openxmlformats.org/officeDocument/2006/relationships/image" Target="../media/image3.jpeg"/><Relationship Id="rId4" Type="http://schemas.openxmlformats.org/officeDocument/2006/relationships/image" Target="../media/image2.gi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20081921755411_2"/>
          <p:cNvPicPr>
            <a:picLocks noGrp="1" noChangeAspect="1"/>
          </p:cNvPicPr>
          <p:nvPr>
            <p:ph sz="half" idx="1"/>
          </p:nvPr>
        </p:nvPicPr>
        <p:blipFill>
          <a:blip r:embed="rId3"/>
          <a:srcRect t="5226" b="16640"/>
          <a:stretch>
            <a:fillRect/>
          </a:stretch>
        </p:blipFill>
        <p:spPr>
          <a:xfrm>
            <a:off x="0" y="-34984"/>
            <a:ext cx="12192000" cy="68580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053" name="Picture 3" descr="659204qfhni5vgxw"/>
          <p:cNvPicPr>
            <a:picLocks noGrp="1" noChangeAspect="1"/>
          </p:cNvPicPr>
          <p:nvPr>
            <p:ph sz="half" idx="2"/>
          </p:nvPr>
        </p:nvPicPr>
        <p:blipFill>
          <a:blip r:embed="rId4"/>
          <a:stretch>
            <a:fillRect/>
          </a:stretch>
        </p:blipFill>
        <p:spPr>
          <a:xfrm>
            <a:off x="-117792" y="0"/>
            <a:ext cx="1727835" cy="290004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054" name="Picture 8" descr="A021020"/>
          <p:cNvPicPr>
            <a:picLocks noChangeAspect="1"/>
          </p:cNvPicPr>
          <p:nvPr/>
        </p:nvPicPr>
        <p:blipFill>
          <a:blip r:embed="rId5">
            <a:clrChange>
              <a:clrFrom>
                <a:srgbClr val="FAFAFD"/>
              </a:clrFrom>
              <a:clrTo>
                <a:srgbClr val="FAFAFD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0242550" y="-33692"/>
            <a:ext cx="1949450" cy="304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3" name="Text Box 2"/>
          <p:cNvSpPr txBox="1"/>
          <p:nvPr/>
        </p:nvSpPr>
        <p:spPr>
          <a:xfrm>
            <a:off x="3506056" y="2343237"/>
            <a:ext cx="5902502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altLang="en-US" sz="2800" b="1" dirty="0">
                <a:solidFill>
                  <a:srgbClr val="FF0000"/>
                </a:solidFill>
              </a:rPr>
              <a:t>LĨNH VỰC PHÁT </a:t>
            </a:r>
            <a:r>
              <a:rPr lang="vi-VN" altLang="en-US" sz="2800" b="1">
                <a:solidFill>
                  <a:srgbClr val="FF0000"/>
                </a:solidFill>
              </a:rPr>
              <a:t>TRIỂN </a:t>
            </a:r>
            <a:r>
              <a:rPr lang="en-US" altLang="en-US" sz="2800" b="1">
                <a:solidFill>
                  <a:srgbClr val="FF0000"/>
                </a:solidFill>
              </a:rPr>
              <a:t>THẨM MỸ</a:t>
            </a:r>
            <a:endParaRPr lang="vi-VN" altLang="en-US" sz="2800" b="1" dirty="0">
              <a:solidFill>
                <a:srgbClr val="FF0000"/>
              </a:solidFill>
            </a:endParaRPr>
          </a:p>
        </p:txBody>
      </p:sp>
      <p:sp>
        <p:nvSpPr>
          <p:cNvPr id="6" name="Text Box 5"/>
          <p:cNvSpPr txBox="1"/>
          <p:nvPr/>
        </p:nvSpPr>
        <p:spPr>
          <a:xfrm>
            <a:off x="2950017" y="3817751"/>
            <a:ext cx="74622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altLang="en-US" sz="2800" b="1" dirty="0">
                <a:gradFill>
                  <a:gsLst>
                    <a:gs pos="0">
                      <a:srgbClr val="7B32B2"/>
                    </a:gs>
                    <a:gs pos="100000">
                      <a:srgbClr val="401A5D"/>
                    </a:gs>
                  </a:gsLst>
                  <a:lin scaled="0"/>
                </a:gradFill>
              </a:rPr>
              <a:t>Đề tài</a:t>
            </a:r>
            <a:r>
              <a:rPr lang="vi-VN" altLang="en-US" sz="2800" b="1">
                <a:gradFill>
                  <a:gsLst>
                    <a:gs pos="0">
                      <a:srgbClr val="7B32B2"/>
                    </a:gs>
                    <a:gs pos="100000">
                      <a:srgbClr val="401A5D"/>
                    </a:gs>
                  </a:gsLst>
                  <a:lin scaled="0"/>
                </a:gradFill>
              </a:rPr>
              <a:t>: </a:t>
            </a:r>
            <a:r>
              <a:rPr lang="en-US" altLang="en-US" sz="2800" b="1">
                <a:gradFill>
                  <a:gsLst>
                    <a:gs pos="0">
                      <a:srgbClr val="7B32B2"/>
                    </a:gs>
                    <a:gs pos="100000">
                      <a:srgbClr val="401A5D"/>
                    </a:gs>
                  </a:gsLst>
                  <a:lin scaled="0"/>
                </a:gradFill>
              </a:rPr>
              <a:t>Dạy hát: </a:t>
            </a:r>
            <a:r>
              <a:rPr lang="en-US" altLang="en-US" sz="2800" b="1" smtClean="0">
                <a:gradFill>
                  <a:gsLst>
                    <a:gs pos="0">
                      <a:srgbClr val="7B32B2"/>
                    </a:gs>
                    <a:gs pos="100000">
                      <a:srgbClr val="401A5D"/>
                    </a:gs>
                  </a:gsLst>
                  <a:lin scaled="0"/>
                </a:gradFill>
              </a:rPr>
              <a:t>Con gà trống</a:t>
            </a:r>
            <a:endParaRPr lang="vi-VN" altLang="en-US" sz="2800" b="1" dirty="0"/>
          </a:p>
        </p:txBody>
      </p:sp>
      <p:sp>
        <p:nvSpPr>
          <p:cNvPr id="7" name="Text Box 6"/>
          <p:cNvSpPr txBox="1"/>
          <p:nvPr/>
        </p:nvSpPr>
        <p:spPr>
          <a:xfrm>
            <a:off x="3037737" y="4628986"/>
            <a:ext cx="60845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 sz="2800" b="1">
                <a:solidFill>
                  <a:srgbClr val="FF0000"/>
                </a:solidFill>
                <a:sym typeface="+mn-ea"/>
              </a:rPr>
              <a:t>Lứa tuổi</a:t>
            </a:r>
            <a:r>
              <a:rPr lang="vi-VN" altLang="en-US" sz="2800" b="1">
                <a:solidFill>
                  <a:srgbClr val="FF0000"/>
                </a:solidFill>
                <a:sym typeface="+mn-ea"/>
              </a:rPr>
              <a:t>: </a:t>
            </a:r>
            <a:r>
              <a:rPr lang="en-US" altLang="en-US" sz="2800" b="1">
                <a:solidFill>
                  <a:srgbClr val="FF0000"/>
                </a:solidFill>
                <a:sym typeface="+mn-ea"/>
              </a:rPr>
              <a:t>Nhà trẻ</a:t>
            </a:r>
            <a:r>
              <a:rPr lang="vi-VN" altLang="en-US" sz="2800" b="1">
                <a:solidFill>
                  <a:srgbClr val="FF0000"/>
                </a:solidFill>
                <a:sym typeface="+mn-ea"/>
              </a:rPr>
              <a:t> 24</a:t>
            </a:r>
            <a:r>
              <a:rPr lang="en-US" altLang="en-US" sz="2800" b="1">
                <a:solidFill>
                  <a:srgbClr val="FF0000"/>
                </a:solidFill>
                <a:sym typeface="+mn-ea"/>
              </a:rPr>
              <a:t> </a:t>
            </a:r>
            <a:r>
              <a:rPr lang="vi-VN" altLang="en-US" sz="2800" b="1">
                <a:solidFill>
                  <a:srgbClr val="FF0000"/>
                </a:solidFill>
                <a:sym typeface="+mn-ea"/>
              </a:rPr>
              <a:t>-</a:t>
            </a:r>
            <a:r>
              <a:rPr lang="en-US" altLang="en-US" sz="2800" b="1">
                <a:solidFill>
                  <a:srgbClr val="FF0000"/>
                </a:solidFill>
                <a:sym typeface="+mn-ea"/>
              </a:rPr>
              <a:t> </a:t>
            </a:r>
            <a:r>
              <a:rPr lang="vi-VN" altLang="en-US" sz="2800" b="1">
                <a:solidFill>
                  <a:srgbClr val="FF0000"/>
                </a:solidFill>
                <a:sym typeface="+mn-ea"/>
              </a:rPr>
              <a:t>36 tháng</a:t>
            </a:r>
            <a:endParaRPr lang="vi-VN" altLang="en-US" sz="2800" b="1" dirty="0">
              <a:solidFill>
                <a:srgbClr val="FF0000"/>
              </a:solidFill>
            </a:endParaRPr>
          </a:p>
        </p:txBody>
      </p:sp>
      <p:sp>
        <p:nvSpPr>
          <p:cNvPr id="9" name="Text Box 8"/>
          <p:cNvSpPr txBox="1"/>
          <p:nvPr/>
        </p:nvSpPr>
        <p:spPr>
          <a:xfrm>
            <a:off x="3112394" y="5083395"/>
            <a:ext cx="52091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altLang="en-US" sz="2800" b="1">
                <a:solidFill>
                  <a:srgbClr val="002060"/>
                </a:solidFill>
              </a:rPr>
              <a:t>Giáo viên: </a:t>
            </a:r>
            <a:r>
              <a:rPr lang="en-US" altLang="en-US" sz="2800" b="1" smtClean="0">
                <a:solidFill>
                  <a:srgbClr val="002060"/>
                </a:solidFill>
              </a:rPr>
              <a:t>Dương Thị Hồng Hải</a:t>
            </a:r>
            <a:endParaRPr lang="vi-VN" altLang="en-US" sz="2800" b="1" dirty="0">
              <a:solidFill>
                <a:srgbClr val="002060"/>
              </a:solidFill>
            </a:endParaRPr>
          </a:p>
        </p:txBody>
      </p:sp>
      <p:sp>
        <p:nvSpPr>
          <p:cNvPr id="12" name="Text Box 5"/>
          <p:cNvSpPr txBox="1"/>
          <p:nvPr/>
        </p:nvSpPr>
        <p:spPr>
          <a:xfrm>
            <a:off x="4634381" y="3103979"/>
            <a:ext cx="32964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 sz="2400" b="1" dirty="0"/>
              <a:t>HOẠT </a:t>
            </a:r>
            <a:r>
              <a:rPr lang="en-US" altLang="en-US" sz="2400" b="1"/>
              <a:t>ĐỘNG ÂM NHẠC</a:t>
            </a:r>
            <a:endParaRPr lang="vi-VN" altLang="en-US" sz="2400" b="1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4569735-88E9-4816-B747-7E26148FEF72}"/>
              </a:ext>
            </a:extLst>
          </p:cNvPr>
          <p:cNvSpPr txBox="1"/>
          <p:nvPr/>
        </p:nvSpPr>
        <p:spPr>
          <a:xfrm>
            <a:off x="0" y="123607"/>
            <a:ext cx="1219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>
                <a:solidFill>
                  <a:srgbClr val="002060"/>
                </a:solidFill>
              </a:rPr>
              <a:t>UBND </a:t>
            </a:r>
            <a:r>
              <a:rPr lang="en-US" b="1" smtClean="0">
                <a:solidFill>
                  <a:srgbClr val="002060"/>
                </a:solidFill>
              </a:rPr>
              <a:t>PHƯỜNG VIỆT HƯNG</a:t>
            </a:r>
            <a:endParaRPr lang="en-US" b="1">
              <a:solidFill>
                <a:srgbClr val="002060"/>
              </a:solidFill>
            </a:endParaRPr>
          </a:p>
          <a:p>
            <a:pPr algn="ctr"/>
            <a:r>
              <a:rPr lang="en-US" b="1">
                <a:solidFill>
                  <a:srgbClr val="002060"/>
                </a:solidFill>
              </a:rPr>
              <a:t>TRƯỜNG MẦM NON </a:t>
            </a:r>
            <a:r>
              <a:rPr lang="en-US" b="1" smtClean="0">
                <a:solidFill>
                  <a:srgbClr val="002060"/>
                </a:solidFill>
              </a:rPr>
              <a:t>HOA HƯỚNG DƯƠNG</a:t>
            </a:r>
            <a:endParaRPr lang="en-US" b="1">
              <a:solidFill>
                <a:srgbClr val="002060"/>
              </a:solidFill>
            </a:endParaRPr>
          </a:p>
        </p:txBody>
      </p:sp>
      <p:sp>
        <p:nvSpPr>
          <p:cNvPr id="13" name="Text Box 5">
            <a:extLst>
              <a:ext uri="{FF2B5EF4-FFF2-40B4-BE49-F238E27FC236}">
                <a16:creationId xmlns:a16="http://schemas.microsoft.com/office/drawing/2014/main" id="{4377DAD2-E660-4F6F-98B5-13AB6664C7C6}"/>
              </a:ext>
            </a:extLst>
          </p:cNvPr>
          <p:cNvSpPr txBox="1"/>
          <p:nvPr/>
        </p:nvSpPr>
        <p:spPr>
          <a:xfrm>
            <a:off x="2950017" y="4215824"/>
            <a:ext cx="898239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 sz="2800" b="1" smtClean="0">
                <a:gradFill>
                  <a:gsLst>
                    <a:gs pos="0">
                      <a:srgbClr val="7B32B2"/>
                    </a:gs>
                    <a:gs pos="100000">
                      <a:srgbClr val="401A5D"/>
                    </a:gs>
                  </a:gsLst>
                  <a:lin scaled="0"/>
                </a:gradFill>
              </a:rPr>
              <a:t>TCÂN: </a:t>
            </a:r>
            <a:r>
              <a:rPr lang="en-US" altLang="en-US" sz="2800" b="1" smtClean="0">
                <a:gradFill>
                  <a:gsLst>
                    <a:gs pos="0">
                      <a:srgbClr val="7B32B2"/>
                    </a:gs>
                    <a:gs pos="100000">
                      <a:srgbClr val="401A5D"/>
                    </a:gs>
                  </a:gsLst>
                  <a:lin scaled="0"/>
                </a:gradFill>
              </a:rPr>
              <a:t>Tai ai tinh</a:t>
            </a:r>
            <a:endParaRPr lang="vi-VN" altLang="en-US" sz="2800" b="1" dirty="0"/>
          </a:p>
        </p:txBody>
      </p:sp>
      <p:sp>
        <p:nvSpPr>
          <p:cNvPr id="16" name="Text Box 5">
            <a:extLst>
              <a:ext uri="{FF2B5EF4-FFF2-40B4-BE49-F238E27FC236}">
                <a16:creationId xmlns:a16="http://schemas.microsoft.com/office/drawing/2014/main" id="{3E35F239-3C1B-4D63-846E-9C299579571E}"/>
              </a:ext>
            </a:extLst>
          </p:cNvPr>
          <p:cNvSpPr txBox="1"/>
          <p:nvPr/>
        </p:nvSpPr>
        <p:spPr>
          <a:xfrm>
            <a:off x="4261137" y="6295318"/>
            <a:ext cx="36697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 sz="2800" b="1">
                <a:solidFill>
                  <a:srgbClr val="FF0000"/>
                </a:solidFill>
              </a:rPr>
              <a:t>NĂM HỌC </a:t>
            </a:r>
            <a:r>
              <a:rPr lang="en-US" altLang="en-US" sz="2800" b="1" smtClean="0">
                <a:solidFill>
                  <a:srgbClr val="FF0000"/>
                </a:solidFill>
              </a:rPr>
              <a:t>2025 -2026</a:t>
            </a:r>
            <a:endParaRPr lang="vi-VN" altLang="en-US" sz="2800" b="1" dirty="0">
              <a:solidFill>
                <a:srgbClr val="FF0000"/>
              </a:solidFill>
            </a:endParaRP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6985" y="1064799"/>
            <a:ext cx="1079500" cy="1081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104"/>
    </mc:Choice>
    <mc:Fallback xmlns="">
      <p:transition spd="slow" advClick="0" advTm="4104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1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7" grpId="0"/>
      <p:bldP spid="9" grpId="0"/>
      <p:bldP spid="12" grpId="0"/>
      <p:bldP spid="13" grpId="0"/>
      <p:bldP spid="1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Content Placeholder 3" descr="20081921755411_2">
            <a:extLst>
              <a:ext uri="{FF2B5EF4-FFF2-40B4-BE49-F238E27FC236}">
                <a16:creationId xmlns:a16="http://schemas.microsoft.com/office/drawing/2014/main" id="{2C54619E-7010-4EED-AD23-92CA21F2EF0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5226" b="16640"/>
          <a:stretch>
            <a:fillRect/>
          </a:stretch>
        </p:blipFill>
        <p:spPr>
          <a:xfrm>
            <a:off x="0" y="-34985"/>
            <a:ext cx="12192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29D48835-8B15-4F82-A845-D34D6E05ABF5}"/>
              </a:ext>
            </a:extLst>
          </p:cNvPr>
          <p:cNvSpPr txBox="1"/>
          <p:nvPr/>
        </p:nvSpPr>
        <p:spPr>
          <a:xfrm>
            <a:off x="4517392" y="772607"/>
            <a:ext cx="376047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>
                <a:solidFill>
                  <a:srgbClr val="002060"/>
                </a:solidFill>
              </a:rPr>
              <a:t>I. MỤC ĐÍCH – YÊU CẦU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8BC440F-EFFB-419F-8F43-D7C08F412FBC}"/>
              </a:ext>
            </a:extLst>
          </p:cNvPr>
          <p:cNvSpPr txBox="1"/>
          <p:nvPr/>
        </p:nvSpPr>
        <p:spPr>
          <a:xfrm>
            <a:off x="1944885" y="1580199"/>
            <a:ext cx="718412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ctr">
              <a:buAutoNum type="arabicPeriod"/>
            </a:pPr>
            <a:r>
              <a:rPr lang="en-US" sz="2000" b="1">
                <a:solidFill>
                  <a:srgbClr val="002060"/>
                </a:solidFill>
              </a:rPr>
              <a:t>Kiến thức: - Trẻ biết tên bài hát, tác giả. Hiểu nội dung bài hát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BE6E03B-5D14-462D-8679-ADD8E697873B}"/>
              </a:ext>
            </a:extLst>
          </p:cNvPr>
          <p:cNvSpPr txBox="1"/>
          <p:nvPr/>
        </p:nvSpPr>
        <p:spPr>
          <a:xfrm>
            <a:off x="1944885" y="2239678"/>
            <a:ext cx="556804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>
                <a:solidFill>
                  <a:srgbClr val="002060"/>
                </a:solidFill>
              </a:rPr>
              <a:t>2. Kỹ năng: - Rèn trẻ hát đúng giai điệu của bài bát.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8BCEB9B-98EE-48FD-9142-F433EC362C6B}"/>
              </a:ext>
            </a:extLst>
          </p:cNvPr>
          <p:cNvSpPr txBox="1"/>
          <p:nvPr/>
        </p:nvSpPr>
        <p:spPr>
          <a:xfrm>
            <a:off x="1723868" y="2879210"/>
            <a:ext cx="583607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>
                <a:solidFill>
                  <a:srgbClr val="002060"/>
                </a:solidFill>
              </a:rPr>
              <a:t>3. Thái độ: - Giáo dục trẻ yêu quý các con vật nuôi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3BE39A3-5422-4426-8963-349A88433FBF}"/>
              </a:ext>
            </a:extLst>
          </p:cNvPr>
          <p:cNvSpPr txBox="1"/>
          <p:nvPr/>
        </p:nvSpPr>
        <p:spPr>
          <a:xfrm>
            <a:off x="4264476" y="4087918"/>
            <a:ext cx="376047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>
                <a:solidFill>
                  <a:srgbClr val="002060"/>
                </a:solidFill>
              </a:rPr>
              <a:t>II. CHUẨN BỊ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35C44D3-85C8-49A4-9705-613B1BEEAA90}"/>
              </a:ext>
            </a:extLst>
          </p:cNvPr>
          <p:cNvSpPr txBox="1"/>
          <p:nvPr/>
        </p:nvSpPr>
        <p:spPr>
          <a:xfrm>
            <a:off x="4762135" y="4747397"/>
            <a:ext cx="279781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>
                <a:solidFill>
                  <a:srgbClr val="002060"/>
                </a:solidFill>
              </a:rPr>
              <a:t>- Bài giảng điện tử</a:t>
            </a:r>
          </a:p>
        </p:txBody>
      </p:sp>
    </p:spTree>
    <p:extLst>
      <p:ext uri="{BB962C8B-B14F-4D97-AF65-F5344CB8AC3E}">
        <p14:creationId xmlns:p14="http://schemas.microsoft.com/office/powerpoint/2010/main" val="1717742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0"/>
    </mc:Choice>
    <mc:Fallback xmlns="">
      <p:transition spd="slow" advClick="0" advTm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Những Khung Ảnh Đẹp Nhất Cho Các Bạn Ghép Ảnh Vào, Khung Ảnh Đẹp Photoshop">
            <a:extLst>
              <a:ext uri="{FF2B5EF4-FFF2-40B4-BE49-F238E27FC236}">
                <a16:creationId xmlns:a16="http://schemas.microsoft.com/office/drawing/2014/main" id="{F1F61355-89BA-474C-92B9-57A61B8DB59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5D087DC5-9A69-4F3D-818D-02CBEF95F18C}"/>
              </a:ext>
            </a:extLst>
          </p:cNvPr>
          <p:cNvSpPr txBox="1"/>
          <p:nvPr/>
        </p:nvSpPr>
        <p:spPr>
          <a:xfrm>
            <a:off x="2488367" y="1635027"/>
            <a:ext cx="6955436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- Cô giới thiệu bài hát</a:t>
            </a:r>
          </a:p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- Cô hát cho trẻ nghe 1 lần, hỏi trẻ tên bài hát</a:t>
            </a:r>
          </a:p>
          <a:p>
            <a:r>
              <a:rPr lang="en-US" sz="2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Cô </a:t>
            </a:r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giới thiệu tên bài hát ,tác giả</a:t>
            </a:r>
          </a:p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- Cô giảng nội dung bài </a:t>
            </a:r>
            <a:r>
              <a:rPr lang="en-US" sz="2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hát</a:t>
            </a:r>
            <a:endParaRPr 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- Cô dạy trẻ hát</a:t>
            </a:r>
          </a:p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- Trẻ hát cùng cô 2 - 3 lần.</a:t>
            </a:r>
          </a:p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- Mời tổ, nhóm bạn trai , nhóm bạn gái lên hát</a:t>
            </a:r>
          </a:p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- Cả lớp hát lại một lần</a:t>
            </a:r>
          </a:p>
        </p:txBody>
      </p:sp>
    </p:spTree>
    <p:extLst>
      <p:ext uri="{BB962C8B-B14F-4D97-AF65-F5344CB8AC3E}">
        <p14:creationId xmlns:p14="http://schemas.microsoft.com/office/powerpoint/2010/main" val="18039814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0"/>
    </mc:Choice>
    <mc:Fallback xmlns=""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Content Placeholder 3" descr="20081921755411_2">
            <a:extLst>
              <a:ext uri="{FF2B5EF4-FFF2-40B4-BE49-F238E27FC236}">
                <a16:creationId xmlns:a16="http://schemas.microsoft.com/office/drawing/2014/main" id="{1BF68905-99E0-4D7C-BF84-EC27CE90437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5226" b="16640"/>
          <a:stretch>
            <a:fillRect/>
          </a:stretch>
        </p:blipFill>
        <p:spPr>
          <a:xfrm>
            <a:off x="0" y="-34985"/>
            <a:ext cx="12192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D583E54D-219D-477F-9752-177E585D8421}"/>
              </a:ext>
            </a:extLst>
          </p:cNvPr>
          <p:cNvSpPr txBox="1"/>
          <p:nvPr/>
        </p:nvSpPr>
        <p:spPr>
          <a:xfrm>
            <a:off x="2353456" y="2294594"/>
            <a:ext cx="748508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>
                <a:solidFill>
                  <a:srgbClr val="002060"/>
                </a:solidFill>
              </a:rPr>
              <a:t>Các con cùng </a:t>
            </a:r>
          </a:p>
          <a:p>
            <a:pPr algn="ctr"/>
            <a:r>
              <a:rPr lang="en-US" sz="4000" b="1">
                <a:solidFill>
                  <a:srgbClr val="002060"/>
                </a:solidFill>
              </a:rPr>
              <a:t>nghe bài hát này một lần nữa nhé.</a:t>
            </a:r>
          </a:p>
        </p:txBody>
      </p:sp>
    </p:spTree>
    <p:extLst>
      <p:ext uri="{BB962C8B-B14F-4D97-AF65-F5344CB8AC3E}">
        <p14:creationId xmlns:p14="http://schemas.microsoft.com/office/powerpoint/2010/main" val="8807152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0"/>
    </mc:Choice>
    <mc:Fallback xmlns="">
      <p:transition spd="slow" advClick="0" advTm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Những Khung Ảnh Đẹp Nhất Cho Các Bạn Ghép Ảnh Vào, Khung Ảnh Đẹp Photoshop">
            <a:extLst>
              <a:ext uri="{FF2B5EF4-FFF2-40B4-BE49-F238E27FC236}">
                <a16:creationId xmlns:a16="http://schemas.microsoft.com/office/drawing/2014/main" id="{F1F61355-89BA-474C-92B9-57A61B8DB59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5D087DC5-9A69-4F3D-818D-02CBEF95F18C}"/>
              </a:ext>
            </a:extLst>
          </p:cNvPr>
          <p:cNvSpPr txBox="1"/>
          <p:nvPr/>
        </p:nvSpPr>
        <p:spPr>
          <a:xfrm>
            <a:off x="3835905" y="1490423"/>
            <a:ext cx="479474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Trò chơi âm nhạc: </a:t>
            </a:r>
            <a:r>
              <a:rPr lang="en-US" sz="4000" b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Tai ai tinh</a:t>
            </a:r>
            <a:endParaRPr lang="en-US" sz="4000" b="1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84878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0"/>
    </mc:Choice>
    <mc:Fallback xmlns=""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916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/>
          <p:cNvSpPr/>
          <p:nvPr/>
        </p:nvSpPr>
        <p:spPr>
          <a:xfrm>
            <a:off x="1991544" y="3645025"/>
            <a:ext cx="8381076" cy="2215991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13800" b="1">
                <a:ln w="11430"/>
                <a:solidFill>
                  <a:srgbClr val="0070C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Thank you!</a:t>
            </a:r>
          </a:p>
        </p:txBody>
      </p:sp>
    </p:spTree>
    <p:extLst>
      <p:ext uri="{BB962C8B-B14F-4D97-AF65-F5344CB8AC3E}">
        <p14:creationId xmlns:p14="http://schemas.microsoft.com/office/powerpoint/2010/main" val="2865265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3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121</TotalTime>
  <Words>215</Words>
  <Application>Microsoft Office PowerPoint</Application>
  <PresentationFormat>Widescreen</PresentationFormat>
  <Paragraphs>27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Tuấn .</dc:creator>
  <cp:lastModifiedBy>Administrator</cp:lastModifiedBy>
  <cp:revision>10</cp:revision>
  <dcterms:created xsi:type="dcterms:W3CDTF">2021-10-19T16:06:56Z</dcterms:created>
  <dcterms:modified xsi:type="dcterms:W3CDTF">2026-01-14T05:41:34Z</dcterms:modified>
</cp:coreProperties>
</file>