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24" r:id="rId4"/>
    <p:sldMasterId id="2147483737" r:id="rId5"/>
  </p:sldMasterIdLst>
  <p:notesMasterIdLst>
    <p:notesMasterId r:id="rId23"/>
  </p:notesMasterIdLst>
  <p:sldIdLst>
    <p:sldId id="280" r:id="rId6"/>
    <p:sldId id="304" r:id="rId7"/>
    <p:sldId id="305" r:id="rId8"/>
    <p:sldId id="272" r:id="rId9"/>
    <p:sldId id="273" r:id="rId10"/>
    <p:sldId id="278" r:id="rId11"/>
    <p:sldId id="279" r:id="rId12"/>
    <p:sldId id="302" r:id="rId13"/>
    <p:sldId id="296" r:id="rId14"/>
    <p:sldId id="300" r:id="rId15"/>
    <p:sldId id="288" r:id="rId16"/>
    <p:sldId id="299" r:id="rId17"/>
    <p:sldId id="292" r:id="rId18"/>
    <p:sldId id="276" r:id="rId19"/>
    <p:sldId id="293" r:id="rId20"/>
    <p:sldId id="294"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071E82-3D7C-468A-A764-78C57517A252}">
          <p14:sldIdLst/>
        </p14:section>
        <p14:section name="Untitled Section" id="{90717E01-4E86-47F1-9AB9-790B59B74B40}">
          <p14:sldIdLst>
            <p14:sldId id="280"/>
            <p14:sldId id="304"/>
            <p14:sldId id="305"/>
            <p14:sldId id="272"/>
            <p14:sldId id="273"/>
            <p14:sldId id="278"/>
            <p14:sldId id="279"/>
            <p14:sldId id="302"/>
            <p14:sldId id="296"/>
            <p14:sldId id="300"/>
            <p14:sldId id="288"/>
          </p14:sldIdLst>
        </p14:section>
        <p14:section name="Untitled Section" id="{18C5BC0C-F4F0-43AA-9EB5-83A268FBC8C6}">
          <p14:sldIdLst>
            <p14:sldId id="299"/>
            <p14:sldId id="292"/>
            <p14:sldId id="276"/>
            <p14:sldId id="293"/>
            <p14:sldId id="294"/>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2" autoAdjust="0"/>
  </p:normalViewPr>
  <p:slideViewPr>
    <p:cSldViewPr>
      <p:cViewPr varScale="1">
        <p:scale>
          <a:sx n="64" d="100"/>
          <a:sy n="64" d="100"/>
        </p:scale>
        <p:origin x="90" y="1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E497B-FB74-4820-B7B7-F9DB64DBF114}" type="datetimeFigureOut">
              <a:rPr lang="en-US" smtClean="0"/>
              <a:t>19/3/2026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7DEC9-0548-4011-B827-E7803BB6380B}" type="slidenum">
              <a:rPr lang="en-US" smtClean="0"/>
              <a:t>‹#›</a:t>
            </a:fld>
            <a:endParaRPr lang="en-US"/>
          </a:p>
        </p:txBody>
      </p:sp>
    </p:spTree>
    <p:extLst>
      <p:ext uri="{BB962C8B-B14F-4D97-AF65-F5344CB8AC3E}">
        <p14:creationId xmlns:p14="http://schemas.microsoft.com/office/powerpoint/2010/main" val="300298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17FD215C-C561-4DCA-8606-3E9DFC0198F5}" type="slidenum">
              <a:rPr lang="en-US" smtClean="0"/>
              <a:t>1</a:t>
            </a:fld>
            <a:endParaRPr lang="en-US"/>
          </a:p>
        </p:txBody>
      </p:sp>
    </p:spTree>
    <p:extLst>
      <p:ext uri="{BB962C8B-B14F-4D97-AF65-F5344CB8AC3E}">
        <p14:creationId xmlns:p14="http://schemas.microsoft.com/office/powerpoint/2010/main" val="317965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3457DEC9-0548-4011-B827-E7803BB6380B}" type="slidenum">
              <a:rPr lang="en-US" smtClean="0"/>
              <a:t>5</a:t>
            </a:fld>
            <a:endParaRPr lang="en-US"/>
          </a:p>
        </p:txBody>
      </p:sp>
    </p:spTree>
    <p:extLst>
      <p:ext uri="{BB962C8B-B14F-4D97-AF65-F5344CB8AC3E}">
        <p14:creationId xmlns:p14="http://schemas.microsoft.com/office/powerpoint/2010/main" val="307602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57DEC9-0548-4011-B827-E7803BB6380B}" type="slidenum">
              <a:rPr lang="en-US" smtClean="0"/>
              <a:t>8</a:t>
            </a:fld>
            <a:endParaRPr lang="en-US"/>
          </a:p>
        </p:txBody>
      </p:sp>
    </p:spTree>
    <p:extLst>
      <p:ext uri="{BB962C8B-B14F-4D97-AF65-F5344CB8AC3E}">
        <p14:creationId xmlns:p14="http://schemas.microsoft.com/office/powerpoint/2010/main" val="27338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134E098-6455-4E48-ACCF-90D624D7CE37}" type="datetimeFigureOut">
              <a:rPr lang="en-US" smtClean="0"/>
              <a:pPr/>
              <a:t>19/3/2026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E8D8BE7-6466-4008-8019-D4C36F43C6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34E098-6455-4E48-ACCF-90D624D7CE37}" type="datetimeFigureOut">
              <a:rPr lang="en-US" smtClean="0"/>
              <a:pPr/>
              <a:t>19/3/2026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8BE7-6466-4008-8019-D4C36F43C6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34E098-6455-4E48-ACCF-90D624D7CE37}" type="datetimeFigureOut">
              <a:rPr lang="en-US" smtClean="0"/>
              <a:pPr/>
              <a:t>19/3/2026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8BE7-6466-4008-8019-D4C36F43C6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BEBED-CBFE-4039-827C-8730D387D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917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1670DF-327F-4ECD-9C5C-AE1F6B7935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73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164BA-8390-44FD-8B0F-9AE03D4C3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8412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C0039-42A4-4EE0-818E-292CF1CAFD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628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68ADED-15D0-41C1-9FA4-5718B5D22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538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C4990B-F5DC-4130-82A1-C4E22181B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7697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6779D2-7C5F-42C7-9EA1-CE7B1C91D6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9324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17F261-3E3F-4667-BCFF-1AEB683D3A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537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34E098-6455-4E48-ACCF-90D624D7CE37}" type="datetimeFigureOut">
              <a:rPr lang="en-US" smtClean="0"/>
              <a:pPr/>
              <a:t>19/3/2026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8BE7-6466-4008-8019-D4C36F43C6A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B00BC0-E7A0-4164-827A-B0D7745105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673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31D993-B002-4617-9430-DBDA7D0D9D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927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55A5A3-37B8-415C-81DE-AB9E5BEDB9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783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23D21C-923D-4FAE-BE65-0A6C89CB28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8492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D18432-3C3F-43D6-A03F-9631B7F57B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18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553097-0F46-40A3-845B-733A7F006B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49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355332-77AD-49EB-A509-C55F152C4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294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9FBF9-ED90-4BFE-8DF7-4FBB9D2A43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7266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F953D2-C471-434E-9C10-A7A3C41AF6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290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6A43C4-2FAA-41DA-965F-107ECD3247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766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134E098-6455-4E48-ACCF-90D624D7CE37}" type="datetimeFigureOut">
              <a:rPr lang="en-US" smtClean="0"/>
              <a:pPr/>
              <a:t>19/3/2026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D8BE7-6466-4008-8019-D4C36F43C6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5032DB9-DAA9-45D0-9028-34FD3D2293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4189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98FD9A-F4DC-4C1A-B218-2EEB9391C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4521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91ADF6-032C-4B35-B54E-DF2CBB9D24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710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6B4A39-B05F-41CF-ABE5-53C4DBB89E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467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4E5E2-12E7-497A-9E91-1264AA715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1719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BF046D-6722-4EF2-81F9-670A2DEB05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923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D18432-3C3F-43D6-A03F-9631B7F57B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4763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553097-0F46-40A3-845B-733A7F006B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0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355332-77AD-49EB-A509-C55F152C4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9336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9FBF9-ED90-4BFE-8DF7-4FBB9D2A43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65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34E098-6455-4E48-ACCF-90D624D7CE37}" type="datetimeFigureOut">
              <a:rPr lang="en-US" smtClean="0"/>
              <a:pPr/>
              <a:t>19/3/2026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D8BE7-6466-4008-8019-D4C36F43C6A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F953D2-C471-434E-9C10-A7A3C41AF6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7520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6A43C4-2FAA-41DA-965F-107ECD3247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0373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5032DB9-DAA9-45D0-9028-34FD3D2293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1017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98FD9A-F4DC-4C1A-B218-2EEB9391C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544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91ADF6-032C-4B35-B54E-DF2CBB9D24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6537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6B4A39-B05F-41CF-ABE5-53C4DBB89E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090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4E5E2-12E7-497A-9E91-1264AA715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471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BF046D-6722-4EF2-81F9-670A2DEB05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8080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D18432-3C3F-43D6-A03F-9631B7F57B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014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553097-0F46-40A3-845B-733A7F006B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123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134E098-6455-4E48-ACCF-90D624D7CE37}" type="datetimeFigureOut">
              <a:rPr lang="en-US" smtClean="0"/>
              <a:pPr/>
              <a:t>19/3/2026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D8BE7-6466-4008-8019-D4C36F43C6A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355332-77AD-49EB-A509-C55F152C4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3793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9FBF9-ED90-4BFE-8DF7-4FBB9D2A43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5200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F953D2-C471-434E-9C10-A7A3C41AF6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5620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6A43C4-2FAA-41DA-965F-107ECD3247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907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5032DB9-DAA9-45D0-9028-34FD3D2293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343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98FD9A-F4DC-4C1A-B218-2EEB9391C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48854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91ADF6-032C-4B35-B54E-DF2CBB9D24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614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6B4A39-B05F-41CF-ABE5-53C4DBB89E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0005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4E5E2-12E7-497A-9E91-1264AA715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0046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BF046D-6722-4EF2-81F9-670A2DEB05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299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134E098-6455-4E48-ACCF-90D624D7CE37}" type="datetimeFigureOut">
              <a:rPr lang="en-US" smtClean="0"/>
              <a:pPr/>
              <a:t>19/3/2026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D8BE7-6466-4008-8019-D4C36F43C6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4E098-6455-4E48-ACCF-90D624D7CE37}" type="datetimeFigureOut">
              <a:rPr lang="en-US" smtClean="0"/>
              <a:pPr/>
              <a:t>19/3/2026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D8BE7-6466-4008-8019-D4C36F43C6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34E098-6455-4E48-ACCF-90D624D7CE37}" type="datetimeFigureOut">
              <a:rPr lang="en-US" smtClean="0"/>
              <a:pPr/>
              <a:t>19/3/2026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D8BE7-6466-4008-8019-D4C36F43C6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34E098-6455-4E48-ACCF-90D624D7CE37}" type="datetimeFigureOut">
              <a:rPr lang="en-US" smtClean="0"/>
              <a:pPr/>
              <a:t>19/3/2026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AE8D8BE7-6466-4008-8019-D4C36F43C6AF}"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34E098-6455-4E48-ACCF-90D624D7CE37}" type="datetimeFigureOut">
              <a:rPr lang="en-US" smtClean="0"/>
              <a:pPr/>
              <a:t>19/3/2026</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8D8BE7-6466-4008-8019-D4C36F43C6AF}"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105122C-9F6F-4676-96C2-C55E850F197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351704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6BA8F35-C78C-4365-9F73-79D785382C2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7465055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6BA8F35-C78C-4365-9F73-79D785382C2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9457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6BA8F35-C78C-4365-9F73-79D785382C2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3310279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9.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oleObject" Target="../embeddings/oleObject1.bin"/><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91510FF-9576-4857-3239-1FF4B44AE1CA}"/>
              </a:ext>
            </a:extLst>
          </p:cNvPr>
          <p:cNvPicPr>
            <a:picLocks noChangeAspect="1"/>
          </p:cNvPicPr>
          <p:nvPr/>
        </p:nvPicPr>
        <p:blipFill>
          <a:blip r:embed="rId3"/>
          <a:stretch>
            <a:fillRect/>
          </a:stretch>
        </p:blipFill>
        <p:spPr>
          <a:xfrm>
            <a:off x="76200" y="0"/>
            <a:ext cx="12039599" cy="6858000"/>
          </a:xfrm>
          <a:prstGeom prst="rect">
            <a:avLst/>
          </a:prstGeom>
        </p:spPr>
      </p:pic>
      <p:sp>
        <p:nvSpPr>
          <p:cNvPr id="5" name="Hộp Văn bản 4">
            <a:extLst>
              <a:ext uri="{FF2B5EF4-FFF2-40B4-BE49-F238E27FC236}">
                <a16:creationId xmlns:a16="http://schemas.microsoft.com/office/drawing/2014/main" id="{5AE8A62E-A8AD-3CCD-B0EF-E40DB0B1E730}"/>
              </a:ext>
            </a:extLst>
          </p:cNvPr>
          <p:cNvSpPr txBox="1"/>
          <p:nvPr/>
        </p:nvSpPr>
        <p:spPr>
          <a:xfrm>
            <a:off x="2743200" y="556736"/>
            <a:ext cx="6705600" cy="738664"/>
          </a:xfrm>
          <a:prstGeom prst="rect">
            <a:avLst/>
          </a:prstGeom>
          <a:noFill/>
        </p:spPr>
        <p:txBody>
          <a:bodyPr wrap="square" rtlCol="0">
            <a:spAutoFit/>
          </a:bodyPr>
          <a:lstStyle/>
          <a:p>
            <a:pPr algn="ctr"/>
            <a:r>
              <a:rPr lang="vi-VN">
                <a:ln w="0"/>
                <a:solidFill>
                  <a:srgbClr val="FF0000"/>
                </a:solidFill>
                <a:effectLst>
                  <a:outerShdw blurRad="38100" dist="19050" dir="2700000" algn="tl" rotWithShape="0">
                    <a:schemeClr val="dk1">
                      <a:alpha val="40000"/>
                    </a:schemeClr>
                  </a:outerShdw>
                </a:effectLst>
              </a:rPr>
              <a:t>UBND </a:t>
            </a:r>
            <a:r>
              <a:rPr lang="en-US" smtClean="0">
                <a:ln w="0"/>
                <a:solidFill>
                  <a:srgbClr val="FF0000"/>
                </a:solidFill>
                <a:effectLst>
                  <a:outerShdw blurRad="38100" dist="19050" dir="2700000" algn="tl" rotWithShape="0">
                    <a:schemeClr val="dk1">
                      <a:alpha val="40000"/>
                    </a:schemeClr>
                  </a:outerShdw>
                </a:effectLst>
              </a:rPr>
              <a:t>PHƯỜNG VIỆT HƯNG</a:t>
            </a:r>
            <a:endParaRPr lang="vi-VN">
              <a:ln w="0"/>
              <a:solidFill>
                <a:srgbClr val="FF0000"/>
              </a:solidFill>
              <a:effectLst>
                <a:outerShdw blurRad="38100" dist="19050" dir="2700000" algn="tl" rotWithShape="0">
                  <a:schemeClr val="dk1">
                    <a:alpha val="40000"/>
                  </a:schemeClr>
                </a:outerShdw>
              </a:effectLst>
            </a:endParaRPr>
          </a:p>
          <a:p>
            <a:pPr algn="ctr"/>
            <a:r>
              <a:rPr lang="vi-VN" sz="2400">
                <a:ln w="0"/>
                <a:solidFill>
                  <a:srgbClr val="FF0000"/>
                </a:solidFill>
                <a:effectLst>
                  <a:outerShdw blurRad="38100" dist="19050" dir="2700000" algn="tl" rotWithShape="0">
                    <a:schemeClr val="dk1">
                      <a:alpha val="40000"/>
                    </a:schemeClr>
                  </a:outerShdw>
                </a:effectLst>
              </a:rPr>
              <a:t>TRƯỜNG MẦM NON </a:t>
            </a:r>
            <a:r>
              <a:rPr lang="en-US" sz="2400" smtClean="0">
                <a:ln w="0"/>
                <a:solidFill>
                  <a:srgbClr val="FF0000"/>
                </a:solidFill>
                <a:effectLst>
                  <a:outerShdw blurRad="38100" dist="19050" dir="2700000" algn="tl" rotWithShape="0">
                    <a:schemeClr val="dk1">
                      <a:alpha val="40000"/>
                    </a:schemeClr>
                  </a:outerShdw>
                </a:effectLst>
              </a:rPr>
              <a:t>HOA HƯỚNG DƯƠNG</a:t>
            </a:r>
            <a:endParaRPr lang="en-US" sz="2400">
              <a:ln w="0"/>
              <a:solidFill>
                <a:srgbClr val="FF0000"/>
              </a:solidFill>
              <a:effectLst>
                <a:outerShdw blurRad="38100" dist="19050" dir="2700000" algn="tl" rotWithShape="0">
                  <a:schemeClr val="dk1">
                    <a:alpha val="40000"/>
                  </a:schemeClr>
                </a:outerShdw>
              </a:effectLst>
            </a:endParaRPr>
          </a:p>
        </p:txBody>
      </p:sp>
      <p:sp>
        <p:nvSpPr>
          <p:cNvPr id="6" name="TextBox 7">
            <a:extLst>
              <a:ext uri="{FF2B5EF4-FFF2-40B4-BE49-F238E27FC236}">
                <a16:creationId xmlns:a16="http://schemas.microsoft.com/office/drawing/2014/main" id="{26F15354-F6B8-BBBF-CEF3-087BB9CD3072}"/>
              </a:ext>
            </a:extLst>
          </p:cNvPr>
          <p:cNvSpPr txBox="1"/>
          <p:nvPr/>
        </p:nvSpPr>
        <p:spPr>
          <a:xfrm>
            <a:off x="1808468" y="3485576"/>
            <a:ext cx="8422659" cy="1058110"/>
          </a:xfrm>
          <a:prstGeom prst="rect">
            <a:avLst/>
          </a:prstGeom>
        </p:spPr>
        <p:txBody>
          <a:bodyPr wrap="square" lIns="0" tIns="0" rIns="0" bIns="0" rtlCol="0" anchor="t">
            <a:spAutoFit/>
          </a:bodyPr>
          <a:lstStyle/>
          <a:p>
            <a:pPr marL="0" lvl="0" indent="0" algn="ctr">
              <a:lnSpc>
                <a:spcPts val="9600"/>
              </a:lnSpc>
              <a:spcBef>
                <a:spcPct val="0"/>
              </a:spcBef>
            </a:pPr>
            <a:r>
              <a:rPr lang="vi-VN" sz="4400" spc="-200">
                <a:solidFill>
                  <a:srgbClr val="FD692C"/>
                </a:solidFill>
                <a:latin typeface="+mj-lt"/>
              </a:rPr>
              <a:t>Đề tài: </a:t>
            </a:r>
            <a:r>
              <a:rPr lang="en-US" sz="4000" spc="-200">
                <a:solidFill>
                  <a:srgbClr val="BD212F"/>
                </a:solidFill>
                <a:latin typeface="Tomato"/>
              </a:rPr>
              <a:t>Xe đạp con trên đường phố.</a:t>
            </a:r>
          </a:p>
        </p:txBody>
      </p:sp>
      <p:sp>
        <p:nvSpPr>
          <p:cNvPr id="8" name="Hộp Văn bản 7">
            <a:extLst>
              <a:ext uri="{FF2B5EF4-FFF2-40B4-BE49-F238E27FC236}">
                <a16:creationId xmlns:a16="http://schemas.microsoft.com/office/drawing/2014/main" id="{E894616B-6C5D-60E3-6786-677F162FBD8C}"/>
              </a:ext>
            </a:extLst>
          </p:cNvPr>
          <p:cNvSpPr txBox="1"/>
          <p:nvPr/>
        </p:nvSpPr>
        <p:spPr>
          <a:xfrm>
            <a:off x="6095999" y="5357194"/>
            <a:ext cx="3879808" cy="461665"/>
          </a:xfrm>
          <a:prstGeom prst="rect">
            <a:avLst/>
          </a:prstGeom>
          <a:noFill/>
        </p:spPr>
        <p:txBody>
          <a:bodyPr wrap="square" rtlCol="0">
            <a:spAutoFit/>
          </a:bodyPr>
          <a:lstStyle/>
          <a:p>
            <a:pPr algn="ctr"/>
            <a:r>
              <a:rPr lang="en-US" sz="2400" b="1" smtClean="0">
                <a:solidFill>
                  <a:srgbClr val="7030A0"/>
                </a:solidFill>
              </a:rPr>
              <a:t>Nguyễn Thị Hậu</a:t>
            </a:r>
            <a:endParaRPr lang="en-US" sz="2400" b="1">
              <a:solidFill>
                <a:srgbClr val="7030A0"/>
              </a:solidFill>
            </a:endParaRPr>
          </a:p>
        </p:txBody>
      </p:sp>
      <p:sp>
        <p:nvSpPr>
          <p:cNvPr id="2" name="TextBox 7">
            <a:extLst>
              <a:ext uri="{FF2B5EF4-FFF2-40B4-BE49-F238E27FC236}">
                <a16:creationId xmlns:a16="http://schemas.microsoft.com/office/drawing/2014/main" id="{FAE43B9B-87F5-D87E-4672-BE935A168E4C}"/>
              </a:ext>
            </a:extLst>
          </p:cNvPr>
          <p:cNvSpPr txBox="1"/>
          <p:nvPr/>
        </p:nvSpPr>
        <p:spPr>
          <a:xfrm>
            <a:off x="1344550" y="2176399"/>
            <a:ext cx="9350498" cy="1072281"/>
          </a:xfrm>
          <a:prstGeom prst="rect">
            <a:avLst/>
          </a:prstGeom>
        </p:spPr>
        <p:txBody>
          <a:bodyPr wrap="square" lIns="0" tIns="0" rIns="0" bIns="0" rtlCol="0" anchor="t">
            <a:spAutoFit/>
          </a:bodyPr>
          <a:lstStyle/>
          <a:p>
            <a:pPr marL="0" lvl="0" indent="0" algn="ctr">
              <a:lnSpc>
                <a:spcPts val="9600"/>
              </a:lnSpc>
              <a:spcBef>
                <a:spcPct val="0"/>
              </a:spcBef>
            </a:pPr>
            <a:r>
              <a:rPr lang="en-US" sz="4400" b="1" spc="-200">
                <a:solidFill>
                  <a:srgbClr val="FF0000"/>
                </a:solidFill>
                <a:latin typeface="+mj-lt"/>
              </a:rPr>
              <a:t>LĨNH VỰC PHÁT TRIỂN NGÔN NGỮ</a:t>
            </a:r>
            <a:endParaRPr lang="en-US" sz="4000" b="1" spc="-200">
              <a:solidFill>
                <a:srgbClr val="FF0000"/>
              </a:solidFill>
              <a:latin typeface="Tomato"/>
            </a:endParaRPr>
          </a:p>
        </p:txBody>
      </p:sp>
      <p:sp>
        <p:nvSpPr>
          <p:cNvPr id="10" name="Hộp Văn bản 9">
            <a:extLst>
              <a:ext uri="{FF2B5EF4-FFF2-40B4-BE49-F238E27FC236}">
                <a16:creationId xmlns:a16="http://schemas.microsoft.com/office/drawing/2014/main" id="{C7779195-0CAB-6A5D-5748-5BF9122EB67C}"/>
              </a:ext>
            </a:extLst>
          </p:cNvPr>
          <p:cNvSpPr txBox="1"/>
          <p:nvPr/>
        </p:nvSpPr>
        <p:spPr>
          <a:xfrm>
            <a:off x="2289195" y="3162411"/>
            <a:ext cx="7461207" cy="646331"/>
          </a:xfrm>
          <a:prstGeom prst="rect">
            <a:avLst/>
          </a:prstGeom>
          <a:noFill/>
        </p:spPr>
        <p:txBody>
          <a:bodyPr wrap="square">
            <a:spAutoFit/>
          </a:bodyPr>
          <a:lstStyle/>
          <a:p>
            <a:pPr algn="ctr"/>
            <a:r>
              <a:rPr lang="en-US" sz="3600" b="1">
                <a:solidFill>
                  <a:srgbClr val="0066FF"/>
                </a:solidFill>
                <a:latin typeface="Times New Roman" pitchFamily="18" charset="0"/>
                <a:cs typeface="Times New Roman" pitchFamily="18" charset="0"/>
              </a:rPr>
              <a:t> Hoạt động làm quen với văn học</a:t>
            </a:r>
            <a:endParaRPr lang="en-US" sz="3600"/>
          </a:p>
        </p:txBody>
      </p:sp>
      <p:pic>
        <p:nvPicPr>
          <p:cNvPr id="11" name="Content Placeholder 3">
            <a:extLst>
              <a:ext uri="{FF2B5EF4-FFF2-40B4-BE49-F238E27FC236}">
                <a16:creationId xmlns:a16="http://schemas.microsoft.com/office/drawing/2014/main" id="{2CE9A760-4C25-C3A1-7215-382ADB489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543686"/>
            <a:ext cx="2490462" cy="195890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1399874"/>
            <a:ext cx="1079257" cy="1079257"/>
          </a:xfrm>
          <a:prstGeom prst="rect">
            <a:avLst/>
          </a:prstGeom>
        </p:spPr>
      </p:pic>
    </p:spTree>
    <p:extLst>
      <p:ext uri="{BB962C8B-B14F-4D97-AF65-F5344CB8AC3E}">
        <p14:creationId xmlns:p14="http://schemas.microsoft.com/office/powerpoint/2010/main" val="31601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anh 2 (3)hoanchinh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
            <a:ext cx="12344400" cy="701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o to ta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1"/>
            <a:ext cx="5595938"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o to khac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762000"/>
            <a:ext cx="6586538"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 y="3041670"/>
            <a:ext cx="12344400" cy="3416320"/>
          </a:xfrm>
          <a:prstGeom prst="rect">
            <a:avLst/>
          </a:prstGeom>
        </p:spPr>
        <p:txBody>
          <a:bodyPr wrap="square">
            <a:spAutoFit/>
          </a:bodyPr>
          <a:lstStyle/>
          <a:p>
            <a:r>
              <a:rPr lang="vi-VN">
                <a:solidFill>
                  <a:srgbClr val="FF0000"/>
                </a:solidFill>
                <a:latin typeface="Helvetica Neue"/>
              </a:rPr>
              <a:t>– Bác Tải ơi! Bác chở gì nhiều thế?</a:t>
            </a:r>
            <a:endParaRPr lang="vi-VN">
              <a:solidFill>
                <a:srgbClr val="333333"/>
              </a:solidFill>
              <a:latin typeface="Helvetica Neue"/>
            </a:endParaRPr>
          </a:p>
          <a:p>
            <a:r>
              <a:rPr lang="vi-VN">
                <a:solidFill>
                  <a:srgbClr val="FF0000"/>
                </a:solidFill>
                <a:latin typeface="Helvetica Neue"/>
              </a:rPr>
              <a:t>Bác Tải già thì thầm:</a:t>
            </a:r>
            <a:endParaRPr lang="vi-VN">
              <a:solidFill>
                <a:srgbClr val="333333"/>
              </a:solidFill>
              <a:latin typeface="Helvetica Neue"/>
            </a:endParaRPr>
          </a:p>
          <a:p>
            <a:r>
              <a:rPr lang="vi-VN">
                <a:solidFill>
                  <a:srgbClr val="FF0000"/>
                </a:solidFill>
                <a:latin typeface="Helvetica Neue"/>
              </a:rPr>
              <a:t>– Bác chở gạo đấy cháu ạ!</a:t>
            </a:r>
            <a:endParaRPr lang="vi-VN">
              <a:solidFill>
                <a:srgbClr val="333333"/>
              </a:solidFill>
              <a:latin typeface="Helvetica Neue"/>
            </a:endParaRPr>
          </a:p>
          <a:p>
            <a:r>
              <a:rPr lang="vi-VN">
                <a:solidFill>
                  <a:srgbClr val="FF0000"/>
                </a:solidFill>
                <a:latin typeface="Helvetica Neue"/>
              </a:rPr>
              <a:t>Xe Đạp con vẫn hỏi tiếp</a:t>
            </a:r>
            <a:endParaRPr lang="vi-VN">
              <a:solidFill>
                <a:srgbClr val="333333"/>
              </a:solidFill>
              <a:latin typeface="Helvetica Neue"/>
            </a:endParaRPr>
          </a:p>
          <a:p>
            <a:r>
              <a:rPr lang="vi-VN">
                <a:solidFill>
                  <a:srgbClr val="FF0000"/>
                </a:solidFill>
                <a:latin typeface="Helvetica Neue"/>
              </a:rPr>
              <a:t>– Bác chở gạo để làm gì ạ?</a:t>
            </a:r>
            <a:endParaRPr lang="vi-VN">
              <a:solidFill>
                <a:srgbClr val="333333"/>
              </a:solidFill>
              <a:latin typeface="Helvetica Neue"/>
            </a:endParaRPr>
          </a:p>
          <a:p>
            <a:r>
              <a:rPr lang="vi-VN">
                <a:solidFill>
                  <a:srgbClr val="FF0000"/>
                </a:solidFill>
                <a:latin typeface="Helvetica Neue"/>
              </a:rPr>
              <a:t>Nghe Xe Đạp con hỏi, chú Buýt đi bên cạnh kêu lên:</a:t>
            </a:r>
            <a:endParaRPr lang="vi-VN">
              <a:solidFill>
                <a:srgbClr val="333333"/>
              </a:solidFill>
              <a:latin typeface="Helvetica Neue"/>
            </a:endParaRPr>
          </a:p>
          <a:p>
            <a:r>
              <a:rPr lang="vi-VN">
                <a:solidFill>
                  <a:srgbClr val="FF0000"/>
                </a:solidFill>
                <a:latin typeface="Helvetica Neue"/>
              </a:rPr>
              <a:t>– Ơ hay! Thế lúa gạo có ích gì cho con người hở cháu?</a:t>
            </a:r>
            <a:endParaRPr lang="vi-VN">
              <a:solidFill>
                <a:srgbClr val="333333"/>
              </a:solidFill>
              <a:latin typeface="Helvetica Neue"/>
            </a:endParaRPr>
          </a:p>
          <a:p>
            <a:r>
              <a:rPr lang="vi-VN">
                <a:solidFill>
                  <a:srgbClr val="FF0000"/>
                </a:solidFill>
                <a:latin typeface="Helvetica Neue"/>
              </a:rPr>
              <a:t>Xe Đạp con nhíu mày suy nghĩ một hồi lâu rồi hỏi tiêp chú Buýt:</a:t>
            </a:r>
            <a:endParaRPr lang="vi-VN">
              <a:solidFill>
                <a:srgbClr val="333333"/>
              </a:solidFill>
              <a:latin typeface="Helvetica Neue"/>
            </a:endParaRPr>
          </a:p>
          <a:p>
            <a:r>
              <a:rPr lang="vi-VN">
                <a:solidFill>
                  <a:srgbClr val="FF0000"/>
                </a:solidFill>
                <a:latin typeface="Helvetica Neue"/>
              </a:rPr>
              <a:t>– Thế sao chú không chở gạo giúp bác Tải mà chở toàn là người không vậy?</a:t>
            </a:r>
            <a:endParaRPr lang="vi-VN">
              <a:solidFill>
                <a:srgbClr val="333333"/>
              </a:solidFill>
              <a:latin typeface="Helvetica Neue"/>
            </a:endParaRPr>
          </a:p>
          <a:p>
            <a:r>
              <a:rPr lang="vi-VN">
                <a:solidFill>
                  <a:srgbClr val="FF0000"/>
                </a:solidFill>
                <a:latin typeface="Helvetica Neue"/>
              </a:rPr>
              <a:t>Chú Buýt ngập ngừng vì câu hỏi của Xe Đạp con:</a:t>
            </a:r>
            <a:endParaRPr lang="vi-VN">
              <a:solidFill>
                <a:srgbClr val="333333"/>
              </a:solidFill>
              <a:latin typeface="Helvetica Neue"/>
            </a:endParaRPr>
          </a:p>
          <a:p>
            <a:r>
              <a:rPr lang="vi-VN">
                <a:solidFill>
                  <a:srgbClr val="FF0000"/>
                </a:solidFill>
                <a:latin typeface="Helvetica Neue"/>
              </a:rPr>
              <a:t>– Ừ…thì…chú…</a:t>
            </a:r>
            <a:endParaRPr lang="vi-VN">
              <a:solidFill>
                <a:srgbClr val="333333"/>
              </a:solidFill>
              <a:latin typeface="Helvetica Neue"/>
            </a:endParaRPr>
          </a:p>
          <a:p>
            <a:r>
              <a:rPr lang="vi-VN">
                <a:solidFill>
                  <a:srgbClr val="FF0000"/>
                </a:solidFill>
                <a:latin typeface="Helvetica Neue"/>
              </a:rPr>
              <a:t>Bác Tải già từ tốn xen vào:</a:t>
            </a:r>
            <a:endParaRPr lang="vi-VN" b="0" i="0">
              <a:solidFill>
                <a:srgbClr val="333333"/>
              </a:solidFill>
              <a:effectLst/>
              <a:latin typeface="Helvetica Neue"/>
            </a:endParaRPr>
          </a:p>
        </p:txBody>
      </p:sp>
    </p:spTree>
    <p:extLst>
      <p:ext uri="{BB962C8B-B14F-4D97-AF65-F5344CB8AC3E}">
        <p14:creationId xmlns:p14="http://schemas.microsoft.com/office/powerpoint/2010/main" val="88663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88889E-6 1.27168E-6 L -0.29757 0.00532 " pathEditMode="relative" rAng="0" ptsTypes="AA">
                                      <p:cBhvr>
                                        <p:cTn id="6" dur="3000" fill="hold"/>
                                        <p:tgtEl>
                                          <p:spTgt spid="4099"/>
                                        </p:tgtEl>
                                        <p:attrNameLst>
                                          <p:attrName>ppt_x</p:attrName>
                                          <p:attrName>ppt_y</p:attrName>
                                        </p:attrNameLst>
                                      </p:cBhvr>
                                      <p:rCtr x="-14878" y="254"/>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fade">
                                      <p:cBhvr>
                                        <p:cTn id="11" dur="2000"/>
                                        <p:tgtEl>
                                          <p:spTgt spid="41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path" presetSubtype="0" accel="50000" decel="50000" fill="hold" nodeType="clickEffect">
                                  <p:stCondLst>
                                    <p:cond delay="0"/>
                                  </p:stCondLst>
                                  <p:childTnLst>
                                    <p:animMotion origin="layout" path="M 5.55556E-7 2.48555E-6 L -0.3434 0.14081 " pathEditMode="relative" rAng="0" ptsTypes="AA">
                                      <p:cBhvr>
                                        <p:cTn id="15" dur="3000" fill="hold"/>
                                        <p:tgtEl>
                                          <p:spTgt spid="4101"/>
                                        </p:tgtEl>
                                        <p:attrNameLst>
                                          <p:attrName>ppt_x</p:attrName>
                                          <p:attrName>ppt_y</p:attrName>
                                        </p:attrNameLst>
                                      </p:cBhvr>
                                      <p:rCtr x="-17170" y="70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nh 2 (4)hoanchinh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3444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Untitled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938" y="208517"/>
            <a:ext cx="35115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o to tai"/>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1642" y="303540"/>
            <a:ext cx="5334000" cy="312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Untitledt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0966" y="2971800"/>
            <a:ext cx="671303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Untitledotc"/>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2085" y="3952407"/>
            <a:ext cx="5600179" cy="35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2084" y="1989939"/>
            <a:ext cx="5412229" cy="281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347" y="4029994"/>
            <a:ext cx="6495391" cy="2308324"/>
          </a:xfrm>
          <a:prstGeom prst="rect">
            <a:avLst/>
          </a:prstGeom>
        </p:spPr>
        <p:txBody>
          <a:bodyPr wrap="square">
            <a:spAutoFit/>
          </a:bodyPr>
          <a:lstStyle/>
          <a:p>
            <a:r>
              <a:rPr lang="vi-VN">
                <a:solidFill>
                  <a:srgbClr val="FF0000"/>
                </a:solidFill>
                <a:latin typeface="Helvetica Neue"/>
              </a:rPr>
              <a:t>– Xe Đạp ơi! Cháu thấy trên mình bác có băng ghế nào không? Còn trên mình của chú Buýt thif đầy những băng ghế nệm êm ả đó thôi.</a:t>
            </a:r>
            <a:endParaRPr lang="vi-VN">
              <a:solidFill>
                <a:srgbClr val="333333"/>
              </a:solidFill>
              <a:latin typeface="Helvetica Neue"/>
            </a:endParaRPr>
          </a:p>
          <a:p>
            <a:r>
              <a:rPr lang="vi-VN">
                <a:solidFill>
                  <a:srgbClr val="FF0000"/>
                </a:solidFill>
                <a:latin typeface="Helvetica Neue"/>
              </a:rPr>
              <a:t>– “Ừ nhỉ!” – Xe Đạp con ngẫm nghĩ: “Mọi người tựa lưng vào băng ghế đọc sách, xem báo có vẻ thú vị lắm!”. Mải hỏi chuyện và suy nghĩ , Xe Đạp con quên mất mình đã chạy lấn sang vạch trắng giữa đường. Chợt có tiếng gọi khẽ: Này, Xe Đạp con ơi! Em đi sang bên đường của em đi nào!</a:t>
            </a:r>
            <a:endParaRPr lang="vi-VN" b="0" i="0">
              <a:solidFill>
                <a:srgbClr val="333333"/>
              </a:solidFill>
              <a:effectLst/>
              <a:latin typeface="Helvetica Neue"/>
            </a:endParaRPr>
          </a:p>
        </p:txBody>
      </p:sp>
    </p:spTree>
    <p:extLst>
      <p:ext uri="{BB962C8B-B14F-4D97-AF65-F5344CB8AC3E}">
        <p14:creationId xmlns:p14="http://schemas.microsoft.com/office/powerpoint/2010/main" val="3891595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88889E-6 -2.48844E-6 L -0.17257 -0.00578 " pathEditMode="relative" rAng="0" ptsTypes="AA">
                                      <p:cBhvr>
                                        <p:cTn id="6" dur="2000" fill="hold"/>
                                        <p:tgtEl>
                                          <p:spTgt spid="5124"/>
                                        </p:tgtEl>
                                        <p:attrNameLst>
                                          <p:attrName>ppt_x</p:attrName>
                                          <p:attrName>ppt_y</p:attrName>
                                        </p:attrNameLst>
                                      </p:cBhvr>
                                      <p:rCtr x="-8628" y="-30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0.06198 -0.10242 L -0.23003 0.0918 " pathEditMode="relative" rAng="0" ptsTypes="AA">
                                      <p:cBhvr>
                                        <p:cTn id="10" dur="2000" fill="hold"/>
                                        <p:tgtEl>
                                          <p:spTgt spid="5123"/>
                                        </p:tgtEl>
                                        <p:attrNameLst>
                                          <p:attrName>ppt_x</p:attrName>
                                          <p:attrName>ppt_y</p:attrName>
                                        </p:attrNameLst>
                                      </p:cBhvr>
                                      <p:rCtr x="-14601" y="971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 calcmode="lin" valueType="num">
                                      <p:cBhvr additive="base">
                                        <p:cTn id="15" dur="2000" fill="hold"/>
                                        <p:tgtEl>
                                          <p:spTgt spid="5126"/>
                                        </p:tgtEl>
                                        <p:attrNameLst>
                                          <p:attrName>ppt_x</p:attrName>
                                        </p:attrNameLst>
                                      </p:cBhvr>
                                      <p:tavLst>
                                        <p:tav tm="0">
                                          <p:val>
                                            <p:strVal val="#ppt_x"/>
                                          </p:val>
                                        </p:tav>
                                        <p:tav tm="100000">
                                          <p:val>
                                            <p:strVal val="#ppt_x"/>
                                          </p:val>
                                        </p:tav>
                                      </p:tavLst>
                                    </p:anim>
                                    <p:anim calcmode="lin" valueType="num">
                                      <p:cBhvr additive="base">
                                        <p:cTn id="16" dur="20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path" presetSubtype="0" accel="50000" decel="50000" fill="hold" nodeType="clickEffect">
                                  <p:stCondLst>
                                    <p:cond delay="0"/>
                                  </p:stCondLst>
                                  <p:childTnLst>
                                    <p:animMotion origin="layout" path="M 0 4.10405E-6 L -0.21667 0.02081 " pathEditMode="relative" rAng="0" ptsTypes="AA">
                                      <p:cBhvr>
                                        <p:cTn id="20" dur="2000" fill="hold"/>
                                        <p:tgtEl>
                                          <p:spTgt spid="5126"/>
                                        </p:tgtEl>
                                        <p:attrNameLst>
                                          <p:attrName>ppt_x</p:attrName>
                                          <p:attrName>ppt_y</p:attrName>
                                        </p:attrNameLst>
                                      </p:cBhvr>
                                      <p:rCtr x="-10833" y="104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Effect transition="in" filter="fade">
                                      <p:cBhvr>
                                        <p:cTn id="25" dur="2000"/>
                                        <p:tgtEl>
                                          <p:spTgt spid="51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0" presetClass="path" presetSubtype="0" accel="50000" decel="50000" fill="hold" nodeType="clickEffect">
                                  <p:stCondLst>
                                    <p:cond delay="0"/>
                                  </p:stCondLst>
                                  <p:childTnLst>
                                    <p:animMotion origin="layout" path="M -0.00834 3.33333E-6 C -0.00834 -0.02523 -0.00816 -0.04931 -0.00799 -0.04931 C -0.00764 -0.04931 -0.00747 -0.02523 -0.00747 3.33333E-6 C -0.00729 0.02801 -0.00712 0.05602 -0.00677 0.05602 C -0.0066 0.05602 -0.00643 0.02801 -0.00625 3.33333E-6 C -0.00625 -0.02523 -0.00608 -0.04931 -0.00591 -0.04931 C -0.00556 -0.04931 -0.00539 -0.02523 -0.00539 3.33333E-6 C -0.00521 0.02801 -0.00504 0.05602 -0.00486 0.05602 C -0.00452 0.05602 -0.00417 3.33333E-6 -0.00417 0.00023 C -0.00417 -0.02523 -0.004 -0.04931 -0.00382 -0.04931 C -0.00348 -0.04931 -0.0033 -0.02523 -0.0033 3.33333E-6 C -0.00313 0.02801 -0.00295 0.05602 -0.00261 0.05602 C -0.00243 0.05602 -0.00226 0.02801 -0.00226 3.33333E-6 C -0.00209 -0.02523 -0.00191 -0.04931 -0.00174 -0.04931 C -0.00139 -0.04931 -0.00122 -0.02523 -0.00122 3.33333E-6 C -0.00104 0.02801 -0.00087 0.05602 -0.0007 0.05602 C -0.00035 0.05602 -0.00018 0.02801 3.33333E-6 3.33333E-6 " pathEditMode="relative" rAng="0" ptsTypes="fffffffffffffffff">
                                      <p:cBhvr>
                                        <p:cTn id="29" dur="2000" fill="hold"/>
                                        <p:tgtEl>
                                          <p:spTgt spid="5125"/>
                                        </p:tgtEl>
                                        <p:attrNameLst>
                                          <p:attrName>ppt_x</p:attrName>
                                          <p:attrName>ppt_y</p:attrName>
                                        </p:attrNameLst>
                                      </p:cBhvr>
                                      <p:rCtr x="41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anh 4 (3)hoanchi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1" y="1670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Untitled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49949">
            <a:off x="-533400" y="4587876"/>
            <a:ext cx="37338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ình ảnh043 1cop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93836">
            <a:off x="1981200" y="45720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Untitled6hoanchinh"/>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3219450"/>
            <a:ext cx="35052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Hình ảnh043 1cop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4509">
            <a:off x="4038600" y="35433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60089" y="3179549"/>
            <a:ext cx="6661730" cy="3693319"/>
          </a:xfrm>
          <a:prstGeom prst="rect">
            <a:avLst/>
          </a:prstGeom>
        </p:spPr>
        <p:txBody>
          <a:bodyPr wrap="square">
            <a:spAutoFit/>
          </a:bodyPr>
          <a:lstStyle/>
          <a:p>
            <a:r>
              <a:rPr lang="vi-VN">
                <a:latin typeface="Helvetica Neue"/>
              </a:rPr>
              <a:t>Xe Đạp con quay người về phía có tiếng nói. Thì ra là chị Xe Hơi. Tiếng của chị mới êm ả làm sao chứ không rồ rồ ầm ĩ như bác Tải và chú Buýt. Trông dáng vẻ của chị cũng xinh thật là xinh!</a:t>
            </a:r>
          </a:p>
          <a:p>
            <a:r>
              <a:rPr lang="vi-VN">
                <a:latin typeface="Helvetica Neue"/>
              </a:rPr>
              <a:t>Nghe chị Xe Hơi nhắc nhở, Xe Đạp con tỏ ra bực mình lắm:</a:t>
            </a:r>
          </a:p>
          <a:p>
            <a:r>
              <a:rPr lang="vi-VN">
                <a:latin typeface="Helvetica Neue"/>
              </a:rPr>
              <a:t>– Mặc em, em thích chạy đua với mọi người cơ!</a:t>
            </a:r>
          </a:p>
          <a:p>
            <a:r>
              <a:rPr lang="vi-VN">
                <a:latin typeface="Helvetica Neue"/>
              </a:rPr>
              <a:t>Xe Đạp con vẫn bướng bỉnh chạy phăng phăng phía sau chú </a:t>
            </a:r>
            <a:r>
              <a:rPr lang="vi-VN">
                <a:latin typeface="Helvetica Neue"/>
              </a:rPr>
              <a:t>Buýt</a:t>
            </a:r>
            <a:r>
              <a:rPr lang="vi-VN" smtClean="0">
                <a:latin typeface="Helvetica Neue"/>
              </a:rPr>
              <a:t>.</a:t>
            </a:r>
            <a:endParaRPr lang="en-US" smtClean="0">
              <a:latin typeface="Helvetica Neue"/>
            </a:endParaRPr>
          </a:p>
          <a:p>
            <a:r>
              <a:rPr lang="vi-VN">
                <a:latin typeface="Helvetica Neue"/>
              </a:rPr>
              <a:t>Đèn đỏ bật lên, tất cả dừng lại. Bỗng một anh Cứu Thương phía sau chạy lên, tiếng còi inh ỏi làm Xe Đạp con luống cuống ngã lăn ra đường. Chị Xe Hơi phía sau vội vàng đỡ Xe Đạp dậy. Xe Đạp con thẹn thùng lí nhí:</a:t>
            </a:r>
          </a:p>
          <a:p>
            <a:endParaRPr lang="vi-VN" b="0" i="0">
              <a:solidFill>
                <a:srgbClr val="333333"/>
              </a:solidFill>
              <a:effectLst/>
              <a:latin typeface="Helvetica Neue"/>
            </a:endParaRPr>
          </a:p>
        </p:txBody>
      </p:sp>
    </p:spTree>
    <p:extLst>
      <p:ext uri="{BB962C8B-B14F-4D97-AF65-F5344CB8AC3E}">
        <p14:creationId xmlns:p14="http://schemas.microsoft.com/office/powerpoint/2010/main" val="2832263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3.33333E-6 1.15607E-6 L 0.21666 -0.13041 " pathEditMode="relative" rAng="0" ptsTypes="AA">
                                      <p:cBhvr>
                                        <p:cTn id="14" dur="2000" fill="hold"/>
                                        <p:tgtEl>
                                          <p:spTgt spid="6148"/>
                                        </p:tgtEl>
                                        <p:attrNameLst>
                                          <p:attrName>ppt_x</p:attrName>
                                          <p:attrName>ppt_y</p:attrName>
                                        </p:attrNameLst>
                                      </p:cBhvr>
                                      <p:rCtr x="10833" y="-652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fade">
                                      <p:cBhvr>
                                        <p:cTn id="19" dur="2000"/>
                                        <p:tgtEl>
                                          <p:spTgt spid="61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3" presetClass="path" presetSubtype="0" accel="50000" decel="50000" fill="hold" nodeType="clickEffect">
                                  <p:stCondLst>
                                    <p:cond delay="0"/>
                                  </p:stCondLst>
                                  <p:childTnLst>
                                    <p:animMotion origin="layout" path="M 3.33333E-6 6.93642E-7 L 0.28333 -0.11792 " pathEditMode="relative" rAng="0" ptsTypes="AA">
                                      <p:cBhvr>
                                        <p:cTn id="23" dur="2000" fill="hold"/>
                                        <p:tgtEl>
                                          <p:spTgt spid="6149"/>
                                        </p:tgtEl>
                                        <p:attrNameLst>
                                          <p:attrName>ppt_x</p:attrName>
                                          <p:attrName>ppt_y</p:attrName>
                                        </p:attrNameLst>
                                      </p:cBhvr>
                                      <p:rCtr x="14167" y="-5896"/>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0"/>
                                          </p:stCondLst>
                                        </p:cTn>
                                        <p:tgtEl>
                                          <p:spTgt spid="614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15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nodeType="clickEffect">
                                  <p:stCondLst>
                                    <p:cond delay="0"/>
                                  </p:stCondLst>
                                  <p:childTnLst>
                                    <p:animMotion origin="layout" path="M 3.33333E-6 -3.46821E-7 L 0.1125 -0.0622 " pathEditMode="relative" rAng="0" ptsTypes="AA">
                                      <p:cBhvr>
                                        <p:cTn id="35" dur="2000" fill="hold"/>
                                        <p:tgtEl>
                                          <p:spTgt spid="6147"/>
                                        </p:tgtEl>
                                        <p:attrNameLst>
                                          <p:attrName>ppt_x</p:attrName>
                                          <p:attrName>ppt_y</p:attrName>
                                        </p:attrNameLst>
                                      </p:cBhvr>
                                      <p:rCtr x="5625" y="-3121"/>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xit" presetSubtype="10" fill="hold" nodeType="clickEffect">
                                  <p:stCondLst>
                                    <p:cond delay="0"/>
                                  </p:stCondLst>
                                  <p:childTnLst>
                                    <p:anim calcmode="lin" valueType="num">
                                      <p:cBhvr>
                                        <p:cTn id="39" dur="500"/>
                                        <p:tgtEl>
                                          <p:spTgt spid="6150"/>
                                        </p:tgtEl>
                                        <p:attrNameLst>
                                          <p:attrName>ppt_w</p:attrName>
                                        </p:attrNameLst>
                                      </p:cBhvr>
                                      <p:tavLst>
                                        <p:tav tm="0">
                                          <p:val>
                                            <p:strVal val="ppt_w"/>
                                          </p:val>
                                        </p:tav>
                                        <p:tav tm="100000">
                                          <p:val>
                                            <p:fltVal val="0"/>
                                          </p:val>
                                        </p:tav>
                                      </p:tavLst>
                                    </p:anim>
                                    <p:anim calcmode="lin" valueType="num">
                                      <p:cBhvr>
                                        <p:cTn id="40" dur="500"/>
                                        <p:tgtEl>
                                          <p:spTgt spid="6150"/>
                                        </p:tgtEl>
                                        <p:attrNameLst>
                                          <p:attrName>ppt_h</p:attrName>
                                        </p:attrNameLst>
                                      </p:cBhvr>
                                      <p:tavLst>
                                        <p:tav tm="0">
                                          <p:val>
                                            <p:strVal val="ppt_h"/>
                                          </p:val>
                                        </p:tav>
                                        <p:tav tm="100000">
                                          <p:val>
                                            <p:strVal val="ppt_h"/>
                                          </p:val>
                                        </p:tav>
                                      </p:tavLst>
                                    </p:anim>
                                    <p:set>
                                      <p:cBhvr>
                                        <p:cTn id="41" dur="1" fill="hold">
                                          <p:stCondLst>
                                            <p:cond delay="499"/>
                                          </p:stCondLst>
                                        </p:cTn>
                                        <p:tgtEl>
                                          <p:spTgt spid="6150"/>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ranh 5 (1)hoanchi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2192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Hình ảnh0391 cop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267200"/>
            <a:ext cx="35052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0" y="2967335"/>
            <a:ext cx="6096000" cy="923330"/>
          </a:xfrm>
          <a:prstGeom prst="rect">
            <a:avLst/>
          </a:prstGeom>
        </p:spPr>
        <p:txBody>
          <a:bodyPr>
            <a:spAutoFit/>
          </a:bodyPr>
          <a:lstStyle/>
          <a:p>
            <a:pPr lvl="0"/>
            <a:r>
              <a:rPr lang="vi-VN">
                <a:solidFill>
                  <a:srgbClr val="FF0000"/>
                </a:solidFill>
                <a:latin typeface="Helvetica Neue"/>
              </a:rPr>
              <a:t>– Em cảm ơn chị!</a:t>
            </a:r>
            <a:endParaRPr lang="vi-VN">
              <a:solidFill>
                <a:srgbClr val="333333"/>
              </a:solidFill>
              <a:latin typeface="Helvetica Neue"/>
            </a:endParaRPr>
          </a:p>
          <a:p>
            <a:pPr lvl="0"/>
            <a:r>
              <a:rPr lang="vi-VN">
                <a:solidFill>
                  <a:srgbClr val="FF0000"/>
                </a:solidFill>
                <a:latin typeface="Helvetica Neue"/>
              </a:rPr>
              <a:t>Rồi Xe Đạp con nhanh nhẹn chạy sang bên đường của mình, nơi có những xe đạp đang đi.</a:t>
            </a:r>
            <a:endParaRPr lang="vi-VN">
              <a:solidFill>
                <a:srgbClr val="333333"/>
              </a:solidFill>
              <a:latin typeface="Helvetica Neue"/>
            </a:endParaRPr>
          </a:p>
        </p:txBody>
      </p:sp>
    </p:spTree>
    <p:extLst>
      <p:ext uri="{BB962C8B-B14F-4D97-AF65-F5344CB8AC3E}">
        <p14:creationId xmlns:p14="http://schemas.microsoft.com/office/powerpoint/2010/main" val="5004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1.38889E-6 3.87283E-6 L 0.46788 -0.0007 " pathEditMode="relative" rAng="0" ptsTypes="AA">
                                      <p:cBhvr>
                                        <p:cTn id="13" dur="2000" fill="hold"/>
                                        <p:tgtEl>
                                          <p:spTgt spid="3"/>
                                        </p:tgtEl>
                                        <p:attrNameLst>
                                          <p:attrName>ppt_x</p:attrName>
                                          <p:attrName>ppt_y</p:attrName>
                                        </p:attrNameLst>
                                      </p:cBhvr>
                                      <p:rCtr x="2338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9256" y="0"/>
            <a:ext cx="9174991" cy="6858000"/>
          </a:xfrm>
        </p:spPr>
      </p:pic>
      <p:sp>
        <p:nvSpPr>
          <p:cNvPr id="5" name="TextBox 4"/>
          <p:cNvSpPr txBox="1"/>
          <p:nvPr/>
        </p:nvSpPr>
        <p:spPr>
          <a:xfrm>
            <a:off x="2895601" y="3200401"/>
            <a:ext cx="6376055" cy="646331"/>
          </a:xfrm>
          <a:prstGeom prst="rect">
            <a:avLst/>
          </a:prstGeom>
          <a:noFill/>
        </p:spPr>
        <p:txBody>
          <a:bodyPr wrap="square" rtlCol="0">
            <a:spAutoFit/>
          </a:bodyPr>
          <a:lstStyle/>
          <a:p>
            <a:pPr algn="ctr"/>
            <a:r>
              <a:rPr lang="en-US" sz="3600" dirty="0" err="1">
                <a:solidFill>
                  <a:srgbClr val="C00000"/>
                </a:solidFill>
                <a:latin typeface="Times New Roman" pitchFamily="18" charset="0"/>
                <a:cs typeface="Times New Roman" pitchFamily="18" charset="0"/>
              </a:rPr>
              <a:t>Cô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thoại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trích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dẫn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rõ</a:t>
            </a:r>
            <a:r>
              <a:rPr lang="en-US" sz="3600" dirty="0">
                <a:solidFill>
                  <a:srgbClr val="C00000"/>
                </a:solidFill>
                <a:latin typeface="Times New Roman" pitchFamily="18" charset="0"/>
                <a:cs typeface="Times New Roman" pitchFamily="18" charset="0"/>
              </a:rPr>
              <a:t> ý</a:t>
            </a:r>
          </a:p>
        </p:txBody>
      </p:sp>
    </p:spTree>
    <p:extLst>
      <p:ext uri="{BB962C8B-B14F-4D97-AF65-F5344CB8AC3E}">
        <p14:creationId xmlns:p14="http://schemas.microsoft.com/office/powerpoint/2010/main" val="139243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Rectangle 3"/>
          <p:cNvSpPr/>
          <p:nvPr/>
        </p:nvSpPr>
        <p:spPr>
          <a:xfrm>
            <a:off x="3619500" y="1828800"/>
            <a:ext cx="4953000" cy="1446550"/>
          </a:xfrm>
          <a:prstGeom prst="rect">
            <a:avLst/>
          </a:prstGeom>
        </p:spPr>
        <p:txBody>
          <a:bodyPr wrap="square">
            <a:spAutoFit/>
          </a:bodyPr>
          <a:lstStyle/>
          <a:p>
            <a:pPr lvl="0" algn="ctr"/>
            <a:r>
              <a:rPr lang="en-US" sz="4400" dirty="0" err="1">
                <a:solidFill>
                  <a:schemeClr val="bg1"/>
                </a:solidFill>
                <a:latin typeface="Times New Roman" pitchFamily="18" charset="0"/>
                <a:cs typeface="Times New Roman" pitchFamily="18" charset="0"/>
              </a:rPr>
              <a:t>Cô</a:t>
            </a:r>
            <a:r>
              <a:rPr lang="en-US" sz="4400" dirty="0">
                <a:solidFill>
                  <a:schemeClr val="bg1"/>
                </a:solidFill>
                <a:latin typeface="Times New Roman" pitchFamily="18" charset="0"/>
                <a:cs typeface="Times New Roman" pitchFamily="18" charset="0"/>
              </a:rPr>
              <a:t> </a:t>
            </a:r>
            <a:r>
              <a:rPr lang="en-US" sz="4400" err="1">
                <a:solidFill>
                  <a:schemeClr val="bg1"/>
                </a:solidFill>
                <a:latin typeface="Times New Roman" pitchFamily="18" charset="0"/>
                <a:cs typeface="Times New Roman" pitchFamily="18" charset="0"/>
              </a:rPr>
              <a:t>kể</a:t>
            </a:r>
            <a:r>
              <a:rPr lang="en-US" sz="4400">
                <a:solidFill>
                  <a:schemeClr val="bg1"/>
                </a:solidFill>
                <a:latin typeface="Times New Roman" pitchFamily="18" charset="0"/>
                <a:cs typeface="Times New Roman" pitchFamily="18" charset="0"/>
              </a:rPr>
              <a:t> chuyện </a:t>
            </a:r>
            <a:r>
              <a:rPr lang="en-US" sz="4400" dirty="0" err="1">
                <a:solidFill>
                  <a:schemeClr val="bg1"/>
                </a:solidFill>
                <a:latin typeface="Times New Roman" pitchFamily="18" charset="0"/>
                <a:cs typeface="Times New Roman" pitchFamily="18" charset="0"/>
              </a:rPr>
              <a:t>lần</a:t>
            </a:r>
            <a:r>
              <a:rPr lang="en-US" sz="4400" dirty="0">
                <a:solidFill>
                  <a:schemeClr val="bg1"/>
                </a:solidFill>
                <a:latin typeface="Times New Roman" pitchFamily="18" charset="0"/>
                <a:cs typeface="Times New Roman" pitchFamily="18" charset="0"/>
              </a:rPr>
              <a:t> 3: </a:t>
            </a:r>
            <a:r>
              <a:rPr lang="en-US" sz="4400" dirty="0" err="1">
                <a:solidFill>
                  <a:schemeClr val="bg1"/>
                </a:solidFill>
                <a:latin typeface="Times New Roman" pitchFamily="18" charset="0"/>
                <a:cs typeface="Times New Roman" pitchFamily="18" charset="0"/>
              </a:rPr>
              <a:t>Kết</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hợp</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với</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rối</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bóng</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291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TextBox 5"/>
          <p:cNvSpPr txBox="1"/>
          <p:nvPr/>
        </p:nvSpPr>
        <p:spPr>
          <a:xfrm>
            <a:off x="2895600" y="2667001"/>
            <a:ext cx="6400800" cy="830997"/>
          </a:xfrm>
          <a:prstGeom prst="rect">
            <a:avLst/>
          </a:prstGeom>
          <a:noFill/>
        </p:spPr>
        <p:txBody>
          <a:bodyPr wrap="square" rtlCol="0">
            <a:spAutoFit/>
          </a:bodyPr>
          <a:lstStyle/>
          <a:p>
            <a:pPr algn="ctr"/>
            <a:r>
              <a:rPr lang="en-US" sz="4800" dirty="0" err="1">
                <a:solidFill>
                  <a:srgbClr val="0070C0"/>
                </a:solidFill>
                <a:latin typeface="Times New Roman" pitchFamily="18" charset="0"/>
                <a:cs typeface="Times New Roman" pitchFamily="18" charset="0"/>
              </a:rPr>
              <a:t>Trò</a:t>
            </a:r>
            <a:r>
              <a:rPr lang="en-US" sz="4800" dirty="0">
                <a:solidFill>
                  <a:srgbClr val="0070C0"/>
                </a:solidFill>
                <a:latin typeface="Times New Roman" pitchFamily="18" charset="0"/>
                <a:cs typeface="Times New Roman" pitchFamily="18" charset="0"/>
              </a:rPr>
              <a:t> </a:t>
            </a:r>
            <a:r>
              <a:rPr lang="en-US" sz="4800" dirty="0" err="1">
                <a:solidFill>
                  <a:srgbClr val="0070C0"/>
                </a:solidFill>
                <a:latin typeface="Times New Roman" pitchFamily="18" charset="0"/>
                <a:cs typeface="Times New Roman" pitchFamily="18" charset="0"/>
              </a:rPr>
              <a:t>chơi</a:t>
            </a:r>
            <a:r>
              <a:rPr lang="en-US" sz="4800" dirty="0">
                <a:solidFill>
                  <a:srgbClr val="0070C0"/>
                </a:solidFill>
                <a:latin typeface="Times New Roman" pitchFamily="18" charset="0"/>
                <a:cs typeface="Times New Roman" pitchFamily="18" charset="0"/>
              </a:rPr>
              <a:t> “ </a:t>
            </a:r>
            <a:r>
              <a:rPr lang="en-US" sz="4800" dirty="0" err="1">
                <a:solidFill>
                  <a:srgbClr val="0070C0"/>
                </a:solidFill>
                <a:latin typeface="Times New Roman" pitchFamily="18" charset="0"/>
                <a:cs typeface="Times New Roman" pitchFamily="18" charset="0"/>
              </a:rPr>
              <a:t>Tín</a:t>
            </a:r>
            <a:r>
              <a:rPr lang="en-US" sz="4800" dirty="0">
                <a:solidFill>
                  <a:srgbClr val="0070C0"/>
                </a:solidFill>
                <a:latin typeface="Times New Roman" pitchFamily="18" charset="0"/>
                <a:cs typeface="Times New Roman" pitchFamily="18" charset="0"/>
              </a:rPr>
              <a:t> </a:t>
            </a:r>
            <a:r>
              <a:rPr lang="en-US" sz="4800" dirty="0" err="1">
                <a:solidFill>
                  <a:srgbClr val="0070C0"/>
                </a:solidFill>
                <a:latin typeface="Times New Roman" pitchFamily="18" charset="0"/>
                <a:cs typeface="Times New Roman" pitchFamily="18" charset="0"/>
              </a:rPr>
              <a:t>Hiệu</a:t>
            </a:r>
            <a:r>
              <a:rPr lang="en-US" sz="4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6351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0"/>
            <a:ext cx="7162800" cy="5105400"/>
          </a:xfrm>
        </p:spPr>
        <p:txBody>
          <a:bodyPr>
            <a:normAutofit/>
          </a:bodyPr>
          <a:lstStyle/>
          <a:p>
            <a:pPr algn="ctr"/>
            <a:r>
              <a:rPr lang="en-US" dirty="0" err="1">
                <a:solidFill>
                  <a:schemeClr val="tx2">
                    <a:lumMod val="75000"/>
                  </a:schemeClr>
                </a:solidFill>
              </a:rPr>
              <a:t>Giờ</a:t>
            </a:r>
            <a:r>
              <a:rPr lang="en-US" dirty="0">
                <a:solidFill>
                  <a:schemeClr val="tx2">
                    <a:lumMod val="75000"/>
                  </a:schemeClr>
                </a:solidFill>
              </a:rPr>
              <a:t> </a:t>
            </a:r>
            <a:r>
              <a:rPr lang="en-US" dirty="0" err="1">
                <a:solidFill>
                  <a:schemeClr val="tx2">
                    <a:lumMod val="75000"/>
                  </a:schemeClr>
                </a:solidFill>
              </a:rPr>
              <a:t>học</a:t>
            </a:r>
            <a:r>
              <a:rPr lang="en-US" dirty="0">
                <a:solidFill>
                  <a:schemeClr val="tx2">
                    <a:lumMod val="75000"/>
                  </a:schemeClr>
                </a:solidFill>
              </a:rPr>
              <a:t> </a:t>
            </a:r>
            <a:r>
              <a:rPr lang="en-US" dirty="0" err="1">
                <a:solidFill>
                  <a:schemeClr val="tx2">
                    <a:lumMod val="75000"/>
                  </a:schemeClr>
                </a:solidFill>
              </a:rPr>
              <a:t>đến</a:t>
            </a:r>
            <a:r>
              <a:rPr lang="en-US" dirty="0">
                <a:solidFill>
                  <a:schemeClr val="tx2">
                    <a:lumMod val="75000"/>
                  </a:schemeClr>
                </a:solidFill>
              </a:rPr>
              <a:t> </a:t>
            </a:r>
            <a:r>
              <a:rPr lang="en-US" dirty="0" err="1">
                <a:solidFill>
                  <a:schemeClr val="tx2">
                    <a:lumMod val="75000"/>
                  </a:schemeClr>
                </a:solidFill>
              </a:rPr>
              <a:t>đây</a:t>
            </a:r>
            <a:r>
              <a:rPr lang="en-US" dirty="0">
                <a:solidFill>
                  <a:schemeClr val="tx2">
                    <a:lumMod val="75000"/>
                  </a:schemeClr>
                </a:solidFill>
              </a:rPr>
              <a:t> </a:t>
            </a:r>
            <a:r>
              <a:rPr lang="en-US" dirty="0" err="1">
                <a:solidFill>
                  <a:schemeClr val="tx2">
                    <a:lumMod val="75000"/>
                  </a:schemeClr>
                </a:solidFill>
              </a:rPr>
              <a:t>là</a:t>
            </a:r>
            <a:r>
              <a:rPr lang="en-US" dirty="0">
                <a:solidFill>
                  <a:schemeClr val="tx2">
                    <a:lumMod val="75000"/>
                  </a:schemeClr>
                </a:solidFill>
              </a:rPr>
              <a:t> </a:t>
            </a:r>
            <a:r>
              <a:rPr lang="en-US" dirty="0" err="1">
                <a:solidFill>
                  <a:schemeClr val="tx2">
                    <a:lumMod val="75000"/>
                  </a:schemeClr>
                </a:solidFill>
              </a:rPr>
              <a:t>hết</a:t>
            </a:r>
            <a:r>
              <a:rPr lang="en-US" dirty="0">
                <a:solidFill>
                  <a:schemeClr val="tx2">
                    <a:lumMod val="75000"/>
                  </a:schemeClr>
                </a:solidFill>
              </a:rPr>
              <a:t> </a:t>
            </a:r>
            <a:r>
              <a:rPr lang="en-US" dirty="0" err="1">
                <a:solidFill>
                  <a:schemeClr val="tx2">
                    <a:lumMod val="75000"/>
                  </a:schemeClr>
                </a:solidFill>
              </a:rPr>
              <a:t>rồi</a:t>
            </a:r>
            <a:r>
              <a:rPr lang="en-US" dirty="0">
                <a:solidFill>
                  <a:schemeClr val="tx2">
                    <a:lumMod val="75000"/>
                  </a:schemeClr>
                </a:solidFill>
              </a:rPr>
              <a:t> !</a:t>
            </a:r>
            <a:br>
              <a:rPr lang="en-US" dirty="0">
                <a:solidFill>
                  <a:schemeClr val="tx2">
                    <a:lumMod val="75000"/>
                  </a:schemeClr>
                </a:solidFill>
              </a:rPr>
            </a:br>
            <a:r>
              <a:rPr lang="en-US" dirty="0" err="1">
                <a:solidFill>
                  <a:schemeClr val="tx2">
                    <a:lumMod val="75000"/>
                  </a:schemeClr>
                </a:solidFill>
              </a:rPr>
              <a:t>Chúc</a:t>
            </a:r>
            <a:r>
              <a:rPr lang="en-US" dirty="0">
                <a:solidFill>
                  <a:schemeClr val="tx2">
                    <a:lumMod val="75000"/>
                  </a:schemeClr>
                </a:solidFill>
              </a:rPr>
              <a:t> </a:t>
            </a:r>
            <a:r>
              <a:rPr lang="en-US" dirty="0" err="1">
                <a:solidFill>
                  <a:schemeClr val="tx2">
                    <a:lumMod val="75000"/>
                  </a:schemeClr>
                </a:solidFill>
              </a:rPr>
              <a:t>các</a:t>
            </a:r>
            <a:r>
              <a:rPr lang="en-US" dirty="0">
                <a:solidFill>
                  <a:schemeClr val="tx2">
                    <a:lumMod val="75000"/>
                  </a:schemeClr>
                </a:solidFill>
              </a:rPr>
              <a:t> con </a:t>
            </a:r>
            <a:r>
              <a:rPr lang="en-US" dirty="0" err="1">
                <a:solidFill>
                  <a:schemeClr val="tx2">
                    <a:lumMod val="75000"/>
                  </a:schemeClr>
                </a:solidFill>
              </a:rPr>
              <a:t>luôn</a:t>
            </a:r>
            <a:r>
              <a:rPr lang="en-US" dirty="0">
                <a:solidFill>
                  <a:schemeClr val="tx2">
                    <a:lumMod val="75000"/>
                  </a:schemeClr>
                </a:solidFill>
              </a:rPr>
              <a:t> </a:t>
            </a:r>
            <a:r>
              <a:rPr lang="en-US" dirty="0" err="1">
                <a:solidFill>
                  <a:schemeClr val="tx2">
                    <a:lumMod val="75000"/>
                  </a:schemeClr>
                </a:solidFill>
              </a:rPr>
              <a:t>chăm</a:t>
            </a:r>
            <a:r>
              <a:rPr lang="en-US" dirty="0">
                <a:solidFill>
                  <a:schemeClr val="tx2">
                    <a:lumMod val="75000"/>
                  </a:schemeClr>
                </a:solidFill>
              </a:rPr>
              <a:t> </a:t>
            </a:r>
            <a:r>
              <a:rPr lang="en-US" dirty="0" err="1">
                <a:solidFill>
                  <a:schemeClr val="tx2">
                    <a:lumMod val="75000"/>
                  </a:schemeClr>
                </a:solidFill>
              </a:rPr>
              <a:t>ngoan</a:t>
            </a:r>
            <a:r>
              <a:rPr lang="en-US" dirty="0">
                <a:solidFill>
                  <a:schemeClr val="tx2">
                    <a:lumMod val="75000"/>
                  </a:schemeClr>
                </a:solidFill>
              </a:rPr>
              <a:t> </a:t>
            </a:r>
            <a:r>
              <a:rPr lang="en-US" dirty="0" err="1">
                <a:solidFill>
                  <a:schemeClr val="tx2">
                    <a:lumMod val="75000"/>
                  </a:schemeClr>
                </a:solidFill>
              </a:rPr>
              <a:t>học</a:t>
            </a:r>
            <a:r>
              <a:rPr lang="en-US" dirty="0">
                <a:solidFill>
                  <a:schemeClr val="tx2">
                    <a:lumMod val="75000"/>
                  </a:schemeClr>
                </a:solidFill>
              </a:rPr>
              <a:t> </a:t>
            </a:r>
            <a:r>
              <a:rPr lang="en-US" dirty="0" err="1">
                <a:solidFill>
                  <a:schemeClr val="tx2">
                    <a:lumMod val="75000"/>
                  </a:schemeClr>
                </a:solidFill>
              </a:rPr>
              <a:t>giỏi</a:t>
            </a:r>
            <a:r>
              <a:rPr lang="en-US" dirty="0">
                <a:solidFill>
                  <a:schemeClr val="tx2">
                    <a:lumMod val="75000"/>
                  </a:schemeClr>
                </a:solidFill>
              </a:rPr>
              <a:t>.</a:t>
            </a:r>
            <a:br>
              <a:rPr lang="en-US" dirty="0">
                <a:solidFill>
                  <a:schemeClr val="tx2">
                    <a:lumMod val="75000"/>
                  </a:schemeClr>
                </a:solidFill>
              </a:rPr>
            </a:br>
            <a:r>
              <a:rPr lang="en-US">
                <a:solidFill>
                  <a:schemeClr val="tx2">
                    <a:lumMod val="75000"/>
                  </a:schemeClr>
                </a:solidFill>
              </a:rPr>
              <a:t/>
            </a:r>
            <a:br>
              <a:rPr lang="en-US">
                <a:solidFill>
                  <a:schemeClr val="tx2">
                    <a:lumMod val="75000"/>
                  </a:schemeClr>
                </a:solidFill>
              </a:rPr>
            </a:br>
            <a:endParaRPr lang="en-US" dirty="0">
              <a:solidFill>
                <a:schemeClr val="tx2">
                  <a:lumMod val="75000"/>
                </a:schemeClr>
              </a:solidFill>
            </a:endParaRPr>
          </a:p>
        </p:txBody>
      </p:sp>
      <p:pic>
        <p:nvPicPr>
          <p:cNvPr id="4" name="Content Placeholder 3" descr="flower_073.gif"/>
          <p:cNvPicPr>
            <a:picLocks noGrp="1" noChangeAspect="1"/>
          </p:cNvPicPr>
          <p:nvPr>
            <p:ph idx="1"/>
          </p:nvPr>
        </p:nvPicPr>
        <p:blipFill>
          <a:blip r:embed="rId2" cstate="print"/>
          <a:stretch>
            <a:fillRect/>
          </a:stretch>
        </p:blipFill>
        <p:spPr>
          <a:xfrm>
            <a:off x="-125278" y="2819400"/>
            <a:ext cx="5764078" cy="4038600"/>
          </a:xfrm>
        </p:spPr>
      </p:pic>
      <p:pic>
        <p:nvPicPr>
          <p:cNvPr id="5" name="Content Placeholder 3" descr="flower_073.gif"/>
          <p:cNvPicPr>
            <a:picLocks noGrp="1" noChangeAspect="1"/>
          </p:cNvPicPr>
          <p:nvPr>
            <p:ph idx="4294967295"/>
          </p:nvPr>
        </p:nvPicPr>
        <p:blipFill>
          <a:blip r:embed="rId2" cstate="print"/>
          <a:stretch>
            <a:fillRect/>
          </a:stretch>
        </p:blipFill>
        <p:spPr>
          <a:xfrm rot="10800000">
            <a:off x="6781800" y="-152400"/>
            <a:ext cx="5410200" cy="4343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1"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8AC14F-3138-163E-1E2B-851A78CA58E6}"/>
              </a:ext>
            </a:extLst>
          </p:cNvPr>
          <p:cNvSpPr>
            <a:spLocks noGrp="1"/>
          </p:cNvSpPr>
          <p:nvPr>
            <p:ph type="title"/>
          </p:nvPr>
        </p:nvSpPr>
        <p:spPr>
          <a:xfrm>
            <a:off x="604434" y="704088"/>
            <a:ext cx="11079566" cy="5544312"/>
          </a:xfrm>
        </p:spPr>
        <p:txBody>
          <a:bodyPr>
            <a:normAutofit/>
          </a:bodyPr>
          <a:lstStyle/>
          <a:p>
            <a:r>
              <a:rPr lang="vi-VN" sz="3200" b="1" i="0">
                <a:solidFill>
                  <a:srgbClr val="3C3C3C"/>
                </a:solidFill>
                <a:effectLst/>
                <a:latin typeface="Cuprum"/>
              </a:rPr>
              <a:t>1. Mục tiêu cần đạt:</a:t>
            </a:r>
            <a:r>
              <a:rPr lang="vi-VN" sz="7200" b="0" i="0">
                <a:solidFill>
                  <a:srgbClr val="3C3C3C"/>
                </a:solidFill>
                <a:effectLst/>
                <a:latin typeface="Cuprum"/>
              </a:rPr>
              <a:t/>
            </a:r>
            <a:br>
              <a:rPr lang="vi-VN" sz="7200" b="0" i="0">
                <a:solidFill>
                  <a:srgbClr val="3C3C3C"/>
                </a:solidFill>
                <a:effectLst/>
                <a:latin typeface="Cuprum"/>
              </a:rPr>
            </a:br>
            <a:r>
              <a:rPr lang="vi-VN" sz="3200" b="0" i="1">
                <a:solidFill>
                  <a:srgbClr val="3C3C3C"/>
                </a:solidFill>
                <a:effectLst/>
                <a:latin typeface="Cuprum"/>
              </a:rPr>
              <a:t>+ Kiến thức:</a:t>
            </a:r>
            <a:r>
              <a:rPr lang="vi-VN" sz="7200" b="0" i="0">
                <a:solidFill>
                  <a:srgbClr val="3C3C3C"/>
                </a:solidFill>
                <a:effectLst/>
                <a:latin typeface="Cuprum"/>
              </a:rPr>
              <a:t/>
            </a:r>
            <a:br>
              <a:rPr lang="vi-VN" sz="7200" b="0" i="0">
                <a:solidFill>
                  <a:srgbClr val="3C3C3C"/>
                </a:solidFill>
                <a:effectLst/>
                <a:latin typeface="Cuprum"/>
              </a:rPr>
            </a:br>
            <a:r>
              <a:rPr lang="vi-VN" sz="3200" b="0" i="0">
                <a:solidFill>
                  <a:srgbClr val="3C3C3C"/>
                </a:solidFill>
                <a:effectLst/>
                <a:latin typeface="Cuprum"/>
              </a:rPr>
              <a:t>- Trẻ hiểu ND câu truyện “Xe đạp con trên đường phố”.</a:t>
            </a:r>
            <a:r>
              <a:rPr lang="vi-VN" sz="7200" b="0" i="0">
                <a:solidFill>
                  <a:srgbClr val="3C3C3C"/>
                </a:solidFill>
                <a:effectLst/>
                <a:latin typeface="Cuprum"/>
              </a:rPr>
              <a:t/>
            </a:r>
            <a:br>
              <a:rPr lang="vi-VN" sz="7200" b="0" i="0">
                <a:solidFill>
                  <a:srgbClr val="3C3C3C"/>
                </a:solidFill>
                <a:effectLst/>
                <a:latin typeface="Cuprum"/>
              </a:rPr>
            </a:br>
            <a:r>
              <a:rPr lang="vi-VN" sz="3200" b="0" i="0">
                <a:solidFill>
                  <a:srgbClr val="3C3C3C"/>
                </a:solidFill>
                <a:effectLst/>
                <a:latin typeface="Cuprum"/>
              </a:rPr>
              <a:t>- Trẻ nhớ tên truyện và tên các nhân vật trong truyện.</a:t>
            </a:r>
            <a:r>
              <a:rPr lang="vi-VN" sz="7200" b="0" i="0">
                <a:solidFill>
                  <a:srgbClr val="3C3C3C"/>
                </a:solidFill>
                <a:effectLst/>
                <a:latin typeface="Cuprum"/>
              </a:rPr>
              <a:t/>
            </a:r>
            <a:br>
              <a:rPr lang="vi-VN" sz="7200" b="0" i="0">
                <a:solidFill>
                  <a:srgbClr val="3C3C3C"/>
                </a:solidFill>
                <a:effectLst/>
                <a:latin typeface="Cuprum"/>
              </a:rPr>
            </a:br>
            <a:r>
              <a:rPr lang="vi-VN" sz="3200" b="0" i="1">
                <a:solidFill>
                  <a:srgbClr val="3C3C3C"/>
                </a:solidFill>
                <a:effectLst/>
                <a:latin typeface="Cuprum"/>
              </a:rPr>
              <a:t>+ Kĩ năng:</a:t>
            </a:r>
            <a:r>
              <a:rPr lang="vi-VN" sz="7200" b="0" i="0">
                <a:solidFill>
                  <a:srgbClr val="3C3C3C"/>
                </a:solidFill>
                <a:effectLst/>
                <a:latin typeface="Cuprum"/>
              </a:rPr>
              <a:t/>
            </a:r>
            <a:br>
              <a:rPr lang="vi-VN" sz="7200" b="0" i="0">
                <a:solidFill>
                  <a:srgbClr val="3C3C3C"/>
                </a:solidFill>
                <a:effectLst/>
                <a:latin typeface="Cuprum"/>
              </a:rPr>
            </a:br>
            <a:r>
              <a:rPr lang="vi-VN" sz="3200" b="0" i="0">
                <a:solidFill>
                  <a:srgbClr val="3C3C3C"/>
                </a:solidFill>
                <a:effectLst/>
                <a:latin typeface="Cuprum"/>
              </a:rPr>
              <a:t>- Trẻ hứng thú lắng nghe cô kể chuyện và trả lời câu hỏi.</a:t>
            </a:r>
            <a:r>
              <a:rPr lang="vi-VN" sz="7200" b="0" i="0">
                <a:solidFill>
                  <a:srgbClr val="3C3C3C"/>
                </a:solidFill>
                <a:effectLst/>
                <a:latin typeface="Cuprum"/>
              </a:rPr>
              <a:t/>
            </a:r>
            <a:br>
              <a:rPr lang="vi-VN" sz="7200" b="0" i="0">
                <a:solidFill>
                  <a:srgbClr val="3C3C3C"/>
                </a:solidFill>
                <a:effectLst/>
                <a:latin typeface="Cuprum"/>
              </a:rPr>
            </a:br>
            <a:r>
              <a:rPr lang="vi-VN" sz="3200" b="0" i="1">
                <a:solidFill>
                  <a:srgbClr val="3C3C3C"/>
                </a:solidFill>
                <a:effectLst/>
                <a:latin typeface="Cuprum"/>
              </a:rPr>
              <a:t>+ Thái độ:</a:t>
            </a:r>
            <a:r>
              <a:rPr lang="vi-VN" sz="7200" b="0" i="0">
                <a:solidFill>
                  <a:srgbClr val="3C3C3C"/>
                </a:solidFill>
                <a:effectLst/>
                <a:latin typeface="Cuprum"/>
              </a:rPr>
              <a:t/>
            </a:r>
            <a:br>
              <a:rPr lang="vi-VN" sz="7200" b="0" i="0">
                <a:solidFill>
                  <a:srgbClr val="3C3C3C"/>
                </a:solidFill>
                <a:effectLst/>
                <a:latin typeface="Cuprum"/>
              </a:rPr>
            </a:br>
            <a:r>
              <a:rPr lang="vi-VN" sz="3200" b="0" i="0">
                <a:solidFill>
                  <a:srgbClr val="3C3C3C"/>
                </a:solidFill>
                <a:effectLst/>
                <a:latin typeface="Cuprum"/>
              </a:rPr>
              <a:t>- GD trẻ thực hiện theo luật lệ giao thông</a:t>
            </a:r>
            <a:r>
              <a:rPr lang="vi-VN" sz="7200" b="0" i="0">
                <a:solidFill>
                  <a:srgbClr val="3C3C3C"/>
                </a:solidFill>
                <a:effectLst/>
                <a:latin typeface="Cuprum"/>
              </a:rPr>
              <a:t/>
            </a:r>
            <a:br>
              <a:rPr lang="vi-VN" sz="7200" b="0" i="0">
                <a:solidFill>
                  <a:srgbClr val="3C3C3C"/>
                </a:solidFill>
                <a:effectLst/>
                <a:latin typeface="Cuprum"/>
              </a:rPr>
            </a:br>
            <a:endParaRPr lang="en-US" sz="7200"/>
          </a:p>
        </p:txBody>
      </p:sp>
    </p:spTree>
    <p:extLst>
      <p:ext uri="{BB962C8B-B14F-4D97-AF65-F5344CB8AC3E}">
        <p14:creationId xmlns:p14="http://schemas.microsoft.com/office/powerpoint/2010/main" val="291178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9F90FCE-6B02-2C51-0245-98B1BF0429C5}"/>
              </a:ext>
            </a:extLst>
          </p:cNvPr>
          <p:cNvSpPr>
            <a:spLocks noGrp="1"/>
          </p:cNvSpPr>
          <p:nvPr>
            <p:ph type="title"/>
          </p:nvPr>
        </p:nvSpPr>
        <p:spPr>
          <a:xfrm>
            <a:off x="609600" y="704088"/>
            <a:ext cx="11074400" cy="4858512"/>
          </a:xfrm>
        </p:spPr>
        <p:txBody>
          <a:bodyPr>
            <a:normAutofit/>
          </a:bodyPr>
          <a:lstStyle/>
          <a:p>
            <a:r>
              <a:rPr lang="vi-VN" sz="3600" b="1" i="0">
                <a:solidFill>
                  <a:srgbClr val="3C3C3C"/>
                </a:solidFill>
                <a:effectLst/>
                <a:latin typeface="Cuprum"/>
              </a:rPr>
              <a:t>2.Chuẩn bị</a:t>
            </a:r>
            <a:r>
              <a:rPr lang="vi-VN" sz="8000" b="0" i="0">
                <a:solidFill>
                  <a:srgbClr val="3C3C3C"/>
                </a:solidFill>
                <a:effectLst/>
                <a:latin typeface="Cuprum"/>
              </a:rPr>
              <a:t/>
            </a:r>
            <a:br>
              <a:rPr lang="vi-VN" sz="8000" b="0" i="0">
                <a:solidFill>
                  <a:srgbClr val="3C3C3C"/>
                </a:solidFill>
                <a:effectLst/>
                <a:latin typeface="Cuprum"/>
              </a:rPr>
            </a:br>
            <a:r>
              <a:rPr lang="vi-VN" sz="3600" b="0" i="0">
                <a:solidFill>
                  <a:srgbClr val="3C3C3C"/>
                </a:solidFill>
                <a:effectLst/>
                <a:latin typeface="Cuprum"/>
              </a:rPr>
              <a:t>- Hình ảnh nội dung câu </a:t>
            </a:r>
            <a:r>
              <a:rPr lang="en-US" sz="3600" b="0" i="0">
                <a:solidFill>
                  <a:srgbClr val="3C3C3C"/>
                </a:solidFill>
                <a:effectLst/>
                <a:latin typeface="Cuprum"/>
              </a:rPr>
              <a:t>ch</a:t>
            </a:r>
            <a:r>
              <a:rPr lang="vi-VN" sz="3600" b="0" i="0">
                <a:solidFill>
                  <a:srgbClr val="3C3C3C"/>
                </a:solidFill>
                <a:effectLst/>
                <a:latin typeface="Cuprum"/>
              </a:rPr>
              <a:t>uyện “Xe đạp con trên đường phố”.</a:t>
            </a:r>
            <a:r>
              <a:rPr lang="vi-VN" sz="8000" b="0" i="0">
                <a:solidFill>
                  <a:srgbClr val="3C3C3C"/>
                </a:solidFill>
                <a:effectLst/>
                <a:latin typeface="Cuprum"/>
              </a:rPr>
              <a:t/>
            </a:r>
            <a:br>
              <a:rPr lang="vi-VN" sz="8000" b="0" i="0">
                <a:solidFill>
                  <a:srgbClr val="3C3C3C"/>
                </a:solidFill>
                <a:effectLst/>
                <a:latin typeface="Cuprum"/>
              </a:rPr>
            </a:br>
            <a:r>
              <a:rPr lang="vi-VN" sz="3600" b="0" i="0">
                <a:solidFill>
                  <a:srgbClr val="3C3C3C"/>
                </a:solidFill>
                <a:effectLst/>
                <a:latin typeface="Cuprum"/>
              </a:rPr>
              <a:t>- Phim hoạt hình “Xe đạp con trên đường phố”</a:t>
            </a:r>
            <a:r>
              <a:rPr lang="vi-VN" sz="8000" b="0" i="0">
                <a:solidFill>
                  <a:srgbClr val="3C3C3C"/>
                </a:solidFill>
                <a:effectLst/>
                <a:latin typeface="Cuprum"/>
              </a:rPr>
              <a:t/>
            </a:r>
            <a:br>
              <a:rPr lang="vi-VN" sz="8000" b="0" i="0">
                <a:solidFill>
                  <a:srgbClr val="3C3C3C"/>
                </a:solidFill>
                <a:effectLst/>
                <a:latin typeface="Cuprum"/>
              </a:rPr>
            </a:br>
            <a:r>
              <a:rPr lang="vi-VN" sz="3600" b="0" i="0">
                <a:solidFill>
                  <a:srgbClr val="3C3C3C"/>
                </a:solidFill>
                <a:effectLst/>
                <a:latin typeface="Cuprum"/>
              </a:rPr>
              <a:t>- Nhạc bài hát: Em tập lái ô tô, Em đi qua ngã tư đường phố.</a:t>
            </a:r>
            <a:r>
              <a:rPr lang="vi-VN" sz="8000" b="0" i="0">
                <a:solidFill>
                  <a:srgbClr val="3C3C3C"/>
                </a:solidFill>
                <a:effectLst/>
                <a:latin typeface="Cuprum"/>
              </a:rPr>
              <a:t/>
            </a:r>
            <a:br>
              <a:rPr lang="vi-VN" sz="8000" b="0" i="0">
                <a:solidFill>
                  <a:srgbClr val="3C3C3C"/>
                </a:solidFill>
                <a:effectLst/>
                <a:latin typeface="Cuprum"/>
              </a:rPr>
            </a:br>
            <a:endParaRPr lang="en-US" sz="8000"/>
          </a:p>
        </p:txBody>
      </p:sp>
    </p:spTree>
    <p:extLst>
      <p:ext uri="{BB962C8B-B14F-4D97-AF65-F5344CB8AC3E}">
        <p14:creationId xmlns:p14="http://schemas.microsoft.com/office/powerpoint/2010/main" val="3454925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9" y="228600"/>
            <a:ext cx="8229600" cy="1143000"/>
          </a:xfrm>
        </p:spPr>
        <p:txBody>
          <a:bodyPr>
            <a:normAutofit/>
          </a:bodyPr>
          <a:lstStyle/>
          <a:p>
            <a:pPr algn="ctr"/>
            <a:r>
              <a:rPr lang="en-US">
                <a:solidFill>
                  <a:srgbClr val="FF0000"/>
                </a:solidFill>
                <a:latin typeface="Times New Roman" pitchFamily="18" charset="0"/>
                <a:cs typeface="Times New Roman" pitchFamily="18" charset="0"/>
              </a:rPr>
              <a:t>3. Các bước tiến hành</a:t>
            </a:r>
            <a:endParaRPr lang="en-US"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1" y="2352254"/>
            <a:ext cx="6096000" cy="4794878"/>
          </a:xfrm>
        </p:spPr>
      </p:pic>
      <p:sp>
        <p:nvSpPr>
          <p:cNvPr id="3" name="Title 1">
            <a:extLst>
              <a:ext uri="{FF2B5EF4-FFF2-40B4-BE49-F238E27FC236}">
                <a16:creationId xmlns:a16="http://schemas.microsoft.com/office/drawing/2014/main" id="{84A3B1DB-33CD-C17E-8A32-573D63E7EDC4}"/>
              </a:ext>
            </a:extLst>
          </p:cNvPr>
          <p:cNvSpPr txBox="1">
            <a:spLocks/>
          </p:cNvSpPr>
          <p:nvPr/>
        </p:nvSpPr>
        <p:spPr>
          <a:xfrm>
            <a:off x="990600" y="1236762"/>
            <a:ext cx="9601201"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a:solidFill>
                  <a:srgbClr val="FF0000"/>
                </a:solidFill>
                <a:latin typeface="Times New Roman" pitchFamily="18" charset="0"/>
                <a:cs typeface="Times New Roman" pitchFamily="18" charset="0"/>
              </a:rPr>
              <a:t>a. Ổn định tổ chức:Trẻ chơi trò chơi “ Đi xe đạp”</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114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133600"/>
            <a:ext cx="5476069" cy="3331275"/>
          </a:xfrm>
          <a:prstGeom prst="rect">
            <a:avLst/>
          </a:prstGeom>
        </p:spPr>
      </p:pic>
      <p:sp>
        <p:nvSpPr>
          <p:cNvPr id="2" name="Title 1">
            <a:extLst>
              <a:ext uri="{FF2B5EF4-FFF2-40B4-BE49-F238E27FC236}">
                <a16:creationId xmlns:a16="http://schemas.microsoft.com/office/drawing/2014/main" id="{06CA07B6-AB21-1614-B1AB-CBB9093388A7}"/>
              </a:ext>
            </a:extLst>
          </p:cNvPr>
          <p:cNvSpPr txBox="1">
            <a:spLocks/>
          </p:cNvSpPr>
          <p:nvPr/>
        </p:nvSpPr>
        <p:spPr>
          <a:xfrm>
            <a:off x="980268" y="152400"/>
            <a:ext cx="9601201"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a:solidFill>
                  <a:srgbClr val="FF0000"/>
                </a:solidFill>
                <a:latin typeface="Times New Roman" pitchFamily="18" charset="0"/>
                <a:cs typeface="Times New Roman" pitchFamily="18" charset="0"/>
              </a:rPr>
              <a:t>b. Phương pháp hình thức, tổ chức:</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44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p:cNvSpPr txBox="1"/>
          <p:nvPr/>
        </p:nvSpPr>
        <p:spPr>
          <a:xfrm>
            <a:off x="3581400" y="1447800"/>
            <a:ext cx="5105400" cy="2123658"/>
          </a:xfrm>
          <a:prstGeom prst="rect">
            <a:avLst/>
          </a:prstGeom>
          <a:noFill/>
        </p:spPr>
        <p:txBody>
          <a:bodyPr wrap="square" rtlCol="0">
            <a:spAutoFit/>
          </a:bodyPr>
          <a:lstStyle/>
          <a:p>
            <a:pPr algn="ctr"/>
            <a:r>
              <a:rPr lang="en-US" sz="4400" dirty="0" err="1">
                <a:solidFill>
                  <a:schemeClr val="bg1"/>
                </a:solidFill>
                <a:latin typeface="Times New Roman" pitchFamily="18" charset="0"/>
                <a:cs typeface="Times New Roman" pitchFamily="18" charset="0"/>
              </a:rPr>
              <a:t>Cô</a:t>
            </a:r>
            <a:r>
              <a:rPr lang="en-US" sz="4400" dirty="0">
                <a:solidFill>
                  <a:schemeClr val="bg1"/>
                </a:solidFill>
                <a:latin typeface="Times New Roman" pitchFamily="18" charset="0"/>
                <a:cs typeface="Times New Roman" pitchFamily="18" charset="0"/>
              </a:rPr>
              <a:t> </a:t>
            </a:r>
            <a:r>
              <a:rPr lang="en-US" sz="4400" err="1">
                <a:solidFill>
                  <a:schemeClr val="bg1"/>
                </a:solidFill>
                <a:latin typeface="Times New Roman" pitchFamily="18" charset="0"/>
                <a:cs typeface="Times New Roman" pitchFamily="18" charset="0"/>
              </a:rPr>
              <a:t>kể</a:t>
            </a:r>
            <a:r>
              <a:rPr lang="en-US" sz="4400">
                <a:solidFill>
                  <a:schemeClr val="bg1"/>
                </a:solidFill>
                <a:latin typeface="Times New Roman" pitchFamily="18" charset="0"/>
                <a:cs typeface="Times New Roman" pitchFamily="18" charset="0"/>
              </a:rPr>
              <a:t> chuyện </a:t>
            </a:r>
            <a:r>
              <a:rPr lang="en-US" sz="4400" dirty="0" err="1">
                <a:solidFill>
                  <a:schemeClr val="bg1"/>
                </a:solidFill>
                <a:latin typeface="Times New Roman" pitchFamily="18" charset="0"/>
                <a:cs typeface="Times New Roman" pitchFamily="18" charset="0"/>
              </a:rPr>
              <a:t>lần</a:t>
            </a:r>
            <a:r>
              <a:rPr lang="en-US" sz="4400" dirty="0">
                <a:solidFill>
                  <a:schemeClr val="bg1"/>
                </a:solidFill>
                <a:latin typeface="Times New Roman" pitchFamily="18" charset="0"/>
                <a:cs typeface="Times New Roman" pitchFamily="18" charset="0"/>
              </a:rPr>
              <a:t> 1: </a:t>
            </a:r>
            <a:r>
              <a:rPr lang="en-US" sz="4400" dirty="0" err="1">
                <a:solidFill>
                  <a:schemeClr val="bg1"/>
                </a:solidFill>
                <a:latin typeface="Times New Roman" pitchFamily="18" charset="0"/>
                <a:cs typeface="Times New Roman" pitchFamily="18" charset="0"/>
              </a:rPr>
              <a:t>Kết</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hợp</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ngôn</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ngữ</a:t>
            </a:r>
            <a:r>
              <a:rPr lang="en-US" sz="4400" dirty="0">
                <a:solidFill>
                  <a:schemeClr val="bg1"/>
                </a:solidFill>
                <a:latin typeface="Times New Roman" pitchFamily="18" charset="0"/>
                <a:cs typeface="Times New Roman" pitchFamily="18" charset="0"/>
              </a:rPr>
              <a:t> , </a:t>
            </a:r>
            <a:r>
              <a:rPr lang="en-US" sz="4400" dirty="0" err="1">
                <a:solidFill>
                  <a:schemeClr val="bg1"/>
                </a:solidFill>
                <a:latin typeface="Times New Roman" pitchFamily="18" charset="0"/>
                <a:cs typeface="Times New Roman" pitchFamily="18" charset="0"/>
              </a:rPr>
              <a:t>cử</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chỉ</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điệu</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bộ</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9121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p:cNvSpPr txBox="1"/>
          <p:nvPr/>
        </p:nvSpPr>
        <p:spPr>
          <a:xfrm>
            <a:off x="3581400" y="1447801"/>
            <a:ext cx="5105400" cy="2800767"/>
          </a:xfrm>
          <a:prstGeom prst="rect">
            <a:avLst/>
          </a:prstGeom>
          <a:noFill/>
        </p:spPr>
        <p:txBody>
          <a:bodyPr wrap="square" rtlCol="0">
            <a:spAutoFit/>
          </a:bodyPr>
          <a:lstStyle/>
          <a:p>
            <a:pPr algn="ctr"/>
            <a:r>
              <a:rPr lang="en-US" sz="4400" dirty="0" err="1">
                <a:solidFill>
                  <a:schemeClr val="bg1"/>
                </a:solidFill>
                <a:latin typeface="Times New Roman" pitchFamily="18" charset="0"/>
                <a:cs typeface="Times New Roman" pitchFamily="18" charset="0"/>
              </a:rPr>
              <a:t>Cô</a:t>
            </a:r>
            <a:r>
              <a:rPr lang="en-US" sz="4400" dirty="0">
                <a:solidFill>
                  <a:schemeClr val="bg1"/>
                </a:solidFill>
                <a:latin typeface="Times New Roman" pitchFamily="18" charset="0"/>
                <a:cs typeface="Times New Roman" pitchFamily="18" charset="0"/>
              </a:rPr>
              <a:t> </a:t>
            </a:r>
            <a:r>
              <a:rPr lang="en-US" sz="4400" err="1">
                <a:solidFill>
                  <a:schemeClr val="bg1"/>
                </a:solidFill>
                <a:latin typeface="Times New Roman" pitchFamily="18" charset="0"/>
                <a:cs typeface="Times New Roman" pitchFamily="18" charset="0"/>
              </a:rPr>
              <a:t>kể</a:t>
            </a:r>
            <a:r>
              <a:rPr lang="en-US" sz="4400">
                <a:solidFill>
                  <a:schemeClr val="bg1"/>
                </a:solidFill>
                <a:latin typeface="Times New Roman" pitchFamily="18" charset="0"/>
                <a:cs typeface="Times New Roman" pitchFamily="18" charset="0"/>
              </a:rPr>
              <a:t> chuyện </a:t>
            </a:r>
            <a:r>
              <a:rPr lang="en-US" sz="4400" dirty="0" err="1">
                <a:solidFill>
                  <a:schemeClr val="bg1"/>
                </a:solidFill>
                <a:latin typeface="Times New Roman" pitchFamily="18" charset="0"/>
                <a:cs typeface="Times New Roman" pitchFamily="18" charset="0"/>
              </a:rPr>
              <a:t>lần</a:t>
            </a:r>
            <a:r>
              <a:rPr lang="en-US" sz="4400" dirty="0">
                <a:solidFill>
                  <a:schemeClr val="bg1"/>
                </a:solidFill>
                <a:latin typeface="Times New Roman" pitchFamily="18" charset="0"/>
                <a:cs typeface="Times New Roman" pitchFamily="18" charset="0"/>
              </a:rPr>
              <a:t> 2: </a:t>
            </a:r>
            <a:r>
              <a:rPr lang="en-US" sz="4400" dirty="0" err="1">
                <a:solidFill>
                  <a:schemeClr val="bg1"/>
                </a:solidFill>
                <a:latin typeface="Times New Roman" pitchFamily="18" charset="0"/>
                <a:cs typeface="Times New Roman" pitchFamily="18" charset="0"/>
              </a:rPr>
              <a:t>Kết</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hợp</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slile</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tranh</a:t>
            </a:r>
            <a:r>
              <a:rPr lang="en-US" sz="4400" dirty="0">
                <a:solidFill>
                  <a:schemeClr val="bg1"/>
                </a:solidFill>
                <a:latin typeface="Times New Roman" pitchFamily="18" charset="0"/>
                <a:cs typeface="Times New Roman" pitchFamily="18" charset="0"/>
              </a:rPr>
              <a:t> minh </a:t>
            </a:r>
            <a:r>
              <a:rPr lang="en-US" sz="4400" dirty="0" err="1">
                <a:solidFill>
                  <a:schemeClr val="bg1"/>
                </a:solidFill>
                <a:latin typeface="Times New Roman" pitchFamily="18" charset="0"/>
                <a:cs typeface="Times New Roman" pitchFamily="18" charset="0"/>
              </a:rPr>
              <a:t>họa</a:t>
            </a:r>
            <a:r>
              <a:rPr lang="en-US" sz="4400" dirty="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nội</a:t>
            </a:r>
            <a:r>
              <a:rPr lang="en-US" sz="4400" dirty="0">
                <a:solidFill>
                  <a:schemeClr val="bg1"/>
                </a:solidFill>
                <a:latin typeface="Times New Roman" pitchFamily="18" charset="0"/>
                <a:cs typeface="Times New Roman" pitchFamily="18" charset="0"/>
              </a:rPr>
              <a:t> dung </a:t>
            </a:r>
            <a:r>
              <a:rPr lang="en-US" sz="4400" dirty="0" err="1">
                <a:solidFill>
                  <a:schemeClr val="bg1"/>
                </a:solidFill>
                <a:latin typeface="Times New Roman" pitchFamily="18" charset="0"/>
                <a:cs typeface="Times New Roman" pitchFamily="18" charset="0"/>
              </a:rPr>
              <a:t>truyện</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9753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0982390"/>
              </p:ext>
            </p:extLst>
          </p:nvPr>
        </p:nvGraphicFramePr>
        <p:xfrm>
          <a:off x="1524001" y="0"/>
          <a:ext cx="3406775" cy="4114800"/>
        </p:xfrm>
        <a:graphic>
          <a:graphicData uri="http://schemas.openxmlformats.org/presentationml/2006/ole">
            <mc:AlternateContent xmlns:mc="http://schemas.openxmlformats.org/markup-compatibility/2006">
              <mc:Choice xmlns:v="urn:schemas-microsoft-com:vml" Requires="v">
                <p:oleObj spid="_x0000_s1030" name="Image" r:id="rId4" imgW="6666667" imgH="6717460" progId="Photoshop.Image.7">
                  <p:embed/>
                </p:oleObj>
              </mc:Choice>
              <mc:Fallback>
                <p:oleObj name="Image" r:id="rId4" imgW="6666667" imgH="6717460" progId="Photoshop.Image.7">
                  <p:embed/>
                  <p:pic>
                    <p:nvPicPr>
                      <p:cNvPr id="0" name="Object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1" y="0"/>
                        <a:ext cx="34067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44544032"/>
              </p:ext>
            </p:extLst>
          </p:nvPr>
        </p:nvGraphicFramePr>
        <p:xfrm>
          <a:off x="7180613" y="148281"/>
          <a:ext cx="3789363" cy="4000500"/>
        </p:xfrm>
        <a:graphic>
          <a:graphicData uri="http://schemas.openxmlformats.org/presentationml/2006/ole">
            <mc:AlternateContent xmlns:mc="http://schemas.openxmlformats.org/markup-compatibility/2006">
              <mc:Choice xmlns:v="urn:schemas-microsoft-com:vml" Requires="v">
                <p:oleObj spid="_x0000_s1031" name="Image" r:id="rId6" imgW="4800000" imgH="5066667" progId="Photoshop.Image.9">
                  <p:embed/>
                </p:oleObj>
              </mc:Choice>
              <mc:Fallback>
                <p:oleObj name="Image" r:id="rId6" imgW="4800000" imgH="5066667" progId="Photoshop.Image.9">
                  <p:embed/>
                  <p:pic>
                    <p:nvPicPr>
                      <p:cNvPr id="0" name="Object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0613" y="148281"/>
                        <a:ext cx="3789363"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descr="Natureza_016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8472">
            <a:off x="2584962" y="1500713"/>
            <a:ext cx="22320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0"/>
          <p:cNvGrpSpPr>
            <a:grpSpLocks/>
          </p:cNvGrpSpPr>
          <p:nvPr/>
        </p:nvGrpSpPr>
        <p:grpSpPr bwMode="auto">
          <a:xfrm>
            <a:off x="1536492" y="6019801"/>
            <a:ext cx="1295400" cy="785813"/>
            <a:chOff x="4704" y="1392"/>
            <a:chExt cx="816" cy="495"/>
          </a:xfrm>
        </p:grpSpPr>
        <p:pic>
          <p:nvPicPr>
            <p:cNvPr id="8" name="Picture 11" descr="Cayhoa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4" y="1392"/>
              <a:ext cx="528" cy="4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ayhoa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944" y="1392"/>
              <a:ext cx="576" cy="4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10"/>
          <p:cNvGrpSpPr>
            <a:grpSpLocks/>
          </p:cNvGrpSpPr>
          <p:nvPr/>
        </p:nvGrpSpPr>
        <p:grpSpPr bwMode="auto">
          <a:xfrm>
            <a:off x="9372600" y="6004225"/>
            <a:ext cx="1295400" cy="785813"/>
            <a:chOff x="4704" y="1392"/>
            <a:chExt cx="816" cy="495"/>
          </a:xfrm>
        </p:grpSpPr>
        <p:pic>
          <p:nvPicPr>
            <p:cNvPr id="11" name="Picture 11" descr="Cayhoa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4" y="1392"/>
              <a:ext cx="528" cy="4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ayhoa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944" y="1392"/>
              <a:ext cx="576" cy="49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3" descr="Hình ảnh0391 copy"/>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9548" y="2670670"/>
            <a:ext cx="4724400" cy="37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Natureza_016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8472">
            <a:off x="4368931" y="662513"/>
            <a:ext cx="22320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Natureza_016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8472">
            <a:off x="5861562" y="-175688"/>
            <a:ext cx="22320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0730" y="4080023"/>
            <a:ext cx="4014070" cy="1477328"/>
          </a:xfrm>
          <a:prstGeom prst="rect">
            <a:avLst/>
          </a:prstGeom>
        </p:spPr>
        <p:txBody>
          <a:bodyPr wrap="square">
            <a:spAutoFit/>
          </a:bodyPr>
          <a:lstStyle/>
          <a:p>
            <a:pPr lvl="0"/>
            <a:r>
              <a:rPr lang="vi-VN">
                <a:solidFill>
                  <a:srgbClr val="FF0000"/>
                </a:solidFill>
                <a:latin typeface="Helvetica Neue"/>
              </a:rPr>
              <a:t>Sáng sớm nay mọi người đã đi làm hết. Chỉ còn mỗi mình Xe Đạp con ở nhà. Nằm một mình buồn quá, Xe Đạp con nghĩ: “Mình phải đi dạo phố mới được!”</a:t>
            </a:r>
            <a:endParaRPr lang="vi-VN">
              <a:solidFill>
                <a:srgbClr val="FF0000"/>
              </a:solidFill>
              <a:latin typeface="Helvetica Neue"/>
            </a:endParaRPr>
          </a:p>
        </p:txBody>
      </p:sp>
    </p:spTree>
    <p:extLst>
      <p:ext uri="{BB962C8B-B14F-4D97-AF65-F5344CB8AC3E}">
        <p14:creationId xmlns:p14="http://schemas.microsoft.com/office/powerpoint/2010/main" val="33542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G_4529hoanch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7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Hình ảnh0391 cop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1" y="3048001"/>
            <a:ext cx="30257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5562600"/>
            <a:ext cx="11734839" cy="1200329"/>
          </a:xfrm>
          <a:prstGeom prst="rect">
            <a:avLst/>
          </a:prstGeom>
        </p:spPr>
        <p:txBody>
          <a:bodyPr wrap="square">
            <a:spAutoFit/>
          </a:bodyPr>
          <a:lstStyle/>
          <a:p>
            <a:pPr lvl="0"/>
            <a:r>
              <a:rPr lang="vi-VN" smtClean="0">
                <a:solidFill>
                  <a:srgbClr val="FF0000"/>
                </a:solidFill>
                <a:latin typeface="Helvetica Neue"/>
              </a:rPr>
              <a:t>Vừa </a:t>
            </a:r>
            <a:r>
              <a:rPr lang="vi-VN">
                <a:solidFill>
                  <a:srgbClr val="FF0000"/>
                </a:solidFill>
                <a:latin typeface="Helvetica Neue"/>
              </a:rPr>
              <a:t>ra khỏi nhà, Xe Đạp con đã thấy trên đường phố đầy ắp những Xe Tải, Xe Hơi, Xe Buýt, cả Xe Gắn Máy và Xe Đạp to nữa. Tất cả đều chạy rất trật tự trên con đường riêng của mình. Xe Đạp con cố len vào chạy cạnh những xe lớn. Chợt trông thấy một chiếc xe tải cũ dính đầy bụi đất, bên trên chất những bao hàng thật to, Xe Đạp con thắc mắc hỏi lớn:</a:t>
            </a:r>
            <a:endParaRPr lang="vi-VN">
              <a:solidFill>
                <a:srgbClr val="FF0000"/>
              </a:solidFill>
              <a:latin typeface="Helvetica Neue"/>
            </a:endParaRPr>
          </a:p>
        </p:txBody>
      </p:sp>
    </p:spTree>
    <p:extLst>
      <p:ext uri="{BB962C8B-B14F-4D97-AF65-F5344CB8AC3E}">
        <p14:creationId xmlns:p14="http://schemas.microsoft.com/office/powerpoint/2010/main" val="406121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1000" fill="hold"/>
                                        <p:tgtEl>
                                          <p:spTgt spid="3075"/>
                                        </p:tgtEl>
                                        <p:attrNameLst>
                                          <p:attrName>ppt_x</p:attrName>
                                        </p:attrNameLst>
                                      </p:cBhvr>
                                      <p:tavLst>
                                        <p:tav tm="0">
                                          <p:val>
                                            <p:strVal val="#ppt_x-.2"/>
                                          </p:val>
                                        </p:tav>
                                        <p:tav tm="100000">
                                          <p:val>
                                            <p:strVal val="#ppt_x"/>
                                          </p:val>
                                        </p:tav>
                                      </p:tavLst>
                                    </p:anim>
                                    <p:anim calcmode="lin" valueType="num">
                                      <p:cBhvr>
                                        <p:cTn id="13"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0.08455 0.0215 L 0.75243 0.0215 " pathEditMode="relative" rAng="0" ptsTypes="AA">
                                      <p:cBhvr>
                                        <p:cTn id="18" dur="2000" fill="hold"/>
                                        <p:tgtEl>
                                          <p:spTgt spid="3075"/>
                                        </p:tgtEl>
                                        <p:attrNameLst>
                                          <p:attrName>ppt_x</p:attrName>
                                          <p:attrName>ppt_y</p:attrName>
                                        </p:attrNameLst>
                                      </p:cBhvr>
                                      <p:rCtr x="333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4054</TotalTime>
  <Words>479</Words>
  <Application>Microsoft Office PowerPoint</Application>
  <PresentationFormat>Widescreen</PresentationFormat>
  <Paragraphs>43</Paragraphs>
  <Slides>17</Slides>
  <Notes>3</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31" baseType="lpstr">
      <vt:lpstr>Arial</vt:lpstr>
      <vt:lpstr>Calibri</vt:lpstr>
      <vt:lpstr>Constantia</vt:lpstr>
      <vt:lpstr>Cuprum</vt:lpstr>
      <vt:lpstr>Helvetica Neue</vt:lpstr>
      <vt:lpstr>Times New Roman</vt:lpstr>
      <vt:lpstr>Tomato</vt:lpstr>
      <vt:lpstr>Wingdings 2</vt:lpstr>
      <vt:lpstr>Flow</vt:lpstr>
      <vt:lpstr>1_Default Design</vt:lpstr>
      <vt:lpstr>2_Default Design</vt:lpstr>
      <vt:lpstr>4_Default Design</vt:lpstr>
      <vt:lpstr>5_Default Design</vt:lpstr>
      <vt:lpstr>Image</vt:lpstr>
      <vt:lpstr>PowerPoint Presentation</vt:lpstr>
      <vt:lpstr>1. Mục tiêu cần đạt: + Kiến thức: - Trẻ hiểu ND câu truyện “Xe đạp con trên đường phố”. - Trẻ nhớ tên truyện và tên các nhân vật trong truyện. + Kĩ năng: - Trẻ hứng thú lắng nghe cô kể chuyện và trả lời câu hỏi. + Thái độ: - GD trẻ thực hiện theo luật lệ giao thông </vt:lpstr>
      <vt:lpstr>2.Chuẩn bị - Hình ảnh nội dung câu chuyện “Xe đạp con trên đường phố”. - Phim hoạt hình “Xe đạp con trên đường phố” - Nhạc bài hát: Em tập lái ô tô, Em đi qua ngã tư đường phố. </vt:lpstr>
      <vt:lpstr>3. Các bước tiến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Giờ học đến đây là hết rồi ! Chúc các con luôn chăm ngoan học giỏi.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KẾT ĐOÀN</dc:creator>
  <cp:lastModifiedBy>Administrator</cp:lastModifiedBy>
  <cp:revision>88</cp:revision>
  <dcterms:created xsi:type="dcterms:W3CDTF">2018-10-20T01:54:07Z</dcterms:created>
  <dcterms:modified xsi:type="dcterms:W3CDTF">2026-03-19T01:40:51Z</dcterms:modified>
</cp:coreProperties>
</file>