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6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2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5C6C-CE6F-42C9-B393-446582820FC2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E148-CED5-4276-ADDF-9E1AA70C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1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970948" y="792684"/>
            <a:ext cx="6337300" cy="720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916782" y="2887787"/>
            <a:ext cx="10358435" cy="87158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4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nhận biết chữ số 0, ý nghĩa chữ số 0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278518" y="3916564"/>
            <a:ext cx="45159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GV : </a:t>
            </a:r>
            <a:r>
              <a:rPr lang="en-US" sz="2400" b="1" smtClean="0">
                <a:solidFill>
                  <a:srgbClr val="FF0000"/>
                </a:solidFill>
                <a:latin typeface=" tiems newroman"/>
              </a:rPr>
              <a:t>Nguyễn Thị Hậu</a:t>
            </a:r>
            <a:endParaRPr lang="en-US" sz="2400" b="1">
              <a:solidFill>
                <a:srgbClr val="FF0000"/>
              </a:solidFill>
              <a:latin typeface=" tiems newroman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 tiems newroman"/>
              </a:rPr>
              <a:t>Lứa tuổi : Mẫu giáo lớn </a:t>
            </a: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1923003" y="2015090"/>
            <a:ext cx="8269165" cy="214579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999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nhận thức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859" y="772560"/>
            <a:ext cx="1242530" cy="1242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2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227"/>
    </mc:Choice>
    <mc:Fallback xmlns="">
      <p:transition advTm="18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99" y="0"/>
            <a:ext cx="123063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454" y="303133"/>
            <a:ext cx="521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ở trẻ chữ số 0</a:t>
            </a:r>
          </a:p>
        </p:txBody>
      </p:sp>
      <p:sp>
        <p:nvSpPr>
          <p:cNvPr id="2" name="Oval 1"/>
          <p:cNvSpPr/>
          <p:nvPr/>
        </p:nvSpPr>
        <p:spPr>
          <a:xfrm>
            <a:off x="457296" y="1083819"/>
            <a:ext cx="4744461" cy="222427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9" y="1741183"/>
            <a:ext cx="946792" cy="11982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4" y="1072089"/>
            <a:ext cx="946792" cy="11982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76" y="969388"/>
            <a:ext cx="946792" cy="11982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54" y="2005753"/>
            <a:ext cx="946792" cy="1198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7" y="1938776"/>
            <a:ext cx="946792" cy="119823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6140468" y="920476"/>
            <a:ext cx="5140501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3" y="1621678"/>
            <a:ext cx="1043419" cy="11982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42" y="971294"/>
            <a:ext cx="946792" cy="11982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36" y="863856"/>
            <a:ext cx="946792" cy="1198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68" y="1022562"/>
            <a:ext cx="946792" cy="11982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40" y="1979239"/>
            <a:ext cx="946792" cy="11982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7" y="1826765"/>
            <a:ext cx="946792" cy="1198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2951" y="146297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75139" y="1855080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57296" y="3464164"/>
            <a:ext cx="5979808" cy="248133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4" y="4142216"/>
            <a:ext cx="946792" cy="11982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3520164"/>
            <a:ext cx="946792" cy="11982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81" y="3365111"/>
            <a:ext cx="946792" cy="11982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3" y="3523817"/>
            <a:ext cx="946792" cy="1198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87" y="4722050"/>
            <a:ext cx="946792" cy="11982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15" y="4741333"/>
            <a:ext cx="946792" cy="119823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311972" y="4005462"/>
            <a:ext cx="1174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81" y="4604398"/>
            <a:ext cx="946792" cy="1198233"/>
          </a:xfrm>
          <a:prstGeom prst="rect">
            <a:avLst/>
          </a:prstGeom>
        </p:spPr>
      </p:pic>
      <p:sp>
        <p:nvSpPr>
          <p:cNvPr id="59" name="Oval 58"/>
          <p:cNvSpPr/>
          <p:nvPr/>
        </p:nvSpPr>
        <p:spPr>
          <a:xfrm>
            <a:off x="7626295" y="3718736"/>
            <a:ext cx="3570229" cy="2006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842239" y="4034221"/>
            <a:ext cx="1103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43"/>
    </mc:Choice>
    <mc:Fallback xmlns="">
      <p:transition spd="slow" advTm="8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57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68239" y="2885050"/>
            <a:ext cx="1637351" cy="16373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112024" y="2929052"/>
            <a:ext cx="1637351" cy="1637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062371" y="2929052"/>
            <a:ext cx="1637351" cy="16373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024380" y="2941082"/>
            <a:ext cx="1637351" cy="16373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836692" y="2918409"/>
            <a:ext cx="1658632" cy="16586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791993" y="2917019"/>
            <a:ext cx="1637351" cy="16373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634980" y="2973279"/>
            <a:ext cx="1637351" cy="1637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643483" y="2917019"/>
            <a:ext cx="1637351" cy="16373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486471" y="2941081"/>
            <a:ext cx="1637351" cy="16373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427472" y="2929050"/>
            <a:ext cx="1637351" cy="1637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6020" y="2866210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2030" y="3130234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93426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5885" y="3042005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00679" y="2892182"/>
            <a:ext cx="1423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56585" y="153748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5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8"/>
    </mc:Choice>
    <mc:Fallback xmlns="">
      <p:transition spd="slow" advTm="8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992" y="1828799"/>
            <a:ext cx="355401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8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3"/>
    </mc:Choice>
    <mc:Fallback xmlns="">
      <p:transition spd="slow" advTm="21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7513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73" y="2606040"/>
            <a:ext cx="2486627" cy="3308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78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3"/>
    </mc:Choice>
    <mc:Fallback xmlns="">
      <p:transition spd="slow" advTm="2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640" y="591234"/>
            <a:ext cx="400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kiểu chữ số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953" y="1471910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>
                <a:solidFill>
                  <a:srgbClr val="FF0000"/>
                </a:solidFill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231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E30DAB"/>
                </a:solidFill>
                <a:latin typeface=".VnArabia" panose="020B7200000000000000" pitchFamily="34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1708" y="1002341"/>
            <a:ext cx="289813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10784" y="1392837"/>
            <a:ext cx="30089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7"/>
    </mc:Choice>
    <mc:Fallback xmlns="">
      <p:transition spd="slow" advTm="23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595" y="647700"/>
            <a:ext cx="618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trong dãy số tự nhiên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350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18034" y="298712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76441" y="3036809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3599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57241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0787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91256" y="303680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41146" y="3042362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34342" y="302156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57749" y="300236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315492" y="3010376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.VnArial" panose="020B7200000000000000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0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5"/>
    </mc:Choice>
    <mc:Fallback xmlns="">
      <p:transition spd="slow" advTm="21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903B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2" y="2890320"/>
            <a:ext cx="727808" cy="1344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82" y="2890320"/>
            <a:ext cx="727808" cy="1344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42" y="2890320"/>
            <a:ext cx="727808" cy="1344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6" y="2890320"/>
            <a:ext cx="727808" cy="1344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30" y="2890320"/>
            <a:ext cx="727808" cy="1344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48" y="2890320"/>
            <a:ext cx="727808" cy="1344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2" y="2905560"/>
            <a:ext cx="727808" cy="13446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12" y="2905560"/>
            <a:ext cx="727808" cy="13446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14" y="2928420"/>
            <a:ext cx="727808" cy="13446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18" y="2943660"/>
            <a:ext cx="727808" cy="1344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310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7994" y="4200516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56401" y="4250201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3559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201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0747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71216" y="425020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1106" y="4255754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14302" y="4234960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37709" y="4215758"/>
            <a:ext cx="636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88940" y="4267338"/>
            <a:ext cx="126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1903BD"/>
                </a:solidFill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580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trong thứ tự số đếm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5751" y="5578006"/>
            <a:ext cx="10583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số 0 dùng để biểu thị không có đối tượng nào trong nhóm.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91092" y="2890320"/>
            <a:ext cx="716723" cy="11465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3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7"/>
    </mc:Choice>
    <mc:Fallback xmlns="">
      <p:transition spd="slow" advTm="49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5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86710" y="1874508"/>
            <a:ext cx="21268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1903BD"/>
                </a:solidFill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96640" y="591234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chữ số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56370" y="1828794"/>
            <a:ext cx="22792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>
                <a:solidFill>
                  <a:srgbClr val="1903BD"/>
                </a:solidFill>
                <a:latin typeface=".VnArial" panose="020B7200000000000000" pitchFamily="34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9242" y="2039168"/>
            <a:ext cx="373745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FF0000"/>
                </a:solidFill>
                <a:latin typeface=".VnArial" panose="020B7200000000000000" pitchFamily="34" charset="0"/>
              </a:rPr>
              <a:t>20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0995" y="3186794"/>
            <a:ext cx="424859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>
                <a:solidFill>
                  <a:srgbClr val="00B050"/>
                </a:solidFill>
                <a:latin typeface=".VnArial" panose="020B7200000000000000" pitchFamily="34" charset="0"/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1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7"/>
    </mc:Choice>
    <mc:Fallback xmlns="">
      <p:transition spd="slow" advTm="5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35" grpId="0"/>
      <p:bldP spid="35" grpId="1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9302" y="2816304"/>
            <a:ext cx="100653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1903BD"/>
                </a:solidFill>
                <a:latin typeface=".VnArial" panose="020B7200000000000000" pitchFamily="34" charset="0"/>
              </a:rPr>
              <a:t>0398175055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6640" y="591234"/>
            <a:ext cx="7288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0 đứng trước các số khác thì biểu thị số điện thoại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0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37"/>
    </mc:Choice>
    <mc:Fallback xmlns="">
      <p:transition spd="slow" advTm="5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93944" y="212894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0 có ở đâu 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886812"/>
            <a:ext cx="3909061" cy="18851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3717" y="2827814"/>
            <a:ext cx="490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Dùng để chỉ dung lượng các sản phẩm  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1" y="3658812"/>
            <a:ext cx="4095911" cy="1734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543721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sản xuất ,hạn sử dụng</a:t>
            </a:r>
          </a:p>
          <a:p>
            <a:pPr algn="ctr"/>
            <a:r>
              <a:rPr lang="en-US" sz="24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trên sản phẩm</a:t>
            </a:r>
            <a:endParaRPr lang="en-US" sz="24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73" y="3565625"/>
            <a:ext cx="4114222" cy="2143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35152" y="5852712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 số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8" y="886812"/>
            <a:ext cx="5010792" cy="17192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85780" y="2720092"/>
            <a:ext cx="471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Biểu thị số điện thoại 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0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5"/>
    </mc:Choice>
    <mc:Fallback xmlns="">
      <p:transition spd="slow" advTm="32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6863" y="1016529"/>
            <a:ext cx="829627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altLang="en-US" sz="2100">
              <a:solidFill>
                <a:srgbClr val="160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nhận biết được chữ số 0, nhận biết được vị trí của chữ số 0 trong dãy số  từ 0 - 10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ý nghĩa của chữ số 0</a:t>
            </a:r>
          </a:p>
          <a:p>
            <a:endParaRPr lang="en-US" altLang="en-US" sz="2100" b="1">
              <a:solidFill>
                <a:srgbClr val="160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quan sát, ghi nhớ.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kỹ năng so sánh, diễn đạt và sử dụng từ ngữ toán học.</a:t>
            </a:r>
          </a:p>
          <a:p>
            <a:endParaRPr lang="en-US" altLang="en-US" sz="21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100" b="1">
                <a:solidFill>
                  <a:srgbClr val="160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3.Thái độ:</a:t>
            </a:r>
          </a:p>
          <a:p>
            <a:r>
              <a:rPr lang="en-US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hào hứng tham gia hoạt động</a:t>
            </a:r>
            <a:endParaRPr lang="en-US" alt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5651" y="308643"/>
            <a:ext cx="4474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 yêu cầu</a:t>
            </a:r>
          </a:p>
        </p:txBody>
      </p:sp>
    </p:spTree>
    <p:extLst>
      <p:ext uri="{BB962C8B-B14F-4D97-AF65-F5344CB8AC3E}">
        <p14:creationId xmlns:p14="http://schemas.microsoft.com/office/powerpoint/2010/main" val="42907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0"/>
    </mc:Choice>
    <mc:Fallback xmlns="">
      <p:transition spd="slow" advTm="778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87164" y="4567126"/>
            <a:ext cx="337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2" y="1072119"/>
            <a:ext cx="4507872" cy="31563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992" y="444401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1903BD"/>
                </a:solidFill>
                <a:latin typeface="Times New Roman" pitchFamily="18" charset="0"/>
                <a:cs typeface="Times New Roman" pitchFamily="18" charset="0"/>
              </a:rPr>
              <a:t>Ghi ngày tháng trên lịch </a:t>
            </a:r>
            <a:endParaRPr lang="en-US" sz="3600" b="1" dirty="0">
              <a:solidFill>
                <a:srgbClr val="1903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6" y="1348160"/>
            <a:ext cx="5305743" cy="2902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4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9"/>
    </mc:Choice>
    <mc:Fallback xmlns="">
      <p:transition spd="slow" advTm="2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70213" y="813436"/>
            <a:ext cx="68405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 :Trò chơi</a:t>
            </a:r>
            <a:endParaRPr lang="en-US" alt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03663" y="2259806"/>
            <a:ext cx="5799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814763" y="3428999"/>
            <a:ext cx="5151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8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5"/>
    </mc:Choice>
    <mc:Fallback xmlns="">
      <p:transition spd="slow" advTm="19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63536" y="351312"/>
            <a:ext cx="579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Bé nhanh bé đúng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905323" y="955185"/>
            <a:ext cx="7856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chọn đáp án đúng cho mỗi câu hỏi sau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69961" y="2224782"/>
            <a:ext cx="11852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 tự nhiên số 0 là số lớn nhất hay bé nhất?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3060698" y="3148482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Số bé nhất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3060698" y="4416804"/>
            <a:ext cx="5207002" cy="839318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Số lớn nhất</a:t>
            </a: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9"/>
    </mc:Choice>
    <mc:Fallback xmlns="">
      <p:transition spd="slow" advTm="4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3" grpId="0"/>
      <p:bldP spid="24" grpId="0"/>
      <p:bldP spid="26" grpId="0"/>
      <p:bldP spid="3" grpId="0" animBg="1"/>
      <p:bldP spid="3" grpId="1" animBg="1"/>
      <p:bldP spid="28" grpId="0" animBg="1"/>
      <p:bldP spid="28" grpId="1" animBg="1"/>
    </p:bldLst>
  </p:timing>
  <p:extLst mod="1">
    <p:ext uri="{E180D4A7-C9FB-4DFB-919C-405C955672EB}">
      <p14:showEvtLst xmlns:p14="http://schemas.microsoft.com/office/powerpoint/2010/main">
        <p14:playEvt time="27236" objId="4"/>
        <p14:stopEvt time="36748" objId="4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886805" y="658979"/>
            <a:ext cx="7503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đếm số 0 dùng để làm gì 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2434272" y="2288117"/>
            <a:ext cx="6307455" cy="1762760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Dùng biểu thị nhiều đối tượng</a:t>
            </a:r>
          </a:p>
        </p:txBody>
      </p:sp>
      <p:sp>
        <p:nvSpPr>
          <p:cNvPr id="28" name="Flowchart: Decision 27"/>
          <p:cNvSpPr/>
          <p:nvPr/>
        </p:nvSpPr>
        <p:spPr>
          <a:xfrm>
            <a:off x="1997709" y="4282440"/>
            <a:ext cx="7180582" cy="2022697"/>
          </a:xfrm>
          <a:prstGeom prst="flowChartDecision">
            <a:avLst/>
          </a:prstGeom>
          <a:solidFill>
            <a:srgbClr val="EAFC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Dùng biểu thị không có đối tượng nào</a:t>
            </a:r>
          </a:p>
        </p:txBody>
      </p:sp>
      <p:pic>
        <p:nvPicPr>
          <p:cNvPr id="4" name="Nhac đong hồ 5 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5943600"/>
            <a:ext cx="846038" cy="723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7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80"/>
    </mc:Choice>
    <mc:Fallback xmlns="">
      <p:transition spd="slow" advTm="47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2422 -0.245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6" grpId="0"/>
      <p:bldP spid="3" grpId="0" animBg="1"/>
      <p:bldP spid="3" grpId="1" animBg="1"/>
      <p:bldP spid="28" grpId="0" animBg="1"/>
      <p:bldP spid="28" grpId="1" animBg="1"/>
    </p:bldLst>
  </p:timing>
  <p:extLst mod="1">
    <p:ext uri="{E180D4A7-C9FB-4DFB-919C-405C955672EB}">
      <p14:showEvtLst xmlns:p14="http://schemas.microsoft.com/office/powerpoint/2010/main">
        <p14:playEvt time="23234" objId="4"/>
        <p14:stopEvt time="32474" objId="4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96602" y="1142999"/>
            <a:ext cx="6853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hơn</a:t>
            </a:r>
            <a:endParaRPr lang="en-US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875722" y="2332164"/>
            <a:ext cx="73561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và nối nhóm đồ vật với số tương ứng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3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2"/>
    </mc:Choice>
    <mc:Fallback xmlns="">
      <p:transition spd="slow" advTm="2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51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08540" y="668045"/>
            <a:ext cx="4736472" cy="321743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41721" y="662336"/>
            <a:ext cx="4907280" cy="337626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371584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89536" y="4480560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07488" y="4518660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Arrow Connector 29"/>
          <p:cNvCxnSpPr>
            <a:stCxn id="8" idx="4"/>
          </p:cNvCxnSpPr>
          <p:nvPr/>
        </p:nvCxnSpPr>
        <p:spPr>
          <a:xfrm>
            <a:off x="3476776" y="3885483"/>
            <a:ext cx="426603" cy="9127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004602" y="3879774"/>
            <a:ext cx="539199" cy="9184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23" y="995534"/>
            <a:ext cx="1579743" cy="15797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64" y="1454802"/>
            <a:ext cx="1579743" cy="15797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92" y="1198942"/>
            <a:ext cx="1579743" cy="15797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18" y="1710662"/>
            <a:ext cx="1579743" cy="15797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87" y="1989657"/>
            <a:ext cx="1579743" cy="15797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52" y="2138186"/>
            <a:ext cx="1579743" cy="1579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0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4"/>
    </mc:Choice>
    <mc:Fallback xmlns="">
      <p:transition spd="slow" advTm="2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71" y="0"/>
            <a:ext cx="12192000" cy="699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1" y="1449875"/>
            <a:ext cx="853206" cy="11159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0309" y="517254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67" y="816373"/>
            <a:ext cx="853206" cy="1115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63" y="816373"/>
            <a:ext cx="853206" cy="1115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0" y="1990812"/>
            <a:ext cx="931721" cy="11546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2" y="1246231"/>
            <a:ext cx="853206" cy="111596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589296" y="517254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30304" y="412545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26897" y="3986368"/>
            <a:ext cx="1232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43014" y="2316702"/>
            <a:ext cx="1163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C0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379119" y="1557728"/>
            <a:ext cx="1064402" cy="9828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</p:cNvCxnSpPr>
          <p:nvPr/>
        </p:nvCxnSpPr>
        <p:spPr>
          <a:xfrm flipH="1">
            <a:off x="6704328" y="2540846"/>
            <a:ext cx="1419139" cy="499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220859"/>
            <a:ext cx="708941" cy="111596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774677" y="3380348"/>
            <a:ext cx="4838011" cy="275017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428" y="3662879"/>
            <a:ext cx="708941" cy="1115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24" y="3608487"/>
            <a:ext cx="708941" cy="11159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224" y="3958736"/>
            <a:ext cx="774181" cy="11546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74" y="3662879"/>
            <a:ext cx="708941" cy="11159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29" y="4789364"/>
            <a:ext cx="774181" cy="115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998" y="4807081"/>
            <a:ext cx="774181" cy="115465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1358212" y="3555593"/>
            <a:ext cx="3647551" cy="237078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030304" y="5063569"/>
            <a:ext cx="1020675" cy="399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973047" y="3431314"/>
            <a:ext cx="1278566" cy="96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6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99"/>
    </mc:Choice>
    <mc:Fallback xmlns="">
      <p:transition spd="slow" advTm="5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Pictures\images (6).jpg">
            <a:extLst>
              <a:ext uri="{FF2B5EF4-FFF2-40B4-BE49-F238E27FC236}">
                <a16:creationId xmlns:a16="http://schemas.microsoft.com/office/drawing/2014/main" id="{D3A07A01-03F1-35BD-9B9E-A6915D18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3" y="0"/>
            <a:ext cx="123371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CAD400E5-CB5B-BC4A-46A4-42779B3B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4" y="2628900"/>
            <a:ext cx="7924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21063" y="1039813"/>
            <a:ext cx="68405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Ôn đếm và nhận biết chữ số trong phạm vi 10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4822031" y="2527300"/>
            <a:ext cx="4038600" cy="53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Trß ch¬i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3708400" y="3670301"/>
            <a:ext cx="6654800" cy="14859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99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9900">
                    <a:alpha val="98822"/>
                  </a:srgbClr>
                </a:solidFill>
                <a:latin typeface=" tiems newroman"/>
              </a:rPr>
              <a:t>Bé nhanh bé đúng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8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7"/>
    </mc:Choice>
    <mc:Fallback xmlns="">
      <p:transition spd="slow" advTm="22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3213100" y="685742"/>
            <a:ext cx="7578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2A0B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Bé đếm số lượng các nhóm đồ vật và chọn chữ số tương ứng</a:t>
            </a:r>
            <a:endParaRPr lang="en-US" altLang="en-US" b="1">
              <a:solidFill>
                <a:srgbClr val="2A0B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286000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7" y="2698750"/>
            <a:ext cx="1052512" cy="153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44" y="2688769"/>
            <a:ext cx="1052512" cy="1536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16" y="2698750"/>
            <a:ext cx="1052512" cy="153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33" y="2698750"/>
            <a:ext cx="1052512" cy="1536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60" y="2698750"/>
            <a:ext cx="1052512" cy="1536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7" y="2688769"/>
            <a:ext cx="1052512" cy="1536700"/>
          </a:xfrm>
          <a:prstGeom prst="rect">
            <a:avLst/>
          </a:prstGeom>
        </p:spPr>
      </p:pic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828145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375148" y="468993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5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6"/>
    </mc:Choice>
    <mc:Fallback xmlns="">
      <p:transition spd="slow" advTm="40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35091 -0.301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1" grpId="0" animBg="1"/>
      <p:bldP spid="4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350885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893030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440033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36" y="0"/>
            <a:ext cx="2360579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1" y="1156245"/>
            <a:ext cx="2360579" cy="274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57" y="22860"/>
            <a:ext cx="2360579" cy="2743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15" y="15239"/>
            <a:ext cx="2360579" cy="274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91" y="1156245"/>
            <a:ext cx="2360579" cy="2743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3" y="1171484"/>
            <a:ext cx="2360579" cy="2743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43" y="1156245"/>
            <a:ext cx="2360579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8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6"/>
    </mc:Choice>
    <mc:Fallback xmlns="">
      <p:transition spd="slow" advTm="26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4" grpId="0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2381365" y="3823883"/>
            <a:ext cx="1443875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4923510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440033" y="3823883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599924" y="831335"/>
            <a:ext cx="1839245" cy="18392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2458535" y="770357"/>
            <a:ext cx="1932918" cy="19329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4466549" y="734833"/>
            <a:ext cx="1958946" cy="19589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620167" y="830077"/>
            <a:ext cx="1841763" cy="18417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02404" y="1490679"/>
            <a:ext cx="1851798" cy="18517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2522066" y="1416643"/>
            <a:ext cx="1966933" cy="19669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4602116" y="1439226"/>
            <a:ext cx="1960869" cy="19608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51">
            <a:off x="6630165" y="1484577"/>
            <a:ext cx="1892399" cy="1892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97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2"/>
    </mc:Choice>
    <mc:Fallback xmlns="">
      <p:transition spd="slow" advTm="34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52903 -0.3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78" y="0"/>
            <a:ext cx="12192000" cy="6858000"/>
          </a:xfrm>
          <a:prstGeom prst="rect">
            <a:avLst/>
          </a:prstGeom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345740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Teim new roman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3032759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720311" y="4588850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 tiems newroman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12" y="957336"/>
            <a:ext cx="1356327" cy="1464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3" y="957336"/>
            <a:ext cx="1356327" cy="14647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52" y="990600"/>
            <a:ext cx="1356327" cy="1464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22" y="957336"/>
            <a:ext cx="1356327" cy="1464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56" y="2762363"/>
            <a:ext cx="1356327" cy="14647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83" y="2792257"/>
            <a:ext cx="1356327" cy="1464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91" y="2785517"/>
            <a:ext cx="1356327" cy="1464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85" y="2792257"/>
            <a:ext cx="1356327" cy="1464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76" y="2750494"/>
            <a:ext cx="1356327" cy="1464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7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0"/>
    </mc:Choice>
    <mc:Fallback xmlns="">
      <p:transition spd="slow" advTm="27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37290" y="1314349"/>
            <a:ext cx="1637351" cy="1637351"/>
          </a:xfrm>
          <a:prstGeom prst="rect">
            <a:avLst/>
          </a:prstGeom>
        </p:spPr>
      </p:pic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4722077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 tiems newroman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2409096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096648" y="4222874"/>
            <a:ext cx="1600200" cy="1516739"/>
          </a:xfrm>
          <a:prstGeom prst="star24">
            <a:avLst>
              <a:gd name="adj" fmla="val 37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1259333" y="1371548"/>
            <a:ext cx="1637351" cy="16373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2231707" y="1333389"/>
            <a:ext cx="1637351" cy="1637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3258718" y="1333471"/>
            <a:ext cx="1637351" cy="16373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4285727" y="1371550"/>
            <a:ext cx="1637351" cy="16373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5207771" y="1371549"/>
            <a:ext cx="1637351" cy="16373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6129814" y="1409629"/>
            <a:ext cx="1637351" cy="16373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051857" y="1447710"/>
            <a:ext cx="1637351" cy="16373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7973900" y="1428669"/>
            <a:ext cx="1637351" cy="16373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574">
            <a:off x="8778135" y="1497271"/>
            <a:ext cx="1637351" cy="1637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7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0"/>
    </mc:Choice>
    <mc:Fallback xmlns="">
      <p:transition spd="slow" advTm="37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00026 -0.185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46463" y="1471613"/>
            <a:ext cx="6840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Nhận biết chữ số 0, ý nghĩa chữ số 0</a:t>
            </a:r>
            <a:endParaRPr lang="en-US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0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7"/>
    </mc:Choice>
    <mc:Fallback xmlns="">
      <p:transition spd="slow" advTm="1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9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7|0.8|0.7|0.7|0.7|0.7|0.7|0.7|5.1|1.2|4.3|4.1|1|0.9|0.8|0.8|6|1.8|3.2|3.8|0.8|0.8|1.6|0.9|2.5|4.8|1.1|3.9|2.4|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6|2.9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4|4.2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.4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0.8|0.9|0.9|0.9|0.9|0.9|0.8|0.9|0.9|1|14.4|2.4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8|9.4|6.4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8|9.4|6.4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3|4.1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7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5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4.6|7.2|2.2|6|13.3|5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4|3.5|6.5|17.4|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9|0.8|0.7|0.8|0.8|2.8|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|0.6|0.8|0.9|1.8|8.3|7|6.2|0.8|0.7|0.7|0.7|0.9|0.8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9.7|7.2|1.2|1.3|1.2|1.1|1.2|4.2|2.8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|1.1|1.2|1.2|1.2|1.2|3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8|1.6|1.4|1.4|1.3|1.2|1.2|4.3|6.6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|1|0.9|0.8|0.8|1|0.9|0.9|3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7|1.4|1.3|1.3|1.4|1.4|1.4|1.3|1.2|3.5|2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0.9|0.9|0.9|1|4.6|4.8|2|1.8|1.6|1.6|1.4|2.7|5.3|1.5|1.2|1.2|1.1|1.1|1.1|4|7.9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418</Words>
  <Application>Microsoft Office PowerPoint</Application>
  <PresentationFormat>Widescreen</PresentationFormat>
  <Paragraphs>119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 tiems newroman</vt:lpstr>
      <vt:lpstr>.VnArabia</vt:lpstr>
      <vt:lpstr>.VnArial</vt:lpstr>
      <vt:lpstr>.VnAvant</vt:lpstr>
      <vt:lpstr>.VnTime</vt:lpstr>
      <vt:lpstr>Arial</vt:lpstr>
      <vt:lpstr>Calibri</vt:lpstr>
      <vt:lpstr>Calibri Light</vt:lpstr>
      <vt:lpstr>Teim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Administrator</cp:lastModifiedBy>
  <cp:revision>17</cp:revision>
  <dcterms:created xsi:type="dcterms:W3CDTF">2022-03-09T03:09:03Z</dcterms:created>
  <dcterms:modified xsi:type="dcterms:W3CDTF">2026-02-23T02:29:38Z</dcterms:modified>
</cp:coreProperties>
</file>