
<file path=[Content_Types].xml><?xml version="1.0" encoding="utf-8"?>
<Types xmlns="http://schemas.openxmlformats.org/package/2006/content-types">
  <Default Extension="gif" ContentType="image/gif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28"/>
  </p:notesMasterIdLst>
  <p:sldIdLst>
    <p:sldId id="256" r:id="rId2"/>
    <p:sldId id="257" r:id="rId3"/>
    <p:sldId id="258" r:id="rId4"/>
    <p:sldId id="265" r:id="rId5"/>
    <p:sldId id="266" r:id="rId6"/>
    <p:sldId id="267" r:id="rId7"/>
    <p:sldId id="268" r:id="rId8"/>
    <p:sldId id="269" r:id="rId9"/>
    <p:sldId id="270" r:id="rId10"/>
    <p:sldId id="271" r:id="rId11"/>
    <p:sldId id="272" r:id="rId12"/>
    <p:sldId id="273" r:id="rId13"/>
    <p:sldId id="274" r:id="rId14"/>
    <p:sldId id="275" r:id="rId15"/>
    <p:sldId id="276" r:id="rId16"/>
    <p:sldId id="277" r:id="rId17"/>
    <p:sldId id="278" r:id="rId18"/>
    <p:sldId id="279" r:id="rId19"/>
    <p:sldId id="280" r:id="rId20"/>
    <p:sldId id="281" r:id="rId21"/>
    <p:sldId id="282" r:id="rId22"/>
    <p:sldId id="283" r:id="rId23"/>
    <p:sldId id="284" r:id="rId24"/>
    <p:sldId id="285" r:id="rId25"/>
    <p:sldId id="286" r:id="rId26"/>
    <p:sldId id="287" r:id="rId27"/>
  </p:sldIdLst>
  <p:sldSz cx="9144000" cy="6858000" type="screen4x3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000000"/>
          </p15:clr>
        </p15:guide>
        <p15:guide id="2" pos="2880">
          <p15:clr>
            <a:srgbClr val="000000"/>
          </p15:clr>
        </p15:guide>
      </p15:sldGuideLst>
    </p:ext>
    <p:ext uri="GoogleSlidesCustomDataVersion2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38" roundtripDataSignature="AMtx7mhd3YUJA9mJ0LR5z//VvZBfV7GHF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5" d="100"/>
          <a:sy n="65" d="100"/>
        </p:scale>
        <p:origin x="1536" y="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8" Type="http://customschemas.google.com/relationships/presentationmetadata" Target="meta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8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p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5" name="Google Shape;185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0" name="Google Shape;190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p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5" name="Google Shape;195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p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4" name="Google Shape;204;p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p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9" name="Google Shape;209;p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p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4" name="Google Shape;214;p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p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9" name="Google Shape;219;p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p2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4" name="Google Shape;224;p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Google Shape;228;p2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9" name="Google Shape;229;p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Google Shape;233;p2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4" name="Google Shape;234;p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89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Google Shape;238;p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9" name="Google Shape;239;p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Google Shape;243;p2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4" name="Google Shape;244;p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Google Shape;251;p2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2" name="Google Shape;252;p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Google Shape;259;p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0" name="Google Shape;260;p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Google Shape;267;p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8" name="Google Shape;268;p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" name="Google Shape;275;p3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6" name="Google Shape;276;p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Google Shape;281;p3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2" name="Google Shape;282;p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99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0" name="Google Shape;150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0" name="Google Shape;160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5" name="Google Shape;165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p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0" name="Google Shape;170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5" name="Google Shape;175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p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0" name="Google Shape;180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34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34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" name="Google Shape;14;p34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43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43"/>
          <p:cNvSpPr txBox="1">
            <a:spLocks noGrp="1"/>
          </p:cNvSpPr>
          <p:nvPr>
            <p:ph type="body" idx="1"/>
          </p:nvPr>
        </p:nvSpPr>
        <p:spPr>
          <a:xfrm rot="5400000">
            <a:off x="2309019" y="-251618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43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43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43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44"/>
          <p:cNvSpPr txBox="1">
            <a:spLocks noGrp="1"/>
          </p:cNvSpPr>
          <p:nvPr>
            <p:ph type="title"/>
          </p:nvPr>
        </p:nvSpPr>
        <p:spPr>
          <a:xfrm rot="5400000">
            <a:off x="4732338" y="2171701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44"/>
          <p:cNvSpPr txBox="1">
            <a:spLocks noGrp="1"/>
          </p:cNvSpPr>
          <p:nvPr>
            <p:ph type="body" idx="1"/>
          </p:nvPr>
        </p:nvSpPr>
        <p:spPr>
          <a:xfrm rot="5400000">
            <a:off x="541338" y="190500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44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44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44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35"/>
          <p:cNvSpPr txBox="1"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35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1pPr>
            <a:lvl2pPr lvl="1" algn="ctr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8" name="Google Shape;18;p35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35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35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36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36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" name="Google Shape;24;p36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36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36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37"/>
          <p:cNvSpPr txBox="1"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 sz="4000" b="1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37"/>
          <p:cNvSpPr txBox="1"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marL="914400" lvl="1" indent="-228600" algn="l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0" name="Google Shape;30;p37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37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37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38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38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36" name="Google Shape;36;p38"/>
          <p:cNvSpPr txBox="1">
            <a:spLocks noGrp="1"/>
          </p:cNvSpPr>
          <p:nvPr>
            <p:ph type="body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37" name="Google Shape;37;p38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38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38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39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39"/>
          <p:cNvSpPr txBox="1"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3" name="Google Shape;43;p39"/>
          <p:cNvSpPr txBox="1">
            <a:spLocks noGrp="1"/>
          </p:cNvSpPr>
          <p:nvPr>
            <p:ph type="body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44" name="Google Shape;44;p39"/>
          <p:cNvSpPr txBox="1">
            <a:spLocks noGrp="1"/>
          </p:cNvSpPr>
          <p:nvPr>
            <p:ph type="body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5" name="Google Shape;45;p39"/>
          <p:cNvSpPr txBox="1">
            <a:spLocks noGrp="1"/>
          </p:cNvSpPr>
          <p:nvPr>
            <p:ph type="body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46" name="Google Shape;46;p39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39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39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40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40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40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40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41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41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marL="1371600" lvl="2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marL="2286000" lvl="4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marL="2743200" lvl="5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57" name="Google Shape;57;p41"/>
          <p:cNvSpPr txBox="1">
            <a:spLocks noGrp="1"/>
          </p:cNvSpPr>
          <p:nvPr>
            <p:ph type="body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58" name="Google Shape;58;p41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41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41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42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42"/>
          <p:cNvSpPr>
            <a:spLocks noGrp="1"/>
          </p:cNvSpPr>
          <p:nvPr>
            <p:ph type="pic" idx="2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42"/>
          <p:cNvSpPr txBox="1">
            <a:spLocks noGrp="1"/>
          </p:cNvSpPr>
          <p:nvPr>
            <p:ph type="body" idx="1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65" name="Google Shape;65;p42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42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42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33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" name="Google Shape;7;p33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33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Google Shape;9;p33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Google Shape;10;p33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png"/><Relationship Id="rId4" Type="http://schemas.openxmlformats.org/officeDocument/2006/relationships/image" Target="../media/image2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gif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Relationship Id="rId6" Type="http://schemas.openxmlformats.org/officeDocument/2006/relationships/slide" Target="slide24.xml"/><Relationship Id="rId5" Type="http://schemas.openxmlformats.org/officeDocument/2006/relationships/slide" Target="slide23.xml"/><Relationship Id="rId4" Type="http://schemas.openxmlformats.org/officeDocument/2006/relationships/slide" Target="slide2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Relationship Id="rId4" Type="http://schemas.openxmlformats.org/officeDocument/2006/relationships/slide" Target="slide2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Relationship Id="rId4" Type="http://schemas.openxmlformats.org/officeDocument/2006/relationships/slide" Target="slide2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Relationship Id="rId4" Type="http://schemas.openxmlformats.org/officeDocument/2006/relationships/slide" Target="slide2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1.g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gi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png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"/>
          <p:cNvSpPr/>
          <p:nvPr/>
        </p:nvSpPr>
        <p:spPr>
          <a:xfrm>
            <a:off x="101600" y="1165790"/>
            <a:ext cx="8940803" cy="685024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lvl="0" algn="ctr"/>
            <a:endParaRPr b="1" i="0" dirty="0">
              <a:ln w="11425" cap="flat" cmpd="sng">
                <a:solidFill>
                  <a:srgbClr val="F4F6F9"/>
                </a:solidFill>
                <a:prstDash val="solid"/>
                <a:miter lim="800000"/>
                <a:headEnd type="none" w="sm" len="sm"/>
                <a:tailEnd type="none" w="sm" len="sm"/>
              </a:ln>
              <a:solidFill>
                <a:srgbClr val="FF0000"/>
              </a:solidFill>
              <a:latin typeface="Times New Roman"/>
            </a:endParaRPr>
          </a:p>
        </p:txBody>
      </p:sp>
      <p:sp>
        <p:nvSpPr>
          <p:cNvPr id="85" name="Google Shape;85;p1"/>
          <p:cNvSpPr txBox="1"/>
          <p:nvPr/>
        </p:nvSpPr>
        <p:spPr>
          <a:xfrm>
            <a:off x="965422" y="2425497"/>
            <a:ext cx="7870500" cy="44011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0" i="0" u="none" strike="noStrike" cap="none" dirty="0" err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Lĩnh</a:t>
            </a:r>
            <a:r>
              <a:rPr lang="en-US" sz="2800" b="0" i="0" u="none" strike="noStrike" cap="none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b="0" i="0" u="none" strike="noStrike" cap="none" dirty="0" err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vực</a:t>
            </a:r>
            <a:r>
              <a:rPr lang="en-US" sz="2800" b="0" i="0" u="none" strike="noStrike" cap="none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: PHÁT TRIỂN NHẬN THỨC</a:t>
            </a:r>
          </a:p>
          <a:p>
            <a:pPr marL="0" marR="0" lvl="0" indent="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0" i="0" u="none" strike="noStrike" cap="none" dirty="0" err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Giáo</a:t>
            </a:r>
            <a:r>
              <a:rPr lang="en-US" sz="2800" b="0" i="0" u="none" strike="noStrike" cap="none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b="0" i="0" u="none" strike="noStrike" cap="none" dirty="0" err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án</a:t>
            </a:r>
            <a:r>
              <a:rPr lang="en-US" sz="2800" b="0" i="0" u="none" strike="noStrike" cap="none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: </a:t>
            </a:r>
            <a:r>
              <a:rPr lang="en-US" sz="2800" b="0" i="0" u="none" strike="noStrike" cap="none" dirty="0" err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Khám</a:t>
            </a:r>
            <a:r>
              <a:rPr lang="en-US" sz="2800" b="0" i="0" u="none" strike="noStrike" cap="none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b="0" i="0" u="none" strike="noStrike" cap="none" dirty="0" err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phá</a:t>
            </a:r>
            <a:r>
              <a:rPr lang="en-US" sz="2800" b="0" i="0" u="none" strike="noStrike" cap="none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khoa </a:t>
            </a:r>
            <a:r>
              <a:rPr lang="en-US" sz="2800" b="0" i="0" u="none" strike="noStrike" cap="none" dirty="0" err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học</a:t>
            </a:r>
            <a:r>
              <a:rPr lang="en-US" sz="2800" b="0" i="0" u="none" strike="noStrike" cap="none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b="0" i="0" u="none" strike="noStrike" cap="none" dirty="0" err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về</a:t>
            </a:r>
            <a:r>
              <a:rPr lang="en-US" sz="2800" b="0" i="0" u="none" strike="noStrike" cap="none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b="0" i="0" u="none" strike="noStrike" cap="none" dirty="0" err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môi</a:t>
            </a:r>
            <a:r>
              <a:rPr lang="en-US" sz="2800" b="0" i="0" u="none" strike="noStrike" cap="none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b="0" i="0" u="none" strike="noStrike" cap="none" dirty="0" err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trường</a:t>
            </a:r>
            <a:r>
              <a:rPr lang="en-US" sz="2800" b="0" i="0" u="none" strike="noStrike" cap="none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endParaRPr sz="2800" b="0" i="0" u="none" strike="noStrike" cap="none" dirty="0">
              <a:solidFill>
                <a:srgbClr val="FF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0" i="0" u="none" strike="noStrike" cap="none" dirty="0" err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xung</a:t>
            </a:r>
            <a:r>
              <a:rPr lang="en-US" sz="2800" b="0" i="0" u="none" strike="noStrike" cap="none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b="0" i="0" u="none" strike="noStrike" cap="none" dirty="0" err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quanh</a:t>
            </a:r>
            <a:r>
              <a:rPr lang="en-US" sz="2800" b="0" i="0" u="none" strike="noStrike" cap="none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.</a:t>
            </a:r>
            <a:endParaRPr sz="2800" dirty="0">
              <a:solidFill>
                <a:srgbClr val="FF0000"/>
              </a:solidFill>
            </a:endParaRPr>
          </a:p>
          <a:p>
            <a:pPr marL="0" marR="0" lvl="0" indent="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0" i="0" u="none" strike="noStrike" cap="none" dirty="0" err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Đề</a:t>
            </a:r>
            <a:r>
              <a:rPr lang="en-US" sz="2800" b="0" i="0" u="none" strike="noStrike" cap="none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b="0" i="0" u="none" strike="noStrike" cap="none" dirty="0" err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tài</a:t>
            </a:r>
            <a:r>
              <a:rPr lang="en-US" sz="2800" b="0" i="0" u="none" strike="noStrike" cap="none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: </a:t>
            </a:r>
            <a:r>
              <a:rPr lang="en-US" sz="2800" b="0" i="0" u="none" strike="noStrike" cap="none" dirty="0" err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Quá</a:t>
            </a:r>
            <a:r>
              <a:rPr lang="en-US" sz="2800" b="0" i="0" u="none" strike="noStrike" cap="none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b="0" i="0" u="none" strike="noStrike" cap="none" dirty="0" err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trình</a:t>
            </a:r>
            <a:r>
              <a:rPr lang="en-US" sz="2800" b="0" i="0" u="none" strike="noStrike" cap="none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b="0" i="0" u="none" strike="noStrike" cap="none" dirty="0" err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phát</a:t>
            </a:r>
            <a:r>
              <a:rPr lang="en-US" sz="2800" b="0" i="0" u="none" strike="noStrike" cap="none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b="0" i="0" u="none" strike="noStrike" cap="none" dirty="0" err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triển</a:t>
            </a:r>
            <a:r>
              <a:rPr lang="en-US" sz="2800" b="0" i="0" u="none" strike="noStrike" cap="none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b="0" i="0" u="none" strike="noStrike" cap="none" dirty="0" err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của</a:t>
            </a:r>
            <a:r>
              <a:rPr lang="en-US" sz="2800" b="0" i="0" u="none" strike="noStrike" cap="none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b="0" i="0" u="none" strike="noStrike" cap="none" dirty="0" err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cây</a:t>
            </a:r>
            <a:r>
              <a:rPr lang="en-US" sz="2800" b="0" i="0" u="none" strike="noStrike" cap="none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b="0" i="0" u="none" strike="noStrike" cap="none" dirty="0" err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từ</a:t>
            </a:r>
            <a:r>
              <a:rPr lang="en-US" sz="2800" b="0" i="0" u="none" strike="noStrike" cap="none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b="0" i="0" u="none" strike="noStrike" cap="none" dirty="0" err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hạt</a:t>
            </a:r>
            <a:r>
              <a:rPr lang="en-US" sz="2800" b="0" i="0" u="none" strike="noStrike" cap="none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.</a:t>
            </a:r>
            <a:endParaRPr sz="2800" dirty="0">
              <a:solidFill>
                <a:srgbClr val="FF0000"/>
              </a:solidFill>
            </a:endParaRPr>
          </a:p>
          <a:p>
            <a:pPr marL="0" marR="0" lvl="0" indent="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dirty="0" err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Lớp</a:t>
            </a:r>
            <a:r>
              <a:rPr lang="en-US" sz="2800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: MGL A1</a:t>
            </a:r>
            <a:endParaRPr sz="2800" dirty="0">
              <a:solidFill>
                <a:srgbClr val="FF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86" name="Google Shape;86;p1"/>
          <p:cNvSpPr txBox="1"/>
          <p:nvPr/>
        </p:nvSpPr>
        <p:spPr>
          <a:xfrm>
            <a:off x="0" y="-11"/>
            <a:ext cx="9494520" cy="10464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	ỦY BAN NHÂN DÂN PHƯỜNG VIỆT HƯNG</a:t>
            </a:r>
            <a:endParaRPr sz="2800" b="1" dirty="0">
              <a:solidFill>
                <a:srgbClr val="FF0000"/>
              </a:solidFill>
              <a:latin typeface="Times New Roman" panose="02020603050405020304" pitchFamily="18" charset="0"/>
              <a:ea typeface="Calibri"/>
              <a:cs typeface="Times New Roman" panose="02020603050405020304" pitchFamily="18" charset="0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	TRƯỜNG MẦM NON HOA HƯỚNG DƯƠNG</a:t>
            </a:r>
            <a:endParaRPr sz="2800" b="1" dirty="0">
              <a:solidFill>
                <a:srgbClr val="FF0000"/>
              </a:solidFill>
              <a:latin typeface="Times New Roman" panose="02020603050405020304" pitchFamily="18" charset="0"/>
              <a:ea typeface="Calibri"/>
              <a:cs typeface="Times New Roman" panose="02020603050405020304" pitchFamily="18" charset="0"/>
              <a:sym typeface="Calibri"/>
            </a:endParaRPr>
          </a:p>
        </p:txBody>
      </p:sp>
      <p:pic>
        <p:nvPicPr>
          <p:cNvPr id="3" name="Picture 2" descr="A logo with children and sunflower&#10;&#10;AI-generated content may be incorrect.">
            <a:extLst>
              <a:ext uri="{FF2B5EF4-FFF2-40B4-BE49-F238E27FC236}">
                <a16:creationId xmlns:a16="http://schemas.microsoft.com/office/drawing/2014/main" id="{A2ACC4F0-218E-A1D5-C9F2-96B3339D691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30445" y="1156269"/>
            <a:ext cx="1283109" cy="104641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7" name="Google Shape;187;p16" descr="3cay0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629" y="1243467"/>
            <a:ext cx="9144000" cy="559276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wip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2" name="Google Shape;192;p17" descr="3cay0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844550"/>
            <a:ext cx="9144000" cy="60134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p18"/>
          <p:cNvSpPr/>
          <p:nvPr/>
        </p:nvSpPr>
        <p:spPr>
          <a:xfrm>
            <a:off x="304800" y="533400"/>
            <a:ext cx="1143000" cy="762000"/>
          </a:xfrm>
          <a:prstGeom prst="rect">
            <a:avLst/>
          </a:prstGeom>
          <a:solidFill>
            <a:schemeClr val="lt1"/>
          </a:solidFill>
          <a:ln w="25400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Đội 3.</a:t>
            </a: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98" name="Google Shape;198;p18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204279" y="2298102"/>
            <a:ext cx="2734207" cy="4400545"/>
          </a:xfrm>
          <a:prstGeom prst="rect">
            <a:avLst/>
          </a:prstGeom>
          <a:noFill/>
          <a:ln>
            <a:noFill/>
          </a:ln>
        </p:spPr>
      </p:pic>
      <p:pic>
        <p:nvPicPr>
          <p:cNvPr id="199" name="Google Shape;199;p18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4953000" y="2276331"/>
            <a:ext cx="3059909" cy="3998826"/>
          </a:xfrm>
          <a:prstGeom prst="rect">
            <a:avLst/>
          </a:prstGeom>
          <a:noFill/>
          <a:ln>
            <a:noFill/>
          </a:ln>
        </p:spPr>
      </p:pic>
      <p:sp>
        <p:nvSpPr>
          <p:cNvPr id="200" name="Google Shape;200;p18"/>
          <p:cNvSpPr/>
          <p:nvPr/>
        </p:nvSpPr>
        <p:spPr>
          <a:xfrm>
            <a:off x="228600" y="1679888"/>
            <a:ext cx="2209800" cy="1066800"/>
          </a:xfrm>
          <a:prstGeom prst="flowChartTerminator">
            <a:avLst/>
          </a:prstGeom>
          <a:solidFill>
            <a:srgbClr val="FFFF00"/>
          </a:solidFill>
          <a:ln w="25400" cap="flat" cmpd="sng">
            <a:solidFill>
              <a:srgbClr val="395E8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Cây sẽ như thế nào sau khi ra hoa?</a:t>
            </a: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1" name="Google Shape;201;p18"/>
          <p:cNvSpPr/>
          <p:nvPr/>
        </p:nvSpPr>
        <p:spPr>
          <a:xfrm>
            <a:off x="138908" y="4978540"/>
            <a:ext cx="2209800" cy="1066800"/>
          </a:xfrm>
          <a:prstGeom prst="flowChartTerminator">
            <a:avLst/>
          </a:prstGeom>
          <a:solidFill>
            <a:srgbClr val="FFFF00"/>
          </a:solidFill>
          <a:ln w="25400" cap="flat" cmpd="sng">
            <a:solidFill>
              <a:srgbClr val="395E8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Khi cây ra hoa ra quả đã là giai đoạn cuối chưa.</a:t>
            </a: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2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6" name="Google Shape;206;p19" descr="4hoa0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238125"/>
            <a:ext cx="9144000" cy="66198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wip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1" name="Google Shape;211;p20" descr="4hoa0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109992"/>
            <a:ext cx="9144000" cy="672623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6" name="Google Shape;216;p21" descr="4hoa0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9144000" cy="67913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wip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1" name="Google Shape;221;p22" descr="4hoa0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264205"/>
            <a:ext cx="9114971" cy="656113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wip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6" name="Google Shape;226;p23" descr="5 qua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-66675"/>
            <a:ext cx="9144000" cy="69913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wip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1" name="Google Shape;231;p24" descr="5 qua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5400" y="-155121"/>
            <a:ext cx="9144000" cy="69913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6" name="Google Shape;236;p25" descr="5 qua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21771" y="-133350"/>
            <a:ext cx="9144000" cy="69913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push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1" name="Google Shape;91;p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609599" y="-228600"/>
            <a:ext cx="3018970" cy="4038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2" name="Google Shape;92;p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743200" y="210457"/>
            <a:ext cx="2447549" cy="2648717"/>
          </a:xfrm>
          <a:prstGeom prst="rect">
            <a:avLst/>
          </a:prstGeom>
          <a:noFill/>
          <a:ln>
            <a:noFill/>
          </a:ln>
        </p:spPr>
      </p:pic>
      <p:pic>
        <p:nvPicPr>
          <p:cNvPr id="93" name="Google Shape;93;p2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6096000" y="-74533"/>
            <a:ext cx="2660909" cy="3218695"/>
          </a:xfrm>
          <a:prstGeom prst="rect">
            <a:avLst/>
          </a:prstGeom>
          <a:noFill/>
          <a:ln>
            <a:noFill/>
          </a:ln>
        </p:spPr>
      </p:pic>
      <p:pic>
        <p:nvPicPr>
          <p:cNvPr id="94" name="Google Shape;94;p2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2409371" y="2790902"/>
            <a:ext cx="3267607" cy="4400545"/>
          </a:xfrm>
          <a:prstGeom prst="rect">
            <a:avLst/>
          </a:prstGeom>
          <a:noFill/>
          <a:ln>
            <a:noFill/>
          </a:ln>
        </p:spPr>
      </p:pic>
      <p:pic>
        <p:nvPicPr>
          <p:cNvPr id="95" name="Google Shape;95;p2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6084091" y="2859174"/>
            <a:ext cx="3059909" cy="3998826"/>
          </a:xfrm>
          <a:prstGeom prst="rect">
            <a:avLst/>
          </a:prstGeom>
          <a:noFill/>
          <a:ln>
            <a:noFill/>
          </a:ln>
        </p:spPr>
      </p:pic>
      <p:pic>
        <p:nvPicPr>
          <p:cNvPr id="96" name="Google Shape;96;p2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164587" y="3144162"/>
            <a:ext cx="2578613" cy="36940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5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0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1" name="Google Shape;241;p26" descr="5 qua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push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Google Shape;246;p27"/>
          <p:cNvSpPr/>
          <p:nvPr/>
        </p:nvSpPr>
        <p:spPr>
          <a:xfrm>
            <a:off x="1496785" y="852714"/>
            <a:ext cx="6248400" cy="1244600"/>
          </a:xfrm>
          <a:prstGeom prst="cloudCallout">
            <a:avLst>
              <a:gd name="adj1" fmla="val -20833"/>
              <a:gd name="adj2" fmla="val 62500"/>
            </a:avLst>
          </a:prstGeom>
          <a:solidFill>
            <a:schemeClr val="lt1"/>
          </a:solidFill>
          <a:ln w="25400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Hoạt động 3: Trò chơi “Ai nhanh hơn”</a:t>
            </a:r>
            <a:endParaRPr sz="24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7" name="Google Shape;247;p27">
            <a:hlinkClick r:id="rId4" action="ppaction://hlinksldjump"/>
          </p:cNvPr>
          <p:cNvSpPr/>
          <p:nvPr/>
        </p:nvSpPr>
        <p:spPr>
          <a:xfrm>
            <a:off x="1320799" y="3581400"/>
            <a:ext cx="1578429" cy="1143000"/>
          </a:xfrm>
          <a:prstGeom prst="ellipse">
            <a:avLst/>
          </a:prstGeom>
          <a:solidFill>
            <a:schemeClr val="lt1"/>
          </a:solidFill>
          <a:ln w="25400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Câu 1</a:t>
            </a:r>
            <a:endParaRPr sz="2400" b="1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8" name="Google Shape;248;p27">
            <a:hlinkClick r:id="rId5" action="ppaction://hlinksldjump"/>
          </p:cNvPr>
          <p:cNvSpPr/>
          <p:nvPr/>
        </p:nvSpPr>
        <p:spPr>
          <a:xfrm>
            <a:off x="3831771" y="2768600"/>
            <a:ext cx="1578429" cy="1143000"/>
          </a:xfrm>
          <a:prstGeom prst="ellipse">
            <a:avLst/>
          </a:prstGeom>
          <a:solidFill>
            <a:schemeClr val="lt1"/>
          </a:solidFill>
          <a:ln w="25400" cap="flat" cmpd="sng">
            <a:solidFill>
              <a:schemeClr val="accent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Câu 2</a:t>
            </a:r>
            <a:endParaRPr sz="2400" b="1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9" name="Google Shape;249;p27">
            <a:hlinkClick r:id="rId6" action="ppaction://hlinksldjump"/>
          </p:cNvPr>
          <p:cNvSpPr/>
          <p:nvPr/>
        </p:nvSpPr>
        <p:spPr>
          <a:xfrm>
            <a:off x="6324599" y="3581400"/>
            <a:ext cx="1578429" cy="1143000"/>
          </a:xfrm>
          <a:prstGeom prst="ellipse">
            <a:avLst/>
          </a:prstGeom>
          <a:solidFill>
            <a:schemeClr val="lt1"/>
          </a:solidFill>
          <a:ln w="25400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Câu 3</a:t>
            </a:r>
            <a:endParaRPr sz="2400" b="1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Google Shape;254;p28"/>
          <p:cNvSpPr/>
          <p:nvPr/>
        </p:nvSpPr>
        <p:spPr>
          <a:xfrm>
            <a:off x="152400" y="2133600"/>
            <a:ext cx="6705600" cy="1600200"/>
          </a:xfrm>
          <a:prstGeom prst="horizontalScroll">
            <a:avLst>
              <a:gd name="adj" fmla="val 12500"/>
            </a:avLst>
          </a:prstGeom>
          <a:solidFill>
            <a:schemeClr val="lt1"/>
          </a:solidFill>
          <a:ln w="25400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Câu 1: Để hạt giống có thể phát triển thành cây, đầu tiên phải làm gì?</a:t>
            </a:r>
            <a:endParaRPr sz="2000" b="1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5" name="Google Shape;255;p28"/>
          <p:cNvSpPr/>
          <p:nvPr/>
        </p:nvSpPr>
        <p:spPr>
          <a:xfrm>
            <a:off x="1219200" y="4191000"/>
            <a:ext cx="4572000" cy="609600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 w="254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A. Gieo hạt xuống đất.</a:t>
            </a: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6" name="Google Shape;256;p28"/>
          <p:cNvSpPr/>
          <p:nvPr/>
        </p:nvSpPr>
        <p:spPr>
          <a:xfrm>
            <a:off x="1219200" y="5562600"/>
            <a:ext cx="4572000" cy="609600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 w="254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B. Ngâm vào trong nước</a:t>
            </a:r>
            <a:r>
              <a:rPr lang="en-US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7" name="Google Shape;257;p28">
            <a:hlinkClick r:id="rId4" action="ppaction://hlinksldjump"/>
          </p:cNvPr>
          <p:cNvSpPr/>
          <p:nvPr/>
        </p:nvSpPr>
        <p:spPr>
          <a:xfrm>
            <a:off x="8207829" y="6172200"/>
            <a:ext cx="914400" cy="6858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  <a:moveTo>
                  <a:pt x="60000" y="15000"/>
                </a:moveTo>
                <a:lnTo>
                  <a:pt x="26250" y="60000"/>
                </a:lnTo>
                <a:lnTo>
                  <a:pt x="34688" y="60000"/>
                </a:lnTo>
                <a:lnTo>
                  <a:pt x="34688" y="105000"/>
                </a:lnTo>
                <a:lnTo>
                  <a:pt x="85313" y="105000"/>
                </a:lnTo>
                <a:lnTo>
                  <a:pt x="85313" y="60000"/>
                </a:lnTo>
                <a:lnTo>
                  <a:pt x="93750" y="60000"/>
                </a:lnTo>
                <a:lnTo>
                  <a:pt x="81094" y="43125"/>
                </a:lnTo>
                <a:lnTo>
                  <a:pt x="81094" y="20625"/>
                </a:lnTo>
                <a:lnTo>
                  <a:pt x="72656" y="20625"/>
                </a:lnTo>
                <a:lnTo>
                  <a:pt x="72656" y="31875"/>
                </a:lnTo>
                <a:close/>
              </a:path>
              <a:path w="120000" h="120000" fill="darkenLess" extrusionOk="0">
                <a:moveTo>
                  <a:pt x="81094" y="43125"/>
                </a:moveTo>
                <a:lnTo>
                  <a:pt x="81094" y="20625"/>
                </a:lnTo>
                <a:lnTo>
                  <a:pt x="72656" y="20625"/>
                </a:lnTo>
                <a:lnTo>
                  <a:pt x="72656" y="31875"/>
                </a:lnTo>
                <a:close/>
                <a:moveTo>
                  <a:pt x="34688" y="60000"/>
                </a:moveTo>
                <a:lnTo>
                  <a:pt x="34688" y="105000"/>
                </a:lnTo>
                <a:lnTo>
                  <a:pt x="55781" y="105000"/>
                </a:lnTo>
                <a:lnTo>
                  <a:pt x="55781" y="82500"/>
                </a:lnTo>
                <a:lnTo>
                  <a:pt x="64219" y="82500"/>
                </a:lnTo>
                <a:lnTo>
                  <a:pt x="64219" y="105000"/>
                </a:lnTo>
                <a:lnTo>
                  <a:pt x="85313" y="105000"/>
                </a:lnTo>
                <a:lnTo>
                  <a:pt x="85313" y="60000"/>
                </a:lnTo>
                <a:close/>
              </a:path>
              <a:path w="120000" h="120000" fill="darken" extrusionOk="0">
                <a:moveTo>
                  <a:pt x="60000" y="15000"/>
                </a:moveTo>
                <a:lnTo>
                  <a:pt x="26250" y="60000"/>
                </a:lnTo>
                <a:lnTo>
                  <a:pt x="93750" y="60000"/>
                </a:lnTo>
                <a:close/>
                <a:moveTo>
                  <a:pt x="55781" y="82500"/>
                </a:moveTo>
                <a:lnTo>
                  <a:pt x="64219" y="82500"/>
                </a:lnTo>
                <a:lnTo>
                  <a:pt x="64219" y="105000"/>
                </a:lnTo>
                <a:lnTo>
                  <a:pt x="55781" y="105000"/>
                </a:lnTo>
                <a:close/>
              </a:path>
              <a:path w="120000" h="120000" fill="none" extrusionOk="0">
                <a:moveTo>
                  <a:pt x="60000" y="15000"/>
                </a:moveTo>
                <a:lnTo>
                  <a:pt x="72656" y="31875"/>
                </a:lnTo>
                <a:lnTo>
                  <a:pt x="72656" y="20625"/>
                </a:lnTo>
                <a:lnTo>
                  <a:pt x="81094" y="20625"/>
                </a:lnTo>
                <a:lnTo>
                  <a:pt x="81094" y="43125"/>
                </a:lnTo>
                <a:lnTo>
                  <a:pt x="93750" y="60000"/>
                </a:lnTo>
                <a:lnTo>
                  <a:pt x="85313" y="60000"/>
                </a:lnTo>
                <a:lnTo>
                  <a:pt x="85313" y="105000"/>
                </a:lnTo>
                <a:lnTo>
                  <a:pt x="34688" y="105000"/>
                </a:lnTo>
                <a:lnTo>
                  <a:pt x="34688" y="60000"/>
                </a:lnTo>
                <a:lnTo>
                  <a:pt x="26250" y="60000"/>
                </a:lnTo>
                <a:close/>
                <a:moveTo>
                  <a:pt x="72656" y="31875"/>
                </a:moveTo>
                <a:lnTo>
                  <a:pt x="81094" y="43125"/>
                </a:lnTo>
                <a:moveTo>
                  <a:pt x="85313" y="60000"/>
                </a:moveTo>
                <a:lnTo>
                  <a:pt x="34688" y="60000"/>
                </a:lnTo>
                <a:moveTo>
                  <a:pt x="55781" y="105000"/>
                </a:moveTo>
                <a:lnTo>
                  <a:pt x="55781" y="82500"/>
                </a:lnTo>
                <a:lnTo>
                  <a:pt x="64219" y="82500"/>
                </a:lnTo>
                <a:lnTo>
                  <a:pt x="64219" y="105000"/>
                </a:lnTo>
              </a:path>
              <a:path w="120000" h="120000" fill="none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chemeClr val="lt1"/>
          </a:solidFill>
          <a:ln w="25400" cap="flat" cmpd="sng">
            <a:solidFill>
              <a:srgbClr val="395E8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Google Shape;262;p29"/>
          <p:cNvSpPr/>
          <p:nvPr/>
        </p:nvSpPr>
        <p:spPr>
          <a:xfrm>
            <a:off x="1066800" y="1143000"/>
            <a:ext cx="6705600" cy="1600200"/>
          </a:xfrm>
          <a:prstGeom prst="horizontalScroll">
            <a:avLst>
              <a:gd name="adj" fmla="val 12500"/>
            </a:avLst>
          </a:prstGeom>
          <a:solidFill>
            <a:schemeClr val="lt1"/>
          </a:solidFill>
          <a:ln w="25400" cap="flat" cmpd="sng">
            <a:solidFill>
              <a:schemeClr val="accent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Câu 2: Sau khi gieo hạt xuống đất, con người có phải chăm sóc không?</a:t>
            </a:r>
            <a:endParaRPr sz="2000" b="1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3" name="Google Shape;263;p29"/>
          <p:cNvSpPr/>
          <p:nvPr/>
        </p:nvSpPr>
        <p:spPr>
          <a:xfrm>
            <a:off x="1371600" y="3200400"/>
            <a:ext cx="4572000" cy="609600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 w="254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Aa</a:t>
            </a:r>
            <a:r>
              <a:rPr lang="en-US"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A. Không.</a:t>
            </a: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4" name="Google Shape;264;p29"/>
          <p:cNvSpPr/>
          <p:nvPr/>
        </p:nvSpPr>
        <p:spPr>
          <a:xfrm>
            <a:off x="1371600" y="4484914"/>
            <a:ext cx="4572000" cy="609600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 w="254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B. Có.</a:t>
            </a: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5" name="Google Shape;265;p29">
            <a:hlinkClick r:id="rId4" action="ppaction://hlinksldjump"/>
          </p:cNvPr>
          <p:cNvSpPr/>
          <p:nvPr/>
        </p:nvSpPr>
        <p:spPr>
          <a:xfrm>
            <a:off x="5486400" y="6172200"/>
            <a:ext cx="914400" cy="6858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  <a:moveTo>
                  <a:pt x="60000" y="15000"/>
                </a:moveTo>
                <a:lnTo>
                  <a:pt x="26250" y="60000"/>
                </a:lnTo>
                <a:lnTo>
                  <a:pt x="34688" y="60000"/>
                </a:lnTo>
                <a:lnTo>
                  <a:pt x="34688" y="105000"/>
                </a:lnTo>
                <a:lnTo>
                  <a:pt x="85313" y="105000"/>
                </a:lnTo>
                <a:lnTo>
                  <a:pt x="85313" y="60000"/>
                </a:lnTo>
                <a:lnTo>
                  <a:pt x="93750" y="60000"/>
                </a:lnTo>
                <a:lnTo>
                  <a:pt x="81094" y="43125"/>
                </a:lnTo>
                <a:lnTo>
                  <a:pt x="81094" y="20625"/>
                </a:lnTo>
                <a:lnTo>
                  <a:pt x="72656" y="20625"/>
                </a:lnTo>
                <a:lnTo>
                  <a:pt x="72656" y="31875"/>
                </a:lnTo>
                <a:close/>
              </a:path>
              <a:path w="120000" h="120000" fill="darkenLess" extrusionOk="0">
                <a:moveTo>
                  <a:pt x="81094" y="43125"/>
                </a:moveTo>
                <a:lnTo>
                  <a:pt x="81094" y="20625"/>
                </a:lnTo>
                <a:lnTo>
                  <a:pt x="72656" y="20625"/>
                </a:lnTo>
                <a:lnTo>
                  <a:pt x="72656" y="31875"/>
                </a:lnTo>
                <a:close/>
                <a:moveTo>
                  <a:pt x="34688" y="60000"/>
                </a:moveTo>
                <a:lnTo>
                  <a:pt x="34688" y="105000"/>
                </a:lnTo>
                <a:lnTo>
                  <a:pt x="55781" y="105000"/>
                </a:lnTo>
                <a:lnTo>
                  <a:pt x="55781" y="82500"/>
                </a:lnTo>
                <a:lnTo>
                  <a:pt x="64219" y="82500"/>
                </a:lnTo>
                <a:lnTo>
                  <a:pt x="64219" y="105000"/>
                </a:lnTo>
                <a:lnTo>
                  <a:pt x="85313" y="105000"/>
                </a:lnTo>
                <a:lnTo>
                  <a:pt x="85313" y="60000"/>
                </a:lnTo>
                <a:close/>
              </a:path>
              <a:path w="120000" h="120000" fill="darken" extrusionOk="0">
                <a:moveTo>
                  <a:pt x="60000" y="15000"/>
                </a:moveTo>
                <a:lnTo>
                  <a:pt x="26250" y="60000"/>
                </a:lnTo>
                <a:lnTo>
                  <a:pt x="93750" y="60000"/>
                </a:lnTo>
                <a:close/>
                <a:moveTo>
                  <a:pt x="55781" y="82500"/>
                </a:moveTo>
                <a:lnTo>
                  <a:pt x="64219" y="82500"/>
                </a:lnTo>
                <a:lnTo>
                  <a:pt x="64219" y="105000"/>
                </a:lnTo>
                <a:lnTo>
                  <a:pt x="55781" y="105000"/>
                </a:lnTo>
                <a:close/>
              </a:path>
              <a:path w="120000" h="120000" fill="none" extrusionOk="0">
                <a:moveTo>
                  <a:pt x="60000" y="15000"/>
                </a:moveTo>
                <a:lnTo>
                  <a:pt x="72656" y="31875"/>
                </a:lnTo>
                <a:lnTo>
                  <a:pt x="72656" y="20625"/>
                </a:lnTo>
                <a:lnTo>
                  <a:pt x="81094" y="20625"/>
                </a:lnTo>
                <a:lnTo>
                  <a:pt x="81094" y="43125"/>
                </a:lnTo>
                <a:lnTo>
                  <a:pt x="93750" y="60000"/>
                </a:lnTo>
                <a:lnTo>
                  <a:pt x="85313" y="60000"/>
                </a:lnTo>
                <a:lnTo>
                  <a:pt x="85313" y="105000"/>
                </a:lnTo>
                <a:lnTo>
                  <a:pt x="34688" y="105000"/>
                </a:lnTo>
                <a:lnTo>
                  <a:pt x="34688" y="60000"/>
                </a:lnTo>
                <a:lnTo>
                  <a:pt x="26250" y="60000"/>
                </a:lnTo>
                <a:close/>
                <a:moveTo>
                  <a:pt x="72656" y="31875"/>
                </a:moveTo>
                <a:lnTo>
                  <a:pt x="81094" y="43125"/>
                </a:lnTo>
                <a:moveTo>
                  <a:pt x="85313" y="60000"/>
                </a:moveTo>
                <a:lnTo>
                  <a:pt x="34688" y="60000"/>
                </a:lnTo>
                <a:moveTo>
                  <a:pt x="55781" y="105000"/>
                </a:moveTo>
                <a:lnTo>
                  <a:pt x="55781" y="82500"/>
                </a:lnTo>
                <a:lnTo>
                  <a:pt x="64219" y="82500"/>
                </a:lnTo>
                <a:lnTo>
                  <a:pt x="64219" y="105000"/>
                </a:lnTo>
              </a:path>
              <a:path w="120000" h="120000" fill="none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chemeClr val="lt1"/>
          </a:solidFill>
          <a:ln w="25400" cap="flat" cmpd="sng">
            <a:solidFill>
              <a:srgbClr val="395E8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2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2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" name="Google Shape;270;p30"/>
          <p:cNvSpPr/>
          <p:nvPr/>
        </p:nvSpPr>
        <p:spPr>
          <a:xfrm>
            <a:off x="914400" y="533400"/>
            <a:ext cx="6705600" cy="1600200"/>
          </a:xfrm>
          <a:prstGeom prst="horizontalScroll">
            <a:avLst>
              <a:gd name="adj" fmla="val 12500"/>
            </a:avLst>
          </a:prstGeom>
          <a:solidFill>
            <a:schemeClr val="lt1"/>
          </a:solidFill>
          <a:ln w="25400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Câu 3: Đâu là sơ đồ đúng quá trình phát triển của cây từ hạt?</a:t>
            </a:r>
            <a:endParaRPr sz="2400" b="1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1" name="Google Shape;271;p30"/>
          <p:cNvSpPr/>
          <p:nvPr/>
        </p:nvSpPr>
        <p:spPr>
          <a:xfrm>
            <a:off x="2590800" y="2699657"/>
            <a:ext cx="4572000" cy="1190172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 w="254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A. Gieo hạt =&gt; nẩy mầm =&gt; cây con =&gt; cây trưởng thành =&gt; ra hoa =&gt; kết quả.</a:t>
            </a: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2" name="Google Shape;272;p30"/>
          <p:cNvSpPr/>
          <p:nvPr/>
        </p:nvSpPr>
        <p:spPr>
          <a:xfrm>
            <a:off x="1981200" y="4495800"/>
            <a:ext cx="4572000" cy="1295400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 w="254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B. Nẩy mầm =&gt; cây con =&gt; gieo hạt =&gt; cây trưởng thành =&gt; ra hoa =&gt; kết quả.</a:t>
            </a: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3" name="Google Shape;273;p30">
            <a:hlinkClick r:id="rId4" action="ppaction://hlinksldjump"/>
          </p:cNvPr>
          <p:cNvSpPr/>
          <p:nvPr/>
        </p:nvSpPr>
        <p:spPr>
          <a:xfrm>
            <a:off x="8215086" y="6172200"/>
            <a:ext cx="914400" cy="6858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  <a:moveTo>
                  <a:pt x="60000" y="15000"/>
                </a:moveTo>
                <a:lnTo>
                  <a:pt x="26250" y="60000"/>
                </a:lnTo>
                <a:lnTo>
                  <a:pt x="34688" y="60000"/>
                </a:lnTo>
                <a:lnTo>
                  <a:pt x="34688" y="105000"/>
                </a:lnTo>
                <a:lnTo>
                  <a:pt x="85313" y="105000"/>
                </a:lnTo>
                <a:lnTo>
                  <a:pt x="85313" y="60000"/>
                </a:lnTo>
                <a:lnTo>
                  <a:pt x="93750" y="60000"/>
                </a:lnTo>
                <a:lnTo>
                  <a:pt x="81094" y="43125"/>
                </a:lnTo>
                <a:lnTo>
                  <a:pt x="81094" y="20625"/>
                </a:lnTo>
                <a:lnTo>
                  <a:pt x="72656" y="20625"/>
                </a:lnTo>
                <a:lnTo>
                  <a:pt x="72656" y="31875"/>
                </a:lnTo>
                <a:close/>
              </a:path>
              <a:path w="120000" h="120000" fill="darkenLess" extrusionOk="0">
                <a:moveTo>
                  <a:pt x="81094" y="43125"/>
                </a:moveTo>
                <a:lnTo>
                  <a:pt x="81094" y="20625"/>
                </a:lnTo>
                <a:lnTo>
                  <a:pt x="72656" y="20625"/>
                </a:lnTo>
                <a:lnTo>
                  <a:pt x="72656" y="31875"/>
                </a:lnTo>
                <a:close/>
                <a:moveTo>
                  <a:pt x="34688" y="60000"/>
                </a:moveTo>
                <a:lnTo>
                  <a:pt x="34688" y="105000"/>
                </a:lnTo>
                <a:lnTo>
                  <a:pt x="55781" y="105000"/>
                </a:lnTo>
                <a:lnTo>
                  <a:pt x="55781" y="82500"/>
                </a:lnTo>
                <a:lnTo>
                  <a:pt x="64219" y="82500"/>
                </a:lnTo>
                <a:lnTo>
                  <a:pt x="64219" y="105000"/>
                </a:lnTo>
                <a:lnTo>
                  <a:pt x="85313" y="105000"/>
                </a:lnTo>
                <a:lnTo>
                  <a:pt x="85313" y="60000"/>
                </a:lnTo>
                <a:close/>
              </a:path>
              <a:path w="120000" h="120000" fill="darken" extrusionOk="0">
                <a:moveTo>
                  <a:pt x="60000" y="15000"/>
                </a:moveTo>
                <a:lnTo>
                  <a:pt x="26250" y="60000"/>
                </a:lnTo>
                <a:lnTo>
                  <a:pt x="93750" y="60000"/>
                </a:lnTo>
                <a:close/>
                <a:moveTo>
                  <a:pt x="55781" y="82500"/>
                </a:moveTo>
                <a:lnTo>
                  <a:pt x="64219" y="82500"/>
                </a:lnTo>
                <a:lnTo>
                  <a:pt x="64219" y="105000"/>
                </a:lnTo>
                <a:lnTo>
                  <a:pt x="55781" y="105000"/>
                </a:lnTo>
                <a:close/>
              </a:path>
              <a:path w="120000" h="120000" fill="none" extrusionOk="0">
                <a:moveTo>
                  <a:pt x="60000" y="15000"/>
                </a:moveTo>
                <a:lnTo>
                  <a:pt x="72656" y="31875"/>
                </a:lnTo>
                <a:lnTo>
                  <a:pt x="72656" y="20625"/>
                </a:lnTo>
                <a:lnTo>
                  <a:pt x="81094" y="20625"/>
                </a:lnTo>
                <a:lnTo>
                  <a:pt x="81094" y="43125"/>
                </a:lnTo>
                <a:lnTo>
                  <a:pt x="93750" y="60000"/>
                </a:lnTo>
                <a:lnTo>
                  <a:pt x="85313" y="60000"/>
                </a:lnTo>
                <a:lnTo>
                  <a:pt x="85313" y="105000"/>
                </a:lnTo>
                <a:lnTo>
                  <a:pt x="34688" y="105000"/>
                </a:lnTo>
                <a:lnTo>
                  <a:pt x="34688" y="60000"/>
                </a:lnTo>
                <a:lnTo>
                  <a:pt x="26250" y="60000"/>
                </a:lnTo>
                <a:close/>
                <a:moveTo>
                  <a:pt x="72656" y="31875"/>
                </a:moveTo>
                <a:lnTo>
                  <a:pt x="81094" y="43125"/>
                </a:lnTo>
                <a:moveTo>
                  <a:pt x="85313" y="60000"/>
                </a:moveTo>
                <a:lnTo>
                  <a:pt x="34688" y="60000"/>
                </a:lnTo>
                <a:moveTo>
                  <a:pt x="55781" y="105000"/>
                </a:moveTo>
                <a:lnTo>
                  <a:pt x="55781" y="82500"/>
                </a:lnTo>
                <a:lnTo>
                  <a:pt x="64219" y="82500"/>
                </a:lnTo>
                <a:lnTo>
                  <a:pt x="64219" y="105000"/>
                </a:lnTo>
              </a:path>
              <a:path w="120000" h="120000" fill="none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chemeClr val="lt1"/>
          </a:solidFill>
          <a:ln w="25400" cap="flat" cmpd="sng">
            <a:solidFill>
              <a:srgbClr val="395E8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2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" name="Google Shape;278;p31"/>
          <p:cNvSpPr/>
          <p:nvPr/>
        </p:nvSpPr>
        <p:spPr>
          <a:xfrm>
            <a:off x="152400" y="0"/>
            <a:ext cx="2667000" cy="914400"/>
          </a:xfrm>
          <a:prstGeom prst="horizontalScroll">
            <a:avLst>
              <a:gd name="adj" fmla="val 12500"/>
            </a:avLst>
          </a:prstGeom>
          <a:solidFill>
            <a:schemeClr val="lt1"/>
          </a:solidFill>
          <a:ln w="25400" cap="flat" cmpd="sng">
            <a:solidFill>
              <a:schemeClr val="accent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Lợi ích của cây xanh</a:t>
            </a:r>
            <a:r>
              <a:rPr lang="en-US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79" name="Google Shape;279;p3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74171" y="1219200"/>
            <a:ext cx="8686800" cy="550091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2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4" name="Google Shape;284;p3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600200" y="152400"/>
            <a:ext cx="5333999" cy="6547338"/>
          </a:xfrm>
          <a:prstGeom prst="rect">
            <a:avLst/>
          </a:prstGeom>
          <a:noFill/>
          <a:ln>
            <a:noFill/>
          </a:ln>
        </p:spPr>
      </p:pic>
      <p:sp>
        <p:nvSpPr>
          <p:cNvPr id="285" name="Google Shape;285;p32"/>
          <p:cNvSpPr/>
          <p:nvPr/>
        </p:nvSpPr>
        <p:spPr>
          <a:xfrm>
            <a:off x="988142" y="3738769"/>
            <a:ext cx="7167716" cy="1754326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lvl="0" algn="ctr"/>
            <a:r>
              <a:rPr b="1" i="0" dirty="0" err="1">
                <a:ln>
                  <a:noFill/>
                </a:ln>
                <a:solidFill>
                  <a:schemeClr val="bg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b="1" i="0" dirty="0">
                <a:ln>
                  <a:noFill/>
                </a:ln>
                <a:solidFill>
                  <a:schemeClr val="bg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b="1" i="0" dirty="0" err="1">
                <a:ln>
                  <a:noFill/>
                </a:ln>
                <a:solidFill>
                  <a:schemeClr val="bg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b="1" i="0" dirty="0">
                <a:ln>
                  <a:noFill/>
                </a:ln>
                <a:solidFill>
                  <a:schemeClr val="bg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b="1" i="0" dirty="0" err="1">
                <a:ln>
                  <a:noFill/>
                </a:ln>
                <a:solidFill>
                  <a:schemeClr val="bg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b="1" i="0" dirty="0">
                <a:ln>
                  <a:noFill/>
                </a:ln>
                <a:solidFill>
                  <a:schemeClr val="bg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b="1" i="0" dirty="0" err="1">
                <a:ln>
                  <a:noFill/>
                </a:ln>
                <a:solidFill>
                  <a:schemeClr val="bg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thúc</a:t>
            </a:r>
            <a:r>
              <a:rPr b="1" i="0" dirty="0">
                <a:ln>
                  <a:noFill/>
                </a:ln>
                <a:solidFill>
                  <a:schemeClr val="bg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br>
              <a:rPr b="1" i="0" dirty="0">
                <a:ln>
                  <a:noFill/>
                </a:ln>
                <a:solidFill>
                  <a:schemeClr val="bg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b="1" i="0" dirty="0" err="1">
                <a:ln>
                  <a:noFill/>
                </a:ln>
                <a:solidFill>
                  <a:schemeClr val="bg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b="1" i="0" dirty="0">
                <a:ln>
                  <a:noFill/>
                </a:ln>
                <a:solidFill>
                  <a:schemeClr val="bg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b="1" i="0" dirty="0" err="1">
                <a:ln>
                  <a:noFill/>
                </a:ln>
                <a:solidFill>
                  <a:schemeClr val="bg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ơn</a:t>
            </a:r>
            <a:r>
              <a:rPr b="1" i="0" dirty="0">
                <a:ln>
                  <a:noFill/>
                </a:ln>
                <a:solidFill>
                  <a:schemeClr val="bg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b="1" i="0" dirty="0" err="1">
                <a:ln>
                  <a:noFill/>
                </a:ln>
                <a:solidFill>
                  <a:schemeClr val="bg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b="1" i="0" dirty="0">
                <a:ln>
                  <a:noFill/>
                </a:ln>
                <a:solidFill>
                  <a:schemeClr val="bg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b="1" i="0" dirty="0" err="1">
                <a:ln>
                  <a:noFill/>
                </a:ln>
                <a:solidFill>
                  <a:schemeClr val="bg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b="1" i="0" dirty="0">
                <a:ln>
                  <a:noFill/>
                </a:ln>
                <a:solidFill>
                  <a:schemeClr val="bg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b="1" i="0" dirty="0" err="1">
                <a:ln>
                  <a:noFill/>
                </a:ln>
                <a:solidFill>
                  <a:schemeClr val="bg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</a:t>
            </a:r>
            <a:r>
              <a:rPr b="1" i="0" dirty="0">
                <a:ln>
                  <a:noFill/>
                </a:ln>
                <a:solidFill>
                  <a:schemeClr val="bg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b="1" i="0" dirty="0" err="1">
                <a:ln>
                  <a:noFill/>
                </a:ln>
                <a:solidFill>
                  <a:schemeClr val="bg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lắng</a:t>
            </a:r>
            <a:r>
              <a:rPr b="1" i="0" dirty="0">
                <a:ln>
                  <a:noFill/>
                </a:ln>
                <a:solidFill>
                  <a:schemeClr val="bg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b="1" i="0" dirty="0" err="1">
                <a:ln>
                  <a:noFill/>
                </a:ln>
                <a:solidFill>
                  <a:schemeClr val="bg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nghe</a:t>
            </a:r>
            <a:r>
              <a:rPr b="1" i="0" dirty="0">
                <a:ln>
                  <a:noFill/>
                </a:ln>
                <a:solidFill>
                  <a:schemeClr val="bg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fade thruBlk="1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3"/>
          <p:cNvSpPr/>
          <p:nvPr/>
        </p:nvSpPr>
        <p:spPr>
          <a:xfrm>
            <a:off x="2971800" y="674914"/>
            <a:ext cx="1143000" cy="762000"/>
          </a:xfrm>
          <a:prstGeom prst="rect">
            <a:avLst/>
          </a:prstGeom>
          <a:solidFill>
            <a:schemeClr val="lt1"/>
          </a:solidFill>
          <a:ln w="25400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Đội 1.</a:t>
            </a: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02" name="Google Shape;102;p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051958" y="2514600"/>
            <a:ext cx="2362200" cy="3276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3" name="Google Shape;103;p3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4114800" y="2746688"/>
            <a:ext cx="2447549" cy="2648717"/>
          </a:xfrm>
          <a:prstGeom prst="rect">
            <a:avLst/>
          </a:prstGeom>
          <a:noFill/>
          <a:ln>
            <a:noFill/>
          </a:ln>
        </p:spPr>
      </p:pic>
      <p:sp>
        <p:nvSpPr>
          <p:cNvPr id="104" name="Google Shape;104;p3"/>
          <p:cNvSpPr/>
          <p:nvPr/>
        </p:nvSpPr>
        <p:spPr>
          <a:xfrm>
            <a:off x="393700" y="2514600"/>
            <a:ext cx="2209800" cy="1066800"/>
          </a:xfrm>
          <a:prstGeom prst="flowChartTerminator">
            <a:avLst/>
          </a:prstGeom>
          <a:solidFill>
            <a:srgbClr val="FFFF00"/>
          </a:solidFill>
          <a:ln w="25400" cap="flat" cmpd="sng">
            <a:solidFill>
              <a:srgbClr val="395E8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Muốn gieo hạt xuống đất chúng ta phải làm gì?</a:t>
            </a: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5" name="Google Shape;105;p3"/>
          <p:cNvSpPr/>
          <p:nvPr/>
        </p:nvSpPr>
        <p:spPr>
          <a:xfrm>
            <a:off x="6057900" y="1763345"/>
            <a:ext cx="2209800" cy="1066800"/>
          </a:xfrm>
          <a:prstGeom prst="flowChartTerminator">
            <a:avLst/>
          </a:prstGeom>
          <a:solidFill>
            <a:srgbClr val="FFFF00"/>
          </a:solidFill>
          <a:ln w="25400" cap="flat" cmpd="sng">
            <a:solidFill>
              <a:srgbClr val="395E8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Sau khi gieo hạt xuống đất điều gì xảy ra?</a:t>
            </a: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6" name="Google Shape;106;p3"/>
          <p:cNvSpPr/>
          <p:nvPr/>
        </p:nvSpPr>
        <p:spPr>
          <a:xfrm>
            <a:off x="6547835" y="3810000"/>
            <a:ext cx="2209800" cy="1066800"/>
          </a:xfrm>
          <a:prstGeom prst="flowChartTerminator">
            <a:avLst/>
          </a:prstGeom>
          <a:solidFill>
            <a:srgbClr val="FFFF00"/>
          </a:solidFill>
          <a:ln w="25400" cap="flat" cmpd="sng">
            <a:solidFill>
              <a:srgbClr val="395E8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Hạt nảy mầm là giai đoạn mấy?</a:t>
            </a: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7" name="Google Shape;107;p3"/>
          <p:cNvSpPr/>
          <p:nvPr/>
        </p:nvSpPr>
        <p:spPr>
          <a:xfrm>
            <a:off x="3848100" y="5489888"/>
            <a:ext cx="2209800" cy="1066800"/>
          </a:xfrm>
          <a:prstGeom prst="flowChartTerminator">
            <a:avLst/>
          </a:prstGeom>
          <a:solidFill>
            <a:srgbClr val="FFFF00"/>
          </a:solidFill>
          <a:ln w="25400" cap="flat" cmpd="sng">
            <a:solidFill>
              <a:srgbClr val="395E8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Mầm non cần gì để sinh trưởng?</a:t>
            </a: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8" name="Google Shape;108;p3"/>
          <p:cNvSpPr/>
          <p:nvPr/>
        </p:nvSpPr>
        <p:spPr>
          <a:xfrm>
            <a:off x="431800" y="5155778"/>
            <a:ext cx="2209800" cy="1066800"/>
          </a:xfrm>
          <a:prstGeom prst="flowChartTerminator">
            <a:avLst/>
          </a:prstGeom>
          <a:solidFill>
            <a:srgbClr val="FFFF00"/>
          </a:solidFill>
          <a:ln w="25400" cap="flat" cmpd="sng">
            <a:solidFill>
              <a:srgbClr val="395E8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Mầm đã phát triển thành gì?</a:t>
            </a: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10"/>
          <p:cNvSpPr/>
          <p:nvPr/>
        </p:nvSpPr>
        <p:spPr>
          <a:xfrm>
            <a:off x="749301" y="152400"/>
            <a:ext cx="1143000" cy="762000"/>
          </a:xfrm>
          <a:prstGeom prst="rect">
            <a:avLst/>
          </a:prstGeom>
          <a:solidFill>
            <a:schemeClr val="lt1"/>
          </a:solidFill>
          <a:ln w="25400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Đội 2.</a:t>
            </a: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53" name="Google Shape;153;p1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38046" y="3143228"/>
            <a:ext cx="2508509" cy="3218695"/>
          </a:xfrm>
          <a:prstGeom prst="rect">
            <a:avLst/>
          </a:prstGeom>
          <a:noFill/>
          <a:ln>
            <a:noFill/>
          </a:ln>
        </p:spPr>
      </p:pic>
      <p:pic>
        <p:nvPicPr>
          <p:cNvPr id="154" name="Google Shape;154;p10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3517387" y="2905562"/>
            <a:ext cx="2578613" cy="3694026"/>
          </a:xfrm>
          <a:prstGeom prst="rect">
            <a:avLst/>
          </a:prstGeom>
          <a:noFill/>
          <a:ln>
            <a:noFill/>
          </a:ln>
        </p:spPr>
      </p:pic>
      <p:sp>
        <p:nvSpPr>
          <p:cNvPr id="155" name="Google Shape;155;p10"/>
          <p:cNvSpPr/>
          <p:nvPr/>
        </p:nvSpPr>
        <p:spPr>
          <a:xfrm>
            <a:off x="533400" y="1679888"/>
            <a:ext cx="2209800" cy="1066800"/>
          </a:xfrm>
          <a:prstGeom prst="flowChartTerminator">
            <a:avLst/>
          </a:prstGeom>
          <a:solidFill>
            <a:srgbClr val="FFFF00"/>
          </a:solidFill>
          <a:ln w="25400" cap="flat" cmpd="sng">
            <a:solidFill>
              <a:srgbClr val="395E8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Cây non được chăm sóc thành cây gì nhỉ?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6" name="Google Shape;156;p10"/>
          <p:cNvSpPr/>
          <p:nvPr/>
        </p:nvSpPr>
        <p:spPr>
          <a:xfrm>
            <a:off x="3886200" y="152400"/>
            <a:ext cx="2209800" cy="1066800"/>
          </a:xfrm>
          <a:prstGeom prst="flowChartTerminator">
            <a:avLst/>
          </a:prstGeom>
          <a:solidFill>
            <a:srgbClr val="FFFF00"/>
          </a:solidFill>
          <a:ln w="25400" cap="flat" cmpd="sng">
            <a:solidFill>
              <a:srgbClr val="395E8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Cây như thế nào gọi là cây trưởng thành?</a:t>
            </a: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7" name="Google Shape;157;p10"/>
          <p:cNvSpPr/>
          <p:nvPr/>
        </p:nvSpPr>
        <p:spPr>
          <a:xfrm>
            <a:off x="6072051" y="4572000"/>
            <a:ext cx="2267857" cy="1066800"/>
          </a:xfrm>
          <a:prstGeom prst="flowChartTerminator">
            <a:avLst/>
          </a:prstGeom>
          <a:solidFill>
            <a:srgbClr val="FFFF00"/>
          </a:solidFill>
          <a:ln w="25400" cap="flat" cmpd="sng">
            <a:solidFill>
              <a:srgbClr val="395E8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Cây trưởng thành sẽ cho chúng ta những gì?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1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/>
                                        <p:tgtEl>
                                          <p:spTgt spid="1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1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2" name="Google Shape;162;p11" descr="2mam0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3171825"/>
            <a:ext cx="9144000" cy="3686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randomBar dir="vert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7" name="Google Shape;167;p12" descr="2mam0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4514" y="2576059"/>
            <a:ext cx="9144000" cy="425291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2" name="Google Shape;172;p13" descr="2mam0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2142218"/>
            <a:ext cx="9144000" cy="47085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push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7" name="Google Shape;177;p14" descr="2mam0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10886" y="1675493"/>
            <a:ext cx="9144000" cy="51498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2" name="Google Shape;182;p15" descr="3cay0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629" y="1380445"/>
            <a:ext cx="9140371" cy="545941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wipe/>
  </p:transition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315</Words>
  <Application>Microsoft Office PowerPoint</Application>
  <PresentationFormat>On-screen Show (4:3)</PresentationFormat>
  <Paragraphs>37</Paragraphs>
  <Slides>26</Slides>
  <Notes>26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0" baseType="lpstr">
      <vt:lpstr>Arial</vt:lpstr>
      <vt:lpstr>Calibri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Windows User</dc:creator>
  <cp:lastModifiedBy>Administrator</cp:lastModifiedBy>
  <cp:revision>3</cp:revision>
  <dcterms:created xsi:type="dcterms:W3CDTF">2020-03-20T16:15:12Z</dcterms:created>
  <dcterms:modified xsi:type="dcterms:W3CDTF">2026-04-30T09:50:50Z</dcterms:modified>
</cp:coreProperties>
</file>