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MuseoModerno Medium" panose="020B0604020202020204" charset="-93"/>
      <p:regular r:id="rId11"/>
    </p:embeddedFont>
    <p:embeddedFont>
      <p:font typeface="Source Sans Pro" panose="020B0503030403020204" pitchFamily="3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3" d="100"/>
          <a:sy n="93" d="100"/>
        </p:scale>
        <p:origin x="5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067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txBody>
          <a:bodyPr/>
          <a:lstStyle/>
          <a:p>
            <a:endParaRPr lang="en-US"/>
          </a:p>
        </p:txBody>
      </p:sp>
      <p:sp>
        <p:nvSpPr>
          <p:cNvPr id="3" name="Shape 1"/>
          <p:cNvSpPr/>
          <p:nvPr/>
        </p:nvSpPr>
        <p:spPr>
          <a:xfrm>
            <a:off x="0" y="0"/>
            <a:ext cx="14630400" cy="8229600"/>
          </a:xfrm>
          <a:prstGeom prst="rect">
            <a:avLst/>
          </a:prstGeom>
          <a:solidFill>
            <a:srgbClr val="FFFCF5"/>
          </a:solidFill>
          <a:ln/>
        </p:spPr>
        <p:txBody>
          <a:bodyPr/>
          <a:lstStyle/>
          <a:p>
            <a:endParaRPr lang="en-US"/>
          </a:p>
        </p:txBody>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a:ln/>
        </p:spPr>
      </p:sp>
      <p:sp>
        <p:nvSpPr>
          <p:cNvPr id="3" name="Shape 1"/>
          <p:cNvSpPr/>
          <p:nvPr/>
        </p:nvSpPr>
        <p:spPr>
          <a:xfrm>
            <a:off x="0" y="0"/>
            <a:ext cx="14630400" cy="8229600"/>
          </a:xfrm>
          <a:prstGeom prst="rect">
            <a:avLst/>
          </a:prstGeom>
          <a:solidFill>
            <a:srgbClr val="FFFCF5"/>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157764"/>
            <a:ext cx="7556421" cy="2126337"/>
          </a:xfrm>
          <a:prstGeom prst="rect">
            <a:avLst/>
          </a:prstGeom>
          <a:noFill/>
          <a:ln/>
        </p:spPr>
        <p:txBody>
          <a:bodyPr wrap="square" lIns="0" tIns="0" rIns="0" bIns="0" rtlCol="0" anchor="t"/>
          <a:lstStyle/>
          <a:p>
            <a:pPr marL="0" indent="0" algn="l">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Thí Nghiệm "Chuyển Động Màu Với Sữa" Cho Trẻ 3-4 Tuổi</a:t>
            </a:r>
            <a:endParaRPr lang="en-US" sz="4450" dirty="0"/>
          </a:p>
        </p:txBody>
      </p:sp>
      <p:sp>
        <p:nvSpPr>
          <p:cNvPr id="4" name="Text 1"/>
          <p:cNvSpPr/>
          <p:nvPr/>
        </p:nvSpPr>
        <p:spPr>
          <a:xfrm>
            <a:off x="793790" y="3624263"/>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Thí nghiệm "Chuyển động màu với sữa" là hoạt động khám phá khoa học đơn giản nhưng hấp dẫn, được thiết kế đặc biệt cho trẻ mầm non 3-4 tuổi. Trong vòng 20-25 phút, trẻ sẽ được khám phá hiện tượng kỳ diệu khi màu sắc "nhảy múa" trong sữa khi tiếp xúc với nước rửa chén.</a:t>
            </a:r>
            <a:endParaRPr lang="en-US" sz="1750" dirty="0"/>
          </a:p>
        </p:txBody>
      </p:sp>
      <p:sp>
        <p:nvSpPr>
          <p:cNvPr id="5" name="Text 2"/>
          <p:cNvSpPr/>
          <p:nvPr/>
        </p:nvSpPr>
        <p:spPr>
          <a:xfrm>
            <a:off x="793790" y="5331023"/>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Hoạt động này không chỉ mang tính giải trí mà còn giúp trẻ phát triển kỹ năng quan sát, phối hợp tay-mắt và bước đầu tiếp cận với các khái niệm khoa học đơn giản phù hợp với lứa tuổi.</a:t>
            </a:r>
            <a:endParaRPr lang="en-US" sz="1750" dirty="0"/>
          </a:p>
        </p:txBody>
      </p:sp>
      <p:sp>
        <p:nvSpPr>
          <p:cNvPr id="6" name="Shape 3"/>
          <p:cNvSpPr/>
          <p:nvPr/>
        </p:nvSpPr>
        <p:spPr>
          <a:xfrm>
            <a:off x="793790" y="6691789"/>
            <a:ext cx="362903" cy="362903"/>
          </a:xfrm>
          <a:prstGeom prst="roundRect">
            <a:avLst>
              <a:gd name="adj" fmla="val 25194296"/>
            </a:avLst>
          </a:prstGeom>
          <a:noFill/>
          <a:ln w="7620">
            <a:solidFill>
              <a:srgbClr val="FFFFFF"/>
            </a:solidFill>
            <a:prstDash val="solid"/>
          </a:ln>
        </p:spPr>
        <p:txBody>
          <a:bodyPr/>
          <a:lstStyle/>
          <a:p>
            <a:endParaRPr lang="en-US"/>
          </a:p>
        </p:txBody>
      </p:sp>
      <p:sp>
        <p:nvSpPr>
          <p:cNvPr id="8" name="Text 4"/>
          <p:cNvSpPr/>
          <p:nvPr/>
        </p:nvSpPr>
        <p:spPr>
          <a:xfrm>
            <a:off x="1270040" y="6674882"/>
            <a:ext cx="2416016" cy="396835"/>
          </a:xfrm>
          <a:prstGeom prst="rect">
            <a:avLst/>
          </a:prstGeom>
          <a:noFill/>
          <a:ln/>
        </p:spPr>
        <p:txBody>
          <a:bodyPr wrap="none" lIns="0" tIns="0" rIns="0" bIns="0" rtlCol="0" anchor="t"/>
          <a:lstStyle/>
          <a:p>
            <a:pPr marL="0" indent="0" algn="l">
              <a:lnSpc>
                <a:spcPts val="3100"/>
              </a:lnSpc>
              <a:buNone/>
            </a:pP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77240" y="788075"/>
            <a:ext cx="6703933" cy="693896"/>
          </a:xfrm>
          <a:prstGeom prst="rect">
            <a:avLst/>
          </a:prstGeom>
          <a:noFill/>
          <a:ln/>
        </p:spPr>
        <p:txBody>
          <a:bodyPr wrap="none" lIns="0" tIns="0" rIns="0" bIns="0" rtlCol="0" anchor="t"/>
          <a:lstStyle/>
          <a:p>
            <a:pPr marL="0" indent="0" algn="l">
              <a:lnSpc>
                <a:spcPts val="5450"/>
              </a:lnSpc>
              <a:buNone/>
            </a:pPr>
            <a:r>
              <a:rPr lang="en-US" sz="4350" dirty="0">
                <a:solidFill>
                  <a:srgbClr val="124E73"/>
                </a:solidFill>
                <a:latin typeface="MuseoModerno Medium" pitchFamily="34" charset="0"/>
                <a:ea typeface="MuseoModerno Medium" pitchFamily="34" charset="-122"/>
                <a:cs typeface="MuseoModerno Medium" pitchFamily="34" charset="-120"/>
              </a:rPr>
              <a:t>Mục Tiêu Của Thí Nghiệm</a:t>
            </a:r>
            <a:endParaRPr lang="en-US" sz="4350" dirty="0"/>
          </a:p>
        </p:txBody>
      </p:sp>
      <p:pic>
        <p:nvPicPr>
          <p:cNvPr id="3" name="Image 0" descr="preencoded.png"/>
          <p:cNvPicPr>
            <a:picLocks noChangeAspect="1"/>
          </p:cNvPicPr>
          <p:nvPr/>
        </p:nvPicPr>
        <p:blipFill>
          <a:blip r:embed="rId3"/>
          <a:stretch>
            <a:fillRect/>
          </a:stretch>
        </p:blipFill>
        <p:spPr>
          <a:xfrm>
            <a:off x="2967395" y="1926074"/>
            <a:ext cx="2157413" cy="1279684"/>
          </a:xfrm>
          <a:prstGeom prst="rect">
            <a:avLst/>
          </a:prstGeom>
        </p:spPr>
      </p:pic>
      <p:pic>
        <p:nvPicPr>
          <p:cNvPr id="4" name="Image 1" descr="preencoded.png"/>
          <p:cNvPicPr>
            <a:picLocks noChangeAspect="1"/>
          </p:cNvPicPr>
          <p:nvPr/>
        </p:nvPicPr>
        <p:blipFill>
          <a:blip r:embed="rId4"/>
          <a:stretch>
            <a:fillRect/>
          </a:stretch>
        </p:blipFill>
        <p:spPr>
          <a:xfrm>
            <a:off x="3889891" y="2529245"/>
            <a:ext cx="312301" cy="390406"/>
          </a:xfrm>
          <a:prstGeom prst="rect">
            <a:avLst/>
          </a:prstGeom>
        </p:spPr>
      </p:pic>
      <p:sp>
        <p:nvSpPr>
          <p:cNvPr id="5" name="Text 1"/>
          <p:cNvSpPr/>
          <p:nvPr/>
        </p:nvSpPr>
        <p:spPr>
          <a:xfrm>
            <a:off x="5346859" y="2148126"/>
            <a:ext cx="2776180" cy="347067"/>
          </a:xfrm>
          <a:prstGeom prst="rect">
            <a:avLst/>
          </a:prstGeom>
          <a:noFill/>
          <a:ln/>
        </p:spPr>
        <p:txBody>
          <a:bodyPr wrap="none" lIns="0" tIns="0" rIns="0" bIns="0" rtlCol="0" anchor="t"/>
          <a:lstStyle/>
          <a:p>
            <a:pPr marL="0" indent="0" algn="l">
              <a:lnSpc>
                <a:spcPts val="2700"/>
              </a:lnSpc>
              <a:buNone/>
            </a:pPr>
            <a:r>
              <a:rPr lang="en-US" sz="2150" dirty="0">
                <a:solidFill>
                  <a:srgbClr val="2B4150"/>
                </a:solidFill>
                <a:latin typeface="MuseoModerno Medium" pitchFamily="34" charset="0"/>
                <a:ea typeface="MuseoModerno Medium" pitchFamily="34" charset="-122"/>
                <a:cs typeface="MuseoModerno Medium" pitchFamily="34" charset="-120"/>
              </a:rPr>
              <a:t>Kiến thức</a:t>
            </a:r>
            <a:endParaRPr lang="en-US" sz="2150" dirty="0"/>
          </a:p>
        </p:txBody>
      </p:sp>
      <p:sp>
        <p:nvSpPr>
          <p:cNvPr id="6" name="Text 2"/>
          <p:cNvSpPr/>
          <p:nvPr/>
        </p:nvSpPr>
        <p:spPr>
          <a:xfrm>
            <a:off x="5346859" y="2628424"/>
            <a:ext cx="4029194" cy="355283"/>
          </a:xfrm>
          <a:prstGeom prst="rect">
            <a:avLst/>
          </a:prstGeom>
          <a:noFill/>
          <a:ln/>
        </p:spPr>
        <p:txBody>
          <a:bodyPr wrap="none" lIns="0" tIns="0" rIns="0" bIns="0" rtlCol="0" anchor="t"/>
          <a:lstStyle/>
          <a:p>
            <a:pPr marL="0" indent="0" algn="l">
              <a:lnSpc>
                <a:spcPts val="2750"/>
              </a:lnSpc>
              <a:buNone/>
            </a:pPr>
            <a:r>
              <a:rPr lang="en-US" sz="1700" dirty="0">
                <a:solidFill>
                  <a:srgbClr val="2B4150"/>
                </a:solidFill>
                <a:latin typeface="Source Sans Pro" pitchFamily="34" charset="0"/>
                <a:ea typeface="Source Sans Pro" pitchFamily="34" charset="-122"/>
                <a:cs typeface="Source Sans Pro" pitchFamily="34" charset="-120"/>
              </a:rPr>
              <a:t>Hiểu về phản ứng giữa sữa và nước rửa chén</a:t>
            </a:r>
            <a:endParaRPr lang="en-US" sz="1700" dirty="0"/>
          </a:p>
        </p:txBody>
      </p:sp>
      <p:sp>
        <p:nvSpPr>
          <p:cNvPr id="7" name="Shape 3"/>
          <p:cNvSpPr/>
          <p:nvPr/>
        </p:nvSpPr>
        <p:spPr>
          <a:xfrm>
            <a:off x="5180290" y="3218259"/>
            <a:ext cx="8617387" cy="15240"/>
          </a:xfrm>
          <a:prstGeom prst="roundRect">
            <a:avLst>
              <a:gd name="adj" fmla="val 218600"/>
            </a:avLst>
          </a:prstGeom>
          <a:solidFill>
            <a:srgbClr val="D9D4C9"/>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888688" y="3261241"/>
            <a:ext cx="4314944" cy="1279684"/>
          </a:xfrm>
          <a:prstGeom prst="rect">
            <a:avLst/>
          </a:prstGeom>
        </p:spPr>
      </p:pic>
      <p:pic>
        <p:nvPicPr>
          <p:cNvPr id="9" name="Image 3" descr="preencoded.png"/>
          <p:cNvPicPr>
            <a:picLocks noChangeAspect="1"/>
          </p:cNvPicPr>
          <p:nvPr/>
        </p:nvPicPr>
        <p:blipFill>
          <a:blip r:embed="rId6"/>
          <a:stretch>
            <a:fillRect/>
          </a:stretch>
        </p:blipFill>
        <p:spPr>
          <a:xfrm>
            <a:off x="3889891" y="3705820"/>
            <a:ext cx="312301" cy="390406"/>
          </a:xfrm>
          <a:prstGeom prst="rect">
            <a:avLst/>
          </a:prstGeom>
        </p:spPr>
      </p:pic>
      <p:sp>
        <p:nvSpPr>
          <p:cNvPr id="10" name="Text 4"/>
          <p:cNvSpPr/>
          <p:nvPr/>
        </p:nvSpPr>
        <p:spPr>
          <a:xfrm>
            <a:off x="6425684" y="3483293"/>
            <a:ext cx="2716768" cy="347067"/>
          </a:xfrm>
          <a:prstGeom prst="rect">
            <a:avLst/>
          </a:prstGeom>
          <a:noFill/>
          <a:ln/>
        </p:spPr>
        <p:txBody>
          <a:bodyPr wrap="none" lIns="0" tIns="0" rIns="0" bIns="0" rtlCol="0" anchor="t"/>
          <a:lstStyle/>
          <a:p>
            <a:pPr marL="0" indent="0" algn="l">
              <a:lnSpc>
                <a:spcPts val="2700"/>
              </a:lnSpc>
              <a:buNone/>
            </a:pPr>
            <a:r>
              <a:rPr lang="en-US" sz="2150" dirty="0">
                <a:solidFill>
                  <a:srgbClr val="2B4150"/>
                </a:solidFill>
                <a:latin typeface="MuseoModerno Medium" pitchFamily="34" charset="0"/>
                <a:ea typeface="MuseoModerno Medium" pitchFamily="34" charset="-122"/>
                <a:cs typeface="MuseoModerno Medium" pitchFamily="34" charset="-120"/>
              </a:rPr>
              <a:t>Kỹ năng</a:t>
            </a:r>
            <a:endParaRPr lang="en-US" sz="2150" dirty="0"/>
          </a:p>
        </p:txBody>
      </p:sp>
      <p:sp>
        <p:nvSpPr>
          <p:cNvPr id="11" name="Text 5"/>
          <p:cNvSpPr/>
          <p:nvPr/>
        </p:nvSpPr>
        <p:spPr>
          <a:xfrm>
            <a:off x="6425684" y="3963591"/>
            <a:ext cx="2716768" cy="355283"/>
          </a:xfrm>
          <a:prstGeom prst="rect">
            <a:avLst/>
          </a:prstGeom>
          <a:noFill/>
          <a:ln/>
        </p:spPr>
        <p:txBody>
          <a:bodyPr wrap="none" lIns="0" tIns="0" rIns="0" bIns="0" rtlCol="0" anchor="t"/>
          <a:lstStyle/>
          <a:p>
            <a:pPr marL="0" indent="0" algn="l">
              <a:lnSpc>
                <a:spcPts val="2750"/>
              </a:lnSpc>
              <a:buNone/>
            </a:pPr>
            <a:r>
              <a:rPr lang="en-US" sz="1700" dirty="0">
                <a:solidFill>
                  <a:srgbClr val="2B4150"/>
                </a:solidFill>
                <a:latin typeface="Source Sans Pro" pitchFamily="34" charset="0"/>
                <a:ea typeface="Source Sans Pro" pitchFamily="34" charset="-122"/>
                <a:cs typeface="Source Sans Pro" pitchFamily="34" charset="-120"/>
              </a:rPr>
              <a:t>Quan sát và phối hợp tay-mắt</a:t>
            </a:r>
            <a:endParaRPr lang="en-US" sz="1700" dirty="0"/>
          </a:p>
        </p:txBody>
      </p:sp>
      <p:sp>
        <p:nvSpPr>
          <p:cNvPr id="12" name="Shape 6"/>
          <p:cNvSpPr/>
          <p:nvPr/>
        </p:nvSpPr>
        <p:spPr>
          <a:xfrm>
            <a:off x="6259116" y="4553426"/>
            <a:ext cx="7538561" cy="15240"/>
          </a:xfrm>
          <a:prstGeom prst="roundRect">
            <a:avLst>
              <a:gd name="adj" fmla="val 218600"/>
            </a:avLst>
          </a:prstGeom>
          <a:solidFill>
            <a:srgbClr val="D9D4C9"/>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809863" y="4596408"/>
            <a:ext cx="6472476" cy="1279684"/>
          </a:xfrm>
          <a:prstGeom prst="rect">
            <a:avLst/>
          </a:prstGeom>
        </p:spPr>
      </p:pic>
      <p:pic>
        <p:nvPicPr>
          <p:cNvPr id="14" name="Image 5" descr="preencoded.png"/>
          <p:cNvPicPr>
            <a:picLocks noChangeAspect="1"/>
          </p:cNvPicPr>
          <p:nvPr/>
        </p:nvPicPr>
        <p:blipFill>
          <a:blip r:embed="rId8"/>
          <a:stretch>
            <a:fillRect/>
          </a:stretch>
        </p:blipFill>
        <p:spPr>
          <a:xfrm>
            <a:off x="3889891" y="5040987"/>
            <a:ext cx="312301" cy="390406"/>
          </a:xfrm>
          <a:prstGeom prst="rect">
            <a:avLst/>
          </a:prstGeom>
        </p:spPr>
      </p:pic>
      <p:sp>
        <p:nvSpPr>
          <p:cNvPr id="15" name="Text 7"/>
          <p:cNvSpPr/>
          <p:nvPr/>
        </p:nvSpPr>
        <p:spPr>
          <a:xfrm>
            <a:off x="7504390" y="4818459"/>
            <a:ext cx="2174319" cy="347067"/>
          </a:xfrm>
          <a:prstGeom prst="rect">
            <a:avLst/>
          </a:prstGeom>
          <a:noFill/>
          <a:ln/>
        </p:spPr>
        <p:txBody>
          <a:bodyPr wrap="none" lIns="0" tIns="0" rIns="0" bIns="0" rtlCol="0" anchor="t"/>
          <a:lstStyle/>
          <a:p>
            <a:pPr marL="0" indent="0" algn="l">
              <a:lnSpc>
                <a:spcPts val="2700"/>
              </a:lnSpc>
              <a:buNone/>
            </a:pPr>
            <a:r>
              <a:rPr lang="en-US" sz="2150" dirty="0">
                <a:solidFill>
                  <a:srgbClr val="2B4150"/>
                </a:solidFill>
                <a:latin typeface="MuseoModerno Medium" pitchFamily="34" charset="0"/>
                <a:ea typeface="MuseoModerno Medium" pitchFamily="34" charset="-122"/>
                <a:cs typeface="MuseoModerno Medium" pitchFamily="34" charset="-120"/>
              </a:rPr>
              <a:t>Thái độ</a:t>
            </a:r>
            <a:endParaRPr lang="en-US" sz="2150" dirty="0"/>
          </a:p>
        </p:txBody>
      </p:sp>
      <p:sp>
        <p:nvSpPr>
          <p:cNvPr id="16" name="Text 8"/>
          <p:cNvSpPr/>
          <p:nvPr/>
        </p:nvSpPr>
        <p:spPr>
          <a:xfrm>
            <a:off x="7504390" y="5298758"/>
            <a:ext cx="2174319" cy="355283"/>
          </a:xfrm>
          <a:prstGeom prst="rect">
            <a:avLst/>
          </a:prstGeom>
          <a:noFill/>
          <a:ln/>
        </p:spPr>
        <p:txBody>
          <a:bodyPr wrap="none" lIns="0" tIns="0" rIns="0" bIns="0" rtlCol="0" anchor="t"/>
          <a:lstStyle/>
          <a:p>
            <a:pPr marL="0" indent="0" algn="l">
              <a:lnSpc>
                <a:spcPts val="2750"/>
              </a:lnSpc>
              <a:buNone/>
            </a:pPr>
            <a:r>
              <a:rPr lang="en-US" sz="1700" dirty="0">
                <a:solidFill>
                  <a:srgbClr val="2B4150"/>
                </a:solidFill>
                <a:latin typeface="Source Sans Pro" pitchFamily="34" charset="0"/>
                <a:ea typeface="Source Sans Pro" pitchFamily="34" charset="-122"/>
                <a:cs typeface="Source Sans Pro" pitchFamily="34" charset="-120"/>
              </a:rPr>
              <a:t>Hào hứng và giữ vệ sinh</a:t>
            </a:r>
            <a:endParaRPr lang="en-US" sz="1700" dirty="0"/>
          </a:p>
        </p:txBody>
      </p:sp>
      <p:sp>
        <p:nvSpPr>
          <p:cNvPr id="17" name="Text 9"/>
          <p:cNvSpPr/>
          <p:nvPr/>
        </p:nvSpPr>
        <p:spPr>
          <a:xfrm>
            <a:off x="777240" y="6125885"/>
            <a:ext cx="13075920" cy="710565"/>
          </a:xfrm>
          <a:prstGeom prst="rect">
            <a:avLst/>
          </a:prstGeom>
          <a:noFill/>
          <a:ln/>
        </p:spPr>
        <p:txBody>
          <a:bodyPr wrap="square" lIns="0" tIns="0" rIns="0" bIns="0" rtlCol="0" anchor="t"/>
          <a:lstStyle/>
          <a:p>
            <a:pPr marL="0" indent="0" algn="l">
              <a:lnSpc>
                <a:spcPts val="2750"/>
              </a:lnSpc>
              <a:buNone/>
            </a:pPr>
            <a:r>
              <a:rPr lang="en-US" sz="1700" dirty="0">
                <a:solidFill>
                  <a:srgbClr val="2B4150"/>
                </a:solidFill>
                <a:latin typeface="Source Sans Pro" pitchFamily="34" charset="0"/>
                <a:ea typeface="Source Sans Pro" pitchFamily="34" charset="-122"/>
                <a:cs typeface="Source Sans Pro" pitchFamily="34" charset="-120"/>
              </a:rPr>
              <a:t>Về kiến thức, trẻ sẽ biết được hiện tượng khi nhỏ nước rửa chén vào sữa có màu, các màu sắc sẽ di chuyển tạo hình đẹp mắt. Trẻ bước đầu nhận biết rằng sữa và nước rửa chén tạo ra sự thay đổi thú vị.</a:t>
            </a:r>
            <a:endParaRPr lang="en-US" sz="1700" dirty="0"/>
          </a:p>
        </p:txBody>
      </p:sp>
      <p:sp>
        <p:nvSpPr>
          <p:cNvPr id="18" name="Text 10"/>
          <p:cNvSpPr/>
          <p:nvPr/>
        </p:nvSpPr>
        <p:spPr>
          <a:xfrm>
            <a:off x="777240" y="7086243"/>
            <a:ext cx="13075920" cy="355283"/>
          </a:xfrm>
          <a:prstGeom prst="rect">
            <a:avLst/>
          </a:prstGeom>
          <a:noFill/>
          <a:ln/>
        </p:spPr>
        <p:txBody>
          <a:bodyPr wrap="none" lIns="0" tIns="0" rIns="0" bIns="0" rtlCol="0" anchor="t"/>
          <a:lstStyle/>
          <a:p>
            <a:pPr marL="0" indent="0" algn="l">
              <a:lnSpc>
                <a:spcPts val="2750"/>
              </a:lnSpc>
              <a:buNone/>
            </a:pPr>
            <a:r>
              <a:rPr lang="en-US" sz="1700" dirty="0">
                <a:solidFill>
                  <a:srgbClr val="2B4150"/>
                </a:solidFill>
                <a:latin typeface="Source Sans Pro" pitchFamily="34" charset="0"/>
                <a:ea typeface="Source Sans Pro" pitchFamily="34" charset="-122"/>
                <a:cs typeface="Source Sans Pro" pitchFamily="34" charset="-120"/>
              </a:rPr>
              <a:t>Về kỹ năng, hoạt động rèn luyện khả năng quan sát, ghi nhớ hiện tượng và phát triển sự phối hợp tay-mắt khi thực hiện các thao tác đơn giản.</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736759"/>
            <a:ext cx="5103614" cy="637937"/>
          </a:xfrm>
          <a:prstGeom prst="rect">
            <a:avLst/>
          </a:prstGeom>
          <a:noFill/>
          <a:ln/>
        </p:spPr>
        <p:txBody>
          <a:bodyPr wrap="none" lIns="0" tIns="0" rIns="0" bIns="0" rtlCol="0" anchor="t"/>
          <a:lstStyle/>
          <a:p>
            <a:pPr marL="0" indent="0" algn="l">
              <a:lnSpc>
                <a:spcPts val="5000"/>
              </a:lnSpc>
              <a:buNone/>
            </a:pPr>
            <a:r>
              <a:rPr lang="en-US" sz="4000" dirty="0">
                <a:solidFill>
                  <a:srgbClr val="124E73"/>
                </a:solidFill>
                <a:latin typeface="MuseoModerno Medium" pitchFamily="34" charset="0"/>
                <a:ea typeface="MuseoModerno Medium" pitchFamily="34" charset="-122"/>
                <a:cs typeface="MuseoModerno Medium" pitchFamily="34" charset="-120"/>
              </a:rPr>
              <a:t>Chuẩn Bị Vật Liệu</a:t>
            </a:r>
            <a:endParaRPr lang="en-US" sz="4000" dirty="0"/>
          </a:p>
        </p:txBody>
      </p:sp>
      <p:sp>
        <p:nvSpPr>
          <p:cNvPr id="4" name="Shape 1"/>
          <p:cNvSpPr/>
          <p:nvPr/>
        </p:nvSpPr>
        <p:spPr>
          <a:xfrm>
            <a:off x="793790" y="1910358"/>
            <a:ext cx="459224" cy="459224"/>
          </a:xfrm>
          <a:prstGeom prst="roundRect">
            <a:avLst>
              <a:gd name="adj" fmla="val 6668"/>
            </a:avLst>
          </a:prstGeom>
          <a:solidFill>
            <a:srgbClr val="F3EEE3"/>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870287" y="1948577"/>
            <a:ext cx="306110" cy="382667"/>
          </a:xfrm>
          <a:prstGeom prst="rect">
            <a:avLst/>
          </a:prstGeom>
        </p:spPr>
      </p:pic>
      <p:sp>
        <p:nvSpPr>
          <p:cNvPr id="6" name="Text 2"/>
          <p:cNvSpPr/>
          <p:nvPr/>
        </p:nvSpPr>
        <p:spPr>
          <a:xfrm>
            <a:off x="1457087" y="1910358"/>
            <a:ext cx="2551748" cy="318849"/>
          </a:xfrm>
          <a:prstGeom prst="rect">
            <a:avLst/>
          </a:prstGeom>
          <a:noFill/>
          <a:ln/>
        </p:spPr>
        <p:txBody>
          <a:bodyPr wrap="none" lIns="0" tIns="0" rIns="0" bIns="0" rtlCol="0" anchor="t"/>
          <a:lstStyle/>
          <a:p>
            <a:pPr marL="0" indent="0" algn="l">
              <a:lnSpc>
                <a:spcPts val="2500"/>
              </a:lnSpc>
              <a:buNone/>
            </a:pPr>
            <a:r>
              <a:rPr lang="en-US" sz="2000" dirty="0">
                <a:solidFill>
                  <a:srgbClr val="2B4150"/>
                </a:solidFill>
                <a:latin typeface="MuseoModerno Medium" pitchFamily="34" charset="0"/>
                <a:ea typeface="MuseoModerno Medium" pitchFamily="34" charset="-122"/>
                <a:cs typeface="MuseoModerno Medium" pitchFamily="34" charset="-120"/>
              </a:rPr>
              <a:t>Đĩa và Sữa</a:t>
            </a:r>
            <a:endParaRPr lang="en-US" sz="2000" dirty="0"/>
          </a:p>
        </p:txBody>
      </p:sp>
      <p:sp>
        <p:nvSpPr>
          <p:cNvPr id="7" name="Text 3"/>
          <p:cNvSpPr/>
          <p:nvPr/>
        </p:nvSpPr>
        <p:spPr>
          <a:xfrm>
            <a:off x="1457087" y="2351603"/>
            <a:ext cx="6893123" cy="326708"/>
          </a:xfrm>
          <a:prstGeom prst="rect">
            <a:avLst/>
          </a:prstGeom>
          <a:noFill/>
          <a:ln/>
        </p:spPr>
        <p:txBody>
          <a:bodyPr wrap="none" lIns="0" tIns="0" rIns="0" bIns="0" rtlCol="0" anchor="t"/>
          <a:lstStyle/>
          <a:p>
            <a:pPr marL="0" indent="0" algn="l">
              <a:lnSpc>
                <a:spcPts val="2550"/>
              </a:lnSpc>
              <a:buNone/>
            </a:pPr>
            <a:r>
              <a:rPr lang="en-US" sz="1600" dirty="0">
                <a:solidFill>
                  <a:srgbClr val="2B4150"/>
                </a:solidFill>
                <a:latin typeface="Source Sans Pro" pitchFamily="34" charset="0"/>
                <a:ea typeface="Source Sans Pro" pitchFamily="34" charset="-122"/>
                <a:cs typeface="Source Sans Pro" pitchFamily="34" charset="-120"/>
              </a:rPr>
              <a:t>Đĩa nhựa/melamine nông và sữa tươi nguyên kem</a:t>
            </a:r>
            <a:endParaRPr lang="en-US" sz="1600" dirty="0"/>
          </a:p>
        </p:txBody>
      </p:sp>
      <p:sp>
        <p:nvSpPr>
          <p:cNvPr id="8" name="Shape 4"/>
          <p:cNvSpPr/>
          <p:nvPr/>
        </p:nvSpPr>
        <p:spPr>
          <a:xfrm>
            <a:off x="793790" y="3111937"/>
            <a:ext cx="459224" cy="459224"/>
          </a:xfrm>
          <a:prstGeom prst="roundRect">
            <a:avLst>
              <a:gd name="adj" fmla="val 6668"/>
            </a:avLst>
          </a:prstGeom>
          <a:solidFill>
            <a:srgbClr val="F3EEE3"/>
          </a:solidFill>
          <a:ln/>
        </p:spPr>
        <p:txBody>
          <a:bodyPr/>
          <a:lstStyle/>
          <a:p>
            <a:endParaRPr lang="en-US"/>
          </a:p>
        </p:txBody>
      </p:sp>
      <p:pic>
        <p:nvPicPr>
          <p:cNvPr id="9" name="Image 2" descr="preencoded.png"/>
          <p:cNvPicPr>
            <a:picLocks noChangeAspect="1"/>
          </p:cNvPicPr>
          <p:nvPr/>
        </p:nvPicPr>
        <p:blipFill>
          <a:blip r:embed="rId5"/>
          <a:stretch>
            <a:fillRect/>
          </a:stretch>
        </p:blipFill>
        <p:spPr>
          <a:xfrm>
            <a:off x="870287" y="3150156"/>
            <a:ext cx="306110" cy="382667"/>
          </a:xfrm>
          <a:prstGeom prst="rect">
            <a:avLst/>
          </a:prstGeom>
        </p:spPr>
      </p:pic>
      <p:sp>
        <p:nvSpPr>
          <p:cNvPr id="10" name="Text 5"/>
          <p:cNvSpPr/>
          <p:nvPr/>
        </p:nvSpPr>
        <p:spPr>
          <a:xfrm>
            <a:off x="1457087" y="3111937"/>
            <a:ext cx="2551748" cy="318849"/>
          </a:xfrm>
          <a:prstGeom prst="rect">
            <a:avLst/>
          </a:prstGeom>
          <a:noFill/>
          <a:ln/>
        </p:spPr>
        <p:txBody>
          <a:bodyPr wrap="none" lIns="0" tIns="0" rIns="0" bIns="0" rtlCol="0" anchor="t"/>
          <a:lstStyle/>
          <a:p>
            <a:pPr marL="0" indent="0" algn="l">
              <a:lnSpc>
                <a:spcPts val="2500"/>
              </a:lnSpc>
              <a:buNone/>
            </a:pPr>
            <a:r>
              <a:rPr lang="en-US" sz="2000" dirty="0">
                <a:solidFill>
                  <a:srgbClr val="2B4150"/>
                </a:solidFill>
                <a:latin typeface="MuseoModerno Medium" pitchFamily="34" charset="0"/>
                <a:ea typeface="MuseoModerno Medium" pitchFamily="34" charset="-122"/>
                <a:cs typeface="MuseoModerno Medium" pitchFamily="34" charset="-120"/>
              </a:rPr>
              <a:t>Màu và Dụng Cụ</a:t>
            </a:r>
            <a:endParaRPr lang="en-US" sz="2000" dirty="0"/>
          </a:p>
        </p:txBody>
      </p:sp>
      <p:sp>
        <p:nvSpPr>
          <p:cNvPr id="11" name="Text 6"/>
          <p:cNvSpPr/>
          <p:nvPr/>
        </p:nvSpPr>
        <p:spPr>
          <a:xfrm>
            <a:off x="1457087" y="3553182"/>
            <a:ext cx="6893123" cy="326708"/>
          </a:xfrm>
          <a:prstGeom prst="rect">
            <a:avLst/>
          </a:prstGeom>
          <a:noFill/>
          <a:ln/>
        </p:spPr>
        <p:txBody>
          <a:bodyPr wrap="none" lIns="0" tIns="0" rIns="0" bIns="0" rtlCol="0" anchor="t"/>
          <a:lstStyle/>
          <a:p>
            <a:pPr marL="0" indent="0" algn="l">
              <a:lnSpc>
                <a:spcPts val="2550"/>
              </a:lnSpc>
              <a:buNone/>
            </a:pPr>
            <a:r>
              <a:rPr lang="en-US" sz="1600" dirty="0">
                <a:solidFill>
                  <a:srgbClr val="2B4150"/>
                </a:solidFill>
                <a:latin typeface="Source Sans Pro" pitchFamily="34" charset="0"/>
                <a:ea typeface="Source Sans Pro" pitchFamily="34" charset="-122"/>
                <a:cs typeface="Source Sans Pro" pitchFamily="34" charset="-120"/>
              </a:rPr>
              <a:t>Màu thực phẩm (3-4 màu) và tăm bông hoặc bông gòn</a:t>
            </a:r>
            <a:endParaRPr lang="en-US" sz="1600" dirty="0"/>
          </a:p>
        </p:txBody>
      </p:sp>
      <p:sp>
        <p:nvSpPr>
          <p:cNvPr id="12" name="Shape 7"/>
          <p:cNvSpPr/>
          <p:nvPr/>
        </p:nvSpPr>
        <p:spPr>
          <a:xfrm>
            <a:off x="793790" y="4313515"/>
            <a:ext cx="459224" cy="459224"/>
          </a:xfrm>
          <a:prstGeom prst="roundRect">
            <a:avLst>
              <a:gd name="adj" fmla="val 6668"/>
            </a:avLst>
          </a:prstGeom>
          <a:solidFill>
            <a:srgbClr val="F3EEE3"/>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870287" y="4351734"/>
            <a:ext cx="306110" cy="382667"/>
          </a:xfrm>
          <a:prstGeom prst="rect">
            <a:avLst/>
          </a:prstGeom>
        </p:spPr>
      </p:pic>
      <p:sp>
        <p:nvSpPr>
          <p:cNvPr id="14" name="Text 8"/>
          <p:cNvSpPr/>
          <p:nvPr/>
        </p:nvSpPr>
        <p:spPr>
          <a:xfrm>
            <a:off x="1457087" y="4313515"/>
            <a:ext cx="2551748" cy="318849"/>
          </a:xfrm>
          <a:prstGeom prst="rect">
            <a:avLst/>
          </a:prstGeom>
          <a:noFill/>
          <a:ln/>
        </p:spPr>
        <p:txBody>
          <a:bodyPr wrap="none" lIns="0" tIns="0" rIns="0" bIns="0" rtlCol="0" anchor="t"/>
          <a:lstStyle/>
          <a:p>
            <a:pPr marL="0" indent="0" algn="l">
              <a:lnSpc>
                <a:spcPts val="2500"/>
              </a:lnSpc>
              <a:buNone/>
            </a:pPr>
            <a:r>
              <a:rPr lang="en-US" sz="2000" dirty="0">
                <a:solidFill>
                  <a:srgbClr val="2B4150"/>
                </a:solidFill>
                <a:latin typeface="MuseoModerno Medium" pitchFamily="34" charset="0"/>
                <a:ea typeface="MuseoModerno Medium" pitchFamily="34" charset="-122"/>
                <a:cs typeface="MuseoModerno Medium" pitchFamily="34" charset="-120"/>
              </a:rPr>
              <a:t>Chất Tạo Phản Ứng</a:t>
            </a:r>
            <a:endParaRPr lang="en-US" sz="2000" dirty="0"/>
          </a:p>
        </p:txBody>
      </p:sp>
      <p:sp>
        <p:nvSpPr>
          <p:cNvPr id="15" name="Text 9"/>
          <p:cNvSpPr/>
          <p:nvPr/>
        </p:nvSpPr>
        <p:spPr>
          <a:xfrm>
            <a:off x="1457087" y="4754761"/>
            <a:ext cx="6893123" cy="326708"/>
          </a:xfrm>
          <a:prstGeom prst="rect">
            <a:avLst/>
          </a:prstGeom>
          <a:noFill/>
          <a:ln/>
        </p:spPr>
        <p:txBody>
          <a:bodyPr wrap="none" lIns="0" tIns="0" rIns="0" bIns="0" rtlCol="0" anchor="t"/>
          <a:lstStyle/>
          <a:p>
            <a:pPr marL="0" indent="0" algn="l">
              <a:lnSpc>
                <a:spcPts val="2550"/>
              </a:lnSpc>
              <a:buNone/>
            </a:pPr>
            <a:r>
              <a:rPr lang="en-US" sz="1600" dirty="0">
                <a:solidFill>
                  <a:srgbClr val="2B4150"/>
                </a:solidFill>
                <a:latin typeface="Source Sans Pro" pitchFamily="34" charset="0"/>
                <a:ea typeface="Source Sans Pro" pitchFamily="34" charset="-122"/>
                <a:cs typeface="Source Sans Pro" pitchFamily="34" charset="-120"/>
              </a:rPr>
              <a:t>Nước rửa chén (cho vào chén nhỏ)</a:t>
            </a:r>
            <a:endParaRPr lang="en-US" sz="1600" dirty="0"/>
          </a:p>
        </p:txBody>
      </p:sp>
      <p:sp>
        <p:nvSpPr>
          <p:cNvPr id="16" name="Shape 10"/>
          <p:cNvSpPr/>
          <p:nvPr/>
        </p:nvSpPr>
        <p:spPr>
          <a:xfrm>
            <a:off x="793790" y="5515094"/>
            <a:ext cx="459224" cy="459224"/>
          </a:xfrm>
          <a:prstGeom prst="roundRect">
            <a:avLst>
              <a:gd name="adj" fmla="val 6668"/>
            </a:avLst>
          </a:prstGeom>
          <a:solidFill>
            <a:srgbClr val="F3EEE3"/>
          </a:solidFill>
          <a:ln/>
        </p:spPr>
        <p:txBody>
          <a:bodyPr/>
          <a:lstStyle/>
          <a:p>
            <a:endParaRPr lang="en-US"/>
          </a:p>
        </p:txBody>
      </p:sp>
      <p:pic>
        <p:nvPicPr>
          <p:cNvPr id="17" name="Image 4" descr="preencoded.png"/>
          <p:cNvPicPr>
            <a:picLocks noChangeAspect="1"/>
          </p:cNvPicPr>
          <p:nvPr/>
        </p:nvPicPr>
        <p:blipFill>
          <a:blip r:embed="rId7"/>
          <a:stretch>
            <a:fillRect/>
          </a:stretch>
        </p:blipFill>
        <p:spPr>
          <a:xfrm>
            <a:off x="870287" y="5553313"/>
            <a:ext cx="306110" cy="382667"/>
          </a:xfrm>
          <a:prstGeom prst="rect">
            <a:avLst/>
          </a:prstGeom>
        </p:spPr>
      </p:pic>
      <p:sp>
        <p:nvSpPr>
          <p:cNvPr id="18" name="Text 11"/>
          <p:cNvSpPr/>
          <p:nvPr/>
        </p:nvSpPr>
        <p:spPr>
          <a:xfrm>
            <a:off x="1457087" y="5515094"/>
            <a:ext cx="2551748" cy="318849"/>
          </a:xfrm>
          <a:prstGeom prst="rect">
            <a:avLst/>
          </a:prstGeom>
          <a:noFill/>
          <a:ln/>
        </p:spPr>
        <p:txBody>
          <a:bodyPr wrap="none" lIns="0" tIns="0" rIns="0" bIns="0" rtlCol="0" anchor="t"/>
          <a:lstStyle/>
          <a:p>
            <a:pPr marL="0" indent="0" algn="l">
              <a:lnSpc>
                <a:spcPts val="2500"/>
              </a:lnSpc>
              <a:buNone/>
            </a:pPr>
            <a:r>
              <a:rPr lang="en-US" sz="2000" dirty="0">
                <a:solidFill>
                  <a:srgbClr val="2B4150"/>
                </a:solidFill>
                <a:latin typeface="MuseoModerno Medium" pitchFamily="34" charset="0"/>
                <a:ea typeface="MuseoModerno Medium" pitchFamily="34" charset="-122"/>
                <a:cs typeface="MuseoModerno Medium" pitchFamily="34" charset="-120"/>
              </a:rPr>
              <a:t>Vật Dụng Vệ Sinh</a:t>
            </a:r>
            <a:endParaRPr lang="en-US" sz="2000" dirty="0"/>
          </a:p>
        </p:txBody>
      </p:sp>
      <p:sp>
        <p:nvSpPr>
          <p:cNvPr id="19" name="Text 12"/>
          <p:cNvSpPr/>
          <p:nvPr/>
        </p:nvSpPr>
        <p:spPr>
          <a:xfrm>
            <a:off x="1457087" y="5956340"/>
            <a:ext cx="6893123" cy="326708"/>
          </a:xfrm>
          <a:prstGeom prst="rect">
            <a:avLst/>
          </a:prstGeom>
          <a:noFill/>
          <a:ln/>
        </p:spPr>
        <p:txBody>
          <a:bodyPr wrap="none" lIns="0" tIns="0" rIns="0" bIns="0" rtlCol="0" anchor="t"/>
          <a:lstStyle/>
          <a:p>
            <a:pPr marL="0" indent="0" algn="l">
              <a:lnSpc>
                <a:spcPts val="2550"/>
              </a:lnSpc>
              <a:buNone/>
            </a:pPr>
            <a:r>
              <a:rPr lang="en-US" sz="1600" dirty="0">
                <a:solidFill>
                  <a:srgbClr val="2B4150"/>
                </a:solidFill>
                <a:latin typeface="Source Sans Pro" pitchFamily="34" charset="0"/>
                <a:ea typeface="Source Sans Pro" pitchFamily="34" charset="-122"/>
                <a:cs typeface="Source Sans Pro" pitchFamily="34" charset="-120"/>
              </a:rPr>
              <a:t>Khăn giấy, khăn trải bàn, tạp dề (nếu có)</a:t>
            </a:r>
            <a:endParaRPr lang="en-US" sz="1600" dirty="0"/>
          </a:p>
        </p:txBody>
      </p:sp>
      <p:sp>
        <p:nvSpPr>
          <p:cNvPr id="20" name="Text 13"/>
          <p:cNvSpPr/>
          <p:nvPr/>
        </p:nvSpPr>
        <p:spPr>
          <a:xfrm>
            <a:off x="793790" y="6512600"/>
            <a:ext cx="7556421" cy="980123"/>
          </a:xfrm>
          <a:prstGeom prst="rect">
            <a:avLst/>
          </a:prstGeom>
          <a:noFill/>
          <a:ln/>
        </p:spPr>
        <p:txBody>
          <a:bodyPr wrap="square" lIns="0" tIns="0" rIns="0" bIns="0" rtlCol="0" anchor="t"/>
          <a:lstStyle/>
          <a:p>
            <a:pPr marL="0" indent="0" algn="l">
              <a:lnSpc>
                <a:spcPts val="2550"/>
              </a:lnSpc>
              <a:buNone/>
            </a:pPr>
            <a:r>
              <a:rPr lang="en-US" sz="1600" dirty="0">
                <a:solidFill>
                  <a:srgbClr val="2B4150"/>
                </a:solidFill>
                <a:latin typeface="Source Sans Pro" pitchFamily="34" charset="0"/>
                <a:ea typeface="Source Sans Pro" pitchFamily="34" charset="-122"/>
                <a:cs typeface="Source Sans Pro" pitchFamily="34" charset="-120"/>
              </a:rPr>
              <a:t>Vật liệu được chuẩn bị cho từng nhóm nhỏ 2-3 trẻ, đảm bảo mỗi trẻ đều có cơ hội tham gia trực tiếp vào thí nghiệm. Sữa tươi nguyên kem sẽ cho hiệu quả tốt nhất vì hàm lượng chất béo cao hơn, giúp màu sắc di chuyển đẹp mắt hơn.</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785693"/>
            <a:ext cx="5676781" cy="673418"/>
          </a:xfrm>
          <a:prstGeom prst="rect">
            <a:avLst/>
          </a:prstGeom>
          <a:noFill/>
          <a:ln/>
        </p:spPr>
        <p:txBody>
          <a:bodyPr wrap="none" lIns="0" tIns="0" rIns="0" bIns="0" rtlCol="0" anchor="t"/>
          <a:lstStyle/>
          <a:p>
            <a:pPr marL="0" indent="0" algn="l">
              <a:lnSpc>
                <a:spcPts val="5300"/>
              </a:lnSpc>
              <a:buNone/>
            </a:pPr>
            <a:r>
              <a:rPr lang="en-US" sz="4200" dirty="0">
                <a:solidFill>
                  <a:srgbClr val="124E73"/>
                </a:solidFill>
                <a:latin typeface="MuseoModerno Medium" pitchFamily="34" charset="0"/>
                <a:ea typeface="MuseoModerno Medium" pitchFamily="34" charset="-122"/>
                <a:cs typeface="MuseoModerno Medium" pitchFamily="34" charset="-120"/>
              </a:rPr>
              <a:t>Gây Hứng Thú Cho Trẻ</a:t>
            </a:r>
            <a:endParaRPr lang="en-US" sz="4200" dirty="0"/>
          </a:p>
        </p:txBody>
      </p:sp>
      <p:sp>
        <p:nvSpPr>
          <p:cNvPr id="3" name="Shape 1"/>
          <p:cNvSpPr/>
          <p:nvPr/>
        </p:nvSpPr>
        <p:spPr>
          <a:xfrm>
            <a:off x="793790" y="3562469"/>
            <a:ext cx="13042821" cy="30480"/>
          </a:xfrm>
          <a:prstGeom prst="roundRect">
            <a:avLst>
              <a:gd name="adj" fmla="val 106046"/>
            </a:avLst>
          </a:prstGeom>
          <a:solidFill>
            <a:srgbClr val="D9D4C9"/>
          </a:solidFill>
          <a:ln/>
        </p:spPr>
        <p:txBody>
          <a:bodyPr/>
          <a:lstStyle/>
          <a:p>
            <a:endParaRPr lang="en-US"/>
          </a:p>
        </p:txBody>
      </p:sp>
      <p:sp>
        <p:nvSpPr>
          <p:cNvPr id="4" name="Shape 2"/>
          <p:cNvSpPr/>
          <p:nvPr/>
        </p:nvSpPr>
        <p:spPr>
          <a:xfrm>
            <a:off x="3985379" y="2916079"/>
            <a:ext cx="30480" cy="646390"/>
          </a:xfrm>
          <a:prstGeom prst="roundRect">
            <a:avLst>
              <a:gd name="adj" fmla="val 106046"/>
            </a:avLst>
          </a:prstGeom>
          <a:solidFill>
            <a:srgbClr val="D9D4C9"/>
          </a:solidFill>
          <a:ln/>
        </p:spPr>
        <p:txBody>
          <a:bodyPr/>
          <a:lstStyle/>
          <a:p>
            <a:endParaRPr lang="en-US"/>
          </a:p>
        </p:txBody>
      </p:sp>
      <p:sp>
        <p:nvSpPr>
          <p:cNvPr id="5" name="Shape 3"/>
          <p:cNvSpPr/>
          <p:nvPr/>
        </p:nvSpPr>
        <p:spPr>
          <a:xfrm>
            <a:off x="3758208" y="3320058"/>
            <a:ext cx="484823" cy="484823"/>
          </a:xfrm>
          <a:prstGeom prst="roundRect">
            <a:avLst>
              <a:gd name="adj" fmla="val 6667"/>
            </a:avLst>
          </a:prstGeom>
          <a:solidFill>
            <a:srgbClr val="F3EEE3"/>
          </a:solidFill>
          <a:ln/>
        </p:spPr>
        <p:txBody>
          <a:bodyPr/>
          <a:lstStyle/>
          <a:p>
            <a:endParaRPr lang="en-US"/>
          </a:p>
        </p:txBody>
      </p:sp>
      <p:sp>
        <p:nvSpPr>
          <p:cNvPr id="6" name="Text 4"/>
          <p:cNvSpPr/>
          <p:nvPr/>
        </p:nvSpPr>
        <p:spPr>
          <a:xfrm>
            <a:off x="3839051" y="3360480"/>
            <a:ext cx="323136" cy="403979"/>
          </a:xfrm>
          <a:prstGeom prst="rect">
            <a:avLst/>
          </a:prstGeom>
          <a:noFill/>
          <a:ln/>
        </p:spPr>
        <p:txBody>
          <a:bodyPr wrap="none" lIns="0" tIns="0" rIns="0" bIns="0" rtlCol="0" anchor="t"/>
          <a:lstStyle/>
          <a:p>
            <a:pPr marL="0" indent="0" algn="ctr">
              <a:lnSpc>
                <a:spcPts val="2500"/>
              </a:lnSpc>
              <a:buNone/>
            </a:pPr>
            <a:r>
              <a:rPr lang="en-US" sz="2500" dirty="0">
                <a:solidFill>
                  <a:srgbClr val="2B4150"/>
                </a:solidFill>
                <a:latin typeface="MuseoModerno Medium" pitchFamily="34" charset="0"/>
                <a:ea typeface="MuseoModerno Medium" pitchFamily="34" charset="-122"/>
                <a:cs typeface="MuseoModerno Medium" pitchFamily="34" charset="-120"/>
              </a:rPr>
              <a:t>1</a:t>
            </a:r>
            <a:endParaRPr lang="en-US" sz="2500" dirty="0"/>
          </a:p>
        </p:txBody>
      </p:sp>
      <p:sp>
        <p:nvSpPr>
          <p:cNvPr id="7" name="Text 5"/>
          <p:cNvSpPr/>
          <p:nvPr/>
        </p:nvSpPr>
        <p:spPr>
          <a:xfrm>
            <a:off x="2653784" y="1889998"/>
            <a:ext cx="2693551" cy="336590"/>
          </a:xfrm>
          <a:prstGeom prst="rect">
            <a:avLst/>
          </a:prstGeom>
          <a:noFill/>
          <a:ln/>
        </p:spPr>
        <p:txBody>
          <a:bodyPr wrap="none" lIns="0" tIns="0" rIns="0" bIns="0" rtlCol="0" anchor="t"/>
          <a:lstStyle/>
          <a:p>
            <a:pPr marL="0" indent="0" algn="ctr">
              <a:lnSpc>
                <a:spcPts val="2650"/>
              </a:lnSpc>
              <a:buNone/>
            </a:pPr>
            <a:r>
              <a:rPr lang="en-US" sz="2100" dirty="0">
                <a:solidFill>
                  <a:srgbClr val="2B4150"/>
                </a:solidFill>
                <a:latin typeface="MuseoModerno Medium" pitchFamily="34" charset="0"/>
                <a:ea typeface="MuseoModerno Medium" pitchFamily="34" charset="-122"/>
                <a:cs typeface="MuseoModerno Medium" pitchFamily="34" charset="-120"/>
              </a:rPr>
              <a:t>Giới thiệu hình ảnh</a:t>
            </a:r>
            <a:endParaRPr lang="en-US" sz="2100" dirty="0"/>
          </a:p>
        </p:txBody>
      </p:sp>
      <p:sp>
        <p:nvSpPr>
          <p:cNvPr id="8" name="Text 6"/>
          <p:cNvSpPr/>
          <p:nvPr/>
        </p:nvSpPr>
        <p:spPr>
          <a:xfrm>
            <a:off x="1009174" y="2355771"/>
            <a:ext cx="5982891" cy="344805"/>
          </a:xfrm>
          <a:prstGeom prst="rect">
            <a:avLst/>
          </a:prstGeom>
          <a:noFill/>
          <a:ln/>
        </p:spPr>
        <p:txBody>
          <a:bodyPr wrap="none" lIns="0" tIns="0" rIns="0" bIns="0" rtlCol="0" anchor="t"/>
          <a:lstStyle/>
          <a:p>
            <a:pPr marL="0" indent="0" algn="ctr">
              <a:lnSpc>
                <a:spcPts val="2700"/>
              </a:lnSpc>
              <a:buNone/>
            </a:pPr>
            <a:r>
              <a:rPr lang="en-US" sz="1650" dirty="0">
                <a:solidFill>
                  <a:srgbClr val="2B4150"/>
                </a:solidFill>
                <a:latin typeface="Source Sans Pro" pitchFamily="34" charset="0"/>
                <a:ea typeface="Source Sans Pro" pitchFamily="34" charset="-122"/>
                <a:cs typeface="Source Sans Pro" pitchFamily="34" charset="-120"/>
              </a:rPr>
              <a:t>Cô cho trẻ xem hình ảnh những vệt màu xoáy trong sữa</a:t>
            </a:r>
            <a:endParaRPr lang="en-US" sz="1650" dirty="0"/>
          </a:p>
        </p:txBody>
      </p:sp>
      <p:sp>
        <p:nvSpPr>
          <p:cNvPr id="9" name="Shape 7"/>
          <p:cNvSpPr/>
          <p:nvPr/>
        </p:nvSpPr>
        <p:spPr>
          <a:xfrm>
            <a:off x="7299841" y="3562469"/>
            <a:ext cx="30480" cy="646390"/>
          </a:xfrm>
          <a:prstGeom prst="roundRect">
            <a:avLst>
              <a:gd name="adj" fmla="val 106046"/>
            </a:avLst>
          </a:prstGeom>
          <a:solidFill>
            <a:srgbClr val="D9D4C9"/>
          </a:solidFill>
          <a:ln/>
        </p:spPr>
        <p:txBody>
          <a:bodyPr/>
          <a:lstStyle/>
          <a:p>
            <a:endParaRPr lang="en-US"/>
          </a:p>
        </p:txBody>
      </p:sp>
      <p:sp>
        <p:nvSpPr>
          <p:cNvPr id="10" name="Shape 8"/>
          <p:cNvSpPr/>
          <p:nvPr/>
        </p:nvSpPr>
        <p:spPr>
          <a:xfrm>
            <a:off x="7072670" y="3320058"/>
            <a:ext cx="484823" cy="484823"/>
          </a:xfrm>
          <a:prstGeom prst="roundRect">
            <a:avLst>
              <a:gd name="adj" fmla="val 6667"/>
            </a:avLst>
          </a:prstGeom>
          <a:solidFill>
            <a:srgbClr val="F3EEE3"/>
          </a:solidFill>
          <a:ln/>
        </p:spPr>
        <p:txBody>
          <a:bodyPr/>
          <a:lstStyle/>
          <a:p>
            <a:endParaRPr lang="en-US"/>
          </a:p>
        </p:txBody>
      </p:sp>
      <p:sp>
        <p:nvSpPr>
          <p:cNvPr id="11" name="Text 9"/>
          <p:cNvSpPr/>
          <p:nvPr/>
        </p:nvSpPr>
        <p:spPr>
          <a:xfrm>
            <a:off x="7153513" y="3360480"/>
            <a:ext cx="323136" cy="403979"/>
          </a:xfrm>
          <a:prstGeom prst="rect">
            <a:avLst/>
          </a:prstGeom>
          <a:noFill/>
          <a:ln/>
        </p:spPr>
        <p:txBody>
          <a:bodyPr wrap="none" lIns="0" tIns="0" rIns="0" bIns="0" rtlCol="0" anchor="t"/>
          <a:lstStyle/>
          <a:p>
            <a:pPr marL="0" indent="0" algn="ctr">
              <a:lnSpc>
                <a:spcPts val="2500"/>
              </a:lnSpc>
              <a:buNone/>
            </a:pPr>
            <a:r>
              <a:rPr lang="en-US" sz="2500" dirty="0">
                <a:solidFill>
                  <a:srgbClr val="2B4150"/>
                </a:solidFill>
                <a:latin typeface="MuseoModerno Medium" pitchFamily="34" charset="0"/>
                <a:ea typeface="MuseoModerno Medium" pitchFamily="34" charset="-122"/>
                <a:cs typeface="MuseoModerno Medium" pitchFamily="34" charset="-120"/>
              </a:rPr>
              <a:t>2</a:t>
            </a:r>
            <a:endParaRPr lang="en-US" sz="2500" dirty="0"/>
          </a:p>
        </p:txBody>
      </p:sp>
      <p:sp>
        <p:nvSpPr>
          <p:cNvPr id="12" name="Text 10"/>
          <p:cNvSpPr/>
          <p:nvPr/>
        </p:nvSpPr>
        <p:spPr>
          <a:xfrm>
            <a:off x="5968365" y="4424363"/>
            <a:ext cx="2693551" cy="336590"/>
          </a:xfrm>
          <a:prstGeom prst="rect">
            <a:avLst/>
          </a:prstGeom>
          <a:noFill/>
          <a:ln/>
        </p:spPr>
        <p:txBody>
          <a:bodyPr wrap="none" lIns="0" tIns="0" rIns="0" bIns="0" rtlCol="0" anchor="t"/>
          <a:lstStyle/>
          <a:p>
            <a:pPr marL="0" indent="0" algn="ctr">
              <a:lnSpc>
                <a:spcPts val="2650"/>
              </a:lnSpc>
              <a:buNone/>
            </a:pPr>
            <a:r>
              <a:rPr lang="en-US" sz="2100" dirty="0">
                <a:solidFill>
                  <a:srgbClr val="2B4150"/>
                </a:solidFill>
                <a:latin typeface="MuseoModerno Medium" pitchFamily="34" charset="0"/>
                <a:ea typeface="MuseoModerno Medium" pitchFamily="34" charset="-122"/>
                <a:cs typeface="MuseoModerno Medium" pitchFamily="34" charset="-120"/>
              </a:rPr>
              <a:t>Đặt câu hỏi gợi mở</a:t>
            </a:r>
            <a:endParaRPr lang="en-US" sz="2100" dirty="0"/>
          </a:p>
        </p:txBody>
      </p:sp>
      <p:sp>
        <p:nvSpPr>
          <p:cNvPr id="13" name="Text 11"/>
          <p:cNvSpPr/>
          <p:nvPr/>
        </p:nvSpPr>
        <p:spPr>
          <a:xfrm>
            <a:off x="4323636" y="4890135"/>
            <a:ext cx="5983010" cy="689610"/>
          </a:xfrm>
          <a:prstGeom prst="rect">
            <a:avLst/>
          </a:prstGeom>
          <a:noFill/>
          <a:ln/>
        </p:spPr>
        <p:txBody>
          <a:bodyPr wrap="square" lIns="0" tIns="0" rIns="0" bIns="0" rtlCol="0" anchor="t"/>
          <a:lstStyle/>
          <a:p>
            <a:pPr marL="0" indent="0" algn="ctr">
              <a:lnSpc>
                <a:spcPts val="2700"/>
              </a:lnSpc>
              <a:buNone/>
            </a:pPr>
            <a:r>
              <a:rPr lang="en-US" sz="1650" dirty="0">
                <a:solidFill>
                  <a:srgbClr val="2B4150"/>
                </a:solidFill>
                <a:latin typeface="Source Sans Pro" pitchFamily="34" charset="0"/>
                <a:ea typeface="Source Sans Pro" pitchFamily="34" charset="-122"/>
                <a:cs typeface="Source Sans Pro" pitchFamily="34" charset="-120"/>
              </a:rPr>
              <a:t>"Các con có muốn tạo ra những màu sắc đang nhảy múa như thế không?"</a:t>
            </a:r>
            <a:endParaRPr lang="en-US" sz="1650" dirty="0"/>
          </a:p>
        </p:txBody>
      </p:sp>
      <p:sp>
        <p:nvSpPr>
          <p:cNvPr id="14" name="Shape 12"/>
          <p:cNvSpPr/>
          <p:nvPr/>
        </p:nvSpPr>
        <p:spPr>
          <a:xfrm>
            <a:off x="10614422" y="2916079"/>
            <a:ext cx="30480" cy="646390"/>
          </a:xfrm>
          <a:prstGeom prst="roundRect">
            <a:avLst>
              <a:gd name="adj" fmla="val 106046"/>
            </a:avLst>
          </a:prstGeom>
          <a:solidFill>
            <a:srgbClr val="D9D4C9"/>
          </a:solidFill>
          <a:ln/>
        </p:spPr>
        <p:txBody>
          <a:bodyPr/>
          <a:lstStyle/>
          <a:p>
            <a:endParaRPr lang="en-US"/>
          </a:p>
        </p:txBody>
      </p:sp>
      <p:sp>
        <p:nvSpPr>
          <p:cNvPr id="15" name="Shape 13"/>
          <p:cNvSpPr/>
          <p:nvPr/>
        </p:nvSpPr>
        <p:spPr>
          <a:xfrm>
            <a:off x="10387251" y="3320058"/>
            <a:ext cx="484823" cy="484823"/>
          </a:xfrm>
          <a:prstGeom prst="roundRect">
            <a:avLst>
              <a:gd name="adj" fmla="val 6667"/>
            </a:avLst>
          </a:prstGeom>
          <a:solidFill>
            <a:srgbClr val="F3EEE3"/>
          </a:solidFill>
          <a:ln/>
        </p:spPr>
        <p:txBody>
          <a:bodyPr/>
          <a:lstStyle/>
          <a:p>
            <a:endParaRPr lang="en-US"/>
          </a:p>
        </p:txBody>
      </p:sp>
      <p:sp>
        <p:nvSpPr>
          <p:cNvPr id="16" name="Text 14"/>
          <p:cNvSpPr/>
          <p:nvPr/>
        </p:nvSpPr>
        <p:spPr>
          <a:xfrm>
            <a:off x="10468094" y="3360480"/>
            <a:ext cx="323136" cy="403979"/>
          </a:xfrm>
          <a:prstGeom prst="rect">
            <a:avLst/>
          </a:prstGeom>
          <a:noFill/>
          <a:ln/>
        </p:spPr>
        <p:txBody>
          <a:bodyPr wrap="none" lIns="0" tIns="0" rIns="0" bIns="0" rtlCol="0" anchor="t"/>
          <a:lstStyle/>
          <a:p>
            <a:pPr marL="0" indent="0" algn="ctr">
              <a:lnSpc>
                <a:spcPts val="2500"/>
              </a:lnSpc>
              <a:buNone/>
            </a:pPr>
            <a:r>
              <a:rPr lang="en-US" sz="2500" dirty="0">
                <a:solidFill>
                  <a:srgbClr val="2B4150"/>
                </a:solidFill>
                <a:latin typeface="MuseoModerno Medium" pitchFamily="34" charset="0"/>
                <a:ea typeface="MuseoModerno Medium" pitchFamily="34" charset="-122"/>
                <a:cs typeface="MuseoModerno Medium" pitchFamily="34" charset="-120"/>
              </a:rPr>
              <a:t>3</a:t>
            </a:r>
            <a:endParaRPr lang="en-US" sz="2500" dirty="0"/>
          </a:p>
        </p:txBody>
      </p:sp>
      <p:sp>
        <p:nvSpPr>
          <p:cNvPr id="17" name="Text 15"/>
          <p:cNvSpPr/>
          <p:nvPr/>
        </p:nvSpPr>
        <p:spPr>
          <a:xfrm>
            <a:off x="9282946" y="1889998"/>
            <a:ext cx="2693551" cy="336590"/>
          </a:xfrm>
          <a:prstGeom prst="rect">
            <a:avLst/>
          </a:prstGeom>
          <a:noFill/>
          <a:ln/>
        </p:spPr>
        <p:txBody>
          <a:bodyPr wrap="none" lIns="0" tIns="0" rIns="0" bIns="0" rtlCol="0" anchor="t"/>
          <a:lstStyle/>
          <a:p>
            <a:pPr marL="0" indent="0" algn="ctr">
              <a:lnSpc>
                <a:spcPts val="2650"/>
              </a:lnSpc>
              <a:buNone/>
            </a:pPr>
            <a:r>
              <a:rPr lang="en-US" sz="2100" dirty="0">
                <a:solidFill>
                  <a:srgbClr val="2B4150"/>
                </a:solidFill>
                <a:latin typeface="MuseoModerno Medium" pitchFamily="34" charset="0"/>
                <a:ea typeface="MuseoModerno Medium" pitchFamily="34" charset="-122"/>
                <a:cs typeface="MuseoModerno Medium" pitchFamily="34" charset="-120"/>
              </a:rPr>
              <a:t>Tạo kỳ vọng</a:t>
            </a:r>
            <a:endParaRPr lang="en-US" sz="2100" dirty="0"/>
          </a:p>
        </p:txBody>
      </p:sp>
      <p:sp>
        <p:nvSpPr>
          <p:cNvPr id="18" name="Text 16"/>
          <p:cNvSpPr/>
          <p:nvPr/>
        </p:nvSpPr>
        <p:spPr>
          <a:xfrm>
            <a:off x="7638217" y="2355771"/>
            <a:ext cx="5983010" cy="344805"/>
          </a:xfrm>
          <a:prstGeom prst="rect">
            <a:avLst/>
          </a:prstGeom>
          <a:noFill/>
          <a:ln/>
        </p:spPr>
        <p:txBody>
          <a:bodyPr wrap="none" lIns="0" tIns="0" rIns="0" bIns="0" rtlCol="0" anchor="t"/>
          <a:lstStyle/>
          <a:p>
            <a:pPr marL="0" indent="0" algn="ctr">
              <a:lnSpc>
                <a:spcPts val="2700"/>
              </a:lnSpc>
              <a:buNone/>
            </a:pPr>
            <a:r>
              <a:rPr lang="en-US" sz="1650" dirty="0">
                <a:solidFill>
                  <a:srgbClr val="2B4150"/>
                </a:solidFill>
                <a:latin typeface="Source Sans Pro" pitchFamily="34" charset="0"/>
                <a:ea typeface="Source Sans Pro" pitchFamily="34" charset="-122"/>
                <a:cs typeface="Source Sans Pro" pitchFamily="34" charset="-120"/>
              </a:rPr>
              <a:t>"Hôm nay, chúng mình cùng khám phá điều kỳ diệu từ sữa nhé!"</a:t>
            </a:r>
            <a:endParaRPr lang="en-US" sz="1650" dirty="0"/>
          </a:p>
        </p:txBody>
      </p:sp>
      <p:sp>
        <p:nvSpPr>
          <p:cNvPr id="19" name="Text 17"/>
          <p:cNvSpPr/>
          <p:nvPr/>
        </p:nvSpPr>
        <p:spPr>
          <a:xfrm>
            <a:off x="793790" y="5822156"/>
            <a:ext cx="13042821" cy="689610"/>
          </a:xfrm>
          <a:prstGeom prst="rect">
            <a:avLst/>
          </a:prstGeom>
          <a:noFill/>
          <a:ln/>
        </p:spPr>
        <p:txBody>
          <a:bodyPr wrap="square" lIns="0" tIns="0" rIns="0" bIns="0" rtlCol="0" anchor="t"/>
          <a:lstStyle/>
          <a:p>
            <a:pPr marL="0" indent="0" algn="l">
              <a:lnSpc>
                <a:spcPts val="2700"/>
              </a:lnSpc>
              <a:buNone/>
            </a:pPr>
            <a:r>
              <a:rPr lang="en-US" sz="1650" dirty="0">
                <a:solidFill>
                  <a:srgbClr val="2B4150"/>
                </a:solidFill>
                <a:latin typeface="Source Sans Pro" pitchFamily="34" charset="0"/>
                <a:ea typeface="Source Sans Pro" pitchFamily="34" charset="-122"/>
                <a:cs typeface="Source Sans Pro" pitchFamily="34" charset="-120"/>
              </a:rPr>
              <a:t>Giai đoạn gây hứng thú kéo dài khoảng 3-5 phút, nhằm thu hút sự chú ý của trẻ và tạo không khí hào hứng trước khi bắt đầu thí nghiệm. Việc cho trẻ xem trước hình ảnh kết quả sẽ kích thích trí tò mò và mong muốn được khám phá của các em.</a:t>
            </a:r>
            <a:endParaRPr lang="en-US" sz="1650" dirty="0"/>
          </a:p>
        </p:txBody>
      </p:sp>
      <p:sp>
        <p:nvSpPr>
          <p:cNvPr id="20" name="Text 18"/>
          <p:cNvSpPr/>
          <p:nvPr/>
        </p:nvSpPr>
        <p:spPr>
          <a:xfrm>
            <a:off x="793790" y="6754177"/>
            <a:ext cx="13042821" cy="689610"/>
          </a:xfrm>
          <a:prstGeom prst="rect">
            <a:avLst/>
          </a:prstGeom>
          <a:noFill/>
          <a:ln/>
        </p:spPr>
        <p:txBody>
          <a:bodyPr wrap="square" lIns="0" tIns="0" rIns="0" bIns="0" rtlCol="0" anchor="t"/>
          <a:lstStyle/>
          <a:p>
            <a:pPr marL="0" indent="0" algn="l">
              <a:lnSpc>
                <a:spcPts val="2700"/>
              </a:lnSpc>
              <a:buNone/>
            </a:pPr>
            <a:r>
              <a:rPr lang="en-US" sz="1650" dirty="0">
                <a:solidFill>
                  <a:srgbClr val="2B4150"/>
                </a:solidFill>
                <a:latin typeface="Source Sans Pro" pitchFamily="34" charset="0"/>
                <a:ea typeface="Source Sans Pro" pitchFamily="34" charset="-122"/>
                <a:cs typeface="Source Sans Pro" pitchFamily="34" charset="-120"/>
              </a:rPr>
              <a:t>Cô giáo sử dụng ngôn ngữ đơn giản, gần gũi và giọng điệu nhiệt tình để tạo không khí vui vẻ, khuyến khích trẻ tham gia tích cực vào hoạt động sắp diễn ra.</a:t>
            </a:r>
            <a:endParaRPr lang="en-US" sz="16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320760"/>
            <a:ext cx="8504634" cy="708779"/>
          </a:xfrm>
          <a:prstGeom prst="rect">
            <a:avLst/>
          </a:prstGeom>
          <a:noFill/>
          <a:ln/>
        </p:spPr>
        <p:txBody>
          <a:bodyPr wrap="none" lIns="0" tIns="0" rIns="0" bIns="0" rtlCol="0" anchor="t"/>
          <a:lstStyle/>
          <a:p>
            <a:pPr marL="0" indent="0" algn="l">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Các Bước Tiến Hành Thí Nghiệm</a:t>
            </a:r>
            <a:endParaRPr lang="en-US" sz="4450" dirty="0"/>
          </a:p>
        </p:txBody>
      </p:sp>
      <p:sp>
        <p:nvSpPr>
          <p:cNvPr id="3" name="Shape 1"/>
          <p:cNvSpPr/>
          <p:nvPr/>
        </p:nvSpPr>
        <p:spPr>
          <a:xfrm>
            <a:off x="793790" y="3163610"/>
            <a:ext cx="4120753" cy="226814"/>
          </a:xfrm>
          <a:prstGeom prst="roundRect">
            <a:avLst>
              <a:gd name="adj" fmla="val 15001"/>
            </a:avLst>
          </a:prstGeom>
          <a:solidFill>
            <a:srgbClr val="F3EEE3"/>
          </a:solidFill>
          <a:ln/>
        </p:spPr>
        <p:txBody>
          <a:bodyPr/>
          <a:lstStyle/>
          <a:p>
            <a:endParaRPr lang="en-US"/>
          </a:p>
        </p:txBody>
      </p:sp>
      <p:sp>
        <p:nvSpPr>
          <p:cNvPr id="4" name="Text 2"/>
          <p:cNvSpPr/>
          <p:nvPr/>
        </p:nvSpPr>
        <p:spPr>
          <a:xfrm>
            <a:off x="793790" y="373058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Chuẩn bị đĩa sữa</a:t>
            </a:r>
            <a:endParaRPr lang="en-US" sz="2200" dirty="0"/>
          </a:p>
        </p:txBody>
      </p:sp>
      <p:sp>
        <p:nvSpPr>
          <p:cNvPr id="5" name="Text 3"/>
          <p:cNvSpPr/>
          <p:nvPr/>
        </p:nvSpPr>
        <p:spPr>
          <a:xfrm>
            <a:off x="793790" y="4221004"/>
            <a:ext cx="4120753"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Cô rót một lớp sữa mỏng vào đĩa, đủ để phủ đáy đĩa</a:t>
            </a:r>
            <a:endParaRPr lang="en-US" sz="1750" dirty="0"/>
          </a:p>
        </p:txBody>
      </p:sp>
      <p:sp>
        <p:nvSpPr>
          <p:cNvPr id="6" name="Shape 4"/>
          <p:cNvSpPr/>
          <p:nvPr/>
        </p:nvSpPr>
        <p:spPr>
          <a:xfrm>
            <a:off x="5254704" y="2823329"/>
            <a:ext cx="4120872" cy="226814"/>
          </a:xfrm>
          <a:prstGeom prst="roundRect">
            <a:avLst>
              <a:gd name="adj" fmla="val 15001"/>
            </a:avLst>
          </a:prstGeom>
          <a:solidFill>
            <a:srgbClr val="F3EEE3"/>
          </a:solidFill>
          <a:ln/>
        </p:spPr>
        <p:txBody>
          <a:bodyPr/>
          <a:lstStyle/>
          <a:p>
            <a:endParaRPr lang="en-US"/>
          </a:p>
        </p:txBody>
      </p:sp>
      <p:sp>
        <p:nvSpPr>
          <p:cNvPr id="7" name="Text 5"/>
          <p:cNvSpPr/>
          <p:nvPr/>
        </p:nvSpPr>
        <p:spPr>
          <a:xfrm>
            <a:off x="5254704" y="3390305"/>
            <a:ext cx="302954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Thêm màu thực phẩm</a:t>
            </a:r>
            <a:endParaRPr lang="en-US" sz="2200" dirty="0"/>
          </a:p>
        </p:txBody>
      </p:sp>
      <p:sp>
        <p:nvSpPr>
          <p:cNvPr id="8" name="Text 6"/>
          <p:cNvSpPr/>
          <p:nvPr/>
        </p:nvSpPr>
        <p:spPr>
          <a:xfrm>
            <a:off x="5254704" y="3880723"/>
            <a:ext cx="4120872"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Cho trẻ nhỏ từng giọt màu thực phẩm vào sữa (gợi ý chọn nhiều màu khác nhau)</a:t>
            </a:r>
            <a:endParaRPr lang="en-US" sz="1750" dirty="0"/>
          </a:p>
        </p:txBody>
      </p:sp>
      <p:sp>
        <p:nvSpPr>
          <p:cNvPr id="9" name="Shape 7"/>
          <p:cNvSpPr/>
          <p:nvPr/>
        </p:nvSpPr>
        <p:spPr>
          <a:xfrm>
            <a:off x="9715738" y="2483168"/>
            <a:ext cx="4120872" cy="226814"/>
          </a:xfrm>
          <a:prstGeom prst="roundRect">
            <a:avLst>
              <a:gd name="adj" fmla="val 15001"/>
            </a:avLst>
          </a:prstGeom>
          <a:solidFill>
            <a:srgbClr val="F3EEE3"/>
          </a:solidFill>
          <a:ln/>
        </p:spPr>
        <p:txBody>
          <a:bodyPr/>
          <a:lstStyle/>
          <a:p>
            <a:endParaRPr lang="en-US"/>
          </a:p>
        </p:txBody>
      </p:sp>
      <p:sp>
        <p:nvSpPr>
          <p:cNvPr id="10" name="Text 8"/>
          <p:cNvSpPr/>
          <p:nvPr/>
        </p:nvSpPr>
        <p:spPr>
          <a:xfrm>
            <a:off x="9715738" y="305014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Tạo phản ứng</a:t>
            </a:r>
            <a:endParaRPr lang="en-US" sz="2200" dirty="0"/>
          </a:p>
        </p:txBody>
      </p:sp>
      <p:sp>
        <p:nvSpPr>
          <p:cNvPr id="11" name="Text 9"/>
          <p:cNvSpPr/>
          <p:nvPr/>
        </p:nvSpPr>
        <p:spPr>
          <a:xfrm>
            <a:off x="9715738" y="3540562"/>
            <a:ext cx="4120872"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Nhúng tăm bông vào nước rửa chén, sau đó chạm nhẹ vào phần giữa đĩa sữa có màu</a:t>
            </a:r>
            <a:endParaRPr lang="en-US" sz="1750" dirty="0"/>
          </a:p>
        </p:txBody>
      </p:sp>
      <p:sp>
        <p:nvSpPr>
          <p:cNvPr id="12" name="Text 10"/>
          <p:cNvSpPr/>
          <p:nvPr/>
        </p:nvSpPr>
        <p:spPr>
          <a:xfrm>
            <a:off x="793790" y="5201960"/>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Quá trình tiến hành thí nghiệm kéo dài khoảng 15 phút, cho phép mỗi trẻ được thực hành lần lượt. Khi tăm bông có nước rửa chén chạm vào sữa, các màu sắc bắt đầu di chuyển, xoáy tròn, tạo thành hiệu ứng rất đẹp mắt.</a:t>
            </a:r>
            <a:endParaRPr lang="en-US" sz="1750" dirty="0"/>
          </a:p>
        </p:txBody>
      </p:sp>
      <p:sp>
        <p:nvSpPr>
          <p:cNvPr id="13" name="Text 11"/>
          <p:cNvSpPr/>
          <p:nvPr/>
        </p:nvSpPr>
        <p:spPr>
          <a:xfrm>
            <a:off x="793790" y="6182916"/>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Cô giáo cần hướng dẫn và nhắc trẻ quan sát kỹ sự thay đổi, đồng thời đảm bảo mỗi trẻ đều có cơ hội được thử nghiệm trực tiếp để tăng tính trải nghiệm.</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656987"/>
            <a:ext cx="8089702" cy="708779"/>
          </a:xfrm>
          <a:prstGeom prst="rect">
            <a:avLst/>
          </a:prstGeom>
          <a:noFill/>
          <a:ln/>
        </p:spPr>
        <p:txBody>
          <a:bodyPr wrap="none" lIns="0" tIns="0" rIns="0" bIns="0" rtlCol="0" anchor="t"/>
          <a:lstStyle/>
          <a:p>
            <a:pPr marL="0" indent="0" algn="l">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Hiện Tượng Khoa Học Diễn Ra</a:t>
            </a:r>
            <a:endParaRPr lang="en-US" sz="4450" dirty="0"/>
          </a:p>
        </p:txBody>
      </p:sp>
      <p:pic>
        <p:nvPicPr>
          <p:cNvPr id="3" name="Image 0" descr="preencoded.png"/>
          <p:cNvPicPr>
            <a:picLocks noChangeAspect="1"/>
          </p:cNvPicPr>
          <p:nvPr/>
        </p:nvPicPr>
        <p:blipFill>
          <a:blip r:embed="rId3"/>
          <a:stretch>
            <a:fillRect/>
          </a:stretch>
        </p:blipFill>
        <p:spPr>
          <a:xfrm>
            <a:off x="793790" y="1819394"/>
            <a:ext cx="4120753" cy="2546747"/>
          </a:xfrm>
          <a:prstGeom prst="rect">
            <a:avLst/>
          </a:prstGeom>
        </p:spPr>
      </p:pic>
      <p:sp>
        <p:nvSpPr>
          <p:cNvPr id="4" name="Text 1"/>
          <p:cNvSpPr/>
          <p:nvPr/>
        </p:nvSpPr>
        <p:spPr>
          <a:xfrm>
            <a:off x="793790" y="4649629"/>
            <a:ext cx="3977402"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Trước khi thêm nước rửa chén</a:t>
            </a:r>
            <a:endParaRPr lang="en-US" sz="2200" dirty="0"/>
          </a:p>
        </p:txBody>
      </p:sp>
      <p:sp>
        <p:nvSpPr>
          <p:cNvPr id="5" name="Text 2"/>
          <p:cNvSpPr/>
          <p:nvPr/>
        </p:nvSpPr>
        <p:spPr>
          <a:xfrm>
            <a:off x="793790" y="5140047"/>
            <a:ext cx="4120753" cy="108870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Các giọt màu thực phẩm nằm yên trên bề mặt sữa, tạo thành những đốm màu riêng biệt</a:t>
            </a:r>
            <a:endParaRPr lang="en-US" sz="1750" dirty="0"/>
          </a:p>
        </p:txBody>
      </p:sp>
      <p:pic>
        <p:nvPicPr>
          <p:cNvPr id="6" name="Image 1" descr="preencoded.png"/>
          <p:cNvPicPr>
            <a:picLocks noChangeAspect="1"/>
          </p:cNvPicPr>
          <p:nvPr/>
        </p:nvPicPr>
        <p:blipFill>
          <a:blip r:embed="rId4"/>
          <a:stretch>
            <a:fillRect/>
          </a:stretch>
        </p:blipFill>
        <p:spPr>
          <a:xfrm>
            <a:off x="5254704" y="1819394"/>
            <a:ext cx="4120872" cy="2546866"/>
          </a:xfrm>
          <a:prstGeom prst="rect">
            <a:avLst/>
          </a:prstGeom>
        </p:spPr>
      </p:pic>
      <p:sp>
        <p:nvSpPr>
          <p:cNvPr id="7" name="Text 3"/>
          <p:cNvSpPr/>
          <p:nvPr/>
        </p:nvSpPr>
        <p:spPr>
          <a:xfrm>
            <a:off x="5254704" y="4649748"/>
            <a:ext cx="294572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Khoảnh khắc tiếp xúc</a:t>
            </a:r>
            <a:endParaRPr lang="en-US" sz="2200" dirty="0"/>
          </a:p>
        </p:txBody>
      </p:sp>
      <p:sp>
        <p:nvSpPr>
          <p:cNvPr id="8" name="Text 4"/>
          <p:cNvSpPr/>
          <p:nvPr/>
        </p:nvSpPr>
        <p:spPr>
          <a:xfrm>
            <a:off x="5254704" y="5140166"/>
            <a:ext cx="4120872"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Khi tăm bông có nước rửa chén chạm vào, màu sắc bắt đầu chuyển động</a:t>
            </a:r>
            <a:endParaRPr lang="en-US" sz="1750" dirty="0"/>
          </a:p>
        </p:txBody>
      </p:sp>
      <p:pic>
        <p:nvPicPr>
          <p:cNvPr id="9" name="Image 2" descr="preencoded.png"/>
          <p:cNvPicPr>
            <a:picLocks noChangeAspect="1"/>
          </p:cNvPicPr>
          <p:nvPr/>
        </p:nvPicPr>
        <p:blipFill>
          <a:blip r:embed="rId5"/>
          <a:stretch>
            <a:fillRect/>
          </a:stretch>
        </p:blipFill>
        <p:spPr>
          <a:xfrm>
            <a:off x="9715738" y="1819394"/>
            <a:ext cx="4120753" cy="2546747"/>
          </a:xfrm>
          <a:prstGeom prst="rect">
            <a:avLst/>
          </a:prstGeom>
        </p:spPr>
      </p:pic>
      <p:sp>
        <p:nvSpPr>
          <p:cNvPr id="10" name="Text 5"/>
          <p:cNvSpPr/>
          <p:nvPr/>
        </p:nvSpPr>
        <p:spPr>
          <a:xfrm>
            <a:off x="9715738" y="464962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Hiệu ứng xoáy màu</a:t>
            </a:r>
            <a:endParaRPr lang="en-US" sz="2200" dirty="0"/>
          </a:p>
        </p:txBody>
      </p:sp>
      <p:sp>
        <p:nvSpPr>
          <p:cNvPr id="11" name="Text 6"/>
          <p:cNvSpPr/>
          <p:nvPr/>
        </p:nvSpPr>
        <p:spPr>
          <a:xfrm>
            <a:off x="9715738" y="5140047"/>
            <a:ext cx="4120753" cy="108870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Các màu sắc di chuyển, xoáy tròn, tạo thành những hoa văn đẹp mắt liên tục thay đổi</a:t>
            </a:r>
            <a:endParaRPr lang="en-US" sz="1750" dirty="0"/>
          </a:p>
        </p:txBody>
      </p:sp>
      <p:sp>
        <p:nvSpPr>
          <p:cNvPr id="12" name="Text 7"/>
          <p:cNvSpPr/>
          <p:nvPr/>
        </p:nvSpPr>
        <p:spPr>
          <a:xfrm>
            <a:off x="793790" y="6483906"/>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Hiện tượng này xảy ra vì nước rửa chén phá vỡ sức căng bề mặt của sữa và tương tác với chất béo trong sữa. Khi nước rửa chén tiếp xúc với sữa, nó làm giảm sức căng bề mặt và đẩy các phân tử chất béo, kéo theo các giọt màu thực phẩm di chuyển, tạo nên hiệu ứng "nhảy múa" đầy màu sắc.</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468160"/>
            <a:ext cx="8865275" cy="708779"/>
          </a:xfrm>
          <a:prstGeom prst="rect">
            <a:avLst/>
          </a:prstGeom>
          <a:noFill/>
          <a:ln/>
        </p:spPr>
        <p:txBody>
          <a:bodyPr wrap="none" lIns="0" tIns="0" rIns="0" bIns="0" rtlCol="0" anchor="t"/>
          <a:lstStyle/>
          <a:p>
            <a:pPr marL="0" indent="0" algn="l">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Đàm Thoại Và Củng Cố Kiến Thức</a:t>
            </a:r>
            <a:endParaRPr lang="en-US" sz="4450" dirty="0"/>
          </a:p>
        </p:txBody>
      </p:sp>
      <p:sp>
        <p:nvSpPr>
          <p:cNvPr id="3" name="Shape 1"/>
          <p:cNvSpPr/>
          <p:nvPr/>
        </p:nvSpPr>
        <p:spPr>
          <a:xfrm>
            <a:off x="793790" y="2630567"/>
            <a:ext cx="4196358" cy="2168843"/>
          </a:xfrm>
          <a:prstGeom prst="roundRect">
            <a:avLst>
              <a:gd name="adj" fmla="val 1569"/>
            </a:avLst>
          </a:prstGeom>
          <a:solidFill>
            <a:srgbClr val="F3EEE3"/>
          </a:solidFill>
          <a:ln/>
        </p:spPr>
        <p:txBody>
          <a:bodyPr/>
          <a:lstStyle/>
          <a:p>
            <a:endParaRPr lang="en-US"/>
          </a:p>
        </p:txBody>
      </p:sp>
      <p:sp>
        <p:nvSpPr>
          <p:cNvPr id="4" name="Text 2"/>
          <p:cNvSpPr/>
          <p:nvPr/>
        </p:nvSpPr>
        <p:spPr>
          <a:xfrm>
            <a:off x="1020604" y="285738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Câu hỏi quan sát</a:t>
            </a:r>
            <a:endParaRPr lang="en-US" sz="2200" dirty="0"/>
          </a:p>
        </p:txBody>
      </p:sp>
      <p:sp>
        <p:nvSpPr>
          <p:cNvPr id="5" name="Text 3"/>
          <p:cNvSpPr/>
          <p:nvPr/>
        </p:nvSpPr>
        <p:spPr>
          <a:xfrm>
            <a:off x="1020604" y="3347799"/>
            <a:ext cx="3742730"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"Con thấy gì khi chấm tăm bông vào sữa?"</a:t>
            </a:r>
            <a:endParaRPr lang="en-US" sz="1750" dirty="0"/>
          </a:p>
        </p:txBody>
      </p:sp>
      <p:sp>
        <p:nvSpPr>
          <p:cNvPr id="6" name="Text 4"/>
          <p:cNvSpPr/>
          <p:nvPr/>
        </p:nvSpPr>
        <p:spPr>
          <a:xfrm>
            <a:off x="1020604" y="4209693"/>
            <a:ext cx="3742730" cy="362903"/>
          </a:xfrm>
          <a:prstGeom prst="rect">
            <a:avLst/>
          </a:prstGeom>
          <a:noFill/>
          <a:ln/>
        </p:spPr>
        <p:txBody>
          <a:bodyPr wrap="non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"Màu sắc có nhảy múa không?"</a:t>
            </a:r>
            <a:endParaRPr lang="en-US" sz="1750" dirty="0"/>
          </a:p>
        </p:txBody>
      </p:sp>
      <p:sp>
        <p:nvSpPr>
          <p:cNvPr id="7" name="Shape 5"/>
          <p:cNvSpPr/>
          <p:nvPr/>
        </p:nvSpPr>
        <p:spPr>
          <a:xfrm>
            <a:off x="5216962" y="2630567"/>
            <a:ext cx="4196358" cy="2168843"/>
          </a:xfrm>
          <a:prstGeom prst="roundRect">
            <a:avLst>
              <a:gd name="adj" fmla="val 1569"/>
            </a:avLst>
          </a:prstGeom>
          <a:solidFill>
            <a:srgbClr val="F3EEE3"/>
          </a:solidFill>
          <a:ln/>
        </p:spPr>
        <p:txBody>
          <a:bodyPr/>
          <a:lstStyle/>
          <a:p>
            <a:endParaRPr lang="en-US"/>
          </a:p>
        </p:txBody>
      </p:sp>
      <p:sp>
        <p:nvSpPr>
          <p:cNvPr id="8" name="Text 6"/>
          <p:cNvSpPr/>
          <p:nvPr/>
        </p:nvSpPr>
        <p:spPr>
          <a:xfrm>
            <a:off x="5443776" y="285738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Giải thích đơn giản</a:t>
            </a:r>
            <a:endParaRPr lang="en-US" sz="2200" dirty="0"/>
          </a:p>
        </p:txBody>
      </p:sp>
      <p:sp>
        <p:nvSpPr>
          <p:cNvPr id="9" name="Text 7"/>
          <p:cNvSpPr/>
          <p:nvPr/>
        </p:nvSpPr>
        <p:spPr>
          <a:xfrm>
            <a:off x="5443776" y="3347799"/>
            <a:ext cx="3742730" cy="108870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"Trong sữa có chất béo, còn nước rửa chén thì làm màu sắc chạy đi. Thật vui phải không nào!"</a:t>
            </a:r>
            <a:endParaRPr lang="en-US" sz="1750" dirty="0"/>
          </a:p>
        </p:txBody>
      </p:sp>
      <p:sp>
        <p:nvSpPr>
          <p:cNvPr id="10" name="Shape 8"/>
          <p:cNvSpPr/>
          <p:nvPr/>
        </p:nvSpPr>
        <p:spPr>
          <a:xfrm>
            <a:off x="9640133" y="2630567"/>
            <a:ext cx="4196358" cy="2168843"/>
          </a:xfrm>
          <a:prstGeom prst="roundRect">
            <a:avLst>
              <a:gd name="adj" fmla="val 1569"/>
            </a:avLst>
          </a:prstGeom>
          <a:solidFill>
            <a:srgbClr val="F3EEE3"/>
          </a:solidFill>
          <a:ln/>
        </p:spPr>
        <p:txBody>
          <a:bodyPr/>
          <a:lstStyle/>
          <a:p>
            <a:endParaRPr lang="en-US"/>
          </a:p>
        </p:txBody>
      </p:sp>
      <p:sp>
        <p:nvSpPr>
          <p:cNvPr id="11" name="Text 9"/>
          <p:cNvSpPr/>
          <p:nvPr/>
        </p:nvSpPr>
        <p:spPr>
          <a:xfrm>
            <a:off x="9866948" y="285738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Liên hệ thực tế</a:t>
            </a:r>
            <a:endParaRPr lang="en-US" sz="2200" dirty="0"/>
          </a:p>
        </p:txBody>
      </p:sp>
      <p:sp>
        <p:nvSpPr>
          <p:cNvPr id="12" name="Text 10"/>
          <p:cNvSpPr/>
          <p:nvPr/>
        </p:nvSpPr>
        <p:spPr>
          <a:xfrm>
            <a:off x="9866948" y="3347799"/>
            <a:ext cx="3742730" cy="1088708"/>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"Đây cũng giống như khi chúng ta rửa chén đĩa có dầu mỡ, nước rửa chén giúp làm sạch chất béo."</a:t>
            </a:r>
            <a:endParaRPr lang="en-US" sz="1750" dirty="0"/>
          </a:p>
        </p:txBody>
      </p:sp>
      <p:sp>
        <p:nvSpPr>
          <p:cNvPr id="13" name="Text 11"/>
          <p:cNvSpPr/>
          <p:nvPr/>
        </p:nvSpPr>
        <p:spPr>
          <a:xfrm>
            <a:off x="793790" y="5054560"/>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Phần đàm thoại và củng cố diễn ra trong khoảng 5 phút, giúp trẻ hiểu rõ hơn về hiện tượng vừa quan sát được. Cô giáo sử dụng ngôn ngữ đơn giản, phù hợp với độ tuổi 3-4 tuổi, tránh sử dụng thuật ngữ khoa học phức tạp.</a:t>
            </a:r>
            <a:endParaRPr lang="en-US" sz="1750" dirty="0"/>
          </a:p>
        </p:txBody>
      </p:sp>
      <p:sp>
        <p:nvSpPr>
          <p:cNvPr id="14" name="Text 12"/>
          <p:cNvSpPr/>
          <p:nvPr/>
        </p:nvSpPr>
        <p:spPr>
          <a:xfrm>
            <a:off x="793790" y="6035516"/>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Việc đặt câu hỏi mở giúp trẻ phát triển kỹ năng diễn đạt và chia sẻ quan sát của mình, đồng thời giúp cô giáo đánh giá mức độ hiểu biết của trẻ về thí nghiệm.</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654487"/>
            <a:ext cx="5103614" cy="637937"/>
          </a:xfrm>
          <a:prstGeom prst="rect">
            <a:avLst/>
          </a:prstGeom>
          <a:noFill/>
          <a:ln/>
        </p:spPr>
        <p:txBody>
          <a:bodyPr wrap="none" lIns="0" tIns="0" rIns="0" bIns="0" rtlCol="0" anchor="t"/>
          <a:lstStyle/>
          <a:p>
            <a:pPr marL="0" indent="0" algn="l">
              <a:lnSpc>
                <a:spcPts val="5000"/>
              </a:lnSpc>
              <a:buNone/>
            </a:pPr>
            <a:r>
              <a:rPr lang="en-US" sz="4000" dirty="0">
                <a:solidFill>
                  <a:srgbClr val="124E73"/>
                </a:solidFill>
                <a:latin typeface="MuseoModerno Medium" pitchFamily="34" charset="0"/>
                <a:ea typeface="MuseoModerno Medium" pitchFamily="34" charset="-122"/>
                <a:cs typeface="MuseoModerno Medium" pitchFamily="34" charset="-120"/>
              </a:rPr>
              <a:t>Kết Thúc Hoạt Động</a:t>
            </a:r>
            <a:endParaRPr lang="en-US" sz="4000" dirty="0"/>
          </a:p>
        </p:txBody>
      </p:sp>
      <p:sp>
        <p:nvSpPr>
          <p:cNvPr id="3" name="Text 1"/>
          <p:cNvSpPr/>
          <p:nvPr/>
        </p:nvSpPr>
        <p:spPr>
          <a:xfrm>
            <a:off x="2403158" y="2185511"/>
            <a:ext cx="2551748" cy="318849"/>
          </a:xfrm>
          <a:prstGeom prst="rect">
            <a:avLst/>
          </a:prstGeom>
          <a:noFill/>
          <a:ln/>
        </p:spPr>
        <p:txBody>
          <a:bodyPr wrap="none" lIns="0" tIns="0" rIns="0" bIns="0" rtlCol="0" anchor="t"/>
          <a:lstStyle/>
          <a:p>
            <a:pPr marL="0" indent="0" algn="r">
              <a:lnSpc>
                <a:spcPts val="2500"/>
              </a:lnSpc>
              <a:buNone/>
            </a:pPr>
            <a:r>
              <a:rPr lang="en-US" sz="2000" dirty="0">
                <a:solidFill>
                  <a:srgbClr val="2B4150"/>
                </a:solidFill>
                <a:latin typeface="MuseoModerno Medium" pitchFamily="34" charset="0"/>
                <a:ea typeface="MuseoModerno Medium" pitchFamily="34" charset="-122"/>
                <a:cs typeface="MuseoModerno Medium" pitchFamily="34" charset="-120"/>
              </a:rPr>
              <a:t>Vệ sinh</a:t>
            </a:r>
            <a:endParaRPr lang="en-US" sz="2000" dirty="0"/>
          </a:p>
        </p:txBody>
      </p:sp>
      <p:sp>
        <p:nvSpPr>
          <p:cNvPr id="4" name="Text 2"/>
          <p:cNvSpPr/>
          <p:nvPr/>
        </p:nvSpPr>
        <p:spPr>
          <a:xfrm>
            <a:off x="793790" y="2626757"/>
            <a:ext cx="4161115" cy="326708"/>
          </a:xfrm>
          <a:prstGeom prst="rect">
            <a:avLst/>
          </a:prstGeom>
          <a:noFill/>
          <a:ln/>
        </p:spPr>
        <p:txBody>
          <a:bodyPr wrap="none" lIns="0" tIns="0" rIns="0" bIns="0" rtlCol="0" anchor="t"/>
          <a:lstStyle/>
          <a:p>
            <a:pPr marL="0" indent="0" algn="r">
              <a:lnSpc>
                <a:spcPts val="2550"/>
              </a:lnSpc>
              <a:buNone/>
            </a:pPr>
            <a:r>
              <a:rPr lang="en-US" sz="1600" dirty="0">
                <a:solidFill>
                  <a:srgbClr val="2B4150"/>
                </a:solidFill>
                <a:latin typeface="Source Sans Pro" pitchFamily="34" charset="0"/>
                <a:ea typeface="Source Sans Pro" pitchFamily="34" charset="-122"/>
                <a:cs typeface="Source Sans Pro" pitchFamily="34" charset="-120"/>
              </a:rPr>
              <a:t>Cho trẻ lau tay và dọn dẹp cùng cô</a:t>
            </a:r>
            <a:endParaRPr lang="en-US" sz="1600" dirty="0"/>
          </a:p>
        </p:txBody>
      </p:sp>
      <p:pic>
        <p:nvPicPr>
          <p:cNvPr id="5" name="Image 0" descr="preencoded.png"/>
          <p:cNvPicPr>
            <a:picLocks noChangeAspect="1"/>
          </p:cNvPicPr>
          <p:nvPr/>
        </p:nvPicPr>
        <p:blipFill>
          <a:blip r:embed="rId3"/>
          <a:stretch>
            <a:fillRect/>
          </a:stretch>
        </p:blipFill>
        <p:spPr>
          <a:xfrm>
            <a:off x="5261015" y="1700689"/>
            <a:ext cx="4108371" cy="4108371"/>
          </a:xfrm>
          <a:prstGeom prst="rect">
            <a:avLst/>
          </a:prstGeom>
        </p:spPr>
      </p:pic>
      <p:pic>
        <p:nvPicPr>
          <p:cNvPr id="6" name="Image 1" descr="preencoded.png"/>
          <p:cNvPicPr>
            <a:picLocks noChangeAspect="1"/>
          </p:cNvPicPr>
          <p:nvPr/>
        </p:nvPicPr>
        <p:blipFill>
          <a:blip r:embed="rId4"/>
          <a:stretch>
            <a:fillRect/>
          </a:stretch>
        </p:blipFill>
        <p:spPr>
          <a:xfrm>
            <a:off x="6335554" y="2387560"/>
            <a:ext cx="305395" cy="381714"/>
          </a:xfrm>
          <a:prstGeom prst="rect">
            <a:avLst/>
          </a:prstGeom>
        </p:spPr>
      </p:pic>
      <p:sp>
        <p:nvSpPr>
          <p:cNvPr id="7" name="Text 3"/>
          <p:cNvSpPr/>
          <p:nvPr/>
        </p:nvSpPr>
        <p:spPr>
          <a:xfrm>
            <a:off x="9675495" y="2185511"/>
            <a:ext cx="2551748" cy="318849"/>
          </a:xfrm>
          <a:prstGeom prst="rect">
            <a:avLst/>
          </a:prstGeom>
          <a:noFill/>
          <a:ln/>
        </p:spPr>
        <p:txBody>
          <a:bodyPr wrap="none" lIns="0" tIns="0" rIns="0" bIns="0" rtlCol="0" anchor="t"/>
          <a:lstStyle/>
          <a:p>
            <a:pPr marL="0" indent="0" algn="l">
              <a:lnSpc>
                <a:spcPts val="2500"/>
              </a:lnSpc>
              <a:buNone/>
            </a:pPr>
            <a:r>
              <a:rPr lang="en-US" sz="2000" dirty="0">
                <a:solidFill>
                  <a:srgbClr val="2B4150"/>
                </a:solidFill>
                <a:latin typeface="MuseoModerno Medium" pitchFamily="34" charset="0"/>
                <a:ea typeface="MuseoModerno Medium" pitchFamily="34" charset="-122"/>
                <a:cs typeface="MuseoModerno Medium" pitchFamily="34" charset="-120"/>
              </a:rPr>
              <a:t>Khen ngợi</a:t>
            </a:r>
            <a:endParaRPr lang="en-US" sz="2000" dirty="0"/>
          </a:p>
        </p:txBody>
      </p:sp>
      <p:sp>
        <p:nvSpPr>
          <p:cNvPr id="8" name="Text 4"/>
          <p:cNvSpPr/>
          <p:nvPr/>
        </p:nvSpPr>
        <p:spPr>
          <a:xfrm>
            <a:off x="9675495" y="2626757"/>
            <a:ext cx="4161115" cy="326708"/>
          </a:xfrm>
          <a:prstGeom prst="rect">
            <a:avLst/>
          </a:prstGeom>
          <a:noFill/>
          <a:ln/>
        </p:spPr>
        <p:txBody>
          <a:bodyPr wrap="none" lIns="0" tIns="0" rIns="0" bIns="0" rtlCol="0" anchor="t"/>
          <a:lstStyle/>
          <a:p>
            <a:pPr marL="0" indent="0" algn="l">
              <a:lnSpc>
                <a:spcPts val="2550"/>
              </a:lnSpc>
              <a:buNone/>
            </a:pPr>
            <a:r>
              <a:rPr lang="en-US" sz="1600" dirty="0">
                <a:solidFill>
                  <a:srgbClr val="2B4150"/>
                </a:solidFill>
                <a:latin typeface="Source Sans Pro" pitchFamily="34" charset="0"/>
                <a:ea typeface="Source Sans Pro" pitchFamily="34" charset="-122"/>
                <a:cs typeface="Source Sans Pro" pitchFamily="34" charset="-120"/>
              </a:rPr>
              <a:t>Khen ngợi trẻ đã tham gia vui vẻ, hợp tác</a:t>
            </a:r>
            <a:endParaRPr lang="en-US" sz="1600" dirty="0"/>
          </a:p>
        </p:txBody>
      </p:sp>
      <p:pic>
        <p:nvPicPr>
          <p:cNvPr id="9" name="Image 2" descr="preencoded.png"/>
          <p:cNvPicPr>
            <a:picLocks noChangeAspect="1"/>
          </p:cNvPicPr>
          <p:nvPr/>
        </p:nvPicPr>
        <p:blipFill>
          <a:blip r:embed="rId5"/>
          <a:stretch>
            <a:fillRect/>
          </a:stretch>
        </p:blipFill>
        <p:spPr>
          <a:xfrm>
            <a:off x="5261015" y="1700689"/>
            <a:ext cx="4108371" cy="4108371"/>
          </a:xfrm>
          <a:prstGeom prst="rect">
            <a:avLst/>
          </a:prstGeom>
        </p:spPr>
      </p:pic>
      <p:pic>
        <p:nvPicPr>
          <p:cNvPr id="10" name="Image 3" descr="preencoded.png"/>
          <p:cNvPicPr>
            <a:picLocks noChangeAspect="1"/>
          </p:cNvPicPr>
          <p:nvPr/>
        </p:nvPicPr>
        <p:blipFill>
          <a:blip r:embed="rId6"/>
          <a:stretch>
            <a:fillRect/>
          </a:stretch>
        </p:blipFill>
        <p:spPr>
          <a:xfrm>
            <a:off x="8338780" y="2737128"/>
            <a:ext cx="305395" cy="381714"/>
          </a:xfrm>
          <a:prstGeom prst="rect">
            <a:avLst/>
          </a:prstGeom>
        </p:spPr>
      </p:pic>
      <p:sp>
        <p:nvSpPr>
          <p:cNvPr id="11" name="Text 5"/>
          <p:cNvSpPr/>
          <p:nvPr/>
        </p:nvSpPr>
        <p:spPr>
          <a:xfrm>
            <a:off x="9675495" y="4229457"/>
            <a:ext cx="2551748" cy="318849"/>
          </a:xfrm>
          <a:prstGeom prst="rect">
            <a:avLst/>
          </a:prstGeom>
          <a:noFill/>
          <a:ln/>
        </p:spPr>
        <p:txBody>
          <a:bodyPr wrap="none" lIns="0" tIns="0" rIns="0" bIns="0" rtlCol="0" anchor="t"/>
          <a:lstStyle/>
          <a:p>
            <a:pPr marL="0" indent="0" algn="l">
              <a:lnSpc>
                <a:spcPts val="2500"/>
              </a:lnSpc>
              <a:buNone/>
            </a:pPr>
            <a:r>
              <a:rPr lang="en-US" sz="2000" dirty="0">
                <a:solidFill>
                  <a:srgbClr val="2B4150"/>
                </a:solidFill>
                <a:latin typeface="MuseoModerno Medium" pitchFamily="34" charset="0"/>
                <a:ea typeface="MuseoModerno Medium" pitchFamily="34" charset="-122"/>
                <a:cs typeface="MuseoModerno Medium" pitchFamily="34" charset="-120"/>
              </a:rPr>
              <a:t>Lưu giữ kỷ niệm</a:t>
            </a:r>
            <a:endParaRPr lang="en-US" sz="2000" dirty="0"/>
          </a:p>
        </p:txBody>
      </p:sp>
      <p:sp>
        <p:nvSpPr>
          <p:cNvPr id="12" name="Text 6"/>
          <p:cNvSpPr/>
          <p:nvPr/>
        </p:nvSpPr>
        <p:spPr>
          <a:xfrm>
            <a:off x="9675495" y="4670703"/>
            <a:ext cx="4161115" cy="653415"/>
          </a:xfrm>
          <a:prstGeom prst="rect">
            <a:avLst/>
          </a:prstGeom>
          <a:noFill/>
          <a:ln/>
        </p:spPr>
        <p:txBody>
          <a:bodyPr wrap="square" lIns="0" tIns="0" rIns="0" bIns="0" rtlCol="0" anchor="t"/>
          <a:lstStyle/>
          <a:p>
            <a:pPr marL="0" indent="0" algn="l">
              <a:lnSpc>
                <a:spcPts val="2550"/>
              </a:lnSpc>
              <a:buNone/>
            </a:pPr>
            <a:r>
              <a:rPr lang="en-US" sz="1600" dirty="0">
                <a:solidFill>
                  <a:srgbClr val="2B4150"/>
                </a:solidFill>
                <a:latin typeface="Source Sans Pro" pitchFamily="34" charset="0"/>
                <a:ea typeface="Source Sans Pro" pitchFamily="34" charset="-122"/>
                <a:cs typeface="Source Sans Pro" pitchFamily="34" charset="-120"/>
              </a:rPr>
              <a:t>Cho trẻ mang về tấm ảnh hoặc vẽ lại bằng sáp màu</a:t>
            </a:r>
            <a:endParaRPr lang="en-US" sz="1600" dirty="0"/>
          </a:p>
        </p:txBody>
      </p:sp>
      <p:pic>
        <p:nvPicPr>
          <p:cNvPr id="13" name="Image 4" descr="preencoded.png"/>
          <p:cNvPicPr>
            <a:picLocks noChangeAspect="1"/>
          </p:cNvPicPr>
          <p:nvPr/>
        </p:nvPicPr>
        <p:blipFill>
          <a:blip r:embed="rId7"/>
          <a:stretch>
            <a:fillRect/>
          </a:stretch>
        </p:blipFill>
        <p:spPr>
          <a:xfrm>
            <a:off x="5261015" y="1700689"/>
            <a:ext cx="4108371" cy="4108371"/>
          </a:xfrm>
          <a:prstGeom prst="rect">
            <a:avLst/>
          </a:prstGeom>
        </p:spPr>
      </p:pic>
      <p:pic>
        <p:nvPicPr>
          <p:cNvPr id="14" name="Image 5" descr="preencoded.png"/>
          <p:cNvPicPr>
            <a:picLocks noChangeAspect="1"/>
          </p:cNvPicPr>
          <p:nvPr/>
        </p:nvPicPr>
        <p:blipFill>
          <a:blip r:embed="rId8"/>
          <a:stretch>
            <a:fillRect/>
          </a:stretch>
        </p:blipFill>
        <p:spPr>
          <a:xfrm>
            <a:off x="7989213" y="4740354"/>
            <a:ext cx="305395" cy="381714"/>
          </a:xfrm>
          <a:prstGeom prst="rect">
            <a:avLst/>
          </a:prstGeom>
        </p:spPr>
      </p:pic>
      <p:sp>
        <p:nvSpPr>
          <p:cNvPr id="15" name="Text 7"/>
          <p:cNvSpPr/>
          <p:nvPr/>
        </p:nvSpPr>
        <p:spPr>
          <a:xfrm>
            <a:off x="2403158" y="4392811"/>
            <a:ext cx="2551748" cy="318849"/>
          </a:xfrm>
          <a:prstGeom prst="rect">
            <a:avLst/>
          </a:prstGeom>
          <a:noFill/>
          <a:ln/>
        </p:spPr>
        <p:txBody>
          <a:bodyPr wrap="none" lIns="0" tIns="0" rIns="0" bIns="0" rtlCol="0" anchor="t"/>
          <a:lstStyle/>
          <a:p>
            <a:pPr marL="0" indent="0" algn="r">
              <a:lnSpc>
                <a:spcPts val="2500"/>
              </a:lnSpc>
              <a:buNone/>
            </a:pPr>
            <a:r>
              <a:rPr lang="en-US" sz="2000" dirty="0">
                <a:solidFill>
                  <a:srgbClr val="2B4150"/>
                </a:solidFill>
                <a:latin typeface="MuseoModerno Medium" pitchFamily="34" charset="0"/>
                <a:ea typeface="MuseoModerno Medium" pitchFamily="34" charset="-122"/>
                <a:cs typeface="MuseoModerno Medium" pitchFamily="34" charset="-120"/>
              </a:rPr>
              <a:t>Ôn lại kiến thức</a:t>
            </a:r>
            <a:endParaRPr lang="en-US" sz="2000" dirty="0"/>
          </a:p>
        </p:txBody>
      </p:sp>
      <p:sp>
        <p:nvSpPr>
          <p:cNvPr id="16" name="Text 8"/>
          <p:cNvSpPr/>
          <p:nvPr/>
        </p:nvSpPr>
        <p:spPr>
          <a:xfrm>
            <a:off x="793790" y="4834057"/>
            <a:ext cx="4161115" cy="326708"/>
          </a:xfrm>
          <a:prstGeom prst="rect">
            <a:avLst/>
          </a:prstGeom>
          <a:noFill/>
          <a:ln/>
        </p:spPr>
        <p:txBody>
          <a:bodyPr wrap="none" lIns="0" tIns="0" rIns="0" bIns="0" rtlCol="0" anchor="t"/>
          <a:lstStyle/>
          <a:p>
            <a:pPr marL="0" indent="0" algn="r">
              <a:lnSpc>
                <a:spcPts val="2550"/>
              </a:lnSpc>
              <a:buNone/>
            </a:pPr>
            <a:r>
              <a:rPr lang="en-US" sz="1600" dirty="0">
                <a:solidFill>
                  <a:srgbClr val="2B4150"/>
                </a:solidFill>
                <a:latin typeface="Source Sans Pro" pitchFamily="34" charset="0"/>
                <a:ea typeface="Source Sans Pro" pitchFamily="34" charset="-122"/>
                <a:cs typeface="Source Sans Pro" pitchFamily="34" charset="-120"/>
              </a:rPr>
              <a:t>Nhắc lại điều kỳ diệu trẻ đã khám phá được</a:t>
            </a:r>
            <a:endParaRPr lang="en-US" sz="1600" dirty="0"/>
          </a:p>
        </p:txBody>
      </p:sp>
      <p:pic>
        <p:nvPicPr>
          <p:cNvPr id="17" name="Image 6" descr="preencoded.png"/>
          <p:cNvPicPr>
            <a:picLocks noChangeAspect="1"/>
          </p:cNvPicPr>
          <p:nvPr/>
        </p:nvPicPr>
        <p:blipFill>
          <a:blip r:embed="rId9"/>
          <a:stretch>
            <a:fillRect/>
          </a:stretch>
        </p:blipFill>
        <p:spPr>
          <a:xfrm>
            <a:off x="5261015" y="1700689"/>
            <a:ext cx="4108371" cy="4108371"/>
          </a:xfrm>
          <a:prstGeom prst="rect">
            <a:avLst/>
          </a:prstGeom>
        </p:spPr>
      </p:pic>
      <p:pic>
        <p:nvPicPr>
          <p:cNvPr id="18" name="Image 7" descr="preencoded.png"/>
          <p:cNvPicPr>
            <a:picLocks noChangeAspect="1"/>
          </p:cNvPicPr>
          <p:nvPr/>
        </p:nvPicPr>
        <p:blipFill>
          <a:blip r:embed="rId10"/>
          <a:stretch>
            <a:fillRect/>
          </a:stretch>
        </p:blipFill>
        <p:spPr>
          <a:xfrm>
            <a:off x="5985986" y="4390787"/>
            <a:ext cx="305395" cy="381714"/>
          </a:xfrm>
          <a:prstGeom prst="rect">
            <a:avLst/>
          </a:prstGeom>
        </p:spPr>
      </p:pic>
      <p:sp>
        <p:nvSpPr>
          <p:cNvPr id="19" name="Text 9"/>
          <p:cNvSpPr/>
          <p:nvPr/>
        </p:nvSpPr>
        <p:spPr>
          <a:xfrm>
            <a:off x="793790" y="6038612"/>
            <a:ext cx="13042821" cy="653415"/>
          </a:xfrm>
          <a:prstGeom prst="rect">
            <a:avLst/>
          </a:prstGeom>
          <a:noFill/>
          <a:ln/>
        </p:spPr>
        <p:txBody>
          <a:bodyPr wrap="square" lIns="0" tIns="0" rIns="0" bIns="0" rtlCol="0" anchor="t"/>
          <a:lstStyle/>
          <a:p>
            <a:pPr marL="0" indent="0" algn="l">
              <a:lnSpc>
                <a:spcPts val="2550"/>
              </a:lnSpc>
              <a:buNone/>
            </a:pPr>
            <a:r>
              <a:rPr lang="en-US" sz="1600" dirty="0">
                <a:solidFill>
                  <a:srgbClr val="2B4150"/>
                </a:solidFill>
                <a:latin typeface="Source Sans Pro" pitchFamily="34" charset="0"/>
                <a:ea typeface="Source Sans Pro" pitchFamily="34" charset="-122"/>
                <a:cs typeface="Source Sans Pro" pitchFamily="34" charset="-120"/>
              </a:rPr>
              <a:t>Kết thúc hoạt động là thời điểm quan trọng để củng cố trải nghiệm và kiến thức của trẻ. Việc cho trẻ tham gia dọn dẹp không chỉ giúp hình thành thói quen tốt mà còn tạo cảm giác trách nhiệm và hoàn thành.</a:t>
            </a:r>
            <a:endParaRPr lang="en-US" sz="1600" dirty="0"/>
          </a:p>
        </p:txBody>
      </p:sp>
      <p:sp>
        <p:nvSpPr>
          <p:cNvPr id="20" name="Text 10"/>
          <p:cNvSpPr/>
          <p:nvPr/>
        </p:nvSpPr>
        <p:spPr>
          <a:xfrm>
            <a:off x="793790" y="6921579"/>
            <a:ext cx="13042821" cy="653415"/>
          </a:xfrm>
          <a:prstGeom prst="rect">
            <a:avLst/>
          </a:prstGeom>
          <a:noFill/>
          <a:ln/>
        </p:spPr>
        <p:txBody>
          <a:bodyPr wrap="square" lIns="0" tIns="0" rIns="0" bIns="0" rtlCol="0" anchor="t"/>
          <a:lstStyle/>
          <a:p>
            <a:pPr marL="0" indent="0" algn="l">
              <a:lnSpc>
                <a:spcPts val="2550"/>
              </a:lnSpc>
              <a:buNone/>
            </a:pPr>
            <a:r>
              <a:rPr lang="en-US" sz="1600" dirty="0">
                <a:solidFill>
                  <a:srgbClr val="2B4150"/>
                </a:solidFill>
                <a:latin typeface="Source Sans Pro" pitchFamily="34" charset="0"/>
                <a:ea typeface="Source Sans Pro" pitchFamily="34" charset="-122"/>
                <a:cs typeface="Source Sans Pro" pitchFamily="34" charset="-120"/>
              </a:rPr>
              <a:t>Nếu có điều kiện, cô giáo có thể chụp ảnh kết quả thí nghiệm của từng trẻ để các em mang về nhà chia sẻ với gia đình, hoặc cho trẻ vẽ lại bằng sáp màu để tăng cường khả năng ghi nhớ và biểu đạt sáng tạo.</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1158</Words>
  <Application>Microsoft Office PowerPoint</Application>
  <PresentationFormat>Custom</PresentationFormat>
  <Paragraphs>80</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MuseoModerno Medium</vt:lpstr>
      <vt:lpstr>Arial</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Vũ Thị Ngọc Anh CB4J2 - HN161</cp:lastModifiedBy>
  <cp:revision>3</cp:revision>
  <dcterms:created xsi:type="dcterms:W3CDTF">2025-04-21T10:17:26Z</dcterms:created>
  <dcterms:modified xsi:type="dcterms:W3CDTF">2026-04-30T13:30:06Z</dcterms:modified>
</cp:coreProperties>
</file>