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#9Slide03 Neutra" panose="020B0604020202020204" charset="0"/>
      <p:regular r:id="rId10"/>
    </p:embeddedFont>
    <p:embeddedFont>
      <p:font typeface="#9Slide04 SFU Belle" panose="020B0604020202020204" charset="0"/>
      <p:regular r:id="rId11"/>
    </p:embeddedFont>
    <p:embeddedFont>
      <p:font typeface="#9Slide05 Angelline" panose="020B0604020202020204" charset="0"/>
      <p:regular r:id="rId12"/>
    </p:embeddedFont>
    <p:embeddedFont>
      <p:font typeface="#9Slide05 Aphrodite Pro" panose="020B0604020202020204" charset="0"/>
      <p:regular r:id="rId13"/>
    </p:embeddedFont>
    <p:embeddedFont>
      <p:font typeface="#9Slide05 Brannboll Ny" panose="020B0604020202020204" charset="0"/>
      <p:regular r:id="rId14"/>
    </p:embeddedFont>
    <p:embeddedFont>
      <p:font typeface="#9Slide05 Cimochi" panose="020B0604020202020204" charset="-34"/>
      <p:regular r:id="rId15"/>
    </p:embeddedFont>
    <p:embeddedFont>
      <p:font typeface="#9Slide05 Claudia" panose="020B0604020202020204" charset="0"/>
      <p:regular r:id="rId16"/>
    </p:embeddedFont>
    <p:embeddedFont>
      <p:font typeface="NTNV2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2795" y="719568"/>
            <a:ext cx="4230036" cy="4108422"/>
          </a:xfrm>
          <a:custGeom>
            <a:avLst/>
            <a:gdLst/>
            <a:ahLst/>
            <a:cxnLst/>
            <a:rect l="l" t="t" r="r" b="b"/>
            <a:pathLst>
              <a:path w="4230036" h="4108422">
                <a:moveTo>
                  <a:pt x="0" y="0"/>
                </a:moveTo>
                <a:lnTo>
                  <a:pt x="4230036" y="0"/>
                </a:lnTo>
                <a:lnTo>
                  <a:pt x="4230036" y="4108422"/>
                </a:lnTo>
                <a:lnTo>
                  <a:pt x="0" y="410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96878" y="719568"/>
            <a:ext cx="28281755" cy="11175644"/>
            <a:chOff x="0" y="0"/>
            <a:chExt cx="37709007" cy="14900859"/>
          </a:xfrm>
        </p:grpSpPr>
        <p:sp>
          <p:nvSpPr>
            <p:cNvPr id="4" name="Freeform 4"/>
            <p:cNvSpPr/>
            <p:nvPr/>
          </p:nvSpPr>
          <p:spPr>
            <a:xfrm>
              <a:off x="26041157" y="0"/>
              <a:ext cx="6547676" cy="12344400"/>
            </a:xfrm>
            <a:custGeom>
              <a:avLst/>
              <a:gdLst/>
              <a:ahLst/>
              <a:cxnLst/>
              <a:rect l="l" t="t" r="r" b="b"/>
              <a:pathLst>
                <a:path w="6547676" h="12344400">
                  <a:moveTo>
                    <a:pt x="0" y="0"/>
                  </a:moveTo>
                  <a:lnTo>
                    <a:pt x="6547675" y="0"/>
                  </a:lnTo>
                  <a:lnTo>
                    <a:pt x="6547675" y="12344400"/>
                  </a:lnTo>
                  <a:lnTo>
                    <a:pt x="0" y="1234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9433053"/>
              <a:ext cx="37709007" cy="5467806"/>
            </a:xfrm>
            <a:custGeom>
              <a:avLst/>
              <a:gdLst/>
              <a:ahLst/>
              <a:cxnLst/>
              <a:rect l="l" t="t" r="r" b="b"/>
              <a:pathLst>
                <a:path w="37709007" h="5467806">
                  <a:moveTo>
                    <a:pt x="0" y="0"/>
                  </a:moveTo>
                  <a:lnTo>
                    <a:pt x="37709007" y="0"/>
                  </a:lnTo>
                  <a:lnTo>
                    <a:pt x="37709007" y="5467806"/>
                  </a:lnTo>
                  <a:lnTo>
                    <a:pt x="0" y="5467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305449" y="1120215"/>
              <a:ext cx="6362402" cy="10899189"/>
            </a:xfrm>
            <a:custGeom>
              <a:avLst/>
              <a:gdLst/>
              <a:ahLst/>
              <a:cxnLst/>
              <a:rect l="l" t="t" r="r" b="b"/>
              <a:pathLst>
                <a:path w="6362402" h="10899189">
                  <a:moveTo>
                    <a:pt x="0" y="0"/>
                  </a:moveTo>
                  <a:lnTo>
                    <a:pt x="6362401" y="0"/>
                  </a:lnTo>
                  <a:lnTo>
                    <a:pt x="6362401" y="10899189"/>
                  </a:lnTo>
                  <a:lnTo>
                    <a:pt x="0" y="10899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8151986" y="1446150"/>
            <a:ext cx="1538149" cy="1538149"/>
          </a:xfrm>
          <a:custGeom>
            <a:avLst/>
            <a:gdLst/>
            <a:ahLst/>
            <a:cxnLst/>
            <a:rect l="l" t="t" r="r" b="b"/>
            <a:pathLst>
              <a:path w="1538149" h="1538149">
                <a:moveTo>
                  <a:pt x="0" y="0"/>
                </a:moveTo>
                <a:lnTo>
                  <a:pt x="1538149" y="0"/>
                </a:lnTo>
                <a:lnTo>
                  <a:pt x="1538149" y="1538150"/>
                </a:lnTo>
                <a:lnTo>
                  <a:pt x="0" y="153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72324" y="6307390"/>
            <a:ext cx="2713196" cy="3168275"/>
          </a:xfrm>
          <a:custGeom>
            <a:avLst/>
            <a:gdLst/>
            <a:ahLst/>
            <a:cxnLst/>
            <a:rect l="l" t="t" r="r" b="b"/>
            <a:pathLst>
              <a:path w="2713196" h="3168275">
                <a:moveTo>
                  <a:pt x="0" y="0"/>
                </a:moveTo>
                <a:lnTo>
                  <a:pt x="2713196" y="0"/>
                </a:lnTo>
                <a:lnTo>
                  <a:pt x="2713196" y="3168275"/>
                </a:lnTo>
                <a:lnTo>
                  <a:pt x="0" y="3168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58393" y="6624776"/>
            <a:ext cx="1232071" cy="2614474"/>
          </a:xfrm>
          <a:custGeom>
            <a:avLst/>
            <a:gdLst/>
            <a:ahLst/>
            <a:cxnLst/>
            <a:rect l="l" t="t" r="r" b="b"/>
            <a:pathLst>
              <a:path w="1232071" h="2614474">
                <a:moveTo>
                  <a:pt x="0" y="0"/>
                </a:moveTo>
                <a:lnTo>
                  <a:pt x="1232071" y="0"/>
                </a:lnTo>
                <a:lnTo>
                  <a:pt x="1232071" y="2614474"/>
                </a:lnTo>
                <a:lnTo>
                  <a:pt x="0" y="2614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954816" y="1814988"/>
            <a:ext cx="2319613" cy="1313481"/>
          </a:xfrm>
          <a:custGeom>
            <a:avLst/>
            <a:gdLst/>
            <a:ahLst/>
            <a:cxnLst/>
            <a:rect l="l" t="t" r="r" b="b"/>
            <a:pathLst>
              <a:path w="2319613" h="1313481">
                <a:moveTo>
                  <a:pt x="0" y="0"/>
                </a:moveTo>
                <a:lnTo>
                  <a:pt x="2319613" y="0"/>
                </a:lnTo>
                <a:lnTo>
                  <a:pt x="2319613" y="1313481"/>
                </a:lnTo>
                <a:lnTo>
                  <a:pt x="0" y="13134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754010" y="3694195"/>
            <a:ext cx="1077998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dirty="0">
                <a:solidFill>
                  <a:srgbClr val="6D9826"/>
                </a:solidFill>
                <a:latin typeface="#9Slide03 Neutra"/>
                <a:ea typeface="#9Slide03 Neutra"/>
                <a:cs typeface="#9Slide03 Neutra"/>
                <a:sym typeface="#9Slide03 Neutra"/>
              </a:rPr>
              <a:t>LĨNH VỰC PHÁT TRIỂN NGÔN NGỮ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32616" y="167473"/>
            <a:ext cx="12776889" cy="104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800" dirty="0">
                <a:solidFill>
                  <a:srgbClr val="4D250B"/>
                </a:solidFill>
                <a:latin typeface="Times New Roman" panose="02020603050405020304" pitchFamily="18" charset="0"/>
                <a:ea typeface="Sanchez"/>
                <a:cs typeface="Times New Roman" panose="02020603050405020304" pitchFamily="18" charset="0"/>
                <a:sym typeface="Sanchez"/>
              </a:rPr>
              <a:t>ỦY BAN NHÂN DÂN PHƯỜNG VIỆT HƯNG</a:t>
            </a:r>
          </a:p>
          <a:p>
            <a:pPr algn="ctr">
              <a:lnSpc>
                <a:spcPts val="4239"/>
              </a:lnSpc>
            </a:pPr>
            <a:r>
              <a:rPr lang="en-US" sz="2800" dirty="0">
                <a:solidFill>
                  <a:srgbClr val="4D250B"/>
                </a:solidFill>
                <a:latin typeface="Times New Roman" panose="02020603050405020304" pitchFamily="18" charset="0"/>
                <a:ea typeface="Sanchez"/>
                <a:cs typeface="Times New Roman" panose="02020603050405020304" pitchFamily="18" charset="0"/>
                <a:sym typeface="Sanchez"/>
              </a:rPr>
              <a:t>TRƯỜNG MN HOA HƯỚNG DƯƠNG</a:t>
            </a:r>
            <a:endParaRPr lang="en-US" sz="3027" dirty="0">
              <a:solidFill>
                <a:srgbClr val="4D250B"/>
              </a:solidFill>
              <a:latin typeface="Times New Roman" panose="02020603050405020304" pitchFamily="18" charset="0"/>
              <a:ea typeface="Sanchez"/>
              <a:cs typeface="Times New Roman" panose="02020603050405020304" pitchFamily="18" charset="0"/>
              <a:sym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37738" y="5123001"/>
            <a:ext cx="12012525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Kể</a:t>
            </a:r>
            <a:r>
              <a:rPr lang="en-US" sz="5000" dirty="0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 </a:t>
            </a:r>
            <a:r>
              <a:rPr lang="en-US" sz="5000" dirty="0" err="1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chuyện</a:t>
            </a:r>
            <a:r>
              <a:rPr lang="en-US" sz="5000" dirty="0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 </a:t>
            </a:r>
            <a:r>
              <a:rPr lang="en-US" sz="5000" dirty="0" err="1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sáng</a:t>
            </a:r>
            <a:r>
              <a:rPr lang="en-US" sz="5000" dirty="0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 </a:t>
            </a:r>
            <a:r>
              <a:rPr lang="en-US" sz="5000" dirty="0" err="1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tạo</a:t>
            </a:r>
            <a:r>
              <a:rPr lang="en-US" sz="5000" dirty="0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: </a:t>
            </a:r>
            <a:r>
              <a:rPr lang="en-US" sz="5000" dirty="0" err="1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Chú</a:t>
            </a:r>
            <a:r>
              <a:rPr lang="en-US" sz="5000" dirty="0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 </a:t>
            </a:r>
            <a:r>
              <a:rPr lang="en-US" sz="5000" dirty="0" err="1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thỏ</a:t>
            </a:r>
            <a:r>
              <a:rPr lang="en-US" sz="5000" dirty="0">
                <a:solidFill>
                  <a:srgbClr val="4D250B"/>
                </a:solidFill>
                <a:latin typeface="#9Slide05 Aphrodite Pro"/>
                <a:ea typeface="#9Slide05 Aphrodite Pro"/>
                <a:cs typeface="#9Slide05 Aphrodite Pro"/>
                <a:sym typeface="#9Slide05 Aphrodite Pro"/>
              </a:rPr>
              <a:t> Purine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13571" y="6348551"/>
            <a:ext cx="10260858" cy="79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9"/>
              </a:lnSpc>
            </a:pPr>
            <a:r>
              <a:rPr lang="en-US" sz="4527">
                <a:solidFill>
                  <a:srgbClr val="5E17EB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Lứa tuổi: 3-4 tuổi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8922" y="7397815"/>
            <a:ext cx="1026085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3131"/>
                </a:solidFill>
                <a:latin typeface="#9Slide05 Cimochi"/>
                <a:ea typeface="#9Slide05 Cimochi"/>
                <a:cs typeface="#9Slide05 Cimochi"/>
                <a:sym typeface="#9Slide05 Cimochi"/>
              </a:rPr>
              <a:t>Giáo viên: Vũ Thị Ngọc Anh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71199" y="3744531"/>
            <a:ext cx="11722662" cy="36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9"/>
              </a:lnSpc>
            </a:pPr>
            <a:r>
              <a:rPr lang="en-US" sz="11253">
                <a:solidFill>
                  <a:srgbClr val="F8F9F0"/>
                </a:solidFill>
                <a:latin typeface="#9Slide05 Claudia"/>
                <a:ea typeface="#9Slide05 Claudia"/>
                <a:cs typeface="#9Slide05 Claudia"/>
                <a:sym typeface="#9Slide05 Claudia"/>
              </a:rPr>
              <a:t>Cho trẻ hát: </a:t>
            </a:r>
          </a:p>
          <a:p>
            <a:pPr algn="ctr">
              <a:lnSpc>
                <a:spcPts val="14179"/>
              </a:lnSpc>
            </a:pPr>
            <a:r>
              <a:rPr lang="en-US" sz="11253">
                <a:solidFill>
                  <a:srgbClr val="F8F9F0"/>
                </a:solidFill>
                <a:latin typeface="#9Slide05 Claudia"/>
                <a:ea typeface="#9Slide05 Claudia"/>
                <a:cs typeface="#9Slide05 Claudia"/>
                <a:sym typeface="#9Slide05 Claudia"/>
              </a:rPr>
              <a:t>Trời nắng trời mưa</a:t>
            </a:r>
          </a:p>
        </p:txBody>
      </p:sp>
      <p:sp>
        <p:nvSpPr>
          <p:cNvPr id="4" name="Freeform 4"/>
          <p:cNvSpPr/>
          <p:nvPr/>
        </p:nvSpPr>
        <p:spPr>
          <a:xfrm rot="-370895">
            <a:off x="446017" y="5530831"/>
            <a:ext cx="3571304" cy="4114800"/>
          </a:xfrm>
          <a:custGeom>
            <a:avLst/>
            <a:gdLst/>
            <a:ahLst/>
            <a:cxnLst/>
            <a:rect l="l" t="t" r="r" b="b"/>
            <a:pathLst>
              <a:path w="3571304" h="4114800">
                <a:moveTo>
                  <a:pt x="0" y="0"/>
                </a:moveTo>
                <a:lnTo>
                  <a:pt x="3571303" y="0"/>
                </a:lnTo>
                <a:lnTo>
                  <a:pt x="35713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53076">
            <a:off x="15054724" y="4765392"/>
            <a:ext cx="2618318" cy="4833817"/>
          </a:xfrm>
          <a:custGeom>
            <a:avLst/>
            <a:gdLst/>
            <a:ahLst/>
            <a:cxnLst/>
            <a:rect l="l" t="t" r="r" b="b"/>
            <a:pathLst>
              <a:path w="2618318" h="4833817">
                <a:moveTo>
                  <a:pt x="0" y="0"/>
                </a:moveTo>
                <a:lnTo>
                  <a:pt x="2618318" y="0"/>
                </a:lnTo>
                <a:lnTo>
                  <a:pt x="2618318" y="4833817"/>
                </a:lnTo>
                <a:lnTo>
                  <a:pt x="0" y="4833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92694" y="-2880965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4" y="0"/>
                </a:lnTo>
                <a:lnTo>
                  <a:pt x="9039864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37389" y="3237132"/>
            <a:ext cx="11713890" cy="41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99"/>
              </a:lnSpc>
            </a:pPr>
            <a:r>
              <a:rPr lang="en-US" sz="9999" spc="369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Cô kể lần 1: Cô kể đoạn truyện diễn cảm kết hợp rối</a:t>
            </a:r>
          </a:p>
        </p:txBody>
      </p:sp>
      <p:sp>
        <p:nvSpPr>
          <p:cNvPr id="4" name="Freeform 4"/>
          <p:cNvSpPr/>
          <p:nvPr/>
        </p:nvSpPr>
        <p:spPr>
          <a:xfrm>
            <a:off x="12418811" y="7358282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5" y="0"/>
                </a:lnTo>
                <a:lnTo>
                  <a:pt x="9039865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5038" y="2165560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4" y="0"/>
                </a:lnTo>
                <a:lnTo>
                  <a:pt x="9039864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73045" y="2683729"/>
            <a:ext cx="9338546" cy="541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99"/>
              </a:lnSpc>
              <a:spcBef>
                <a:spcPct val="0"/>
              </a:spcBef>
            </a:pPr>
            <a:r>
              <a:rPr lang="en-US" sz="9999" b="1" spc="369">
                <a:solidFill>
                  <a:srgbClr val="FFFFFF"/>
                </a:solidFill>
                <a:latin typeface="NTNV2 Bold"/>
                <a:ea typeface="NTNV2 Bold"/>
                <a:cs typeface="NTNV2 Bold"/>
                <a:sym typeface="NTNV2 Bold"/>
              </a:rPr>
              <a:t>Cô kể lần 2: Cô kể đoạn truyện kết hợp với rối tay</a:t>
            </a:r>
          </a:p>
        </p:txBody>
      </p:sp>
      <p:sp>
        <p:nvSpPr>
          <p:cNvPr id="4" name="Freeform 4"/>
          <p:cNvSpPr/>
          <p:nvPr/>
        </p:nvSpPr>
        <p:spPr>
          <a:xfrm>
            <a:off x="12421087" y="-36"/>
            <a:ext cx="8140310" cy="7133872"/>
          </a:xfrm>
          <a:custGeom>
            <a:avLst/>
            <a:gdLst/>
            <a:ahLst/>
            <a:cxnLst/>
            <a:rect l="l" t="t" r="r" b="b"/>
            <a:pathLst>
              <a:path w="8140310" h="7133872">
                <a:moveTo>
                  <a:pt x="0" y="0"/>
                </a:moveTo>
                <a:lnTo>
                  <a:pt x="8140310" y="0"/>
                </a:lnTo>
                <a:lnTo>
                  <a:pt x="8140310" y="7133872"/>
                </a:lnTo>
                <a:lnTo>
                  <a:pt x="0" y="7133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46643">
            <a:off x="11699626" y="3219197"/>
            <a:ext cx="5229384" cy="6892103"/>
          </a:xfrm>
          <a:custGeom>
            <a:avLst/>
            <a:gdLst/>
            <a:ahLst/>
            <a:cxnLst/>
            <a:rect l="l" t="t" r="r" b="b"/>
            <a:pathLst>
              <a:path w="5229384" h="6892103">
                <a:moveTo>
                  <a:pt x="0" y="0"/>
                </a:moveTo>
                <a:lnTo>
                  <a:pt x="5229383" y="0"/>
                </a:lnTo>
                <a:lnTo>
                  <a:pt x="5229383" y="6892104"/>
                </a:lnTo>
                <a:lnTo>
                  <a:pt x="0" y="689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18811" y="7358282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5" y="0"/>
                </a:lnTo>
                <a:lnTo>
                  <a:pt x="9039865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9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88356" y="5143500"/>
            <a:ext cx="5897021" cy="6174891"/>
          </a:xfrm>
          <a:custGeom>
            <a:avLst/>
            <a:gdLst/>
            <a:ahLst/>
            <a:cxnLst/>
            <a:rect l="l" t="t" r="r" b="b"/>
            <a:pathLst>
              <a:path w="5897021" h="6174891">
                <a:moveTo>
                  <a:pt x="0" y="0"/>
                </a:moveTo>
                <a:lnTo>
                  <a:pt x="5897021" y="0"/>
                </a:lnTo>
                <a:lnTo>
                  <a:pt x="5897021" y="6174891"/>
                </a:lnTo>
                <a:lnTo>
                  <a:pt x="0" y="6174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29367" y="3844925"/>
            <a:ext cx="7087300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99"/>
              </a:lnSpc>
              <a:spcBef>
                <a:spcPct val="0"/>
              </a:spcBef>
            </a:pPr>
            <a:r>
              <a:rPr lang="en-US" sz="9999" spc="369" dirty="0" err="1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Đàm</a:t>
            </a:r>
            <a:r>
              <a:rPr lang="en-US" sz="9999" spc="369" dirty="0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 </a:t>
            </a:r>
            <a:r>
              <a:rPr lang="en-US" sz="9999" spc="369" dirty="0" err="1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thoại</a:t>
            </a:r>
            <a:r>
              <a:rPr lang="en-US" sz="9999" spc="369" dirty="0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, </a:t>
            </a:r>
            <a:r>
              <a:rPr lang="en-US" sz="9999" spc="369" dirty="0" err="1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trích</a:t>
            </a:r>
            <a:r>
              <a:rPr lang="en-US" sz="9999" spc="369" dirty="0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 </a:t>
            </a:r>
            <a:r>
              <a:rPr lang="en-US" sz="9999" spc="369" dirty="0" err="1">
                <a:solidFill>
                  <a:srgbClr val="FFFFFF"/>
                </a:solidFill>
                <a:latin typeface="#9Slide04 SFU Belle"/>
                <a:ea typeface="#9Slide04 SFU Belle"/>
                <a:cs typeface="#9Slide04 SFU Belle"/>
                <a:sym typeface="#9Slide04 SFU Belle"/>
              </a:rPr>
              <a:t>dẫn</a:t>
            </a:r>
            <a:endParaRPr lang="en-US" sz="9999" spc="369" dirty="0">
              <a:solidFill>
                <a:srgbClr val="FFFFFF"/>
              </a:solidFill>
              <a:latin typeface="#9Slide04 SFU Belle"/>
              <a:ea typeface="#9Slide04 SFU Belle"/>
              <a:cs typeface="#9Slide04 SFU Belle"/>
              <a:sym typeface="#9Slide04 SFU Belle"/>
            </a:endParaRPr>
          </a:p>
        </p:txBody>
      </p:sp>
      <p:sp>
        <p:nvSpPr>
          <p:cNvPr id="4" name="Freeform 4"/>
          <p:cNvSpPr/>
          <p:nvPr/>
        </p:nvSpPr>
        <p:spPr>
          <a:xfrm rot="-2566214">
            <a:off x="13567014" y="848643"/>
            <a:ext cx="4236726" cy="4436362"/>
          </a:xfrm>
          <a:custGeom>
            <a:avLst/>
            <a:gdLst/>
            <a:ahLst/>
            <a:cxnLst/>
            <a:rect l="l" t="t" r="r" b="b"/>
            <a:pathLst>
              <a:path w="4236726" h="4436362">
                <a:moveTo>
                  <a:pt x="0" y="0"/>
                </a:moveTo>
                <a:lnTo>
                  <a:pt x="4236726" y="0"/>
                </a:lnTo>
                <a:lnTo>
                  <a:pt x="4236726" y="4436362"/>
                </a:lnTo>
                <a:lnTo>
                  <a:pt x="0" y="443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418811" y="7358282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5" y="0"/>
                </a:lnTo>
                <a:lnTo>
                  <a:pt x="9039865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31319" y="8625123"/>
            <a:ext cx="3550526" cy="1266354"/>
          </a:xfrm>
          <a:custGeom>
            <a:avLst/>
            <a:gdLst/>
            <a:ahLst/>
            <a:cxnLst/>
            <a:rect l="l" t="t" r="r" b="b"/>
            <a:pathLst>
              <a:path w="3550526" h="1266354">
                <a:moveTo>
                  <a:pt x="0" y="0"/>
                </a:moveTo>
                <a:lnTo>
                  <a:pt x="3550525" y="0"/>
                </a:lnTo>
                <a:lnTo>
                  <a:pt x="3550525" y="1266354"/>
                </a:lnTo>
                <a:lnTo>
                  <a:pt x="0" y="1266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58441" y="4119811"/>
            <a:ext cx="11376240" cy="260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 err="1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Trẻ</a:t>
            </a:r>
            <a:r>
              <a:rPr lang="en-US" sz="9999" dirty="0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 </a:t>
            </a:r>
            <a:r>
              <a:rPr lang="en-US" sz="9999" dirty="0" err="1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kể</a:t>
            </a:r>
            <a:r>
              <a:rPr lang="en-US" sz="9999" dirty="0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 </a:t>
            </a:r>
            <a:r>
              <a:rPr lang="en-US" sz="9999" dirty="0" err="1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chuyện</a:t>
            </a:r>
            <a:r>
              <a:rPr lang="en-US" sz="9999" dirty="0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 </a:t>
            </a:r>
            <a:r>
              <a:rPr lang="en-US" sz="9999" dirty="0" err="1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sáng</a:t>
            </a:r>
            <a:r>
              <a:rPr lang="en-US" sz="9999" dirty="0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 </a:t>
            </a:r>
            <a:r>
              <a:rPr lang="en-US" sz="9999" dirty="0" err="1">
                <a:solidFill>
                  <a:srgbClr val="4B6827"/>
                </a:solidFill>
                <a:latin typeface="#9Slide05 Angelline"/>
                <a:ea typeface="#9Slide05 Angelline"/>
                <a:cs typeface="#9Slide05 Angelline"/>
                <a:sym typeface="#9Slide05 Angelline"/>
              </a:rPr>
              <a:t>tạo</a:t>
            </a:r>
            <a:endParaRPr lang="en-US" sz="9999" dirty="0">
              <a:solidFill>
                <a:srgbClr val="4B6827"/>
              </a:solidFill>
              <a:latin typeface="#9Slide05 Angelline"/>
              <a:ea typeface="#9Slide05 Angelline"/>
              <a:cs typeface="#9Slide05 Angelline"/>
              <a:sym typeface="#9Slide05 Angellin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92694" y="-2880965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4" y="0"/>
                </a:lnTo>
                <a:lnTo>
                  <a:pt x="9039864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37389" y="3237132"/>
            <a:ext cx="11713890" cy="41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99"/>
              </a:lnSpc>
            </a:pP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Cô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kể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lần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3: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Cô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kể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đoạn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truyện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trọn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vẹn</a:t>
            </a:r>
            <a:r>
              <a:rPr lang="en-US" sz="9999" spc="369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trên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sân</a:t>
            </a:r>
            <a:r>
              <a:rPr lang="en-US" sz="9999" spc="369" dirty="0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 </a:t>
            </a:r>
            <a:r>
              <a:rPr lang="en-US" sz="9999" spc="369" dirty="0" err="1">
                <a:solidFill>
                  <a:srgbClr val="F8F7F2"/>
                </a:solidFill>
                <a:latin typeface="#9Slide05 Brannboll Ny"/>
                <a:ea typeface="#9Slide05 Brannboll Ny"/>
                <a:cs typeface="#9Slide05 Brannboll Ny"/>
                <a:sym typeface="#9Slide05 Brannboll Ny"/>
              </a:rPr>
              <a:t>khấu</a:t>
            </a:r>
            <a:endParaRPr lang="en-US" sz="9999" spc="369" dirty="0">
              <a:solidFill>
                <a:srgbClr val="F8F7F2"/>
              </a:solidFill>
              <a:latin typeface="#9Slide05 Brannboll Ny"/>
              <a:ea typeface="#9Slide05 Brannboll Ny"/>
              <a:cs typeface="#9Slide05 Brannboll Ny"/>
              <a:sym typeface="#9Slide05 Brannboll Ny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18811" y="7358282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5" y="0"/>
                </a:lnTo>
                <a:lnTo>
                  <a:pt x="9039865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5038" y="2165560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4" y="0"/>
                </a:lnTo>
                <a:lnTo>
                  <a:pt x="9039864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73045" y="2683729"/>
            <a:ext cx="9338546" cy="541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9999" b="1" spc="369">
                <a:solidFill>
                  <a:srgbClr val="FFFFFF"/>
                </a:solidFill>
                <a:latin typeface="NTNV2 Bold"/>
                <a:ea typeface="NTNV2 Bold"/>
                <a:cs typeface="NTNV2 Bold"/>
                <a:sym typeface="NTNV2 Bold"/>
              </a:rPr>
              <a:t>Kết thúc:</a:t>
            </a:r>
          </a:p>
          <a:p>
            <a:pPr algn="l">
              <a:lnSpc>
                <a:spcPts val="10599"/>
              </a:lnSpc>
              <a:spcBef>
                <a:spcPct val="0"/>
              </a:spcBef>
            </a:pPr>
            <a:r>
              <a:rPr lang="en-US" sz="9999" b="1" spc="369">
                <a:solidFill>
                  <a:srgbClr val="FFFFFF"/>
                </a:solidFill>
                <a:latin typeface="NTNV2 Bold"/>
                <a:ea typeface="NTNV2 Bold"/>
                <a:cs typeface="NTNV2 Bold"/>
                <a:sym typeface="NTNV2 Bold"/>
              </a:rPr>
              <a:t>Cô cho trẻ hát và vận động bài hát Chú thỏ con</a:t>
            </a:r>
          </a:p>
        </p:txBody>
      </p:sp>
      <p:sp>
        <p:nvSpPr>
          <p:cNvPr id="4" name="Freeform 4"/>
          <p:cNvSpPr/>
          <p:nvPr/>
        </p:nvSpPr>
        <p:spPr>
          <a:xfrm>
            <a:off x="12421087" y="-36"/>
            <a:ext cx="8140310" cy="7133872"/>
          </a:xfrm>
          <a:custGeom>
            <a:avLst/>
            <a:gdLst/>
            <a:ahLst/>
            <a:cxnLst/>
            <a:rect l="l" t="t" r="r" b="b"/>
            <a:pathLst>
              <a:path w="8140310" h="7133872">
                <a:moveTo>
                  <a:pt x="0" y="0"/>
                </a:moveTo>
                <a:lnTo>
                  <a:pt x="8140310" y="0"/>
                </a:lnTo>
                <a:lnTo>
                  <a:pt x="8140310" y="7133872"/>
                </a:lnTo>
                <a:lnTo>
                  <a:pt x="0" y="7133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46643">
            <a:off x="11699626" y="3219197"/>
            <a:ext cx="5229384" cy="6892103"/>
          </a:xfrm>
          <a:custGeom>
            <a:avLst/>
            <a:gdLst/>
            <a:ahLst/>
            <a:cxnLst/>
            <a:rect l="l" t="t" r="r" b="b"/>
            <a:pathLst>
              <a:path w="5229384" h="6892103">
                <a:moveTo>
                  <a:pt x="0" y="0"/>
                </a:moveTo>
                <a:lnTo>
                  <a:pt x="5229383" y="0"/>
                </a:lnTo>
                <a:lnTo>
                  <a:pt x="5229383" y="6892104"/>
                </a:lnTo>
                <a:lnTo>
                  <a:pt x="0" y="689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18811" y="7358282"/>
            <a:ext cx="9039864" cy="7330508"/>
          </a:xfrm>
          <a:custGeom>
            <a:avLst/>
            <a:gdLst/>
            <a:ahLst/>
            <a:cxnLst/>
            <a:rect l="l" t="t" r="r" b="b"/>
            <a:pathLst>
              <a:path w="9039864" h="7330508">
                <a:moveTo>
                  <a:pt x="0" y="0"/>
                </a:moveTo>
                <a:lnTo>
                  <a:pt x="9039865" y="0"/>
                </a:lnTo>
                <a:lnTo>
                  <a:pt x="9039865" y="7330508"/>
                </a:lnTo>
                <a:lnTo>
                  <a:pt x="0" y="733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113</Words>
  <Application>Microsoft Office PowerPoint</Application>
  <PresentationFormat>Custom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#9Slide05 Aphrodite Pro</vt:lpstr>
      <vt:lpstr>#9Slide05 Cimochi</vt:lpstr>
      <vt:lpstr>#9Slide05 Claudia</vt:lpstr>
      <vt:lpstr>#9Slide04 SFU Belle</vt:lpstr>
      <vt:lpstr>Calibri</vt:lpstr>
      <vt:lpstr>#9Slide03 Neutra</vt:lpstr>
      <vt:lpstr>NTNV2 Bold</vt:lpstr>
      <vt:lpstr>#9Slide05 Angelline</vt:lpstr>
      <vt:lpstr>Arial</vt:lpstr>
      <vt:lpstr>Times New Roman</vt:lpstr>
      <vt:lpstr>#9Slide05 Brannboll 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 sáng tạo - Chú thỏ Purine</dc:title>
  <cp:lastModifiedBy>Administrator</cp:lastModifiedBy>
  <cp:revision>8</cp:revision>
  <dcterms:created xsi:type="dcterms:W3CDTF">2006-08-16T00:00:00Z</dcterms:created>
  <dcterms:modified xsi:type="dcterms:W3CDTF">2026-01-14T04:49:29Z</dcterms:modified>
  <dc:identifier>DAG375DWyDA</dc:identifier>
</cp:coreProperties>
</file>