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60" r:id="rId4"/>
    <p:sldId id="262" r:id="rId5"/>
    <p:sldId id="261" r:id="rId6"/>
    <p:sldId id="263" r:id="rId7"/>
    <p:sldId id="264" r:id="rId8"/>
    <p:sldId id="284" r:id="rId9"/>
    <p:sldId id="285" r:id="rId10"/>
    <p:sldId id="278" r:id="rId11"/>
    <p:sldId id="287" r:id="rId12"/>
    <p:sldId id="276" r:id="rId13"/>
    <p:sldId id="266" r:id="rId14"/>
    <p:sldId id="281" r:id="rId15"/>
    <p:sldId id="267"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9" autoAdjust="0"/>
    <p:restoredTop sz="94660"/>
  </p:normalViewPr>
  <p:slideViewPr>
    <p:cSldViewPr snapToGrid="0">
      <p:cViewPr varScale="1">
        <p:scale>
          <a:sx n="99" d="100"/>
          <a:sy n="99" d="100"/>
        </p:scale>
        <p:origin x="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B73C9-31CB-4DC2-B9BC-4C1BD5D2E164}" type="datetimeFigureOut">
              <a:rPr lang="en-US" smtClean="0"/>
              <a:t>6/5/2026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5D0CC-EEFB-4014-ACF4-8E50AADC361F}" type="slidenum">
              <a:rPr lang="en-US" smtClean="0"/>
              <a:t>‹#›</a:t>
            </a:fld>
            <a:endParaRPr lang="en-US"/>
          </a:p>
        </p:txBody>
      </p:sp>
    </p:spTree>
    <p:extLst>
      <p:ext uri="{BB962C8B-B14F-4D97-AF65-F5344CB8AC3E}">
        <p14:creationId xmlns:p14="http://schemas.microsoft.com/office/powerpoint/2010/main" val="127242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F16816-48A7-4786-8DA0-11178FBBE034}" type="slidenum">
              <a:rPr lang="en-US" altLang="en-US" smtClean="0">
                <a:solidFill>
                  <a:srgbClr val="000000"/>
                </a:solidFill>
                <a:cs typeface="Arial" panose="020B0604020202020204" pitchFamily="34" charset="0"/>
              </a:rPr>
              <a:pPr/>
              <a:t>1</a:t>
            </a:fld>
            <a:endParaRPr lang="en-US" altLang="en-US">
              <a:solidFill>
                <a:srgbClr val="000000"/>
              </a:solidFill>
              <a:cs typeface="Arial" panose="020B0604020202020204" pitchFamily="34" charset="0"/>
            </a:endParaRPr>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99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95D0CC-EEFB-4014-ACF4-8E50AADC361F}" type="slidenum">
              <a:rPr lang="en-US" smtClean="0"/>
              <a:t>13</a:t>
            </a:fld>
            <a:endParaRPr lang="en-US"/>
          </a:p>
        </p:txBody>
      </p:sp>
    </p:spTree>
    <p:extLst>
      <p:ext uri="{BB962C8B-B14F-4D97-AF65-F5344CB8AC3E}">
        <p14:creationId xmlns:p14="http://schemas.microsoft.com/office/powerpoint/2010/main" val="264639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95D0CC-EEFB-4014-ACF4-8E50AADC361F}" type="slidenum">
              <a:rPr lang="en-US" smtClean="0"/>
              <a:t>15</a:t>
            </a:fld>
            <a:endParaRPr lang="en-US"/>
          </a:p>
        </p:txBody>
      </p:sp>
    </p:spTree>
    <p:extLst>
      <p:ext uri="{BB962C8B-B14F-4D97-AF65-F5344CB8AC3E}">
        <p14:creationId xmlns:p14="http://schemas.microsoft.com/office/powerpoint/2010/main" val="284719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6F0397-C49E-4349-842C-F8603B80C4E6}" type="slidenum">
              <a:rPr lang="en-US" altLang="en-US"/>
              <a:pPr>
                <a:defRPr/>
              </a:pPr>
              <a:t>‹#›</a:t>
            </a:fld>
            <a:endParaRPr lang="en-US" altLang="en-US"/>
          </a:p>
        </p:txBody>
      </p:sp>
    </p:spTree>
    <p:extLst>
      <p:ext uri="{BB962C8B-B14F-4D97-AF65-F5344CB8AC3E}">
        <p14:creationId xmlns:p14="http://schemas.microsoft.com/office/powerpoint/2010/main" val="2194778112"/>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7F3001-302B-4D9C-97FA-F1F7D3DA1AC8}" type="slidenum">
              <a:rPr lang="en-US" altLang="en-US"/>
              <a:pPr>
                <a:defRPr/>
              </a:pPr>
              <a:t>‹#›</a:t>
            </a:fld>
            <a:endParaRPr lang="en-US" altLang="en-US"/>
          </a:p>
        </p:txBody>
      </p:sp>
    </p:spTree>
    <p:extLst>
      <p:ext uri="{BB962C8B-B14F-4D97-AF65-F5344CB8AC3E}">
        <p14:creationId xmlns:p14="http://schemas.microsoft.com/office/powerpoint/2010/main" val="365094524"/>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C75821-1043-43B7-AB78-D292790A7D50}" type="slidenum">
              <a:rPr lang="en-US" altLang="en-US"/>
              <a:pPr>
                <a:defRPr/>
              </a:pPr>
              <a:t>‹#›</a:t>
            </a:fld>
            <a:endParaRPr lang="en-US" altLang="en-US"/>
          </a:p>
        </p:txBody>
      </p:sp>
    </p:spTree>
    <p:extLst>
      <p:ext uri="{BB962C8B-B14F-4D97-AF65-F5344CB8AC3E}">
        <p14:creationId xmlns:p14="http://schemas.microsoft.com/office/powerpoint/2010/main" val="1288469584"/>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122E94-4768-4128-85E0-199A94781131}" type="slidenum">
              <a:rPr lang="en-US" altLang="en-US"/>
              <a:pPr>
                <a:defRPr/>
              </a:pPr>
              <a:t>‹#›</a:t>
            </a:fld>
            <a:endParaRPr lang="en-US" altLang="en-US"/>
          </a:p>
        </p:txBody>
      </p:sp>
    </p:spTree>
    <p:extLst>
      <p:ext uri="{BB962C8B-B14F-4D97-AF65-F5344CB8AC3E}">
        <p14:creationId xmlns:p14="http://schemas.microsoft.com/office/powerpoint/2010/main" val="425693747"/>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3EF19A-A04F-48C0-A007-32A0B47C7DDC}" type="slidenum">
              <a:rPr lang="en-US" altLang="en-US"/>
              <a:pPr>
                <a:defRPr/>
              </a:pPr>
              <a:t>‹#›</a:t>
            </a:fld>
            <a:endParaRPr lang="en-US" altLang="en-US"/>
          </a:p>
        </p:txBody>
      </p:sp>
    </p:spTree>
    <p:extLst>
      <p:ext uri="{BB962C8B-B14F-4D97-AF65-F5344CB8AC3E}">
        <p14:creationId xmlns:p14="http://schemas.microsoft.com/office/powerpoint/2010/main" val="4080890108"/>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EA5C3D-526A-40F3-8D36-81680063AF66}" type="slidenum">
              <a:rPr lang="en-US" altLang="en-US"/>
              <a:pPr>
                <a:defRPr/>
              </a:pPr>
              <a:t>‹#›</a:t>
            </a:fld>
            <a:endParaRPr lang="en-US" altLang="en-US"/>
          </a:p>
        </p:txBody>
      </p:sp>
    </p:spTree>
    <p:extLst>
      <p:ext uri="{BB962C8B-B14F-4D97-AF65-F5344CB8AC3E}">
        <p14:creationId xmlns:p14="http://schemas.microsoft.com/office/powerpoint/2010/main" val="3625744204"/>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5A92A5-A626-46EE-9B84-7EE00B1FFE70}" type="slidenum">
              <a:rPr lang="en-US" altLang="en-US"/>
              <a:pPr>
                <a:defRPr/>
              </a:pPr>
              <a:t>‹#›</a:t>
            </a:fld>
            <a:endParaRPr lang="en-US" altLang="en-US"/>
          </a:p>
        </p:txBody>
      </p:sp>
    </p:spTree>
    <p:extLst>
      <p:ext uri="{BB962C8B-B14F-4D97-AF65-F5344CB8AC3E}">
        <p14:creationId xmlns:p14="http://schemas.microsoft.com/office/powerpoint/2010/main" val="2640746556"/>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80C651-5064-4E36-AA77-305B301DCAB3}" type="slidenum">
              <a:rPr lang="en-US" altLang="en-US"/>
              <a:pPr>
                <a:defRPr/>
              </a:pPr>
              <a:t>‹#›</a:t>
            </a:fld>
            <a:endParaRPr lang="en-US" altLang="en-US"/>
          </a:p>
        </p:txBody>
      </p:sp>
    </p:spTree>
    <p:extLst>
      <p:ext uri="{BB962C8B-B14F-4D97-AF65-F5344CB8AC3E}">
        <p14:creationId xmlns:p14="http://schemas.microsoft.com/office/powerpoint/2010/main" val="3447917949"/>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503AD0-3C34-494B-A037-09B31AF6898A}" type="slidenum">
              <a:rPr lang="en-US" altLang="en-US"/>
              <a:pPr>
                <a:defRPr/>
              </a:pPr>
              <a:t>‹#›</a:t>
            </a:fld>
            <a:endParaRPr lang="en-US" altLang="en-US"/>
          </a:p>
        </p:txBody>
      </p:sp>
    </p:spTree>
    <p:extLst>
      <p:ext uri="{BB962C8B-B14F-4D97-AF65-F5344CB8AC3E}">
        <p14:creationId xmlns:p14="http://schemas.microsoft.com/office/powerpoint/2010/main" val="3057465622"/>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684355-9D44-42F9-90A0-B5A0046EE7ED}" type="slidenum">
              <a:rPr lang="en-US" altLang="en-US"/>
              <a:pPr>
                <a:defRPr/>
              </a:pPr>
              <a:t>‹#›</a:t>
            </a:fld>
            <a:endParaRPr lang="en-US" altLang="en-US"/>
          </a:p>
        </p:txBody>
      </p:sp>
    </p:spTree>
    <p:extLst>
      <p:ext uri="{BB962C8B-B14F-4D97-AF65-F5344CB8AC3E}">
        <p14:creationId xmlns:p14="http://schemas.microsoft.com/office/powerpoint/2010/main" val="3260984018"/>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43AE08-4AED-4821-9DFC-555409F64587}" type="slidenum">
              <a:rPr lang="en-US" altLang="en-US"/>
              <a:pPr>
                <a:defRPr/>
              </a:pPr>
              <a:t>‹#›</a:t>
            </a:fld>
            <a:endParaRPr lang="en-US" altLang="en-US"/>
          </a:p>
        </p:txBody>
      </p:sp>
    </p:spTree>
    <p:extLst>
      <p:ext uri="{BB962C8B-B14F-4D97-AF65-F5344CB8AC3E}">
        <p14:creationId xmlns:p14="http://schemas.microsoft.com/office/powerpoint/2010/main" val="2763538543"/>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FF99"/>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fontAlgn="base">
              <a:spcBef>
                <a:spcPct val="0"/>
              </a:spcBef>
              <a:spcAft>
                <a:spcPct val="0"/>
              </a:spcAft>
              <a:defRPr/>
            </a:pPr>
            <a:fld id="{219B8932-EF37-46BA-86BE-51E6BD295E03}"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86450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339403" y="28576"/>
            <a:ext cx="9357172" cy="1876425"/>
            <a:chOff x="0" y="0"/>
            <a:chExt cx="5760" cy="1182"/>
          </a:xfrm>
        </p:grpSpPr>
        <p:grpSp>
          <p:nvGrpSpPr>
            <p:cNvPr id="7686" name="Group 3"/>
            <p:cNvGrpSpPr>
              <a:grpSpLocks/>
            </p:cNvGrpSpPr>
            <p:nvPr/>
          </p:nvGrpSpPr>
          <p:grpSpPr bwMode="auto">
            <a:xfrm rot="-4856061">
              <a:off x="4667" y="-183"/>
              <a:ext cx="910" cy="1276"/>
              <a:chOff x="4176" y="878"/>
              <a:chExt cx="1254" cy="1422"/>
            </a:xfrm>
          </p:grpSpPr>
          <p:sp>
            <p:nvSpPr>
              <p:cNvPr id="7941" name="Freeform 4"/>
              <p:cNvSpPr>
                <a:spLocks/>
              </p:cNvSpPr>
              <p:nvPr/>
            </p:nvSpPr>
            <p:spPr bwMode="auto">
              <a:xfrm>
                <a:off x="5149" y="1189"/>
                <a:ext cx="54" cy="149"/>
              </a:xfrm>
              <a:custGeom>
                <a:avLst/>
                <a:gdLst>
                  <a:gd name="T0" fmla="*/ 42 w 54"/>
                  <a:gd name="T1" fmla="*/ 149 h 149"/>
                  <a:gd name="T2" fmla="*/ 42 w 54"/>
                  <a:gd name="T3" fmla="*/ 149 h 149"/>
                  <a:gd name="T4" fmla="*/ 42 w 54"/>
                  <a:gd name="T5" fmla="*/ 143 h 149"/>
                  <a:gd name="T6" fmla="*/ 42 w 54"/>
                  <a:gd name="T7" fmla="*/ 143 h 149"/>
                  <a:gd name="T8" fmla="*/ 42 w 54"/>
                  <a:gd name="T9" fmla="*/ 143 h 149"/>
                  <a:gd name="T10" fmla="*/ 48 w 54"/>
                  <a:gd name="T11" fmla="*/ 119 h 149"/>
                  <a:gd name="T12" fmla="*/ 48 w 54"/>
                  <a:gd name="T13" fmla="*/ 96 h 149"/>
                  <a:gd name="T14" fmla="*/ 48 w 54"/>
                  <a:gd name="T15" fmla="*/ 78 h 149"/>
                  <a:gd name="T16" fmla="*/ 36 w 54"/>
                  <a:gd name="T17" fmla="*/ 60 h 149"/>
                  <a:gd name="T18" fmla="*/ 30 w 54"/>
                  <a:gd name="T19" fmla="*/ 42 h 149"/>
                  <a:gd name="T20" fmla="*/ 18 w 54"/>
                  <a:gd name="T21" fmla="*/ 24 h 149"/>
                  <a:gd name="T22" fmla="*/ 6 w 54"/>
                  <a:gd name="T23" fmla="*/ 12 h 149"/>
                  <a:gd name="T24" fmla="*/ 0 w 54"/>
                  <a:gd name="T25" fmla="*/ 0 h 149"/>
                  <a:gd name="T26" fmla="*/ 12 w 54"/>
                  <a:gd name="T27" fmla="*/ 6 h 149"/>
                  <a:gd name="T28" fmla="*/ 24 w 54"/>
                  <a:gd name="T29" fmla="*/ 18 h 149"/>
                  <a:gd name="T30" fmla="*/ 36 w 54"/>
                  <a:gd name="T31" fmla="*/ 36 h 149"/>
                  <a:gd name="T32" fmla="*/ 48 w 54"/>
                  <a:gd name="T33" fmla="*/ 60 h 149"/>
                  <a:gd name="T34" fmla="*/ 54 w 54"/>
                  <a:gd name="T35" fmla="*/ 84 h 149"/>
                  <a:gd name="T36" fmla="*/ 54 w 54"/>
                  <a:gd name="T37" fmla="*/ 107 h 149"/>
                  <a:gd name="T38" fmla="*/ 54 w 54"/>
                  <a:gd name="T39" fmla="*/ 131 h 149"/>
                  <a:gd name="T40" fmla="*/ 42 w 54"/>
                  <a:gd name="T41" fmla="*/ 149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9"/>
                  <a:gd name="T65" fmla="*/ 54 w 54"/>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9">
                    <a:moveTo>
                      <a:pt x="42" y="149"/>
                    </a:moveTo>
                    <a:lnTo>
                      <a:pt x="42" y="149"/>
                    </a:lnTo>
                    <a:lnTo>
                      <a:pt x="42" y="143"/>
                    </a:lnTo>
                    <a:lnTo>
                      <a:pt x="48" y="119"/>
                    </a:lnTo>
                    <a:lnTo>
                      <a:pt x="48" y="96"/>
                    </a:lnTo>
                    <a:lnTo>
                      <a:pt x="48" y="78"/>
                    </a:lnTo>
                    <a:lnTo>
                      <a:pt x="36" y="60"/>
                    </a:lnTo>
                    <a:lnTo>
                      <a:pt x="30" y="42"/>
                    </a:lnTo>
                    <a:lnTo>
                      <a:pt x="18" y="24"/>
                    </a:lnTo>
                    <a:lnTo>
                      <a:pt x="6" y="12"/>
                    </a:lnTo>
                    <a:lnTo>
                      <a:pt x="0" y="0"/>
                    </a:lnTo>
                    <a:lnTo>
                      <a:pt x="12" y="6"/>
                    </a:lnTo>
                    <a:lnTo>
                      <a:pt x="24" y="18"/>
                    </a:lnTo>
                    <a:lnTo>
                      <a:pt x="36" y="36"/>
                    </a:lnTo>
                    <a:lnTo>
                      <a:pt x="48" y="60"/>
                    </a:lnTo>
                    <a:lnTo>
                      <a:pt x="54" y="84"/>
                    </a:lnTo>
                    <a:lnTo>
                      <a:pt x="54" y="107"/>
                    </a:lnTo>
                    <a:lnTo>
                      <a:pt x="54" y="131"/>
                    </a:lnTo>
                    <a:lnTo>
                      <a:pt x="42" y="1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42" name="Freeform 5"/>
              <p:cNvSpPr>
                <a:spLocks/>
              </p:cNvSpPr>
              <p:nvPr/>
            </p:nvSpPr>
            <p:spPr bwMode="auto">
              <a:xfrm>
                <a:off x="5125" y="1207"/>
                <a:ext cx="54" cy="12"/>
              </a:xfrm>
              <a:custGeom>
                <a:avLst/>
                <a:gdLst>
                  <a:gd name="T0" fmla="*/ 0 w 54"/>
                  <a:gd name="T1" fmla="*/ 6 h 12"/>
                  <a:gd name="T2" fmla="*/ 6 w 54"/>
                  <a:gd name="T3" fmla="*/ 0 h 12"/>
                  <a:gd name="T4" fmla="*/ 12 w 54"/>
                  <a:gd name="T5" fmla="*/ 0 h 12"/>
                  <a:gd name="T6" fmla="*/ 18 w 54"/>
                  <a:gd name="T7" fmla="*/ 0 h 12"/>
                  <a:gd name="T8" fmla="*/ 24 w 54"/>
                  <a:gd name="T9" fmla="*/ 0 h 12"/>
                  <a:gd name="T10" fmla="*/ 30 w 54"/>
                  <a:gd name="T11" fmla="*/ 6 h 12"/>
                  <a:gd name="T12" fmla="*/ 42 w 54"/>
                  <a:gd name="T13" fmla="*/ 6 h 12"/>
                  <a:gd name="T14" fmla="*/ 48 w 54"/>
                  <a:gd name="T15" fmla="*/ 12 h 12"/>
                  <a:gd name="T16" fmla="*/ 54 w 54"/>
                  <a:gd name="T17" fmla="*/ 12 h 12"/>
                  <a:gd name="T18" fmla="*/ 48 w 54"/>
                  <a:gd name="T19" fmla="*/ 12 h 12"/>
                  <a:gd name="T20" fmla="*/ 42 w 54"/>
                  <a:gd name="T21" fmla="*/ 12 h 12"/>
                  <a:gd name="T22" fmla="*/ 30 w 54"/>
                  <a:gd name="T23" fmla="*/ 12 h 12"/>
                  <a:gd name="T24" fmla="*/ 24 w 54"/>
                  <a:gd name="T25" fmla="*/ 6 h 12"/>
                  <a:gd name="T26" fmla="*/ 18 w 54"/>
                  <a:gd name="T27" fmla="*/ 6 h 12"/>
                  <a:gd name="T28" fmla="*/ 12 w 54"/>
                  <a:gd name="T29" fmla="*/ 6 h 12"/>
                  <a:gd name="T30" fmla="*/ 6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6" y="0"/>
                    </a:lnTo>
                    <a:lnTo>
                      <a:pt x="12" y="0"/>
                    </a:lnTo>
                    <a:lnTo>
                      <a:pt x="18" y="0"/>
                    </a:lnTo>
                    <a:lnTo>
                      <a:pt x="24" y="0"/>
                    </a:lnTo>
                    <a:lnTo>
                      <a:pt x="30" y="6"/>
                    </a:lnTo>
                    <a:lnTo>
                      <a:pt x="42" y="6"/>
                    </a:lnTo>
                    <a:lnTo>
                      <a:pt x="48" y="12"/>
                    </a:lnTo>
                    <a:lnTo>
                      <a:pt x="54" y="12"/>
                    </a:lnTo>
                    <a:lnTo>
                      <a:pt x="48" y="12"/>
                    </a:lnTo>
                    <a:lnTo>
                      <a:pt x="42" y="12"/>
                    </a:lnTo>
                    <a:lnTo>
                      <a:pt x="30" y="12"/>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43" name="Freeform 6"/>
              <p:cNvSpPr>
                <a:spLocks/>
              </p:cNvSpPr>
              <p:nvPr/>
            </p:nvSpPr>
            <p:spPr bwMode="auto">
              <a:xfrm>
                <a:off x="5125" y="1219"/>
                <a:ext cx="60" cy="12"/>
              </a:xfrm>
              <a:custGeom>
                <a:avLst/>
                <a:gdLst>
                  <a:gd name="T0" fmla="*/ 0 w 60"/>
                  <a:gd name="T1" fmla="*/ 0 h 12"/>
                  <a:gd name="T2" fmla="*/ 6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12 h 12"/>
                  <a:gd name="T16" fmla="*/ 60 w 60"/>
                  <a:gd name="T17" fmla="*/ 12 h 12"/>
                  <a:gd name="T18" fmla="*/ 54 w 60"/>
                  <a:gd name="T19" fmla="*/ 12 h 12"/>
                  <a:gd name="T20" fmla="*/ 48 w 60"/>
                  <a:gd name="T21" fmla="*/ 12 h 12"/>
                  <a:gd name="T22" fmla="*/ 36 w 60"/>
                  <a:gd name="T23" fmla="*/ 12 h 12"/>
                  <a:gd name="T24" fmla="*/ 30 w 60"/>
                  <a:gd name="T25" fmla="*/ 6 h 12"/>
                  <a:gd name="T26" fmla="*/ 18 w 60"/>
                  <a:gd name="T27" fmla="*/ 6 h 12"/>
                  <a:gd name="T28" fmla="*/ 12 w 60"/>
                  <a:gd name="T29" fmla="*/ 6 h 12"/>
                  <a:gd name="T30" fmla="*/ 6 w 60"/>
                  <a:gd name="T31" fmla="*/ 0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6" y="0"/>
                    </a:lnTo>
                    <a:lnTo>
                      <a:pt x="18" y="0"/>
                    </a:lnTo>
                    <a:lnTo>
                      <a:pt x="24" y="0"/>
                    </a:lnTo>
                    <a:lnTo>
                      <a:pt x="36" y="6"/>
                    </a:lnTo>
                    <a:lnTo>
                      <a:pt x="48" y="6"/>
                    </a:lnTo>
                    <a:lnTo>
                      <a:pt x="54" y="12"/>
                    </a:lnTo>
                    <a:lnTo>
                      <a:pt x="60" y="12"/>
                    </a:lnTo>
                    <a:lnTo>
                      <a:pt x="54" y="12"/>
                    </a:lnTo>
                    <a:lnTo>
                      <a:pt x="48" y="12"/>
                    </a:lnTo>
                    <a:lnTo>
                      <a:pt x="36" y="12"/>
                    </a:lnTo>
                    <a:lnTo>
                      <a:pt x="30" y="6"/>
                    </a:lnTo>
                    <a:lnTo>
                      <a:pt x="18" y="6"/>
                    </a:lnTo>
                    <a:lnTo>
                      <a:pt x="12"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44" name="Freeform 7"/>
              <p:cNvSpPr>
                <a:spLocks/>
              </p:cNvSpPr>
              <p:nvPr/>
            </p:nvSpPr>
            <p:spPr bwMode="auto">
              <a:xfrm>
                <a:off x="5131" y="1243"/>
                <a:ext cx="66" cy="12"/>
              </a:xfrm>
              <a:custGeom>
                <a:avLst/>
                <a:gdLst>
                  <a:gd name="T0" fmla="*/ 0 w 66"/>
                  <a:gd name="T1" fmla="*/ 0 h 12"/>
                  <a:gd name="T2" fmla="*/ 6 w 66"/>
                  <a:gd name="T3" fmla="*/ 0 h 12"/>
                  <a:gd name="T4" fmla="*/ 12 w 66"/>
                  <a:gd name="T5" fmla="*/ 0 h 12"/>
                  <a:gd name="T6" fmla="*/ 18 w 66"/>
                  <a:gd name="T7" fmla="*/ 0 h 12"/>
                  <a:gd name="T8" fmla="*/ 30 w 66"/>
                  <a:gd name="T9" fmla="*/ 0 h 12"/>
                  <a:gd name="T10" fmla="*/ 42 w 66"/>
                  <a:gd name="T11" fmla="*/ 6 h 12"/>
                  <a:gd name="T12" fmla="*/ 54 w 66"/>
                  <a:gd name="T13" fmla="*/ 6 h 12"/>
                  <a:gd name="T14" fmla="*/ 60 w 66"/>
                  <a:gd name="T15" fmla="*/ 6 h 12"/>
                  <a:gd name="T16" fmla="*/ 66 w 66"/>
                  <a:gd name="T17" fmla="*/ 12 h 12"/>
                  <a:gd name="T18" fmla="*/ 60 w 66"/>
                  <a:gd name="T19" fmla="*/ 12 h 12"/>
                  <a:gd name="T20" fmla="*/ 54 w 66"/>
                  <a:gd name="T21" fmla="*/ 12 h 12"/>
                  <a:gd name="T22" fmla="*/ 42 w 66"/>
                  <a:gd name="T23" fmla="*/ 12 h 12"/>
                  <a:gd name="T24" fmla="*/ 30 w 66"/>
                  <a:gd name="T25" fmla="*/ 12 h 12"/>
                  <a:gd name="T26" fmla="*/ 18 w 66"/>
                  <a:gd name="T27" fmla="*/ 6 h 12"/>
                  <a:gd name="T28" fmla="*/ 12 w 66"/>
                  <a:gd name="T29" fmla="*/ 6 h 12"/>
                  <a:gd name="T30" fmla="*/ 6 w 66"/>
                  <a:gd name="T31" fmla="*/ 6 h 12"/>
                  <a:gd name="T32" fmla="*/ 0 w 6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2"/>
                  <a:gd name="T53" fmla="*/ 66 w 6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2">
                    <a:moveTo>
                      <a:pt x="0" y="0"/>
                    </a:moveTo>
                    <a:lnTo>
                      <a:pt x="6" y="0"/>
                    </a:lnTo>
                    <a:lnTo>
                      <a:pt x="12" y="0"/>
                    </a:lnTo>
                    <a:lnTo>
                      <a:pt x="18" y="0"/>
                    </a:lnTo>
                    <a:lnTo>
                      <a:pt x="30" y="0"/>
                    </a:lnTo>
                    <a:lnTo>
                      <a:pt x="42" y="6"/>
                    </a:lnTo>
                    <a:lnTo>
                      <a:pt x="54" y="6"/>
                    </a:lnTo>
                    <a:lnTo>
                      <a:pt x="60" y="6"/>
                    </a:lnTo>
                    <a:lnTo>
                      <a:pt x="66" y="12"/>
                    </a:lnTo>
                    <a:lnTo>
                      <a:pt x="60" y="12"/>
                    </a:lnTo>
                    <a:lnTo>
                      <a:pt x="54" y="12"/>
                    </a:lnTo>
                    <a:lnTo>
                      <a:pt x="42" y="12"/>
                    </a:lnTo>
                    <a:lnTo>
                      <a:pt x="30" y="12"/>
                    </a:lnTo>
                    <a:lnTo>
                      <a:pt x="18" y="6"/>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45" name="Freeform 8"/>
              <p:cNvSpPr>
                <a:spLocks/>
              </p:cNvSpPr>
              <p:nvPr/>
            </p:nvSpPr>
            <p:spPr bwMode="auto">
              <a:xfrm>
                <a:off x="5143" y="1261"/>
                <a:ext cx="54" cy="6"/>
              </a:xfrm>
              <a:custGeom>
                <a:avLst/>
                <a:gdLst>
                  <a:gd name="T0" fmla="*/ 0 w 54"/>
                  <a:gd name="T1" fmla="*/ 0 h 6"/>
                  <a:gd name="T2" fmla="*/ 0 w 54"/>
                  <a:gd name="T3" fmla="*/ 0 h 6"/>
                  <a:gd name="T4" fmla="*/ 6 w 54"/>
                  <a:gd name="T5" fmla="*/ 0 h 6"/>
                  <a:gd name="T6" fmla="*/ 18 w 54"/>
                  <a:gd name="T7" fmla="*/ 0 h 6"/>
                  <a:gd name="T8" fmla="*/ 24 w 54"/>
                  <a:gd name="T9" fmla="*/ 0 h 6"/>
                  <a:gd name="T10" fmla="*/ 36 w 54"/>
                  <a:gd name="T11" fmla="*/ 0 h 6"/>
                  <a:gd name="T12" fmla="*/ 42 w 54"/>
                  <a:gd name="T13" fmla="*/ 0 h 6"/>
                  <a:gd name="T14" fmla="*/ 54 w 54"/>
                  <a:gd name="T15" fmla="*/ 6 h 6"/>
                  <a:gd name="T16" fmla="*/ 54 w 54"/>
                  <a:gd name="T17" fmla="*/ 6 h 6"/>
                  <a:gd name="T18" fmla="*/ 54 w 54"/>
                  <a:gd name="T19" fmla="*/ 6 h 6"/>
                  <a:gd name="T20" fmla="*/ 42 w 54"/>
                  <a:gd name="T21" fmla="*/ 6 h 6"/>
                  <a:gd name="T22" fmla="*/ 36 w 54"/>
                  <a:gd name="T23" fmla="*/ 6 h 6"/>
                  <a:gd name="T24" fmla="*/ 24 w 54"/>
                  <a:gd name="T25" fmla="*/ 6 h 6"/>
                  <a:gd name="T26" fmla="*/ 18 w 54"/>
                  <a:gd name="T27" fmla="*/ 6 h 6"/>
                  <a:gd name="T28" fmla="*/ 6 w 54"/>
                  <a:gd name="T29" fmla="*/ 6 h 6"/>
                  <a:gd name="T30" fmla="*/ 0 w 54"/>
                  <a:gd name="T31" fmla="*/ 0 h 6"/>
                  <a:gd name="T32" fmla="*/ 0 w 5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
                  <a:gd name="T53" fmla="*/ 54 w 5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
                    <a:moveTo>
                      <a:pt x="0" y="0"/>
                    </a:moveTo>
                    <a:lnTo>
                      <a:pt x="0" y="0"/>
                    </a:lnTo>
                    <a:lnTo>
                      <a:pt x="6" y="0"/>
                    </a:lnTo>
                    <a:lnTo>
                      <a:pt x="18" y="0"/>
                    </a:lnTo>
                    <a:lnTo>
                      <a:pt x="24" y="0"/>
                    </a:lnTo>
                    <a:lnTo>
                      <a:pt x="36" y="0"/>
                    </a:lnTo>
                    <a:lnTo>
                      <a:pt x="42" y="0"/>
                    </a:lnTo>
                    <a:lnTo>
                      <a:pt x="54" y="6"/>
                    </a:lnTo>
                    <a:lnTo>
                      <a:pt x="42" y="6"/>
                    </a:lnTo>
                    <a:lnTo>
                      <a:pt x="36" y="6"/>
                    </a:lnTo>
                    <a:lnTo>
                      <a:pt x="24" y="6"/>
                    </a:lnTo>
                    <a:lnTo>
                      <a:pt x="18"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46" name="Freeform 9"/>
              <p:cNvSpPr>
                <a:spLocks/>
              </p:cNvSpPr>
              <p:nvPr/>
            </p:nvSpPr>
            <p:spPr bwMode="auto">
              <a:xfrm>
                <a:off x="5155" y="1285"/>
                <a:ext cx="48" cy="5"/>
              </a:xfrm>
              <a:custGeom>
                <a:avLst/>
                <a:gdLst>
                  <a:gd name="T0" fmla="*/ 0 w 48"/>
                  <a:gd name="T1" fmla="*/ 5 h 5"/>
                  <a:gd name="T2" fmla="*/ 0 w 48"/>
                  <a:gd name="T3" fmla="*/ 5 h 5"/>
                  <a:gd name="T4" fmla="*/ 6 w 48"/>
                  <a:gd name="T5" fmla="*/ 0 h 5"/>
                  <a:gd name="T6" fmla="*/ 12 w 48"/>
                  <a:gd name="T7" fmla="*/ 0 h 5"/>
                  <a:gd name="T8" fmla="*/ 18 w 48"/>
                  <a:gd name="T9" fmla="*/ 0 h 5"/>
                  <a:gd name="T10" fmla="*/ 30 w 48"/>
                  <a:gd name="T11" fmla="*/ 0 h 5"/>
                  <a:gd name="T12" fmla="*/ 36 w 48"/>
                  <a:gd name="T13" fmla="*/ 0 h 5"/>
                  <a:gd name="T14" fmla="*/ 42 w 48"/>
                  <a:gd name="T15" fmla="*/ 5 h 5"/>
                  <a:gd name="T16" fmla="*/ 48 w 48"/>
                  <a:gd name="T17" fmla="*/ 5 h 5"/>
                  <a:gd name="T18" fmla="*/ 42 w 48"/>
                  <a:gd name="T19" fmla="*/ 5 h 5"/>
                  <a:gd name="T20" fmla="*/ 36 w 48"/>
                  <a:gd name="T21" fmla="*/ 5 h 5"/>
                  <a:gd name="T22" fmla="*/ 30 w 48"/>
                  <a:gd name="T23" fmla="*/ 5 h 5"/>
                  <a:gd name="T24" fmla="*/ 18 w 48"/>
                  <a:gd name="T25" fmla="*/ 5 h 5"/>
                  <a:gd name="T26" fmla="*/ 12 w 48"/>
                  <a:gd name="T27" fmla="*/ 5 h 5"/>
                  <a:gd name="T28" fmla="*/ 6 w 48"/>
                  <a:gd name="T29" fmla="*/ 5 h 5"/>
                  <a:gd name="T30" fmla="*/ 0 w 48"/>
                  <a:gd name="T31" fmla="*/ 5 h 5"/>
                  <a:gd name="T32" fmla="*/ 0 w 4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
                  <a:gd name="T53" fmla="*/ 48 w 4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
                    <a:moveTo>
                      <a:pt x="0" y="5"/>
                    </a:moveTo>
                    <a:lnTo>
                      <a:pt x="0" y="5"/>
                    </a:lnTo>
                    <a:lnTo>
                      <a:pt x="6" y="0"/>
                    </a:lnTo>
                    <a:lnTo>
                      <a:pt x="12" y="0"/>
                    </a:lnTo>
                    <a:lnTo>
                      <a:pt x="18" y="0"/>
                    </a:lnTo>
                    <a:lnTo>
                      <a:pt x="30" y="0"/>
                    </a:lnTo>
                    <a:lnTo>
                      <a:pt x="36" y="0"/>
                    </a:lnTo>
                    <a:lnTo>
                      <a:pt x="42" y="5"/>
                    </a:lnTo>
                    <a:lnTo>
                      <a:pt x="48" y="5"/>
                    </a:lnTo>
                    <a:lnTo>
                      <a:pt x="42" y="5"/>
                    </a:lnTo>
                    <a:lnTo>
                      <a:pt x="36" y="5"/>
                    </a:lnTo>
                    <a:lnTo>
                      <a:pt x="30" y="5"/>
                    </a:lnTo>
                    <a:lnTo>
                      <a:pt x="18" y="5"/>
                    </a:lnTo>
                    <a:lnTo>
                      <a:pt x="12" y="5"/>
                    </a:lnTo>
                    <a:lnTo>
                      <a:pt x="6" y="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47" name="Freeform 10"/>
              <p:cNvSpPr>
                <a:spLocks/>
              </p:cNvSpPr>
              <p:nvPr/>
            </p:nvSpPr>
            <p:spPr bwMode="auto">
              <a:xfrm>
                <a:off x="5173" y="1326"/>
                <a:ext cx="24" cy="6"/>
              </a:xfrm>
              <a:custGeom>
                <a:avLst/>
                <a:gdLst>
                  <a:gd name="T0" fmla="*/ 0 w 24"/>
                  <a:gd name="T1" fmla="*/ 6 h 6"/>
                  <a:gd name="T2" fmla="*/ 0 w 24"/>
                  <a:gd name="T3" fmla="*/ 6 h 6"/>
                  <a:gd name="T4" fmla="*/ 6 w 24"/>
                  <a:gd name="T5" fmla="*/ 0 h 6"/>
                  <a:gd name="T6" fmla="*/ 6 w 24"/>
                  <a:gd name="T7" fmla="*/ 0 h 6"/>
                  <a:gd name="T8" fmla="*/ 12 w 24"/>
                  <a:gd name="T9" fmla="*/ 0 h 6"/>
                  <a:gd name="T10" fmla="*/ 12 w 24"/>
                  <a:gd name="T11" fmla="*/ 0 h 6"/>
                  <a:gd name="T12" fmla="*/ 18 w 24"/>
                  <a:gd name="T13" fmla="*/ 0 h 6"/>
                  <a:gd name="T14" fmla="*/ 24 w 24"/>
                  <a:gd name="T15" fmla="*/ 0 h 6"/>
                  <a:gd name="T16" fmla="*/ 24 w 24"/>
                  <a:gd name="T17" fmla="*/ 0 h 6"/>
                  <a:gd name="T18" fmla="*/ 18 w 24"/>
                  <a:gd name="T19" fmla="*/ 0 h 6"/>
                  <a:gd name="T20" fmla="*/ 18 w 24"/>
                  <a:gd name="T21" fmla="*/ 0 h 6"/>
                  <a:gd name="T22" fmla="*/ 12 w 24"/>
                  <a:gd name="T23" fmla="*/ 0 h 6"/>
                  <a:gd name="T24" fmla="*/ 6 w 24"/>
                  <a:gd name="T25" fmla="*/ 6 h 6"/>
                  <a:gd name="T26" fmla="*/ 6 w 24"/>
                  <a:gd name="T27" fmla="*/ 6 h 6"/>
                  <a:gd name="T28" fmla="*/ 0 w 24"/>
                  <a:gd name="T29" fmla="*/ 6 h 6"/>
                  <a:gd name="T30" fmla="*/ 0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0"/>
                    </a:lnTo>
                    <a:lnTo>
                      <a:pt x="12" y="0"/>
                    </a:lnTo>
                    <a:lnTo>
                      <a:pt x="18" y="0"/>
                    </a:lnTo>
                    <a:lnTo>
                      <a:pt x="24" y="0"/>
                    </a:lnTo>
                    <a:lnTo>
                      <a:pt x="18" y="0"/>
                    </a:lnTo>
                    <a:lnTo>
                      <a:pt x="12" y="0"/>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48" name="Freeform 11"/>
              <p:cNvSpPr>
                <a:spLocks/>
              </p:cNvSpPr>
              <p:nvPr/>
            </p:nvSpPr>
            <p:spPr bwMode="auto">
              <a:xfrm>
                <a:off x="5125" y="1195"/>
                <a:ext cx="42" cy="12"/>
              </a:xfrm>
              <a:custGeom>
                <a:avLst/>
                <a:gdLst>
                  <a:gd name="T0" fmla="*/ 0 w 42"/>
                  <a:gd name="T1" fmla="*/ 0 h 12"/>
                  <a:gd name="T2" fmla="*/ 0 w 42"/>
                  <a:gd name="T3" fmla="*/ 0 h 12"/>
                  <a:gd name="T4" fmla="*/ 6 w 42"/>
                  <a:gd name="T5" fmla="*/ 0 h 12"/>
                  <a:gd name="T6" fmla="*/ 12 w 42"/>
                  <a:gd name="T7" fmla="*/ 0 h 12"/>
                  <a:gd name="T8" fmla="*/ 18 w 42"/>
                  <a:gd name="T9" fmla="*/ 0 h 12"/>
                  <a:gd name="T10" fmla="*/ 24 w 42"/>
                  <a:gd name="T11" fmla="*/ 0 h 12"/>
                  <a:gd name="T12" fmla="*/ 30 w 42"/>
                  <a:gd name="T13" fmla="*/ 6 h 12"/>
                  <a:gd name="T14" fmla="*/ 36 w 42"/>
                  <a:gd name="T15" fmla="*/ 6 h 12"/>
                  <a:gd name="T16" fmla="*/ 42 w 42"/>
                  <a:gd name="T17" fmla="*/ 12 h 12"/>
                  <a:gd name="T18" fmla="*/ 36 w 42"/>
                  <a:gd name="T19" fmla="*/ 12 h 12"/>
                  <a:gd name="T20" fmla="*/ 30 w 42"/>
                  <a:gd name="T21" fmla="*/ 6 h 12"/>
                  <a:gd name="T22" fmla="*/ 24 w 42"/>
                  <a:gd name="T23" fmla="*/ 6 h 12"/>
                  <a:gd name="T24" fmla="*/ 18 w 42"/>
                  <a:gd name="T25" fmla="*/ 6 h 12"/>
                  <a:gd name="T26" fmla="*/ 12 w 42"/>
                  <a:gd name="T27" fmla="*/ 6 h 12"/>
                  <a:gd name="T28" fmla="*/ 6 w 42"/>
                  <a:gd name="T29" fmla="*/ 6 h 12"/>
                  <a:gd name="T30" fmla="*/ 0 w 42"/>
                  <a:gd name="T31" fmla="*/ 0 h 12"/>
                  <a:gd name="T32" fmla="*/ 0 w 4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0"/>
                    </a:moveTo>
                    <a:lnTo>
                      <a:pt x="0" y="0"/>
                    </a:lnTo>
                    <a:lnTo>
                      <a:pt x="6" y="0"/>
                    </a:lnTo>
                    <a:lnTo>
                      <a:pt x="12" y="0"/>
                    </a:lnTo>
                    <a:lnTo>
                      <a:pt x="18" y="0"/>
                    </a:lnTo>
                    <a:lnTo>
                      <a:pt x="24" y="0"/>
                    </a:lnTo>
                    <a:lnTo>
                      <a:pt x="30" y="6"/>
                    </a:lnTo>
                    <a:lnTo>
                      <a:pt x="36" y="6"/>
                    </a:lnTo>
                    <a:lnTo>
                      <a:pt x="42" y="12"/>
                    </a:lnTo>
                    <a:lnTo>
                      <a:pt x="36" y="12"/>
                    </a:lnTo>
                    <a:lnTo>
                      <a:pt x="30" y="6"/>
                    </a:lnTo>
                    <a:lnTo>
                      <a:pt x="24" y="6"/>
                    </a:lnTo>
                    <a:lnTo>
                      <a:pt x="18" y="6"/>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49" name="Freeform 12"/>
              <p:cNvSpPr>
                <a:spLocks/>
              </p:cNvSpPr>
              <p:nvPr/>
            </p:nvSpPr>
            <p:spPr bwMode="auto">
              <a:xfrm>
                <a:off x="5131" y="1231"/>
                <a:ext cx="60" cy="12"/>
              </a:xfrm>
              <a:custGeom>
                <a:avLst/>
                <a:gdLst>
                  <a:gd name="T0" fmla="*/ 0 w 60"/>
                  <a:gd name="T1" fmla="*/ 0 h 12"/>
                  <a:gd name="T2" fmla="*/ 0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6 h 12"/>
                  <a:gd name="T16" fmla="*/ 60 w 60"/>
                  <a:gd name="T17" fmla="*/ 12 h 12"/>
                  <a:gd name="T18" fmla="*/ 54 w 60"/>
                  <a:gd name="T19" fmla="*/ 12 h 12"/>
                  <a:gd name="T20" fmla="*/ 48 w 60"/>
                  <a:gd name="T21" fmla="*/ 12 h 12"/>
                  <a:gd name="T22" fmla="*/ 36 w 60"/>
                  <a:gd name="T23" fmla="*/ 12 h 12"/>
                  <a:gd name="T24" fmla="*/ 24 w 60"/>
                  <a:gd name="T25" fmla="*/ 12 h 12"/>
                  <a:gd name="T26" fmla="*/ 18 w 60"/>
                  <a:gd name="T27" fmla="*/ 6 h 12"/>
                  <a:gd name="T28" fmla="*/ 6 w 60"/>
                  <a:gd name="T29" fmla="*/ 6 h 12"/>
                  <a:gd name="T30" fmla="*/ 0 w 60"/>
                  <a:gd name="T31" fmla="*/ 6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0" y="0"/>
                    </a:lnTo>
                    <a:lnTo>
                      <a:pt x="6" y="0"/>
                    </a:lnTo>
                    <a:lnTo>
                      <a:pt x="18" y="0"/>
                    </a:lnTo>
                    <a:lnTo>
                      <a:pt x="24" y="0"/>
                    </a:lnTo>
                    <a:lnTo>
                      <a:pt x="36" y="6"/>
                    </a:lnTo>
                    <a:lnTo>
                      <a:pt x="48" y="6"/>
                    </a:lnTo>
                    <a:lnTo>
                      <a:pt x="54" y="6"/>
                    </a:lnTo>
                    <a:lnTo>
                      <a:pt x="60" y="12"/>
                    </a:lnTo>
                    <a:lnTo>
                      <a:pt x="54" y="12"/>
                    </a:lnTo>
                    <a:lnTo>
                      <a:pt x="48" y="12"/>
                    </a:lnTo>
                    <a:lnTo>
                      <a:pt x="36" y="12"/>
                    </a:lnTo>
                    <a:lnTo>
                      <a:pt x="24" y="12"/>
                    </a:lnTo>
                    <a:lnTo>
                      <a:pt x="18" y="6"/>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50" name="Freeform 13"/>
              <p:cNvSpPr>
                <a:spLocks/>
              </p:cNvSpPr>
              <p:nvPr/>
            </p:nvSpPr>
            <p:spPr bwMode="auto">
              <a:xfrm>
                <a:off x="5149" y="1273"/>
                <a:ext cx="54" cy="12"/>
              </a:xfrm>
              <a:custGeom>
                <a:avLst/>
                <a:gdLst>
                  <a:gd name="T0" fmla="*/ 0 w 54"/>
                  <a:gd name="T1" fmla="*/ 6 h 12"/>
                  <a:gd name="T2" fmla="*/ 0 w 54"/>
                  <a:gd name="T3" fmla="*/ 6 h 12"/>
                  <a:gd name="T4" fmla="*/ 6 w 54"/>
                  <a:gd name="T5" fmla="*/ 6 h 12"/>
                  <a:gd name="T6" fmla="*/ 12 w 54"/>
                  <a:gd name="T7" fmla="*/ 0 h 12"/>
                  <a:gd name="T8" fmla="*/ 24 w 54"/>
                  <a:gd name="T9" fmla="*/ 0 h 12"/>
                  <a:gd name="T10" fmla="*/ 30 w 54"/>
                  <a:gd name="T11" fmla="*/ 0 h 12"/>
                  <a:gd name="T12" fmla="*/ 36 w 54"/>
                  <a:gd name="T13" fmla="*/ 6 h 12"/>
                  <a:gd name="T14" fmla="*/ 48 w 54"/>
                  <a:gd name="T15" fmla="*/ 6 h 12"/>
                  <a:gd name="T16" fmla="*/ 54 w 54"/>
                  <a:gd name="T17" fmla="*/ 12 h 12"/>
                  <a:gd name="T18" fmla="*/ 48 w 54"/>
                  <a:gd name="T19" fmla="*/ 6 h 12"/>
                  <a:gd name="T20" fmla="*/ 42 w 54"/>
                  <a:gd name="T21" fmla="*/ 6 h 12"/>
                  <a:gd name="T22" fmla="*/ 30 w 54"/>
                  <a:gd name="T23" fmla="*/ 12 h 12"/>
                  <a:gd name="T24" fmla="*/ 24 w 54"/>
                  <a:gd name="T25" fmla="*/ 12 h 12"/>
                  <a:gd name="T26" fmla="*/ 12 w 54"/>
                  <a:gd name="T27" fmla="*/ 12 h 12"/>
                  <a:gd name="T28" fmla="*/ 6 w 54"/>
                  <a:gd name="T29" fmla="*/ 12 h 12"/>
                  <a:gd name="T30" fmla="*/ 0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0" y="6"/>
                    </a:lnTo>
                    <a:lnTo>
                      <a:pt x="6" y="6"/>
                    </a:lnTo>
                    <a:lnTo>
                      <a:pt x="12" y="0"/>
                    </a:lnTo>
                    <a:lnTo>
                      <a:pt x="24" y="0"/>
                    </a:lnTo>
                    <a:lnTo>
                      <a:pt x="30" y="0"/>
                    </a:lnTo>
                    <a:lnTo>
                      <a:pt x="36" y="6"/>
                    </a:lnTo>
                    <a:lnTo>
                      <a:pt x="48" y="6"/>
                    </a:lnTo>
                    <a:lnTo>
                      <a:pt x="54" y="12"/>
                    </a:lnTo>
                    <a:lnTo>
                      <a:pt x="48" y="6"/>
                    </a:lnTo>
                    <a:lnTo>
                      <a:pt x="42" y="6"/>
                    </a:lnTo>
                    <a:lnTo>
                      <a:pt x="30" y="12"/>
                    </a:lnTo>
                    <a:lnTo>
                      <a:pt x="24" y="12"/>
                    </a:lnTo>
                    <a:lnTo>
                      <a:pt x="12" y="12"/>
                    </a:lnTo>
                    <a:lnTo>
                      <a:pt x="6" y="12"/>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51" name="Freeform 14"/>
              <p:cNvSpPr>
                <a:spLocks/>
              </p:cNvSpPr>
              <p:nvPr/>
            </p:nvSpPr>
            <p:spPr bwMode="auto">
              <a:xfrm>
                <a:off x="5155" y="1296"/>
                <a:ext cx="48" cy="6"/>
              </a:xfrm>
              <a:custGeom>
                <a:avLst/>
                <a:gdLst>
                  <a:gd name="T0" fmla="*/ 0 w 48"/>
                  <a:gd name="T1" fmla="*/ 6 h 6"/>
                  <a:gd name="T2" fmla="*/ 6 w 48"/>
                  <a:gd name="T3" fmla="*/ 0 h 6"/>
                  <a:gd name="T4" fmla="*/ 6 w 48"/>
                  <a:gd name="T5" fmla="*/ 0 h 6"/>
                  <a:gd name="T6" fmla="*/ 18 w 48"/>
                  <a:gd name="T7" fmla="*/ 0 h 6"/>
                  <a:gd name="T8" fmla="*/ 24 w 48"/>
                  <a:gd name="T9" fmla="*/ 0 h 6"/>
                  <a:gd name="T10" fmla="*/ 30 w 48"/>
                  <a:gd name="T11" fmla="*/ 0 h 6"/>
                  <a:gd name="T12" fmla="*/ 36 w 48"/>
                  <a:gd name="T13" fmla="*/ 6 h 6"/>
                  <a:gd name="T14" fmla="*/ 42 w 48"/>
                  <a:gd name="T15" fmla="*/ 6 h 6"/>
                  <a:gd name="T16" fmla="*/ 48 w 48"/>
                  <a:gd name="T17" fmla="*/ 6 h 6"/>
                  <a:gd name="T18" fmla="*/ 42 w 48"/>
                  <a:gd name="T19" fmla="*/ 6 h 6"/>
                  <a:gd name="T20" fmla="*/ 36 w 48"/>
                  <a:gd name="T21" fmla="*/ 6 h 6"/>
                  <a:gd name="T22" fmla="*/ 30 w 48"/>
                  <a:gd name="T23" fmla="*/ 6 h 6"/>
                  <a:gd name="T24" fmla="*/ 24 w 48"/>
                  <a:gd name="T25" fmla="*/ 6 h 6"/>
                  <a:gd name="T26" fmla="*/ 18 w 48"/>
                  <a:gd name="T27" fmla="*/ 6 h 6"/>
                  <a:gd name="T28" fmla="*/ 12 w 48"/>
                  <a:gd name="T29" fmla="*/ 6 h 6"/>
                  <a:gd name="T30" fmla="*/ 6 w 48"/>
                  <a:gd name="T31" fmla="*/ 6 h 6"/>
                  <a:gd name="T32" fmla="*/ 0 w 48"/>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
                  <a:gd name="T53" fmla="*/ 48 w 4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
                    <a:moveTo>
                      <a:pt x="0" y="6"/>
                    </a:moveTo>
                    <a:lnTo>
                      <a:pt x="6" y="0"/>
                    </a:lnTo>
                    <a:lnTo>
                      <a:pt x="18" y="0"/>
                    </a:lnTo>
                    <a:lnTo>
                      <a:pt x="24" y="0"/>
                    </a:lnTo>
                    <a:lnTo>
                      <a:pt x="30" y="0"/>
                    </a:lnTo>
                    <a:lnTo>
                      <a:pt x="36" y="6"/>
                    </a:lnTo>
                    <a:lnTo>
                      <a:pt x="42" y="6"/>
                    </a:lnTo>
                    <a:lnTo>
                      <a:pt x="48" y="6"/>
                    </a:lnTo>
                    <a:lnTo>
                      <a:pt x="42" y="6"/>
                    </a:lnTo>
                    <a:lnTo>
                      <a:pt x="36" y="6"/>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52" name="Freeform 15"/>
              <p:cNvSpPr>
                <a:spLocks/>
              </p:cNvSpPr>
              <p:nvPr/>
            </p:nvSpPr>
            <p:spPr bwMode="auto">
              <a:xfrm>
                <a:off x="5173" y="1308"/>
                <a:ext cx="24" cy="12"/>
              </a:xfrm>
              <a:custGeom>
                <a:avLst/>
                <a:gdLst>
                  <a:gd name="T0" fmla="*/ 0 w 24"/>
                  <a:gd name="T1" fmla="*/ 6 h 12"/>
                  <a:gd name="T2" fmla="*/ 0 w 24"/>
                  <a:gd name="T3" fmla="*/ 6 h 12"/>
                  <a:gd name="T4" fmla="*/ 6 w 24"/>
                  <a:gd name="T5" fmla="*/ 6 h 12"/>
                  <a:gd name="T6" fmla="*/ 6 w 24"/>
                  <a:gd name="T7" fmla="*/ 6 h 12"/>
                  <a:gd name="T8" fmla="*/ 12 w 24"/>
                  <a:gd name="T9" fmla="*/ 6 h 12"/>
                  <a:gd name="T10" fmla="*/ 18 w 24"/>
                  <a:gd name="T11" fmla="*/ 0 h 12"/>
                  <a:gd name="T12" fmla="*/ 24 w 24"/>
                  <a:gd name="T13" fmla="*/ 6 h 12"/>
                  <a:gd name="T14" fmla="*/ 24 w 24"/>
                  <a:gd name="T15" fmla="*/ 6 h 12"/>
                  <a:gd name="T16" fmla="*/ 24 w 24"/>
                  <a:gd name="T17" fmla="*/ 6 h 12"/>
                  <a:gd name="T18" fmla="*/ 24 w 24"/>
                  <a:gd name="T19" fmla="*/ 6 h 12"/>
                  <a:gd name="T20" fmla="*/ 18 w 24"/>
                  <a:gd name="T21" fmla="*/ 6 h 12"/>
                  <a:gd name="T22" fmla="*/ 12 w 24"/>
                  <a:gd name="T23" fmla="*/ 6 h 12"/>
                  <a:gd name="T24" fmla="*/ 12 w 24"/>
                  <a:gd name="T25" fmla="*/ 6 h 12"/>
                  <a:gd name="T26" fmla="*/ 6 w 24"/>
                  <a:gd name="T27" fmla="*/ 12 h 12"/>
                  <a:gd name="T28" fmla="*/ 0 w 24"/>
                  <a:gd name="T29" fmla="*/ 12 h 12"/>
                  <a:gd name="T30" fmla="*/ 0 w 24"/>
                  <a:gd name="T31" fmla="*/ 12 h 12"/>
                  <a:gd name="T32" fmla="*/ 0 w 2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0" y="6"/>
                    </a:moveTo>
                    <a:lnTo>
                      <a:pt x="0" y="6"/>
                    </a:lnTo>
                    <a:lnTo>
                      <a:pt x="6" y="6"/>
                    </a:lnTo>
                    <a:lnTo>
                      <a:pt x="12" y="6"/>
                    </a:lnTo>
                    <a:lnTo>
                      <a:pt x="18" y="0"/>
                    </a:lnTo>
                    <a:lnTo>
                      <a:pt x="24" y="6"/>
                    </a:lnTo>
                    <a:lnTo>
                      <a:pt x="18" y="6"/>
                    </a:lnTo>
                    <a:lnTo>
                      <a:pt x="12" y="6"/>
                    </a:lnTo>
                    <a:lnTo>
                      <a:pt x="6" y="12"/>
                    </a:lnTo>
                    <a:lnTo>
                      <a:pt x="0" y="12"/>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53" name="Freeform 16"/>
              <p:cNvSpPr>
                <a:spLocks/>
              </p:cNvSpPr>
              <p:nvPr/>
            </p:nvSpPr>
            <p:spPr bwMode="auto">
              <a:xfrm>
                <a:off x="5131" y="1183"/>
                <a:ext cx="30" cy="12"/>
              </a:xfrm>
              <a:custGeom>
                <a:avLst/>
                <a:gdLst>
                  <a:gd name="T0" fmla="*/ 30 w 30"/>
                  <a:gd name="T1" fmla="*/ 12 h 12"/>
                  <a:gd name="T2" fmla="*/ 24 w 30"/>
                  <a:gd name="T3" fmla="*/ 12 h 12"/>
                  <a:gd name="T4" fmla="*/ 24 w 30"/>
                  <a:gd name="T5" fmla="*/ 12 h 12"/>
                  <a:gd name="T6" fmla="*/ 18 w 30"/>
                  <a:gd name="T7" fmla="*/ 6 h 12"/>
                  <a:gd name="T8" fmla="*/ 12 w 30"/>
                  <a:gd name="T9" fmla="*/ 6 h 12"/>
                  <a:gd name="T10" fmla="*/ 6 w 30"/>
                  <a:gd name="T11" fmla="*/ 6 h 12"/>
                  <a:gd name="T12" fmla="*/ 0 w 30"/>
                  <a:gd name="T13" fmla="*/ 6 h 12"/>
                  <a:gd name="T14" fmla="*/ 0 w 30"/>
                  <a:gd name="T15" fmla="*/ 6 h 12"/>
                  <a:gd name="T16" fmla="*/ 0 w 30"/>
                  <a:gd name="T17" fmla="*/ 0 h 12"/>
                  <a:gd name="T18" fmla="*/ 0 w 30"/>
                  <a:gd name="T19" fmla="*/ 0 h 12"/>
                  <a:gd name="T20" fmla="*/ 6 w 30"/>
                  <a:gd name="T21" fmla="*/ 0 h 12"/>
                  <a:gd name="T22" fmla="*/ 6 w 30"/>
                  <a:gd name="T23" fmla="*/ 0 h 12"/>
                  <a:gd name="T24" fmla="*/ 12 w 30"/>
                  <a:gd name="T25" fmla="*/ 0 h 12"/>
                  <a:gd name="T26" fmla="*/ 18 w 30"/>
                  <a:gd name="T27" fmla="*/ 6 h 12"/>
                  <a:gd name="T28" fmla="*/ 24 w 30"/>
                  <a:gd name="T29" fmla="*/ 6 h 12"/>
                  <a:gd name="T30" fmla="*/ 24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18" y="6"/>
                    </a:lnTo>
                    <a:lnTo>
                      <a:pt x="12" y="6"/>
                    </a:lnTo>
                    <a:lnTo>
                      <a:pt x="6" y="6"/>
                    </a:lnTo>
                    <a:lnTo>
                      <a:pt x="0" y="6"/>
                    </a:lnTo>
                    <a:lnTo>
                      <a:pt x="0" y="0"/>
                    </a:lnTo>
                    <a:lnTo>
                      <a:pt x="6" y="0"/>
                    </a:lnTo>
                    <a:lnTo>
                      <a:pt x="12" y="0"/>
                    </a:lnTo>
                    <a:lnTo>
                      <a:pt x="18" y="6"/>
                    </a:lnTo>
                    <a:lnTo>
                      <a:pt x="24" y="6"/>
                    </a:lnTo>
                    <a:lnTo>
                      <a:pt x="24" y="12"/>
                    </a:lnTo>
                    <a:lnTo>
                      <a:pt x="3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54" name="Freeform 17"/>
              <p:cNvSpPr>
                <a:spLocks/>
              </p:cNvSpPr>
              <p:nvPr/>
            </p:nvSpPr>
            <p:spPr bwMode="auto">
              <a:xfrm>
                <a:off x="5155" y="1171"/>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0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0" y="18"/>
                    </a:lnTo>
                    <a:lnTo>
                      <a:pt x="6"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55" name="Freeform 18"/>
              <p:cNvSpPr>
                <a:spLocks/>
              </p:cNvSpPr>
              <p:nvPr/>
            </p:nvSpPr>
            <p:spPr bwMode="auto">
              <a:xfrm>
                <a:off x="5137" y="1165"/>
                <a:ext cx="12" cy="24"/>
              </a:xfrm>
              <a:custGeom>
                <a:avLst/>
                <a:gdLst>
                  <a:gd name="T0" fmla="*/ 12 w 12"/>
                  <a:gd name="T1" fmla="*/ 24 h 24"/>
                  <a:gd name="T2" fmla="*/ 12 w 12"/>
                  <a:gd name="T3" fmla="*/ 18 h 24"/>
                  <a:gd name="T4" fmla="*/ 6 w 12"/>
                  <a:gd name="T5" fmla="*/ 6 h 24"/>
                  <a:gd name="T6" fmla="*/ 6 w 12"/>
                  <a:gd name="T7" fmla="*/ 0 h 24"/>
                  <a:gd name="T8" fmla="*/ 0 w 12"/>
                  <a:gd name="T9" fmla="*/ 0 h 24"/>
                  <a:gd name="T10" fmla="*/ 0 w 12"/>
                  <a:gd name="T11" fmla="*/ 0 h 24"/>
                  <a:gd name="T12" fmla="*/ 0 w 12"/>
                  <a:gd name="T13" fmla="*/ 6 h 24"/>
                  <a:gd name="T14" fmla="*/ 0 w 12"/>
                  <a:gd name="T15" fmla="*/ 6 h 24"/>
                  <a:gd name="T16" fmla="*/ 0 w 12"/>
                  <a:gd name="T17" fmla="*/ 12 h 24"/>
                  <a:gd name="T18" fmla="*/ 6 w 12"/>
                  <a:gd name="T19" fmla="*/ 12 h 24"/>
                  <a:gd name="T20" fmla="*/ 6 w 12"/>
                  <a:gd name="T21" fmla="*/ 18 h 24"/>
                  <a:gd name="T22" fmla="*/ 12 w 12"/>
                  <a:gd name="T23" fmla="*/ 18 h 24"/>
                  <a:gd name="T24" fmla="*/ 12 w 12"/>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4"/>
                  <a:gd name="T41" fmla="*/ 12 w 1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4">
                    <a:moveTo>
                      <a:pt x="12" y="24"/>
                    </a:moveTo>
                    <a:lnTo>
                      <a:pt x="12" y="18"/>
                    </a:lnTo>
                    <a:lnTo>
                      <a:pt x="6" y="6"/>
                    </a:lnTo>
                    <a:lnTo>
                      <a:pt x="6" y="0"/>
                    </a:lnTo>
                    <a:lnTo>
                      <a:pt x="0" y="0"/>
                    </a:lnTo>
                    <a:lnTo>
                      <a:pt x="0" y="6"/>
                    </a:lnTo>
                    <a:lnTo>
                      <a:pt x="0" y="12"/>
                    </a:lnTo>
                    <a:lnTo>
                      <a:pt x="6" y="12"/>
                    </a:lnTo>
                    <a:lnTo>
                      <a:pt x="6" y="18"/>
                    </a:lnTo>
                    <a:lnTo>
                      <a:pt x="12" y="18"/>
                    </a:lnTo>
                    <a:lnTo>
                      <a:pt x="12"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56" name="Freeform 19"/>
              <p:cNvSpPr>
                <a:spLocks/>
              </p:cNvSpPr>
              <p:nvPr/>
            </p:nvSpPr>
            <p:spPr bwMode="auto">
              <a:xfrm>
                <a:off x="5197" y="1308"/>
                <a:ext cx="36" cy="6"/>
              </a:xfrm>
              <a:custGeom>
                <a:avLst/>
                <a:gdLst>
                  <a:gd name="T0" fmla="*/ 0 w 36"/>
                  <a:gd name="T1" fmla="*/ 6 h 6"/>
                  <a:gd name="T2" fmla="*/ 6 w 36"/>
                  <a:gd name="T3" fmla="*/ 6 h 6"/>
                  <a:gd name="T4" fmla="*/ 6 w 36"/>
                  <a:gd name="T5" fmla="*/ 0 h 6"/>
                  <a:gd name="T6" fmla="*/ 12 w 36"/>
                  <a:gd name="T7" fmla="*/ 0 h 6"/>
                  <a:gd name="T8" fmla="*/ 18 w 36"/>
                  <a:gd name="T9" fmla="*/ 0 h 6"/>
                  <a:gd name="T10" fmla="*/ 24 w 36"/>
                  <a:gd name="T11" fmla="*/ 0 h 6"/>
                  <a:gd name="T12" fmla="*/ 30 w 36"/>
                  <a:gd name="T13" fmla="*/ 0 h 6"/>
                  <a:gd name="T14" fmla="*/ 30 w 36"/>
                  <a:gd name="T15" fmla="*/ 6 h 6"/>
                  <a:gd name="T16" fmla="*/ 36 w 36"/>
                  <a:gd name="T17" fmla="*/ 6 h 6"/>
                  <a:gd name="T18" fmla="*/ 36 w 36"/>
                  <a:gd name="T19" fmla="*/ 6 h 6"/>
                  <a:gd name="T20" fmla="*/ 30 w 36"/>
                  <a:gd name="T21" fmla="*/ 6 h 6"/>
                  <a:gd name="T22" fmla="*/ 24 w 36"/>
                  <a:gd name="T23" fmla="*/ 6 h 6"/>
                  <a:gd name="T24" fmla="*/ 18 w 36"/>
                  <a:gd name="T25" fmla="*/ 6 h 6"/>
                  <a:gd name="T26" fmla="*/ 18 w 36"/>
                  <a:gd name="T27" fmla="*/ 6 h 6"/>
                  <a:gd name="T28" fmla="*/ 12 w 36"/>
                  <a:gd name="T29" fmla="*/ 6 h 6"/>
                  <a:gd name="T30" fmla="*/ 6 w 36"/>
                  <a:gd name="T31" fmla="*/ 6 h 6"/>
                  <a:gd name="T32" fmla="*/ 0 w 36"/>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
                  <a:gd name="T53" fmla="*/ 36 w 3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
                    <a:moveTo>
                      <a:pt x="0" y="6"/>
                    </a:moveTo>
                    <a:lnTo>
                      <a:pt x="6" y="6"/>
                    </a:lnTo>
                    <a:lnTo>
                      <a:pt x="6" y="0"/>
                    </a:lnTo>
                    <a:lnTo>
                      <a:pt x="12" y="0"/>
                    </a:lnTo>
                    <a:lnTo>
                      <a:pt x="18" y="0"/>
                    </a:lnTo>
                    <a:lnTo>
                      <a:pt x="24" y="0"/>
                    </a:lnTo>
                    <a:lnTo>
                      <a:pt x="30" y="0"/>
                    </a:lnTo>
                    <a:lnTo>
                      <a:pt x="30" y="6"/>
                    </a:lnTo>
                    <a:lnTo>
                      <a:pt x="36" y="6"/>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57" name="Freeform 20"/>
              <p:cNvSpPr>
                <a:spLocks/>
              </p:cNvSpPr>
              <p:nvPr/>
            </p:nvSpPr>
            <p:spPr bwMode="auto">
              <a:xfrm>
                <a:off x="5191" y="1326"/>
                <a:ext cx="30" cy="18"/>
              </a:xfrm>
              <a:custGeom>
                <a:avLst/>
                <a:gdLst>
                  <a:gd name="T0" fmla="*/ 0 w 30"/>
                  <a:gd name="T1" fmla="*/ 0 h 18"/>
                  <a:gd name="T2" fmla="*/ 6 w 30"/>
                  <a:gd name="T3" fmla="*/ 0 h 18"/>
                  <a:gd name="T4" fmla="*/ 6 w 30"/>
                  <a:gd name="T5" fmla="*/ 6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2 h 18"/>
                  <a:gd name="T18" fmla="*/ 30 w 30"/>
                  <a:gd name="T19" fmla="*/ 18 h 18"/>
                  <a:gd name="T20" fmla="*/ 30 w 30"/>
                  <a:gd name="T21" fmla="*/ 18 h 18"/>
                  <a:gd name="T22" fmla="*/ 24 w 30"/>
                  <a:gd name="T23" fmla="*/ 12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6" y="0"/>
                    </a:lnTo>
                    <a:lnTo>
                      <a:pt x="6" y="6"/>
                    </a:lnTo>
                    <a:lnTo>
                      <a:pt x="12" y="6"/>
                    </a:lnTo>
                    <a:lnTo>
                      <a:pt x="18" y="6"/>
                    </a:lnTo>
                    <a:lnTo>
                      <a:pt x="24" y="6"/>
                    </a:lnTo>
                    <a:lnTo>
                      <a:pt x="30" y="12"/>
                    </a:lnTo>
                    <a:lnTo>
                      <a:pt x="30" y="18"/>
                    </a:lnTo>
                    <a:lnTo>
                      <a:pt x="24" y="12"/>
                    </a:lnTo>
                    <a:lnTo>
                      <a:pt x="18" y="12"/>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58" name="Freeform 21"/>
              <p:cNvSpPr>
                <a:spLocks/>
              </p:cNvSpPr>
              <p:nvPr/>
            </p:nvSpPr>
            <p:spPr bwMode="auto">
              <a:xfrm>
                <a:off x="5203" y="1296"/>
                <a:ext cx="30" cy="6"/>
              </a:xfrm>
              <a:custGeom>
                <a:avLst/>
                <a:gdLst>
                  <a:gd name="T0" fmla="*/ 0 w 30"/>
                  <a:gd name="T1" fmla="*/ 6 h 6"/>
                  <a:gd name="T2" fmla="*/ 0 w 30"/>
                  <a:gd name="T3" fmla="*/ 6 h 6"/>
                  <a:gd name="T4" fmla="*/ 0 w 30"/>
                  <a:gd name="T5" fmla="*/ 6 h 6"/>
                  <a:gd name="T6" fmla="*/ 6 w 30"/>
                  <a:gd name="T7" fmla="*/ 0 h 6"/>
                  <a:gd name="T8" fmla="*/ 12 w 30"/>
                  <a:gd name="T9" fmla="*/ 0 h 6"/>
                  <a:gd name="T10" fmla="*/ 18 w 30"/>
                  <a:gd name="T11" fmla="*/ 0 h 6"/>
                  <a:gd name="T12" fmla="*/ 24 w 30"/>
                  <a:gd name="T13" fmla="*/ 0 h 6"/>
                  <a:gd name="T14" fmla="*/ 24 w 30"/>
                  <a:gd name="T15" fmla="*/ 0 h 6"/>
                  <a:gd name="T16" fmla="*/ 30 w 30"/>
                  <a:gd name="T17" fmla="*/ 6 h 6"/>
                  <a:gd name="T18" fmla="*/ 30 w 30"/>
                  <a:gd name="T19" fmla="*/ 6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0"/>
                    </a:lnTo>
                    <a:lnTo>
                      <a:pt x="12" y="0"/>
                    </a:lnTo>
                    <a:lnTo>
                      <a:pt x="18" y="0"/>
                    </a:lnTo>
                    <a:lnTo>
                      <a:pt x="24" y="0"/>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59" name="Freeform 22"/>
              <p:cNvSpPr>
                <a:spLocks/>
              </p:cNvSpPr>
              <p:nvPr/>
            </p:nvSpPr>
            <p:spPr bwMode="auto">
              <a:xfrm>
                <a:off x="5203" y="1285"/>
                <a:ext cx="30" cy="5"/>
              </a:xfrm>
              <a:custGeom>
                <a:avLst/>
                <a:gdLst>
                  <a:gd name="T0" fmla="*/ 0 w 30"/>
                  <a:gd name="T1" fmla="*/ 5 h 5"/>
                  <a:gd name="T2" fmla="*/ 0 w 30"/>
                  <a:gd name="T3" fmla="*/ 5 h 5"/>
                  <a:gd name="T4" fmla="*/ 6 w 30"/>
                  <a:gd name="T5" fmla="*/ 5 h 5"/>
                  <a:gd name="T6" fmla="*/ 12 w 30"/>
                  <a:gd name="T7" fmla="*/ 0 h 5"/>
                  <a:gd name="T8" fmla="*/ 12 w 30"/>
                  <a:gd name="T9" fmla="*/ 0 h 5"/>
                  <a:gd name="T10" fmla="*/ 18 w 30"/>
                  <a:gd name="T11" fmla="*/ 0 h 5"/>
                  <a:gd name="T12" fmla="*/ 24 w 30"/>
                  <a:gd name="T13" fmla="*/ 0 h 5"/>
                  <a:gd name="T14" fmla="*/ 30 w 30"/>
                  <a:gd name="T15" fmla="*/ 0 h 5"/>
                  <a:gd name="T16" fmla="*/ 30 w 30"/>
                  <a:gd name="T17" fmla="*/ 0 h 5"/>
                  <a:gd name="T18" fmla="*/ 30 w 30"/>
                  <a:gd name="T19" fmla="*/ 0 h 5"/>
                  <a:gd name="T20" fmla="*/ 30 w 30"/>
                  <a:gd name="T21" fmla="*/ 5 h 5"/>
                  <a:gd name="T22" fmla="*/ 24 w 30"/>
                  <a:gd name="T23" fmla="*/ 5 h 5"/>
                  <a:gd name="T24" fmla="*/ 18 w 30"/>
                  <a:gd name="T25" fmla="*/ 5 h 5"/>
                  <a:gd name="T26" fmla="*/ 12 w 30"/>
                  <a:gd name="T27" fmla="*/ 5 h 5"/>
                  <a:gd name="T28" fmla="*/ 6 w 30"/>
                  <a:gd name="T29" fmla="*/ 5 h 5"/>
                  <a:gd name="T30" fmla="*/ 0 w 30"/>
                  <a:gd name="T31" fmla="*/ 5 h 5"/>
                  <a:gd name="T32" fmla="*/ 0 w 3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
                  <a:gd name="T53" fmla="*/ 30 w 30"/>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
                    <a:moveTo>
                      <a:pt x="0" y="5"/>
                    </a:moveTo>
                    <a:lnTo>
                      <a:pt x="0" y="5"/>
                    </a:lnTo>
                    <a:lnTo>
                      <a:pt x="6" y="5"/>
                    </a:lnTo>
                    <a:lnTo>
                      <a:pt x="12" y="0"/>
                    </a:lnTo>
                    <a:lnTo>
                      <a:pt x="18" y="0"/>
                    </a:lnTo>
                    <a:lnTo>
                      <a:pt x="24" y="0"/>
                    </a:lnTo>
                    <a:lnTo>
                      <a:pt x="30" y="0"/>
                    </a:lnTo>
                    <a:lnTo>
                      <a:pt x="30" y="5"/>
                    </a:lnTo>
                    <a:lnTo>
                      <a:pt x="24" y="5"/>
                    </a:lnTo>
                    <a:lnTo>
                      <a:pt x="18" y="5"/>
                    </a:lnTo>
                    <a:lnTo>
                      <a:pt x="12" y="5"/>
                    </a:lnTo>
                    <a:lnTo>
                      <a:pt x="6" y="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60" name="Freeform 23"/>
              <p:cNvSpPr>
                <a:spLocks/>
              </p:cNvSpPr>
              <p:nvPr/>
            </p:nvSpPr>
            <p:spPr bwMode="auto">
              <a:xfrm>
                <a:off x="5197" y="1273"/>
                <a:ext cx="36" cy="12"/>
              </a:xfrm>
              <a:custGeom>
                <a:avLst/>
                <a:gdLst>
                  <a:gd name="T0" fmla="*/ 0 w 36"/>
                  <a:gd name="T1" fmla="*/ 12 h 12"/>
                  <a:gd name="T2" fmla="*/ 6 w 36"/>
                  <a:gd name="T3" fmla="*/ 6 h 12"/>
                  <a:gd name="T4" fmla="*/ 12 w 36"/>
                  <a:gd name="T5" fmla="*/ 6 h 12"/>
                  <a:gd name="T6" fmla="*/ 18 w 36"/>
                  <a:gd name="T7" fmla="*/ 0 h 12"/>
                  <a:gd name="T8" fmla="*/ 18 w 36"/>
                  <a:gd name="T9" fmla="*/ 0 h 12"/>
                  <a:gd name="T10" fmla="*/ 24 w 36"/>
                  <a:gd name="T11" fmla="*/ 0 h 12"/>
                  <a:gd name="T12" fmla="*/ 30 w 36"/>
                  <a:gd name="T13" fmla="*/ 0 h 12"/>
                  <a:gd name="T14" fmla="*/ 36 w 36"/>
                  <a:gd name="T15" fmla="*/ 0 h 12"/>
                  <a:gd name="T16" fmla="*/ 36 w 36"/>
                  <a:gd name="T17" fmla="*/ 0 h 12"/>
                  <a:gd name="T18" fmla="*/ 36 w 36"/>
                  <a:gd name="T19" fmla="*/ 0 h 12"/>
                  <a:gd name="T20" fmla="*/ 30 w 36"/>
                  <a:gd name="T21" fmla="*/ 0 h 12"/>
                  <a:gd name="T22" fmla="*/ 30 w 36"/>
                  <a:gd name="T23" fmla="*/ 6 h 12"/>
                  <a:gd name="T24" fmla="*/ 24 w 36"/>
                  <a:gd name="T25" fmla="*/ 6 h 12"/>
                  <a:gd name="T26" fmla="*/ 18 w 36"/>
                  <a:gd name="T27" fmla="*/ 6 h 12"/>
                  <a:gd name="T28" fmla="*/ 12 w 36"/>
                  <a:gd name="T29" fmla="*/ 6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6"/>
                    </a:lnTo>
                    <a:lnTo>
                      <a:pt x="12" y="6"/>
                    </a:lnTo>
                    <a:lnTo>
                      <a:pt x="18" y="0"/>
                    </a:lnTo>
                    <a:lnTo>
                      <a:pt x="24" y="0"/>
                    </a:lnTo>
                    <a:lnTo>
                      <a:pt x="30" y="0"/>
                    </a:lnTo>
                    <a:lnTo>
                      <a:pt x="36" y="0"/>
                    </a:lnTo>
                    <a:lnTo>
                      <a:pt x="30" y="0"/>
                    </a:lnTo>
                    <a:lnTo>
                      <a:pt x="30" y="6"/>
                    </a:lnTo>
                    <a:lnTo>
                      <a:pt x="24" y="6"/>
                    </a:lnTo>
                    <a:lnTo>
                      <a:pt x="18" y="6"/>
                    </a:lnTo>
                    <a:lnTo>
                      <a:pt x="12" y="6"/>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61" name="Freeform 24"/>
              <p:cNvSpPr>
                <a:spLocks/>
              </p:cNvSpPr>
              <p:nvPr/>
            </p:nvSpPr>
            <p:spPr bwMode="auto">
              <a:xfrm>
                <a:off x="5197" y="1249"/>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6 h 24"/>
                  <a:gd name="T14" fmla="*/ 30 w 36"/>
                  <a:gd name="T15" fmla="*/ 0 h 24"/>
                  <a:gd name="T16" fmla="*/ 36 w 36"/>
                  <a:gd name="T17" fmla="*/ 6 h 24"/>
                  <a:gd name="T18" fmla="*/ 36 w 36"/>
                  <a:gd name="T19" fmla="*/ 6 h 24"/>
                  <a:gd name="T20" fmla="*/ 30 w 36"/>
                  <a:gd name="T21" fmla="*/ 12 h 24"/>
                  <a:gd name="T22" fmla="*/ 24 w 36"/>
                  <a:gd name="T23" fmla="*/ 12 h 24"/>
                  <a:gd name="T24" fmla="*/ 18 w 36"/>
                  <a:gd name="T25" fmla="*/ 12 h 24"/>
                  <a:gd name="T26" fmla="*/ 18 w 36"/>
                  <a:gd name="T27" fmla="*/ 18 h 24"/>
                  <a:gd name="T28" fmla="*/ 12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6"/>
                    </a:lnTo>
                    <a:lnTo>
                      <a:pt x="30" y="0"/>
                    </a:lnTo>
                    <a:lnTo>
                      <a:pt x="36" y="6"/>
                    </a:lnTo>
                    <a:lnTo>
                      <a:pt x="30" y="12"/>
                    </a:lnTo>
                    <a:lnTo>
                      <a:pt x="24" y="12"/>
                    </a:lnTo>
                    <a:lnTo>
                      <a:pt x="18" y="12"/>
                    </a:lnTo>
                    <a:lnTo>
                      <a:pt x="18" y="18"/>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62" name="Freeform 25"/>
              <p:cNvSpPr>
                <a:spLocks/>
              </p:cNvSpPr>
              <p:nvPr/>
            </p:nvSpPr>
            <p:spPr bwMode="auto">
              <a:xfrm>
                <a:off x="5191" y="1231"/>
                <a:ext cx="36" cy="24"/>
              </a:xfrm>
              <a:custGeom>
                <a:avLst/>
                <a:gdLst>
                  <a:gd name="T0" fmla="*/ 0 w 36"/>
                  <a:gd name="T1" fmla="*/ 24 h 24"/>
                  <a:gd name="T2" fmla="*/ 6 w 36"/>
                  <a:gd name="T3" fmla="*/ 24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8 h 24"/>
                  <a:gd name="T26" fmla="*/ 12 w 36"/>
                  <a:gd name="T27" fmla="*/ 18 h 24"/>
                  <a:gd name="T28" fmla="*/ 6 w 36"/>
                  <a:gd name="T29" fmla="*/ 24 h 24"/>
                  <a:gd name="T30" fmla="*/ 6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24"/>
                    </a:lnTo>
                    <a:lnTo>
                      <a:pt x="6" y="18"/>
                    </a:lnTo>
                    <a:lnTo>
                      <a:pt x="12" y="12"/>
                    </a:lnTo>
                    <a:lnTo>
                      <a:pt x="18" y="6"/>
                    </a:lnTo>
                    <a:lnTo>
                      <a:pt x="24" y="6"/>
                    </a:lnTo>
                    <a:lnTo>
                      <a:pt x="30" y="0"/>
                    </a:lnTo>
                    <a:lnTo>
                      <a:pt x="36" y="0"/>
                    </a:lnTo>
                    <a:lnTo>
                      <a:pt x="36" y="6"/>
                    </a:lnTo>
                    <a:lnTo>
                      <a:pt x="30" y="6"/>
                    </a:lnTo>
                    <a:lnTo>
                      <a:pt x="24" y="12"/>
                    </a:lnTo>
                    <a:lnTo>
                      <a:pt x="18" y="18"/>
                    </a:lnTo>
                    <a:lnTo>
                      <a:pt x="12"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63" name="Freeform 26"/>
              <p:cNvSpPr>
                <a:spLocks/>
              </p:cNvSpPr>
              <p:nvPr/>
            </p:nvSpPr>
            <p:spPr bwMode="auto">
              <a:xfrm>
                <a:off x="5185" y="1213"/>
                <a:ext cx="36" cy="30"/>
              </a:xfrm>
              <a:custGeom>
                <a:avLst/>
                <a:gdLst>
                  <a:gd name="T0" fmla="*/ 0 w 36"/>
                  <a:gd name="T1" fmla="*/ 30 h 30"/>
                  <a:gd name="T2" fmla="*/ 6 w 36"/>
                  <a:gd name="T3" fmla="*/ 24 h 30"/>
                  <a:gd name="T4" fmla="*/ 6 w 36"/>
                  <a:gd name="T5" fmla="*/ 18 h 30"/>
                  <a:gd name="T6" fmla="*/ 12 w 36"/>
                  <a:gd name="T7" fmla="*/ 12 h 30"/>
                  <a:gd name="T8" fmla="*/ 18 w 36"/>
                  <a:gd name="T9" fmla="*/ 6 h 30"/>
                  <a:gd name="T10" fmla="*/ 24 w 36"/>
                  <a:gd name="T11" fmla="*/ 0 h 30"/>
                  <a:gd name="T12" fmla="*/ 30 w 36"/>
                  <a:gd name="T13" fmla="*/ 0 h 30"/>
                  <a:gd name="T14" fmla="*/ 36 w 36"/>
                  <a:gd name="T15" fmla="*/ 0 h 30"/>
                  <a:gd name="T16" fmla="*/ 36 w 36"/>
                  <a:gd name="T17" fmla="*/ 0 h 30"/>
                  <a:gd name="T18" fmla="*/ 36 w 36"/>
                  <a:gd name="T19" fmla="*/ 0 h 30"/>
                  <a:gd name="T20" fmla="*/ 36 w 36"/>
                  <a:gd name="T21" fmla="*/ 6 h 30"/>
                  <a:gd name="T22" fmla="*/ 30 w 36"/>
                  <a:gd name="T23" fmla="*/ 12 h 30"/>
                  <a:gd name="T24" fmla="*/ 24 w 36"/>
                  <a:gd name="T25" fmla="*/ 12 h 30"/>
                  <a:gd name="T26" fmla="*/ 18 w 36"/>
                  <a:gd name="T27" fmla="*/ 18 h 30"/>
                  <a:gd name="T28" fmla="*/ 12 w 36"/>
                  <a:gd name="T29" fmla="*/ 24 h 30"/>
                  <a:gd name="T30" fmla="*/ 6 w 36"/>
                  <a:gd name="T31" fmla="*/ 24 h 30"/>
                  <a:gd name="T32" fmla="*/ 0 w 36"/>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30"/>
                    </a:moveTo>
                    <a:lnTo>
                      <a:pt x="6" y="24"/>
                    </a:lnTo>
                    <a:lnTo>
                      <a:pt x="6" y="18"/>
                    </a:lnTo>
                    <a:lnTo>
                      <a:pt x="12" y="12"/>
                    </a:lnTo>
                    <a:lnTo>
                      <a:pt x="18" y="6"/>
                    </a:lnTo>
                    <a:lnTo>
                      <a:pt x="24" y="0"/>
                    </a:lnTo>
                    <a:lnTo>
                      <a:pt x="30" y="0"/>
                    </a:lnTo>
                    <a:lnTo>
                      <a:pt x="36" y="0"/>
                    </a:lnTo>
                    <a:lnTo>
                      <a:pt x="36" y="6"/>
                    </a:lnTo>
                    <a:lnTo>
                      <a:pt x="30" y="12"/>
                    </a:lnTo>
                    <a:lnTo>
                      <a:pt x="24" y="12"/>
                    </a:lnTo>
                    <a:lnTo>
                      <a:pt x="18" y="18"/>
                    </a:lnTo>
                    <a:lnTo>
                      <a:pt x="12" y="24"/>
                    </a:lnTo>
                    <a:lnTo>
                      <a:pt x="6"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64" name="Freeform 27"/>
              <p:cNvSpPr>
                <a:spLocks/>
              </p:cNvSpPr>
              <p:nvPr/>
            </p:nvSpPr>
            <p:spPr bwMode="auto">
              <a:xfrm>
                <a:off x="5179" y="1195"/>
                <a:ext cx="36" cy="36"/>
              </a:xfrm>
              <a:custGeom>
                <a:avLst/>
                <a:gdLst>
                  <a:gd name="T0" fmla="*/ 0 w 36"/>
                  <a:gd name="T1" fmla="*/ 36 h 36"/>
                  <a:gd name="T2" fmla="*/ 6 w 36"/>
                  <a:gd name="T3" fmla="*/ 30 h 36"/>
                  <a:gd name="T4" fmla="*/ 6 w 36"/>
                  <a:gd name="T5" fmla="*/ 24 h 36"/>
                  <a:gd name="T6" fmla="*/ 12 w 36"/>
                  <a:gd name="T7" fmla="*/ 18 h 36"/>
                  <a:gd name="T8" fmla="*/ 12 w 36"/>
                  <a:gd name="T9" fmla="*/ 12 h 36"/>
                  <a:gd name="T10" fmla="*/ 18 w 36"/>
                  <a:gd name="T11" fmla="*/ 6 h 36"/>
                  <a:gd name="T12" fmla="*/ 24 w 36"/>
                  <a:gd name="T13" fmla="*/ 0 h 36"/>
                  <a:gd name="T14" fmla="*/ 30 w 36"/>
                  <a:gd name="T15" fmla="*/ 0 h 36"/>
                  <a:gd name="T16" fmla="*/ 36 w 36"/>
                  <a:gd name="T17" fmla="*/ 0 h 36"/>
                  <a:gd name="T18" fmla="*/ 36 w 36"/>
                  <a:gd name="T19" fmla="*/ 0 h 36"/>
                  <a:gd name="T20" fmla="*/ 30 w 36"/>
                  <a:gd name="T21" fmla="*/ 6 h 36"/>
                  <a:gd name="T22" fmla="*/ 30 w 36"/>
                  <a:gd name="T23" fmla="*/ 6 h 36"/>
                  <a:gd name="T24" fmla="*/ 24 w 36"/>
                  <a:gd name="T25" fmla="*/ 12 h 36"/>
                  <a:gd name="T26" fmla="*/ 18 w 36"/>
                  <a:gd name="T27" fmla="*/ 18 h 36"/>
                  <a:gd name="T28" fmla="*/ 12 w 36"/>
                  <a:gd name="T29" fmla="*/ 24 h 36"/>
                  <a:gd name="T30" fmla="*/ 6 w 36"/>
                  <a:gd name="T31" fmla="*/ 30 h 36"/>
                  <a:gd name="T32" fmla="*/ 0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36"/>
                    </a:moveTo>
                    <a:lnTo>
                      <a:pt x="6" y="30"/>
                    </a:lnTo>
                    <a:lnTo>
                      <a:pt x="6" y="24"/>
                    </a:lnTo>
                    <a:lnTo>
                      <a:pt x="12" y="18"/>
                    </a:lnTo>
                    <a:lnTo>
                      <a:pt x="12" y="12"/>
                    </a:lnTo>
                    <a:lnTo>
                      <a:pt x="18" y="6"/>
                    </a:lnTo>
                    <a:lnTo>
                      <a:pt x="24" y="0"/>
                    </a:lnTo>
                    <a:lnTo>
                      <a:pt x="30" y="0"/>
                    </a:lnTo>
                    <a:lnTo>
                      <a:pt x="36" y="0"/>
                    </a:lnTo>
                    <a:lnTo>
                      <a:pt x="30" y="6"/>
                    </a:lnTo>
                    <a:lnTo>
                      <a:pt x="24" y="12"/>
                    </a:lnTo>
                    <a:lnTo>
                      <a:pt x="18" y="18"/>
                    </a:lnTo>
                    <a:lnTo>
                      <a:pt x="12" y="24"/>
                    </a:lnTo>
                    <a:lnTo>
                      <a:pt x="6"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65" name="Freeform 28"/>
              <p:cNvSpPr>
                <a:spLocks/>
              </p:cNvSpPr>
              <p:nvPr/>
            </p:nvSpPr>
            <p:spPr bwMode="auto">
              <a:xfrm>
                <a:off x="5179" y="1183"/>
                <a:ext cx="12" cy="36"/>
              </a:xfrm>
              <a:custGeom>
                <a:avLst/>
                <a:gdLst>
                  <a:gd name="T0" fmla="*/ 12 w 12"/>
                  <a:gd name="T1" fmla="*/ 0 h 36"/>
                  <a:gd name="T2" fmla="*/ 12 w 12"/>
                  <a:gd name="T3" fmla="*/ 0 h 36"/>
                  <a:gd name="T4" fmla="*/ 12 w 12"/>
                  <a:gd name="T5" fmla="*/ 6 h 36"/>
                  <a:gd name="T6" fmla="*/ 12 w 12"/>
                  <a:gd name="T7" fmla="*/ 12 h 36"/>
                  <a:gd name="T8" fmla="*/ 6 w 12"/>
                  <a:gd name="T9" fmla="*/ 18 h 36"/>
                  <a:gd name="T10" fmla="*/ 6 w 12"/>
                  <a:gd name="T11" fmla="*/ 24 h 36"/>
                  <a:gd name="T12" fmla="*/ 0 w 12"/>
                  <a:gd name="T13" fmla="*/ 30 h 36"/>
                  <a:gd name="T14" fmla="*/ 0 w 12"/>
                  <a:gd name="T15" fmla="*/ 30 h 36"/>
                  <a:gd name="T16" fmla="*/ 0 w 12"/>
                  <a:gd name="T17" fmla="*/ 36 h 36"/>
                  <a:gd name="T18" fmla="*/ 0 w 12"/>
                  <a:gd name="T19" fmla="*/ 30 h 36"/>
                  <a:gd name="T20" fmla="*/ 0 w 12"/>
                  <a:gd name="T21" fmla="*/ 24 h 36"/>
                  <a:gd name="T22" fmla="*/ 0 w 12"/>
                  <a:gd name="T23" fmla="*/ 18 h 36"/>
                  <a:gd name="T24" fmla="*/ 0 w 12"/>
                  <a:gd name="T25" fmla="*/ 12 h 36"/>
                  <a:gd name="T26" fmla="*/ 6 w 12"/>
                  <a:gd name="T27" fmla="*/ 6 h 36"/>
                  <a:gd name="T28" fmla="*/ 6 w 12"/>
                  <a:gd name="T29" fmla="*/ 0 h 36"/>
                  <a:gd name="T30" fmla="*/ 12 w 12"/>
                  <a:gd name="T31" fmla="*/ 0 h 36"/>
                  <a:gd name="T32" fmla="*/ 12 w 1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6"/>
                  <a:gd name="T53" fmla="*/ 12 w 1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6">
                    <a:moveTo>
                      <a:pt x="12" y="0"/>
                    </a:moveTo>
                    <a:lnTo>
                      <a:pt x="12" y="0"/>
                    </a:lnTo>
                    <a:lnTo>
                      <a:pt x="12" y="6"/>
                    </a:lnTo>
                    <a:lnTo>
                      <a:pt x="12" y="12"/>
                    </a:lnTo>
                    <a:lnTo>
                      <a:pt x="6" y="18"/>
                    </a:lnTo>
                    <a:lnTo>
                      <a:pt x="6" y="24"/>
                    </a:lnTo>
                    <a:lnTo>
                      <a:pt x="0" y="30"/>
                    </a:lnTo>
                    <a:lnTo>
                      <a:pt x="0" y="36"/>
                    </a:lnTo>
                    <a:lnTo>
                      <a:pt x="0" y="30"/>
                    </a:lnTo>
                    <a:lnTo>
                      <a:pt x="0" y="24"/>
                    </a:lnTo>
                    <a:lnTo>
                      <a:pt x="0" y="18"/>
                    </a:lnTo>
                    <a:lnTo>
                      <a:pt x="0" y="12"/>
                    </a:lnTo>
                    <a:lnTo>
                      <a:pt x="6" y="6"/>
                    </a:lnTo>
                    <a:lnTo>
                      <a:pt x="6" y="0"/>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66" name="Freeform 29"/>
              <p:cNvSpPr>
                <a:spLocks/>
              </p:cNvSpPr>
              <p:nvPr/>
            </p:nvSpPr>
            <p:spPr bwMode="auto">
              <a:xfrm>
                <a:off x="5167" y="1165"/>
                <a:ext cx="12" cy="42"/>
              </a:xfrm>
              <a:custGeom>
                <a:avLst/>
                <a:gdLst>
                  <a:gd name="T0" fmla="*/ 12 w 12"/>
                  <a:gd name="T1" fmla="*/ 0 h 42"/>
                  <a:gd name="T2" fmla="*/ 12 w 12"/>
                  <a:gd name="T3" fmla="*/ 6 h 42"/>
                  <a:gd name="T4" fmla="*/ 12 w 12"/>
                  <a:gd name="T5" fmla="*/ 6 h 42"/>
                  <a:gd name="T6" fmla="*/ 12 w 12"/>
                  <a:gd name="T7" fmla="*/ 12 h 42"/>
                  <a:gd name="T8" fmla="*/ 6 w 12"/>
                  <a:gd name="T9" fmla="*/ 18 h 42"/>
                  <a:gd name="T10" fmla="*/ 6 w 12"/>
                  <a:gd name="T11" fmla="*/ 30 h 42"/>
                  <a:gd name="T12" fmla="*/ 6 w 12"/>
                  <a:gd name="T13" fmla="*/ 36 h 42"/>
                  <a:gd name="T14" fmla="*/ 0 w 12"/>
                  <a:gd name="T15" fmla="*/ 36 h 42"/>
                  <a:gd name="T16" fmla="*/ 0 w 12"/>
                  <a:gd name="T17" fmla="*/ 42 h 42"/>
                  <a:gd name="T18" fmla="*/ 0 w 12"/>
                  <a:gd name="T19" fmla="*/ 36 h 42"/>
                  <a:gd name="T20" fmla="*/ 0 w 12"/>
                  <a:gd name="T21" fmla="*/ 30 h 42"/>
                  <a:gd name="T22" fmla="*/ 0 w 12"/>
                  <a:gd name="T23" fmla="*/ 24 h 42"/>
                  <a:gd name="T24" fmla="*/ 0 w 12"/>
                  <a:gd name="T25" fmla="*/ 18 h 42"/>
                  <a:gd name="T26" fmla="*/ 6 w 12"/>
                  <a:gd name="T27" fmla="*/ 12 h 42"/>
                  <a:gd name="T28" fmla="*/ 6 w 12"/>
                  <a:gd name="T29" fmla="*/ 6 h 42"/>
                  <a:gd name="T30" fmla="*/ 12 w 12"/>
                  <a:gd name="T31" fmla="*/ 0 h 42"/>
                  <a:gd name="T32" fmla="*/ 12 w 1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12" y="0"/>
                    </a:moveTo>
                    <a:lnTo>
                      <a:pt x="12" y="6"/>
                    </a:lnTo>
                    <a:lnTo>
                      <a:pt x="12" y="12"/>
                    </a:lnTo>
                    <a:lnTo>
                      <a:pt x="6" y="18"/>
                    </a:lnTo>
                    <a:lnTo>
                      <a:pt x="6" y="30"/>
                    </a:lnTo>
                    <a:lnTo>
                      <a:pt x="6" y="36"/>
                    </a:lnTo>
                    <a:lnTo>
                      <a:pt x="0" y="36"/>
                    </a:lnTo>
                    <a:lnTo>
                      <a:pt x="0" y="42"/>
                    </a:lnTo>
                    <a:lnTo>
                      <a:pt x="0" y="36"/>
                    </a:lnTo>
                    <a:lnTo>
                      <a:pt x="0" y="30"/>
                    </a:lnTo>
                    <a:lnTo>
                      <a:pt x="0" y="24"/>
                    </a:lnTo>
                    <a:lnTo>
                      <a:pt x="0" y="18"/>
                    </a:lnTo>
                    <a:lnTo>
                      <a:pt x="6" y="12"/>
                    </a:lnTo>
                    <a:lnTo>
                      <a:pt x="6" y="6"/>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67" name="Freeform 30"/>
              <p:cNvSpPr>
                <a:spLocks/>
              </p:cNvSpPr>
              <p:nvPr/>
            </p:nvSpPr>
            <p:spPr bwMode="auto">
              <a:xfrm>
                <a:off x="5197" y="1051"/>
                <a:ext cx="42" cy="198"/>
              </a:xfrm>
              <a:custGeom>
                <a:avLst/>
                <a:gdLst>
                  <a:gd name="T0" fmla="*/ 36 w 42"/>
                  <a:gd name="T1" fmla="*/ 192 h 198"/>
                  <a:gd name="T2" fmla="*/ 36 w 42"/>
                  <a:gd name="T3" fmla="*/ 192 h 198"/>
                  <a:gd name="T4" fmla="*/ 42 w 42"/>
                  <a:gd name="T5" fmla="*/ 198 h 198"/>
                  <a:gd name="T6" fmla="*/ 42 w 42"/>
                  <a:gd name="T7" fmla="*/ 198 h 198"/>
                  <a:gd name="T8" fmla="*/ 42 w 42"/>
                  <a:gd name="T9" fmla="*/ 198 h 198"/>
                  <a:gd name="T10" fmla="*/ 30 w 42"/>
                  <a:gd name="T11" fmla="*/ 168 h 198"/>
                  <a:gd name="T12" fmla="*/ 18 w 42"/>
                  <a:gd name="T13" fmla="*/ 138 h 198"/>
                  <a:gd name="T14" fmla="*/ 12 w 42"/>
                  <a:gd name="T15" fmla="*/ 114 h 198"/>
                  <a:gd name="T16" fmla="*/ 12 w 42"/>
                  <a:gd name="T17" fmla="*/ 84 h 198"/>
                  <a:gd name="T18" fmla="*/ 6 w 42"/>
                  <a:gd name="T19" fmla="*/ 60 h 198"/>
                  <a:gd name="T20" fmla="*/ 6 w 42"/>
                  <a:gd name="T21" fmla="*/ 36 h 198"/>
                  <a:gd name="T22" fmla="*/ 6 w 42"/>
                  <a:gd name="T23" fmla="*/ 18 h 198"/>
                  <a:gd name="T24" fmla="*/ 12 w 42"/>
                  <a:gd name="T25" fmla="*/ 0 h 198"/>
                  <a:gd name="T26" fmla="*/ 6 w 42"/>
                  <a:gd name="T27" fmla="*/ 12 h 198"/>
                  <a:gd name="T28" fmla="*/ 6 w 42"/>
                  <a:gd name="T29" fmla="*/ 36 h 198"/>
                  <a:gd name="T30" fmla="*/ 0 w 42"/>
                  <a:gd name="T31" fmla="*/ 60 h 198"/>
                  <a:gd name="T32" fmla="*/ 6 w 42"/>
                  <a:gd name="T33" fmla="*/ 90 h 198"/>
                  <a:gd name="T34" fmla="*/ 6 w 42"/>
                  <a:gd name="T35" fmla="*/ 120 h 198"/>
                  <a:gd name="T36" fmla="*/ 12 w 42"/>
                  <a:gd name="T37" fmla="*/ 150 h 198"/>
                  <a:gd name="T38" fmla="*/ 24 w 42"/>
                  <a:gd name="T39" fmla="*/ 174 h 198"/>
                  <a:gd name="T40" fmla="*/ 36 w 42"/>
                  <a:gd name="T41" fmla="*/ 192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98"/>
                  <a:gd name="T65" fmla="*/ 42 w 42"/>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98">
                    <a:moveTo>
                      <a:pt x="36" y="192"/>
                    </a:moveTo>
                    <a:lnTo>
                      <a:pt x="36" y="192"/>
                    </a:lnTo>
                    <a:lnTo>
                      <a:pt x="42" y="198"/>
                    </a:lnTo>
                    <a:lnTo>
                      <a:pt x="30" y="168"/>
                    </a:lnTo>
                    <a:lnTo>
                      <a:pt x="18" y="138"/>
                    </a:lnTo>
                    <a:lnTo>
                      <a:pt x="12" y="114"/>
                    </a:lnTo>
                    <a:lnTo>
                      <a:pt x="12" y="84"/>
                    </a:lnTo>
                    <a:lnTo>
                      <a:pt x="6" y="60"/>
                    </a:lnTo>
                    <a:lnTo>
                      <a:pt x="6" y="36"/>
                    </a:lnTo>
                    <a:lnTo>
                      <a:pt x="6" y="18"/>
                    </a:lnTo>
                    <a:lnTo>
                      <a:pt x="12" y="0"/>
                    </a:lnTo>
                    <a:lnTo>
                      <a:pt x="6" y="12"/>
                    </a:lnTo>
                    <a:lnTo>
                      <a:pt x="6" y="36"/>
                    </a:lnTo>
                    <a:lnTo>
                      <a:pt x="0" y="60"/>
                    </a:lnTo>
                    <a:lnTo>
                      <a:pt x="6" y="90"/>
                    </a:lnTo>
                    <a:lnTo>
                      <a:pt x="6" y="120"/>
                    </a:lnTo>
                    <a:lnTo>
                      <a:pt x="12" y="150"/>
                    </a:lnTo>
                    <a:lnTo>
                      <a:pt x="24" y="174"/>
                    </a:lnTo>
                    <a:lnTo>
                      <a:pt x="36" y="19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68" name="Freeform 31"/>
              <p:cNvSpPr>
                <a:spLocks/>
              </p:cNvSpPr>
              <p:nvPr/>
            </p:nvSpPr>
            <p:spPr bwMode="auto">
              <a:xfrm>
                <a:off x="5203" y="1063"/>
                <a:ext cx="30" cy="30"/>
              </a:xfrm>
              <a:custGeom>
                <a:avLst/>
                <a:gdLst>
                  <a:gd name="T0" fmla="*/ 30 w 30"/>
                  <a:gd name="T1" fmla="*/ 0 h 30"/>
                  <a:gd name="T2" fmla="*/ 30 w 30"/>
                  <a:gd name="T3" fmla="*/ 0 h 30"/>
                  <a:gd name="T4" fmla="*/ 24 w 30"/>
                  <a:gd name="T5" fmla="*/ 0 h 30"/>
                  <a:gd name="T6" fmla="*/ 18 w 30"/>
                  <a:gd name="T7" fmla="*/ 0 h 30"/>
                  <a:gd name="T8" fmla="*/ 18 w 30"/>
                  <a:gd name="T9" fmla="*/ 6 h 30"/>
                  <a:gd name="T10" fmla="*/ 12 w 30"/>
                  <a:gd name="T11" fmla="*/ 12 h 30"/>
                  <a:gd name="T12" fmla="*/ 6 w 30"/>
                  <a:gd name="T13" fmla="*/ 12 h 30"/>
                  <a:gd name="T14" fmla="*/ 0 w 30"/>
                  <a:gd name="T15" fmla="*/ 24 h 30"/>
                  <a:gd name="T16" fmla="*/ 0 w 30"/>
                  <a:gd name="T17" fmla="*/ 30 h 30"/>
                  <a:gd name="T18" fmla="*/ 6 w 30"/>
                  <a:gd name="T19" fmla="*/ 24 h 30"/>
                  <a:gd name="T20" fmla="*/ 6 w 30"/>
                  <a:gd name="T21" fmla="*/ 18 h 30"/>
                  <a:gd name="T22" fmla="*/ 12 w 30"/>
                  <a:gd name="T23" fmla="*/ 18 h 30"/>
                  <a:gd name="T24" fmla="*/ 18 w 30"/>
                  <a:gd name="T25" fmla="*/ 12 h 30"/>
                  <a:gd name="T26" fmla="*/ 24 w 30"/>
                  <a:gd name="T27" fmla="*/ 12 h 30"/>
                  <a:gd name="T28" fmla="*/ 24 w 30"/>
                  <a:gd name="T29" fmla="*/ 6 h 30"/>
                  <a:gd name="T30" fmla="*/ 30 w 30"/>
                  <a:gd name="T31" fmla="*/ 0 h 30"/>
                  <a:gd name="T32" fmla="*/ 30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30" y="0"/>
                    </a:moveTo>
                    <a:lnTo>
                      <a:pt x="30" y="0"/>
                    </a:lnTo>
                    <a:lnTo>
                      <a:pt x="24" y="0"/>
                    </a:lnTo>
                    <a:lnTo>
                      <a:pt x="18" y="0"/>
                    </a:lnTo>
                    <a:lnTo>
                      <a:pt x="18" y="6"/>
                    </a:lnTo>
                    <a:lnTo>
                      <a:pt x="12" y="12"/>
                    </a:lnTo>
                    <a:lnTo>
                      <a:pt x="6" y="12"/>
                    </a:lnTo>
                    <a:lnTo>
                      <a:pt x="0" y="24"/>
                    </a:lnTo>
                    <a:lnTo>
                      <a:pt x="0" y="30"/>
                    </a:lnTo>
                    <a:lnTo>
                      <a:pt x="6" y="24"/>
                    </a:lnTo>
                    <a:lnTo>
                      <a:pt x="6" y="18"/>
                    </a:lnTo>
                    <a:lnTo>
                      <a:pt x="12" y="18"/>
                    </a:lnTo>
                    <a:lnTo>
                      <a:pt x="18" y="12"/>
                    </a:lnTo>
                    <a:lnTo>
                      <a:pt x="24" y="12"/>
                    </a:lnTo>
                    <a:lnTo>
                      <a:pt x="24" y="6"/>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69" name="Freeform 32"/>
              <p:cNvSpPr>
                <a:spLocks/>
              </p:cNvSpPr>
              <p:nvPr/>
            </p:nvSpPr>
            <p:spPr bwMode="auto">
              <a:xfrm>
                <a:off x="5203" y="1087"/>
                <a:ext cx="30" cy="36"/>
              </a:xfrm>
              <a:custGeom>
                <a:avLst/>
                <a:gdLst>
                  <a:gd name="T0" fmla="*/ 30 w 30"/>
                  <a:gd name="T1" fmla="*/ 6 h 36"/>
                  <a:gd name="T2" fmla="*/ 30 w 30"/>
                  <a:gd name="T3" fmla="*/ 0 h 36"/>
                  <a:gd name="T4" fmla="*/ 24 w 30"/>
                  <a:gd name="T5" fmla="*/ 6 h 36"/>
                  <a:gd name="T6" fmla="*/ 24 w 30"/>
                  <a:gd name="T7" fmla="*/ 6 h 36"/>
                  <a:gd name="T8" fmla="*/ 18 w 30"/>
                  <a:gd name="T9" fmla="*/ 12 h 36"/>
                  <a:gd name="T10" fmla="*/ 12 w 30"/>
                  <a:gd name="T11" fmla="*/ 18 h 36"/>
                  <a:gd name="T12" fmla="*/ 6 w 30"/>
                  <a:gd name="T13" fmla="*/ 24 h 36"/>
                  <a:gd name="T14" fmla="*/ 0 w 30"/>
                  <a:gd name="T15" fmla="*/ 30 h 36"/>
                  <a:gd name="T16" fmla="*/ 0 w 30"/>
                  <a:gd name="T17" fmla="*/ 36 h 36"/>
                  <a:gd name="T18" fmla="*/ 0 w 30"/>
                  <a:gd name="T19" fmla="*/ 36 h 36"/>
                  <a:gd name="T20" fmla="*/ 6 w 30"/>
                  <a:gd name="T21" fmla="*/ 30 h 36"/>
                  <a:gd name="T22" fmla="*/ 12 w 30"/>
                  <a:gd name="T23" fmla="*/ 30 h 36"/>
                  <a:gd name="T24" fmla="*/ 18 w 30"/>
                  <a:gd name="T25" fmla="*/ 24 h 36"/>
                  <a:gd name="T26" fmla="*/ 24 w 30"/>
                  <a:gd name="T27" fmla="*/ 18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6"/>
                    </a:lnTo>
                    <a:lnTo>
                      <a:pt x="18" y="12"/>
                    </a:lnTo>
                    <a:lnTo>
                      <a:pt x="12" y="18"/>
                    </a:lnTo>
                    <a:lnTo>
                      <a:pt x="6" y="24"/>
                    </a:lnTo>
                    <a:lnTo>
                      <a:pt x="0" y="30"/>
                    </a:lnTo>
                    <a:lnTo>
                      <a:pt x="0" y="36"/>
                    </a:lnTo>
                    <a:lnTo>
                      <a:pt x="6" y="30"/>
                    </a:lnTo>
                    <a:lnTo>
                      <a:pt x="12" y="30"/>
                    </a:lnTo>
                    <a:lnTo>
                      <a:pt x="18" y="24"/>
                    </a:lnTo>
                    <a:lnTo>
                      <a:pt x="24" y="18"/>
                    </a:lnTo>
                    <a:lnTo>
                      <a:pt x="30" y="12"/>
                    </a:lnTo>
                    <a:lnTo>
                      <a:pt x="3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70" name="Freeform 33"/>
              <p:cNvSpPr>
                <a:spLocks/>
              </p:cNvSpPr>
              <p:nvPr/>
            </p:nvSpPr>
            <p:spPr bwMode="auto">
              <a:xfrm>
                <a:off x="5203" y="1111"/>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0 w 36"/>
                  <a:gd name="T19" fmla="*/ 30 h 30"/>
                  <a:gd name="T20" fmla="*/ 6 w 36"/>
                  <a:gd name="T21" fmla="*/ 30 h 30"/>
                  <a:gd name="T22" fmla="*/ 12 w 36"/>
                  <a:gd name="T23" fmla="*/ 24 h 30"/>
                  <a:gd name="T24" fmla="*/ 24 w 36"/>
                  <a:gd name="T25" fmla="*/ 18 h 30"/>
                  <a:gd name="T26" fmla="*/ 30 w 36"/>
                  <a:gd name="T27" fmla="*/ 12 h 30"/>
                  <a:gd name="T28" fmla="*/ 36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30"/>
                    </a:lnTo>
                    <a:lnTo>
                      <a:pt x="12" y="24"/>
                    </a:lnTo>
                    <a:lnTo>
                      <a:pt x="24" y="18"/>
                    </a:lnTo>
                    <a:lnTo>
                      <a:pt x="30" y="12"/>
                    </a:lnTo>
                    <a:lnTo>
                      <a:pt x="36" y="6"/>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71" name="Freeform 34"/>
              <p:cNvSpPr>
                <a:spLocks/>
              </p:cNvSpPr>
              <p:nvPr/>
            </p:nvSpPr>
            <p:spPr bwMode="auto">
              <a:xfrm>
                <a:off x="5209" y="1147"/>
                <a:ext cx="36" cy="30"/>
              </a:xfrm>
              <a:custGeom>
                <a:avLst/>
                <a:gdLst>
                  <a:gd name="T0" fmla="*/ 36 w 36"/>
                  <a:gd name="T1" fmla="*/ 6 h 30"/>
                  <a:gd name="T2" fmla="*/ 30 w 36"/>
                  <a:gd name="T3" fmla="*/ 0 h 30"/>
                  <a:gd name="T4" fmla="*/ 24 w 36"/>
                  <a:gd name="T5" fmla="*/ 6 h 30"/>
                  <a:gd name="T6" fmla="*/ 24 w 36"/>
                  <a:gd name="T7" fmla="*/ 6 h 30"/>
                  <a:gd name="T8" fmla="*/ 18 w 36"/>
                  <a:gd name="T9" fmla="*/ 12 h 30"/>
                  <a:gd name="T10" fmla="*/ 6 w 36"/>
                  <a:gd name="T11" fmla="*/ 12 h 30"/>
                  <a:gd name="T12" fmla="*/ 6 w 36"/>
                  <a:gd name="T13" fmla="*/ 18 h 30"/>
                  <a:gd name="T14" fmla="*/ 0 w 36"/>
                  <a:gd name="T15" fmla="*/ 24 h 30"/>
                  <a:gd name="T16" fmla="*/ 0 w 36"/>
                  <a:gd name="T17" fmla="*/ 30 h 30"/>
                  <a:gd name="T18" fmla="*/ 0 w 36"/>
                  <a:gd name="T19" fmla="*/ 30 h 30"/>
                  <a:gd name="T20" fmla="*/ 6 w 36"/>
                  <a:gd name="T21" fmla="*/ 24 h 30"/>
                  <a:gd name="T22" fmla="*/ 12 w 36"/>
                  <a:gd name="T23" fmla="*/ 24 h 30"/>
                  <a:gd name="T24" fmla="*/ 18 w 36"/>
                  <a:gd name="T25" fmla="*/ 18 h 30"/>
                  <a:gd name="T26" fmla="*/ 24 w 36"/>
                  <a:gd name="T27" fmla="*/ 12 h 30"/>
                  <a:gd name="T28" fmla="*/ 30 w 36"/>
                  <a:gd name="T29" fmla="*/ 12 h 30"/>
                  <a:gd name="T30" fmla="*/ 30 w 36"/>
                  <a:gd name="T31" fmla="*/ 6 h 30"/>
                  <a:gd name="T32" fmla="*/ 36 w 36"/>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6"/>
                    </a:moveTo>
                    <a:lnTo>
                      <a:pt x="30" y="0"/>
                    </a:lnTo>
                    <a:lnTo>
                      <a:pt x="24" y="6"/>
                    </a:lnTo>
                    <a:lnTo>
                      <a:pt x="18" y="12"/>
                    </a:lnTo>
                    <a:lnTo>
                      <a:pt x="6" y="12"/>
                    </a:lnTo>
                    <a:lnTo>
                      <a:pt x="6" y="18"/>
                    </a:lnTo>
                    <a:lnTo>
                      <a:pt x="0" y="24"/>
                    </a:lnTo>
                    <a:lnTo>
                      <a:pt x="0" y="30"/>
                    </a:lnTo>
                    <a:lnTo>
                      <a:pt x="6" y="24"/>
                    </a:lnTo>
                    <a:lnTo>
                      <a:pt x="12" y="24"/>
                    </a:lnTo>
                    <a:lnTo>
                      <a:pt x="18" y="18"/>
                    </a:lnTo>
                    <a:lnTo>
                      <a:pt x="24" y="12"/>
                    </a:lnTo>
                    <a:lnTo>
                      <a:pt x="30" y="12"/>
                    </a:lnTo>
                    <a:lnTo>
                      <a:pt x="30" y="6"/>
                    </a:lnTo>
                    <a:lnTo>
                      <a:pt x="36"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72" name="Freeform 35"/>
              <p:cNvSpPr>
                <a:spLocks/>
              </p:cNvSpPr>
              <p:nvPr/>
            </p:nvSpPr>
            <p:spPr bwMode="auto">
              <a:xfrm>
                <a:off x="5209" y="1171"/>
                <a:ext cx="36" cy="18"/>
              </a:xfrm>
              <a:custGeom>
                <a:avLst/>
                <a:gdLst>
                  <a:gd name="T0" fmla="*/ 36 w 36"/>
                  <a:gd name="T1" fmla="*/ 0 h 18"/>
                  <a:gd name="T2" fmla="*/ 30 w 36"/>
                  <a:gd name="T3" fmla="*/ 0 h 18"/>
                  <a:gd name="T4" fmla="*/ 30 w 36"/>
                  <a:gd name="T5" fmla="*/ 0 h 18"/>
                  <a:gd name="T6" fmla="*/ 24 w 36"/>
                  <a:gd name="T7" fmla="*/ 0 h 18"/>
                  <a:gd name="T8" fmla="*/ 18 w 36"/>
                  <a:gd name="T9" fmla="*/ 0 h 18"/>
                  <a:gd name="T10" fmla="*/ 12 w 36"/>
                  <a:gd name="T11" fmla="*/ 6 h 18"/>
                  <a:gd name="T12" fmla="*/ 6 w 36"/>
                  <a:gd name="T13" fmla="*/ 6 h 18"/>
                  <a:gd name="T14" fmla="*/ 6 w 36"/>
                  <a:gd name="T15" fmla="*/ 12 h 18"/>
                  <a:gd name="T16" fmla="*/ 0 w 36"/>
                  <a:gd name="T17" fmla="*/ 18 h 18"/>
                  <a:gd name="T18" fmla="*/ 6 w 36"/>
                  <a:gd name="T19" fmla="*/ 18 h 18"/>
                  <a:gd name="T20" fmla="*/ 12 w 36"/>
                  <a:gd name="T21" fmla="*/ 18 h 18"/>
                  <a:gd name="T22" fmla="*/ 18 w 36"/>
                  <a:gd name="T23" fmla="*/ 12 h 18"/>
                  <a:gd name="T24" fmla="*/ 18 w 36"/>
                  <a:gd name="T25" fmla="*/ 12 h 18"/>
                  <a:gd name="T26" fmla="*/ 24 w 36"/>
                  <a:gd name="T27" fmla="*/ 12 h 18"/>
                  <a:gd name="T28" fmla="*/ 30 w 36"/>
                  <a:gd name="T29" fmla="*/ 6 h 18"/>
                  <a:gd name="T30" fmla="*/ 36 w 36"/>
                  <a:gd name="T31" fmla="*/ 6 h 18"/>
                  <a:gd name="T32" fmla="*/ 36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0"/>
                    </a:moveTo>
                    <a:lnTo>
                      <a:pt x="30" y="0"/>
                    </a:lnTo>
                    <a:lnTo>
                      <a:pt x="24" y="0"/>
                    </a:lnTo>
                    <a:lnTo>
                      <a:pt x="18" y="0"/>
                    </a:lnTo>
                    <a:lnTo>
                      <a:pt x="12" y="6"/>
                    </a:lnTo>
                    <a:lnTo>
                      <a:pt x="6" y="6"/>
                    </a:lnTo>
                    <a:lnTo>
                      <a:pt x="6" y="12"/>
                    </a:lnTo>
                    <a:lnTo>
                      <a:pt x="0" y="18"/>
                    </a:lnTo>
                    <a:lnTo>
                      <a:pt x="6" y="18"/>
                    </a:lnTo>
                    <a:lnTo>
                      <a:pt x="12" y="18"/>
                    </a:lnTo>
                    <a:lnTo>
                      <a:pt x="18" y="12"/>
                    </a:lnTo>
                    <a:lnTo>
                      <a:pt x="24" y="12"/>
                    </a:lnTo>
                    <a:lnTo>
                      <a:pt x="30" y="6"/>
                    </a:lnTo>
                    <a:lnTo>
                      <a:pt x="36" y="6"/>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73" name="Freeform 36"/>
              <p:cNvSpPr>
                <a:spLocks/>
              </p:cNvSpPr>
              <p:nvPr/>
            </p:nvSpPr>
            <p:spPr bwMode="auto">
              <a:xfrm>
                <a:off x="5221" y="1207"/>
                <a:ext cx="24" cy="12"/>
              </a:xfrm>
              <a:custGeom>
                <a:avLst/>
                <a:gdLst>
                  <a:gd name="T0" fmla="*/ 24 w 24"/>
                  <a:gd name="T1" fmla="*/ 0 h 12"/>
                  <a:gd name="T2" fmla="*/ 24 w 24"/>
                  <a:gd name="T3" fmla="*/ 0 h 12"/>
                  <a:gd name="T4" fmla="*/ 24 w 24"/>
                  <a:gd name="T5" fmla="*/ 0 h 12"/>
                  <a:gd name="T6" fmla="*/ 18 w 24"/>
                  <a:gd name="T7" fmla="*/ 0 h 12"/>
                  <a:gd name="T8" fmla="*/ 12 w 24"/>
                  <a:gd name="T9" fmla="*/ 0 h 12"/>
                  <a:gd name="T10" fmla="*/ 6 w 24"/>
                  <a:gd name="T11" fmla="*/ 6 h 12"/>
                  <a:gd name="T12" fmla="*/ 6 w 24"/>
                  <a:gd name="T13" fmla="*/ 6 h 12"/>
                  <a:gd name="T14" fmla="*/ 0 w 24"/>
                  <a:gd name="T15" fmla="*/ 12 h 12"/>
                  <a:gd name="T16" fmla="*/ 0 w 24"/>
                  <a:gd name="T17" fmla="*/ 12 h 12"/>
                  <a:gd name="T18" fmla="*/ 6 w 24"/>
                  <a:gd name="T19" fmla="*/ 12 h 12"/>
                  <a:gd name="T20" fmla="*/ 6 w 24"/>
                  <a:gd name="T21" fmla="*/ 12 h 12"/>
                  <a:gd name="T22" fmla="*/ 12 w 24"/>
                  <a:gd name="T23" fmla="*/ 12 h 12"/>
                  <a:gd name="T24" fmla="*/ 18 w 24"/>
                  <a:gd name="T25" fmla="*/ 6 h 12"/>
                  <a:gd name="T26" fmla="*/ 18 w 24"/>
                  <a:gd name="T27" fmla="*/ 6 h 12"/>
                  <a:gd name="T28" fmla="*/ 24 w 24"/>
                  <a:gd name="T29" fmla="*/ 6 h 12"/>
                  <a:gd name="T30" fmla="*/ 24 w 24"/>
                  <a:gd name="T31" fmla="*/ 0 h 12"/>
                  <a:gd name="T32" fmla="*/ 24 w 24"/>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0"/>
                    </a:moveTo>
                    <a:lnTo>
                      <a:pt x="24" y="0"/>
                    </a:lnTo>
                    <a:lnTo>
                      <a:pt x="18" y="0"/>
                    </a:lnTo>
                    <a:lnTo>
                      <a:pt x="12" y="0"/>
                    </a:lnTo>
                    <a:lnTo>
                      <a:pt x="6" y="6"/>
                    </a:lnTo>
                    <a:lnTo>
                      <a:pt x="0" y="12"/>
                    </a:lnTo>
                    <a:lnTo>
                      <a:pt x="6" y="12"/>
                    </a:lnTo>
                    <a:lnTo>
                      <a:pt x="12" y="12"/>
                    </a:lnTo>
                    <a:lnTo>
                      <a:pt x="18" y="6"/>
                    </a:lnTo>
                    <a:lnTo>
                      <a:pt x="24" y="6"/>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74" name="Freeform 37"/>
              <p:cNvSpPr>
                <a:spLocks/>
              </p:cNvSpPr>
              <p:nvPr/>
            </p:nvSpPr>
            <p:spPr bwMode="auto">
              <a:xfrm>
                <a:off x="5227" y="1225"/>
                <a:ext cx="18" cy="12"/>
              </a:xfrm>
              <a:custGeom>
                <a:avLst/>
                <a:gdLst>
                  <a:gd name="T0" fmla="*/ 18 w 18"/>
                  <a:gd name="T1" fmla="*/ 0 h 12"/>
                  <a:gd name="T2" fmla="*/ 12 w 18"/>
                  <a:gd name="T3" fmla="*/ 0 h 12"/>
                  <a:gd name="T4" fmla="*/ 12 w 18"/>
                  <a:gd name="T5" fmla="*/ 0 h 12"/>
                  <a:gd name="T6" fmla="*/ 12 w 18"/>
                  <a:gd name="T7" fmla="*/ 0 h 12"/>
                  <a:gd name="T8" fmla="*/ 6 w 18"/>
                  <a:gd name="T9" fmla="*/ 0 h 12"/>
                  <a:gd name="T10" fmla="*/ 6 w 18"/>
                  <a:gd name="T11" fmla="*/ 0 h 12"/>
                  <a:gd name="T12" fmla="*/ 0 w 18"/>
                  <a:gd name="T13" fmla="*/ 6 h 12"/>
                  <a:gd name="T14" fmla="*/ 0 w 18"/>
                  <a:gd name="T15" fmla="*/ 6 h 12"/>
                  <a:gd name="T16" fmla="*/ 0 w 18"/>
                  <a:gd name="T17" fmla="*/ 12 h 12"/>
                  <a:gd name="T18" fmla="*/ 0 w 18"/>
                  <a:gd name="T19" fmla="*/ 6 h 12"/>
                  <a:gd name="T20" fmla="*/ 6 w 18"/>
                  <a:gd name="T21" fmla="*/ 6 h 12"/>
                  <a:gd name="T22" fmla="*/ 6 w 18"/>
                  <a:gd name="T23" fmla="*/ 6 h 12"/>
                  <a:gd name="T24" fmla="*/ 12 w 18"/>
                  <a:gd name="T25" fmla="*/ 6 h 12"/>
                  <a:gd name="T26" fmla="*/ 12 w 18"/>
                  <a:gd name="T27" fmla="*/ 0 h 12"/>
                  <a:gd name="T28" fmla="*/ 18 w 18"/>
                  <a:gd name="T29" fmla="*/ 0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6"/>
                    </a:lnTo>
                    <a:lnTo>
                      <a:pt x="0" y="12"/>
                    </a:lnTo>
                    <a:lnTo>
                      <a:pt x="0" y="6"/>
                    </a:lnTo>
                    <a:lnTo>
                      <a:pt x="6" y="6"/>
                    </a:lnTo>
                    <a:lnTo>
                      <a:pt x="12" y="6"/>
                    </a:lnTo>
                    <a:lnTo>
                      <a:pt x="12" y="0"/>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75" name="Freeform 38"/>
              <p:cNvSpPr>
                <a:spLocks/>
              </p:cNvSpPr>
              <p:nvPr/>
            </p:nvSpPr>
            <p:spPr bwMode="auto">
              <a:xfrm>
                <a:off x="5203" y="1075"/>
                <a:ext cx="30" cy="36"/>
              </a:xfrm>
              <a:custGeom>
                <a:avLst/>
                <a:gdLst>
                  <a:gd name="T0" fmla="*/ 30 w 30"/>
                  <a:gd name="T1" fmla="*/ 6 h 36"/>
                  <a:gd name="T2" fmla="*/ 30 w 30"/>
                  <a:gd name="T3" fmla="*/ 0 h 36"/>
                  <a:gd name="T4" fmla="*/ 24 w 30"/>
                  <a:gd name="T5" fmla="*/ 0 h 36"/>
                  <a:gd name="T6" fmla="*/ 18 w 30"/>
                  <a:gd name="T7" fmla="*/ 6 h 36"/>
                  <a:gd name="T8" fmla="*/ 18 w 30"/>
                  <a:gd name="T9" fmla="*/ 12 h 36"/>
                  <a:gd name="T10" fmla="*/ 12 w 30"/>
                  <a:gd name="T11" fmla="*/ 12 h 36"/>
                  <a:gd name="T12" fmla="*/ 6 w 30"/>
                  <a:gd name="T13" fmla="*/ 18 h 36"/>
                  <a:gd name="T14" fmla="*/ 0 w 30"/>
                  <a:gd name="T15" fmla="*/ 30 h 36"/>
                  <a:gd name="T16" fmla="*/ 0 w 30"/>
                  <a:gd name="T17" fmla="*/ 36 h 36"/>
                  <a:gd name="T18" fmla="*/ 0 w 30"/>
                  <a:gd name="T19" fmla="*/ 30 h 36"/>
                  <a:gd name="T20" fmla="*/ 6 w 30"/>
                  <a:gd name="T21" fmla="*/ 30 h 36"/>
                  <a:gd name="T22" fmla="*/ 12 w 30"/>
                  <a:gd name="T23" fmla="*/ 24 h 36"/>
                  <a:gd name="T24" fmla="*/ 18 w 30"/>
                  <a:gd name="T25" fmla="*/ 18 h 36"/>
                  <a:gd name="T26" fmla="*/ 24 w 30"/>
                  <a:gd name="T27" fmla="*/ 12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0"/>
                    </a:lnTo>
                    <a:lnTo>
                      <a:pt x="18" y="6"/>
                    </a:lnTo>
                    <a:lnTo>
                      <a:pt x="18" y="12"/>
                    </a:lnTo>
                    <a:lnTo>
                      <a:pt x="12" y="12"/>
                    </a:lnTo>
                    <a:lnTo>
                      <a:pt x="6" y="18"/>
                    </a:lnTo>
                    <a:lnTo>
                      <a:pt x="0" y="30"/>
                    </a:lnTo>
                    <a:lnTo>
                      <a:pt x="0" y="36"/>
                    </a:lnTo>
                    <a:lnTo>
                      <a:pt x="0" y="30"/>
                    </a:lnTo>
                    <a:lnTo>
                      <a:pt x="6" y="30"/>
                    </a:lnTo>
                    <a:lnTo>
                      <a:pt x="12" y="24"/>
                    </a:lnTo>
                    <a:lnTo>
                      <a:pt x="18" y="18"/>
                    </a:lnTo>
                    <a:lnTo>
                      <a:pt x="24" y="12"/>
                    </a:lnTo>
                    <a:lnTo>
                      <a:pt x="30" y="12"/>
                    </a:lnTo>
                    <a:lnTo>
                      <a:pt x="3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76" name="Freeform 39"/>
              <p:cNvSpPr>
                <a:spLocks/>
              </p:cNvSpPr>
              <p:nvPr/>
            </p:nvSpPr>
            <p:spPr bwMode="auto">
              <a:xfrm>
                <a:off x="5203" y="1051"/>
                <a:ext cx="24" cy="24"/>
              </a:xfrm>
              <a:custGeom>
                <a:avLst/>
                <a:gdLst>
                  <a:gd name="T0" fmla="*/ 24 w 24"/>
                  <a:gd name="T1" fmla="*/ 0 h 24"/>
                  <a:gd name="T2" fmla="*/ 24 w 24"/>
                  <a:gd name="T3" fmla="*/ 0 h 24"/>
                  <a:gd name="T4" fmla="*/ 24 w 24"/>
                  <a:gd name="T5" fmla="*/ 0 h 24"/>
                  <a:gd name="T6" fmla="*/ 18 w 24"/>
                  <a:gd name="T7" fmla="*/ 0 h 24"/>
                  <a:gd name="T8" fmla="*/ 12 w 24"/>
                  <a:gd name="T9" fmla="*/ 0 h 24"/>
                  <a:gd name="T10" fmla="*/ 12 w 24"/>
                  <a:gd name="T11" fmla="*/ 6 h 24"/>
                  <a:gd name="T12" fmla="*/ 6 w 24"/>
                  <a:gd name="T13" fmla="*/ 12 h 24"/>
                  <a:gd name="T14" fmla="*/ 0 w 24"/>
                  <a:gd name="T15" fmla="*/ 18 h 24"/>
                  <a:gd name="T16" fmla="*/ 0 w 24"/>
                  <a:gd name="T17" fmla="*/ 24 h 24"/>
                  <a:gd name="T18" fmla="*/ 6 w 24"/>
                  <a:gd name="T19" fmla="*/ 18 h 24"/>
                  <a:gd name="T20" fmla="*/ 6 w 24"/>
                  <a:gd name="T21" fmla="*/ 18 h 24"/>
                  <a:gd name="T22" fmla="*/ 12 w 24"/>
                  <a:gd name="T23" fmla="*/ 12 h 24"/>
                  <a:gd name="T24" fmla="*/ 18 w 24"/>
                  <a:gd name="T25" fmla="*/ 12 h 24"/>
                  <a:gd name="T26" fmla="*/ 18 w 24"/>
                  <a:gd name="T27" fmla="*/ 6 h 24"/>
                  <a:gd name="T28" fmla="*/ 24 w 24"/>
                  <a:gd name="T29" fmla="*/ 6 h 24"/>
                  <a:gd name="T30" fmla="*/ 24 w 24"/>
                  <a:gd name="T31" fmla="*/ 0 h 24"/>
                  <a:gd name="T32" fmla="*/ 24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0"/>
                    </a:moveTo>
                    <a:lnTo>
                      <a:pt x="24" y="0"/>
                    </a:lnTo>
                    <a:lnTo>
                      <a:pt x="18" y="0"/>
                    </a:lnTo>
                    <a:lnTo>
                      <a:pt x="12" y="0"/>
                    </a:lnTo>
                    <a:lnTo>
                      <a:pt x="12" y="6"/>
                    </a:lnTo>
                    <a:lnTo>
                      <a:pt x="6" y="12"/>
                    </a:lnTo>
                    <a:lnTo>
                      <a:pt x="0" y="18"/>
                    </a:lnTo>
                    <a:lnTo>
                      <a:pt x="0" y="24"/>
                    </a:lnTo>
                    <a:lnTo>
                      <a:pt x="6" y="18"/>
                    </a:lnTo>
                    <a:lnTo>
                      <a:pt x="12" y="12"/>
                    </a:lnTo>
                    <a:lnTo>
                      <a:pt x="18" y="12"/>
                    </a:lnTo>
                    <a:lnTo>
                      <a:pt x="18" y="6"/>
                    </a:lnTo>
                    <a:lnTo>
                      <a:pt x="24" y="6"/>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77" name="Freeform 40"/>
              <p:cNvSpPr>
                <a:spLocks/>
              </p:cNvSpPr>
              <p:nvPr/>
            </p:nvSpPr>
            <p:spPr bwMode="auto">
              <a:xfrm>
                <a:off x="5203" y="1135"/>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6 w 36"/>
                  <a:gd name="T19" fmla="*/ 24 h 30"/>
                  <a:gd name="T20" fmla="*/ 6 w 36"/>
                  <a:gd name="T21" fmla="*/ 24 h 30"/>
                  <a:gd name="T22" fmla="*/ 12 w 36"/>
                  <a:gd name="T23" fmla="*/ 18 h 30"/>
                  <a:gd name="T24" fmla="*/ 24 w 36"/>
                  <a:gd name="T25" fmla="*/ 18 h 30"/>
                  <a:gd name="T26" fmla="*/ 24 w 36"/>
                  <a:gd name="T27" fmla="*/ 12 h 30"/>
                  <a:gd name="T28" fmla="*/ 30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24"/>
                    </a:lnTo>
                    <a:lnTo>
                      <a:pt x="12" y="18"/>
                    </a:lnTo>
                    <a:lnTo>
                      <a:pt x="24" y="18"/>
                    </a:lnTo>
                    <a:lnTo>
                      <a:pt x="24" y="12"/>
                    </a:lnTo>
                    <a:lnTo>
                      <a:pt x="30" y="6"/>
                    </a:lnTo>
                    <a:lnTo>
                      <a:pt x="36" y="6"/>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78" name="Freeform 41"/>
              <p:cNvSpPr>
                <a:spLocks/>
              </p:cNvSpPr>
              <p:nvPr/>
            </p:nvSpPr>
            <p:spPr bwMode="auto">
              <a:xfrm>
                <a:off x="5215" y="1189"/>
                <a:ext cx="30" cy="18"/>
              </a:xfrm>
              <a:custGeom>
                <a:avLst/>
                <a:gdLst>
                  <a:gd name="T0" fmla="*/ 30 w 30"/>
                  <a:gd name="T1" fmla="*/ 0 h 18"/>
                  <a:gd name="T2" fmla="*/ 30 w 30"/>
                  <a:gd name="T3" fmla="*/ 0 h 18"/>
                  <a:gd name="T4" fmla="*/ 24 w 30"/>
                  <a:gd name="T5" fmla="*/ 0 h 18"/>
                  <a:gd name="T6" fmla="*/ 18 w 30"/>
                  <a:gd name="T7" fmla="*/ 0 h 18"/>
                  <a:gd name="T8" fmla="*/ 12 w 30"/>
                  <a:gd name="T9" fmla="*/ 0 h 18"/>
                  <a:gd name="T10" fmla="*/ 12 w 30"/>
                  <a:gd name="T11" fmla="*/ 6 h 18"/>
                  <a:gd name="T12" fmla="*/ 6 w 30"/>
                  <a:gd name="T13" fmla="*/ 12 h 18"/>
                  <a:gd name="T14" fmla="*/ 0 w 30"/>
                  <a:gd name="T15" fmla="*/ 12 h 18"/>
                  <a:gd name="T16" fmla="*/ 0 w 30"/>
                  <a:gd name="T17" fmla="*/ 18 h 18"/>
                  <a:gd name="T18" fmla="*/ 0 w 30"/>
                  <a:gd name="T19" fmla="*/ 18 h 18"/>
                  <a:gd name="T20" fmla="*/ 6 w 30"/>
                  <a:gd name="T21" fmla="*/ 12 h 18"/>
                  <a:gd name="T22" fmla="*/ 12 w 30"/>
                  <a:gd name="T23" fmla="*/ 12 h 18"/>
                  <a:gd name="T24" fmla="*/ 18 w 30"/>
                  <a:gd name="T25" fmla="*/ 12 h 18"/>
                  <a:gd name="T26" fmla="*/ 24 w 30"/>
                  <a:gd name="T27" fmla="*/ 6 h 18"/>
                  <a:gd name="T28" fmla="*/ 24 w 30"/>
                  <a:gd name="T29" fmla="*/ 6 h 18"/>
                  <a:gd name="T30" fmla="*/ 30 w 30"/>
                  <a:gd name="T31" fmla="*/ 0 h 18"/>
                  <a:gd name="T32" fmla="*/ 3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30" y="0"/>
                    </a:moveTo>
                    <a:lnTo>
                      <a:pt x="30" y="0"/>
                    </a:lnTo>
                    <a:lnTo>
                      <a:pt x="24" y="0"/>
                    </a:lnTo>
                    <a:lnTo>
                      <a:pt x="18" y="0"/>
                    </a:lnTo>
                    <a:lnTo>
                      <a:pt x="12" y="0"/>
                    </a:lnTo>
                    <a:lnTo>
                      <a:pt x="12" y="6"/>
                    </a:lnTo>
                    <a:lnTo>
                      <a:pt x="6" y="12"/>
                    </a:lnTo>
                    <a:lnTo>
                      <a:pt x="0" y="12"/>
                    </a:lnTo>
                    <a:lnTo>
                      <a:pt x="0" y="18"/>
                    </a:lnTo>
                    <a:lnTo>
                      <a:pt x="6" y="12"/>
                    </a:lnTo>
                    <a:lnTo>
                      <a:pt x="12" y="12"/>
                    </a:lnTo>
                    <a:lnTo>
                      <a:pt x="18" y="12"/>
                    </a:lnTo>
                    <a:lnTo>
                      <a:pt x="24" y="6"/>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79" name="Freeform 42"/>
              <p:cNvSpPr>
                <a:spLocks/>
              </p:cNvSpPr>
              <p:nvPr/>
            </p:nvSpPr>
            <p:spPr bwMode="auto">
              <a:xfrm>
                <a:off x="5203" y="1033"/>
                <a:ext cx="6" cy="30"/>
              </a:xfrm>
              <a:custGeom>
                <a:avLst/>
                <a:gdLst>
                  <a:gd name="T0" fmla="*/ 0 w 6"/>
                  <a:gd name="T1" fmla="*/ 30 h 30"/>
                  <a:gd name="T2" fmla="*/ 0 w 6"/>
                  <a:gd name="T3" fmla="*/ 24 h 30"/>
                  <a:gd name="T4" fmla="*/ 0 w 6"/>
                  <a:gd name="T5" fmla="*/ 12 h 30"/>
                  <a:gd name="T6" fmla="*/ 0 w 6"/>
                  <a:gd name="T7" fmla="*/ 0 h 30"/>
                  <a:gd name="T8" fmla="*/ 0 w 6"/>
                  <a:gd name="T9" fmla="*/ 0 h 30"/>
                  <a:gd name="T10" fmla="*/ 6 w 6"/>
                  <a:gd name="T11" fmla="*/ 0 h 30"/>
                  <a:gd name="T12" fmla="*/ 6 w 6"/>
                  <a:gd name="T13" fmla="*/ 12 h 30"/>
                  <a:gd name="T14" fmla="*/ 6 w 6"/>
                  <a:gd name="T15" fmla="*/ 18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18"/>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80" name="Freeform 43"/>
              <p:cNvSpPr>
                <a:spLocks/>
              </p:cNvSpPr>
              <p:nvPr/>
            </p:nvSpPr>
            <p:spPr bwMode="auto">
              <a:xfrm>
                <a:off x="5167" y="1051"/>
                <a:ext cx="36" cy="42"/>
              </a:xfrm>
              <a:custGeom>
                <a:avLst/>
                <a:gdLst>
                  <a:gd name="T0" fmla="*/ 36 w 36"/>
                  <a:gd name="T1" fmla="*/ 42 h 42"/>
                  <a:gd name="T2" fmla="*/ 30 w 36"/>
                  <a:gd name="T3" fmla="*/ 36 h 42"/>
                  <a:gd name="T4" fmla="*/ 30 w 36"/>
                  <a:gd name="T5" fmla="*/ 30 h 42"/>
                  <a:gd name="T6" fmla="*/ 24 w 36"/>
                  <a:gd name="T7" fmla="*/ 24 h 42"/>
                  <a:gd name="T8" fmla="*/ 18 w 36"/>
                  <a:gd name="T9" fmla="*/ 18 h 42"/>
                  <a:gd name="T10" fmla="*/ 12 w 36"/>
                  <a:gd name="T11" fmla="*/ 12 h 42"/>
                  <a:gd name="T12" fmla="*/ 12 w 36"/>
                  <a:gd name="T13" fmla="*/ 6 h 42"/>
                  <a:gd name="T14" fmla="*/ 6 w 36"/>
                  <a:gd name="T15" fmla="*/ 0 h 42"/>
                  <a:gd name="T16" fmla="*/ 6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42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8"/>
                    </a:lnTo>
                    <a:lnTo>
                      <a:pt x="12" y="12"/>
                    </a:lnTo>
                    <a:lnTo>
                      <a:pt x="12" y="6"/>
                    </a:lnTo>
                    <a:lnTo>
                      <a:pt x="6" y="0"/>
                    </a:lnTo>
                    <a:lnTo>
                      <a:pt x="0" y="6"/>
                    </a:lnTo>
                    <a:lnTo>
                      <a:pt x="6" y="12"/>
                    </a:lnTo>
                    <a:lnTo>
                      <a:pt x="12" y="18"/>
                    </a:lnTo>
                    <a:lnTo>
                      <a:pt x="18" y="24"/>
                    </a:lnTo>
                    <a:lnTo>
                      <a:pt x="24" y="30"/>
                    </a:lnTo>
                    <a:lnTo>
                      <a:pt x="30" y="36"/>
                    </a:lnTo>
                    <a:lnTo>
                      <a:pt x="30" y="42"/>
                    </a:lnTo>
                    <a:lnTo>
                      <a:pt x="36"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81" name="Freeform 44"/>
              <p:cNvSpPr>
                <a:spLocks/>
              </p:cNvSpPr>
              <p:nvPr/>
            </p:nvSpPr>
            <p:spPr bwMode="auto">
              <a:xfrm>
                <a:off x="5167" y="1069"/>
                <a:ext cx="36" cy="42"/>
              </a:xfrm>
              <a:custGeom>
                <a:avLst/>
                <a:gdLst>
                  <a:gd name="T0" fmla="*/ 36 w 36"/>
                  <a:gd name="T1" fmla="*/ 42 h 42"/>
                  <a:gd name="T2" fmla="*/ 30 w 36"/>
                  <a:gd name="T3" fmla="*/ 36 h 42"/>
                  <a:gd name="T4" fmla="*/ 30 w 36"/>
                  <a:gd name="T5" fmla="*/ 30 h 42"/>
                  <a:gd name="T6" fmla="*/ 24 w 36"/>
                  <a:gd name="T7" fmla="*/ 24 h 42"/>
                  <a:gd name="T8" fmla="*/ 18 w 36"/>
                  <a:gd name="T9" fmla="*/ 12 h 42"/>
                  <a:gd name="T10" fmla="*/ 12 w 36"/>
                  <a:gd name="T11" fmla="*/ 6 h 42"/>
                  <a:gd name="T12" fmla="*/ 6 w 36"/>
                  <a:gd name="T13" fmla="*/ 6 h 42"/>
                  <a:gd name="T14" fmla="*/ 6 w 36"/>
                  <a:gd name="T15" fmla="*/ 0 h 42"/>
                  <a:gd name="T16" fmla="*/ 0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36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2"/>
                    </a:lnTo>
                    <a:lnTo>
                      <a:pt x="12" y="6"/>
                    </a:lnTo>
                    <a:lnTo>
                      <a:pt x="6" y="6"/>
                    </a:lnTo>
                    <a:lnTo>
                      <a:pt x="6" y="0"/>
                    </a:lnTo>
                    <a:lnTo>
                      <a:pt x="0" y="0"/>
                    </a:lnTo>
                    <a:lnTo>
                      <a:pt x="0" y="6"/>
                    </a:lnTo>
                    <a:lnTo>
                      <a:pt x="6" y="12"/>
                    </a:lnTo>
                    <a:lnTo>
                      <a:pt x="12" y="18"/>
                    </a:lnTo>
                    <a:lnTo>
                      <a:pt x="18" y="24"/>
                    </a:lnTo>
                    <a:lnTo>
                      <a:pt x="24" y="30"/>
                    </a:lnTo>
                    <a:lnTo>
                      <a:pt x="30" y="36"/>
                    </a:lnTo>
                    <a:lnTo>
                      <a:pt x="36"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82" name="Freeform 45"/>
              <p:cNvSpPr>
                <a:spLocks/>
              </p:cNvSpPr>
              <p:nvPr/>
            </p:nvSpPr>
            <p:spPr bwMode="auto">
              <a:xfrm>
                <a:off x="5167" y="1093"/>
                <a:ext cx="36" cy="36"/>
              </a:xfrm>
              <a:custGeom>
                <a:avLst/>
                <a:gdLst>
                  <a:gd name="T0" fmla="*/ 36 w 36"/>
                  <a:gd name="T1" fmla="*/ 36 h 36"/>
                  <a:gd name="T2" fmla="*/ 30 w 36"/>
                  <a:gd name="T3" fmla="*/ 30 h 36"/>
                  <a:gd name="T4" fmla="*/ 30 w 36"/>
                  <a:gd name="T5" fmla="*/ 24 h 36"/>
                  <a:gd name="T6" fmla="*/ 24 w 36"/>
                  <a:gd name="T7" fmla="*/ 12 h 36"/>
                  <a:gd name="T8" fmla="*/ 18 w 36"/>
                  <a:gd name="T9" fmla="*/ 12 h 36"/>
                  <a:gd name="T10" fmla="*/ 12 w 36"/>
                  <a:gd name="T11" fmla="*/ 6 h 36"/>
                  <a:gd name="T12" fmla="*/ 6 w 36"/>
                  <a:gd name="T13" fmla="*/ 0 h 36"/>
                  <a:gd name="T14" fmla="*/ 0 w 36"/>
                  <a:gd name="T15" fmla="*/ 0 h 36"/>
                  <a:gd name="T16" fmla="*/ 0 w 36"/>
                  <a:gd name="T17" fmla="*/ 0 h 36"/>
                  <a:gd name="T18" fmla="*/ 0 w 36"/>
                  <a:gd name="T19" fmla="*/ 0 h 36"/>
                  <a:gd name="T20" fmla="*/ 6 w 36"/>
                  <a:gd name="T21" fmla="*/ 6 h 36"/>
                  <a:gd name="T22" fmla="*/ 6 w 36"/>
                  <a:gd name="T23" fmla="*/ 12 h 36"/>
                  <a:gd name="T24" fmla="*/ 18 w 36"/>
                  <a:gd name="T25" fmla="*/ 18 h 36"/>
                  <a:gd name="T26" fmla="*/ 24 w 36"/>
                  <a:gd name="T27" fmla="*/ 18 h 36"/>
                  <a:gd name="T28" fmla="*/ 30 w 36"/>
                  <a:gd name="T29" fmla="*/ 24 h 36"/>
                  <a:gd name="T30" fmla="*/ 30 w 36"/>
                  <a:gd name="T31" fmla="*/ 30 h 36"/>
                  <a:gd name="T32" fmla="*/ 36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36" y="36"/>
                    </a:moveTo>
                    <a:lnTo>
                      <a:pt x="30" y="30"/>
                    </a:lnTo>
                    <a:lnTo>
                      <a:pt x="30" y="24"/>
                    </a:lnTo>
                    <a:lnTo>
                      <a:pt x="24" y="12"/>
                    </a:lnTo>
                    <a:lnTo>
                      <a:pt x="18" y="12"/>
                    </a:lnTo>
                    <a:lnTo>
                      <a:pt x="12" y="6"/>
                    </a:lnTo>
                    <a:lnTo>
                      <a:pt x="6" y="0"/>
                    </a:lnTo>
                    <a:lnTo>
                      <a:pt x="0" y="0"/>
                    </a:lnTo>
                    <a:lnTo>
                      <a:pt x="6" y="6"/>
                    </a:lnTo>
                    <a:lnTo>
                      <a:pt x="6" y="12"/>
                    </a:lnTo>
                    <a:lnTo>
                      <a:pt x="18" y="18"/>
                    </a:lnTo>
                    <a:lnTo>
                      <a:pt x="24" y="18"/>
                    </a:lnTo>
                    <a:lnTo>
                      <a:pt x="30" y="24"/>
                    </a:lnTo>
                    <a:lnTo>
                      <a:pt x="30" y="30"/>
                    </a:lnTo>
                    <a:lnTo>
                      <a:pt x="36"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83" name="Freeform 46"/>
              <p:cNvSpPr>
                <a:spLocks/>
              </p:cNvSpPr>
              <p:nvPr/>
            </p:nvSpPr>
            <p:spPr bwMode="auto">
              <a:xfrm>
                <a:off x="5173" y="1117"/>
                <a:ext cx="30" cy="24"/>
              </a:xfrm>
              <a:custGeom>
                <a:avLst/>
                <a:gdLst>
                  <a:gd name="T0" fmla="*/ 30 w 30"/>
                  <a:gd name="T1" fmla="*/ 24 h 24"/>
                  <a:gd name="T2" fmla="*/ 30 w 30"/>
                  <a:gd name="T3" fmla="*/ 24 h 24"/>
                  <a:gd name="T4" fmla="*/ 24 w 30"/>
                  <a:gd name="T5" fmla="*/ 18 h 24"/>
                  <a:gd name="T6" fmla="*/ 18 w 30"/>
                  <a:gd name="T7" fmla="*/ 12 h 24"/>
                  <a:gd name="T8" fmla="*/ 12 w 30"/>
                  <a:gd name="T9" fmla="*/ 6 h 24"/>
                  <a:gd name="T10" fmla="*/ 6 w 30"/>
                  <a:gd name="T11" fmla="*/ 0 h 24"/>
                  <a:gd name="T12" fmla="*/ 0 w 30"/>
                  <a:gd name="T13" fmla="*/ 0 h 24"/>
                  <a:gd name="T14" fmla="*/ 0 w 30"/>
                  <a:gd name="T15" fmla="*/ 0 h 24"/>
                  <a:gd name="T16" fmla="*/ 0 w 30"/>
                  <a:gd name="T17" fmla="*/ 0 h 24"/>
                  <a:gd name="T18" fmla="*/ 0 w 30"/>
                  <a:gd name="T19" fmla="*/ 6 h 24"/>
                  <a:gd name="T20" fmla="*/ 0 w 30"/>
                  <a:gd name="T21" fmla="*/ 6 h 24"/>
                  <a:gd name="T22" fmla="*/ 6 w 30"/>
                  <a:gd name="T23" fmla="*/ 12 h 24"/>
                  <a:gd name="T24" fmla="*/ 12 w 30"/>
                  <a:gd name="T25" fmla="*/ 12 h 24"/>
                  <a:gd name="T26" fmla="*/ 18 w 30"/>
                  <a:gd name="T27" fmla="*/ 18 h 24"/>
                  <a:gd name="T28" fmla="*/ 24 w 30"/>
                  <a:gd name="T29" fmla="*/ 18 h 24"/>
                  <a:gd name="T30" fmla="*/ 30 w 30"/>
                  <a:gd name="T31" fmla="*/ 24 h 24"/>
                  <a:gd name="T32" fmla="*/ 3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24"/>
                    </a:moveTo>
                    <a:lnTo>
                      <a:pt x="30" y="24"/>
                    </a:lnTo>
                    <a:lnTo>
                      <a:pt x="24" y="18"/>
                    </a:lnTo>
                    <a:lnTo>
                      <a:pt x="18" y="12"/>
                    </a:lnTo>
                    <a:lnTo>
                      <a:pt x="12" y="6"/>
                    </a:lnTo>
                    <a:lnTo>
                      <a:pt x="6" y="0"/>
                    </a:lnTo>
                    <a:lnTo>
                      <a:pt x="0" y="0"/>
                    </a:lnTo>
                    <a:lnTo>
                      <a:pt x="0" y="6"/>
                    </a:lnTo>
                    <a:lnTo>
                      <a:pt x="6" y="12"/>
                    </a:lnTo>
                    <a:lnTo>
                      <a:pt x="12" y="12"/>
                    </a:lnTo>
                    <a:lnTo>
                      <a:pt x="18" y="18"/>
                    </a:lnTo>
                    <a:lnTo>
                      <a:pt x="24" y="18"/>
                    </a:lnTo>
                    <a:lnTo>
                      <a:pt x="3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84" name="Freeform 47"/>
              <p:cNvSpPr>
                <a:spLocks/>
              </p:cNvSpPr>
              <p:nvPr/>
            </p:nvSpPr>
            <p:spPr bwMode="auto">
              <a:xfrm>
                <a:off x="5173" y="1135"/>
                <a:ext cx="36" cy="24"/>
              </a:xfrm>
              <a:custGeom>
                <a:avLst/>
                <a:gdLst>
                  <a:gd name="T0" fmla="*/ 36 w 36"/>
                  <a:gd name="T1" fmla="*/ 24 h 24"/>
                  <a:gd name="T2" fmla="*/ 30 w 36"/>
                  <a:gd name="T3" fmla="*/ 24 h 24"/>
                  <a:gd name="T4" fmla="*/ 24 w 36"/>
                  <a:gd name="T5" fmla="*/ 18 h 24"/>
                  <a:gd name="T6" fmla="*/ 18 w 36"/>
                  <a:gd name="T7" fmla="*/ 12 h 24"/>
                  <a:gd name="T8" fmla="*/ 12 w 36"/>
                  <a:gd name="T9" fmla="*/ 12 h 24"/>
                  <a:gd name="T10" fmla="*/ 6 w 36"/>
                  <a:gd name="T11" fmla="*/ 6 h 24"/>
                  <a:gd name="T12" fmla="*/ 6 w 36"/>
                  <a:gd name="T13" fmla="*/ 6 h 24"/>
                  <a:gd name="T14" fmla="*/ 0 w 36"/>
                  <a:gd name="T15" fmla="*/ 0 h 24"/>
                  <a:gd name="T16" fmla="*/ 0 w 36"/>
                  <a:gd name="T17" fmla="*/ 6 h 24"/>
                  <a:gd name="T18" fmla="*/ 0 w 36"/>
                  <a:gd name="T19" fmla="*/ 6 h 24"/>
                  <a:gd name="T20" fmla="*/ 6 w 36"/>
                  <a:gd name="T21" fmla="*/ 12 h 24"/>
                  <a:gd name="T22" fmla="*/ 12 w 36"/>
                  <a:gd name="T23" fmla="*/ 18 h 24"/>
                  <a:gd name="T24" fmla="*/ 18 w 36"/>
                  <a:gd name="T25" fmla="*/ 18 h 24"/>
                  <a:gd name="T26" fmla="*/ 24 w 36"/>
                  <a:gd name="T27" fmla="*/ 24 h 24"/>
                  <a:gd name="T28" fmla="*/ 24 w 36"/>
                  <a:gd name="T29" fmla="*/ 24 h 24"/>
                  <a:gd name="T30" fmla="*/ 30 w 36"/>
                  <a:gd name="T31" fmla="*/ 24 h 24"/>
                  <a:gd name="T32" fmla="*/ 36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24"/>
                    </a:moveTo>
                    <a:lnTo>
                      <a:pt x="30" y="24"/>
                    </a:lnTo>
                    <a:lnTo>
                      <a:pt x="24" y="18"/>
                    </a:lnTo>
                    <a:lnTo>
                      <a:pt x="18" y="12"/>
                    </a:lnTo>
                    <a:lnTo>
                      <a:pt x="12" y="12"/>
                    </a:lnTo>
                    <a:lnTo>
                      <a:pt x="6" y="6"/>
                    </a:lnTo>
                    <a:lnTo>
                      <a:pt x="0" y="0"/>
                    </a:lnTo>
                    <a:lnTo>
                      <a:pt x="0" y="6"/>
                    </a:lnTo>
                    <a:lnTo>
                      <a:pt x="6" y="12"/>
                    </a:lnTo>
                    <a:lnTo>
                      <a:pt x="12" y="18"/>
                    </a:lnTo>
                    <a:lnTo>
                      <a:pt x="18" y="18"/>
                    </a:lnTo>
                    <a:lnTo>
                      <a:pt x="24" y="24"/>
                    </a:lnTo>
                    <a:lnTo>
                      <a:pt x="30" y="24"/>
                    </a:lnTo>
                    <a:lnTo>
                      <a:pt x="36"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85" name="Freeform 48"/>
              <p:cNvSpPr>
                <a:spLocks/>
              </p:cNvSpPr>
              <p:nvPr/>
            </p:nvSpPr>
            <p:spPr bwMode="auto">
              <a:xfrm>
                <a:off x="5179" y="1165"/>
                <a:ext cx="30" cy="12"/>
              </a:xfrm>
              <a:custGeom>
                <a:avLst/>
                <a:gdLst>
                  <a:gd name="T0" fmla="*/ 30 w 30"/>
                  <a:gd name="T1" fmla="*/ 12 h 12"/>
                  <a:gd name="T2" fmla="*/ 24 w 30"/>
                  <a:gd name="T3" fmla="*/ 12 h 12"/>
                  <a:gd name="T4" fmla="*/ 24 w 30"/>
                  <a:gd name="T5" fmla="*/ 6 h 12"/>
                  <a:gd name="T6" fmla="*/ 18 w 30"/>
                  <a:gd name="T7" fmla="*/ 6 h 12"/>
                  <a:gd name="T8" fmla="*/ 12 w 30"/>
                  <a:gd name="T9" fmla="*/ 6 h 12"/>
                  <a:gd name="T10" fmla="*/ 6 w 30"/>
                  <a:gd name="T11" fmla="*/ 0 h 12"/>
                  <a:gd name="T12" fmla="*/ 6 w 30"/>
                  <a:gd name="T13" fmla="*/ 0 h 12"/>
                  <a:gd name="T14" fmla="*/ 0 w 30"/>
                  <a:gd name="T15" fmla="*/ 0 h 12"/>
                  <a:gd name="T16" fmla="*/ 0 w 30"/>
                  <a:gd name="T17" fmla="*/ 6 h 12"/>
                  <a:gd name="T18" fmla="*/ 0 w 30"/>
                  <a:gd name="T19" fmla="*/ 6 h 12"/>
                  <a:gd name="T20" fmla="*/ 6 w 30"/>
                  <a:gd name="T21" fmla="*/ 12 h 12"/>
                  <a:gd name="T22" fmla="*/ 6 w 30"/>
                  <a:gd name="T23" fmla="*/ 12 h 12"/>
                  <a:gd name="T24" fmla="*/ 12 w 30"/>
                  <a:gd name="T25" fmla="*/ 12 h 12"/>
                  <a:gd name="T26" fmla="*/ 18 w 30"/>
                  <a:gd name="T27" fmla="*/ 12 h 12"/>
                  <a:gd name="T28" fmla="*/ 24 w 30"/>
                  <a:gd name="T29" fmla="*/ 12 h 12"/>
                  <a:gd name="T30" fmla="*/ 30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24" y="6"/>
                    </a:lnTo>
                    <a:lnTo>
                      <a:pt x="18" y="6"/>
                    </a:lnTo>
                    <a:lnTo>
                      <a:pt x="12" y="6"/>
                    </a:lnTo>
                    <a:lnTo>
                      <a:pt x="6" y="0"/>
                    </a:lnTo>
                    <a:lnTo>
                      <a:pt x="0" y="0"/>
                    </a:lnTo>
                    <a:lnTo>
                      <a:pt x="0" y="6"/>
                    </a:lnTo>
                    <a:lnTo>
                      <a:pt x="6" y="12"/>
                    </a:lnTo>
                    <a:lnTo>
                      <a:pt x="12" y="12"/>
                    </a:lnTo>
                    <a:lnTo>
                      <a:pt x="18" y="12"/>
                    </a:lnTo>
                    <a:lnTo>
                      <a:pt x="24" y="12"/>
                    </a:lnTo>
                    <a:lnTo>
                      <a:pt x="3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86" name="Freeform 49"/>
              <p:cNvSpPr>
                <a:spLocks/>
              </p:cNvSpPr>
              <p:nvPr/>
            </p:nvSpPr>
            <p:spPr bwMode="auto">
              <a:xfrm>
                <a:off x="5185" y="1189"/>
                <a:ext cx="30" cy="6"/>
              </a:xfrm>
              <a:custGeom>
                <a:avLst/>
                <a:gdLst>
                  <a:gd name="T0" fmla="*/ 30 w 30"/>
                  <a:gd name="T1" fmla="*/ 6 h 6"/>
                  <a:gd name="T2" fmla="*/ 24 w 30"/>
                  <a:gd name="T3" fmla="*/ 0 h 6"/>
                  <a:gd name="T4" fmla="*/ 18 w 30"/>
                  <a:gd name="T5" fmla="*/ 0 h 6"/>
                  <a:gd name="T6" fmla="*/ 18 w 30"/>
                  <a:gd name="T7" fmla="*/ 0 h 6"/>
                  <a:gd name="T8" fmla="*/ 12 w 30"/>
                  <a:gd name="T9" fmla="*/ 0 h 6"/>
                  <a:gd name="T10" fmla="*/ 6 w 30"/>
                  <a:gd name="T11" fmla="*/ 0 h 6"/>
                  <a:gd name="T12" fmla="*/ 6 w 30"/>
                  <a:gd name="T13" fmla="*/ 0 h 6"/>
                  <a:gd name="T14" fmla="*/ 0 w 30"/>
                  <a:gd name="T15" fmla="*/ 0 h 6"/>
                  <a:gd name="T16" fmla="*/ 0 w 30"/>
                  <a:gd name="T17" fmla="*/ 0 h 6"/>
                  <a:gd name="T18" fmla="*/ 0 w 30"/>
                  <a:gd name="T19" fmla="*/ 0 h 6"/>
                  <a:gd name="T20" fmla="*/ 6 w 30"/>
                  <a:gd name="T21" fmla="*/ 6 h 6"/>
                  <a:gd name="T22" fmla="*/ 6 w 30"/>
                  <a:gd name="T23" fmla="*/ 6 h 6"/>
                  <a:gd name="T24" fmla="*/ 12 w 30"/>
                  <a:gd name="T25" fmla="*/ 6 h 6"/>
                  <a:gd name="T26" fmla="*/ 18 w 30"/>
                  <a:gd name="T27" fmla="*/ 6 h 6"/>
                  <a:gd name="T28" fmla="*/ 18 w 30"/>
                  <a:gd name="T29" fmla="*/ 6 h 6"/>
                  <a:gd name="T30" fmla="*/ 24 w 30"/>
                  <a:gd name="T31" fmla="*/ 6 h 6"/>
                  <a:gd name="T32" fmla="*/ 3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6"/>
                    </a:moveTo>
                    <a:lnTo>
                      <a:pt x="24" y="0"/>
                    </a:lnTo>
                    <a:lnTo>
                      <a:pt x="18" y="0"/>
                    </a:lnTo>
                    <a:lnTo>
                      <a:pt x="12" y="0"/>
                    </a:lnTo>
                    <a:lnTo>
                      <a:pt x="6" y="0"/>
                    </a:lnTo>
                    <a:lnTo>
                      <a:pt x="0" y="0"/>
                    </a:lnTo>
                    <a:lnTo>
                      <a:pt x="6" y="6"/>
                    </a:lnTo>
                    <a:lnTo>
                      <a:pt x="12" y="6"/>
                    </a:lnTo>
                    <a:lnTo>
                      <a:pt x="18" y="6"/>
                    </a:lnTo>
                    <a:lnTo>
                      <a:pt x="24" y="6"/>
                    </a:lnTo>
                    <a:lnTo>
                      <a:pt x="3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87" name="Freeform 50"/>
              <p:cNvSpPr>
                <a:spLocks/>
              </p:cNvSpPr>
              <p:nvPr/>
            </p:nvSpPr>
            <p:spPr bwMode="auto">
              <a:xfrm>
                <a:off x="5191" y="1201"/>
                <a:ext cx="24" cy="6"/>
              </a:xfrm>
              <a:custGeom>
                <a:avLst/>
                <a:gdLst>
                  <a:gd name="T0" fmla="*/ 24 w 24"/>
                  <a:gd name="T1" fmla="*/ 6 h 6"/>
                  <a:gd name="T2" fmla="*/ 24 w 24"/>
                  <a:gd name="T3" fmla="*/ 6 h 6"/>
                  <a:gd name="T4" fmla="*/ 18 w 24"/>
                  <a:gd name="T5" fmla="*/ 0 h 6"/>
                  <a:gd name="T6" fmla="*/ 18 w 24"/>
                  <a:gd name="T7" fmla="*/ 0 h 6"/>
                  <a:gd name="T8" fmla="*/ 12 w 24"/>
                  <a:gd name="T9" fmla="*/ 0 h 6"/>
                  <a:gd name="T10" fmla="*/ 6 w 24"/>
                  <a:gd name="T11" fmla="*/ 0 h 6"/>
                  <a:gd name="T12" fmla="*/ 6 w 24"/>
                  <a:gd name="T13" fmla="*/ 0 h 6"/>
                  <a:gd name="T14" fmla="*/ 0 w 24"/>
                  <a:gd name="T15" fmla="*/ 6 h 6"/>
                  <a:gd name="T16" fmla="*/ 0 w 24"/>
                  <a:gd name="T17" fmla="*/ 6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0"/>
                    </a:lnTo>
                    <a:lnTo>
                      <a:pt x="12" y="0"/>
                    </a:lnTo>
                    <a:lnTo>
                      <a:pt x="6" y="0"/>
                    </a:lnTo>
                    <a:lnTo>
                      <a:pt x="0" y="6"/>
                    </a:lnTo>
                    <a:lnTo>
                      <a:pt x="6" y="6"/>
                    </a:lnTo>
                    <a:lnTo>
                      <a:pt x="12" y="6"/>
                    </a:lnTo>
                    <a:lnTo>
                      <a:pt x="18" y="6"/>
                    </a:lnTo>
                    <a:lnTo>
                      <a:pt x="24"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88" name="Freeform 51"/>
              <p:cNvSpPr>
                <a:spLocks/>
              </p:cNvSpPr>
              <p:nvPr/>
            </p:nvSpPr>
            <p:spPr bwMode="auto">
              <a:xfrm>
                <a:off x="5197" y="1213"/>
                <a:ext cx="24" cy="12"/>
              </a:xfrm>
              <a:custGeom>
                <a:avLst/>
                <a:gdLst>
                  <a:gd name="T0" fmla="*/ 24 w 24"/>
                  <a:gd name="T1" fmla="*/ 12 h 12"/>
                  <a:gd name="T2" fmla="*/ 24 w 24"/>
                  <a:gd name="T3" fmla="*/ 6 h 12"/>
                  <a:gd name="T4" fmla="*/ 24 w 24"/>
                  <a:gd name="T5" fmla="*/ 6 h 12"/>
                  <a:gd name="T6" fmla="*/ 18 w 24"/>
                  <a:gd name="T7" fmla="*/ 6 h 12"/>
                  <a:gd name="T8" fmla="*/ 18 w 24"/>
                  <a:gd name="T9" fmla="*/ 0 h 12"/>
                  <a:gd name="T10" fmla="*/ 12 w 24"/>
                  <a:gd name="T11" fmla="*/ 0 h 12"/>
                  <a:gd name="T12" fmla="*/ 6 w 24"/>
                  <a:gd name="T13" fmla="*/ 0 h 12"/>
                  <a:gd name="T14" fmla="*/ 6 w 24"/>
                  <a:gd name="T15" fmla="*/ 0 h 12"/>
                  <a:gd name="T16" fmla="*/ 0 w 24"/>
                  <a:gd name="T17" fmla="*/ 6 h 12"/>
                  <a:gd name="T18" fmla="*/ 0 w 24"/>
                  <a:gd name="T19" fmla="*/ 6 h 12"/>
                  <a:gd name="T20" fmla="*/ 6 w 24"/>
                  <a:gd name="T21" fmla="*/ 12 h 12"/>
                  <a:gd name="T22" fmla="*/ 6 w 24"/>
                  <a:gd name="T23" fmla="*/ 12 h 12"/>
                  <a:gd name="T24" fmla="*/ 12 w 24"/>
                  <a:gd name="T25" fmla="*/ 12 h 12"/>
                  <a:gd name="T26" fmla="*/ 18 w 24"/>
                  <a:gd name="T27" fmla="*/ 12 h 12"/>
                  <a:gd name="T28" fmla="*/ 18 w 24"/>
                  <a:gd name="T29" fmla="*/ 12 h 12"/>
                  <a:gd name="T30" fmla="*/ 24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24" y="6"/>
                    </a:lnTo>
                    <a:lnTo>
                      <a:pt x="18" y="6"/>
                    </a:lnTo>
                    <a:lnTo>
                      <a:pt x="18" y="0"/>
                    </a:lnTo>
                    <a:lnTo>
                      <a:pt x="12" y="0"/>
                    </a:lnTo>
                    <a:lnTo>
                      <a:pt x="6" y="0"/>
                    </a:lnTo>
                    <a:lnTo>
                      <a:pt x="0" y="6"/>
                    </a:lnTo>
                    <a:lnTo>
                      <a:pt x="6" y="12"/>
                    </a:lnTo>
                    <a:lnTo>
                      <a:pt x="12" y="12"/>
                    </a:lnTo>
                    <a:lnTo>
                      <a:pt x="18" y="12"/>
                    </a:lnTo>
                    <a:lnTo>
                      <a:pt x="24"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89" name="Freeform 52"/>
              <p:cNvSpPr>
                <a:spLocks/>
              </p:cNvSpPr>
              <p:nvPr/>
            </p:nvSpPr>
            <p:spPr bwMode="auto">
              <a:xfrm>
                <a:off x="5203" y="1225"/>
                <a:ext cx="24" cy="6"/>
              </a:xfrm>
              <a:custGeom>
                <a:avLst/>
                <a:gdLst>
                  <a:gd name="T0" fmla="*/ 24 w 24"/>
                  <a:gd name="T1" fmla="*/ 6 h 6"/>
                  <a:gd name="T2" fmla="*/ 24 w 24"/>
                  <a:gd name="T3" fmla="*/ 6 h 6"/>
                  <a:gd name="T4" fmla="*/ 18 w 24"/>
                  <a:gd name="T5" fmla="*/ 6 h 6"/>
                  <a:gd name="T6" fmla="*/ 18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6"/>
                    </a:lnTo>
                    <a:lnTo>
                      <a:pt x="18" y="0"/>
                    </a:lnTo>
                    <a:lnTo>
                      <a:pt x="12" y="0"/>
                    </a:lnTo>
                    <a:lnTo>
                      <a:pt x="6" y="0"/>
                    </a:lnTo>
                    <a:lnTo>
                      <a:pt x="0" y="0"/>
                    </a:lnTo>
                    <a:lnTo>
                      <a:pt x="0" y="6"/>
                    </a:lnTo>
                    <a:lnTo>
                      <a:pt x="6" y="6"/>
                    </a:lnTo>
                    <a:lnTo>
                      <a:pt x="12" y="6"/>
                    </a:lnTo>
                    <a:lnTo>
                      <a:pt x="18" y="6"/>
                    </a:lnTo>
                    <a:lnTo>
                      <a:pt x="24"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90" name="Freeform 53"/>
              <p:cNvSpPr>
                <a:spLocks/>
              </p:cNvSpPr>
              <p:nvPr/>
            </p:nvSpPr>
            <p:spPr bwMode="auto">
              <a:xfrm>
                <a:off x="5179" y="1033"/>
                <a:ext cx="24" cy="48"/>
              </a:xfrm>
              <a:custGeom>
                <a:avLst/>
                <a:gdLst>
                  <a:gd name="T0" fmla="*/ 0 w 24"/>
                  <a:gd name="T1" fmla="*/ 6 h 48"/>
                  <a:gd name="T2" fmla="*/ 0 w 24"/>
                  <a:gd name="T3" fmla="*/ 6 h 48"/>
                  <a:gd name="T4" fmla="*/ 0 w 24"/>
                  <a:gd name="T5" fmla="*/ 12 h 48"/>
                  <a:gd name="T6" fmla="*/ 6 w 24"/>
                  <a:gd name="T7" fmla="*/ 18 h 48"/>
                  <a:gd name="T8" fmla="*/ 12 w 24"/>
                  <a:gd name="T9" fmla="*/ 24 h 48"/>
                  <a:gd name="T10" fmla="*/ 18 w 24"/>
                  <a:gd name="T11" fmla="*/ 30 h 48"/>
                  <a:gd name="T12" fmla="*/ 18 w 24"/>
                  <a:gd name="T13" fmla="*/ 36 h 48"/>
                  <a:gd name="T14" fmla="*/ 24 w 24"/>
                  <a:gd name="T15" fmla="*/ 42 h 48"/>
                  <a:gd name="T16" fmla="*/ 24 w 24"/>
                  <a:gd name="T17" fmla="*/ 48 h 48"/>
                  <a:gd name="T18" fmla="*/ 24 w 24"/>
                  <a:gd name="T19" fmla="*/ 36 h 48"/>
                  <a:gd name="T20" fmla="*/ 18 w 24"/>
                  <a:gd name="T21" fmla="*/ 30 h 48"/>
                  <a:gd name="T22" fmla="*/ 18 w 24"/>
                  <a:gd name="T23" fmla="*/ 24 h 48"/>
                  <a:gd name="T24" fmla="*/ 12 w 24"/>
                  <a:gd name="T25" fmla="*/ 18 h 48"/>
                  <a:gd name="T26" fmla="*/ 6 w 24"/>
                  <a:gd name="T27" fmla="*/ 12 h 48"/>
                  <a:gd name="T28" fmla="*/ 6 w 24"/>
                  <a:gd name="T29" fmla="*/ 6 h 48"/>
                  <a:gd name="T30" fmla="*/ 0 w 24"/>
                  <a:gd name="T31" fmla="*/ 0 h 48"/>
                  <a:gd name="T32" fmla="*/ 0 w 24"/>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6"/>
                    </a:moveTo>
                    <a:lnTo>
                      <a:pt x="0" y="6"/>
                    </a:lnTo>
                    <a:lnTo>
                      <a:pt x="0" y="12"/>
                    </a:lnTo>
                    <a:lnTo>
                      <a:pt x="6" y="18"/>
                    </a:lnTo>
                    <a:lnTo>
                      <a:pt x="12" y="24"/>
                    </a:lnTo>
                    <a:lnTo>
                      <a:pt x="18" y="30"/>
                    </a:lnTo>
                    <a:lnTo>
                      <a:pt x="18" y="36"/>
                    </a:lnTo>
                    <a:lnTo>
                      <a:pt x="24" y="42"/>
                    </a:lnTo>
                    <a:lnTo>
                      <a:pt x="24" y="48"/>
                    </a:lnTo>
                    <a:lnTo>
                      <a:pt x="24" y="36"/>
                    </a:lnTo>
                    <a:lnTo>
                      <a:pt x="18" y="30"/>
                    </a:lnTo>
                    <a:lnTo>
                      <a:pt x="18" y="24"/>
                    </a:lnTo>
                    <a:lnTo>
                      <a:pt x="12" y="18"/>
                    </a:lnTo>
                    <a:lnTo>
                      <a:pt x="6" y="12"/>
                    </a:lnTo>
                    <a:lnTo>
                      <a:pt x="6" y="6"/>
                    </a:lnTo>
                    <a:lnTo>
                      <a:pt x="0" y="0"/>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91" name="Freeform 54"/>
              <p:cNvSpPr>
                <a:spLocks/>
              </p:cNvSpPr>
              <p:nvPr/>
            </p:nvSpPr>
            <p:spPr bwMode="auto">
              <a:xfrm>
                <a:off x="5191" y="1027"/>
                <a:ext cx="12" cy="36"/>
              </a:xfrm>
              <a:custGeom>
                <a:avLst/>
                <a:gdLst>
                  <a:gd name="T0" fmla="*/ 12 w 12"/>
                  <a:gd name="T1" fmla="*/ 36 h 36"/>
                  <a:gd name="T2" fmla="*/ 12 w 12"/>
                  <a:gd name="T3" fmla="*/ 24 h 36"/>
                  <a:gd name="T4" fmla="*/ 6 w 12"/>
                  <a:gd name="T5" fmla="*/ 12 h 36"/>
                  <a:gd name="T6" fmla="*/ 0 w 12"/>
                  <a:gd name="T7" fmla="*/ 6 h 36"/>
                  <a:gd name="T8" fmla="*/ 0 w 12"/>
                  <a:gd name="T9" fmla="*/ 0 h 36"/>
                  <a:gd name="T10" fmla="*/ 0 w 12"/>
                  <a:gd name="T11" fmla="*/ 6 h 36"/>
                  <a:gd name="T12" fmla="*/ 0 w 12"/>
                  <a:gd name="T13" fmla="*/ 6 h 36"/>
                  <a:gd name="T14" fmla="*/ 0 w 12"/>
                  <a:gd name="T15" fmla="*/ 12 h 36"/>
                  <a:gd name="T16" fmla="*/ 6 w 12"/>
                  <a:gd name="T17" fmla="*/ 18 h 36"/>
                  <a:gd name="T18" fmla="*/ 6 w 12"/>
                  <a:gd name="T19" fmla="*/ 24 h 36"/>
                  <a:gd name="T20" fmla="*/ 12 w 12"/>
                  <a:gd name="T21" fmla="*/ 30 h 36"/>
                  <a:gd name="T22" fmla="*/ 12 w 12"/>
                  <a:gd name="T23" fmla="*/ 30 h 36"/>
                  <a:gd name="T24" fmla="*/ 12 w 12"/>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36"/>
                  <a:gd name="T41" fmla="*/ 12 w 12"/>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36">
                    <a:moveTo>
                      <a:pt x="12" y="36"/>
                    </a:moveTo>
                    <a:lnTo>
                      <a:pt x="12" y="24"/>
                    </a:lnTo>
                    <a:lnTo>
                      <a:pt x="6" y="12"/>
                    </a:lnTo>
                    <a:lnTo>
                      <a:pt x="0" y="6"/>
                    </a:lnTo>
                    <a:lnTo>
                      <a:pt x="0" y="0"/>
                    </a:lnTo>
                    <a:lnTo>
                      <a:pt x="0" y="6"/>
                    </a:lnTo>
                    <a:lnTo>
                      <a:pt x="0" y="12"/>
                    </a:lnTo>
                    <a:lnTo>
                      <a:pt x="6" y="18"/>
                    </a:lnTo>
                    <a:lnTo>
                      <a:pt x="6" y="24"/>
                    </a:lnTo>
                    <a:lnTo>
                      <a:pt x="12" y="30"/>
                    </a:lnTo>
                    <a:lnTo>
                      <a:pt x="12"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92" name="Freeform 55"/>
              <p:cNvSpPr>
                <a:spLocks/>
              </p:cNvSpPr>
              <p:nvPr/>
            </p:nvSpPr>
            <p:spPr bwMode="auto">
              <a:xfrm>
                <a:off x="5275" y="1147"/>
                <a:ext cx="48" cy="161"/>
              </a:xfrm>
              <a:custGeom>
                <a:avLst/>
                <a:gdLst>
                  <a:gd name="T0" fmla="*/ 12 w 48"/>
                  <a:gd name="T1" fmla="*/ 161 h 161"/>
                  <a:gd name="T2" fmla="*/ 6 w 48"/>
                  <a:gd name="T3" fmla="*/ 161 h 161"/>
                  <a:gd name="T4" fmla="*/ 6 w 48"/>
                  <a:gd name="T5" fmla="*/ 161 h 161"/>
                  <a:gd name="T6" fmla="*/ 6 w 48"/>
                  <a:gd name="T7" fmla="*/ 161 h 161"/>
                  <a:gd name="T8" fmla="*/ 0 w 48"/>
                  <a:gd name="T9" fmla="*/ 161 h 161"/>
                  <a:gd name="T10" fmla="*/ 18 w 48"/>
                  <a:gd name="T11" fmla="*/ 143 h 161"/>
                  <a:gd name="T12" fmla="*/ 30 w 48"/>
                  <a:gd name="T13" fmla="*/ 120 h 161"/>
                  <a:gd name="T14" fmla="*/ 42 w 48"/>
                  <a:gd name="T15" fmla="*/ 102 h 161"/>
                  <a:gd name="T16" fmla="*/ 42 w 48"/>
                  <a:gd name="T17" fmla="*/ 78 h 161"/>
                  <a:gd name="T18" fmla="*/ 48 w 48"/>
                  <a:gd name="T19" fmla="*/ 54 h 161"/>
                  <a:gd name="T20" fmla="*/ 42 w 48"/>
                  <a:gd name="T21" fmla="*/ 36 h 161"/>
                  <a:gd name="T22" fmla="*/ 42 w 48"/>
                  <a:gd name="T23" fmla="*/ 18 h 161"/>
                  <a:gd name="T24" fmla="*/ 42 w 48"/>
                  <a:gd name="T25" fmla="*/ 0 h 161"/>
                  <a:gd name="T26" fmla="*/ 48 w 48"/>
                  <a:gd name="T27" fmla="*/ 12 h 161"/>
                  <a:gd name="T28" fmla="*/ 48 w 48"/>
                  <a:gd name="T29" fmla="*/ 30 h 161"/>
                  <a:gd name="T30" fmla="*/ 48 w 48"/>
                  <a:gd name="T31" fmla="*/ 54 h 161"/>
                  <a:gd name="T32" fmla="*/ 48 w 48"/>
                  <a:gd name="T33" fmla="*/ 78 h 161"/>
                  <a:gd name="T34" fmla="*/ 42 w 48"/>
                  <a:gd name="T35" fmla="*/ 108 h 161"/>
                  <a:gd name="T36" fmla="*/ 36 w 48"/>
                  <a:gd name="T37" fmla="*/ 132 h 161"/>
                  <a:gd name="T38" fmla="*/ 24 w 48"/>
                  <a:gd name="T39" fmla="*/ 149 h 161"/>
                  <a:gd name="T40" fmla="*/ 12 w 48"/>
                  <a:gd name="T41" fmla="*/ 161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1"/>
                  <a:gd name="T65" fmla="*/ 48 w 48"/>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1">
                    <a:moveTo>
                      <a:pt x="12" y="161"/>
                    </a:moveTo>
                    <a:lnTo>
                      <a:pt x="6" y="161"/>
                    </a:lnTo>
                    <a:lnTo>
                      <a:pt x="0" y="161"/>
                    </a:lnTo>
                    <a:lnTo>
                      <a:pt x="18" y="143"/>
                    </a:lnTo>
                    <a:lnTo>
                      <a:pt x="30" y="120"/>
                    </a:lnTo>
                    <a:lnTo>
                      <a:pt x="42" y="102"/>
                    </a:lnTo>
                    <a:lnTo>
                      <a:pt x="42" y="78"/>
                    </a:lnTo>
                    <a:lnTo>
                      <a:pt x="48" y="54"/>
                    </a:lnTo>
                    <a:lnTo>
                      <a:pt x="42" y="36"/>
                    </a:lnTo>
                    <a:lnTo>
                      <a:pt x="42" y="18"/>
                    </a:lnTo>
                    <a:lnTo>
                      <a:pt x="42" y="0"/>
                    </a:lnTo>
                    <a:lnTo>
                      <a:pt x="48" y="12"/>
                    </a:lnTo>
                    <a:lnTo>
                      <a:pt x="48" y="30"/>
                    </a:lnTo>
                    <a:lnTo>
                      <a:pt x="48" y="54"/>
                    </a:lnTo>
                    <a:lnTo>
                      <a:pt x="48" y="78"/>
                    </a:lnTo>
                    <a:lnTo>
                      <a:pt x="42" y="108"/>
                    </a:lnTo>
                    <a:lnTo>
                      <a:pt x="36" y="132"/>
                    </a:lnTo>
                    <a:lnTo>
                      <a:pt x="24" y="149"/>
                    </a:lnTo>
                    <a:lnTo>
                      <a:pt x="12" y="1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93" name="Freeform 56"/>
              <p:cNvSpPr>
                <a:spLocks/>
              </p:cNvSpPr>
              <p:nvPr/>
            </p:nvSpPr>
            <p:spPr bwMode="auto">
              <a:xfrm>
                <a:off x="5287" y="1153"/>
                <a:ext cx="36" cy="18"/>
              </a:xfrm>
              <a:custGeom>
                <a:avLst/>
                <a:gdLst>
                  <a:gd name="T0" fmla="*/ 36 w 36"/>
                  <a:gd name="T1" fmla="*/ 18 h 18"/>
                  <a:gd name="T2" fmla="*/ 30 w 36"/>
                  <a:gd name="T3" fmla="*/ 18 h 18"/>
                  <a:gd name="T4" fmla="*/ 30 w 36"/>
                  <a:gd name="T5" fmla="*/ 12 h 18"/>
                  <a:gd name="T6" fmla="*/ 24 w 36"/>
                  <a:gd name="T7" fmla="*/ 6 h 18"/>
                  <a:gd name="T8" fmla="*/ 18 w 36"/>
                  <a:gd name="T9" fmla="*/ 6 h 18"/>
                  <a:gd name="T10" fmla="*/ 12 w 36"/>
                  <a:gd name="T11" fmla="*/ 0 h 18"/>
                  <a:gd name="T12" fmla="*/ 6 w 36"/>
                  <a:gd name="T13" fmla="*/ 0 h 18"/>
                  <a:gd name="T14" fmla="*/ 6 w 36"/>
                  <a:gd name="T15" fmla="*/ 0 h 18"/>
                  <a:gd name="T16" fmla="*/ 0 w 36"/>
                  <a:gd name="T17" fmla="*/ 0 h 18"/>
                  <a:gd name="T18" fmla="*/ 0 w 36"/>
                  <a:gd name="T19" fmla="*/ 0 h 18"/>
                  <a:gd name="T20" fmla="*/ 6 w 36"/>
                  <a:gd name="T21" fmla="*/ 0 h 18"/>
                  <a:gd name="T22" fmla="*/ 6 w 36"/>
                  <a:gd name="T23" fmla="*/ 6 h 18"/>
                  <a:gd name="T24" fmla="*/ 12 w 36"/>
                  <a:gd name="T25" fmla="*/ 6 h 18"/>
                  <a:gd name="T26" fmla="*/ 18 w 36"/>
                  <a:gd name="T27" fmla="*/ 12 h 18"/>
                  <a:gd name="T28" fmla="*/ 24 w 36"/>
                  <a:gd name="T29" fmla="*/ 12 h 18"/>
                  <a:gd name="T30" fmla="*/ 30 w 36"/>
                  <a:gd name="T31" fmla="*/ 18 h 18"/>
                  <a:gd name="T32" fmla="*/ 36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18"/>
                    </a:moveTo>
                    <a:lnTo>
                      <a:pt x="30" y="18"/>
                    </a:lnTo>
                    <a:lnTo>
                      <a:pt x="30" y="12"/>
                    </a:lnTo>
                    <a:lnTo>
                      <a:pt x="24" y="6"/>
                    </a:lnTo>
                    <a:lnTo>
                      <a:pt x="18" y="6"/>
                    </a:lnTo>
                    <a:lnTo>
                      <a:pt x="12" y="0"/>
                    </a:lnTo>
                    <a:lnTo>
                      <a:pt x="6" y="0"/>
                    </a:lnTo>
                    <a:lnTo>
                      <a:pt x="0" y="0"/>
                    </a:lnTo>
                    <a:lnTo>
                      <a:pt x="6" y="0"/>
                    </a:lnTo>
                    <a:lnTo>
                      <a:pt x="6" y="6"/>
                    </a:lnTo>
                    <a:lnTo>
                      <a:pt x="12" y="6"/>
                    </a:lnTo>
                    <a:lnTo>
                      <a:pt x="18" y="12"/>
                    </a:lnTo>
                    <a:lnTo>
                      <a:pt x="24" y="12"/>
                    </a:lnTo>
                    <a:lnTo>
                      <a:pt x="30" y="18"/>
                    </a:lnTo>
                    <a:lnTo>
                      <a:pt x="36"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94" name="Freeform 57"/>
              <p:cNvSpPr>
                <a:spLocks/>
              </p:cNvSpPr>
              <p:nvPr/>
            </p:nvSpPr>
            <p:spPr bwMode="auto">
              <a:xfrm>
                <a:off x="5287" y="1153"/>
                <a:ext cx="36" cy="36"/>
              </a:xfrm>
              <a:custGeom>
                <a:avLst/>
                <a:gdLst>
                  <a:gd name="T0" fmla="*/ 0 w 36"/>
                  <a:gd name="T1" fmla="*/ 6 h 36"/>
                  <a:gd name="T2" fmla="*/ 0 w 36"/>
                  <a:gd name="T3" fmla="*/ 0 h 36"/>
                  <a:gd name="T4" fmla="*/ 6 w 36"/>
                  <a:gd name="T5" fmla="*/ 6 h 36"/>
                  <a:gd name="T6" fmla="*/ 6 w 36"/>
                  <a:gd name="T7" fmla="*/ 6 h 36"/>
                  <a:gd name="T8" fmla="*/ 18 w 36"/>
                  <a:gd name="T9" fmla="*/ 12 h 36"/>
                  <a:gd name="T10" fmla="*/ 24 w 36"/>
                  <a:gd name="T11" fmla="*/ 18 h 36"/>
                  <a:gd name="T12" fmla="*/ 30 w 36"/>
                  <a:gd name="T13" fmla="*/ 24 h 36"/>
                  <a:gd name="T14" fmla="*/ 30 w 36"/>
                  <a:gd name="T15" fmla="*/ 30 h 36"/>
                  <a:gd name="T16" fmla="*/ 36 w 36"/>
                  <a:gd name="T17" fmla="*/ 36 h 36"/>
                  <a:gd name="T18" fmla="*/ 30 w 36"/>
                  <a:gd name="T19" fmla="*/ 30 h 36"/>
                  <a:gd name="T20" fmla="*/ 24 w 36"/>
                  <a:gd name="T21" fmla="*/ 30 h 36"/>
                  <a:gd name="T22" fmla="*/ 18 w 36"/>
                  <a:gd name="T23" fmla="*/ 24 h 36"/>
                  <a:gd name="T24" fmla="*/ 12 w 36"/>
                  <a:gd name="T25" fmla="*/ 18 h 36"/>
                  <a:gd name="T26" fmla="*/ 6 w 36"/>
                  <a:gd name="T27" fmla="*/ 12 h 36"/>
                  <a:gd name="T28" fmla="*/ 0 w 36"/>
                  <a:gd name="T29" fmla="*/ 6 h 36"/>
                  <a:gd name="T30" fmla="*/ 0 w 36"/>
                  <a:gd name="T31" fmla="*/ 6 h 36"/>
                  <a:gd name="T32" fmla="*/ 0 w 36"/>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6"/>
                    </a:moveTo>
                    <a:lnTo>
                      <a:pt x="0" y="0"/>
                    </a:lnTo>
                    <a:lnTo>
                      <a:pt x="6" y="6"/>
                    </a:lnTo>
                    <a:lnTo>
                      <a:pt x="18" y="12"/>
                    </a:lnTo>
                    <a:lnTo>
                      <a:pt x="24" y="18"/>
                    </a:lnTo>
                    <a:lnTo>
                      <a:pt x="30" y="24"/>
                    </a:lnTo>
                    <a:lnTo>
                      <a:pt x="30" y="30"/>
                    </a:lnTo>
                    <a:lnTo>
                      <a:pt x="36" y="36"/>
                    </a:lnTo>
                    <a:lnTo>
                      <a:pt x="30" y="30"/>
                    </a:lnTo>
                    <a:lnTo>
                      <a:pt x="24" y="30"/>
                    </a:lnTo>
                    <a:lnTo>
                      <a:pt x="18" y="24"/>
                    </a:lnTo>
                    <a:lnTo>
                      <a:pt x="12" y="18"/>
                    </a:lnTo>
                    <a:lnTo>
                      <a:pt x="6" y="12"/>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95" name="Freeform 58"/>
              <p:cNvSpPr>
                <a:spLocks/>
              </p:cNvSpPr>
              <p:nvPr/>
            </p:nvSpPr>
            <p:spPr bwMode="auto">
              <a:xfrm>
                <a:off x="5275" y="1177"/>
                <a:ext cx="48" cy="42"/>
              </a:xfrm>
              <a:custGeom>
                <a:avLst/>
                <a:gdLst>
                  <a:gd name="T0" fmla="*/ 0 w 48"/>
                  <a:gd name="T1" fmla="*/ 0 h 42"/>
                  <a:gd name="T2" fmla="*/ 6 w 48"/>
                  <a:gd name="T3" fmla="*/ 0 h 42"/>
                  <a:gd name="T4" fmla="*/ 12 w 48"/>
                  <a:gd name="T5" fmla="*/ 0 h 42"/>
                  <a:gd name="T6" fmla="*/ 18 w 48"/>
                  <a:gd name="T7" fmla="*/ 6 h 42"/>
                  <a:gd name="T8" fmla="*/ 24 w 48"/>
                  <a:gd name="T9" fmla="*/ 12 h 42"/>
                  <a:gd name="T10" fmla="*/ 30 w 48"/>
                  <a:gd name="T11" fmla="*/ 18 h 42"/>
                  <a:gd name="T12" fmla="*/ 42 w 48"/>
                  <a:gd name="T13" fmla="*/ 30 h 42"/>
                  <a:gd name="T14" fmla="*/ 42 w 48"/>
                  <a:gd name="T15" fmla="*/ 36 h 42"/>
                  <a:gd name="T16" fmla="*/ 48 w 48"/>
                  <a:gd name="T17" fmla="*/ 42 h 42"/>
                  <a:gd name="T18" fmla="*/ 42 w 48"/>
                  <a:gd name="T19" fmla="*/ 42 h 42"/>
                  <a:gd name="T20" fmla="*/ 36 w 48"/>
                  <a:gd name="T21" fmla="*/ 36 h 42"/>
                  <a:gd name="T22" fmla="*/ 30 w 48"/>
                  <a:gd name="T23" fmla="*/ 30 h 42"/>
                  <a:gd name="T24" fmla="*/ 24 w 48"/>
                  <a:gd name="T25" fmla="*/ 24 h 42"/>
                  <a:gd name="T26" fmla="*/ 12 w 48"/>
                  <a:gd name="T27" fmla="*/ 12 h 42"/>
                  <a:gd name="T28" fmla="*/ 6 w 48"/>
                  <a:gd name="T29" fmla="*/ 6 h 42"/>
                  <a:gd name="T30" fmla="*/ 6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6" y="0"/>
                    </a:lnTo>
                    <a:lnTo>
                      <a:pt x="12" y="0"/>
                    </a:lnTo>
                    <a:lnTo>
                      <a:pt x="18" y="6"/>
                    </a:lnTo>
                    <a:lnTo>
                      <a:pt x="24" y="12"/>
                    </a:lnTo>
                    <a:lnTo>
                      <a:pt x="30" y="18"/>
                    </a:lnTo>
                    <a:lnTo>
                      <a:pt x="42" y="30"/>
                    </a:lnTo>
                    <a:lnTo>
                      <a:pt x="42" y="36"/>
                    </a:lnTo>
                    <a:lnTo>
                      <a:pt x="48" y="42"/>
                    </a:lnTo>
                    <a:lnTo>
                      <a:pt x="42" y="42"/>
                    </a:lnTo>
                    <a:lnTo>
                      <a:pt x="36" y="36"/>
                    </a:lnTo>
                    <a:lnTo>
                      <a:pt x="30" y="30"/>
                    </a:lnTo>
                    <a:lnTo>
                      <a:pt x="24" y="24"/>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96" name="Freeform 59"/>
              <p:cNvSpPr>
                <a:spLocks/>
              </p:cNvSpPr>
              <p:nvPr/>
            </p:nvSpPr>
            <p:spPr bwMode="auto">
              <a:xfrm>
                <a:off x="5269" y="1213"/>
                <a:ext cx="48" cy="36"/>
              </a:xfrm>
              <a:custGeom>
                <a:avLst/>
                <a:gdLst>
                  <a:gd name="T0" fmla="*/ 0 w 48"/>
                  <a:gd name="T1" fmla="*/ 0 h 36"/>
                  <a:gd name="T2" fmla="*/ 0 w 48"/>
                  <a:gd name="T3" fmla="*/ 0 h 36"/>
                  <a:gd name="T4" fmla="*/ 12 w 48"/>
                  <a:gd name="T5" fmla="*/ 0 h 36"/>
                  <a:gd name="T6" fmla="*/ 18 w 48"/>
                  <a:gd name="T7" fmla="*/ 6 h 36"/>
                  <a:gd name="T8" fmla="*/ 24 w 48"/>
                  <a:gd name="T9" fmla="*/ 12 h 36"/>
                  <a:gd name="T10" fmla="*/ 36 w 48"/>
                  <a:gd name="T11" fmla="*/ 18 h 36"/>
                  <a:gd name="T12" fmla="*/ 42 w 48"/>
                  <a:gd name="T13" fmla="*/ 24 h 36"/>
                  <a:gd name="T14" fmla="*/ 48 w 48"/>
                  <a:gd name="T15" fmla="*/ 30 h 36"/>
                  <a:gd name="T16" fmla="*/ 48 w 48"/>
                  <a:gd name="T17" fmla="*/ 36 h 36"/>
                  <a:gd name="T18" fmla="*/ 48 w 48"/>
                  <a:gd name="T19" fmla="*/ 36 h 36"/>
                  <a:gd name="T20" fmla="*/ 42 w 48"/>
                  <a:gd name="T21" fmla="*/ 30 h 36"/>
                  <a:gd name="T22" fmla="*/ 30 w 48"/>
                  <a:gd name="T23" fmla="*/ 24 h 36"/>
                  <a:gd name="T24" fmla="*/ 24 w 48"/>
                  <a:gd name="T25" fmla="*/ 18 h 36"/>
                  <a:gd name="T26" fmla="*/ 12 w 48"/>
                  <a:gd name="T27" fmla="*/ 12 h 36"/>
                  <a:gd name="T28" fmla="*/ 6 w 48"/>
                  <a:gd name="T29" fmla="*/ 6 h 36"/>
                  <a:gd name="T30" fmla="*/ 0 w 48"/>
                  <a:gd name="T31" fmla="*/ 0 h 36"/>
                  <a:gd name="T32" fmla="*/ 0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0" y="0"/>
                    </a:moveTo>
                    <a:lnTo>
                      <a:pt x="0" y="0"/>
                    </a:lnTo>
                    <a:lnTo>
                      <a:pt x="12" y="0"/>
                    </a:lnTo>
                    <a:lnTo>
                      <a:pt x="18" y="6"/>
                    </a:lnTo>
                    <a:lnTo>
                      <a:pt x="24" y="12"/>
                    </a:lnTo>
                    <a:lnTo>
                      <a:pt x="36" y="18"/>
                    </a:lnTo>
                    <a:lnTo>
                      <a:pt x="42" y="24"/>
                    </a:lnTo>
                    <a:lnTo>
                      <a:pt x="48" y="30"/>
                    </a:lnTo>
                    <a:lnTo>
                      <a:pt x="48" y="36"/>
                    </a:lnTo>
                    <a:lnTo>
                      <a:pt x="42" y="30"/>
                    </a:lnTo>
                    <a:lnTo>
                      <a:pt x="30" y="24"/>
                    </a:lnTo>
                    <a:lnTo>
                      <a:pt x="24"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97" name="Freeform 60"/>
              <p:cNvSpPr>
                <a:spLocks/>
              </p:cNvSpPr>
              <p:nvPr/>
            </p:nvSpPr>
            <p:spPr bwMode="auto">
              <a:xfrm>
                <a:off x="5269" y="1225"/>
                <a:ext cx="42" cy="36"/>
              </a:xfrm>
              <a:custGeom>
                <a:avLst/>
                <a:gdLst>
                  <a:gd name="T0" fmla="*/ 0 w 42"/>
                  <a:gd name="T1" fmla="*/ 0 h 36"/>
                  <a:gd name="T2" fmla="*/ 0 w 42"/>
                  <a:gd name="T3" fmla="*/ 0 h 36"/>
                  <a:gd name="T4" fmla="*/ 6 w 42"/>
                  <a:gd name="T5" fmla="*/ 6 h 36"/>
                  <a:gd name="T6" fmla="*/ 12 w 42"/>
                  <a:gd name="T7" fmla="*/ 6 h 36"/>
                  <a:gd name="T8" fmla="*/ 24 w 42"/>
                  <a:gd name="T9" fmla="*/ 12 h 36"/>
                  <a:gd name="T10" fmla="*/ 30 w 42"/>
                  <a:gd name="T11" fmla="*/ 18 h 36"/>
                  <a:gd name="T12" fmla="*/ 36 w 42"/>
                  <a:gd name="T13" fmla="*/ 24 h 36"/>
                  <a:gd name="T14" fmla="*/ 42 w 42"/>
                  <a:gd name="T15" fmla="*/ 30 h 36"/>
                  <a:gd name="T16" fmla="*/ 42 w 42"/>
                  <a:gd name="T17" fmla="*/ 36 h 36"/>
                  <a:gd name="T18" fmla="*/ 42 w 42"/>
                  <a:gd name="T19" fmla="*/ 36 h 36"/>
                  <a:gd name="T20" fmla="*/ 30 w 42"/>
                  <a:gd name="T21" fmla="*/ 30 h 36"/>
                  <a:gd name="T22" fmla="*/ 24 w 42"/>
                  <a:gd name="T23" fmla="*/ 24 h 36"/>
                  <a:gd name="T24" fmla="*/ 18 w 42"/>
                  <a:gd name="T25" fmla="*/ 18 h 36"/>
                  <a:gd name="T26" fmla="*/ 6 w 42"/>
                  <a:gd name="T27" fmla="*/ 12 h 36"/>
                  <a:gd name="T28" fmla="*/ 0 w 42"/>
                  <a:gd name="T29" fmla="*/ 12 h 36"/>
                  <a:gd name="T30" fmla="*/ 0 w 42"/>
                  <a:gd name="T31" fmla="*/ 6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6"/>
                    </a:lnTo>
                    <a:lnTo>
                      <a:pt x="12" y="6"/>
                    </a:lnTo>
                    <a:lnTo>
                      <a:pt x="24" y="12"/>
                    </a:lnTo>
                    <a:lnTo>
                      <a:pt x="30" y="18"/>
                    </a:lnTo>
                    <a:lnTo>
                      <a:pt x="36" y="24"/>
                    </a:lnTo>
                    <a:lnTo>
                      <a:pt x="42" y="30"/>
                    </a:lnTo>
                    <a:lnTo>
                      <a:pt x="42" y="36"/>
                    </a:lnTo>
                    <a:lnTo>
                      <a:pt x="30" y="30"/>
                    </a:lnTo>
                    <a:lnTo>
                      <a:pt x="24" y="24"/>
                    </a:lnTo>
                    <a:lnTo>
                      <a:pt x="18" y="18"/>
                    </a:lnTo>
                    <a:lnTo>
                      <a:pt x="6" y="12"/>
                    </a:lnTo>
                    <a:lnTo>
                      <a:pt x="0" y="12"/>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98" name="Freeform 61"/>
              <p:cNvSpPr>
                <a:spLocks/>
              </p:cNvSpPr>
              <p:nvPr/>
            </p:nvSpPr>
            <p:spPr bwMode="auto">
              <a:xfrm>
                <a:off x="5269" y="1255"/>
                <a:ext cx="36" cy="30"/>
              </a:xfrm>
              <a:custGeom>
                <a:avLst/>
                <a:gdLst>
                  <a:gd name="T0" fmla="*/ 0 w 36"/>
                  <a:gd name="T1" fmla="*/ 0 h 30"/>
                  <a:gd name="T2" fmla="*/ 0 w 36"/>
                  <a:gd name="T3" fmla="*/ 0 h 30"/>
                  <a:gd name="T4" fmla="*/ 6 w 36"/>
                  <a:gd name="T5" fmla="*/ 0 h 30"/>
                  <a:gd name="T6" fmla="*/ 12 w 36"/>
                  <a:gd name="T7" fmla="*/ 6 h 30"/>
                  <a:gd name="T8" fmla="*/ 18 w 36"/>
                  <a:gd name="T9" fmla="*/ 6 h 30"/>
                  <a:gd name="T10" fmla="*/ 24 w 36"/>
                  <a:gd name="T11" fmla="*/ 12 h 30"/>
                  <a:gd name="T12" fmla="*/ 30 w 36"/>
                  <a:gd name="T13" fmla="*/ 18 h 30"/>
                  <a:gd name="T14" fmla="*/ 36 w 36"/>
                  <a:gd name="T15" fmla="*/ 24 h 30"/>
                  <a:gd name="T16" fmla="*/ 36 w 36"/>
                  <a:gd name="T17" fmla="*/ 30 h 30"/>
                  <a:gd name="T18" fmla="*/ 30 w 36"/>
                  <a:gd name="T19" fmla="*/ 30 h 30"/>
                  <a:gd name="T20" fmla="*/ 30 w 36"/>
                  <a:gd name="T21" fmla="*/ 24 h 30"/>
                  <a:gd name="T22" fmla="*/ 18 w 36"/>
                  <a:gd name="T23" fmla="*/ 18 h 30"/>
                  <a:gd name="T24" fmla="*/ 12 w 36"/>
                  <a:gd name="T25" fmla="*/ 18 h 30"/>
                  <a:gd name="T26" fmla="*/ 6 w 36"/>
                  <a:gd name="T27" fmla="*/ 12 h 30"/>
                  <a:gd name="T28" fmla="*/ 0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6"/>
                    </a:lnTo>
                    <a:lnTo>
                      <a:pt x="24" y="12"/>
                    </a:lnTo>
                    <a:lnTo>
                      <a:pt x="30" y="18"/>
                    </a:lnTo>
                    <a:lnTo>
                      <a:pt x="36" y="24"/>
                    </a:lnTo>
                    <a:lnTo>
                      <a:pt x="36" y="30"/>
                    </a:lnTo>
                    <a:lnTo>
                      <a:pt x="30" y="30"/>
                    </a:lnTo>
                    <a:lnTo>
                      <a:pt x="30" y="24"/>
                    </a:lnTo>
                    <a:lnTo>
                      <a:pt x="18" y="18"/>
                    </a:lnTo>
                    <a:lnTo>
                      <a:pt x="12" y="18"/>
                    </a:lnTo>
                    <a:lnTo>
                      <a:pt x="6" y="12"/>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99" name="Freeform 62"/>
              <p:cNvSpPr>
                <a:spLocks/>
              </p:cNvSpPr>
              <p:nvPr/>
            </p:nvSpPr>
            <p:spPr bwMode="auto">
              <a:xfrm>
                <a:off x="5257" y="1296"/>
                <a:ext cx="24" cy="6"/>
              </a:xfrm>
              <a:custGeom>
                <a:avLst/>
                <a:gdLst>
                  <a:gd name="T0" fmla="*/ 0 w 24"/>
                  <a:gd name="T1" fmla="*/ 0 h 6"/>
                  <a:gd name="T2" fmla="*/ 6 w 24"/>
                  <a:gd name="T3" fmla="*/ 0 h 6"/>
                  <a:gd name="T4" fmla="*/ 6 w 24"/>
                  <a:gd name="T5" fmla="*/ 0 h 6"/>
                  <a:gd name="T6" fmla="*/ 12 w 24"/>
                  <a:gd name="T7" fmla="*/ 0 h 6"/>
                  <a:gd name="T8" fmla="*/ 12 w 24"/>
                  <a:gd name="T9" fmla="*/ 0 h 6"/>
                  <a:gd name="T10" fmla="*/ 18 w 24"/>
                  <a:gd name="T11" fmla="*/ 0 h 6"/>
                  <a:gd name="T12" fmla="*/ 24 w 24"/>
                  <a:gd name="T13" fmla="*/ 0 h 6"/>
                  <a:gd name="T14" fmla="*/ 24 w 24"/>
                  <a:gd name="T15" fmla="*/ 6 h 6"/>
                  <a:gd name="T16" fmla="*/ 24 w 24"/>
                  <a:gd name="T17" fmla="*/ 6 h 6"/>
                  <a:gd name="T18" fmla="*/ 24 w 24"/>
                  <a:gd name="T19" fmla="*/ 6 h 6"/>
                  <a:gd name="T20" fmla="*/ 18 w 24"/>
                  <a:gd name="T21" fmla="*/ 6 h 6"/>
                  <a:gd name="T22" fmla="*/ 12 w 24"/>
                  <a:gd name="T23" fmla="*/ 6 h 6"/>
                  <a:gd name="T24" fmla="*/ 12 w 24"/>
                  <a:gd name="T25" fmla="*/ 6 h 6"/>
                  <a:gd name="T26" fmla="*/ 6 w 24"/>
                  <a:gd name="T27" fmla="*/ 6 h 6"/>
                  <a:gd name="T28" fmla="*/ 6 w 24"/>
                  <a:gd name="T29" fmla="*/ 6 h 6"/>
                  <a:gd name="T30" fmla="*/ 0 w 24"/>
                  <a:gd name="T31" fmla="*/ 6 h 6"/>
                  <a:gd name="T32" fmla="*/ 0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0"/>
                    </a:moveTo>
                    <a:lnTo>
                      <a:pt x="6" y="0"/>
                    </a:lnTo>
                    <a:lnTo>
                      <a:pt x="12" y="0"/>
                    </a:lnTo>
                    <a:lnTo>
                      <a:pt x="18" y="0"/>
                    </a:lnTo>
                    <a:lnTo>
                      <a:pt x="24" y="0"/>
                    </a:lnTo>
                    <a:lnTo>
                      <a:pt x="24" y="6"/>
                    </a:lnTo>
                    <a:lnTo>
                      <a:pt x="18" y="6"/>
                    </a:lnTo>
                    <a:lnTo>
                      <a:pt x="12" y="6"/>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00" name="Freeform 63"/>
              <p:cNvSpPr>
                <a:spLocks/>
              </p:cNvSpPr>
              <p:nvPr/>
            </p:nvSpPr>
            <p:spPr bwMode="auto">
              <a:xfrm>
                <a:off x="5281" y="1171"/>
                <a:ext cx="42" cy="36"/>
              </a:xfrm>
              <a:custGeom>
                <a:avLst/>
                <a:gdLst>
                  <a:gd name="T0" fmla="*/ 0 w 42"/>
                  <a:gd name="T1" fmla="*/ 0 h 36"/>
                  <a:gd name="T2" fmla="*/ 6 w 42"/>
                  <a:gd name="T3" fmla="*/ 0 h 36"/>
                  <a:gd name="T4" fmla="*/ 6 w 42"/>
                  <a:gd name="T5" fmla="*/ 0 h 36"/>
                  <a:gd name="T6" fmla="*/ 12 w 42"/>
                  <a:gd name="T7" fmla="*/ 0 h 36"/>
                  <a:gd name="T8" fmla="*/ 18 w 42"/>
                  <a:gd name="T9" fmla="*/ 6 h 36"/>
                  <a:gd name="T10" fmla="*/ 30 w 42"/>
                  <a:gd name="T11" fmla="*/ 12 h 36"/>
                  <a:gd name="T12" fmla="*/ 36 w 42"/>
                  <a:gd name="T13" fmla="*/ 24 h 36"/>
                  <a:gd name="T14" fmla="*/ 42 w 42"/>
                  <a:gd name="T15" fmla="*/ 30 h 36"/>
                  <a:gd name="T16" fmla="*/ 42 w 42"/>
                  <a:gd name="T17" fmla="*/ 36 h 36"/>
                  <a:gd name="T18" fmla="*/ 42 w 42"/>
                  <a:gd name="T19" fmla="*/ 30 h 36"/>
                  <a:gd name="T20" fmla="*/ 36 w 42"/>
                  <a:gd name="T21" fmla="*/ 30 h 36"/>
                  <a:gd name="T22" fmla="*/ 24 w 42"/>
                  <a:gd name="T23" fmla="*/ 24 h 36"/>
                  <a:gd name="T24" fmla="*/ 18 w 42"/>
                  <a:gd name="T25" fmla="*/ 18 h 36"/>
                  <a:gd name="T26" fmla="*/ 12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6" y="0"/>
                    </a:lnTo>
                    <a:lnTo>
                      <a:pt x="12" y="0"/>
                    </a:lnTo>
                    <a:lnTo>
                      <a:pt x="18" y="6"/>
                    </a:lnTo>
                    <a:lnTo>
                      <a:pt x="30" y="12"/>
                    </a:lnTo>
                    <a:lnTo>
                      <a:pt x="36" y="24"/>
                    </a:lnTo>
                    <a:lnTo>
                      <a:pt x="42" y="30"/>
                    </a:lnTo>
                    <a:lnTo>
                      <a:pt x="42" y="36"/>
                    </a:lnTo>
                    <a:lnTo>
                      <a:pt x="42" y="30"/>
                    </a:lnTo>
                    <a:lnTo>
                      <a:pt x="36" y="30"/>
                    </a:lnTo>
                    <a:lnTo>
                      <a:pt x="24" y="24"/>
                    </a:lnTo>
                    <a:lnTo>
                      <a:pt x="18"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01" name="Freeform 64"/>
              <p:cNvSpPr>
                <a:spLocks/>
              </p:cNvSpPr>
              <p:nvPr/>
            </p:nvSpPr>
            <p:spPr bwMode="auto">
              <a:xfrm>
                <a:off x="5275" y="1195"/>
                <a:ext cx="48" cy="42"/>
              </a:xfrm>
              <a:custGeom>
                <a:avLst/>
                <a:gdLst>
                  <a:gd name="T0" fmla="*/ 0 w 48"/>
                  <a:gd name="T1" fmla="*/ 0 h 42"/>
                  <a:gd name="T2" fmla="*/ 0 w 48"/>
                  <a:gd name="T3" fmla="*/ 0 h 42"/>
                  <a:gd name="T4" fmla="*/ 6 w 48"/>
                  <a:gd name="T5" fmla="*/ 6 h 42"/>
                  <a:gd name="T6" fmla="*/ 12 w 48"/>
                  <a:gd name="T7" fmla="*/ 6 h 42"/>
                  <a:gd name="T8" fmla="*/ 24 w 48"/>
                  <a:gd name="T9" fmla="*/ 12 h 42"/>
                  <a:gd name="T10" fmla="*/ 30 w 48"/>
                  <a:gd name="T11" fmla="*/ 18 h 42"/>
                  <a:gd name="T12" fmla="*/ 36 w 48"/>
                  <a:gd name="T13" fmla="*/ 24 h 42"/>
                  <a:gd name="T14" fmla="*/ 42 w 48"/>
                  <a:gd name="T15" fmla="*/ 30 h 42"/>
                  <a:gd name="T16" fmla="*/ 48 w 48"/>
                  <a:gd name="T17" fmla="*/ 42 h 42"/>
                  <a:gd name="T18" fmla="*/ 42 w 48"/>
                  <a:gd name="T19" fmla="*/ 36 h 42"/>
                  <a:gd name="T20" fmla="*/ 36 w 48"/>
                  <a:gd name="T21" fmla="*/ 30 h 42"/>
                  <a:gd name="T22" fmla="*/ 30 w 48"/>
                  <a:gd name="T23" fmla="*/ 24 h 42"/>
                  <a:gd name="T24" fmla="*/ 18 w 48"/>
                  <a:gd name="T25" fmla="*/ 18 h 42"/>
                  <a:gd name="T26" fmla="*/ 12 w 48"/>
                  <a:gd name="T27" fmla="*/ 12 h 42"/>
                  <a:gd name="T28" fmla="*/ 6 w 48"/>
                  <a:gd name="T29" fmla="*/ 6 h 42"/>
                  <a:gd name="T30" fmla="*/ 0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0" y="0"/>
                    </a:lnTo>
                    <a:lnTo>
                      <a:pt x="6" y="6"/>
                    </a:lnTo>
                    <a:lnTo>
                      <a:pt x="12" y="6"/>
                    </a:lnTo>
                    <a:lnTo>
                      <a:pt x="24" y="12"/>
                    </a:lnTo>
                    <a:lnTo>
                      <a:pt x="30" y="18"/>
                    </a:lnTo>
                    <a:lnTo>
                      <a:pt x="36" y="24"/>
                    </a:lnTo>
                    <a:lnTo>
                      <a:pt x="42" y="30"/>
                    </a:lnTo>
                    <a:lnTo>
                      <a:pt x="48" y="42"/>
                    </a:lnTo>
                    <a:lnTo>
                      <a:pt x="42" y="36"/>
                    </a:lnTo>
                    <a:lnTo>
                      <a:pt x="36" y="30"/>
                    </a:lnTo>
                    <a:lnTo>
                      <a:pt x="30" y="24"/>
                    </a:lnTo>
                    <a:lnTo>
                      <a:pt x="18" y="18"/>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02" name="Freeform 65"/>
              <p:cNvSpPr>
                <a:spLocks/>
              </p:cNvSpPr>
              <p:nvPr/>
            </p:nvSpPr>
            <p:spPr bwMode="auto">
              <a:xfrm>
                <a:off x="5263" y="1243"/>
                <a:ext cx="48" cy="30"/>
              </a:xfrm>
              <a:custGeom>
                <a:avLst/>
                <a:gdLst>
                  <a:gd name="T0" fmla="*/ 0 w 48"/>
                  <a:gd name="T1" fmla="*/ 0 h 30"/>
                  <a:gd name="T2" fmla="*/ 6 w 48"/>
                  <a:gd name="T3" fmla="*/ 0 h 30"/>
                  <a:gd name="T4" fmla="*/ 12 w 48"/>
                  <a:gd name="T5" fmla="*/ 6 h 30"/>
                  <a:gd name="T6" fmla="*/ 18 w 48"/>
                  <a:gd name="T7" fmla="*/ 6 h 30"/>
                  <a:gd name="T8" fmla="*/ 24 w 48"/>
                  <a:gd name="T9" fmla="*/ 12 h 30"/>
                  <a:gd name="T10" fmla="*/ 30 w 48"/>
                  <a:gd name="T11" fmla="*/ 12 h 30"/>
                  <a:gd name="T12" fmla="*/ 42 w 48"/>
                  <a:gd name="T13" fmla="*/ 18 h 30"/>
                  <a:gd name="T14" fmla="*/ 48 w 48"/>
                  <a:gd name="T15" fmla="*/ 24 h 30"/>
                  <a:gd name="T16" fmla="*/ 48 w 48"/>
                  <a:gd name="T17" fmla="*/ 30 h 30"/>
                  <a:gd name="T18" fmla="*/ 42 w 48"/>
                  <a:gd name="T19" fmla="*/ 30 h 30"/>
                  <a:gd name="T20" fmla="*/ 36 w 48"/>
                  <a:gd name="T21" fmla="*/ 24 h 30"/>
                  <a:gd name="T22" fmla="*/ 30 w 48"/>
                  <a:gd name="T23" fmla="*/ 18 h 30"/>
                  <a:gd name="T24" fmla="*/ 24 w 48"/>
                  <a:gd name="T25" fmla="*/ 18 h 30"/>
                  <a:gd name="T26" fmla="*/ 12 w 48"/>
                  <a:gd name="T27" fmla="*/ 12 h 30"/>
                  <a:gd name="T28" fmla="*/ 6 w 48"/>
                  <a:gd name="T29" fmla="*/ 6 h 30"/>
                  <a:gd name="T30" fmla="*/ 6 w 48"/>
                  <a:gd name="T31" fmla="*/ 6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6"/>
                    </a:lnTo>
                    <a:lnTo>
                      <a:pt x="18" y="6"/>
                    </a:lnTo>
                    <a:lnTo>
                      <a:pt x="24" y="12"/>
                    </a:lnTo>
                    <a:lnTo>
                      <a:pt x="30" y="12"/>
                    </a:lnTo>
                    <a:lnTo>
                      <a:pt x="42" y="18"/>
                    </a:lnTo>
                    <a:lnTo>
                      <a:pt x="48" y="24"/>
                    </a:lnTo>
                    <a:lnTo>
                      <a:pt x="48" y="30"/>
                    </a:lnTo>
                    <a:lnTo>
                      <a:pt x="42" y="30"/>
                    </a:lnTo>
                    <a:lnTo>
                      <a:pt x="36" y="24"/>
                    </a:lnTo>
                    <a:lnTo>
                      <a:pt x="30" y="18"/>
                    </a:lnTo>
                    <a:lnTo>
                      <a:pt x="24"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03" name="Freeform 66"/>
              <p:cNvSpPr>
                <a:spLocks/>
              </p:cNvSpPr>
              <p:nvPr/>
            </p:nvSpPr>
            <p:spPr bwMode="auto">
              <a:xfrm>
                <a:off x="5263" y="1267"/>
                <a:ext cx="36" cy="29"/>
              </a:xfrm>
              <a:custGeom>
                <a:avLst/>
                <a:gdLst>
                  <a:gd name="T0" fmla="*/ 0 w 36"/>
                  <a:gd name="T1" fmla="*/ 0 h 29"/>
                  <a:gd name="T2" fmla="*/ 6 w 36"/>
                  <a:gd name="T3" fmla="*/ 0 h 29"/>
                  <a:gd name="T4" fmla="*/ 6 w 36"/>
                  <a:gd name="T5" fmla="*/ 0 h 29"/>
                  <a:gd name="T6" fmla="*/ 12 w 36"/>
                  <a:gd name="T7" fmla="*/ 6 h 29"/>
                  <a:gd name="T8" fmla="*/ 18 w 36"/>
                  <a:gd name="T9" fmla="*/ 6 h 29"/>
                  <a:gd name="T10" fmla="*/ 24 w 36"/>
                  <a:gd name="T11" fmla="*/ 12 h 29"/>
                  <a:gd name="T12" fmla="*/ 30 w 36"/>
                  <a:gd name="T13" fmla="*/ 18 h 29"/>
                  <a:gd name="T14" fmla="*/ 36 w 36"/>
                  <a:gd name="T15" fmla="*/ 23 h 29"/>
                  <a:gd name="T16" fmla="*/ 36 w 36"/>
                  <a:gd name="T17" fmla="*/ 29 h 29"/>
                  <a:gd name="T18" fmla="*/ 36 w 36"/>
                  <a:gd name="T19" fmla="*/ 23 h 29"/>
                  <a:gd name="T20" fmla="*/ 30 w 36"/>
                  <a:gd name="T21" fmla="*/ 23 h 29"/>
                  <a:gd name="T22" fmla="*/ 24 w 36"/>
                  <a:gd name="T23" fmla="*/ 18 h 29"/>
                  <a:gd name="T24" fmla="*/ 18 w 36"/>
                  <a:gd name="T25" fmla="*/ 12 h 29"/>
                  <a:gd name="T26" fmla="*/ 12 w 36"/>
                  <a:gd name="T27" fmla="*/ 6 h 29"/>
                  <a:gd name="T28" fmla="*/ 6 w 36"/>
                  <a:gd name="T29" fmla="*/ 6 h 29"/>
                  <a:gd name="T30" fmla="*/ 6 w 36"/>
                  <a:gd name="T31" fmla="*/ 0 h 29"/>
                  <a:gd name="T32" fmla="*/ 0 w 36"/>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9"/>
                  <a:gd name="T53" fmla="*/ 36 w 3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9">
                    <a:moveTo>
                      <a:pt x="0" y="0"/>
                    </a:moveTo>
                    <a:lnTo>
                      <a:pt x="6" y="0"/>
                    </a:lnTo>
                    <a:lnTo>
                      <a:pt x="12" y="6"/>
                    </a:lnTo>
                    <a:lnTo>
                      <a:pt x="18" y="6"/>
                    </a:lnTo>
                    <a:lnTo>
                      <a:pt x="24" y="12"/>
                    </a:lnTo>
                    <a:lnTo>
                      <a:pt x="30" y="18"/>
                    </a:lnTo>
                    <a:lnTo>
                      <a:pt x="36" y="23"/>
                    </a:lnTo>
                    <a:lnTo>
                      <a:pt x="36" y="29"/>
                    </a:lnTo>
                    <a:lnTo>
                      <a:pt x="36" y="23"/>
                    </a:lnTo>
                    <a:lnTo>
                      <a:pt x="30" y="23"/>
                    </a:lnTo>
                    <a:lnTo>
                      <a:pt x="24" y="18"/>
                    </a:lnTo>
                    <a:lnTo>
                      <a:pt x="18" y="12"/>
                    </a:lnTo>
                    <a:lnTo>
                      <a:pt x="12" y="6"/>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04" name="Freeform 67"/>
              <p:cNvSpPr>
                <a:spLocks/>
              </p:cNvSpPr>
              <p:nvPr/>
            </p:nvSpPr>
            <p:spPr bwMode="auto">
              <a:xfrm>
                <a:off x="5269" y="1285"/>
                <a:ext cx="24" cy="11"/>
              </a:xfrm>
              <a:custGeom>
                <a:avLst/>
                <a:gdLst>
                  <a:gd name="T0" fmla="*/ 0 w 24"/>
                  <a:gd name="T1" fmla="*/ 5 h 11"/>
                  <a:gd name="T2" fmla="*/ 0 w 24"/>
                  <a:gd name="T3" fmla="*/ 0 h 11"/>
                  <a:gd name="T4" fmla="*/ 6 w 24"/>
                  <a:gd name="T5" fmla="*/ 0 h 11"/>
                  <a:gd name="T6" fmla="*/ 6 w 24"/>
                  <a:gd name="T7" fmla="*/ 0 h 11"/>
                  <a:gd name="T8" fmla="*/ 12 w 24"/>
                  <a:gd name="T9" fmla="*/ 5 h 11"/>
                  <a:gd name="T10" fmla="*/ 18 w 24"/>
                  <a:gd name="T11" fmla="*/ 5 h 11"/>
                  <a:gd name="T12" fmla="*/ 24 w 24"/>
                  <a:gd name="T13" fmla="*/ 5 h 11"/>
                  <a:gd name="T14" fmla="*/ 24 w 24"/>
                  <a:gd name="T15" fmla="*/ 11 h 11"/>
                  <a:gd name="T16" fmla="*/ 24 w 24"/>
                  <a:gd name="T17" fmla="*/ 11 h 11"/>
                  <a:gd name="T18" fmla="*/ 24 w 24"/>
                  <a:gd name="T19" fmla="*/ 11 h 11"/>
                  <a:gd name="T20" fmla="*/ 18 w 24"/>
                  <a:gd name="T21" fmla="*/ 11 h 11"/>
                  <a:gd name="T22" fmla="*/ 12 w 24"/>
                  <a:gd name="T23" fmla="*/ 5 h 11"/>
                  <a:gd name="T24" fmla="*/ 12 w 24"/>
                  <a:gd name="T25" fmla="*/ 5 h 11"/>
                  <a:gd name="T26" fmla="*/ 6 w 24"/>
                  <a:gd name="T27" fmla="*/ 5 h 11"/>
                  <a:gd name="T28" fmla="*/ 0 w 24"/>
                  <a:gd name="T29" fmla="*/ 5 h 11"/>
                  <a:gd name="T30" fmla="*/ 0 w 24"/>
                  <a:gd name="T31" fmla="*/ 5 h 11"/>
                  <a:gd name="T32" fmla="*/ 0 w 24"/>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5"/>
                    </a:moveTo>
                    <a:lnTo>
                      <a:pt x="0" y="0"/>
                    </a:lnTo>
                    <a:lnTo>
                      <a:pt x="6" y="0"/>
                    </a:lnTo>
                    <a:lnTo>
                      <a:pt x="12" y="5"/>
                    </a:lnTo>
                    <a:lnTo>
                      <a:pt x="18" y="5"/>
                    </a:lnTo>
                    <a:lnTo>
                      <a:pt x="24" y="5"/>
                    </a:lnTo>
                    <a:lnTo>
                      <a:pt x="24" y="11"/>
                    </a:lnTo>
                    <a:lnTo>
                      <a:pt x="18" y="11"/>
                    </a:lnTo>
                    <a:lnTo>
                      <a:pt x="12" y="5"/>
                    </a:lnTo>
                    <a:lnTo>
                      <a:pt x="6" y="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05" name="Freeform 68"/>
              <p:cNvSpPr>
                <a:spLocks/>
              </p:cNvSpPr>
              <p:nvPr/>
            </p:nvSpPr>
            <p:spPr bwMode="auto">
              <a:xfrm>
                <a:off x="5299" y="1135"/>
                <a:ext cx="18" cy="24"/>
              </a:xfrm>
              <a:custGeom>
                <a:avLst/>
                <a:gdLst>
                  <a:gd name="T0" fmla="*/ 18 w 18"/>
                  <a:gd name="T1" fmla="*/ 24 h 24"/>
                  <a:gd name="T2" fmla="*/ 18 w 18"/>
                  <a:gd name="T3" fmla="*/ 24 h 24"/>
                  <a:gd name="T4" fmla="*/ 12 w 18"/>
                  <a:gd name="T5" fmla="*/ 24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6 h 24"/>
                  <a:gd name="T22" fmla="*/ 6 w 18"/>
                  <a:gd name="T23" fmla="*/ 6 h 24"/>
                  <a:gd name="T24" fmla="*/ 12 w 18"/>
                  <a:gd name="T25" fmla="*/ 12 h 24"/>
                  <a:gd name="T26" fmla="*/ 12 w 18"/>
                  <a:gd name="T27" fmla="*/ 12 h 24"/>
                  <a:gd name="T28" fmla="*/ 18 w 18"/>
                  <a:gd name="T29" fmla="*/ 18 h 24"/>
                  <a:gd name="T30" fmla="*/ 18 w 18"/>
                  <a:gd name="T31" fmla="*/ 24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24"/>
                    </a:lnTo>
                    <a:lnTo>
                      <a:pt x="12" y="24"/>
                    </a:lnTo>
                    <a:lnTo>
                      <a:pt x="12" y="18"/>
                    </a:lnTo>
                    <a:lnTo>
                      <a:pt x="6" y="12"/>
                    </a:lnTo>
                    <a:lnTo>
                      <a:pt x="0" y="12"/>
                    </a:lnTo>
                    <a:lnTo>
                      <a:pt x="0" y="6"/>
                    </a:lnTo>
                    <a:lnTo>
                      <a:pt x="0" y="0"/>
                    </a:lnTo>
                    <a:lnTo>
                      <a:pt x="6" y="6"/>
                    </a:lnTo>
                    <a:lnTo>
                      <a:pt x="12" y="12"/>
                    </a:lnTo>
                    <a:lnTo>
                      <a:pt x="18" y="18"/>
                    </a:lnTo>
                    <a:lnTo>
                      <a:pt x="18"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06" name="Freeform 69"/>
              <p:cNvSpPr>
                <a:spLocks/>
              </p:cNvSpPr>
              <p:nvPr/>
            </p:nvSpPr>
            <p:spPr bwMode="auto">
              <a:xfrm>
                <a:off x="5317" y="1129"/>
                <a:ext cx="1" cy="24"/>
              </a:xfrm>
              <a:custGeom>
                <a:avLst/>
                <a:gdLst>
                  <a:gd name="T0" fmla="*/ 0 w 1"/>
                  <a:gd name="T1" fmla="*/ 24 h 24"/>
                  <a:gd name="T2" fmla="*/ 0 w 1"/>
                  <a:gd name="T3" fmla="*/ 24 h 24"/>
                  <a:gd name="T4" fmla="*/ 0 w 1"/>
                  <a:gd name="T5" fmla="*/ 12 h 24"/>
                  <a:gd name="T6" fmla="*/ 0 w 1"/>
                  <a:gd name="T7" fmla="*/ 6 h 24"/>
                  <a:gd name="T8" fmla="*/ 0 w 1"/>
                  <a:gd name="T9" fmla="*/ 0 h 24"/>
                  <a:gd name="T10" fmla="*/ 0 w 1"/>
                  <a:gd name="T11" fmla="*/ 0 h 24"/>
                  <a:gd name="T12" fmla="*/ 0 w 1"/>
                  <a:gd name="T13" fmla="*/ 12 h 24"/>
                  <a:gd name="T14" fmla="*/ 0 w 1"/>
                  <a:gd name="T15" fmla="*/ 18 h 24"/>
                  <a:gd name="T16" fmla="*/ 0 w 1"/>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4"/>
                  <a:gd name="T29" fmla="*/ 1 w 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4">
                    <a:moveTo>
                      <a:pt x="0" y="24"/>
                    </a:moveTo>
                    <a:lnTo>
                      <a:pt x="0" y="24"/>
                    </a:lnTo>
                    <a:lnTo>
                      <a:pt x="0" y="12"/>
                    </a:lnTo>
                    <a:lnTo>
                      <a:pt x="0" y="6"/>
                    </a:lnTo>
                    <a:lnTo>
                      <a:pt x="0" y="0"/>
                    </a:lnTo>
                    <a:lnTo>
                      <a:pt x="0" y="12"/>
                    </a:lnTo>
                    <a:lnTo>
                      <a:pt x="0"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07" name="Freeform 70"/>
              <p:cNvSpPr>
                <a:spLocks/>
              </p:cNvSpPr>
              <p:nvPr/>
            </p:nvSpPr>
            <p:spPr bwMode="auto">
              <a:xfrm>
                <a:off x="5317" y="1135"/>
                <a:ext cx="23" cy="24"/>
              </a:xfrm>
              <a:custGeom>
                <a:avLst/>
                <a:gdLst>
                  <a:gd name="T0" fmla="*/ 0 w 23"/>
                  <a:gd name="T1" fmla="*/ 24 h 24"/>
                  <a:gd name="T2" fmla="*/ 0 w 23"/>
                  <a:gd name="T3" fmla="*/ 24 h 24"/>
                  <a:gd name="T4" fmla="*/ 6 w 23"/>
                  <a:gd name="T5" fmla="*/ 18 h 24"/>
                  <a:gd name="T6" fmla="*/ 12 w 23"/>
                  <a:gd name="T7" fmla="*/ 12 h 24"/>
                  <a:gd name="T8" fmla="*/ 12 w 23"/>
                  <a:gd name="T9" fmla="*/ 12 h 24"/>
                  <a:gd name="T10" fmla="*/ 17 w 23"/>
                  <a:gd name="T11" fmla="*/ 6 h 24"/>
                  <a:gd name="T12" fmla="*/ 17 w 23"/>
                  <a:gd name="T13" fmla="*/ 0 h 24"/>
                  <a:gd name="T14" fmla="*/ 23 w 23"/>
                  <a:gd name="T15" fmla="*/ 0 h 24"/>
                  <a:gd name="T16" fmla="*/ 23 w 23"/>
                  <a:gd name="T17" fmla="*/ 0 h 24"/>
                  <a:gd name="T18" fmla="*/ 23 w 23"/>
                  <a:gd name="T19" fmla="*/ 6 h 24"/>
                  <a:gd name="T20" fmla="*/ 23 w 23"/>
                  <a:gd name="T21" fmla="*/ 6 h 24"/>
                  <a:gd name="T22" fmla="*/ 17 w 23"/>
                  <a:gd name="T23" fmla="*/ 12 h 24"/>
                  <a:gd name="T24" fmla="*/ 12 w 23"/>
                  <a:gd name="T25" fmla="*/ 12 h 24"/>
                  <a:gd name="T26" fmla="*/ 12 w 23"/>
                  <a:gd name="T27" fmla="*/ 18 h 24"/>
                  <a:gd name="T28" fmla="*/ 6 w 23"/>
                  <a:gd name="T29" fmla="*/ 18 h 24"/>
                  <a:gd name="T30" fmla="*/ 0 w 23"/>
                  <a:gd name="T31" fmla="*/ 24 h 24"/>
                  <a:gd name="T32" fmla="*/ 0 w 23"/>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0" y="24"/>
                    </a:moveTo>
                    <a:lnTo>
                      <a:pt x="0" y="24"/>
                    </a:lnTo>
                    <a:lnTo>
                      <a:pt x="6" y="18"/>
                    </a:lnTo>
                    <a:lnTo>
                      <a:pt x="12" y="12"/>
                    </a:lnTo>
                    <a:lnTo>
                      <a:pt x="17" y="6"/>
                    </a:lnTo>
                    <a:lnTo>
                      <a:pt x="17" y="0"/>
                    </a:lnTo>
                    <a:lnTo>
                      <a:pt x="23" y="0"/>
                    </a:lnTo>
                    <a:lnTo>
                      <a:pt x="23" y="6"/>
                    </a:lnTo>
                    <a:lnTo>
                      <a:pt x="17" y="12"/>
                    </a:lnTo>
                    <a:lnTo>
                      <a:pt x="12" y="12"/>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08" name="Freeform 71"/>
              <p:cNvSpPr>
                <a:spLocks/>
              </p:cNvSpPr>
              <p:nvPr/>
            </p:nvSpPr>
            <p:spPr bwMode="auto">
              <a:xfrm>
                <a:off x="5299" y="1290"/>
                <a:ext cx="30" cy="6"/>
              </a:xfrm>
              <a:custGeom>
                <a:avLst/>
                <a:gdLst>
                  <a:gd name="T0" fmla="*/ 0 w 30"/>
                  <a:gd name="T1" fmla="*/ 0 h 6"/>
                  <a:gd name="T2" fmla="*/ 6 w 30"/>
                  <a:gd name="T3" fmla="*/ 0 h 6"/>
                  <a:gd name="T4" fmla="*/ 6 w 30"/>
                  <a:gd name="T5" fmla="*/ 0 h 6"/>
                  <a:gd name="T6" fmla="*/ 12 w 30"/>
                  <a:gd name="T7" fmla="*/ 0 h 6"/>
                  <a:gd name="T8" fmla="*/ 18 w 30"/>
                  <a:gd name="T9" fmla="*/ 0 h 6"/>
                  <a:gd name="T10" fmla="*/ 24 w 30"/>
                  <a:gd name="T11" fmla="*/ 0 h 6"/>
                  <a:gd name="T12" fmla="*/ 30 w 30"/>
                  <a:gd name="T13" fmla="*/ 0 h 6"/>
                  <a:gd name="T14" fmla="*/ 30 w 30"/>
                  <a:gd name="T15" fmla="*/ 6 h 6"/>
                  <a:gd name="T16" fmla="*/ 30 w 30"/>
                  <a:gd name="T17" fmla="*/ 6 h 6"/>
                  <a:gd name="T18" fmla="*/ 30 w 30"/>
                  <a:gd name="T19" fmla="*/ 6 h 6"/>
                  <a:gd name="T20" fmla="*/ 30 w 30"/>
                  <a:gd name="T21" fmla="*/ 6 h 6"/>
                  <a:gd name="T22" fmla="*/ 24 w 30"/>
                  <a:gd name="T23" fmla="*/ 6 h 6"/>
                  <a:gd name="T24" fmla="*/ 18 w 30"/>
                  <a:gd name="T25" fmla="*/ 6 h 6"/>
                  <a:gd name="T26" fmla="*/ 12 w 30"/>
                  <a:gd name="T27" fmla="*/ 6 h 6"/>
                  <a:gd name="T28" fmla="*/ 6 w 30"/>
                  <a:gd name="T29" fmla="*/ 6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6"/>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09" name="Freeform 72"/>
              <p:cNvSpPr>
                <a:spLocks/>
              </p:cNvSpPr>
              <p:nvPr/>
            </p:nvSpPr>
            <p:spPr bwMode="auto">
              <a:xfrm>
                <a:off x="5293" y="1296"/>
                <a:ext cx="30" cy="18"/>
              </a:xfrm>
              <a:custGeom>
                <a:avLst/>
                <a:gdLst>
                  <a:gd name="T0" fmla="*/ 0 w 30"/>
                  <a:gd name="T1" fmla="*/ 0 h 18"/>
                  <a:gd name="T2" fmla="*/ 0 w 30"/>
                  <a:gd name="T3" fmla="*/ 0 h 18"/>
                  <a:gd name="T4" fmla="*/ 6 w 30"/>
                  <a:gd name="T5" fmla="*/ 0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8 h 18"/>
                  <a:gd name="T18" fmla="*/ 30 w 30"/>
                  <a:gd name="T19" fmla="*/ 18 h 18"/>
                  <a:gd name="T20" fmla="*/ 24 w 30"/>
                  <a:gd name="T21" fmla="*/ 18 h 18"/>
                  <a:gd name="T22" fmla="*/ 24 w 30"/>
                  <a:gd name="T23" fmla="*/ 18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0" y="0"/>
                    </a:lnTo>
                    <a:lnTo>
                      <a:pt x="6" y="0"/>
                    </a:lnTo>
                    <a:lnTo>
                      <a:pt x="12" y="6"/>
                    </a:lnTo>
                    <a:lnTo>
                      <a:pt x="18" y="6"/>
                    </a:lnTo>
                    <a:lnTo>
                      <a:pt x="24" y="6"/>
                    </a:lnTo>
                    <a:lnTo>
                      <a:pt x="30" y="12"/>
                    </a:lnTo>
                    <a:lnTo>
                      <a:pt x="30" y="18"/>
                    </a:lnTo>
                    <a:lnTo>
                      <a:pt x="24" y="18"/>
                    </a:lnTo>
                    <a:lnTo>
                      <a:pt x="18" y="12"/>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10" name="Freeform 73"/>
              <p:cNvSpPr>
                <a:spLocks/>
              </p:cNvSpPr>
              <p:nvPr/>
            </p:nvSpPr>
            <p:spPr bwMode="auto">
              <a:xfrm>
                <a:off x="5299" y="1279"/>
                <a:ext cx="35" cy="6"/>
              </a:xfrm>
              <a:custGeom>
                <a:avLst/>
                <a:gdLst>
                  <a:gd name="T0" fmla="*/ 0 w 35"/>
                  <a:gd name="T1" fmla="*/ 6 h 6"/>
                  <a:gd name="T2" fmla="*/ 0 w 35"/>
                  <a:gd name="T3" fmla="*/ 0 h 6"/>
                  <a:gd name="T4" fmla="*/ 6 w 35"/>
                  <a:gd name="T5" fmla="*/ 0 h 6"/>
                  <a:gd name="T6" fmla="*/ 12 w 35"/>
                  <a:gd name="T7" fmla="*/ 0 h 6"/>
                  <a:gd name="T8" fmla="*/ 18 w 35"/>
                  <a:gd name="T9" fmla="*/ 0 h 6"/>
                  <a:gd name="T10" fmla="*/ 24 w 35"/>
                  <a:gd name="T11" fmla="*/ 0 h 6"/>
                  <a:gd name="T12" fmla="*/ 30 w 35"/>
                  <a:gd name="T13" fmla="*/ 0 h 6"/>
                  <a:gd name="T14" fmla="*/ 30 w 35"/>
                  <a:gd name="T15" fmla="*/ 0 h 6"/>
                  <a:gd name="T16" fmla="*/ 35 w 35"/>
                  <a:gd name="T17" fmla="*/ 6 h 6"/>
                  <a:gd name="T18" fmla="*/ 35 w 35"/>
                  <a:gd name="T19" fmla="*/ 6 h 6"/>
                  <a:gd name="T20" fmla="*/ 30 w 35"/>
                  <a:gd name="T21" fmla="*/ 6 h 6"/>
                  <a:gd name="T22" fmla="*/ 30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0" y="0"/>
                    </a:lnTo>
                    <a:lnTo>
                      <a:pt x="6" y="0"/>
                    </a:lnTo>
                    <a:lnTo>
                      <a:pt x="12" y="0"/>
                    </a:lnTo>
                    <a:lnTo>
                      <a:pt x="18" y="0"/>
                    </a:lnTo>
                    <a:lnTo>
                      <a:pt x="24" y="0"/>
                    </a:lnTo>
                    <a:lnTo>
                      <a:pt x="30" y="0"/>
                    </a:lnTo>
                    <a:lnTo>
                      <a:pt x="35" y="6"/>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11" name="Freeform 74"/>
              <p:cNvSpPr>
                <a:spLocks/>
              </p:cNvSpPr>
              <p:nvPr/>
            </p:nvSpPr>
            <p:spPr bwMode="auto">
              <a:xfrm>
                <a:off x="5305" y="1267"/>
                <a:ext cx="35" cy="6"/>
              </a:xfrm>
              <a:custGeom>
                <a:avLst/>
                <a:gdLst>
                  <a:gd name="T0" fmla="*/ 0 w 35"/>
                  <a:gd name="T1" fmla="*/ 6 h 6"/>
                  <a:gd name="T2" fmla="*/ 6 w 35"/>
                  <a:gd name="T3" fmla="*/ 6 h 6"/>
                  <a:gd name="T4" fmla="*/ 12 w 35"/>
                  <a:gd name="T5" fmla="*/ 0 h 6"/>
                  <a:gd name="T6" fmla="*/ 12 w 35"/>
                  <a:gd name="T7" fmla="*/ 0 h 6"/>
                  <a:gd name="T8" fmla="*/ 18 w 35"/>
                  <a:gd name="T9" fmla="*/ 0 h 6"/>
                  <a:gd name="T10" fmla="*/ 24 w 35"/>
                  <a:gd name="T11" fmla="*/ 0 h 6"/>
                  <a:gd name="T12" fmla="*/ 29 w 35"/>
                  <a:gd name="T13" fmla="*/ 0 h 6"/>
                  <a:gd name="T14" fmla="*/ 35 w 35"/>
                  <a:gd name="T15" fmla="*/ 0 h 6"/>
                  <a:gd name="T16" fmla="*/ 35 w 35"/>
                  <a:gd name="T17" fmla="*/ 0 h 6"/>
                  <a:gd name="T18" fmla="*/ 35 w 35"/>
                  <a:gd name="T19" fmla="*/ 6 h 6"/>
                  <a:gd name="T20" fmla="*/ 35 w 35"/>
                  <a:gd name="T21" fmla="*/ 6 h 6"/>
                  <a:gd name="T22" fmla="*/ 29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4" y="0"/>
                    </a:lnTo>
                    <a:lnTo>
                      <a:pt x="29" y="0"/>
                    </a:lnTo>
                    <a:lnTo>
                      <a:pt x="35" y="0"/>
                    </a:lnTo>
                    <a:lnTo>
                      <a:pt x="35" y="6"/>
                    </a:lnTo>
                    <a:lnTo>
                      <a:pt x="29"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12" name="Freeform 75"/>
              <p:cNvSpPr>
                <a:spLocks/>
              </p:cNvSpPr>
              <p:nvPr/>
            </p:nvSpPr>
            <p:spPr bwMode="auto">
              <a:xfrm>
                <a:off x="5311" y="1255"/>
                <a:ext cx="35" cy="6"/>
              </a:xfrm>
              <a:custGeom>
                <a:avLst/>
                <a:gdLst>
                  <a:gd name="T0" fmla="*/ 0 w 35"/>
                  <a:gd name="T1" fmla="*/ 6 h 6"/>
                  <a:gd name="T2" fmla="*/ 6 w 35"/>
                  <a:gd name="T3" fmla="*/ 6 h 6"/>
                  <a:gd name="T4" fmla="*/ 12 w 35"/>
                  <a:gd name="T5" fmla="*/ 0 h 6"/>
                  <a:gd name="T6" fmla="*/ 18 w 35"/>
                  <a:gd name="T7" fmla="*/ 0 h 6"/>
                  <a:gd name="T8" fmla="*/ 23 w 35"/>
                  <a:gd name="T9" fmla="*/ 0 h 6"/>
                  <a:gd name="T10" fmla="*/ 29 w 35"/>
                  <a:gd name="T11" fmla="*/ 0 h 6"/>
                  <a:gd name="T12" fmla="*/ 29 w 35"/>
                  <a:gd name="T13" fmla="*/ 0 h 6"/>
                  <a:gd name="T14" fmla="*/ 35 w 35"/>
                  <a:gd name="T15" fmla="*/ 0 h 6"/>
                  <a:gd name="T16" fmla="*/ 35 w 35"/>
                  <a:gd name="T17" fmla="*/ 0 h 6"/>
                  <a:gd name="T18" fmla="*/ 35 w 35"/>
                  <a:gd name="T19" fmla="*/ 0 h 6"/>
                  <a:gd name="T20" fmla="*/ 29 w 35"/>
                  <a:gd name="T21" fmla="*/ 6 h 6"/>
                  <a:gd name="T22" fmla="*/ 29 w 35"/>
                  <a:gd name="T23" fmla="*/ 6 h 6"/>
                  <a:gd name="T24" fmla="*/ 23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3" y="0"/>
                    </a:lnTo>
                    <a:lnTo>
                      <a:pt x="29" y="0"/>
                    </a:lnTo>
                    <a:lnTo>
                      <a:pt x="35" y="0"/>
                    </a:lnTo>
                    <a:lnTo>
                      <a:pt x="29" y="6"/>
                    </a:lnTo>
                    <a:lnTo>
                      <a:pt x="23"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13" name="Freeform 76"/>
              <p:cNvSpPr>
                <a:spLocks/>
              </p:cNvSpPr>
              <p:nvPr/>
            </p:nvSpPr>
            <p:spPr bwMode="auto">
              <a:xfrm>
                <a:off x="5317" y="1243"/>
                <a:ext cx="35" cy="6"/>
              </a:xfrm>
              <a:custGeom>
                <a:avLst/>
                <a:gdLst>
                  <a:gd name="T0" fmla="*/ 0 w 35"/>
                  <a:gd name="T1" fmla="*/ 6 h 6"/>
                  <a:gd name="T2" fmla="*/ 6 w 35"/>
                  <a:gd name="T3" fmla="*/ 6 h 6"/>
                  <a:gd name="T4" fmla="*/ 12 w 35"/>
                  <a:gd name="T5" fmla="*/ 0 h 6"/>
                  <a:gd name="T6" fmla="*/ 17 w 35"/>
                  <a:gd name="T7" fmla="*/ 0 h 6"/>
                  <a:gd name="T8" fmla="*/ 23 w 35"/>
                  <a:gd name="T9" fmla="*/ 0 h 6"/>
                  <a:gd name="T10" fmla="*/ 29 w 35"/>
                  <a:gd name="T11" fmla="*/ 0 h 6"/>
                  <a:gd name="T12" fmla="*/ 35 w 35"/>
                  <a:gd name="T13" fmla="*/ 0 h 6"/>
                  <a:gd name="T14" fmla="*/ 35 w 35"/>
                  <a:gd name="T15" fmla="*/ 0 h 6"/>
                  <a:gd name="T16" fmla="*/ 35 w 35"/>
                  <a:gd name="T17" fmla="*/ 0 h 6"/>
                  <a:gd name="T18" fmla="*/ 35 w 35"/>
                  <a:gd name="T19" fmla="*/ 0 h 6"/>
                  <a:gd name="T20" fmla="*/ 35 w 35"/>
                  <a:gd name="T21" fmla="*/ 6 h 6"/>
                  <a:gd name="T22" fmla="*/ 29 w 35"/>
                  <a:gd name="T23" fmla="*/ 6 h 6"/>
                  <a:gd name="T24" fmla="*/ 23 w 35"/>
                  <a:gd name="T25" fmla="*/ 6 h 6"/>
                  <a:gd name="T26" fmla="*/ 17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7" y="0"/>
                    </a:lnTo>
                    <a:lnTo>
                      <a:pt x="23" y="0"/>
                    </a:lnTo>
                    <a:lnTo>
                      <a:pt x="29" y="0"/>
                    </a:lnTo>
                    <a:lnTo>
                      <a:pt x="35" y="0"/>
                    </a:lnTo>
                    <a:lnTo>
                      <a:pt x="35" y="6"/>
                    </a:lnTo>
                    <a:lnTo>
                      <a:pt x="29" y="6"/>
                    </a:lnTo>
                    <a:lnTo>
                      <a:pt x="23" y="6"/>
                    </a:lnTo>
                    <a:lnTo>
                      <a:pt x="17"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14" name="Freeform 77"/>
              <p:cNvSpPr>
                <a:spLocks/>
              </p:cNvSpPr>
              <p:nvPr/>
            </p:nvSpPr>
            <p:spPr bwMode="auto">
              <a:xfrm>
                <a:off x="5317" y="1225"/>
                <a:ext cx="41" cy="12"/>
              </a:xfrm>
              <a:custGeom>
                <a:avLst/>
                <a:gdLst>
                  <a:gd name="T0" fmla="*/ 0 w 41"/>
                  <a:gd name="T1" fmla="*/ 12 h 12"/>
                  <a:gd name="T2" fmla="*/ 6 w 41"/>
                  <a:gd name="T3" fmla="*/ 6 h 12"/>
                  <a:gd name="T4" fmla="*/ 12 w 41"/>
                  <a:gd name="T5" fmla="*/ 6 h 12"/>
                  <a:gd name="T6" fmla="*/ 17 w 41"/>
                  <a:gd name="T7" fmla="*/ 0 h 12"/>
                  <a:gd name="T8" fmla="*/ 29 w 41"/>
                  <a:gd name="T9" fmla="*/ 0 h 12"/>
                  <a:gd name="T10" fmla="*/ 35 w 41"/>
                  <a:gd name="T11" fmla="*/ 0 h 12"/>
                  <a:gd name="T12" fmla="*/ 41 w 41"/>
                  <a:gd name="T13" fmla="*/ 0 h 12"/>
                  <a:gd name="T14" fmla="*/ 41 w 41"/>
                  <a:gd name="T15" fmla="*/ 0 h 12"/>
                  <a:gd name="T16" fmla="*/ 41 w 41"/>
                  <a:gd name="T17" fmla="*/ 0 h 12"/>
                  <a:gd name="T18" fmla="*/ 41 w 41"/>
                  <a:gd name="T19" fmla="*/ 0 h 12"/>
                  <a:gd name="T20" fmla="*/ 35 w 41"/>
                  <a:gd name="T21" fmla="*/ 6 h 12"/>
                  <a:gd name="T22" fmla="*/ 29 w 41"/>
                  <a:gd name="T23" fmla="*/ 6 h 12"/>
                  <a:gd name="T24" fmla="*/ 23 w 41"/>
                  <a:gd name="T25" fmla="*/ 6 h 12"/>
                  <a:gd name="T26" fmla="*/ 17 w 41"/>
                  <a:gd name="T27" fmla="*/ 6 h 12"/>
                  <a:gd name="T28" fmla="*/ 12 w 41"/>
                  <a:gd name="T29" fmla="*/ 6 h 12"/>
                  <a:gd name="T30" fmla="*/ 6 w 41"/>
                  <a:gd name="T31" fmla="*/ 6 h 12"/>
                  <a:gd name="T32" fmla="*/ 0 w 4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2"/>
                  <a:gd name="T53" fmla="*/ 41 w 4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2">
                    <a:moveTo>
                      <a:pt x="0" y="12"/>
                    </a:moveTo>
                    <a:lnTo>
                      <a:pt x="6" y="6"/>
                    </a:lnTo>
                    <a:lnTo>
                      <a:pt x="12" y="6"/>
                    </a:lnTo>
                    <a:lnTo>
                      <a:pt x="17" y="0"/>
                    </a:lnTo>
                    <a:lnTo>
                      <a:pt x="29" y="0"/>
                    </a:lnTo>
                    <a:lnTo>
                      <a:pt x="35" y="0"/>
                    </a:lnTo>
                    <a:lnTo>
                      <a:pt x="41" y="0"/>
                    </a:lnTo>
                    <a:lnTo>
                      <a:pt x="35" y="6"/>
                    </a:lnTo>
                    <a:lnTo>
                      <a:pt x="29" y="6"/>
                    </a:lnTo>
                    <a:lnTo>
                      <a:pt x="23" y="6"/>
                    </a:lnTo>
                    <a:lnTo>
                      <a:pt x="17" y="6"/>
                    </a:lnTo>
                    <a:lnTo>
                      <a:pt x="12" y="6"/>
                    </a:lnTo>
                    <a:lnTo>
                      <a:pt x="6" y="6"/>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15" name="Freeform 78"/>
              <p:cNvSpPr>
                <a:spLocks/>
              </p:cNvSpPr>
              <p:nvPr/>
            </p:nvSpPr>
            <p:spPr bwMode="auto">
              <a:xfrm>
                <a:off x="5317" y="1207"/>
                <a:ext cx="47" cy="18"/>
              </a:xfrm>
              <a:custGeom>
                <a:avLst/>
                <a:gdLst>
                  <a:gd name="T0" fmla="*/ 0 w 47"/>
                  <a:gd name="T1" fmla="*/ 18 h 18"/>
                  <a:gd name="T2" fmla="*/ 6 w 47"/>
                  <a:gd name="T3" fmla="*/ 12 h 18"/>
                  <a:gd name="T4" fmla="*/ 12 w 47"/>
                  <a:gd name="T5" fmla="*/ 12 h 18"/>
                  <a:gd name="T6" fmla="*/ 17 w 47"/>
                  <a:gd name="T7" fmla="*/ 6 h 18"/>
                  <a:gd name="T8" fmla="*/ 29 w 47"/>
                  <a:gd name="T9" fmla="*/ 6 h 18"/>
                  <a:gd name="T10" fmla="*/ 35 w 47"/>
                  <a:gd name="T11" fmla="*/ 0 h 18"/>
                  <a:gd name="T12" fmla="*/ 41 w 47"/>
                  <a:gd name="T13" fmla="*/ 0 h 18"/>
                  <a:gd name="T14" fmla="*/ 47 w 47"/>
                  <a:gd name="T15" fmla="*/ 0 h 18"/>
                  <a:gd name="T16" fmla="*/ 47 w 47"/>
                  <a:gd name="T17" fmla="*/ 6 h 18"/>
                  <a:gd name="T18" fmla="*/ 47 w 47"/>
                  <a:gd name="T19" fmla="*/ 6 h 18"/>
                  <a:gd name="T20" fmla="*/ 41 w 47"/>
                  <a:gd name="T21" fmla="*/ 12 h 18"/>
                  <a:gd name="T22" fmla="*/ 35 w 47"/>
                  <a:gd name="T23" fmla="*/ 12 h 18"/>
                  <a:gd name="T24" fmla="*/ 29 w 47"/>
                  <a:gd name="T25" fmla="*/ 12 h 18"/>
                  <a:gd name="T26" fmla="*/ 23 w 47"/>
                  <a:gd name="T27" fmla="*/ 12 h 18"/>
                  <a:gd name="T28" fmla="*/ 12 w 47"/>
                  <a:gd name="T29" fmla="*/ 18 h 18"/>
                  <a:gd name="T30" fmla="*/ 6 w 47"/>
                  <a:gd name="T31" fmla="*/ 18 h 18"/>
                  <a:gd name="T32" fmla="*/ 0 w 47"/>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8"/>
                  <a:gd name="T53" fmla="*/ 47 w 4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8">
                    <a:moveTo>
                      <a:pt x="0" y="18"/>
                    </a:moveTo>
                    <a:lnTo>
                      <a:pt x="6" y="12"/>
                    </a:lnTo>
                    <a:lnTo>
                      <a:pt x="12" y="12"/>
                    </a:lnTo>
                    <a:lnTo>
                      <a:pt x="17" y="6"/>
                    </a:lnTo>
                    <a:lnTo>
                      <a:pt x="29" y="6"/>
                    </a:lnTo>
                    <a:lnTo>
                      <a:pt x="35" y="0"/>
                    </a:lnTo>
                    <a:lnTo>
                      <a:pt x="41" y="0"/>
                    </a:lnTo>
                    <a:lnTo>
                      <a:pt x="47" y="0"/>
                    </a:lnTo>
                    <a:lnTo>
                      <a:pt x="47" y="6"/>
                    </a:lnTo>
                    <a:lnTo>
                      <a:pt x="41" y="12"/>
                    </a:lnTo>
                    <a:lnTo>
                      <a:pt x="35" y="12"/>
                    </a:lnTo>
                    <a:lnTo>
                      <a:pt x="29" y="12"/>
                    </a:lnTo>
                    <a:lnTo>
                      <a:pt x="23" y="12"/>
                    </a:lnTo>
                    <a:lnTo>
                      <a:pt x="12" y="18"/>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16" name="Freeform 79"/>
              <p:cNvSpPr>
                <a:spLocks/>
              </p:cNvSpPr>
              <p:nvPr/>
            </p:nvSpPr>
            <p:spPr bwMode="auto">
              <a:xfrm>
                <a:off x="5317" y="1177"/>
                <a:ext cx="47" cy="30"/>
              </a:xfrm>
              <a:custGeom>
                <a:avLst/>
                <a:gdLst>
                  <a:gd name="T0" fmla="*/ 0 w 47"/>
                  <a:gd name="T1" fmla="*/ 30 h 30"/>
                  <a:gd name="T2" fmla="*/ 6 w 47"/>
                  <a:gd name="T3" fmla="*/ 24 h 30"/>
                  <a:gd name="T4" fmla="*/ 12 w 47"/>
                  <a:gd name="T5" fmla="*/ 18 h 30"/>
                  <a:gd name="T6" fmla="*/ 17 w 47"/>
                  <a:gd name="T7" fmla="*/ 18 h 30"/>
                  <a:gd name="T8" fmla="*/ 23 w 47"/>
                  <a:gd name="T9" fmla="*/ 12 h 30"/>
                  <a:gd name="T10" fmla="*/ 29 w 47"/>
                  <a:gd name="T11" fmla="*/ 6 h 30"/>
                  <a:gd name="T12" fmla="*/ 35 w 47"/>
                  <a:gd name="T13" fmla="*/ 6 h 30"/>
                  <a:gd name="T14" fmla="*/ 41 w 47"/>
                  <a:gd name="T15" fmla="*/ 0 h 30"/>
                  <a:gd name="T16" fmla="*/ 47 w 47"/>
                  <a:gd name="T17" fmla="*/ 6 h 30"/>
                  <a:gd name="T18" fmla="*/ 47 w 47"/>
                  <a:gd name="T19" fmla="*/ 6 h 30"/>
                  <a:gd name="T20" fmla="*/ 41 w 47"/>
                  <a:gd name="T21" fmla="*/ 12 h 30"/>
                  <a:gd name="T22" fmla="*/ 35 w 47"/>
                  <a:gd name="T23" fmla="*/ 12 h 30"/>
                  <a:gd name="T24" fmla="*/ 29 w 47"/>
                  <a:gd name="T25" fmla="*/ 18 h 30"/>
                  <a:gd name="T26" fmla="*/ 23 w 47"/>
                  <a:gd name="T27" fmla="*/ 24 h 30"/>
                  <a:gd name="T28" fmla="*/ 17 w 47"/>
                  <a:gd name="T29" fmla="*/ 24 h 30"/>
                  <a:gd name="T30" fmla="*/ 6 w 47"/>
                  <a:gd name="T31" fmla="*/ 30 h 30"/>
                  <a:gd name="T32" fmla="*/ 0 w 47"/>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0"/>
                  <a:gd name="T53" fmla="*/ 47 w 47"/>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0">
                    <a:moveTo>
                      <a:pt x="0" y="30"/>
                    </a:moveTo>
                    <a:lnTo>
                      <a:pt x="6" y="24"/>
                    </a:lnTo>
                    <a:lnTo>
                      <a:pt x="12" y="18"/>
                    </a:lnTo>
                    <a:lnTo>
                      <a:pt x="17" y="18"/>
                    </a:lnTo>
                    <a:lnTo>
                      <a:pt x="23" y="12"/>
                    </a:lnTo>
                    <a:lnTo>
                      <a:pt x="29" y="6"/>
                    </a:lnTo>
                    <a:lnTo>
                      <a:pt x="35" y="6"/>
                    </a:lnTo>
                    <a:lnTo>
                      <a:pt x="41" y="0"/>
                    </a:lnTo>
                    <a:lnTo>
                      <a:pt x="47" y="6"/>
                    </a:lnTo>
                    <a:lnTo>
                      <a:pt x="41" y="12"/>
                    </a:lnTo>
                    <a:lnTo>
                      <a:pt x="35" y="12"/>
                    </a:lnTo>
                    <a:lnTo>
                      <a:pt x="29" y="18"/>
                    </a:lnTo>
                    <a:lnTo>
                      <a:pt x="23" y="24"/>
                    </a:lnTo>
                    <a:lnTo>
                      <a:pt x="17" y="24"/>
                    </a:lnTo>
                    <a:lnTo>
                      <a:pt x="6" y="30"/>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17" name="Freeform 80"/>
              <p:cNvSpPr>
                <a:spLocks/>
              </p:cNvSpPr>
              <p:nvPr/>
            </p:nvSpPr>
            <p:spPr bwMode="auto">
              <a:xfrm>
                <a:off x="5317" y="1159"/>
                <a:ext cx="41" cy="30"/>
              </a:xfrm>
              <a:custGeom>
                <a:avLst/>
                <a:gdLst>
                  <a:gd name="T0" fmla="*/ 0 w 41"/>
                  <a:gd name="T1" fmla="*/ 30 h 30"/>
                  <a:gd name="T2" fmla="*/ 6 w 41"/>
                  <a:gd name="T3" fmla="*/ 30 h 30"/>
                  <a:gd name="T4" fmla="*/ 12 w 41"/>
                  <a:gd name="T5" fmla="*/ 24 h 30"/>
                  <a:gd name="T6" fmla="*/ 17 w 41"/>
                  <a:gd name="T7" fmla="*/ 18 h 30"/>
                  <a:gd name="T8" fmla="*/ 23 w 41"/>
                  <a:gd name="T9" fmla="*/ 12 h 30"/>
                  <a:gd name="T10" fmla="*/ 29 w 41"/>
                  <a:gd name="T11" fmla="*/ 6 h 30"/>
                  <a:gd name="T12" fmla="*/ 29 w 41"/>
                  <a:gd name="T13" fmla="*/ 0 h 30"/>
                  <a:gd name="T14" fmla="*/ 35 w 41"/>
                  <a:gd name="T15" fmla="*/ 0 h 30"/>
                  <a:gd name="T16" fmla="*/ 41 w 41"/>
                  <a:gd name="T17" fmla="*/ 0 h 30"/>
                  <a:gd name="T18" fmla="*/ 41 w 41"/>
                  <a:gd name="T19" fmla="*/ 0 h 30"/>
                  <a:gd name="T20" fmla="*/ 35 w 41"/>
                  <a:gd name="T21" fmla="*/ 6 h 30"/>
                  <a:gd name="T22" fmla="*/ 29 w 41"/>
                  <a:gd name="T23" fmla="*/ 12 h 30"/>
                  <a:gd name="T24" fmla="*/ 23 w 41"/>
                  <a:gd name="T25" fmla="*/ 18 h 30"/>
                  <a:gd name="T26" fmla="*/ 17 w 41"/>
                  <a:gd name="T27" fmla="*/ 24 h 30"/>
                  <a:gd name="T28" fmla="*/ 12 w 41"/>
                  <a:gd name="T29" fmla="*/ 30 h 30"/>
                  <a:gd name="T30" fmla="*/ 6 w 41"/>
                  <a:gd name="T31" fmla="*/ 30 h 30"/>
                  <a:gd name="T32" fmla="*/ 0 w 41"/>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0"/>
                  <a:gd name="T53" fmla="*/ 41 w 4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0">
                    <a:moveTo>
                      <a:pt x="0" y="30"/>
                    </a:moveTo>
                    <a:lnTo>
                      <a:pt x="6" y="30"/>
                    </a:lnTo>
                    <a:lnTo>
                      <a:pt x="12" y="24"/>
                    </a:lnTo>
                    <a:lnTo>
                      <a:pt x="17" y="18"/>
                    </a:lnTo>
                    <a:lnTo>
                      <a:pt x="23" y="12"/>
                    </a:lnTo>
                    <a:lnTo>
                      <a:pt x="29" y="6"/>
                    </a:lnTo>
                    <a:lnTo>
                      <a:pt x="29" y="0"/>
                    </a:lnTo>
                    <a:lnTo>
                      <a:pt x="35" y="0"/>
                    </a:lnTo>
                    <a:lnTo>
                      <a:pt x="41" y="0"/>
                    </a:lnTo>
                    <a:lnTo>
                      <a:pt x="35" y="6"/>
                    </a:lnTo>
                    <a:lnTo>
                      <a:pt x="29" y="12"/>
                    </a:lnTo>
                    <a:lnTo>
                      <a:pt x="23" y="18"/>
                    </a:lnTo>
                    <a:lnTo>
                      <a:pt x="17" y="24"/>
                    </a:lnTo>
                    <a:lnTo>
                      <a:pt x="12" y="30"/>
                    </a:lnTo>
                    <a:lnTo>
                      <a:pt x="6" y="30"/>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18" name="Freeform 81"/>
              <p:cNvSpPr>
                <a:spLocks/>
              </p:cNvSpPr>
              <p:nvPr/>
            </p:nvSpPr>
            <p:spPr bwMode="auto">
              <a:xfrm>
                <a:off x="5317" y="1147"/>
                <a:ext cx="35" cy="30"/>
              </a:xfrm>
              <a:custGeom>
                <a:avLst/>
                <a:gdLst>
                  <a:gd name="T0" fmla="*/ 35 w 35"/>
                  <a:gd name="T1" fmla="*/ 0 h 30"/>
                  <a:gd name="T2" fmla="*/ 35 w 35"/>
                  <a:gd name="T3" fmla="*/ 0 h 30"/>
                  <a:gd name="T4" fmla="*/ 29 w 35"/>
                  <a:gd name="T5" fmla="*/ 6 h 30"/>
                  <a:gd name="T6" fmla="*/ 23 w 35"/>
                  <a:gd name="T7" fmla="*/ 6 h 30"/>
                  <a:gd name="T8" fmla="*/ 23 w 35"/>
                  <a:gd name="T9" fmla="*/ 12 h 30"/>
                  <a:gd name="T10" fmla="*/ 17 w 35"/>
                  <a:gd name="T11" fmla="*/ 18 h 30"/>
                  <a:gd name="T12" fmla="*/ 12 w 35"/>
                  <a:gd name="T13" fmla="*/ 18 h 30"/>
                  <a:gd name="T14" fmla="*/ 6 w 35"/>
                  <a:gd name="T15" fmla="*/ 24 h 30"/>
                  <a:gd name="T16" fmla="*/ 0 w 35"/>
                  <a:gd name="T17" fmla="*/ 30 h 30"/>
                  <a:gd name="T18" fmla="*/ 6 w 35"/>
                  <a:gd name="T19" fmla="*/ 24 h 30"/>
                  <a:gd name="T20" fmla="*/ 6 w 35"/>
                  <a:gd name="T21" fmla="*/ 18 h 30"/>
                  <a:gd name="T22" fmla="*/ 12 w 35"/>
                  <a:gd name="T23" fmla="*/ 12 h 30"/>
                  <a:gd name="T24" fmla="*/ 17 w 35"/>
                  <a:gd name="T25" fmla="*/ 6 h 30"/>
                  <a:gd name="T26" fmla="*/ 23 w 35"/>
                  <a:gd name="T27" fmla="*/ 0 h 30"/>
                  <a:gd name="T28" fmla="*/ 29 w 35"/>
                  <a:gd name="T29" fmla="*/ 0 h 30"/>
                  <a:gd name="T30" fmla="*/ 29 w 35"/>
                  <a:gd name="T31" fmla="*/ 0 h 30"/>
                  <a:gd name="T32" fmla="*/ 35 w 35"/>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0"/>
                    </a:moveTo>
                    <a:lnTo>
                      <a:pt x="35" y="0"/>
                    </a:lnTo>
                    <a:lnTo>
                      <a:pt x="29" y="6"/>
                    </a:lnTo>
                    <a:lnTo>
                      <a:pt x="23" y="6"/>
                    </a:lnTo>
                    <a:lnTo>
                      <a:pt x="23" y="12"/>
                    </a:lnTo>
                    <a:lnTo>
                      <a:pt x="17" y="18"/>
                    </a:lnTo>
                    <a:lnTo>
                      <a:pt x="12" y="18"/>
                    </a:lnTo>
                    <a:lnTo>
                      <a:pt x="6" y="24"/>
                    </a:lnTo>
                    <a:lnTo>
                      <a:pt x="0" y="30"/>
                    </a:lnTo>
                    <a:lnTo>
                      <a:pt x="6" y="24"/>
                    </a:lnTo>
                    <a:lnTo>
                      <a:pt x="6" y="18"/>
                    </a:lnTo>
                    <a:lnTo>
                      <a:pt x="12" y="12"/>
                    </a:lnTo>
                    <a:lnTo>
                      <a:pt x="17" y="6"/>
                    </a:lnTo>
                    <a:lnTo>
                      <a:pt x="23" y="0"/>
                    </a:lnTo>
                    <a:lnTo>
                      <a:pt x="29" y="0"/>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19" name="Freeform 82"/>
              <p:cNvSpPr>
                <a:spLocks/>
              </p:cNvSpPr>
              <p:nvPr/>
            </p:nvSpPr>
            <p:spPr bwMode="auto">
              <a:xfrm>
                <a:off x="5251" y="986"/>
                <a:ext cx="42" cy="155"/>
              </a:xfrm>
              <a:custGeom>
                <a:avLst/>
                <a:gdLst>
                  <a:gd name="T0" fmla="*/ 6 w 42"/>
                  <a:gd name="T1" fmla="*/ 155 h 155"/>
                  <a:gd name="T2" fmla="*/ 0 w 42"/>
                  <a:gd name="T3" fmla="*/ 155 h 155"/>
                  <a:gd name="T4" fmla="*/ 0 w 42"/>
                  <a:gd name="T5" fmla="*/ 155 h 155"/>
                  <a:gd name="T6" fmla="*/ 0 w 42"/>
                  <a:gd name="T7" fmla="*/ 155 h 155"/>
                  <a:gd name="T8" fmla="*/ 0 w 42"/>
                  <a:gd name="T9" fmla="*/ 149 h 155"/>
                  <a:gd name="T10" fmla="*/ 18 w 42"/>
                  <a:gd name="T11" fmla="*/ 131 h 155"/>
                  <a:gd name="T12" fmla="*/ 24 w 42"/>
                  <a:gd name="T13" fmla="*/ 113 h 155"/>
                  <a:gd name="T14" fmla="*/ 30 w 42"/>
                  <a:gd name="T15" fmla="*/ 89 h 155"/>
                  <a:gd name="T16" fmla="*/ 36 w 42"/>
                  <a:gd name="T17" fmla="*/ 71 h 155"/>
                  <a:gd name="T18" fmla="*/ 30 w 42"/>
                  <a:gd name="T19" fmla="*/ 47 h 155"/>
                  <a:gd name="T20" fmla="*/ 30 w 42"/>
                  <a:gd name="T21" fmla="*/ 29 h 155"/>
                  <a:gd name="T22" fmla="*/ 24 w 42"/>
                  <a:gd name="T23" fmla="*/ 12 h 155"/>
                  <a:gd name="T24" fmla="*/ 24 w 42"/>
                  <a:gd name="T25" fmla="*/ 0 h 155"/>
                  <a:gd name="T26" fmla="*/ 30 w 42"/>
                  <a:gd name="T27" fmla="*/ 12 h 155"/>
                  <a:gd name="T28" fmla="*/ 36 w 42"/>
                  <a:gd name="T29" fmla="*/ 23 h 155"/>
                  <a:gd name="T30" fmla="*/ 42 w 42"/>
                  <a:gd name="T31" fmla="*/ 47 h 155"/>
                  <a:gd name="T32" fmla="*/ 42 w 42"/>
                  <a:gd name="T33" fmla="*/ 71 h 155"/>
                  <a:gd name="T34" fmla="*/ 36 w 42"/>
                  <a:gd name="T35" fmla="*/ 95 h 155"/>
                  <a:gd name="T36" fmla="*/ 30 w 42"/>
                  <a:gd name="T37" fmla="*/ 119 h 155"/>
                  <a:gd name="T38" fmla="*/ 18 w 42"/>
                  <a:gd name="T39" fmla="*/ 143 h 155"/>
                  <a:gd name="T40" fmla="*/ 6 w 42"/>
                  <a:gd name="T41" fmla="*/ 155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55"/>
                  <a:gd name="T65" fmla="*/ 42 w 42"/>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55">
                    <a:moveTo>
                      <a:pt x="6" y="155"/>
                    </a:moveTo>
                    <a:lnTo>
                      <a:pt x="0" y="155"/>
                    </a:lnTo>
                    <a:lnTo>
                      <a:pt x="0" y="149"/>
                    </a:lnTo>
                    <a:lnTo>
                      <a:pt x="18" y="131"/>
                    </a:lnTo>
                    <a:lnTo>
                      <a:pt x="24" y="113"/>
                    </a:lnTo>
                    <a:lnTo>
                      <a:pt x="30" y="89"/>
                    </a:lnTo>
                    <a:lnTo>
                      <a:pt x="36" y="71"/>
                    </a:lnTo>
                    <a:lnTo>
                      <a:pt x="30" y="47"/>
                    </a:lnTo>
                    <a:lnTo>
                      <a:pt x="30" y="29"/>
                    </a:lnTo>
                    <a:lnTo>
                      <a:pt x="24" y="12"/>
                    </a:lnTo>
                    <a:lnTo>
                      <a:pt x="24" y="0"/>
                    </a:lnTo>
                    <a:lnTo>
                      <a:pt x="30" y="12"/>
                    </a:lnTo>
                    <a:lnTo>
                      <a:pt x="36" y="23"/>
                    </a:lnTo>
                    <a:lnTo>
                      <a:pt x="42" y="47"/>
                    </a:lnTo>
                    <a:lnTo>
                      <a:pt x="42" y="71"/>
                    </a:lnTo>
                    <a:lnTo>
                      <a:pt x="36" y="95"/>
                    </a:lnTo>
                    <a:lnTo>
                      <a:pt x="30" y="119"/>
                    </a:lnTo>
                    <a:lnTo>
                      <a:pt x="18" y="143"/>
                    </a:lnTo>
                    <a:lnTo>
                      <a:pt x="6" y="1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20" name="Freeform 83"/>
              <p:cNvSpPr>
                <a:spLocks/>
              </p:cNvSpPr>
              <p:nvPr/>
            </p:nvSpPr>
            <p:spPr bwMode="auto">
              <a:xfrm>
                <a:off x="5251" y="986"/>
                <a:ext cx="30" cy="23"/>
              </a:xfrm>
              <a:custGeom>
                <a:avLst/>
                <a:gdLst>
                  <a:gd name="T0" fmla="*/ 30 w 30"/>
                  <a:gd name="T1" fmla="*/ 23 h 23"/>
                  <a:gd name="T2" fmla="*/ 30 w 30"/>
                  <a:gd name="T3" fmla="*/ 17 h 23"/>
                  <a:gd name="T4" fmla="*/ 24 w 30"/>
                  <a:gd name="T5" fmla="*/ 12 h 23"/>
                  <a:gd name="T6" fmla="*/ 18 w 30"/>
                  <a:gd name="T7" fmla="*/ 12 h 23"/>
                  <a:gd name="T8" fmla="*/ 12 w 30"/>
                  <a:gd name="T9" fmla="*/ 6 h 23"/>
                  <a:gd name="T10" fmla="*/ 6 w 30"/>
                  <a:gd name="T11" fmla="*/ 6 h 23"/>
                  <a:gd name="T12" fmla="*/ 6 w 30"/>
                  <a:gd name="T13" fmla="*/ 0 h 23"/>
                  <a:gd name="T14" fmla="*/ 0 w 30"/>
                  <a:gd name="T15" fmla="*/ 0 h 23"/>
                  <a:gd name="T16" fmla="*/ 0 w 30"/>
                  <a:gd name="T17" fmla="*/ 6 h 23"/>
                  <a:gd name="T18" fmla="*/ 0 w 30"/>
                  <a:gd name="T19" fmla="*/ 6 h 23"/>
                  <a:gd name="T20" fmla="*/ 0 w 30"/>
                  <a:gd name="T21" fmla="*/ 6 h 23"/>
                  <a:gd name="T22" fmla="*/ 6 w 30"/>
                  <a:gd name="T23" fmla="*/ 6 h 23"/>
                  <a:gd name="T24" fmla="*/ 12 w 30"/>
                  <a:gd name="T25" fmla="*/ 12 h 23"/>
                  <a:gd name="T26" fmla="*/ 18 w 30"/>
                  <a:gd name="T27" fmla="*/ 12 h 23"/>
                  <a:gd name="T28" fmla="*/ 24 w 30"/>
                  <a:gd name="T29" fmla="*/ 17 h 23"/>
                  <a:gd name="T30" fmla="*/ 30 w 30"/>
                  <a:gd name="T31" fmla="*/ 17 h 23"/>
                  <a:gd name="T32" fmla="*/ 30 w 30"/>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3"/>
                  <a:gd name="T53" fmla="*/ 30 w 30"/>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3">
                    <a:moveTo>
                      <a:pt x="30" y="23"/>
                    </a:moveTo>
                    <a:lnTo>
                      <a:pt x="30" y="17"/>
                    </a:lnTo>
                    <a:lnTo>
                      <a:pt x="24" y="12"/>
                    </a:lnTo>
                    <a:lnTo>
                      <a:pt x="18" y="12"/>
                    </a:lnTo>
                    <a:lnTo>
                      <a:pt x="12" y="6"/>
                    </a:lnTo>
                    <a:lnTo>
                      <a:pt x="6" y="6"/>
                    </a:lnTo>
                    <a:lnTo>
                      <a:pt x="6" y="0"/>
                    </a:lnTo>
                    <a:lnTo>
                      <a:pt x="0" y="0"/>
                    </a:lnTo>
                    <a:lnTo>
                      <a:pt x="0" y="6"/>
                    </a:lnTo>
                    <a:lnTo>
                      <a:pt x="6" y="6"/>
                    </a:lnTo>
                    <a:lnTo>
                      <a:pt x="12" y="12"/>
                    </a:lnTo>
                    <a:lnTo>
                      <a:pt x="18" y="12"/>
                    </a:lnTo>
                    <a:lnTo>
                      <a:pt x="24" y="17"/>
                    </a:lnTo>
                    <a:lnTo>
                      <a:pt x="30" y="17"/>
                    </a:lnTo>
                    <a:lnTo>
                      <a:pt x="30"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21" name="Freeform 84"/>
              <p:cNvSpPr>
                <a:spLocks/>
              </p:cNvSpPr>
              <p:nvPr/>
            </p:nvSpPr>
            <p:spPr bwMode="auto">
              <a:xfrm>
                <a:off x="5251" y="998"/>
                <a:ext cx="36" cy="23"/>
              </a:xfrm>
              <a:custGeom>
                <a:avLst/>
                <a:gdLst>
                  <a:gd name="T0" fmla="*/ 0 w 36"/>
                  <a:gd name="T1" fmla="*/ 0 h 23"/>
                  <a:gd name="T2" fmla="*/ 0 w 36"/>
                  <a:gd name="T3" fmla="*/ 0 h 23"/>
                  <a:gd name="T4" fmla="*/ 6 w 36"/>
                  <a:gd name="T5" fmla="*/ 0 h 23"/>
                  <a:gd name="T6" fmla="*/ 6 w 36"/>
                  <a:gd name="T7" fmla="*/ 0 h 23"/>
                  <a:gd name="T8" fmla="*/ 12 w 36"/>
                  <a:gd name="T9" fmla="*/ 5 h 23"/>
                  <a:gd name="T10" fmla="*/ 18 w 36"/>
                  <a:gd name="T11" fmla="*/ 5 h 23"/>
                  <a:gd name="T12" fmla="*/ 24 w 36"/>
                  <a:gd name="T13" fmla="*/ 11 h 23"/>
                  <a:gd name="T14" fmla="*/ 30 w 36"/>
                  <a:gd name="T15" fmla="*/ 17 h 23"/>
                  <a:gd name="T16" fmla="*/ 36 w 36"/>
                  <a:gd name="T17" fmla="*/ 23 h 23"/>
                  <a:gd name="T18" fmla="*/ 30 w 36"/>
                  <a:gd name="T19" fmla="*/ 17 h 23"/>
                  <a:gd name="T20" fmla="*/ 24 w 36"/>
                  <a:gd name="T21" fmla="*/ 17 h 23"/>
                  <a:gd name="T22" fmla="*/ 18 w 36"/>
                  <a:gd name="T23" fmla="*/ 11 h 23"/>
                  <a:gd name="T24" fmla="*/ 12 w 36"/>
                  <a:gd name="T25" fmla="*/ 11 h 23"/>
                  <a:gd name="T26" fmla="*/ 6 w 36"/>
                  <a:gd name="T27" fmla="*/ 5 h 23"/>
                  <a:gd name="T28" fmla="*/ 0 w 36"/>
                  <a:gd name="T29" fmla="*/ 5 h 23"/>
                  <a:gd name="T30" fmla="*/ 0 w 36"/>
                  <a:gd name="T31" fmla="*/ 0 h 23"/>
                  <a:gd name="T32" fmla="*/ 0 w 3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0" y="0"/>
                    </a:moveTo>
                    <a:lnTo>
                      <a:pt x="0" y="0"/>
                    </a:lnTo>
                    <a:lnTo>
                      <a:pt x="6" y="0"/>
                    </a:lnTo>
                    <a:lnTo>
                      <a:pt x="12" y="5"/>
                    </a:lnTo>
                    <a:lnTo>
                      <a:pt x="18" y="5"/>
                    </a:lnTo>
                    <a:lnTo>
                      <a:pt x="24" y="11"/>
                    </a:lnTo>
                    <a:lnTo>
                      <a:pt x="30" y="17"/>
                    </a:lnTo>
                    <a:lnTo>
                      <a:pt x="36" y="23"/>
                    </a:lnTo>
                    <a:lnTo>
                      <a:pt x="30" y="17"/>
                    </a:lnTo>
                    <a:lnTo>
                      <a:pt x="24" y="17"/>
                    </a:lnTo>
                    <a:lnTo>
                      <a:pt x="18" y="11"/>
                    </a:lnTo>
                    <a:lnTo>
                      <a:pt x="12" y="11"/>
                    </a:lnTo>
                    <a:lnTo>
                      <a:pt x="6" y="5"/>
                    </a:lnTo>
                    <a:lnTo>
                      <a:pt x="0"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22" name="Freeform 85"/>
              <p:cNvSpPr>
                <a:spLocks/>
              </p:cNvSpPr>
              <p:nvPr/>
            </p:nvSpPr>
            <p:spPr bwMode="auto">
              <a:xfrm>
                <a:off x="5239" y="1021"/>
                <a:ext cx="48" cy="30"/>
              </a:xfrm>
              <a:custGeom>
                <a:avLst/>
                <a:gdLst>
                  <a:gd name="T0" fmla="*/ 0 w 48"/>
                  <a:gd name="T1" fmla="*/ 0 h 30"/>
                  <a:gd name="T2" fmla="*/ 6 w 48"/>
                  <a:gd name="T3" fmla="*/ 0 h 30"/>
                  <a:gd name="T4" fmla="*/ 12 w 48"/>
                  <a:gd name="T5" fmla="*/ 0 h 30"/>
                  <a:gd name="T6" fmla="*/ 18 w 48"/>
                  <a:gd name="T7" fmla="*/ 6 h 30"/>
                  <a:gd name="T8" fmla="*/ 24 w 48"/>
                  <a:gd name="T9" fmla="*/ 6 h 30"/>
                  <a:gd name="T10" fmla="*/ 30 w 48"/>
                  <a:gd name="T11" fmla="*/ 12 h 30"/>
                  <a:gd name="T12" fmla="*/ 42 w 48"/>
                  <a:gd name="T13" fmla="*/ 18 h 30"/>
                  <a:gd name="T14" fmla="*/ 48 w 48"/>
                  <a:gd name="T15" fmla="*/ 24 h 30"/>
                  <a:gd name="T16" fmla="*/ 48 w 48"/>
                  <a:gd name="T17" fmla="*/ 30 h 30"/>
                  <a:gd name="T18" fmla="*/ 48 w 48"/>
                  <a:gd name="T19" fmla="*/ 30 h 30"/>
                  <a:gd name="T20" fmla="*/ 42 w 48"/>
                  <a:gd name="T21" fmla="*/ 24 h 30"/>
                  <a:gd name="T22" fmla="*/ 30 w 48"/>
                  <a:gd name="T23" fmla="*/ 18 h 30"/>
                  <a:gd name="T24" fmla="*/ 24 w 48"/>
                  <a:gd name="T25" fmla="*/ 18 h 30"/>
                  <a:gd name="T26" fmla="*/ 12 w 48"/>
                  <a:gd name="T27" fmla="*/ 12 h 30"/>
                  <a:gd name="T28" fmla="*/ 6 w 48"/>
                  <a:gd name="T29" fmla="*/ 6 h 30"/>
                  <a:gd name="T30" fmla="*/ 6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0"/>
                    </a:lnTo>
                    <a:lnTo>
                      <a:pt x="18" y="6"/>
                    </a:lnTo>
                    <a:lnTo>
                      <a:pt x="24" y="6"/>
                    </a:lnTo>
                    <a:lnTo>
                      <a:pt x="30" y="12"/>
                    </a:lnTo>
                    <a:lnTo>
                      <a:pt x="42" y="18"/>
                    </a:lnTo>
                    <a:lnTo>
                      <a:pt x="48" y="24"/>
                    </a:lnTo>
                    <a:lnTo>
                      <a:pt x="48" y="30"/>
                    </a:lnTo>
                    <a:lnTo>
                      <a:pt x="42" y="24"/>
                    </a:lnTo>
                    <a:lnTo>
                      <a:pt x="30" y="18"/>
                    </a:lnTo>
                    <a:lnTo>
                      <a:pt x="24" y="18"/>
                    </a:lnTo>
                    <a:lnTo>
                      <a:pt x="12" y="12"/>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23" name="Freeform 86"/>
              <p:cNvSpPr>
                <a:spLocks/>
              </p:cNvSpPr>
              <p:nvPr/>
            </p:nvSpPr>
            <p:spPr bwMode="auto">
              <a:xfrm>
                <a:off x="5233" y="1045"/>
                <a:ext cx="54" cy="36"/>
              </a:xfrm>
              <a:custGeom>
                <a:avLst/>
                <a:gdLst>
                  <a:gd name="T0" fmla="*/ 0 w 54"/>
                  <a:gd name="T1" fmla="*/ 0 h 36"/>
                  <a:gd name="T2" fmla="*/ 6 w 54"/>
                  <a:gd name="T3" fmla="*/ 0 h 36"/>
                  <a:gd name="T4" fmla="*/ 12 w 54"/>
                  <a:gd name="T5" fmla="*/ 0 h 36"/>
                  <a:gd name="T6" fmla="*/ 18 w 54"/>
                  <a:gd name="T7" fmla="*/ 6 h 36"/>
                  <a:gd name="T8" fmla="*/ 24 w 54"/>
                  <a:gd name="T9" fmla="*/ 12 h 36"/>
                  <a:gd name="T10" fmla="*/ 36 w 54"/>
                  <a:gd name="T11" fmla="*/ 18 h 36"/>
                  <a:gd name="T12" fmla="*/ 42 w 54"/>
                  <a:gd name="T13" fmla="*/ 24 h 36"/>
                  <a:gd name="T14" fmla="*/ 48 w 54"/>
                  <a:gd name="T15" fmla="*/ 30 h 36"/>
                  <a:gd name="T16" fmla="*/ 54 w 54"/>
                  <a:gd name="T17" fmla="*/ 36 h 36"/>
                  <a:gd name="T18" fmla="*/ 48 w 54"/>
                  <a:gd name="T19" fmla="*/ 30 h 36"/>
                  <a:gd name="T20" fmla="*/ 42 w 54"/>
                  <a:gd name="T21" fmla="*/ 30 h 36"/>
                  <a:gd name="T22" fmla="*/ 36 w 54"/>
                  <a:gd name="T23" fmla="*/ 24 h 36"/>
                  <a:gd name="T24" fmla="*/ 24 w 54"/>
                  <a:gd name="T25" fmla="*/ 18 h 36"/>
                  <a:gd name="T26" fmla="*/ 12 w 54"/>
                  <a:gd name="T27" fmla="*/ 12 h 36"/>
                  <a:gd name="T28" fmla="*/ 6 w 54"/>
                  <a:gd name="T29" fmla="*/ 6 h 36"/>
                  <a:gd name="T30" fmla="*/ 0 w 54"/>
                  <a:gd name="T31" fmla="*/ 6 h 36"/>
                  <a:gd name="T32" fmla="*/ 0 w 5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0" y="0"/>
                    </a:moveTo>
                    <a:lnTo>
                      <a:pt x="6" y="0"/>
                    </a:lnTo>
                    <a:lnTo>
                      <a:pt x="12" y="0"/>
                    </a:lnTo>
                    <a:lnTo>
                      <a:pt x="18" y="6"/>
                    </a:lnTo>
                    <a:lnTo>
                      <a:pt x="24" y="12"/>
                    </a:lnTo>
                    <a:lnTo>
                      <a:pt x="36" y="18"/>
                    </a:lnTo>
                    <a:lnTo>
                      <a:pt x="42" y="24"/>
                    </a:lnTo>
                    <a:lnTo>
                      <a:pt x="48" y="30"/>
                    </a:lnTo>
                    <a:lnTo>
                      <a:pt x="54" y="36"/>
                    </a:lnTo>
                    <a:lnTo>
                      <a:pt x="48" y="30"/>
                    </a:lnTo>
                    <a:lnTo>
                      <a:pt x="42" y="30"/>
                    </a:lnTo>
                    <a:lnTo>
                      <a:pt x="36" y="24"/>
                    </a:lnTo>
                    <a:lnTo>
                      <a:pt x="24" y="18"/>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24" name="Freeform 87"/>
              <p:cNvSpPr>
                <a:spLocks/>
              </p:cNvSpPr>
              <p:nvPr/>
            </p:nvSpPr>
            <p:spPr bwMode="auto">
              <a:xfrm>
                <a:off x="5239" y="1063"/>
                <a:ext cx="42" cy="36"/>
              </a:xfrm>
              <a:custGeom>
                <a:avLst/>
                <a:gdLst>
                  <a:gd name="T0" fmla="*/ 0 w 42"/>
                  <a:gd name="T1" fmla="*/ 0 h 36"/>
                  <a:gd name="T2" fmla="*/ 0 w 42"/>
                  <a:gd name="T3" fmla="*/ 0 h 36"/>
                  <a:gd name="T4" fmla="*/ 6 w 42"/>
                  <a:gd name="T5" fmla="*/ 0 h 36"/>
                  <a:gd name="T6" fmla="*/ 12 w 42"/>
                  <a:gd name="T7" fmla="*/ 6 h 36"/>
                  <a:gd name="T8" fmla="*/ 18 w 42"/>
                  <a:gd name="T9" fmla="*/ 12 h 36"/>
                  <a:gd name="T10" fmla="*/ 30 w 42"/>
                  <a:gd name="T11" fmla="*/ 18 h 36"/>
                  <a:gd name="T12" fmla="*/ 36 w 42"/>
                  <a:gd name="T13" fmla="*/ 24 h 36"/>
                  <a:gd name="T14" fmla="*/ 42 w 42"/>
                  <a:gd name="T15" fmla="*/ 30 h 36"/>
                  <a:gd name="T16" fmla="*/ 42 w 42"/>
                  <a:gd name="T17" fmla="*/ 36 h 36"/>
                  <a:gd name="T18" fmla="*/ 36 w 42"/>
                  <a:gd name="T19" fmla="*/ 36 h 36"/>
                  <a:gd name="T20" fmla="*/ 30 w 42"/>
                  <a:gd name="T21" fmla="*/ 30 h 36"/>
                  <a:gd name="T22" fmla="*/ 24 w 42"/>
                  <a:gd name="T23" fmla="*/ 24 h 36"/>
                  <a:gd name="T24" fmla="*/ 18 w 42"/>
                  <a:gd name="T25" fmla="*/ 18 h 36"/>
                  <a:gd name="T26" fmla="*/ 6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0"/>
                    </a:lnTo>
                    <a:lnTo>
                      <a:pt x="12" y="6"/>
                    </a:lnTo>
                    <a:lnTo>
                      <a:pt x="18" y="12"/>
                    </a:lnTo>
                    <a:lnTo>
                      <a:pt x="30" y="18"/>
                    </a:lnTo>
                    <a:lnTo>
                      <a:pt x="36" y="24"/>
                    </a:lnTo>
                    <a:lnTo>
                      <a:pt x="42" y="30"/>
                    </a:lnTo>
                    <a:lnTo>
                      <a:pt x="42" y="36"/>
                    </a:lnTo>
                    <a:lnTo>
                      <a:pt x="36" y="36"/>
                    </a:lnTo>
                    <a:lnTo>
                      <a:pt x="30" y="30"/>
                    </a:lnTo>
                    <a:lnTo>
                      <a:pt x="24" y="24"/>
                    </a:lnTo>
                    <a:lnTo>
                      <a:pt x="18" y="18"/>
                    </a:lnTo>
                    <a:lnTo>
                      <a:pt x="6"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25" name="Freeform 88"/>
              <p:cNvSpPr>
                <a:spLocks/>
              </p:cNvSpPr>
              <p:nvPr/>
            </p:nvSpPr>
            <p:spPr bwMode="auto">
              <a:xfrm>
                <a:off x="5239" y="1081"/>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2 h 30"/>
                  <a:gd name="T12" fmla="*/ 30 w 36"/>
                  <a:gd name="T13" fmla="*/ 18 h 30"/>
                  <a:gd name="T14" fmla="*/ 30 w 36"/>
                  <a:gd name="T15" fmla="*/ 24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2"/>
                    </a:lnTo>
                    <a:lnTo>
                      <a:pt x="30" y="18"/>
                    </a:lnTo>
                    <a:lnTo>
                      <a:pt x="30" y="24"/>
                    </a:lnTo>
                    <a:lnTo>
                      <a:pt x="36" y="30"/>
                    </a:lnTo>
                    <a:lnTo>
                      <a:pt x="30" y="30"/>
                    </a:lnTo>
                    <a:lnTo>
                      <a:pt x="24" y="24"/>
                    </a:lnTo>
                    <a:lnTo>
                      <a:pt x="18" y="18"/>
                    </a:lnTo>
                    <a:lnTo>
                      <a:pt x="12" y="18"/>
                    </a:lnTo>
                    <a:lnTo>
                      <a:pt x="6"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26" name="Freeform 89"/>
              <p:cNvSpPr>
                <a:spLocks/>
              </p:cNvSpPr>
              <p:nvPr/>
            </p:nvSpPr>
            <p:spPr bwMode="auto">
              <a:xfrm>
                <a:off x="5239" y="1099"/>
                <a:ext cx="24" cy="30"/>
              </a:xfrm>
              <a:custGeom>
                <a:avLst/>
                <a:gdLst>
                  <a:gd name="T0" fmla="*/ 0 w 24"/>
                  <a:gd name="T1" fmla="*/ 0 h 30"/>
                  <a:gd name="T2" fmla="*/ 0 w 24"/>
                  <a:gd name="T3" fmla="*/ 0 h 30"/>
                  <a:gd name="T4" fmla="*/ 6 w 24"/>
                  <a:gd name="T5" fmla="*/ 6 h 30"/>
                  <a:gd name="T6" fmla="*/ 12 w 24"/>
                  <a:gd name="T7" fmla="*/ 6 h 30"/>
                  <a:gd name="T8" fmla="*/ 12 w 24"/>
                  <a:gd name="T9" fmla="*/ 12 h 30"/>
                  <a:gd name="T10" fmla="*/ 18 w 24"/>
                  <a:gd name="T11" fmla="*/ 18 h 30"/>
                  <a:gd name="T12" fmla="*/ 24 w 24"/>
                  <a:gd name="T13" fmla="*/ 24 h 30"/>
                  <a:gd name="T14" fmla="*/ 24 w 24"/>
                  <a:gd name="T15" fmla="*/ 24 h 30"/>
                  <a:gd name="T16" fmla="*/ 24 w 24"/>
                  <a:gd name="T17" fmla="*/ 30 h 30"/>
                  <a:gd name="T18" fmla="*/ 24 w 24"/>
                  <a:gd name="T19" fmla="*/ 24 h 30"/>
                  <a:gd name="T20" fmla="*/ 18 w 24"/>
                  <a:gd name="T21" fmla="*/ 24 h 30"/>
                  <a:gd name="T22" fmla="*/ 12 w 24"/>
                  <a:gd name="T23" fmla="*/ 18 h 30"/>
                  <a:gd name="T24" fmla="*/ 12 w 24"/>
                  <a:gd name="T25" fmla="*/ 18 h 30"/>
                  <a:gd name="T26" fmla="*/ 6 w 24"/>
                  <a:gd name="T27" fmla="*/ 12 h 30"/>
                  <a:gd name="T28" fmla="*/ 6 w 24"/>
                  <a:gd name="T29" fmla="*/ 6 h 30"/>
                  <a:gd name="T30" fmla="*/ 0 w 24"/>
                  <a:gd name="T31" fmla="*/ 6 h 30"/>
                  <a:gd name="T32" fmla="*/ 0 w 24"/>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0"/>
                  <a:gd name="T53" fmla="*/ 24 w 24"/>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0">
                    <a:moveTo>
                      <a:pt x="0" y="0"/>
                    </a:moveTo>
                    <a:lnTo>
                      <a:pt x="0" y="0"/>
                    </a:lnTo>
                    <a:lnTo>
                      <a:pt x="6" y="6"/>
                    </a:lnTo>
                    <a:lnTo>
                      <a:pt x="12" y="6"/>
                    </a:lnTo>
                    <a:lnTo>
                      <a:pt x="12" y="12"/>
                    </a:lnTo>
                    <a:lnTo>
                      <a:pt x="18" y="18"/>
                    </a:lnTo>
                    <a:lnTo>
                      <a:pt x="24" y="24"/>
                    </a:lnTo>
                    <a:lnTo>
                      <a:pt x="24" y="30"/>
                    </a:lnTo>
                    <a:lnTo>
                      <a:pt x="24" y="24"/>
                    </a:lnTo>
                    <a:lnTo>
                      <a:pt x="18" y="24"/>
                    </a:lnTo>
                    <a:lnTo>
                      <a:pt x="12" y="18"/>
                    </a:lnTo>
                    <a:lnTo>
                      <a:pt x="6"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27" name="Freeform 90"/>
              <p:cNvSpPr>
                <a:spLocks/>
              </p:cNvSpPr>
              <p:nvPr/>
            </p:nvSpPr>
            <p:spPr bwMode="auto">
              <a:xfrm>
                <a:off x="5239" y="1117"/>
                <a:ext cx="18" cy="18"/>
              </a:xfrm>
              <a:custGeom>
                <a:avLst/>
                <a:gdLst>
                  <a:gd name="T0" fmla="*/ 6 w 18"/>
                  <a:gd name="T1" fmla="*/ 0 h 18"/>
                  <a:gd name="T2" fmla="*/ 6 w 18"/>
                  <a:gd name="T3" fmla="*/ 0 h 18"/>
                  <a:gd name="T4" fmla="*/ 6 w 18"/>
                  <a:gd name="T5" fmla="*/ 0 h 18"/>
                  <a:gd name="T6" fmla="*/ 12 w 18"/>
                  <a:gd name="T7" fmla="*/ 6 h 18"/>
                  <a:gd name="T8" fmla="*/ 12 w 18"/>
                  <a:gd name="T9" fmla="*/ 6 h 18"/>
                  <a:gd name="T10" fmla="*/ 18 w 18"/>
                  <a:gd name="T11" fmla="*/ 12 h 18"/>
                  <a:gd name="T12" fmla="*/ 18 w 18"/>
                  <a:gd name="T13" fmla="*/ 12 h 18"/>
                  <a:gd name="T14" fmla="*/ 18 w 18"/>
                  <a:gd name="T15" fmla="*/ 18 h 18"/>
                  <a:gd name="T16" fmla="*/ 18 w 18"/>
                  <a:gd name="T17" fmla="*/ 18 h 18"/>
                  <a:gd name="T18" fmla="*/ 18 w 18"/>
                  <a:gd name="T19" fmla="*/ 18 h 18"/>
                  <a:gd name="T20" fmla="*/ 18 w 18"/>
                  <a:gd name="T21" fmla="*/ 12 h 18"/>
                  <a:gd name="T22" fmla="*/ 12 w 18"/>
                  <a:gd name="T23" fmla="*/ 12 h 18"/>
                  <a:gd name="T24" fmla="*/ 6 w 18"/>
                  <a:gd name="T25" fmla="*/ 6 h 18"/>
                  <a:gd name="T26" fmla="*/ 6 w 18"/>
                  <a:gd name="T27" fmla="*/ 6 h 18"/>
                  <a:gd name="T28" fmla="*/ 6 w 18"/>
                  <a:gd name="T29" fmla="*/ 6 h 18"/>
                  <a:gd name="T30" fmla="*/ 0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6" y="0"/>
                    </a:lnTo>
                    <a:lnTo>
                      <a:pt x="12" y="6"/>
                    </a:lnTo>
                    <a:lnTo>
                      <a:pt x="18" y="12"/>
                    </a:lnTo>
                    <a:lnTo>
                      <a:pt x="18" y="18"/>
                    </a:lnTo>
                    <a:lnTo>
                      <a:pt x="18" y="12"/>
                    </a:lnTo>
                    <a:lnTo>
                      <a:pt x="12" y="12"/>
                    </a:lnTo>
                    <a:lnTo>
                      <a:pt x="6" y="6"/>
                    </a:lnTo>
                    <a:lnTo>
                      <a:pt x="0" y="0"/>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28" name="Freeform 91"/>
              <p:cNvSpPr>
                <a:spLocks/>
              </p:cNvSpPr>
              <p:nvPr/>
            </p:nvSpPr>
            <p:spPr bwMode="auto">
              <a:xfrm>
                <a:off x="5257" y="974"/>
                <a:ext cx="18" cy="24"/>
              </a:xfrm>
              <a:custGeom>
                <a:avLst/>
                <a:gdLst>
                  <a:gd name="T0" fmla="*/ 18 w 18"/>
                  <a:gd name="T1" fmla="*/ 24 h 24"/>
                  <a:gd name="T2" fmla="*/ 18 w 18"/>
                  <a:gd name="T3" fmla="*/ 18 h 24"/>
                  <a:gd name="T4" fmla="*/ 12 w 18"/>
                  <a:gd name="T5" fmla="*/ 18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0 h 24"/>
                  <a:gd name="T22" fmla="*/ 6 w 18"/>
                  <a:gd name="T23" fmla="*/ 6 h 24"/>
                  <a:gd name="T24" fmla="*/ 12 w 18"/>
                  <a:gd name="T25" fmla="*/ 6 h 24"/>
                  <a:gd name="T26" fmla="*/ 12 w 18"/>
                  <a:gd name="T27" fmla="*/ 12 h 24"/>
                  <a:gd name="T28" fmla="*/ 18 w 18"/>
                  <a:gd name="T29" fmla="*/ 18 h 24"/>
                  <a:gd name="T30" fmla="*/ 18 w 18"/>
                  <a:gd name="T31" fmla="*/ 18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18"/>
                    </a:lnTo>
                    <a:lnTo>
                      <a:pt x="12" y="18"/>
                    </a:lnTo>
                    <a:lnTo>
                      <a:pt x="6" y="12"/>
                    </a:lnTo>
                    <a:lnTo>
                      <a:pt x="0" y="12"/>
                    </a:lnTo>
                    <a:lnTo>
                      <a:pt x="0" y="6"/>
                    </a:lnTo>
                    <a:lnTo>
                      <a:pt x="0" y="0"/>
                    </a:lnTo>
                    <a:lnTo>
                      <a:pt x="6" y="0"/>
                    </a:lnTo>
                    <a:lnTo>
                      <a:pt x="6" y="6"/>
                    </a:lnTo>
                    <a:lnTo>
                      <a:pt x="12" y="6"/>
                    </a:lnTo>
                    <a:lnTo>
                      <a:pt x="12" y="12"/>
                    </a:lnTo>
                    <a:lnTo>
                      <a:pt x="18" y="18"/>
                    </a:lnTo>
                    <a:lnTo>
                      <a:pt x="18"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29" name="Freeform 92"/>
              <p:cNvSpPr>
                <a:spLocks/>
              </p:cNvSpPr>
              <p:nvPr/>
            </p:nvSpPr>
            <p:spPr bwMode="auto">
              <a:xfrm>
                <a:off x="5275" y="974"/>
                <a:ext cx="12" cy="24"/>
              </a:xfrm>
              <a:custGeom>
                <a:avLst/>
                <a:gdLst>
                  <a:gd name="T0" fmla="*/ 0 w 12"/>
                  <a:gd name="T1" fmla="*/ 24 h 24"/>
                  <a:gd name="T2" fmla="*/ 6 w 12"/>
                  <a:gd name="T3" fmla="*/ 18 h 24"/>
                  <a:gd name="T4" fmla="*/ 12 w 12"/>
                  <a:gd name="T5" fmla="*/ 12 h 24"/>
                  <a:gd name="T6" fmla="*/ 12 w 12"/>
                  <a:gd name="T7" fmla="*/ 6 h 24"/>
                  <a:gd name="T8" fmla="*/ 12 w 12"/>
                  <a:gd name="T9" fmla="*/ 0 h 24"/>
                  <a:gd name="T10" fmla="*/ 12 w 12"/>
                  <a:gd name="T11" fmla="*/ 0 h 24"/>
                  <a:gd name="T12" fmla="*/ 6 w 12"/>
                  <a:gd name="T13" fmla="*/ 6 h 24"/>
                  <a:gd name="T14" fmla="*/ 6 w 12"/>
                  <a:gd name="T15" fmla="*/ 18 h 24"/>
                  <a:gd name="T16" fmla="*/ 0 w 12"/>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0" y="24"/>
                    </a:moveTo>
                    <a:lnTo>
                      <a:pt x="6" y="18"/>
                    </a:lnTo>
                    <a:lnTo>
                      <a:pt x="12" y="12"/>
                    </a:lnTo>
                    <a:lnTo>
                      <a:pt x="12" y="6"/>
                    </a:lnTo>
                    <a:lnTo>
                      <a:pt x="12" y="0"/>
                    </a:lnTo>
                    <a:lnTo>
                      <a:pt x="6" y="6"/>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30" name="Freeform 93"/>
              <p:cNvSpPr>
                <a:spLocks/>
              </p:cNvSpPr>
              <p:nvPr/>
            </p:nvSpPr>
            <p:spPr bwMode="auto">
              <a:xfrm>
                <a:off x="5269" y="968"/>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6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6" y="18"/>
                    </a:lnTo>
                    <a:lnTo>
                      <a:pt x="6"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31" name="Freeform 94"/>
              <p:cNvSpPr>
                <a:spLocks/>
              </p:cNvSpPr>
              <p:nvPr/>
            </p:nvSpPr>
            <p:spPr bwMode="auto">
              <a:xfrm>
                <a:off x="5281" y="980"/>
                <a:ext cx="18" cy="23"/>
              </a:xfrm>
              <a:custGeom>
                <a:avLst/>
                <a:gdLst>
                  <a:gd name="T0" fmla="*/ 0 w 18"/>
                  <a:gd name="T1" fmla="*/ 23 h 23"/>
                  <a:gd name="T2" fmla="*/ 0 w 18"/>
                  <a:gd name="T3" fmla="*/ 23 h 23"/>
                  <a:gd name="T4" fmla="*/ 6 w 18"/>
                  <a:gd name="T5" fmla="*/ 18 h 23"/>
                  <a:gd name="T6" fmla="*/ 6 w 18"/>
                  <a:gd name="T7" fmla="*/ 12 h 23"/>
                  <a:gd name="T8" fmla="*/ 12 w 18"/>
                  <a:gd name="T9" fmla="*/ 12 h 23"/>
                  <a:gd name="T10" fmla="*/ 12 w 18"/>
                  <a:gd name="T11" fmla="*/ 6 h 23"/>
                  <a:gd name="T12" fmla="*/ 18 w 18"/>
                  <a:gd name="T13" fmla="*/ 0 h 23"/>
                  <a:gd name="T14" fmla="*/ 18 w 18"/>
                  <a:gd name="T15" fmla="*/ 0 h 23"/>
                  <a:gd name="T16" fmla="*/ 18 w 18"/>
                  <a:gd name="T17" fmla="*/ 0 h 23"/>
                  <a:gd name="T18" fmla="*/ 18 w 18"/>
                  <a:gd name="T19" fmla="*/ 6 h 23"/>
                  <a:gd name="T20" fmla="*/ 18 w 18"/>
                  <a:gd name="T21" fmla="*/ 6 h 23"/>
                  <a:gd name="T22" fmla="*/ 18 w 18"/>
                  <a:gd name="T23" fmla="*/ 12 h 23"/>
                  <a:gd name="T24" fmla="*/ 12 w 18"/>
                  <a:gd name="T25" fmla="*/ 12 h 23"/>
                  <a:gd name="T26" fmla="*/ 6 w 18"/>
                  <a:gd name="T27" fmla="*/ 18 h 23"/>
                  <a:gd name="T28" fmla="*/ 6 w 18"/>
                  <a:gd name="T29" fmla="*/ 18 h 23"/>
                  <a:gd name="T30" fmla="*/ 0 w 18"/>
                  <a:gd name="T31" fmla="*/ 23 h 23"/>
                  <a:gd name="T32" fmla="*/ 0 w 18"/>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3"/>
                  <a:gd name="T53" fmla="*/ 18 w 18"/>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3">
                    <a:moveTo>
                      <a:pt x="0" y="23"/>
                    </a:moveTo>
                    <a:lnTo>
                      <a:pt x="0" y="23"/>
                    </a:lnTo>
                    <a:lnTo>
                      <a:pt x="6" y="18"/>
                    </a:lnTo>
                    <a:lnTo>
                      <a:pt x="6" y="12"/>
                    </a:lnTo>
                    <a:lnTo>
                      <a:pt x="12" y="12"/>
                    </a:lnTo>
                    <a:lnTo>
                      <a:pt x="12" y="6"/>
                    </a:lnTo>
                    <a:lnTo>
                      <a:pt x="18" y="0"/>
                    </a:lnTo>
                    <a:lnTo>
                      <a:pt x="18" y="6"/>
                    </a:lnTo>
                    <a:lnTo>
                      <a:pt x="18" y="12"/>
                    </a:lnTo>
                    <a:lnTo>
                      <a:pt x="12" y="12"/>
                    </a:lnTo>
                    <a:lnTo>
                      <a:pt x="6" y="18"/>
                    </a:lnTo>
                    <a:lnTo>
                      <a:pt x="0"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32" name="Freeform 95"/>
              <p:cNvSpPr>
                <a:spLocks/>
              </p:cNvSpPr>
              <p:nvPr/>
            </p:nvSpPr>
            <p:spPr bwMode="auto">
              <a:xfrm>
                <a:off x="5263" y="1123"/>
                <a:ext cx="36" cy="12"/>
              </a:xfrm>
              <a:custGeom>
                <a:avLst/>
                <a:gdLst>
                  <a:gd name="T0" fmla="*/ 0 w 36"/>
                  <a:gd name="T1" fmla="*/ 6 h 12"/>
                  <a:gd name="T2" fmla="*/ 6 w 36"/>
                  <a:gd name="T3" fmla="*/ 0 h 12"/>
                  <a:gd name="T4" fmla="*/ 6 w 36"/>
                  <a:gd name="T5" fmla="*/ 0 h 12"/>
                  <a:gd name="T6" fmla="*/ 12 w 36"/>
                  <a:gd name="T7" fmla="*/ 0 h 12"/>
                  <a:gd name="T8" fmla="*/ 18 w 36"/>
                  <a:gd name="T9" fmla="*/ 0 h 12"/>
                  <a:gd name="T10" fmla="*/ 24 w 36"/>
                  <a:gd name="T11" fmla="*/ 0 h 12"/>
                  <a:gd name="T12" fmla="*/ 30 w 36"/>
                  <a:gd name="T13" fmla="*/ 6 h 12"/>
                  <a:gd name="T14" fmla="*/ 30 w 36"/>
                  <a:gd name="T15" fmla="*/ 6 h 12"/>
                  <a:gd name="T16" fmla="*/ 36 w 36"/>
                  <a:gd name="T17" fmla="*/ 6 h 12"/>
                  <a:gd name="T18" fmla="*/ 30 w 36"/>
                  <a:gd name="T19" fmla="*/ 6 h 12"/>
                  <a:gd name="T20" fmla="*/ 30 w 36"/>
                  <a:gd name="T21" fmla="*/ 12 h 12"/>
                  <a:gd name="T22" fmla="*/ 24 w 36"/>
                  <a:gd name="T23" fmla="*/ 6 h 12"/>
                  <a:gd name="T24" fmla="*/ 18 w 36"/>
                  <a:gd name="T25" fmla="*/ 6 h 12"/>
                  <a:gd name="T26" fmla="*/ 12 w 36"/>
                  <a:gd name="T27" fmla="*/ 6 h 12"/>
                  <a:gd name="T28" fmla="*/ 6 w 36"/>
                  <a:gd name="T29" fmla="*/ 6 h 12"/>
                  <a:gd name="T30" fmla="*/ 6 w 36"/>
                  <a:gd name="T31" fmla="*/ 6 h 12"/>
                  <a:gd name="T32" fmla="*/ 0 w 36"/>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6"/>
                    </a:moveTo>
                    <a:lnTo>
                      <a:pt x="6" y="0"/>
                    </a:lnTo>
                    <a:lnTo>
                      <a:pt x="12" y="0"/>
                    </a:lnTo>
                    <a:lnTo>
                      <a:pt x="18" y="0"/>
                    </a:lnTo>
                    <a:lnTo>
                      <a:pt x="24" y="0"/>
                    </a:lnTo>
                    <a:lnTo>
                      <a:pt x="30" y="6"/>
                    </a:lnTo>
                    <a:lnTo>
                      <a:pt x="36" y="6"/>
                    </a:lnTo>
                    <a:lnTo>
                      <a:pt x="30" y="6"/>
                    </a:lnTo>
                    <a:lnTo>
                      <a:pt x="30" y="12"/>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33" name="Freeform 96"/>
              <p:cNvSpPr>
                <a:spLocks/>
              </p:cNvSpPr>
              <p:nvPr/>
            </p:nvSpPr>
            <p:spPr bwMode="auto">
              <a:xfrm>
                <a:off x="5257" y="1135"/>
                <a:ext cx="30" cy="12"/>
              </a:xfrm>
              <a:custGeom>
                <a:avLst/>
                <a:gdLst>
                  <a:gd name="T0" fmla="*/ 0 w 30"/>
                  <a:gd name="T1" fmla="*/ 0 h 12"/>
                  <a:gd name="T2" fmla="*/ 6 w 30"/>
                  <a:gd name="T3" fmla="*/ 0 h 12"/>
                  <a:gd name="T4" fmla="*/ 6 w 30"/>
                  <a:gd name="T5" fmla="*/ 0 h 12"/>
                  <a:gd name="T6" fmla="*/ 12 w 30"/>
                  <a:gd name="T7" fmla="*/ 0 h 12"/>
                  <a:gd name="T8" fmla="*/ 18 w 30"/>
                  <a:gd name="T9" fmla="*/ 0 h 12"/>
                  <a:gd name="T10" fmla="*/ 24 w 30"/>
                  <a:gd name="T11" fmla="*/ 0 h 12"/>
                  <a:gd name="T12" fmla="*/ 30 w 30"/>
                  <a:gd name="T13" fmla="*/ 6 h 12"/>
                  <a:gd name="T14" fmla="*/ 30 w 30"/>
                  <a:gd name="T15" fmla="*/ 6 h 12"/>
                  <a:gd name="T16" fmla="*/ 30 w 30"/>
                  <a:gd name="T17" fmla="*/ 12 h 12"/>
                  <a:gd name="T18" fmla="*/ 30 w 30"/>
                  <a:gd name="T19" fmla="*/ 12 h 12"/>
                  <a:gd name="T20" fmla="*/ 30 w 30"/>
                  <a:gd name="T21" fmla="*/ 12 h 12"/>
                  <a:gd name="T22" fmla="*/ 24 w 30"/>
                  <a:gd name="T23" fmla="*/ 12 h 12"/>
                  <a:gd name="T24" fmla="*/ 18 w 30"/>
                  <a:gd name="T25" fmla="*/ 6 h 12"/>
                  <a:gd name="T26" fmla="*/ 12 w 30"/>
                  <a:gd name="T27" fmla="*/ 6 h 12"/>
                  <a:gd name="T28" fmla="*/ 6 w 30"/>
                  <a:gd name="T29" fmla="*/ 0 h 12"/>
                  <a:gd name="T30" fmla="*/ 0 w 30"/>
                  <a:gd name="T31" fmla="*/ 0 h 12"/>
                  <a:gd name="T32" fmla="*/ 0 w 3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0" y="0"/>
                    </a:moveTo>
                    <a:lnTo>
                      <a:pt x="6" y="0"/>
                    </a:lnTo>
                    <a:lnTo>
                      <a:pt x="12" y="0"/>
                    </a:lnTo>
                    <a:lnTo>
                      <a:pt x="18" y="0"/>
                    </a:lnTo>
                    <a:lnTo>
                      <a:pt x="24" y="0"/>
                    </a:lnTo>
                    <a:lnTo>
                      <a:pt x="30" y="6"/>
                    </a:lnTo>
                    <a:lnTo>
                      <a:pt x="30" y="12"/>
                    </a:lnTo>
                    <a:lnTo>
                      <a:pt x="24" y="12"/>
                    </a:lnTo>
                    <a:lnTo>
                      <a:pt x="18" y="6"/>
                    </a:lnTo>
                    <a:lnTo>
                      <a:pt x="12"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34" name="Freeform 97"/>
              <p:cNvSpPr>
                <a:spLocks/>
              </p:cNvSpPr>
              <p:nvPr/>
            </p:nvSpPr>
            <p:spPr bwMode="auto">
              <a:xfrm>
                <a:off x="5275" y="1111"/>
                <a:ext cx="30" cy="6"/>
              </a:xfrm>
              <a:custGeom>
                <a:avLst/>
                <a:gdLst>
                  <a:gd name="T0" fmla="*/ 0 w 30"/>
                  <a:gd name="T1" fmla="*/ 0 h 6"/>
                  <a:gd name="T2" fmla="*/ 0 w 30"/>
                  <a:gd name="T3" fmla="*/ 0 h 6"/>
                  <a:gd name="T4" fmla="*/ 6 w 30"/>
                  <a:gd name="T5" fmla="*/ 0 h 6"/>
                  <a:gd name="T6" fmla="*/ 6 w 30"/>
                  <a:gd name="T7" fmla="*/ 0 h 6"/>
                  <a:gd name="T8" fmla="*/ 12 w 30"/>
                  <a:gd name="T9" fmla="*/ 0 h 6"/>
                  <a:gd name="T10" fmla="*/ 18 w 30"/>
                  <a:gd name="T11" fmla="*/ 0 h 6"/>
                  <a:gd name="T12" fmla="*/ 24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6 w 30"/>
                  <a:gd name="T29" fmla="*/ 0 h 6"/>
                  <a:gd name="T30" fmla="*/ 0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0" y="0"/>
                    </a:ln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35" name="Freeform 98"/>
              <p:cNvSpPr>
                <a:spLocks/>
              </p:cNvSpPr>
              <p:nvPr/>
            </p:nvSpPr>
            <p:spPr bwMode="auto">
              <a:xfrm>
                <a:off x="5275" y="1087"/>
                <a:ext cx="42" cy="12"/>
              </a:xfrm>
              <a:custGeom>
                <a:avLst/>
                <a:gdLst>
                  <a:gd name="T0" fmla="*/ 0 w 42"/>
                  <a:gd name="T1" fmla="*/ 12 h 12"/>
                  <a:gd name="T2" fmla="*/ 6 w 42"/>
                  <a:gd name="T3" fmla="*/ 12 h 12"/>
                  <a:gd name="T4" fmla="*/ 12 w 42"/>
                  <a:gd name="T5" fmla="*/ 6 h 12"/>
                  <a:gd name="T6" fmla="*/ 18 w 42"/>
                  <a:gd name="T7" fmla="*/ 6 h 12"/>
                  <a:gd name="T8" fmla="*/ 24 w 42"/>
                  <a:gd name="T9" fmla="*/ 6 h 12"/>
                  <a:gd name="T10" fmla="*/ 30 w 42"/>
                  <a:gd name="T11" fmla="*/ 0 h 12"/>
                  <a:gd name="T12" fmla="*/ 36 w 42"/>
                  <a:gd name="T13" fmla="*/ 0 h 12"/>
                  <a:gd name="T14" fmla="*/ 36 w 42"/>
                  <a:gd name="T15" fmla="*/ 0 h 12"/>
                  <a:gd name="T16" fmla="*/ 42 w 42"/>
                  <a:gd name="T17" fmla="*/ 6 h 12"/>
                  <a:gd name="T18" fmla="*/ 42 w 42"/>
                  <a:gd name="T19" fmla="*/ 6 h 12"/>
                  <a:gd name="T20" fmla="*/ 36 w 42"/>
                  <a:gd name="T21" fmla="*/ 12 h 12"/>
                  <a:gd name="T22" fmla="*/ 30 w 42"/>
                  <a:gd name="T23" fmla="*/ 12 h 12"/>
                  <a:gd name="T24" fmla="*/ 24 w 42"/>
                  <a:gd name="T25" fmla="*/ 12 h 12"/>
                  <a:gd name="T26" fmla="*/ 18 w 42"/>
                  <a:gd name="T27" fmla="*/ 12 h 12"/>
                  <a:gd name="T28" fmla="*/ 12 w 42"/>
                  <a:gd name="T29" fmla="*/ 12 h 12"/>
                  <a:gd name="T30" fmla="*/ 6 w 42"/>
                  <a:gd name="T31" fmla="*/ 12 h 12"/>
                  <a:gd name="T32" fmla="*/ 0 w 4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12"/>
                    </a:moveTo>
                    <a:lnTo>
                      <a:pt x="6" y="12"/>
                    </a:lnTo>
                    <a:lnTo>
                      <a:pt x="12" y="6"/>
                    </a:lnTo>
                    <a:lnTo>
                      <a:pt x="18" y="6"/>
                    </a:lnTo>
                    <a:lnTo>
                      <a:pt x="24" y="6"/>
                    </a:lnTo>
                    <a:lnTo>
                      <a:pt x="30" y="0"/>
                    </a:lnTo>
                    <a:lnTo>
                      <a:pt x="36" y="0"/>
                    </a:lnTo>
                    <a:lnTo>
                      <a:pt x="42" y="6"/>
                    </a:lnTo>
                    <a:lnTo>
                      <a:pt x="36" y="12"/>
                    </a:lnTo>
                    <a:lnTo>
                      <a:pt x="30" y="12"/>
                    </a:lnTo>
                    <a:lnTo>
                      <a:pt x="24" y="12"/>
                    </a:lnTo>
                    <a:lnTo>
                      <a:pt x="18" y="12"/>
                    </a:lnTo>
                    <a:lnTo>
                      <a:pt x="12" y="12"/>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36" name="Freeform 99"/>
              <p:cNvSpPr>
                <a:spLocks/>
              </p:cNvSpPr>
              <p:nvPr/>
            </p:nvSpPr>
            <p:spPr bwMode="auto">
              <a:xfrm>
                <a:off x="5287" y="1069"/>
                <a:ext cx="36" cy="12"/>
              </a:xfrm>
              <a:custGeom>
                <a:avLst/>
                <a:gdLst>
                  <a:gd name="T0" fmla="*/ 0 w 36"/>
                  <a:gd name="T1" fmla="*/ 12 h 12"/>
                  <a:gd name="T2" fmla="*/ 0 w 36"/>
                  <a:gd name="T3" fmla="*/ 12 h 12"/>
                  <a:gd name="T4" fmla="*/ 6 w 36"/>
                  <a:gd name="T5" fmla="*/ 12 h 12"/>
                  <a:gd name="T6" fmla="*/ 12 w 36"/>
                  <a:gd name="T7" fmla="*/ 6 h 12"/>
                  <a:gd name="T8" fmla="*/ 18 w 36"/>
                  <a:gd name="T9" fmla="*/ 6 h 12"/>
                  <a:gd name="T10" fmla="*/ 30 w 36"/>
                  <a:gd name="T11" fmla="*/ 6 h 12"/>
                  <a:gd name="T12" fmla="*/ 36 w 36"/>
                  <a:gd name="T13" fmla="*/ 0 h 12"/>
                  <a:gd name="T14" fmla="*/ 36 w 36"/>
                  <a:gd name="T15" fmla="*/ 0 h 12"/>
                  <a:gd name="T16" fmla="*/ 36 w 36"/>
                  <a:gd name="T17" fmla="*/ 6 h 12"/>
                  <a:gd name="T18" fmla="*/ 36 w 36"/>
                  <a:gd name="T19" fmla="*/ 6 h 12"/>
                  <a:gd name="T20" fmla="*/ 30 w 36"/>
                  <a:gd name="T21" fmla="*/ 6 h 12"/>
                  <a:gd name="T22" fmla="*/ 24 w 36"/>
                  <a:gd name="T23" fmla="*/ 12 h 12"/>
                  <a:gd name="T24" fmla="*/ 18 w 36"/>
                  <a:gd name="T25" fmla="*/ 12 h 12"/>
                  <a:gd name="T26" fmla="*/ 12 w 36"/>
                  <a:gd name="T27" fmla="*/ 12 h 12"/>
                  <a:gd name="T28" fmla="*/ 6 w 36"/>
                  <a:gd name="T29" fmla="*/ 12 h 12"/>
                  <a:gd name="T30" fmla="*/ 0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0" y="12"/>
                    </a:lnTo>
                    <a:lnTo>
                      <a:pt x="6" y="12"/>
                    </a:lnTo>
                    <a:lnTo>
                      <a:pt x="12" y="6"/>
                    </a:lnTo>
                    <a:lnTo>
                      <a:pt x="18" y="6"/>
                    </a:lnTo>
                    <a:lnTo>
                      <a:pt x="30" y="6"/>
                    </a:lnTo>
                    <a:lnTo>
                      <a:pt x="36" y="0"/>
                    </a:lnTo>
                    <a:lnTo>
                      <a:pt x="36" y="6"/>
                    </a:lnTo>
                    <a:lnTo>
                      <a:pt x="30" y="6"/>
                    </a:lnTo>
                    <a:lnTo>
                      <a:pt x="24" y="12"/>
                    </a:lnTo>
                    <a:lnTo>
                      <a:pt x="18" y="12"/>
                    </a:lnTo>
                    <a:lnTo>
                      <a:pt x="12" y="12"/>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37" name="Freeform 100"/>
              <p:cNvSpPr>
                <a:spLocks/>
              </p:cNvSpPr>
              <p:nvPr/>
            </p:nvSpPr>
            <p:spPr bwMode="auto">
              <a:xfrm>
                <a:off x="5287" y="1033"/>
                <a:ext cx="42" cy="18"/>
              </a:xfrm>
              <a:custGeom>
                <a:avLst/>
                <a:gdLst>
                  <a:gd name="T0" fmla="*/ 0 w 42"/>
                  <a:gd name="T1" fmla="*/ 18 h 18"/>
                  <a:gd name="T2" fmla="*/ 0 w 42"/>
                  <a:gd name="T3" fmla="*/ 18 h 18"/>
                  <a:gd name="T4" fmla="*/ 6 w 42"/>
                  <a:gd name="T5" fmla="*/ 12 h 18"/>
                  <a:gd name="T6" fmla="*/ 12 w 42"/>
                  <a:gd name="T7" fmla="*/ 6 h 18"/>
                  <a:gd name="T8" fmla="*/ 24 w 42"/>
                  <a:gd name="T9" fmla="*/ 6 h 18"/>
                  <a:gd name="T10" fmla="*/ 30 w 42"/>
                  <a:gd name="T11" fmla="*/ 0 h 18"/>
                  <a:gd name="T12" fmla="*/ 36 w 42"/>
                  <a:gd name="T13" fmla="*/ 0 h 18"/>
                  <a:gd name="T14" fmla="*/ 42 w 42"/>
                  <a:gd name="T15" fmla="*/ 0 h 18"/>
                  <a:gd name="T16" fmla="*/ 42 w 42"/>
                  <a:gd name="T17" fmla="*/ 0 h 18"/>
                  <a:gd name="T18" fmla="*/ 42 w 42"/>
                  <a:gd name="T19" fmla="*/ 0 h 18"/>
                  <a:gd name="T20" fmla="*/ 36 w 42"/>
                  <a:gd name="T21" fmla="*/ 6 h 18"/>
                  <a:gd name="T22" fmla="*/ 30 w 42"/>
                  <a:gd name="T23" fmla="*/ 6 h 18"/>
                  <a:gd name="T24" fmla="*/ 24 w 42"/>
                  <a:gd name="T25" fmla="*/ 12 h 18"/>
                  <a:gd name="T26" fmla="*/ 12 w 42"/>
                  <a:gd name="T27" fmla="*/ 12 h 18"/>
                  <a:gd name="T28" fmla="*/ 6 w 42"/>
                  <a:gd name="T29" fmla="*/ 12 h 18"/>
                  <a:gd name="T30" fmla="*/ 0 w 42"/>
                  <a:gd name="T31" fmla="*/ 18 h 18"/>
                  <a:gd name="T32" fmla="*/ 0 w 4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8"/>
                  <a:gd name="T53" fmla="*/ 42 w 4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8">
                    <a:moveTo>
                      <a:pt x="0" y="18"/>
                    </a:moveTo>
                    <a:lnTo>
                      <a:pt x="0" y="18"/>
                    </a:lnTo>
                    <a:lnTo>
                      <a:pt x="6" y="12"/>
                    </a:lnTo>
                    <a:lnTo>
                      <a:pt x="12" y="6"/>
                    </a:lnTo>
                    <a:lnTo>
                      <a:pt x="24" y="6"/>
                    </a:lnTo>
                    <a:lnTo>
                      <a:pt x="30" y="0"/>
                    </a:lnTo>
                    <a:lnTo>
                      <a:pt x="36" y="0"/>
                    </a:lnTo>
                    <a:lnTo>
                      <a:pt x="42" y="0"/>
                    </a:lnTo>
                    <a:lnTo>
                      <a:pt x="36" y="6"/>
                    </a:lnTo>
                    <a:lnTo>
                      <a:pt x="30" y="6"/>
                    </a:lnTo>
                    <a:lnTo>
                      <a:pt x="24" y="12"/>
                    </a:lnTo>
                    <a:lnTo>
                      <a:pt x="12" y="12"/>
                    </a:lnTo>
                    <a:lnTo>
                      <a:pt x="6" y="12"/>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38" name="Freeform 101"/>
              <p:cNvSpPr>
                <a:spLocks/>
              </p:cNvSpPr>
              <p:nvPr/>
            </p:nvSpPr>
            <p:spPr bwMode="auto">
              <a:xfrm>
                <a:off x="5281" y="992"/>
                <a:ext cx="42" cy="29"/>
              </a:xfrm>
              <a:custGeom>
                <a:avLst/>
                <a:gdLst>
                  <a:gd name="T0" fmla="*/ 0 w 42"/>
                  <a:gd name="T1" fmla="*/ 29 h 29"/>
                  <a:gd name="T2" fmla="*/ 6 w 42"/>
                  <a:gd name="T3" fmla="*/ 23 h 29"/>
                  <a:gd name="T4" fmla="*/ 12 w 42"/>
                  <a:gd name="T5" fmla="*/ 17 h 29"/>
                  <a:gd name="T6" fmla="*/ 18 w 42"/>
                  <a:gd name="T7" fmla="*/ 11 h 29"/>
                  <a:gd name="T8" fmla="*/ 24 w 42"/>
                  <a:gd name="T9" fmla="*/ 11 h 29"/>
                  <a:gd name="T10" fmla="*/ 30 w 42"/>
                  <a:gd name="T11" fmla="*/ 6 h 29"/>
                  <a:gd name="T12" fmla="*/ 36 w 42"/>
                  <a:gd name="T13" fmla="*/ 6 h 29"/>
                  <a:gd name="T14" fmla="*/ 36 w 42"/>
                  <a:gd name="T15" fmla="*/ 0 h 29"/>
                  <a:gd name="T16" fmla="*/ 42 w 42"/>
                  <a:gd name="T17" fmla="*/ 6 h 29"/>
                  <a:gd name="T18" fmla="*/ 42 w 42"/>
                  <a:gd name="T19" fmla="*/ 6 h 29"/>
                  <a:gd name="T20" fmla="*/ 36 w 42"/>
                  <a:gd name="T21" fmla="*/ 11 h 29"/>
                  <a:gd name="T22" fmla="*/ 30 w 42"/>
                  <a:gd name="T23" fmla="*/ 11 h 29"/>
                  <a:gd name="T24" fmla="*/ 24 w 42"/>
                  <a:gd name="T25" fmla="*/ 17 h 29"/>
                  <a:gd name="T26" fmla="*/ 18 w 42"/>
                  <a:gd name="T27" fmla="*/ 17 h 29"/>
                  <a:gd name="T28" fmla="*/ 6 w 42"/>
                  <a:gd name="T29" fmla="*/ 23 h 29"/>
                  <a:gd name="T30" fmla="*/ 6 w 42"/>
                  <a:gd name="T31" fmla="*/ 23 h 29"/>
                  <a:gd name="T32" fmla="*/ 0 w 4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9"/>
                  <a:gd name="T53" fmla="*/ 42 w 4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9">
                    <a:moveTo>
                      <a:pt x="0" y="29"/>
                    </a:moveTo>
                    <a:lnTo>
                      <a:pt x="6" y="23"/>
                    </a:lnTo>
                    <a:lnTo>
                      <a:pt x="12" y="17"/>
                    </a:lnTo>
                    <a:lnTo>
                      <a:pt x="18" y="11"/>
                    </a:lnTo>
                    <a:lnTo>
                      <a:pt x="24" y="11"/>
                    </a:lnTo>
                    <a:lnTo>
                      <a:pt x="30" y="6"/>
                    </a:lnTo>
                    <a:lnTo>
                      <a:pt x="36" y="6"/>
                    </a:lnTo>
                    <a:lnTo>
                      <a:pt x="36" y="0"/>
                    </a:lnTo>
                    <a:lnTo>
                      <a:pt x="42" y="6"/>
                    </a:lnTo>
                    <a:lnTo>
                      <a:pt x="36" y="11"/>
                    </a:lnTo>
                    <a:lnTo>
                      <a:pt x="30" y="11"/>
                    </a:lnTo>
                    <a:lnTo>
                      <a:pt x="24" y="17"/>
                    </a:lnTo>
                    <a:lnTo>
                      <a:pt x="18" y="17"/>
                    </a:lnTo>
                    <a:lnTo>
                      <a:pt x="6" y="23"/>
                    </a:lnTo>
                    <a:lnTo>
                      <a:pt x="0"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39" name="Freeform 102"/>
              <p:cNvSpPr>
                <a:spLocks/>
              </p:cNvSpPr>
              <p:nvPr/>
            </p:nvSpPr>
            <p:spPr bwMode="auto">
              <a:xfrm>
                <a:off x="5287" y="1045"/>
                <a:ext cx="36" cy="24"/>
              </a:xfrm>
              <a:custGeom>
                <a:avLst/>
                <a:gdLst>
                  <a:gd name="T0" fmla="*/ 0 w 36"/>
                  <a:gd name="T1" fmla="*/ 24 h 24"/>
                  <a:gd name="T2" fmla="*/ 0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6 h 24"/>
                  <a:gd name="T18" fmla="*/ 36 w 36"/>
                  <a:gd name="T19" fmla="*/ 6 h 24"/>
                  <a:gd name="T20" fmla="*/ 30 w 36"/>
                  <a:gd name="T21" fmla="*/ 12 h 24"/>
                  <a:gd name="T22" fmla="*/ 24 w 36"/>
                  <a:gd name="T23" fmla="*/ 12 h 24"/>
                  <a:gd name="T24" fmla="*/ 18 w 36"/>
                  <a:gd name="T25" fmla="*/ 18 h 24"/>
                  <a:gd name="T26" fmla="*/ 12 w 36"/>
                  <a:gd name="T27" fmla="*/ 18 h 24"/>
                  <a:gd name="T28" fmla="*/ 6 w 36"/>
                  <a:gd name="T29" fmla="*/ 18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18"/>
                    </a:lnTo>
                    <a:lnTo>
                      <a:pt x="6" y="18"/>
                    </a:lnTo>
                    <a:lnTo>
                      <a:pt x="12" y="12"/>
                    </a:lnTo>
                    <a:lnTo>
                      <a:pt x="18" y="6"/>
                    </a:lnTo>
                    <a:lnTo>
                      <a:pt x="24" y="6"/>
                    </a:lnTo>
                    <a:lnTo>
                      <a:pt x="30" y="0"/>
                    </a:lnTo>
                    <a:lnTo>
                      <a:pt x="36" y="0"/>
                    </a:lnTo>
                    <a:lnTo>
                      <a:pt x="36" y="6"/>
                    </a:lnTo>
                    <a:lnTo>
                      <a:pt x="30" y="12"/>
                    </a:lnTo>
                    <a:lnTo>
                      <a:pt x="24" y="12"/>
                    </a:lnTo>
                    <a:lnTo>
                      <a:pt x="18" y="18"/>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40" name="Freeform 103"/>
              <p:cNvSpPr>
                <a:spLocks/>
              </p:cNvSpPr>
              <p:nvPr/>
            </p:nvSpPr>
            <p:spPr bwMode="auto">
              <a:xfrm>
                <a:off x="5239" y="1033"/>
                <a:ext cx="48" cy="30"/>
              </a:xfrm>
              <a:custGeom>
                <a:avLst/>
                <a:gdLst>
                  <a:gd name="T0" fmla="*/ 0 w 48"/>
                  <a:gd name="T1" fmla="*/ 0 h 30"/>
                  <a:gd name="T2" fmla="*/ 0 w 48"/>
                  <a:gd name="T3" fmla="*/ 0 h 30"/>
                  <a:gd name="T4" fmla="*/ 6 w 48"/>
                  <a:gd name="T5" fmla="*/ 0 h 30"/>
                  <a:gd name="T6" fmla="*/ 12 w 48"/>
                  <a:gd name="T7" fmla="*/ 6 h 30"/>
                  <a:gd name="T8" fmla="*/ 24 w 48"/>
                  <a:gd name="T9" fmla="*/ 12 h 30"/>
                  <a:gd name="T10" fmla="*/ 30 w 48"/>
                  <a:gd name="T11" fmla="*/ 12 h 30"/>
                  <a:gd name="T12" fmla="*/ 42 w 48"/>
                  <a:gd name="T13" fmla="*/ 24 h 30"/>
                  <a:gd name="T14" fmla="*/ 48 w 48"/>
                  <a:gd name="T15" fmla="*/ 30 h 30"/>
                  <a:gd name="T16" fmla="*/ 48 w 48"/>
                  <a:gd name="T17" fmla="*/ 30 h 30"/>
                  <a:gd name="T18" fmla="*/ 48 w 48"/>
                  <a:gd name="T19" fmla="*/ 30 h 30"/>
                  <a:gd name="T20" fmla="*/ 36 w 48"/>
                  <a:gd name="T21" fmla="*/ 30 h 30"/>
                  <a:gd name="T22" fmla="*/ 30 w 48"/>
                  <a:gd name="T23" fmla="*/ 24 h 30"/>
                  <a:gd name="T24" fmla="*/ 18 w 48"/>
                  <a:gd name="T25" fmla="*/ 18 h 30"/>
                  <a:gd name="T26" fmla="*/ 12 w 48"/>
                  <a:gd name="T27" fmla="*/ 12 h 30"/>
                  <a:gd name="T28" fmla="*/ 6 w 48"/>
                  <a:gd name="T29" fmla="*/ 6 h 30"/>
                  <a:gd name="T30" fmla="*/ 0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0" y="0"/>
                    </a:lnTo>
                    <a:lnTo>
                      <a:pt x="6" y="0"/>
                    </a:lnTo>
                    <a:lnTo>
                      <a:pt x="12" y="6"/>
                    </a:lnTo>
                    <a:lnTo>
                      <a:pt x="24" y="12"/>
                    </a:lnTo>
                    <a:lnTo>
                      <a:pt x="30" y="12"/>
                    </a:lnTo>
                    <a:lnTo>
                      <a:pt x="42" y="24"/>
                    </a:lnTo>
                    <a:lnTo>
                      <a:pt x="48" y="30"/>
                    </a:lnTo>
                    <a:lnTo>
                      <a:pt x="36" y="30"/>
                    </a:lnTo>
                    <a:lnTo>
                      <a:pt x="30" y="24"/>
                    </a:lnTo>
                    <a:lnTo>
                      <a:pt x="18"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41" name="Freeform 104"/>
              <p:cNvSpPr>
                <a:spLocks/>
              </p:cNvSpPr>
              <p:nvPr/>
            </p:nvSpPr>
            <p:spPr bwMode="auto">
              <a:xfrm>
                <a:off x="5245" y="1009"/>
                <a:ext cx="42" cy="30"/>
              </a:xfrm>
              <a:custGeom>
                <a:avLst/>
                <a:gdLst>
                  <a:gd name="T0" fmla="*/ 0 w 42"/>
                  <a:gd name="T1" fmla="*/ 0 h 30"/>
                  <a:gd name="T2" fmla="*/ 6 w 42"/>
                  <a:gd name="T3" fmla="*/ 0 h 30"/>
                  <a:gd name="T4" fmla="*/ 6 w 42"/>
                  <a:gd name="T5" fmla="*/ 0 h 30"/>
                  <a:gd name="T6" fmla="*/ 12 w 42"/>
                  <a:gd name="T7" fmla="*/ 6 h 30"/>
                  <a:gd name="T8" fmla="*/ 18 w 42"/>
                  <a:gd name="T9" fmla="*/ 6 h 30"/>
                  <a:gd name="T10" fmla="*/ 24 w 42"/>
                  <a:gd name="T11" fmla="*/ 12 h 30"/>
                  <a:gd name="T12" fmla="*/ 36 w 42"/>
                  <a:gd name="T13" fmla="*/ 18 h 30"/>
                  <a:gd name="T14" fmla="*/ 42 w 42"/>
                  <a:gd name="T15" fmla="*/ 24 h 30"/>
                  <a:gd name="T16" fmla="*/ 42 w 42"/>
                  <a:gd name="T17" fmla="*/ 30 h 30"/>
                  <a:gd name="T18" fmla="*/ 36 w 42"/>
                  <a:gd name="T19" fmla="*/ 24 h 30"/>
                  <a:gd name="T20" fmla="*/ 30 w 42"/>
                  <a:gd name="T21" fmla="*/ 24 h 30"/>
                  <a:gd name="T22" fmla="*/ 24 w 42"/>
                  <a:gd name="T23" fmla="*/ 18 h 30"/>
                  <a:gd name="T24" fmla="*/ 18 w 42"/>
                  <a:gd name="T25" fmla="*/ 12 h 30"/>
                  <a:gd name="T26" fmla="*/ 12 w 42"/>
                  <a:gd name="T27" fmla="*/ 12 h 30"/>
                  <a:gd name="T28" fmla="*/ 6 w 42"/>
                  <a:gd name="T29" fmla="*/ 6 h 30"/>
                  <a:gd name="T30" fmla="*/ 0 w 42"/>
                  <a:gd name="T31" fmla="*/ 0 h 30"/>
                  <a:gd name="T32" fmla="*/ 0 w 42"/>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0" y="0"/>
                    </a:moveTo>
                    <a:lnTo>
                      <a:pt x="6" y="0"/>
                    </a:lnTo>
                    <a:lnTo>
                      <a:pt x="12" y="6"/>
                    </a:lnTo>
                    <a:lnTo>
                      <a:pt x="18" y="6"/>
                    </a:lnTo>
                    <a:lnTo>
                      <a:pt x="24" y="12"/>
                    </a:lnTo>
                    <a:lnTo>
                      <a:pt x="36" y="18"/>
                    </a:lnTo>
                    <a:lnTo>
                      <a:pt x="42" y="24"/>
                    </a:lnTo>
                    <a:lnTo>
                      <a:pt x="42" y="30"/>
                    </a:lnTo>
                    <a:lnTo>
                      <a:pt x="36" y="24"/>
                    </a:lnTo>
                    <a:lnTo>
                      <a:pt x="30" y="24"/>
                    </a:lnTo>
                    <a:lnTo>
                      <a:pt x="24" y="18"/>
                    </a:lnTo>
                    <a:lnTo>
                      <a:pt x="18" y="12"/>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42" name="Freeform 105"/>
              <p:cNvSpPr>
                <a:spLocks/>
              </p:cNvSpPr>
              <p:nvPr/>
            </p:nvSpPr>
            <p:spPr bwMode="auto">
              <a:xfrm>
                <a:off x="5287" y="1009"/>
                <a:ext cx="36" cy="24"/>
              </a:xfrm>
              <a:custGeom>
                <a:avLst/>
                <a:gdLst>
                  <a:gd name="T0" fmla="*/ 0 w 36"/>
                  <a:gd name="T1" fmla="*/ 24 h 24"/>
                  <a:gd name="T2" fmla="*/ 0 w 36"/>
                  <a:gd name="T3" fmla="*/ 24 h 24"/>
                  <a:gd name="T4" fmla="*/ 6 w 36"/>
                  <a:gd name="T5" fmla="*/ 18 h 24"/>
                  <a:gd name="T6" fmla="*/ 12 w 36"/>
                  <a:gd name="T7" fmla="*/ 12 h 24"/>
                  <a:gd name="T8" fmla="*/ 18 w 36"/>
                  <a:gd name="T9" fmla="*/ 12 h 24"/>
                  <a:gd name="T10" fmla="*/ 24 w 36"/>
                  <a:gd name="T11" fmla="*/ 6 h 24"/>
                  <a:gd name="T12" fmla="*/ 30 w 36"/>
                  <a:gd name="T13" fmla="*/ 0 h 24"/>
                  <a:gd name="T14" fmla="*/ 36 w 36"/>
                  <a:gd name="T15" fmla="*/ 0 h 24"/>
                  <a:gd name="T16" fmla="*/ 36 w 36"/>
                  <a:gd name="T17" fmla="*/ 0 h 24"/>
                  <a:gd name="T18" fmla="*/ 36 w 36"/>
                  <a:gd name="T19" fmla="*/ 6 h 24"/>
                  <a:gd name="T20" fmla="*/ 36 w 36"/>
                  <a:gd name="T21" fmla="*/ 6 h 24"/>
                  <a:gd name="T22" fmla="*/ 30 w 36"/>
                  <a:gd name="T23" fmla="*/ 12 h 24"/>
                  <a:gd name="T24" fmla="*/ 18 w 36"/>
                  <a:gd name="T25" fmla="*/ 18 h 24"/>
                  <a:gd name="T26" fmla="*/ 12 w 36"/>
                  <a:gd name="T27" fmla="*/ 18 h 24"/>
                  <a:gd name="T28" fmla="*/ 6 w 36"/>
                  <a:gd name="T29" fmla="*/ 24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24"/>
                    </a:lnTo>
                    <a:lnTo>
                      <a:pt x="6" y="18"/>
                    </a:lnTo>
                    <a:lnTo>
                      <a:pt x="12" y="12"/>
                    </a:lnTo>
                    <a:lnTo>
                      <a:pt x="18" y="12"/>
                    </a:lnTo>
                    <a:lnTo>
                      <a:pt x="24" y="6"/>
                    </a:lnTo>
                    <a:lnTo>
                      <a:pt x="30" y="0"/>
                    </a:lnTo>
                    <a:lnTo>
                      <a:pt x="36" y="0"/>
                    </a:lnTo>
                    <a:lnTo>
                      <a:pt x="36" y="6"/>
                    </a:lnTo>
                    <a:lnTo>
                      <a:pt x="30" y="12"/>
                    </a:lnTo>
                    <a:lnTo>
                      <a:pt x="18" y="18"/>
                    </a:lnTo>
                    <a:lnTo>
                      <a:pt x="12"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43" name="Freeform 106"/>
              <p:cNvSpPr>
                <a:spLocks/>
              </p:cNvSpPr>
              <p:nvPr/>
            </p:nvSpPr>
            <p:spPr bwMode="auto">
              <a:xfrm>
                <a:off x="5197" y="884"/>
                <a:ext cx="36" cy="18"/>
              </a:xfrm>
              <a:custGeom>
                <a:avLst/>
                <a:gdLst>
                  <a:gd name="T0" fmla="*/ 0 w 36"/>
                  <a:gd name="T1" fmla="*/ 0 h 18"/>
                  <a:gd name="T2" fmla="*/ 6 w 36"/>
                  <a:gd name="T3" fmla="*/ 0 h 18"/>
                  <a:gd name="T4" fmla="*/ 6 w 36"/>
                  <a:gd name="T5" fmla="*/ 0 h 18"/>
                  <a:gd name="T6" fmla="*/ 12 w 36"/>
                  <a:gd name="T7" fmla="*/ 0 h 18"/>
                  <a:gd name="T8" fmla="*/ 18 w 36"/>
                  <a:gd name="T9" fmla="*/ 0 h 18"/>
                  <a:gd name="T10" fmla="*/ 24 w 36"/>
                  <a:gd name="T11" fmla="*/ 6 h 18"/>
                  <a:gd name="T12" fmla="*/ 24 w 36"/>
                  <a:gd name="T13" fmla="*/ 12 h 18"/>
                  <a:gd name="T14" fmla="*/ 30 w 36"/>
                  <a:gd name="T15" fmla="*/ 12 h 18"/>
                  <a:gd name="T16" fmla="*/ 36 w 36"/>
                  <a:gd name="T17" fmla="*/ 18 h 18"/>
                  <a:gd name="T18" fmla="*/ 30 w 36"/>
                  <a:gd name="T19" fmla="*/ 18 h 18"/>
                  <a:gd name="T20" fmla="*/ 24 w 36"/>
                  <a:gd name="T21" fmla="*/ 12 h 18"/>
                  <a:gd name="T22" fmla="*/ 18 w 36"/>
                  <a:gd name="T23" fmla="*/ 12 h 18"/>
                  <a:gd name="T24" fmla="*/ 18 w 36"/>
                  <a:gd name="T25" fmla="*/ 6 h 18"/>
                  <a:gd name="T26" fmla="*/ 12 w 36"/>
                  <a:gd name="T27" fmla="*/ 6 h 18"/>
                  <a:gd name="T28" fmla="*/ 6 w 36"/>
                  <a:gd name="T29" fmla="*/ 0 h 18"/>
                  <a:gd name="T30" fmla="*/ 6 w 36"/>
                  <a:gd name="T31" fmla="*/ 0 h 18"/>
                  <a:gd name="T32" fmla="*/ 0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0"/>
                    </a:moveTo>
                    <a:lnTo>
                      <a:pt x="6" y="0"/>
                    </a:lnTo>
                    <a:lnTo>
                      <a:pt x="12" y="0"/>
                    </a:lnTo>
                    <a:lnTo>
                      <a:pt x="18" y="0"/>
                    </a:lnTo>
                    <a:lnTo>
                      <a:pt x="24" y="6"/>
                    </a:lnTo>
                    <a:lnTo>
                      <a:pt x="24" y="12"/>
                    </a:lnTo>
                    <a:lnTo>
                      <a:pt x="30" y="12"/>
                    </a:lnTo>
                    <a:lnTo>
                      <a:pt x="36" y="18"/>
                    </a:lnTo>
                    <a:lnTo>
                      <a:pt x="30" y="18"/>
                    </a:lnTo>
                    <a:lnTo>
                      <a:pt x="24" y="12"/>
                    </a:lnTo>
                    <a:lnTo>
                      <a:pt x="18" y="12"/>
                    </a:lnTo>
                    <a:lnTo>
                      <a:pt x="18" y="6"/>
                    </a:lnTo>
                    <a:lnTo>
                      <a:pt x="12"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44" name="Freeform 107"/>
              <p:cNvSpPr>
                <a:spLocks/>
              </p:cNvSpPr>
              <p:nvPr/>
            </p:nvSpPr>
            <p:spPr bwMode="auto">
              <a:xfrm>
                <a:off x="5191" y="902"/>
                <a:ext cx="42" cy="24"/>
              </a:xfrm>
              <a:custGeom>
                <a:avLst/>
                <a:gdLst>
                  <a:gd name="T0" fmla="*/ 0 w 42"/>
                  <a:gd name="T1" fmla="*/ 0 h 24"/>
                  <a:gd name="T2" fmla="*/ 6 w 42"/>
                  <a:gd name="T3" fmla="*/ 0 h 24"/>
                  <a:gd name="T4" fmla="*/ 6 w 42"/>
                  <a:gd name="T5" fmla="*/ 0 h 24"/>
                  <a:gd name="T6" fmla="*/ 12 w 42"/>
                  <a:gd name="T7" fmla="*/ 6 h 24"/>
                  <a:gd name="T8" fmla="*/ 18 w 42"/>
                  <a:gd name="T9" fmla="*/ 6 h 24"/>
                  <a:gd name="T10" fmla="*/ 30 w 42"/>
                  <a:gd name="T11" fmla="*/ 12 h 24"/>
                  <a:gd name="T12" fmla="*/ 36 w 42"/>
                  <a:gd name="T13" fmla="*/ 18 h 24"/>
                  <a:gd name="T14" fmla="*/ 36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6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6" y="0"/>
                    </a:lnTo>
                    <a:lnTo>
                      <a:pt x="12" y="6"/>
                    </a:lnTo>
                    <a:lnTo>
                      <a:pt x="18" y="6"/>
                    </a:lnTo>
                    <a:lnTo>
                      <a:pt x="30" y="12"/>
                    </a:lnTo>
                    <a:lnTo>
                      <a:pt x="36" y="18"/>
                    </a:lnTo>
                    <a:lnTo>
                      <a:pt x="36" y="24"/>
                    </a:lnTo>
                    <a:lnTo>
                      <a:pt x="42" y="24"/>
                    </a:lnTo>
                    <a:lnTo>
                      <a:pt x="36" y="24"/>
                    </a:lnTo>
                    <a:lnTo>
                      <a:pt x="24" y="18"/>
                    </a:lnTo>
                    <a:lnTo>
                      <a:pt x="18" y="12"/>
                    </a:lnTo>
                    <a:lnTo>
                      <a:pt x="12" y="6"/>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45" name="Freeform 108"/>
              <p:cNvSpPr>
                <a:spLocks/>
              </p:cNvSpPr>
              <p:nvPr/>
            </p:nvSpPr>
            <p:spPr bwMode="auto">
              <a:xfrm>
                <a:off x="5185" y="926"/>
                <a:ext cx="48" cy="24"/>
              </a:xfrm>
              <a:custGeom>
                <a:avLst/>
                <a:gdLst>
                  <a:gd name="T0" fmla="*/ 0 w 48"/>
                  <a:gd name="T1" fmla="*/ 0 h 24"/>
                  <a:gd name="T2" fmla="*/ 6 w 48"/>
                  <a:gd name="T3" fmla="*/ 0 h 24"/>
                  <a:gd name="T4" fmla="*/ 12 w 48"/>
                  <a:gd name="T5" fmla="*/ 0 h 24"/>
                  <a:gd name="T6" fmla="*/ 18 w 48"/>
                  <a:gd name="T7" fmla="*/ 0 h 24"/>
                  <a:gd name="T8" fmla="*/ 24 w 48"/>
                  <a:gd name="T9" fmla="*/ 6 h 24"/>
                  <a:gd name="T10" fmla="*/ 30 w 48"/>
                  <a:gd name="T11" fmla="*/ 12 h 24"/>
                  <a:gd name="T12" fmla="*/ 36 w 48"/>
                  <a:gd name="T13" fmla="*/ 18 h 24"/>
                  <a:gd name="T14" fmla="*/ 42 w 48"/>
                  <a:gd name="T15" fmla="*/ 24 h 24"/>
                  <a:gd name="T16" fmla="*/ 48 w 48"/>
                  <a:gd name="T17" fmla="*/ 24 h 24"/>
                  <a:gd name="T18" fmla="*/ 42 w 48"/>
                  <a:gd name="T19" fmla="*/ 24 h 24"/>
                  <a:gd name="T20" fmla="*/ 36 w 48"/>
                  <a:gd name="T21" fmla="*/ 24 h 24"/>
                  <a:gd name="T22" fmla="*/ 30 w 48"/>
                  <a:gd name="T23" fmla="*/ 18 h 24"/>
                  <a:gd name="T24" fmla="*/ 24 w 48"/>
                  <a:gd name="T25" fmla="*/ 12 h 24"/>
                  <a:gd name="T26" fmla="*/ 12 w 48"/>
                  <a:gd name="T27" fmla="*/ 6 h 24"/>
                  <a:gd name="T28" fmla="*/ 6 w 48"/>
                  <a:gd name="T29" fmla="*/ 6 h 24"/>
                  <a:gd name="T30" fmla="*/ 0 w 48"/>
                  <a:gd name="T31" fmla="*/ 0 h 24"/>
                  <a:gd name="T32" fmla="*/ 0 w 4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0" y="0"/>
                    </a:moveTo>
                    <a:lnTo>
                      <a:pt x="6" y="0"/>
                    </a:lnTo>
                    <a:lnTo>
                      <a:pt x="12" y="0"/>
                    </a:lnTo>
                    <a:lnTo>
                      <a:pt x="18" y="0"/>
                    </a:lnTo>
                    <a:lnTo>
                      <a:pt x="24" y="6"/>
                    </a:lnTo>
                    <a:lnTo>
                      <a:pt x="30" y="12"/>
                    </a:lnTo>
                    <a:lnTo>
                      <a:pt x="36" y="18"/>
                    </a:lnTo>
                    <a:lnTo>
                      <a:pt x="42" y="24"/>
                    </a:lnTo>
                    <a:lnTo>
                      <a:pt x="48" y="24"/>
                    </a:lnTo>
                    <a:lnTo>
                      <a:pt x="42" y="24"/>
                    </a:lnTo>
                    <a:lnTo>
                      <a:pt x="36" y="24"/>
                    </a:lnTo>
                    <a:lnTo>
                      <a:pt x="30" y="18"/>
                    </a:lnTo>
                    <a:lnTo>
                      <a:pt x="24" y="12"/>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46" name="Freeform 109"/>
              <p:cNvSpPr>
                <a:spLocks/>
              </p:cNvSpPr>
              <p:nvPr/>
            </p:nvSpPr>
            <p:spPr bwMode="auto">
              <a:xfrm>
                <a:off x="5191" y="938"/>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8 h 30"/>
                  <a:gd name="T12" fmla="*/ 30 w 36"/>
                  <a:gd name="T13" fmla="*/ 24 h 30"/>
                  <a:gd name="T14" fmla="*/ 36 w 36"/>
                  <a:gd name="T15" fmla="*/ 30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0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8"/>
                    </a:lnTo>
                    <a:lnTo>
                      <a:pt x="30" y="24"/>
                    </a:lnTo>
                    <a:lnTo>
                      <a:pt x="36" y="30"/>
                    </a:lnTo>
                    <a:lnTo>
                      <a:pt x="30" y="30"/>
                    </a:lnTo>
                    <a:lnTo>
                      <a:pt x="24" y="24"/>
                    </a:lnTo>
                    <a:lnTo>
                      <a:pt x="18" y="18"/>
                    </a:lnTo>
                    <a:lnTo>
                      <a:pt x="12" y="18"/>
                    </a:lnTo>
                    <a:lnTo>
                      <a:pt x="6"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47" name="Freeform 110"/>
              <p:cNvSpPr>
                <a:spLocks/>
              </p:cNvSpPr>
              <p:nvPr/>
            </p:nvSpPr>
            <p:spPr bwMode="auto">
              <a:xfrm>
                <a:off x="5191" y="956"/>
                <a:ext cx="30" cy="24"/>
              </a:xfrm>
              <a:custGeom>
                <a:avLst/>
                <a:gdLst>
                  <a:gd name="T0" fmla="*/ 0 w 30"/>
                  <a:gd name="T1" fmla="*/ 0 h 24"/>
                  <a:gd name="T2" fmla="*/ 0 w 30"/>
                  <a:gd name="T3" fmla="*/ 0 h 24"/>
                  <a:gd name="T4" fmla="*/ 6 w 30"/>
                  <a:gd name="T5" fmla="*/ 0 h 24"/>
                  <a:gd name="T6" fmla="*/ 12 w 30"/>
                  <a:gd name="T7" fmla="*/ 0 h 24"/>
                  <a:gd name="T8" fmla="*/ 18 w 30"/>
                  <a:gd name="T9" fmla="*/ 6 h 24"/>
                  <a:gd name="T10" fmla="*/ 18 w 30"/>
                  <a:gd name="T11" fmla="*/ 12 h 24"/>
                  <a:gd name="T12" fmla="*/ 24 w 30"/>
                  <a:gd name="T13" fmla="*/ 12 h 24"/>
                  <a:gd name="T14" fmla="*/ 30 w 30"/>
                  <a:gd name="T15" fmla="*/ 18 h 24"/>
                  <a:gd name="T16" fmla="*/ 30 w 30"/>
                  <a:gd name="T17" fmla="*/ 24 h 24"/>
                  <a:gd name="T18" fmla="*/ 30 w 30"/>
                  <a:gd name="T19" fmla="*/ 24 h 24"/>
                  <a:gd name="T20" fmla="*/ 24 w 30"/>
                  <a:gd name="T21" fmla="*/ 18 h 24"/>
                  <a:gd name="T22" fmla="*/ 18 w 30"/>
                  <a:gd name="T23" fmla="*/ 12 h 24"/>
                  <a:gd name="T24" fmla="*/ 12 w 30"/>
                  <a:gd name="T25" fmla="*/ 12 h 24"/>
                  <a:gd name="T26" fmla="*/ 6 w 30"/>
                  <a:gd name="T27" fmla="*/ 6 h 24"/>
                  <a:gd name="T28" fmla="*/ 6 w 30"/>
                  <a:gd name="T29" fmla="*/ 6 h 24"/>
                  <a:gd name="T30" fmla="*/ 0 w 30"/>
                  <a:gd name="T31" fmla="*/ 0 h 24"/>
                  <a:gd name="T32" fmla="*/ 0 w 30"/>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0"/>
                    </a:moveTo>
                    <a:lnTo>
                      <a:pt x="0" y="0"/>
                    </a:lnTo>
                    <a:lnTo>
                      <a:pt x="6" y="0"/>
                    </a:lnTo>
                    <a:lnTo>
                      <a:pt x="12" y="0"/>
                    </a:lnTo>
                    <a:lnTo>
                      <a:pt x="18" y="6"/>
                    </a:lnTo>
                    <a:lnTo>
                      <a:pt x="18" y="12"/>
                    </a:lnTo>
                    <a:lnTo>
                      <a:pt x="24" y="12"/>
                    </a:lnTo>
                    <a:lnTo>
                      <a:pt x="30" y="18"/>
                    </a:lnTo>
                    <a:lnTo>
                      <a:pt x="30" y="24"/>
                    </a:lnTo>
                    <a:lnTo>
                      <a:pt x="24" y="18"/>
                    </a:lnTo>
                    <a:lnTo>
                      <a:pt x="18" y="12"/>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48" name="Freeform 111"/>
              <p:cNvSpPr>
                <a:spLocks/>
              </p:cNvSpPr>
              <p:nvPr/>
            </p:nvSpPr>
            <p:spPr bwMode="auto">
              <a:xfrm>
                <a:off x="5191" y="968"/>
                <a:ext cx="24" cy="24"/>
              </a:xfrm>
              <a:custGeom>
                <a:avLst/>
                <a:gdLst>
                  <a:gd name="T0" fmla="*/ 0 w 24"/>
                  <a:gd name="T1" fmla="*/ 0 h 24"/>
                  <a:gd name="T2" fmla="*/ 0 w 24"/>
                  <a:gd name="T3" fmla="*/ 0 h 24"/>
                  <a:gd name="T4" fmla="*/ 6 w 24"/>
                  <a:gd name="T5" fmla="*/ 6 h 24"/>
                  <a:gd name="T6" fmla="*/ 6 w 24"/>
                  <a:gd name="T7" fmla="*/ 6 h 24"/>
                  <a:gd name="T8" fmla="*/ 12 w 24"/>
                  <a:gd name="T9" fmla="*/ 12 h 24"/>
                  <a:gd name="T10" fmla="*/ 18 w 24"/>
                  <a:gd name="T11" fmla="*/ 12 h 24"/>
                  <a:gd name="T12" fmla="*/ 18 w 24"/>
                  <a:gd name="T13" fmla="*/ 18 h 24"/>
                  <a:gd name="T14" fmla="*/ 24 w 24"/>
                  <a:gd name="T15" fmla="*/ 24 h 24"/>
                  <a:gd name="T16" fmla="*/ 24 w 24"/>
                  <a:gd name="T17" fmla="*/ 24 h 24"/>
                  <a:gd name="T18" fmla="*/ 18 w 24"/>
                  <a:gd name="T19" fmla="*/ 24 h 24"/>
                  <a:gd name="T20" fmla="*/ 18 w 24"/>
                  <a:gd name="T21" fmla="*/ 18 h 24"/>
                  <a:gd name="T22" fmla="*/ 12 w 24"/>
                  <a:gd name="T23" fmla="*/ 18 h 24"/>
                  <a:gd name="T24" fmla="*/ 12 w 24"/>
                  <a:gd name="T25" fmla="*/ 12 h 24"/>
                  <a:gd name="T26" fmla="*/ 6 w 24"/>
                  <a:gd name="T27" fmla="*/ 12 h 24"/>
                  <a:gd name="T28" fmla="*/ 6 w 24"/>
                  <a:gd name="T29" fmla="*/ 6 h 24"/>
                  <a:gd name="T30" fmla="*/ 0 w 24"/>
                  <a:gd name="T31" fmla="*/ 6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0"/>
                    </a:moveTo>
                    <a:lnTo>
                      <a:pt x="0" y="0"/>
                    </a:lnTo>
                    <a:lnTo>
                      <a:pt x="6" y="6"/>
                    </a:lnTo>
                    <a:lnTo>
                      <a:pt x="12" y="12"/>
                    </a:lnTo>
                    <a:lnTo>
                      <a:pt x="18" y="12"/>
                    </a:lnTo>
                    <a:lnTo>
                      <a:pt x="18" y="18"/>
                    </a:lnTo>
                    <a:lnTo>
                      <a:pt x="24" y="24"/>
                    </a:lnTo>
                    <a:lnTo>
                      <a:pt x="18" y="24"/>
                    </a:lnTo>
                    <a:lnTo>
                      <a:pt x="18" y="18"/>
                    </a:lnTo>
                    <a:lnTo>
                      <a:pt x="12" y="18"/>
                    </a:lnTo>
                    <a:lnTo>
                      <a:pt x="12" y="12"/>
                    </a:lnTo>
                    <a:lnTo>
                      <a:pt x="6"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49" name="Freeform 112"/>
              <p:cNvSpPr>
                <a:spLocks/>
              </p:cNvSpPr>
              <p:nvPr/>
            </p:nvSpPr>
            <p:spPr bwMode="auto">
              <a:xfrm>
                <a:off x="5191" y="986"/>
                <a:ext cx="18" cy="12"/>
              </a:xfrm>
              <a:custGeom>
                <a:avLst/>
                <a:gdLst>
                  <a:gd name="T0" fmla="*/ 6 w 18"/>
                  <a:gd name="T1" fmla="*/ 0 h 12"/>
                  <a:gd name="T2" fmla="*/ 6 w 18"/>
                  <a:gd name="T3" fmla="*/ 0 h 12"/>
                  <a:gd name="T4" fmla="*/ 12 w 18"/>
                  <a:gd name="T5" fmla="*/ 6 h 12"/>
                  <a:gd name="T6" fmla="*/ 18 w 18"/>
                  <a:gd name="T7" fmla="*/ 12 h 12"/>
                  <a:gd name="T8" fmla="*/ 18 w 18"/>
                  <a:gd name="T9" fmla="*/ 12 h 12"/>
                  <a:gd name="T10" fmla="*/ 18 w 18"/>
                  <a:gd name="T11" fmla="*/ 12 h 12"/>
                  <a:gd name="T12" fmla="*/ 12 w 18"/>
                  <a:gd name="T13" fmla="*/ 12 h 12"/>
                  <a:gd name="T14" fmla="*/ 12 w 18"/>
                  <a:gd name="T15" fmla="*/ 6 h 12"/>
                  <a:gd name="T16" fmla="*/ 6 w 18"/>
                  <a:gd name="T17" fmla="*/ 6 h 12"/>
                  <a:gd name="T18" fmla="*/ 6 w 18"/>
                  <a:gd name="T19" fmla="*/ 6 h 12"/>
                  <a:gd name="T20" fmla="*/ 6 w 18"/>
                  <a:gd name="T21" fmla="*/ 0 h 12"/>
                  <a:gd name="T22" fmla="*/ 0 w 18"/>
                  <a:gd name="T23" fmla="*/ 0 h 12"/>
                  <a:gd name="T24" fmla="*/ 6 w 1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6" y="0"/>
                    </a:moveTo>
                    <a:lnTo>
                      <a:pt x="6" y="0"/>
                    </a:lnTo>
                    <a:lnTo>
                      <a:pt x="12" y="6"/>
                    </a:lnTo>
                    <a:lnTo>
                      <a:pt x="18" y="12"/>
                    </a:lnTo>
                    <a:lnTo>
                      <a:pt x="12" y="12"/>
                    </a:lnTo>
                    <a:lnTo>
                      <a:pt x="12" y="6"/>
                    </a:lnTo>
                    <a:lnTo>
                      <a:pt x="6" y="6"/>
                    </a:lnTo>
                    <a:lnTo>
                      <a:pt x="6" y="0"/>
                    </a:lnTo>
                    <a:lnTo>
                      <a:pt x="0" y="0"/>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50" name="Freeform 113"/>
              <p:cNvSpPr>
                <a:spLocks/>
              </p:cNvSpPr>
              <p:nvPr/>
            </p:nvSpPr>
            <p:spPr bwMode="auto">
              <a:xfrm>
                <a:off x="5209" y="992"/>
                <a:ext cx="30" cy="6"/>
              </a:xfrm>
              <a:custGeom>
                <a:avLst/>
                <a:gdLst>
                  <a:gd name="T0" fmla="*/ 0 w 30"/>
                  <a:gd name="T1" fmla="*/ 0 h 6"/>
                  <a:gd name="T2" fmla="*/ 6 w 30"/>
                  <a:gd name="T3" fmla="*/ 0 h 6"/>
                  <a:gd name="T4" fmla="*/ 12 w 30"/>
                  <a:gd name="T5" fmla="*/ 0 h 6"/>
                  <a:gd name="T6" fmla="*/ 12 w 30"/>
                  <a:gd name="T7" fmla="*/ 0 h 6"/>
                  <a:gd name="T8" fmla="*/ 18 w 30"/>
                  <a:gd name="T9" fmla="*/ 0 h 6"/>
                  <a:gd name="T10" fmla="*/ 24 w 30"/>
                  <a:gd name="T11" fmla="*/ 0 h 6"/>
                  <a:gd name="T12" fmla="*/ 30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12 w 30"/>
                  <a:gd name="T29" fmla="*/ 0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51" name="Freeform 114"/>
              <p:cNvSpPr>
                <a:spLocks/>
              </p:cNvSpPr>
              <p:nvPr/>
            </p:nvSpPr>
            <p:spPr bwMode="auto">
              <a:xfrm>
                <a:off x="5209" y="998"/>
                <a:ext cx="24" cy="11"/>
              </a:xfrm>
              <a:custGeom>
                <a:avLst/>
                <a:gdLst>
                  <a:gd name="T0" fmla="*/ 0 w 24"/>
                  <a:gd name="T1" fmla="*/ 0 h 11"/>
                  <a:gd name="T2" fmla="*/ 0 w 24"/>
                  <a:gd name="T3" fmla="*/ 0 h 11"/>
                  <a:gd name="T4" fmla="*/ 6 w 24"/>
                  <a:gd name="T5" fmla="*/ 0 h 11"/>
                  <a:gd name="T6" fmla="*/ 6 w 24"/>
                  <a:gd name="T7" fmla="*/ 0 h 11"/>
                  <a:gd name="T8" fmla="*/ 12 w 24"/>
                  <a:gd name="T9" fmla="*/ 0 h 11"/>
                  <a:gd name="T10" fmla="*/ 18 w 24"/>
                  <a:gd name="T11" fmla="*/ 5 h 11"/>
                  <a:gd name="T12" fmla="*/ 24 w 24"/>
                  <a:gd name="T13" fmla="*/ 5 h 11"/>
                  <a:gd name="T14" fmla="*/ 24 w 24"/>
                  <a:gd name="T15" fmla="*/ 5 h 11"/>
                  <a:gd name="T16" fmla="*/ 24 w 24"/>
                  <a:gd name="T17" fmla="*/ 5 h 11"/>
                  <a:gd name="T18" fmla="*/ 24 w 24"/>
                  <a:gd name="T19" fmla="*/ 11 h 11"/>
                  <a:gd name="T20" fmla="*/ 24 w 24"/>
                  <a:gd name="T21" fmla="*/ 11 h 11"/>
                  <a:gd name="T22" fmla="*/ 18 w 24"/>
                  <a:gd name="T23" fmla="*/ 5 h 11"/>
                  <a:gd name="T24" fmla="*/ 12 w 24"/>
                  <a:gd name="T25" fmla="*/ 5 h 11"/>
                  <a:gd name="T26" fmla="*/ 6 w 24"/>
                  <a:gd name="T27" fmla="*/ 5 h 11"/>
                  <a:gd name="T28" fmla="*/ 6 w 24"/>
                  <a:gd name="T29" fmla="*/ 5 h 11"/>
                  <a:gd name="T30" fmla="*/ 0 w 24"/>
                  <a:gd name="T31" fmla="*/ 0 h 11"/>
                  <a:gd name="T32" fmla="*/ 0 w 24"/>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0"/>
                    </a:moveTo>
                    <a:lnTo>
                      <a:pt x="0" y="0"/>
                    </a:lnTo>
                    <a:lnTo>
                      <a:pt x="6" y="0"/>
                    </a:lnTo>
                    <a:lnTo>
                      <a:pt x="12" y="0"/>
                    </a:lnTo>
                    <a:lnTo>
                      <a:pt x="18" y="5"/>
                    </a:lnTo>
                    <a:lnTo>
                      <a:pt x="24" y="5"/>
                    </a:lnTo>
                    <a:lnTo>
                      <a:pt x="24" y="11"/>
                    </a:lnTo>
                    <a:lnTo>
                      <a:pt x="18" y="5"/>
                    </a:lnTo>
                    <a:lnTo>
                      <a:pt x="12" y="5"/>
                    </a:lnTo>
                    <a:lnTo>
                      <a:pt x="6"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52" name="Freeform 115"/>
              <p:cNvSpPr>
                <a:spLocks/>
              </p:cNvSpPr>
              <p:nvPr/>
            </p:nvSpPr>
            <p:spPr bwMode="auto">
              <a:xfrm>
                <a:off x="5221" y="974"/>
                <a:ext cx="24" cy="6"/>
              </a:xfrm>
              <a:custGeom>
                <a:avLst/>
                <a:gdLst>
                  <a:gd name="T0" fmla="*/ 0 w 24"/>
                  <a:gd name="T1" fmla="*/ 6 h 6"/>
                  <a:gd name="T2" fmla="*/ 0 w 24"/>
                  <a:gd name="T3" fmla="*/ 6 h 6"/>
                  <a:gd name="T4" fmla="*/ 6 w 24"/>
                  <a:gd name="T5" fmla="*/ 6 h 6"/>
                  <a:gd name="T6" fmla="*/ 6 w 24"/>
                  <a:gd name="T7" fmla="*/ 6 h 6"/>
                  <a:gd name="T8" fmla="*/ 12 w 24"/>
                  <a:gd name="T9" fmla="*/ 0 h 6"/>
                  <a:gd name="T10" fmla="*/ 18 w 24"/>
                  <a:gd name="T11" fmla="*/ 6 h 6"/>
                  <a:gd name="T12" fmla="*/ 24 w 24"/>
                  <a:gd name="T13" fmla="*/ 6 h 6"/>
                  <a:gd name="T14" fmla="*/ 24 w 24"/>
                  <a:gd name="T15" fmla="*/ 6 h 6"/>
                  <a:gd name="T16" fmla="*/ 24 w 24"/>
                  <a:gd name="T17" fmla="*/ 6 h 6"/>
                  <a:gd name="T18" fmla="*/ 24 w 24"/>
                  <a:gd name="T19" fmla="*/ 6 h 6"/>
                  <a:gd name="T20" fmla="*/ 24 w 24"/>
                  <a:gd name="T21" fmla="*/ 6 h 6"/>
                  <a:gd name="T22" fmla="*/ 24 w 24"/>
                  <a:gd name="T23" fmla="*/ 6 h 6"/>
                  <a:gd name="T24" fmla="*/ 18 w 24"/>
                  <a:gd name="T25" fmla="*/ 6 h 6"/>
                  <a:gd name="T26" fmla="*/ 12 w 24"/>
                  <a:gd name="T27" fmla="*/ 6 h 6"/>
                  <a:gd name="T28" fmla="*/ 6 w 24"/>
                  <a:gd name="T29" fmla="*/ 6 h 6"/>
                  <a:gd name="T30" fmla="*/ 6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6"/>
                    </a:lnTo>
                    <a:lnTo>
                      <a:pt x="12" y="0"/>
                    </a:lnTo>
                    <a:lnTo>
                      <a:pt x="18"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53" name="Freeform 116"/>
              <p:cNvSpPr>
                <a:spLocks/>
              </p:cNvSpPr>
              <p:nvPr/>
            </p:nvSpPr>
            <p:spPr bwMode="auto">
              <a:xfrm>
                <a:off x="5227" y="962"/>
                <a:ext cx="30" cy="6"/>
              </a:xfrm>
              <a:custGeom>
                <a:avLst/>
                <a:gdLst>
                  <a:gd name="T0" fmla="*/ 0 w 30"/>
                  <a:gd name="T1" fmla="*/ 6 h 6"/>
                  <a:gd name="T2" fmla="*/ 0 w 30"/>
                  <a:gd name="T3" fmla="*/ 6 h 6"/>
                  <a:gd name="T4" fmla="*/ 6 w 30"/>
                  <a:gd name="T5" fmla="*/ 6 h 6"/>
                  <a:gd name="T6" fmla="*/ 12 w 30"/>
                  <a:gd name="T7" fmla="*/ 0 h 6"/>
                  <a:gd name="T8" fmla="*/ 18 w 30"/>
                  <a:gd name="T9" fmla="*/ 0 h 6"/>
                  <a:gd name="T10" fmla="*/ 18 w 30"/>
                  <a:gd name="T11" fmla="*/ 0 h 6"/>
                  <a:gd name="T12" fmla="*/ 24 w 30"/>
                  <a:gd name="T13" fmla="*/ 0 h 6"/>
                  <a:gd name="T14" fmla="*/ 30 w 30"/>
                  <a:gd name="T15" fmla="*/ 0 h 6"/>
                  <a:gd name="T16" fmla="*/ 30 w 30"/>
                  <a:gd name="T17" fmla="*/ 0 h 6"/>
                  <a:gd name="T18" fmla="*/ 30 w 30"/>
                  <a:gd name="T19" fmla="*/ 0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6"/>
                    </a:lnTo>
                    <a:lnTo>
                      <a:pt x="12" y="0"/>
                    </a:lnTo>
                    <a:lnTo>
                      <a:pt x="18" y="0"/>
                    </a:lnTo>
                    <a:lnTo>
                      <a:pt x="24" y="0"/>
                    </a:lnTo>
                    <a:lnTo>
                      <a:pt x="30" y="0"/>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54" name="Freeform 117"/>
              <p:cNvSpPr>
                <a:spLocks/>
              </p:cNvSpPr>
              <p:nvPr/>
            </p:nvSpPr>
            <p:spPr bwMode="auto">
              <a:xfrm>
                <a:off x="5227" y="944"/>
                <a:ext cx="36" cy="12"/>
              </a:xfrm>
              <a:custGeom>
                <a:avLst/>
                <a:gdLst>
                  <a:gd name="T0" fmla="*/ 0 w 36"/>
                  <a:gd name="T1" fmla="*/ 12 h 12"/>
                  <a:gd name="T2" fmla="*/ 6 w 36"/>
                  <a:gd name="T3" fmla="*/ 12 h 12"/>
                  <a:gd name="T4" fmla="*/ 12 w 36"/>
                  <a:gd name="T5" fmla="*/ 6 h 12"/>
                  <a:gd name="T6" fmla="*/ 18 w 36"/>
                  <a:gd name="T7" fmla="*/ 6 h 12"/>
                  <a:gd name="T8" fmla="*/ 24 w 36"/>
                  <a:gd name="T9" fmla="*/ 6 h 12"/>
                  <a:gd name="T10" fmla="*/ 30 w 36"/>
                  <a:gd name="T11" fmla="*/ 0 h 12"/>
                  <a:gd name="T12" fmla="*/ 30 w 36"/>
                  <a:gd name="T13" fmla="*/ 0 h 12"/>
                  <a:gd name="T14" fmla="*/ 36 w 36"/>
                  <a:gd name="T15" fmla="*/ 0 h 12"/>
                  <a:gd name="T16" fmla="*/ 36 w 36"/>
                  <a:gd name="T17" fmla="*/ 0 h 12"/>
                  <a:gd name="T18" fmla="*/ 36 w 36"/>
                  <a:gd name="T19" fmla="*/ 6 h 12"/>
                  <a:gd name="T20" fmla="*/ 30 w 36"/>
                  <a:gd name="T21" fmla="*/ 6 h 12"/>
                  <a:gd name="T22" fmla="*/ 30 w 36"/>
                  <a:gd name="T23" fmla="*/ 6 h 12"/>
                  <a:gd name="T24" fmla="*/ 24 w 36"/>
                  <a:gd name="T25" fmla="*/ 6 h 12"/>
                  <a:gd name="T26" fmla="*/ 18 w 36"/>
                  <a:gd name="T27" fmla="*/ 12 h 12"/>
                  <a:gd name="T28" fmla="*/ 12 w 36"/>
                  <a:gd name="T29" fmla="*/ 12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12"/>
                    </a:lnTo>
                    <a:lnTo>
                      <a:pt x="12" y="6"/>
                    </a:lnTo>
                    <a:lnTo>
                      <a:pt x="18" y="6"/>
                    </a:lnTo>
                    <a:lnTo>
                      <a:pt x="24" y="6"/>
                    </a:lnTo>
                    <a:lnTo>
                      <a:pt x="30" y="0"/>
                    </a:lnTo>
                    <a:lnTo>
                      <a:pt x="36" y="0"/>
                    </a:lnTo>
                    <a:lnTo>
                      <a:pt x="36" y="6"/>
                    </a:lnTo>
                    <a:lnTo>
                      <a:pt x="30" y="6"/>
                    </a:lnTo>
                    <a:lnTo>
                      <a:pt x="24" y="6"/>
                    </a:lnTo>
                    <a:lnTo>
                      <a:pt x="18" y="12"/>
                    </a:lnTo>
                    <a:lnTo>
                      <a:pt x="12" y="12"/>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55" name="Freeform 118"/>
              <p:cNvSpPr>
                <a:spLocks/>
              </p:cNvSpPr>
              <p:nvPr/>
            </p:nvSpPr>
            <p:spPr bwMode="auto">
              <a:xfrm>
                <a:off x="5233" y="908"/>
                <a:ext cx="36" cy="18"/>
              </a:xfrm>
              <a:custGeom>
                <a:avLst/>
                <a:gdLst>
                  <a:gd name="T0" fmla="*/ 0 w 36"/>
                  <a:gd name="T1" fmla="*/ 18 h 18"/>
                  <a:gd name="T2" fmla="*/ 0 w 36"/>
                  <a:gd name="T3" fmla="*/ 18 h 18"/>
                  <a:gd name="T4" fmla="*/ 6 w 36"/>
                  <a:gd name="T5" fmla="*/ 12 h 18"/>
                  <a:gd name="T6" fmla="*/ 12 w 36"/>
                  <a:gd name="T7" fmla="*/ 12 h 18"/>
                  <a:gd name="T8" fmla="*/ 18 w 36"/>
                  <a:gd name="T9" fmla="*/ 6 h 18"/>
                  <a:gd name="T10" fmla="*/ 24 w 36"/>
                  <a:gd name="T11" fmla="*/ 6 h 18"/>
                  <a:gd name="T12" fmla="*/ 30 w 36"/>
                  <a:gd name="T13" fmla="*/ 6 h 18"/>
                  <a:gd name="T14" fmla="*/ 30 w 36"/>
                  <a:gd name="T15" fmla="*/ 0 h 18"/>
                  <a:gd name="T16" fmla="*/ 36 w 36"/>
                  <a:gd name="T17" fmla="*/ 6 h 18"/>
                  <a:gd name="T18" fmla="*/ 36 w 36"/>
                  <a:gd name="T19" fmla="*/ 6 h 18"/>
                  <a:gd name="T20" fmla="*/ 30 w 36"/>
                  <a:gd name="T21" fmla="*/ 6 h 18"/>
                  <a:gd name="T22" fmla="*/ 24 w 36"/>
                  <a:gd name="T23" fmla="*/ 12 h 18"/>
                  <a:gd name="T24" fmla="*/ 18 w 36"/>
                  <a:gd name="T25" fmla="*/ 12 h 18"/>
                  <a:gd name="T26" fmla="*/ 12 w 36"/>
                  <a:gd name="T27" fmla="*/ 12 h 18"/>
                  <a:gd name="T28" fmla="*/ 6 w 36"/>
                  <a:gd name="T29" fmla="*/ 18 h 18"/>
                  <a:gd name="T30" fmla="*/ 0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0" y="18"/>
                    </a:lnTo>
                    <a:lnTo>
                      <a:pt x="6" y="12"/>
                    </a:lnTo>
                    <a:lnTo>
                      <a:pt x="12" y="12"/>
                    </a:lnTo>
                    <a:lnTo>
                      <a:pt x="18" y="6"/>
                    </a:lnTo>
                    <a:lnTo>
                      <a:pt x="24" y="6"/>
                    </a:lnTo>
                    <a:lnTo>
                      <a:pt x="30" y="6"/>
                    </a:lnTo>
                    <a:lnTo>
                      <a:pt x="30" y="0"/>
                    </a:lnTo>
                    <a:lnTo>
                      <a:pt x="36" y="6"/>
                    </a:lnTo>
                    <a:lnTo>
                      <a:pt x="30" y="6"/>
                    </a:lnTo>
                    <a:lnTo>
                      <a:pt x="24" y="12"/>
                    </a:lnTo>
                    <a:lnTo>
                      <a:pt x="18" y="12"/>
                    </a:lnTo>
                    <a:lnTo>
                      <a:pt x="12" y="12"/>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56" name="Freeform 119"/>
              <p:cNvSpPr>
                <a:spLocks/>
              </p:cNvSpPr>
              <p:nvPr/>
            </p:nvSpPr>
            <p:spPr bwMode="auto">
              <a:xfrm>
                <a:off x="5227" y="878"/>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2 h 24"/>
                  <a:gd name="T26" fmla="*/ 12 w 36"/>
                  <a:gd name="T27" fmla="*/ 18 h 24"/>
                  <a:gd name="T28" fmla="*/ 6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0"/>
                    </a:lnTo>
                    <a:lnTo>
                      <a:pt x="36" y="0"/>
                    </a:lnTo>
                    <a:lnTo>
                      <a:pt x="36" y="6"/>
                    </a:lnTo>
                    <a:lnTo>
                      <a:pt x="30" y="6"/>
                    </a:lnTo>
                    <a:lnTo>
                      <a:pt x="24" y="12"/>
                    </a:lnTo>
                    <a:lnTo>
                      <a:pt x="18" y="12"/>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57" name="Freeform 120"/>
              <p:cNvSpPr>
                <a:spLocks/>
              </p:cNvSpPr>
              <p:nvPr/>
            </p:nvSpPr>
            <p:spPr bwMode="auto">
              <a:xfrm>
                <a:off x="5233" y="926"/>
                <a:ext cx="30" cy="18"/>
              </a:xfrm>
              <a:custGeom>
                <a:avLst/>
                <a:gdLst>
                  <a:gd name="T0" fmla="*/ 0 w 30"/>
                  <a:gd name="T1" fmla="*/ 18 h 18"/>
                  <a:gd name="T2" fmla="*/ 0 w 30"/>
                  <a:gd name="T3" fmla="*/ 12 h 18"/>
                  <a:gd name="T4" fmla="*/ 6 w 30"/>
                  <a:gd name="T5" fmla="*/ 12 h 18"/>
                  <a:gd name="T6" fmla="*/ 12 w 30"/>
                  <a:gd name="T7" fmla="*/ 6 h 18"/>
                  <a:gd name="T8" fmla="*/ 18 w 30"/>
                  <a:gd name="T9" fmla="*/ 6 h 18"/>
                  <a:gd name="T10" fmla="*/ 24 w 30"/>
                  <a:gd name="T11" fmla="*/ 0 h 18"/>
                  <a:gd name="T12" fmla="*/ 24 w 30"/>
                  <a:gd name="T13" fmla="*/ 0 h 18"/>
                  <a:gd name="T14" fmla="*/ 30 w 30"/>
                  <a:gd name="T15" fmla="*/ 0 h 18"/>
                  <a:gd name="T16" fmla="*/ 30 w 30"/>
                  <a:gd name="T17" fmla="*/ 0 h 18"/>
                  <a:gd name="T18" fmla="*/ 30 w 30"/>
                  <a:gd name="T19" fmla="*/ 0 h 18"/>
                  <a:gd name="T20" fmla="*/ 24 w 30"/>
                  <a:gd name="T21" fmla="*/ 6 h 18"/>
                  <a:gd name="T22" fmla="*/ 24 w 30"/>
                  <a:gd name="T23" fmla="*/ 6 h 18"/>
                  <a:gd name="T24" fmla="*/ 18 w 30"/>
                  <a:gd name="T25" fmla="*/ 12 h 18"/>
                  <a:gd name="T26" fmla="*/ 12 w 30"/>
                  <a:gd name="T27" fmla="*/ 12 h 18"/>
                  <a:gd name="T28" fmla="*/ 6 w 30"/>
                  <a:gd name="T29" fmla="*/ 12 h 18"/>
                  <a:gd name="T30" fmla="*/ 0 w 30"/>
                  <a:gd name="T31" fmla="*/ 12 h 18"/>
                  <a:gd name="T32" fmla="*/ 0 w 3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18"/>
                    </a:moveTo>
                    <a:lnTo>
                      <a:pt x="0" y="12"/>
                    </a:lnTo>
                    <a:lnTo>
                      <a:pt x="6" y="12"/>
                    </a:lnTo>
                    <a:lnTo>
                      <a:pt x="12" y="6"/>
                    </a:lnTo>
                    <a:lnTo>
                      <a:pt x="18" y="6"/>
                    </a:lnTo>
                    <a:lnTo>
                      <a:pt x="24" y="0"/>
                    </a:lnTo>
                    <a:lnTo>
                      <a:pt x="30" y="0"/>
                    </a:lnTo>
                    <a:lnTo>
                      <a:pt x="24" y="6"/>
                    </a:lnTo>
                    <a:lnTo>
                      <a:pt x="18" y="12"/>
                    </a:lnTo>
                    <a:lnTo>
                      <a:pt x="12" y="12"/>
                    </a:lnTo>
                    <a:lnTo>
                      <a:pt x="6" y="12"/>
                    </a:lnTo>
                    <a:lnTo>
                      <a:pt x="0" y="12"/>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58" name="Freeform 121"/>
              <p:cNvSpPr>
                <a:spLocks/>
              </p:cNvSpPr>
              <p:nvPr/>
            </p:nvSpPr>
            <p:spPr bwMode="auto">
              <a:xfrm>
                <a:off x="5191" y="914"/>
                <a:ext cx="42" cy="24"/>
              </a:xfrm>
              <a:custGeom>
                <a:avLst/>
                <a:gdLst>
                  <a:gd name="T0" fmla="*/ 0 w 42"/>
                  <a:gd name="T1" fmla="*/ 0 h 24"/>
                  <a:gd name="T2" fmla="*/ 0 w 42"/>
                  <a:gd name="T3" fmla="*/ 0 h 24"/>
                  <a:gd name="T4" fmla="*/ 6 w 42"/>
                  <a:gd name="T5" fmla="*/ 0 h 24"/>
                  <a:gd name="T6" fmla="*/ 12 w 42"/>
                  <a:gd name="T7" fmla="*/ 0 h 24"/>
                  <a:gd name="T8" fmla="*/ 18 w 42"/>
                  <a:gd name="T9" fmla="*/ 6 h 24"/>
                  <a:gd name="T10" fmla="*/ 30 w 42"/>
                  <a:gd name="T11" fmla="*/ 12 h 24"/>
                  <a:gd name="T12" fmla="*/ 36 w 42"/>
                  <a:gd name="T13" fmla="*/ 18 h 24"/>
                  <a:gd name="T14" fmla="*/ 42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0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0" y="0"/>
                    </a:lnTo>
                    <a:lnTo>
                      <a:pt x="6" y="0"/>
                    </a:lnTo>
                    <a:lnTo>
                      <a:pt x="12" y="0"/>
                    </a:lnTo>
                    <a:lnTo>
                      <a:pt x="18" y="6"/>
                    </a:lnTo>
                    <a:lnTo>
                      <a:pt x="30" y="12"/>
                    </a:lnTo>
                    <a:lnTo>
                      <a:pt x="36" y="18"/>
                    </a:lnTo>
                    <a:lnTo>
                      <a:pt x="42" y="24"/>
                    </a:lnTo>
                    <a:lnTo>
                      <a:pt x="36" y="24"/>
                    </a:lnTo>
                    <a:lnTo>
                      <a:pt x="24" y="18"/>
                    </a:lnTo>
                    <a:lnTo>
                      <a:pt x="18" y="12"/>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59" name="Freeform 122"/>
              <p:cNvSpPr>
                <a:spLocks/>
              </p:cNvSpPr>
              <p:nvPr/>
            </p:nvSpPr>
            <p:spPr bwMode="auto">
              <a:xfrm>
                <a:off x="5197" y="890"/>
                <a:ext cx="36" cy="30"/>
              </a:xfrm>
              <a:custGeom>
                <a:avLst/>
                <a:gdLst>
                  <a:gd name="T0" fmla="*/ 0 w 36"/>
                  <a:gd name="T1" fmla="*/ 0 h 30"/>
                  <a:gd name="T2" fmla="*/ 0 w 36"/>
                  <a:gd name="T3" fmla="*/ 0 h 30"/>
                  <a:gd name="T4" fmla="*/ 6 w 36"/>
                  <a:gd name="T5" fmla="*/ 6 h 30"/>
                  <a:gd name="T6" fmla="*/ 12 w 36"/>
                  <a:gd name="T7" fmla="*/ 6 h 30"/>
                  <a:gd name="T8" fmla="*/ 18 w 36"/>
                  <a:gd name="T9" fmla="*/ 6 h 30"/>
                  <a:gd name="T10" fmla="*/ 24 w 36"/>
                  <a:gd name="T11" fmla="*/ 12 h 30"/>
                  <a:gd name="T12" fmla="*/ 30 w 36"/>
                  <a:gd name="T13" fmla="*/ 18 h 30"/>
                  <a:gd name="T14" fmla="*/ 30 w 36"/>
                  <a:gd name="T15" fmla="*/ 24 h 30"/>
                  <a:gd name="T16" fmla="*/ 36 w 36"/>
                  <a:gd name="T17" fmla="*/ 30 h 30"/>
                  <a:gd name="T18" fmla="*/ 30 w 36"/>
                  <a:gd name="T19" fmla="*/ 24 h 30"/>
                  <a:gd name="T20" fmla="*/ 24 w 36"/>
                  <a:gd name="T21" fmla="*/ 18 h 30"/>
                  <a:gd name="T22" fmla="*/ 18 w 36"/>
                  <a:gd name="T23" fmla="*/ 18 h 30"/>
                  <a:gd name="T24" fmla="*/ 12 w 36"/>
                  <a:gd name="T25" fmla="*/ 12 h 30"/>
                  <a:gd name="T26" fmla="*/ 12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6"/>
                    </a:lnTo>
                    <a:lnTo>
                      <a:pt x="12" y="6"/>
                    </a:lnTo>
                    <a:lnTo>
                      <a:pt x="18" y="6"/>
                    </a:lnTo>
                    <a:lnTo>
                      <a:pt x="24" y="12"/>
                    </a:lnTo>
                    <a:lnTo>
                      <a:pt x="30" y="18"/>
                    </a:lnTo>
                    <a:lnTo>
                      <a:pt x="30" y="24"/>
                    </a:lnTo>
                    <a:lnTo>
                      <a:pt x="36" y="30"/>
                    </a:lnTo>
                    <a:lnTo>
                      <a:pt x="30" y="24"/>
                    </a:lnTo>
                    <a:lnTo>
                      <a:pt x="24" y="18"/>
                    </a:lnTo>
                    <a:lnTo>
                      <a:pt x="18" y="18"/>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60" name="Freeform 123"/>
              <p:cNvSpPr>
                <a:spLocks/>
              </p:cNvSpPr>
              <p:nvPr/>
            </p:nvSpPr>
            <p:spPr bwMode="auto">
              <a:xfrm>
                <a:off x="5227" y="896"/>
                <a:ext cx="36" cy="18"/>
              </a:xfrm>
              <a:custGeom>
                <a:avLst/>
                <a:gdLst>
                  <a:gd name="T0" fmla="*/ 0 w 36"/>
                  <a:gd name="T1" fmla="*/ 18 h 18"/>
                  <a:gd name="T2" fmla="*/ 6 w 36"/>
                  <a:gd name="T3" fmla="*/ 18 h 18"/>
                  <a:gd name="T4" fmla="*/ 12 w 36"/>
                  <a:gd name="T5" fmla="*/ 12 h 18"/>
                  <a:gd name="T6" fmla="*/ 18 w 36"/>
                  <a:gd name="T7" fmla="*/ 6 h 18"/>
                  <a:gd name="T8" fmla="*/ 24 w 36"/>
                  <a:gd name="T9" fmla="*/ 6 h 18"/>
                  <a:gd name="T10" fmla="*/ 24 w 36"/>
                  <a:gd name="T11" fmla="*/ 0 h 18"/>
                  <a:gd name="T12" fmla="*/ 30 w 36"/>
                  <a:gd name="T13" fmla="*/ 0 h 18"/>
                  <a:gd name="T14" fmla="*/ 36 w 36"/>
                  <a:gd name="T15" fmla="*/ 0 h 18"/>
                  <a:gd name="T16" fmla="*/ 36 w 36"/>
                  <a:gd name="T17" fmla="*/ 0 h 18"/>
                  <a:gd name="T18" fmla="*/ 36 w 36"/>
                  <a:gd name="T19" fmla="*/ 0 h 18"/>
                  <a:gd name="T20" fmla="*/ 36 w 36"/>
                  <a:gd name="T21" fmla="*/ 6 h 18"/>
                  <a:gd name="T22" fmla="*/ 30 w 36"/>
                  <a:gd name="T23" fmla="*/ 6 h 18"/>
                  <a:gd name="T24" fmla="*/ 24 w 36"/>
                  <a:gd name="T25" fmla="*/ 12 h 18"/>
                  <a:gd name="T26" fmla="*/ 18 w 36"/>
                  <a:gd name="T27" fmla="*/ 12 h 18"/>
                  <a:gd name="T28" fmla="*/ 12 w 36"/>
                  <a:gd name="T29" fmla="*/ 12 h 18"/>
                  <a:gd name="T30" fmla="*/ 6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6" y="18"/>
                    </a:lnTo>
                    <a:lnTo>
                      <a:pt x="12" y="12"/>
                    </a:lnTo>
                    <a:lnTo>
                      <a:pt x="18" y="6"/>
                    </a:lnTo>
                    <a:lnTo>
                      <a:pt x="24" y="6"/>
                    </a:lnTo>
                    <a:lnTo>
                      <a:pt x="24" y="0"/>
                    </a:lnTo>
                    <a:lnTo>
                      <a:pt x="30" y="0"/>
                    </a:lnTo>
                    <a:lnTo>
                      <a:pt x="36" y="0"/>
                    </a:lnTo>
                    <a:lnTo>
                      <a:pt x="36" y="6"/>
                    </a:lnTo>
                    <a:lnTo>
                      <a:pt x="30" y="6"/>
                    </a:lnTo>
                    <a:lnTo>
                      <a:pt x="24" y="12"/>
                    </a:lnTo>
                    <a:lnTo>
                      <a:pt x="18" y="12"/>
                    </a:lnTo>
                    <a:lnTo>
                      <a:pt x="12" y="12"/>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61" name="Freeform 124"/>
              <p:cNvSpPr>
                <a:spLocks/>
              </p:cNvSpPr>
              <p:nvPr/>
            </p:nvSpPr>
            <p:spPr bwMode="auto">
              <a:xfrm>
                <a:off x="4588" y="2079"/>
                <a:ext cx="24" cy="36"/>
              </a:xfrm>
              <a:custGeom>
                <a:avLst/>
                <a:gdLst>
                  <a:gd name="T0" fmla="*/ 0 w 24"/>
                  <a:gd name="T1" fmla="*/ 36 h 36"/>
                  <a:gd name="T2" fmla="*/ 0 w 24"/>
                  <a:gd name="T3" fmla="*/ 36 h 36"/>
                  <a:gd name="T4" fmla="*/ 0 w 24"/>
                  <a:gd name="T5" fmla="*/ 30 h 36"/>
                  <a:gd name="T6" fmla="*/ 6 w 24"/>
                  <a:gd name="T7" fmla="*/ 24 h 36"/>
                  <a:gd name="T8" fmla="*/ 6 w 24"/>
                  <a:gd name="T9" fmla="*/ 18 h 36"/>
                  <a:gd name="T10" fmla="*/ 12 w 24"/>
                  <a:gd name="T11" fmla="*/ 12 h 36"/>
                  <a:gd name="T12" fmla="*/ 18 w 24"/>
                  <a:gd name="T13" fmla="*/ 6 h 36"/>
                  <a:gd name="T14" fmla="*/ 24 w 24"/>
                  <a:gd name="T15" fmla="*/ 6 h 36"/>
                  <a:gd name="T16" fmla="*/ 24 w 24"/>
                  <a:gd name="T17" fmla="*/ 0 h 36"/>
                  <a:gd name="T18" fmla="*/ 24 w 24"/>
                  <a:gd name="T19" fmla="*/ 6 h 36"/>
                  <a:gd name="T20" fmla="*/ 18 w 24"/>
                  <a:gd name="T21" fmla="*/ 12 h 36"/>
                  <a:gd name="T22" fmla="*/ 18 w 24"/>
                  <a:gd name="T23" fmla="*/ 18 h 36"/>
                  <a:gd name="T24" fmla="*/ 12 w 24"/>
                  <a:gd name="T25" fmla="*/ 24 h 36"/>
                  <a:gd name="T26" fmla="*/ 6 w 24"/>
                  <a:gd name="T27" fmla="*/ 30 h 36"/>
                  <a:gd name="T28" fmla="*/ 6 w 24"/>
                  <a:gd name="T29" fmla="*/ 36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6" y="24"/>
                    </a:lnTo>
                    <a:lnTo>
                      <a:pt x="6" y="18"/>
                    </a:lnTo>
                    <a:lnTo>
                      <a:pt x="12" y="12"/>
                    </a:lnTo>
                    <a:lnTo>
                      <a:pt x="18" y="6"/>
                    </a:lnTo>
                    <a:lnTo>
                      <a:pt x="24" y="6"/>
                    </a:lnTo>
                    <a:lnTo>
                      <a:pt x="24" y="0"/>
                    </a:lnTo>
                    <a:lnTo>
                      <a:pt x="24" y="6"/>
                    </a:lnTo>
                    <a:lnTo>
                      <a:pt x="18" y="12"/>
                    </a:lnTo>
                    <a:lnTo>
                      <a:pt x="18" y="18"/>
                    </a:lnTo>
                    <a:lnTo>
                      <a:pt x="12" y="24"/>
                    </a:lnTo>
                    <a:lnTo>
                      <a:pt x="6" y="30"/>
                    </a:lnTo>
                    <a:lnTo>
                      <a:pt x="6" y="36"/>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62" name="Freeform 125"/>
              <p:cNvSpPr>
                <a:spLocks/>
              </p:cNvSpPr>
              <p:nvPr/>
            </p:nvSpPr>
            <p:spPr bwMode="auto">
              <a:xfrm>
                <a:off x="4606" y="2085"/>
                <a:ext cx="12" cy="30"/>
              </a:xfrm>
              <a:custGeom>
                <a:avLst/>
                <a:gdLst>
                  <a:gd name="T0" fmla="*/ 0 w 12"/>
                  <a:gd name="T1" fmla="*/ 30 h 30"/>
                  <a:gd name="T2" fmla="*/ 0 w 12"/>
                  <a:gd name="T3" fmla="*/ 24 h 30"/>
                  <a:gd name="T4" fmla="*/ 0 w 12"/>
                  <a:gd name="T5" fmla="*/ 12 h 30"/>
                  <a:gd name="T6" fmla="*/ 6 w 12"/>
                  <a:gd name="T7" fmla="*/ 6 h 30"/>
                  <a:gd name="T8" fmla="*/ 12 w 12"/>
                  <a:gd name="T9" fmla="*/ 0 h 30"/>
                  <a:gd name="T10" fmla="*/ 6 w 12"/>
                  <a:gd name="T11" fmla="*/ 6 h 30"/>
                  <a:gd name="T12" fmla="*/ 6 w 12"/>
                  <a:gd name="T13" fmla="*/ 18 h 30"/>
                  <a:gd name="T14" fmla="*/ 6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6"/>
                    </a:lnTo>
                    <a:lnTo>
                      <a:pt x="12" y="0"/>
                    </a:lnTo>
                    <a:lnTo>
                      <a:pt x="6" y="6"/>
                    </a:lnTo>
                    <a:lnTo>
                      <a:pt x="6" y="18"/>
                    </a:lnTo>
                    <a:lnTo>
                      <a:pt x="6"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63" name="Freeform 126"/>
              <p:cNvSpPr>
                <a:spLocks/>
              </p:cNvSpPr>
              <p:nvPr/>
            </p:nvSpPr>
            <p:spPr bwMode="auto">
              <a:xfrm>
                <a:off x="4457" y="2067"/>
                <a:ext cx="24" cy="18"/>
              </a:xfrm>
              <a:custGeom>
                <a:avLst/>
                <a:gdLst>
                  <a:gd name="T0" fmla="*/ 24 w 24"/>
                  <a:gd name="T1" fmla="*/ 0 h 18"/>
                  <a:gd name="T2" fmla="*/ 24 w 24"/>
                  <a:gd name="T3" fmla="*/ 0 h 18"/>
                  <a:gd name="T4" fmla="*/ 18 w 24"/>
                  <a:gd name="T5" fmla="*/ 6 h 18"/>
                  <a:gd name="T6" fmla="*/ 18 w 24"/>
                  <a:gd name="T7" fmla="*/ 6 h 18"/>
                  <a:gd name="T8" fmla="*/ 12 w 24"/>
                  <a:gd name="T9" fmla="*/ 12 h 18"/>
                  <a:gd name="T10" fmla="*/ 12 w 24"/>
                  <a:gd name="T11" fmla="*/ 18 h 18"/>
                  <a:gd name="T12" fmla="*/ 6 w 24"/>
                  <a:gd name="T13" fmla="*/ 18 h 18"/>
                  <a:gd name="T14" fmla="*/ 6 w 24"/>
                  <a:gd name="T15" fmla="*/ 18 h 18"/>
                  <a:gd name="T16" fmla="*/ 0 w 24"/>
                  <a:gd name="T17" fmla="*/ 18 h 18"/>
                  <a:gd name="T18" fmla="*/ 0 w 24"/>
                  <a:gd name="T19" fmla="*/ 18 h 18"/>
                  <a:gd name="T20" fmla="*/ 0 w 24"/>
                  <a:gd name="T21" fmla="*/ 12 h 18"/>
                  <a:gd name="T22" fmla="*/ 6 w 24"/>
                  <a:gd name="T23" fmla="*/ 12 h 18"/>
                  <a:gd name="T24" fmla="*/ 6 w 24"/>
                  <a:gd name="T25" fmla="*/ 6 h 18"/>
                  <a:gd name="T26" fmla="*/ 12 w 24"/>
                  <a:gd name="T27" fmla="*/ 6 h 18"/>
                  <a:gd name="T28" fmla="*/ 18 w 24"/>
                  <a:gd name="T29" fmla="*/ 6 h 18"/>
                  <a:gd name="T30" fmla="*/ 18 w 24"/>
                  <a:gd name="T31" fmla="*/ 0 h 18"/>
                  <a:gd name="T32" fmla="*/ 24 w 2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0"/>
                    </a:moveTo>
                    <a:lnTo>
                      <a:pt x="24" y="0"/>
                    </a:lnTo>
                    <a:lnTo>
                      <a:pt x="18" y="6"/>
                    </a:lnTo>
                    <a:lnTo>
                      <a:pt x="12" y="12"/>
                    </a:lnTo>
                    <a:lnTo>
                      <a:pt x="12" y="18"/>
                    </a:lnTo>
                    <a:lnTo>
                      <a:pt x="6" y="18"/>
                    </a:lnTo>
                    <a:lnTo>
                      <a:pt x="0" y="18"/>
                    </a:lnTo>
                    <a:lnTo>
                      <a:pt x="0" y="12"/>
                    </a:lnTo>
                    <a:lnTo>
                      <a:pt x="6" y="12"/>
                    </a:lnTo>
                    <a:lnTo>
                      <a:pt x="6" y="6"/>
                    </a:lnTo>
                    <a:lnTo>
                      <a:pt x="12" y="6"/>
                    </a:lnTo>
                    <a:lnTo>
                      <a:pt x="18" y="6"/>
                    </a:lnTo>
                    <a:lnTo>
                      <a:pt x="18" y="0"/>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64" name="Freeform 127"/>
              <p:cNvSpPr>
                <a:spLocks/>
              </p:cNvSpPr>
              <p:nvPr/>
            </p:nvSpPr>
            <p:spPr bwMode="auto">
              <a:xfrm>
                <a:off x="4451" y="2067"/>
                <a:ext cx="24" cy="6"/>
              </a:xfrm>
              <a:custGeom>
                <a:avLst/>
                <a:gdLst>
                  <a:gd name="T0" fmla="*/ 24 w 24"/>
                  <a:gd name="T1" fmla="*/ 0 h 6"/>
                  <a:gd name="T2" fmla="*/ 24 w 24"/>
                  <a:gd name="T3" fmla="*/ 0 h 6"/>
                  <a:gd name="T4" fmla="*/ 18 w 24"/>
                  <a:gd name="T5" fmla="*/ 0 h 6"/>
                  <a:gd name="T6" fmla="*/ 12 w 24"/>
                  <a:gd name="T7" fmla="*/ 0 h 6"/>
                  <a:gd name="T8" fmla="*/ 12 w 24"/>
                  <a:gd name="T9" fmla="*/ 0 h 6"/>
                  <a:gd name="T10" fmla="*/ 6 w 24"/>
                  <a:gd name="T11" fmla="*/ 0 h 6"/>
                  <a:gd name="T12" fmla="*/ 0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0 h 6"/>
                  <a:gd name="T28" fmla="*/ 18 w 24"/>
                  <a:gd name="T29" fmla="*/ 0 h 6"/>
                  <a:gd name="T30" fmla="*/ 24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24" y="0"/>
                    </a:lnTo>
                    <a:lnTo>
                      <a:pt x="18" y="0"/>
                    </a:lnTo>
                    <a:lnTo>
                      <a:pt x="12" y="0"/>
                    </a:lnTo>
                    <a:lnTo>
                      <a:pt x="6" y="0"/>
                    </a:lnTo>
                    <a:lnTo>
                      <a:pt x="0" y="0"/>
                    </a:lnTo>
                    <a:lnTo>
                      <a:pt x="0" y="6"/>
                    </a:lnTo>
                    <a:lnTo>
                      <a:pt x="6" y="6"/>
                    </a:lnTo>
                    <a:lnTo>
                      <a:pt x="12" y="0"/>
                    </a:lnTo>
                    <a:lnTo>
                      <a:pt x="18" y="0"/>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65" name="Freeform 128"/>
              <p:cNvSpPr>
                <a:spLocks/>
              </p:cNvSpPr>
              <p:nvPr/>
            </p:nvSpPr>
            <p:spPr bwMode="auto">
              <a:xfrm>
                <a:off x="4457" y="2043"/>
                <a:ext cx="24" cy="24"/>
              </a:xfrm>
              <a:custGeom>
                <a:avLst/>
                <a:gdLst>
                  <a:gd name="T0" fmla="*/ 24 w 24"/>
                  <a:gd name="T1" fmla="*/ 24 h 24"/>
                  <a:gd name="T2" fmla="*/ 18 w 24"/>
                  <a:gd name="T3" fmla="*/ 24 h 24"/>
                  <a:gd name="T4" fmla="*/ 18 w 24"/>
                  <a:gd name="T5" fmla="*/ 18 h 24"/>
                  <a:gd name="T6" fmla="*/ 12 w 24"/>
                  <a:gd name="T7" fmla="*/ 18 h 24"/>
                  <a:gd name="T8" fmla="*/ 6 w 24"/>
                  <a:gd name="T9" fmla="*/ 12 h 24"/>
                  <a:gd name="T10" fmla="*/ 0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12 h 24"/>
                  <a:gd name="T26" fmla="*/ 18 w 24"/>
                  <a:gd name="T27" fmla="*/ 12 h 24"/>
                  <a:gd name="T28" fmla="*/ 18 w 24"/>
                  <a:gd name="T29" fmla="*/ 18 h 24"/>
                  <a:gd name="T30" fmla="*/ 24 w 24"/>
                  <a:gd name="T31" fmla="*/ 24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24"/>
                    </a:lnTo>
                    <a:lnTo>
                      <a:pt x="18" y="18"/>
                    </a:lnTo>
                    <a:lnTo>
                      <a:pt x="12" y="18"/>
                    </a:lnTo>
                    <a:lnTo>
                      <a:pt x="6" y="12"/>
                    </a:lnTo>
                    <a:lnTo>
                      <a:pt x="0" y="6"/>
                    </a:lnTo>
                    <a:lnTo>
                      <a:pt x="0" y="0"/>
                    </a:lnTo>
                    <a:lnTo>
                      <a:pt x="6" y="6"/>
                    </a:lnTo>
                    <a:lnTo>
                      <a:pt x="12" y="12"/>
                    </a:lnTo>
                    <a:lnTo>
                      <a:pt x="18" y="12"/>
                    </a:lnTo>
                    <a:lnTo>
                      <a:pt x="18" y="18"/>
                    </a:lnTo>
                    <a:lnTo>
                      <a:pt x="24"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66" name="Freeform 129"/>
              <p:cNvSpPr>
                <a:spLocks/>
              </p:cNvSpPr>
              <p:nvPr/>
            </p:nvSpPr>
            <p:spPr bwMode="auto">
              <a:xfrm>
                <a:off x="4612" y="2049"/>
                <a:ext cx="6" cy="36"/>
              </a:xfrm>
              <a:custGeom>
                <a:avLst/>
                <a:gdLst>
                  <a:gd name="T0" fmla="*/ 0 w 6"/>
                  <a:gd name="T1" fmla="*/ 36 h 36"/>
                  <a:gd name="T2" fmla="*/ 0 w 6"/>
                  <a:gd name="T3" fmla="*/ 24 h 36"/>
                  <a:gd name="T4" fmla="*/ 0 w 6"/>
                  <a:gd name="T5" fmla="*/ 12 h 36"/>
                  <a:gd name="T6" fmla="*/ 0 w 6"/>
                  <a:gd name="T7" fmla="*/ 6 h 36"/>
                  <a:gd name="T8" fmla="*/ 6 w 6"/>
                  <a:gd name="T9" fmla="*/ 0 h 36"/>
                  <a:gd name="T10" fmla="*/ 6 w 6"/>
                  <a:gd name="T11" fmla="*/ 6 h 36"/>
                  <a:gd name="T12" fmla="*/ 6 w 6"/>
                  <a:gd name="T13" fmla="*/ 12 h 36"/>
                  <a:gd name="T14" fmla="*/ 0 w 6"/>
                  <a:gd name="T15" fmla="*/ 24 h 36"/>
                  <a:gd name="T16" fmla="*/ 0 w 6"/>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6"/>
                  <a:gd name="T29" fmla="*/ 6 w 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6">
                    <a:moveTo>
                      <a:pt x="0" y="36"/>
                    </a:moveTo>
                    <a:lnTo>
                      <a:pt x="0" y="24"/>
                    </a:lnTo>
                    <a:lnTo>
                      <a:pt x="0" y="12"/>
                    </a:lnTo>
                    <a:lnTo>
                      <a:pt x="0" y="6"/>
                    </a:lnTo>
                    <a:lnTo>
                      <a:pt x="6" y="0"/>
                    </a:lnTo>
                    <a:lnTo>
                      <a:pt x="6" y="6"/>
                    </a:lnTo>
                    <a:lnTo>
                      <a:pt x="6" y="12"/>
                    </a:lnTo>
                    <a:lnTo>
                      <a:pt x="0" y="24"/>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67" name="Freeform 130"/>
              <p:cNvSpPr>
                <a:spLocks/>
              </p:cNvSpPr>
              <p:nvPr/>
            </p:nvSpPr>
            <p:spPr bwMode="auto">
              <a:xfrm>
                <a:off x="4618" y="2055"/>
                <a:ext cx="18" cy="36"/>
              </a:xfrm>
              <a:custGeom>
                <a:avLst/>
                <a:gdLst>
                  <a:gd name="T0" fmla="*/ 0 w 18"/>
                  <a:gd name="T1" fmla="*/ 36 h 36"/>
                  <a:gd name="T2" fmla="*/ 0 w 18"/>
                  <a:gd name="T3" fmla="*/ 24 h 36"/>
                  <a:gd name="T4" fmla="*/ 6 w 18"/>
                  <a:gd name="T5" fmla="*/ 18 h 36"/>
                  <a:gd name="T6" fmla="*/ 6 w 18"/>
                  <a:gd name="T7" fmla="*/ 6 h 36"/>
                  <a:gd name="T8" fmla="*/ 12 w 18"/>
                  <a:gd name="T9" fmla="*/ 0 h 36"/>
                  <a:gd name="T10" fmla="*/ 18 w 18"/>
                  <a:gd name="T11" fmla="*/ 0 h 36"/>
                  <a:gd name="T12" fmla="*/ 18 w 18"/>
                  <a:gd name="T13" fmla="*/ 6 h 36"/>
                  <a:gd name="T14" fmla="*/ 12 w 18"/>
                  <a:gd name="T15" fmla="*/ 12 h 36"/>
                  <a:gd name="T16" fmla="*/ 12 w 18"/>
                  <a:gd name="T17" fmla="*/ 18 h 36"/>
                  <a:gd name="T18" fmla="*/ 6 w 18"/>
                  <a:gd name="T19" fmla="*/ 24 h 36"/>
                  <a:gd name="T20" fmla="*/ 6 w 18"/>
                  <a:gd name="T21" fmla="*/ 24 h 36"/>
                  <a:gd name="T22" fmla="*/ 0 w 18"/>
                  <a:gd name="T23" fmla="*/ 30 h 36"/>
                  <a:gd name="T24" fmla="*/ 0 w 18"/>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6"/>
                  <a:gd name="T41" fmla="*/ 18 w 1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6">
                    <a:moveTo>
                      <a:pt x="0" y="36"/>
                    </a:moveTo>
                    <a:lnTo>
                      <a:pt x="0" y="24"/>
                    </a:lnTo>
                    <a:lnTo>
                      <a:pt x="6" y="18"/>
                    </a:lnTo>
                    <a:lnTo>
                      <a:pt x="6" y="6"/>
                    </a:lnTo>
                    <a:lnTo>
                      <a:pt x="12" y="0"/>
                    </a:lnTo>
                    <a:lnTo>
                      <a:pt x="18" y="0"/>
                    </a:lnTo>
                    <a:lnTo>
                      <a:pt x="18" y="6"/>
                    </a:lnTo>
                    <a:lnTo>
                      <a:pt x="12" y="12"/>
                    </a:lnTo>
                    <a:lnTo>
                      <a:pt x="12" y="18"/>
                    </a:lnTo>
                    <a:lnTo>
                      <a:pt x="6" y="24"/>
                    </a:lnTo>
                    <a:lnTo>
                      <a:pt x="0"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68" name="Freeform 131"/>
              <p:cNvSpPr>
                <a:spLocks/>
              </p:cNvSpPr>
              <p:nvPr/>
            </p:nvSpPr>
            <p:spPr bwMode="auto">
              <a:xfrm>
                <a:off x="4600" y="2049"/>
                <a:ext cx="6" cy="30"/>
              </a:xfrm>
              <a:custGeom>
                <a:avLst/>
                <a:gdLst>
                  <a:gd name="T0" fmla="*/ 0 w 6"/>
                  <a:gd name="T1" fmla="*/ 30 h 30"/>
                  <a:gd name="T2" fmla="*/ 0 w 6"/>
                  <a:gd name="T3" fmla="*/ 30 h 30"/>
                  <a:gd name="T4" fmla="*/ 0 w 6"/>
                  <a:gd name="T5" fmla="*/ 18 h 30"/>
                  <a:gd name="T6" fmla="*/ 0 w 6"/>
                  <a:gd name="T7" fmla="*/ 6 h 30"/>
                  <a:gd name="T8" fmla="*/ 0 w 6"/>
                  <a:gd name="T9" fmla="*/ 0 h 30"/>
                  <a:gd name="T10" fmla="*/ 6 w 6"/>
                  <a:gd name="T11" fmla="*/ 0 h 30"/>
                  <a:gd name="T12" fmla="*/ 6 w 6"/>
                  <a:gd name="T13" fmla="*/ 12 h 30"/>
                  <a:gd name="T14" fmla="*/ 0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30"/>
                    </a:lnTo>
                    <a:lnTo>
                      <a:pt x="0" y="18"/>
                    </a:lnTo>
                    <a:lnTo>
                      <a:pt x="0" y="6"/>
                    </a:lnTo>
                    <a:lnTo>
                      <a:pt x="0" y="0"/>
                    </a:lnTo>
                    <a:lnTo>
                      <a:pt x="6" y="0"/>
                    </a:lnTo>
                    <a:lnTo>
                      <a:pt x="6" y="12"/>
                    </a:lnTo>
                    <a:lnTo>
                      <a:pt x="0"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69" name="Freeform 132"/>
              <p:cNvSpPr>
                <a:spLocks/>
              </p:cNvSpPr>
              <p:nvPr/>
            </p:nvSpPr>
            <p:spPr bwMode="auto">
              <a:xfrm>
                <a:off x="4588" y="2043"/>
                <a:ext cx="6" cy="30"/>
              </a:xfrm>
              <a:custGeom>
                <a:avLst/>
                <a:gdLst>
                  <a:gd name="T0" fmla="*/ 6 w 6"/>
                  <a:gd name="T1" fmla="*/ 30 h 30"/>
                  <a:gd name="T2" fmla="*/ 0 w 6"/>
                  <a:gd name="T3" fmla="*/ 24 h 30"/>
                  <a:gd name="T4" fmla="*/ 0 w 6"/>
                  <a:gd name="T5" fmla="*/ 12 h 30"/>
                  <a:gd name="T6" fmla="*/ 0 w 6"/>
                  <a:gd name="T7" fmla="*/ 6 h 30"/>
                  <a:gd name="T8" fmla="*/ 0 w 6"/>
                  <a:gd name="T9" fmla="*/ 0 h 30"/>
                  <a:gd name="T10" fmla="*/ 0 w 6"/>
                  <a:gd name="T11" fmla="*/ 0 h 30"/>
                  <a:gd name="T12" fmla="*/ 6 w 6"/>
                  <a:gd name="T13" fmla="*/ 6 h 30"/>
                  <a:gd name="T14" fmla="*/ 0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0" y="24"/>
                    </a:lnTo>
                    <a:lnTo>
                      <a:pt x="0" y="12"/>
                    </a:lnTo>
                    <a:lnTo>
                      <a:pt x="0" y="6"/>
                    </a:lnTo>
                    <a:lnTo>
                      <a:pt x="0" y="0"/>
                    </a:lnTo>
                    <a:lnTo>
                      <a:pt x="6" y="6"/>
                    </a:lnTo>
                    <a:lnTo>
                      <a:pt x="0" y="24"/>
                    </a:lnTo>
                    <a:lnTo>
                      <a:pt x="6"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70" name="Freeform 133"/>
              <p:cNvSpPr>
                <a:spLocks/>
              </p:cNvSpPr>
              <p:nvPr/>
            </p:nvSpPr>
            <p:spPr bwMode="auto">
              <a:xfrm>
                <a:off x="4570" y="2037"/>
                <a:ext cx="12" cy="30"/>
              </a:xfrm>
              <a:custGeom>
                <a:avLst/>
                <a:gdLst>
                  <a:gd name="T0" fmla="*/ 12 w 12"/>
                  <a:gd name="T1" fmla="*/ 30 h 30"/>
                  <a:gd name="T2" fmla="*/ 6 w 12"/>
                  <a:gd name="T3" fmla="*/ 24 h 30"/>
                  <a:gd name="T4" fmla="*/ 6 w 12"/>
                  <a:gd name="T5" fmla="*/ 12 h 30"/>
                  <a:gd name="T6" fmla="*/ 0 w 12"/>
                  <a:gd name="T7" fmla="*/ 0 h 30"/>
                  <a:gd name="T8" fmla="*/ 6 w 12"/>
                  <a:gd name="T9" fmla="*/ 0 h 30"/>
                  <a:gd name="T10" fmla="*/ 6 w 12"/>
                  <a:gd name="T11" fmla="*/ 0 h 30"/>
                  <a:gd name="T12" fmla="*/ 6 w 12"/>
                  <a:gd name="T13" fmla="*/ 12 h 30"/>
                  <a:gd name="T14" fmla="*/ 6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6" y="12"/>
                    </a:lnTo>
                    <a:lnTo>
                      <a:pt x="0" y="0"/>
                    </a:lnTo>
                    <a:lnTo>
                      <a:pt x="6" y="0"/>
                    </a:lnTo>
                    <a:lnTo>
                      <a:pt x="6" y="12"/>
                    </a:lnTo>
                    <a:lnTo>
                      <a:pt x="6" y="24"/>
                    </a:lnTo>
                    <a:lnTo>
                      <a:pt x="1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71" name="Freeform 134"/>
              <p:cNvSpPr>
                <a:spLocks/>
              </p:cNvSpPr>
              <p:nvPr/>
            </p:nvSpPr>
            <p:spPr bwMode="auto">
              <a:xfrm>
                <a:off x="4558" y="2025"/>
                <a:ext cx="12" cy="42"/>
              </a:xfrm>
              <a:custGeom>
                <a:avLst/>
                <a:gdLst>
                  <a:gd name="T0" fmla="*/ 12 w 12"/>
                  <a:gd name="T1" fmla="*/ 42 h 42"/>
                  <a:gd name="T2" fmla="*/ 6 w 12"/>
                  <a:gd name="T3" fmla="*/ 30 h 42"/>
                  <a:gd name="T4" fmla="*/ 0 w 12"/>
                  <a:gd name="T5" fmla="*/ 18 h 42"/>
                  <a:gd name="T6" fmla="*/ 0 w 12"/>
                  <a:gd name="T7" fmla="*/ 6 h 42"/>
                  <a:gd name="T8" fmla="*/ 6 w 12"/>
                  <a:gd name="T9" fmla="*/ 0 h 42"/>
                  <a:gd name="T10" fmla="*/ 6 w 12"/>
                  <a:gd name="T11" fmla="*/ 6 h 42"/>
                  <a:gd name="T12" fmla="*/ 6 w 12"/>
                  <a:gd name="T13" fmla="*/ 18 h 42"/>
                  <a:gd name="T14" fmla="*/ 6 w 12"/>
                  <a:gd name="T15" fmla="*/ 30 h 42"/>
                  <a:gd name="T16" fmla="*/ 12 w 12"/>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2"/>
                  <a:gd name="T29" fmla="*/ 12 w 1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2">
                    <a:moveTo>
                      <a:pt x="12" y="42"/>
                    </a:moveTo>
                    <a:lnTo>
                      <a:pt x="6" y="30"/>
                    </a:lnTo>
                    <a:lnTo>
                      <a:pt x="0" y="18"/>
                    </a:lnTo>
                    <a:lnTo>
                      <a:pt x="0" y="6"/>
                    </a:lnTo>
                    <a:lnTo>
                      <a:pt x="6" y="0"/>
                    </a:lnTo>
                    <a:lnTo>
                      <a:pt x="6" y="6"/>
                    </a:lnTo>
                    <a:lnTo>
                      <a:pt x="6" y="18"/>
                    </a:lnTo>
                    <a:lnTo>
                      <a:pt x="6" y="30"/>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72" name="Freeform 135"/>
              <p:cNvSpPr>
                <a:spLocks/>
              </p:cNvSpPr>
              <p:nvPr/>
            </p:nvSpPr>
            <p:spPr bwMode="auto">
              <a:xfrm>
                <a:off x="4540" y="2019"/>
                <a:ext cx="12" cy="42"/>
              </a:xfrm>
              <a:custGeom>
                <a:avLst/>
                <a:gdLst>
                  <a:gd name="T0" fmla="*/ 12 w 12"/>
                  <a:gd name="T1" fmla="*/ 42 h 42"/>
                  <a:gd name="T2" fmla="*/ 12 w 12"/>
                  <a:gd name="T3" fmla="*/ 42 h 42"/>
                  <a:gd name="T4" fmla="*/ 12 w 12"/>
                  <a:gd name="T5" fmla="*/ 36 h 42"/>
                  <a:gd name="T6" fmla="*/ 6 w 12"/>
                  <a:gd name="T7" fmla="*/ 30 h 42"/>
                  <a:gd name="T8" fmla="*/ 6 w 12"/>
                  <a:gd name="T9" fmla="*/ 18 h 42"/>
                  <a:gd name="T10" fmla="*/ 0 w 12"/>
                  <a:gd name="T11" fmla="*/ 12 h 42"/>
                  <a:gd name="T12" fmla="*/ 0 w 12"/>
                  <a:gd name="T13" fmla="*/ 6 h 42"/>
                  <a:gd name="T14" fmla="*/ 0 w 12"/>
                  <a:gd name="T15" fmla="*/ 6 h 42"/>
                  <a:gd name="T16" fmla="*/ 0 w 12"/>
                  <a:gd name="T17" fmla="*/ 0 h 42"/>
                  <a:gd name="T18" fmla="*/ 6 w 12"/>
                  <a:gd name="T19" fmla="*/ 6 h 42"/>
                  <a:gd name="T20" fmla="*/ 12 w 12"/>
                  <a:gd name="T21" fmla="*/ 24 h 42"/>
                  <a:gd name="T22" fmla="*/ 12 w 12"/>
                  <a:gd name="T23" fmla="*/ 36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12" y="36"/>
                    </a:lnTo>
                    <a:lnTo>
                      <a:pt x="6" y="30"/>
                    </a:lnTo>
                    <a:lnTo>
                      <a:pt x="6" y="18"/>
                    </a:lnTo>
                    <a:lnTo>
                      <a:pt x="0" y="12"/>
                    </a:lnTo>
                    <a:lnTo>
                      <a:pt x="0" y="6"/>
                    </a:lnTo>
                    <a:lnTo>
                      <a:pt x="0" y="0"/>
                    </a:lnTo>
                    <a:lnTo>
                      <a:pt x="6" y="6"/>
                    </a:lnTo>
                    <a:lnTo>
                      <a:pt x="12" y="24"/>
                    </a:lnTo>
                    <a:lnTo>
                      <a:pt x="12" y="36"/>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73" name="Freeform 136"/>
              <p:cNvSpPr>
                <a:spLocks/>
              </p:cNvSpPr>
              <p:nvPr/>
            </p:nvSpPr>
            <p:spPr bwMode="auto">
              <a:xfrm>
                <a:off x="4528" y="2019"/>
                <a:ext cx="12" cy="42"/>
              </a:xfrm>
              <a:custGeom>
                <a:avLst/>
                <a:gdLst>
                  <a:gd name="T0" fmla="*/ 12 w 12"/>
                  <a:gd name="T1" fmla="*/ 42 h 42"/>
                  <a:gd name="T2" fmla="*/ 12 w 12"/>
                  <a:gd name="T3" fmla="*/ 42 h 42"/>
                  <a:gd name="T4" fmla="*/ 6 w 12"/>
                  <a:gd name="T5" fmla="*/ 36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6" y="36"/>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74" name="Freeform 137"/>
              <p:cNvSpPr>
                <a:spLocks/>
              </p:cNvSpPr>
              <p:nvPr/>
            </p:nvSpPr>
            <p:spPr bwMode="auto">
              <a:xfrm>
                <a:off x="4498" y="2019"/>
                <a:ext cx="30" cy="48"/>
              </a:xfrm>
              <a:custGeom>
                <a:avLst/>
                <a:gdLst>
                  <a:gd name="T0" fmla="*/ 30 w 30"/>
                  <a:gd name="T1" fmla="*/ 48 h 48"/>
                  <a:gd name="T2" fmla="*/ 24 w 30"/>
                  <a:gd name="T3" fmla="*/ 42 h 48"/>
                  <a:gd name="T4" fmla="*/ 18 w 30"/>
                  <a:gd name="T5" fmla="*/ 36 h 48"/>
                  <a:gd name="T6" fmla="*/ 12 w 30"/>
                  <a:gd name="T7" fmla="*/ 30 h 48"/>
                  <a:gd name="T8" fmla="*/ 6 w 30"/>
                  <a:gd name="T9" fmla="*/ 24 h 48"/>
                  <a:gd name="T10" fmla="*/ 6 w 30"/>
                  <a:gd name="T11" fmla="*/ 18 h 48"/>
                  <a:gd name="T12" fmla="*/ 0 w 30"/>
                  <a:gd name="T13" fmla="*/ 12 h 48"/>
                  <a:gd name="T14" fmla="*/ 0 w 30"/>
                  <a:gd name="T15" fmla="*/ 6 h 48"/>
                  <a:gd name="T16" fmla="*/ 0 w 30"/>
                  <a:gd name="T17" fmla="*/ 0 h 48"/>
                  <a:gd name="T18" fmla="*/ 6 w 30"/>
                  <a:gd name="T19" fmla="*/ 0 h 48"/>
                  <a:gd name="T20" fmla="*/ 6 w 30"/>
                  <a:gd name="T21" fmla="*/ 6 h 48"/>
                  <a:gd name="T22" fmla="*/ 12 w 30"/>
                  <a:gd name="T23" fmla="*/ 12 h 48"/>
                  <a:gd name="T24" fmla="*/ 18 w 30"/>
                  <a:gd name="T25" fmla="*/ 18 h 48"/>
                  <a:gd name="T26" fmla="*/ 18 w 30"/>
                  <a:gd name="T27" fmla="*/ 24 h 48"/>
                  <a:gd name="T28" fmla="*/ 24 w 30"/>
                  <a:gd name="T29" fmla="*/ 30 h 48"/>
                  <a:gd name="T30" fmla="*/ 24 w 30"/>
                  <a:gd name="T31" fmla="*/ 36 h 48"/>
                  <a:gd name="T32" fmla="*/ 3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30" y="48"/>
                    </a:moveTo>
                    <a:lnTo>
                      <a:pt x="24" y="42"/>
                    </a:lnTo>
                    <a:lnTo>
                      <a:pt x="18" y="36"/>
                    </a:lnTo>
                    <a:lnTo>
                      <a:pt x="12" y="30"/>
                    </a:lnTo>
                    <a:lnTo>
                      <a:pt x="6" y="24"/>
                    </a:lnTo>
                    <a:lnTo>
                      <a:pt x="6" y="18"/>
                    </a:lnTo>
                    <a:lnTo>
                      <a:pt x="0" y="12"/>
                    </a:lnTo>
                    <a:lnTo>
                      <a:pt x="0" y="6"/>
                    </a:lnTo>
                    <a:lnTo>
                      <a:pt x="0" y="0"/>
                    </a:lnTo>
                    <a:lnTo>
                      <a:pt x="6" y="0"/>
                    </a:lnTo>
                    <a:lnTo>
                      <a:pt x="6" y="6"/>
                    </a:lnTo>
                    <a:lnTo>
                      <a:pt x="12" y="12"/>
                    </a:lnTo>
                    <a:lnTo>
                      <a:pt x="18" y="18"/>
                    </a:lnTo>
                    <a:lnTo>
                      <a:pt x="18" y="24"/>
                    </a:lnTo>
                    <a:lnTo>
                      <a:pt x="24" y="30"/>
                    </a:lnTo>
                    <a:lnTo>
                      <a:pt x="24" y="36"/>
                    </a:lnTo>
                    <a:lnTo>
                      <a:pt x="3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75" name="Freeform 138"/>
              <p:cNvSpPr>
                <a:spLocks/>
              </p:cNvSpPr>
              <p:nvPr/>
            </p:nvSpPr>
            <p:spPr bwMode="auto">
              <a:xfrm>
                <a:off x="4475" y="2031"/>
                <a:ext cx="35" cy="30"/>
              </a:xfrm>
              <a:custGeom>
                <a:avLst/>
                <a:gdLst>
                  <a:gd name="T0" fmla="*/ 35 w 35"/>
                  <a:gd name="T1" fmla="*/ 30 h 30"/>
                  <a:gd name="T2" fmla="*/ 29 w 35"/>
                  <a:gd name="T3" fmla="*/ 30 h 30"/>
                  <a:gd name="T4" fmla="*/ 23 w 35"/>
                  <a:gd name="T5" fmla="*/ 24 h 30"/>
                  <a:gd name="T6" fmla="*/ 17 w 35"/>
                  <a:gd name="T7" fmla="*/ 18 h 30"/>
                  <a:gd name="T8" fmla="*/ 12 w 35"/>
                  <a:gd name="T9" fmla="*/ 12 h 30"/>
                  <a:gd name="T10" fmla="*/ 6 w 35"/>
                  <a:gd name="T11" fmla="*/ 6 h 30"/>
                  <a:gd name="T12" fmla="*/ 0 w 35"/>
                  <a:gd name="T13" fmla="*/ 6 h 30"/>
                  <a:gd name="T14" fmla="*/ 0 w 35"/>
                  <a:gd name="T15" fmla="*/ 0 h 30"/>
                  <a:gd name="T16" fmla="*/ 0 w 35"/>
                  <a:gd name="T17" fmla="*/ 0 h 30"/>
                  <a:gd name="T18" fmla="*/ 6 w 35"/>
                  <a:gd name="T19" fmla="*/ 0 h 30"/>
                  <a:gd name="T20" fmla="*/ 12 w 35"/>
                  <a:gd name="T21" fmla="*/ 0 h 30"/>
                  <a:gd name="T22" fmla="*/ 17 w 35"/>
                  <a:gd name="T23" fmla="*/ 6 h 30"/>
                  <a:gd name="T24" fmla="*/ 17 w 35"/>
                  <a:gd name="T25" fmla="*/ 12 h 30"/>
                  <a:gd name="T26" fmla="*/ 23 w 35"/>
                  <a:gd name="T27" fmla="*/ 18 h 30"/>
                  <a:gd name="T28" fmla="*/ 29 w 35"/>
                  <a:gd name="T29" fmla="*/ 24 h 30"/>
                  <a:gd name="T30" fmla="*/ 35 w 35"/>
                  <a:gd name="T31" fmla="*/ 30 h 30"/>
                  <a:gd name="T32" fmla="*/ 35 w 35"/>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30"/>
                    </a:moveTo>
                    <a:lnTo>
                      <a:pt x="29" y="30"/>
                    </a:lnTo>
                    <a:lnTo>
                      <a:pt x="23" y="24"/>
                    </a:lnTo>
                    <a:lnTo>
                      <a:pt x="17" y="18"/>
                    </a:lnTo>
                    <a:lnTo>
                      <a:pt x="12" y="12"/>
                    </a:lnTo>
                    <a:lnTo>
                      <a:pt x="6" y="6"/>
                    </a:lnTo>
                    <a:lnTo>
                      <a:pt x="0" y="6"/>
                    </a:lnTo>
                    <a:lnTo>
                      <a:pt x="0" y="0"/>
                    </a:lnTo>
                    <a:lnTo>
                      <a:pt x="6" y="0"/>
                    </a:lnTo>
                    <a:lnTo>
                      <a:pt x="12" y="0"/>
                    </a:lnTo>
                    <a:lnTo>
                      <a:pt x="17" y="6"/>
                    </a:lnTo>
                    <a:lnTo>
                      <a:pt x="17" y="12"/>
                    </a:lnTo>
                    <a:lnTo>
                      <a:pt x="23" y="18"/>
                    </a:lnTo>
                    <a:lnTo>
                      <a:pt x="29" y="24"/>
                    </a:lnTo>
                    <a:lnTo>
                      <a:pt x="35"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76" name="Freeform 139"/>
              <p:cNvSpPr>
                <a:spLocks/>
              </p:cNvSpPr>
              <p:nvPr/>
            </p:nvSpPr>
            <p:spPr bwMode="auto">
              <a:xfrm>
                <a:off x="4463" y="2031"/>
                <a:ext cx="29" cy="36"/>
              </a:xfrm>
              <a:custGeom>
                <a:avLst/>
                <a:gdLst>
                  <a:gd name="T0" fmla="*/ 0 w 29"/>
                  <a:gd name="T1" fmla="*/ 0 h 36"/>
                  <a:gd name="T2" fmla="*/ 6 w 29"/>
                  <a:gd name="T3" fmla="*/ 0 h 36"/>
                  <a:gd name="T4" fmla="*/ 6 w 29"/>
                  <a:gd name="T5" fmla="*/ 6 h 36"/>
                  <a:gd name="T6" fmla="*/ 12 w 29"/>
                  <a:gd name="T7" fmla="*/ 12 h 36"/>
                  <a:gd name="T8" fmla="*/ 18 w 29"/>
                  <a:gd name="T9" fmla="*/ 18 h 36"/>
                  <a:gd name="T10" fmla="*/ 18 w 29"/>
                  <a:gd name="T11" fmla="*/ 18 h 36"/>
                  <a:gd name="T12" fmla="*/ 24 w 29"/>
                  <a:gd name="T13" fmla="*/ 24 h 36"/>
                  <a:gd name="T14" fmla="*/ 29 w 29"/>
                  <a:gd name="T15" fmla="*/ 30 h 36"/>
                  <a:gd name="T16" fmla="*/ 29 w 29"/>
                  <a:gd name="T17" fmla="*/ 36 h 36"/>
                  <a:gd name="T18" fmla="*/ 29 w 29"/>
                  <a:gd name="T19" fmla="*/ 30 h 36"/>
                  <a:gd name="T20" fmla="*/ 18 w 29"/>
                  <a:gd name="T21" fmla="*/ 30 h 36"/>
                  <a:gd name="T22" fmla="*/ 18 w 29"/>
                  <a:gd name="T23" fmla="*/ 24 h 36"/>
                  <a:gd name="T24" fmla="*/ 12 w 29"/>
                  <a:gd name="T25" fmla="*/ 18 h 36"/>
                  <a:gd name="T26" fmla="*/ 6 w 29"/>
                  <a:gd name="T27" fmla="*/ 12 h 36"/>
                  <a:gd name="T28" fmla="*/ 0 w 29"/>
                  <a:gd name="T29" fmla="*/ 6 h 36"/>
                  <a:gd name="T30" fmla="*/ 0 w 29"/>
                  <a:gd name="T31" fmla="*/ 6 h 36"/>
                  <a:gd name="T32" fmla="*/ 0 w 2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0"/>
                    </a:moveTo>
                    <a:lnTo>
                      <a:pt x="6" y="0"/>
                    </a:lnTo>
                    <a:lnTo>
                      <a:pt x="6" y="6"/>
                    </a:lnTo>
                    <a:lnTo>
                      <a:pt x="12" y="12"/>
                    </a:lnTo>
                    <a:lnTo>
                      <a:pt x="18" y="18"/>
                    </a:lnTo>
                    <a:lnTo>
                      <a:pt x="24" y="24"/>
                    </a:lnTo>
                    <a:lnTo>
                      <a:pt x="29" y="30"/>
                    </a:lnTo>
                    <a:lnTo>
                      <a:pt x="29" y="36"/>
                    </a:lnTo>
                    <a:lnTo>
                      <a:pt x="29" y="30"/>
                    </a:lnTo>
                    <a:lnTo>
                      <a:pt x="18" y="30"/>
                    </a:lnTo>
                    <a:lnTo>
                      <a:pt x="18" y="24"/>
                    </a:lnTo>
                    <a:lnTo>
                      <a:pt x="12" y="18"/>
                    </a:lnTo>
                    <a:lnTo>
                      <a:pt x="6" y="12"/>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77" name="Freeform 140"/>
              <p:cNvSpPr>
                <a:spLocks/>
              </p:cNvSpPr>
              <p:nvPr/>
            </p:nvSpPr>
            <p:spPr bwMode="auto">
              <a:xfrm>
                <a:off x="4307" y="2097"/>
                <a:ext cx="156" cy="36"/>
              </a:xfrm>
              <a:custGeom>
                <a:avLst/>
                <a:gdLst>
                  <a:gd name="T0" fmla="*/ 156 w 156"/>
                  <a:gd name="T1" fmla="*/ 36 h 36"/>
                  <a:gd name="T2" fmla="*/ 156 w 156"/>
                  <a:gd name="T3" fmla="*/ 36 h 36"/>
                  <a:gd name="T4" fmla="*/ 156 w 156"/>
                  <a:gd name="T5" fmla="*/ 36 h 36"/>
                  <a:gd name="T6" fmla="*/ 150 w 156"/>
                  <a:gd name="T7" fmla="*/ 36 h 36"/>
                  <a:gd name="T8" fmla="*/ 150 w 156"/>
                  <a:gd name="T9" fmla="*/ 36 h 36"/>
                  <a:gd name="T10" fmla="*/ 144 w 156"/>
                  <a:gd name="T11" fmla="*/ 30 h 36"/>
                  <a:gd name="T12" fmla="*/ 132 w 156"/>
                  <a:gd name="T13" fmla="*/ 24 h 36"/>
                  <a:gd name="T14" fmla="*/ 120 w 156"/>
                  <a:gd name="T15" fmla="*/ 18 h 36"/>
                  <a:gd name="T16" fmla="*/ 114 w 156"/>
                  <a:gd name="T17" fmla="*/ 12 h 36"/>
                  <a:gd name="T18" fmla="*/ 102 w 156"/>
                  <a:gd name="T19" fmla="*/ 12 h 36"/>
                  <a:gd name="T20" fmla="*/ 90 w 156"/>
                  <a:gd name="T21" fmla="*/ 6 h 36"/>
                  <a:gd name="T22" fmla="*/ 78 w 156"/>
                  <a:gd name="T23" fmla="*/ 6 h 36"/>
                  <a:gd name="T24" fmla="*/ 72 w 156"/>
                  <a:gd name="T25" fmla="*/ 6 h 36"/>
                  <a:gd name="T26" fmla="*/ 60 w 156"/>
                  <a:gd name="T27" fmla="*/ 6 h 36"/>
                  <a:gd name="T28" fmla="*/ 48 w 156"/>
                  <a:gd name="T29" fmla="*/ 6 h 36"/>
                  <a:gd name="T30" fmla="*/ 42 w 156"/>
                  <a:gd name="T31" fmla="*/ 6 h 36"/>
                  <a:gd name="T32" fmla="*/ 30 w 156"/>
                  <a:gd name="T33" fmla="*/ 12 h 36"/>
                  <a:gd name="T34" fmla="*/ 24 w 156"/>
                  <a:gd name="T35" fmla="*/ 12 h 36"/>
                  <a:gd name="T36" fmla="*/ 12 w 156"/>
                  <a:gd name="T37" fmla="*/ 12 h 36"/>
                  <a:gd name="T38" fmla="*/ 6 w 156"/>
                  <a:gd name="T39" fmla="*/ 18 h 36"/>
                  <a:gd name="T40" fmla="*/ 0 w 156"/>
                  <a:gd name="T41" fmla="*/ 18 h 36"/>
                  <a:gd name="T42" fmla="*/ 0 w 156"/>
                  <a:gd name="T43" fmla="*/ 12 h 36"/>
                  <a:gd name="T44" fmla="*/ 6 w 156"/>
                  <a:gd name="T45" fmla="*/ 12 h 36"/>
                  <a:gd name="T46" fmla="*/ 18 w 156"/>
                  <a:gd name="T47" fmla="*/ 6 h 36"/>
                  <a:gd name="T48" fmla="*/ 24 w 156"/>
                  <a:gd name="T49" fmla="*/ 6 h 36"/>
                  <a:gd name="T50" fmla="*/ 36 w 156"/>
                  <a:gd name="T51" fmla="*/ 0 h 36"/>
                  <a:gd name="T52" fmla="*/ 48 w 156"/>
                  <a:gd name="T53" fmla="*/ 0 h 36"/>
                  <a:gd name="T54" fmla="*/ 60 w 156"/>
                  <a:gd name="T55" fmla="*/ 0 h 36"/>
                  <a:gd name="T56" fmla="*/ 72 w 156"/>
                  <a:gd name="T57" fmla="*/ 0 h 36"/>
                  <a:gd name="T58" fmla="*/ 84 w 156"/>
                  <a:gd name="T59" fmla="*/ 0 h 36"/>
                  <a:gd name="T60" fmla="*/ 96 w 156"/>
                  <a:gd name="T61" fmla="*/ 0 h 36"/>
                  <a:gd name="T62" fmla="*/ 108 w 156"/>
                  <a:gd name="T63" fmla="*/ 6 h 36"/>
                  <a:gd name="T64" fmla="*/ 120 w 156"/>
                  <a:gd name="T65" fmla="*/ 6 h 36"/>
                  <a:gd name="T66" fmla="*/ 132 w 156"/>
                  <a:gd name="T67" fmla="*/ 12 h 36"/>
                  <a:gd name="T68" fmla="*/ 138 w 156"/>
                  <a:gd name="T69" fmla="*/ 18 h 36"/>
                  <a:gd name="T70" fmla="*/ 150 w 156"/>
                  <a:gd name="T71" fmla="*/ 24 h 36"/>
                  <a:gd name="T72" fmla="*/ 156 w 156"/>
                  <a:gd name="T73" fmla="*/ 36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36"/>
                  <a:gd name="T113" fmla="*/ 156 w 156"/>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36">
                    <a:moveTo>
                      <a:pt x="156" y="36"/>
                    </a:moveTo>
                    <a:lnTo>
                      <a:pt x="156" y="36"/>
                    </a:lnTo>
                    <a:lnTo>
                      <a:pt x="150" y="36"/>
                    </a:lnTo>
                    <a:lnTo>
                      <a:pt x="144" y="30"/>
                    </a:lnTo>
                    <a:lnTo>
                      <a:pt x="132" y="24"/>
                    </a:lnTo>
                    <a:lnTo>
                      <a:pt x="120" y="18"/>
                    </a:lnTo>
                    <a:lnTo>
                      <a:pt x="114" y="12"/>
                    </a:lnTo>
                    <a:lnTo>
                      <a:pt x="102" y="12"/>
                    </a:lnTo>
                    <a:lnTo>
                      <a:pt x="90" y="6"/>
                    </a:lnTo>
                    <a:lnTo>
                      <a:pt x="78" y="6"/>
                    </a:lnTo>
                    <a:lnTo>
                      <a:pt x="72" y="6"/>
                    </a:lnTo>
                    <a:lnTo>
                      <a:pt x="60" y="6"/>
                    </a:lnTo>
                    <a:lnTo>
                      <a:pt x="48" y="6"/>
                    </a:lnTo>
                    <a:lnTo>
                      <a:pt x="42" y="6"/>
                    </a:lnTo>
                    <a:lnTo>
                      <a:pt x="30" y="12"/>
                    </a:lnTo>
                    <a:lnTo>
                      <a:pt x="24" y="12"/>
                    </a:lnTo>
                    <a:lnTo>
                      <a:pt x="12" y="12"/>
                    </a:lnTo>
                    <a:lnTo>
                      <a:pt x="6" y="18"/>
                    </a:lnTo>
                    <a:lnTo>
                      <a:pt x="0" y="18"/>
                    </a:lnTo>
                    <a:lnTo>
                      <a:pt x="0" y="12"/>
                    </a:lnTo>
                    <a:lnTo>
                      <a:pt x="6" y="12"/>
                    </a:lnTo>
                    <a:lnTo>
                      <a:pt x="18" y="6"/>
                    </a:lnTo>
                    <a:lnTo>
                      <a:pt x="24" y="6"/>
                    </a:lnTo>
                    <a:lnTo>
                      <a:pt x="36" y="0"/>
                    </a:lnTo>
                    <a:lnTo>
                      <a:pt x="48" y="0"/>
                    </a:lnTo>
                    <a:lnTo>
                      <a:pt x="60" y="0"/>
                    </a:lnTo>
                    <a:lnTo>
                      <a:pt x="72" y="0"/>
                    </a:lnTo>
                    <a:lnTo>
                      <a:pt x="84" y="0"/>
                    </a:lnTo>
                    <a:lnTo>
                      <a:pt x="96" y="0"/>
                    </a:lnTo>
                    <a:lnTo>
                      <a:pt x="108" y="6"/>
                    </a:lnTo>
                    <a:lnTo>
                      <a:pt x="120" y="6"/>
                    </a:lnTo>
                    <a:lnTo>
                      <a:pt x="132" y="12"/>
                    </a:lnTo>
                    <a:lnTo>
                      <a:pt x="138" y="18"/>
                    </a:lnTo>
                    <a:lnTo>
                      <a:pt x="150" y="24"/>
                    </a:lnTo>
                    <a:lnTo>
                      <a:pt x="156"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78" name="Freeform 141"/>
              <p:cNvSpPr>
                <a:spLocks/>
              </p:cNvSpPr>
              <p:nvPr/>
            </p:nvSpPr>
            <p:spPr bwMode="auto">
              <a:xfrm>
                <a:off x="4307" y="2103"/>
                <a:ext cx="18" cy="36"/>
              </a:xfrm>
              <a:custGeom>
                <a:avLst/>
                <a:gdLst>
                  <a:gd name="T0" fmla="*/ 18 w 18"/>
                  <a:gd name="T1" fmla="*/ 0 h 36"/>
                  <a:gd name="T2" fmla="*/ 18 w 18"/>
                  <a:gd name="T3" fmla="*/ 6 h 36"/>
                  <a:gd name="T4" fmla="*/ 12 w 18"/>
                  <a:gd name="T5" fmla="*/ 12 h 36"/>
                  <a:gd name="T6" fmla="*/ 12 w 18"/>
                  <a:gd name="T7" fmla="*/ 18 h 36"/>
                  <a:gd name="T8" fmla="*/ 6 w 18"/>
                  <a:gd name="T9" fmla="*/ 18 h 36"/>
                  <a:gd name="T10" fmla="*/ 6 w 18"/>
                  <a:gd name="T11" fmla="*/ 24 h 36"/>
                  <a:gd name="T12" fmla="*/ 0 w 18"/>
                  <a:gd name="T13" fmla="*/ 30 h 36"/>
                  <a:gd name="T14" fmla="*/ 0 w 18"/>
                  <a:gd name="T15" fmla="*/ 36 h 36"/>
                  <a:gd name="T16" fmla="*/ 0 w 18"/>
                  <a:gd name="T17" fmla="*/ 36 h 36"/>
                  <a:gd name="T18" fmla="*/ 6 w 18"/>
                  <a:gd name="T19" fmla="*/ 36 h 36"/>
                  <a:gd name="T20" fmla="*/ 6 w 18"/>
                  <a:gd name="T21" fmla="*/ 30 h 36"/>
                  <a:gd name="T22" fmla="*/ 6 w 18"/>
                  <a:gd name="T23" fmla="*/ 30 h 36"/>
                  <a:gd name="T24" fmla="*/ 12 w 18"/>
                  <a:gd name="T25" fmla="*/ 24 h 36"/>
                  <a:gd name="T26" fmla="*/ 12 w 18"/>
                  <a:gd name="T27" fmla="*/ 18 h 36"/>
                  <a:gd name="T28" fmla="*/ 12 w 18"/>
                  <a:gd name="T29" fmla="*/ 12 h 36"/>
                  <a:gd name="T30" fmla="*/ 18 w 18"/>
                  <a:gd name="T31" fmla="*/ 6 h 36"/>
                  <a:gd name="T32" fmla="*/ 18 w 1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0"/>
                    </a:moveTo>
                    <a:lnTo>
                      <a:pt x="18" y="6"/>
                    </a:lnTo>
                    <a:lnTo>
                      <a:pt x="12" y="12"/>
                    </a:lnTo>
                    <a:lnTo>
                      <a:pt x="12" y="18"/>
                    </a:lnTo>
                    <a:lnTo>
                      <a:pt x="6" y="18"/>
                    </a:lnTo>
                    <a:lnTo>
                      <a:pt x="6" y="24"/>
                    </a:lnTo>
                    <a:lnTo>
                      <a:pt x="0" y="30"/>
                    </a:lnTo>
                    <a:lnTo>
                      <a:pt x="0" y="36"/>
                    </a:lnTo>
                    <a:lnTo>
                      <a:pt x="6" y="36"/>
                    </a:lnTo>
                    <a:lnTo>
                      <a:pt x="6" y="30"/>
                    </a:lnTo>
                    <a:lnTo>
                      <a:pt x="12" y="24"/>
                    </a:lnTo>
                    <a:lnTo>
                      <a:pt x="12" y="18"/>
                    </a:lnTo>
                    <a:lnTo>
                      <a:pt x="12" y="12"/>
                    </a:lnTo>
                    <a:lnTo>
                      <a:pt x="18"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79" name="Freeform 142"/>
              <p:cNvSpPr>
                <a:spLocks/>
              </p:cNvSpPr>
              <p:nvPr/>
            </p:nvSpPr>
            <p:spPr bwMode="auto">
              <a:xfrm>
                <a:off x="4319" y="2103"/>
                <a:ext cx="24" cy="36"/>
              </a:xfrm>
              <a:custGeom>
                <a:avLst/>
                <a:gdLst>
                  <a:gd name="T0" fmla="*/ 0 w 24"/>
                  <a:gd name="T1" fmla="*/ 36 h 36"/>
                  <a:gd name="T2" fmla="*/ 0 w 24"/>
                  <a:gd name="T3" fmla="*/ 36 h 36"/>
                  <a:gd name="T4" fmla="*/ 0 w 24"/>
                  <a:gd name="T5" fmla="*/ 30 h 36"/>
                  <a:gd name="T6" fmla="*/ 0 w 24"/>
                  <a:gd name="T7" fmla="*/ 24 h 36"/>
                  <a:gd name="T8" fmla="*/ 6 w 24"/>
                  <a:gd name="T9" fmla="*/ 18 h 36"/>
                  <a:gd name="T10" fmla="*/ 6 w 24"/>
                  <a:gd name="T11" fmla="*/ 12 h 36"/>
                  <a:gd name="T12" fmla="*/ 12 w 24"/>
                  <a:gd name="T13" fmla="*/ 6 h 36"/>
                  <a:gd name="T14" fmla="*/ 18 w 24"/>
                  <a:gd name="T15" fmla="*/ 0 h 36"/>
                  <a:gd name="T16" fmla="*/ 24 w 24"/>
                  <a:gd name="T17" fmla="*/ 0 h 36"/>
                  <a:gd name="T18" fmla="*/ 18 w 24"/>
                  <a:gd name="T19" fmla="*/ 6 h 36"/>
                  <a:gd name="T20" fmla="*/ 18 w 24"/>
                  <a:gd name="T21" fmla="*/ 6 h 36"/>
                  <a:gd name="T22" fmla="*/ 12 w 24"/>
                  <a:gd name="T23" fmla="*/ 18 h 36"/>
                  <a:gd name="T24" fmla="*/ 12 w 24"/>
                  <a:gd name="T25" fmla="*/ 24 h 36"/>
                  <a:gd name="T26" fmla="*/ 6 w 24"/>
                  <a:gd name="T27" fmla="*/ 30 h 36"/>
                  <a:gd name="T28" fmla="*/ 6 w 24"/>
                  <a:gd name="T29" fmla="*/ 30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0" y="24"/>
                    </a:lnTo>
                    <a:lnTo>
                      <a:pt x="6" y="18"/>
                    </a:lnTo>
                    <a:lnTo>
                      <a:pt x="6" y="12"/>
                    </a:lnTo>
                    <a:lnTo>
                      <a:pt x="12" y="6"/>
                    </a:lnTo>
                    <a:lnTo>
                      <a:pt x="18" y="0"/>
                    </a:lnTo>
                    <a:lnTo>
                      <a:pt x="24" y="0"/>
                    </a:lnTo>
                    <a:lnTo>
                      <a:pt x="18" y="6"/>
                    </a:lnTo>
                    <a:lnTo>
                      <a:pt x="12" y="18"/>
                    </a:lnTo>
                    <a:lnTo>
                      <a:pt x="12" y="24"/>
                    </a:lnTo>
                    <a:lnTo>
                      <a:pt x="6"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80" name="Freeform 143"/>
              <p:cNvSpPr>
                <a:spLocks/>
              </p:cNvSpPr>
              <p:nvPr/>
            </p:nvSpPr>
            <p:spPr bwMode="auto">
              <a:xfrm>
                <a:off x="4343" y="2097"/>
                <a:ext cx="30" cy="48"/>
              </a:xfrm>
              <a:custGeom>
                <a:avLst/>
                <a:gdLst>
                  <a:gd name="T0" fmla="*/ 0 w 30"/>
                  <a:gd name="T1" fmla="*/ 48 h 48"/>
                  <a:gd name="T2" fmla="*/ 0 w 30"/>
                  <a:gd name="T3" fmla="*/ 48 h 48"/>
                  <a:gd name="T4" fmla="*/ 0 w 30"/>
                  <a:gd name="T5" fmla="*/ 42 h 48"/>
                  <a:gd name="T6" fmla="*/ 6 w 30"/>
                  <a:gd name="T7" fmla="*/ 36 h 48"/>
                  <a:gd name="T8" fmla="*/ 6 w 30"/>
                  <a:gd name="T9" fmla="*/ 24 h 48"/>
                  <a:gd name="T10" fmla="*/ 12 w 30"/>
                  <a:gd name="T11" fmla="*/ 18 h 48"/>
                  <a:gd name="T12" fmla="*/ 18 w 30"/>
                  <a:gd name="T13" fmla="*/ 12 h 48"/>
                  <a:gd name="T14" fmla="*/ 24 w 30"/>
                  <a:gd name="T15" fmla="*/ 6 h 48"/>
                  <a:gd name="T16" fmla="*/ 30 w 30"/>
                  <a:gd name="T17" fmla="*/ 0 h 48"/>
                  <a:gd name="T18" fmla="*/ 24 w 30"/>
                  <a:gd name="T19" fmla="*/ 6 h 48"/>
                  <a:gd name="T20" fmla="*/ 24 w 30"/>
                  <a:gd name="T21" fmla="*/ 12 h 48"/>
                  <a:gd name="T22" fmla="*/ 18 w 30"/>
                  <a:gd name="T23" fmla="*/ 18 h 48"/>
                  <a:gd name="T24" fmla="*/ 12 w 30"/>
                  <a:gd name="T25" fmla="*/ 30 h 48"/>
                  <a:gd name="T26" fmla="*/ 12 w 30"/>
                  <a:gd name="T27" fmla="*/ 36 h 48"/>
                  <a:gd name="T28" fmla="*/ 6 w 30"/>
                  <a:gd name="T29" fmla="*/ 42 h 48"/>
                  <a:gd name="T30" fmla="*/ 0 w 30"/>
                  <a:gd name="T31" fmla="*/ 48 h 48"/>
                  <a:gd name="T32" fmla="*/ 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0" y="48"/>
                    </a:moveTo>
                    <a:lnTo>
                      <a:pt x="0" y="48"/>
                    </a:lnTo>
                    <a:lnTo>
                      <a:pt x="0" y="42"/>
                    </a:lnTo>
                    <a:lnTo>
                      <a:pt x="6" y="36"/>
                    </a:lnTo>
                    <a:lnTo>
                      <a:pt x="6" y="24"/>
                    </a:lnTo>
                    <a:lnTo>
                      <a:pt x="12" y="18"/>
                    </a:lnTo>
                    <a:lnTo>
                      <a:pt x="18" y="12"/>
                    </a:lnTo>
                    <a:lnTo>
                      <a:pt x="24" y="6"/>
                    </a:lnTo>
                    <a:lnTo>
                      <a:pt x="30" y="0"/>
                    </a:lnTo>
                    <a:lnTo>
                      <a:pt x="24" y="6"/>
                    </a:lnTo>
                    <a:lnTo>
                      <a:pt x="24" y="12"/>
                    </a:lnTo>
                    <a:lnTo>
                      <a:pt x="18" y="18"/>
                    </a:lnTo>
                    <a:lnTo>
                      <a:pt x="12" y="30"/>
                    </a:lnTo>
                    <a:lnTo>
                      <a:pt x="12" y="36"/>
                    </a:lnTo>
                    <a:lnTo>
                      <a:pt x="6" y="42"/>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81" name="Freeform 144"/>
              <p:cNvSpPr>
                <a:spLocks/>
              </p:cNvSpPr>
              <p:nvPr/>
            </p:nvSpPr>
            <p:spPr bwMode="auto">
              <a:xfrm>
                <a:off x="4367" y="2103"/>
                <a:ext cx="36" cy="48"/>
              </a:xfrm>
              <a:custGeom>
                <a:avLst/>
                <a:gdLst>
                  <a:gd name="T0" fmla="*/ 0 w 36"/>
                  <a:gd name="T1" fmla="*/ 48 h 48"/>
                  <a:gd name="T2" fmla="*/ 0 w 36"/>
                  <a:gd name="T3" fmla="*/ 48 h 48"/>
                  <a:gd name="T4" fmla="*/ 0 w 36"/>
                  <a:gd name="T5" fmla="*/ 42 h 48"/>
                  <a:gd name="T6" fmla="*/ 6 w 36"/>
                  <a:gd name="T7" fmla="*/ 36 h 48"/>
                  <a:gd name="T8" fmla="*/ 12 w 36"/>
                  <a:gd name="T9" fmla="*/ 24 h 48"/>
                  <a:gd name="T10" fmla="*/ 18 w 36"/>
                  <a:gd name="T11" fmla="*/ 18 h 48"/>
                  <a:gd name="T12" fmla="*/ 24 w 36"/>
                  <a:gd name="T13" fmla="*/ 6 h 48"/>
                  <a:gd name="T14" fmla="*/ 30 w 36"/>
                  <a:gd name="T15" fmla="*/ 0 h 48"/>
                  <a:gd name="T16" fmla="*/ 36 w 36"/>
                  <a:gd name="T17" fmla="*/ 0 h 48"/>
                  <a:gd name="T18" fmla="*/ 30 w 36"/>
                  <a:gd name="T19" fmla="*/ 0 h 48"/>
                  <a:gd name="T20" fmla="*/ 30 w 36"/>
                  <a:gd name="T21" fmla="*/ 6 h 48"/>
                  <a:gd name="T22" fmla="*/ 24 w 36"/>
                  <a:gd name="T23" fmla="*/ 18 h 48"/>
                  <a:gd name="T24" fmla="*/ 18 w 36"/>
                  <a:gd name="T25" fmla="*/ 24 h 48"/>
                  <a:gd name="T26" fmla="*/ 12 w 36"/>
                  <a:gd name="T27" fmla="*/ 36 h 48"/>
                  <a:gd name="T28" fmla="*/ 6 w 36"/>
                  <a:gd name="T29" fmla="*/ 42 h 48"/>
                  <a:gd name="T30" fmla="*/ 6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8"/>
                    </a:lnTo>
                    <a:lnTo>
                      <a:pt x="0" y="42"/>
                    </a:lnTo>
                    <a:lnTo>
                      <a:pt x="6" y="36"/>
                    </a:lnTo>
                    <a:lnTo>
                      <a:pt x="12" y="24"/>
                    </a:lnTo>
                    <a:lnTo>
                      <a:pt x="18" y="18"/>
                    </a:lnTo>
                    <a:lnTo>
                      <a:pt x="24" y="6"/>
                    </a:lnTo>
                    <a:lnTo>
                      <a:pt x="30" y="0"/>
                    </a:lnTo>
                    <a:lnTo>
                      <a:pt x="36" y="0"/>
                    </a:lnTo>
                    <a:lnTo>
                      <a:pt x="30" y="0"/>
                    </a:lnTo>
                    <a:lnTo>
                      <a:pt x="30" y="6"/>
                    </a:lnTo>
                    <a:lnTo>
                      <a:pt x="24" y="18"/>
                    </a:lnTo>
                    <a:lnTo>
                      <a:pt x="18" y="24"/>
                    </a:lnTo>
                    <a:lnTo>
                      <a:pt x="12" y="36"/>
                    </a:lnTo>
                    <a:lnTo>
                      <a:pt x="6" y="42"/>
                    </a:lnTo>
                    <a:lnTo>
                      <a:pt x="6" y="48"/>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82" name="Freeform 145"/>
              <p:cNvSpPr>
                <a:spLocks/>
              </p:cNvSpPr>
              <p:nvPr/>
            </p:nvSpPr>
            <p:spPr bwMode="auto">
              <a:xfrm>
                <a:off x="4385" y="2103"/>
                <a:ext cx="36" cy="48"/>
              </a:xfrm>
              <a:custGeom>
                <a:avLst/>
                <a:gdLst>
                  <a:gd name="T0" fmla="*/ 0 w 36"/>
                  <a:gd name="T1" fmla="*/ 48 h 48"/>
                  <a:gd name="T2" fmla="*/ 0 w 36"/>
                  <a:gd name="T3" fmla="*/ 42 h 48"/>
                  <a:gd name="T4" fmla="*/ 0 w 36"/>
                  <a:gd name="T5" fmla="*/ 36 h 48"/>
                  <a:gd name="T6" fmla="*/ 6 w 36"/>
                  <a:gd name="T7" fmla="*/ 30 h 48"/>
                  <a:gd name="T8" fmla="*/ 12 w 36"/>
                  <a:gd name="T9" fmla="*/ 24 h 48"/>
                  <a:gd name="T10" fmla="*/ 18 w 36"/>
                  <a:gd name="T11" fmla="*/ 18 h 48"/>
                  <a:gd name="T12" fmla="*/ 24 w 36"/>
                  <a:gd name="T13" fmla="*/ 12 h 48"/>
                  <a:gd name="T14" fmla="*/ 30 w 36"/>
                  <a:gd name="T15" fmla="*/ 6 h 48"/>
                  <a:gd name="T16" fmla="*/ 36 w 36"/>
                  <a:gd name="T17" fmla="*/ 0 h 48"/>
                  <a:gd name="T18" fmla="*/ 30 w 36"/>
                  <a:gd name="T19" fmla="*/ 6 h 48"/>
                  <a:gd name="T20" fmla="*/ 30 w 36"/>
                  <a:gd name="T21" fmla="*/ 12 h 48"/>
                  <a:gd name="T22" fmla="*/ 24 w 36"/>
                  <a:gd name="T23" fmla="*/ 18 h 48"/>
                  <a:gd name="T24" fmla="*/ 18 w 36"/>
                  <a:gd name="T25" fmla="*/ 30 h 48"/>
                  <a:gd name="T26" fmla="*/ 12 w 36"/>
                  <a:gd name="T27" fmla="*/ 36 h 48"/>
                  <a:gd name="T28" fmla="*/ 6 w 36"/>
                  <a:gd name="T29" fmla="*/ 42 h 48"/>
                  <a:gd name="T30" fmla="*/ 0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2"/>
                    </a:lnTo>
                    <a:lnTo>
                      <a:pt x="0" y="36"/>
                    </a:lnTo>
                    <a:lnTo>
                      <a:pt x="6" y="30"/>
                    </a:lnTo>
                    <a:lnTo>
                      <a:pt x="12" y="24"/>
                    </a:lnTo>
                    <a:lnTo>
                      <a:pt x="18" y="18"/>
                    </a:lnTo>
                    <a:lnTo>
                      <a:pt x="24" y="12"/>
                    </a:lnTo>
                    <a:lnTo>
                      <a:pt x="30" y="6"/>
                    </a:lnTo>
                    <a:lnTo>
                      <a:pt x="36" y="0"/>
                    </a:lnTo>
                    <a:lnTo>
                      <a:pt x="30" y="6"/>
                    </a:lnTo>
                    <a:lnTo>
                      <a:pt x="30" y="12"/>
                    </a:lnTo>
                    <a:lnTo>
                      <a:pt x="24" y="18"/>
                    </a:lnTo>
                    <a:lnTo>
                      <a:pt x="18" y="30"/>
                    </a:lnTo>
                    <a:lnTo>
                      <a:pt x="12" y="36"/>
                    </a:lnTo>
                    <a:lnTo>
                      <a:pt x="6" y="42"/>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83" name="Freeform 146"/>
              <p:cNvSpPr>
                <a:spLocks/>
              </p:cNvSpPr>
              <p:nvPr/>
            </p:nvSpPr>
            <p:spPr bwMode="auto">
              <a:xfrm>
                <a:off x="4403" y="2109"/>
                <a:ext cx="30" cy="36"/>
              </a:xfrm>
              <a:custGeom>
                <a:avLst/>
                <a:gdLst>
                  <a:gd name="T0" fmla="*/ 0 w 30"/>
                  <a:gd name="T1" fmla="*/ 36 h 36"/>
                  <a:gd name="T2" fmla="*/ 0 w 30"/>
                  <a:gd name="T3" fmla="*/ 36 h 36"/>
                  <a:gd name="T4" fmla="*/ 0 w 30"/>
                  <a:gd name="T5" fmla="*/ 30 h 36"/>
                  <a:gd name="T6" fmla="*/ 6 w 30"/>
                  <a:gd name="T7" fmla="*/ 24 h 36"/>
                  <a:gd name="T8" fmla="*/ 6 w 30"/>
                  <a:gd name="T9" fmla="*/ 18 h 36"/>
                  <a:gd name="T10" fmla="*/ 12 w 30"/>
                  <a:gd name="T11" fmla="*/ 12 h 36"/>
                  <a:gd name="T12" fmla="*/ 18 w 30"/>
                  <a:gd name="T13" fmla="*/ 6 h 36"/>
                  <a:gd name="T14" fmla="*/ 24 w 30"/>
                  <a:gd name="T15" fmla="*/ 6 h 36"/>
                  <a:gd name="T16" fmla="*/ 30 w 30"/>
                  <a:gd name="T17" fmla="*/ 0 h 36"/>
                  <a:gd name="T18" fmla="*/ 30 w 30"/>
                  <a:gd name="T19" fmla="*/ 6 h 36"/>
                  <a:gd name="T20" fmla="*/ 24 w 30"/>
                  <a:gd name="T21" fmla="*/ 12 h 36"/>
                  <a:gd name="T22" fmla="*/ 18 w 30"/>
                  <a:gd name="T23" fmla="*/ 18 h 36"/>
                  <a:gd name="T24" fmla="*/ 18 w 30"/>
                  <a:gd name="T25" fmla="*/ 24 h 36"/>
                  <a:gd name="T26" fmla="*/ 12 w 30"/>
                  <a:gd name="T27" fmla="*/ 30 h 36"/>
                  <a:gd name="T28" fmla="*/ 6 w 30"/>
                  <a:gd name="T29" fmla="*/ 36 h 36"/>
                  <a:gd name="T30" fmla="*/ 6 w 30"/>
                  <a:gd name="T31" fmla="*/ 36 h 36"/>
                  <a:gd name="T32" fmla="*/ 0 w 3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0" y="36"/>
                    </a:moveTo>
                    <a:lnTo>
                      <a:pt x="0" y="36"/>
                    </a:lnTo>
                    <a:lnTo>
                      <a:pt x="0" y="30"/>
                    </a:lnTo>
                    <a:lnTo>
                      <a:pt x="6" y="24"/>
                    </a:lnTo>
                    <a:lnTo>
                      <a:pt x="6" y="18"/>
                    </a:lnTo>
                    <a:lnTo>
                      <a:pt x="12" y="12"/>
                    </a:lnTo>
                    <a:lnTo>
                      <a:pt x="18" y="6"/>
                    </a:lnTo>
                    <a:lnTo>
                      <a:pt x="24" y="6"/>
                    </a:lnTo>
                    <a:lnTo>
                      <a:pt x="30" y="0"/>
                    </a:lnTo>
                    <a:lnTo>
                      <a:pt x="30" y="6"/>
                    </a:lnTo>
                    <a:lnTo>
                      <a:pt x="24" y="12"/>
                    </a:lnTo>
                    <a:lnTo>
                      <a:pt x="18" y="18"/>
                    </a:lnTo>
                    <a:lnTo>
                      <a:pt x="18" y="24"/>
                    </a:lnTo>
                    <a:lnTo>
                      <a:pt x="12" y="30"/>
                    </a:lnTo>
                    <a:lnTo>
                      <a:pt x="6" y="36"/>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84" name="Freeform 147"/>
              <p:cNvSpPr>
                <a:spLocks/>
              </p:cNvSpPr>
              <p:nvPr/>
            </p:nvSpPr>
            <p:spPr bwMode="auto">
              <a:xfrm>
                <a:off x="4421" y="2121"/>
                <a:ext cx="30" cy="24"/>
              </a:xfrm>
              <a:custGeom>
                <a:avLst/>
                <a:gdLst>
                  <a:gd name="T0" fmla="*/ 0 w 30"/>
                  <a:gd name="T1" fmla="*/ 24 h 24"/>
                  <a:gd name="T2" fmla="*/ 0 w 30"/>
                  <a:gd name="T3" fmla="*/ 24 h 24"/>
                  <a:gd name="T4" fmla="*/ 6 w 30"/>
                  <a:gd name="T5" fmla="*/ 18 h 24"/>
                  <a:gd name="T6" fmla="*/ 6 w 30"/>
                  <a:gd name="T7" fmla="*/ 18 h 24"/>
                  <a:gd name="T8" fmla="*/ 12 w 30"/>
                  <a:gd name="T9" fmla="*/ 12 h 24"/>
                  <a:gd name="T10" fmla="*/ 18 w 30"/>
                  <a:gd name="T11" fmla="*/ 6 h 24"/>
                  <a:gd name="T12" fmla="*/ 18 w 30"/>
                  <a:gd name="T13" fmla="*/ 0 h 24"/>
                  <a:gd name="T14" fmla="*/ 24 w 30"/>
                  <a:gd name="T15" fmla="*/ 0 h 24"/>
                  <a:gd name="T16" fmla="*/ 30 w 30"/>
                  <a:gd name="T17" fmla="*/ 0 h 24"/>
                  <a:gd name="T18" fmla="*/ 24 w 30"/>
                  <a:gd name="T19" fmla="*/ 0 h 24"/>
                  <a:gd name="T20" fmla="*/ 24 w 30"/>
                  <a:gd name="T21" fmla="*/ 6 h 24"/>
                  <a:gd name="T22" fmla="*/ 18 w 30"/>
                  <a:gd name="T23" fmla="*/ 12 h 24"/>
                  <a:gd name="T24" fmla="*/ 12 w 30"/>
                  <a:gd name="T25" fmla="*/ 12 h 24"/>
                  <a:gd name="T26" fmla="*/ 12 w 30"/>
                  <a:gd name="T27" fmla="*/ 18 h 24"/>
                  <a:gd name="T28" fmla="*/ 6 w 30"/>
                  <a:gd name="T29" fmla="*/ 24 h 24"/>
                  <a:gd name="T30" fmla="*/ 6 w 30"/>
                  <a:gd name="T31" fmla="*/ 24 h 24"/>
                  <a:gd name="T32" fmla="*/ 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24"/>
                    </a:moveTo>
                    <a:lnTo>
                      <a:pt x="0" y="24"/>
                    </a:lnTo>
                    <a:lnTo>
                      <a:pt x="6" y="18"/>
                    </a:lnTo>
                    <a:lnTo>
                      <a:pt x="12" y="12"/>
                    </a:lnTo>
                    <a:lnTo>
                      <a:pt x="18" y="6"/>
                    </a:lnTo>
                    <a:lnTo>
                      <a:pt x="18" y="0"/>
                    </a:lnTo>
                    <a:lnTo>
                      <a:pt x="24" y="0"/>
                    </a:lnTo>
                    <a:lnTo>
                      <a:pt x="30" y="0"/>
                    </a:lnTo>
                    <a:lnTo>
                      <a:pt x="24" y="0"/>
                    </a:lnTo>
                    <a:lnTo>
                      <a:pt x="24" y="6"/>
                    </a:lnTo>
                    <a:lnTo>
                      <a:pt x="18" y="12"/>
                    </a:lnTo>
                    <a:lnTo>
                      <a:pt x="12" y="12"/>
                    </a:lnTo>
                    <a:lnTo>
                      <a:pt x="12"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85" name="Freeform 148"/>
              <p:cNvSpPr>
                <a:spLocks/>
              </p:cNvSpPr>
              <p:nvPr/>
            </p:nvSpPr>
            <p:spPr bwMode="auto">
              <a:xfrm>
                <a:off x="4439" y="2127"/>
                <a:ext cx="18" cy="18"/>
              </a:xfrm>
              <a:custGeom>
                <a:avLst/>
                <a:gdLst>
                  <a:gd name="T0" fmla="*/ 0 w 18"/>
                  <a:gd name="T1" fmla="*/ 18 h 18"/>
                  <a:gd name="T2" fmla="*/ 0 w 18"/>
                  <a:gd name="T3" fmla="*/ 12 h 18"/>
                  <a:gd name="T4" fmla="*/ 0 w 18"/>
                  <a:gd name="T5" fmla="*/ 12 h 18"/>
                  <a:gd name="T6" fmla="*/ 6 w 18"/>
                  <a:gd name="T7" fmla="*/ 6 h 18"/>
                  <a:gd name="T8" fmla="*/ 6 w 18"/>
                  <a:gd name="T9" fmla="*/ 6 h 18"/>
                  <a:gd name="T10" fmla="*/ 12 w 18"/>
                  <a:gd name="T11" fmla="*/ 0 h 18"/>
                  <a:gd name="T12" fmla="*/ 12 w 18"/>
                  <a:gd name="T13" fmla="*/ 0 h 18"/>
                  <a:gd name="T14" fmla="*/ 18 w 18"/>
                  <a:gd name="T15" fmla="*/ 0 h 18"/>
                  <a:gd name="T16" fmla="*/ 18 w 18"/>
                  <a:gd name="T17" fmla="*/ 0 h 18"/>
                  <a:gd name="T18" fmla="*/ 18 w 18"/>
                  <a:gd name="T19" fmla="*/ 0 h 18"/>
                  <a:gd name="T20" fmla="*/ 12 w 18"/>
                  <a:gd name="T21" fmla="*/ 6 h 18"/>
                  <a:gd name="T22" fmla="*/ 12 w 18"/>
                  <a:gd name="T23" fmla="*/ 6 h 18"/>
                  <a:gd name="T24" fmla="*/ 6 w 18"/>
                  <a:gd name="T25" fmla="*/ 12 h 18"/>
                  <a:gd name="T26" fmla="*/ 6 w 18"/>
                  <a:gd name="T27" fmla="*/ 12 h 18"/>
                  <a:gd name="T28" fmla="*/ 6 w 18"/>
                  <a:gd name="T29" fmla="*/ 18 h 18"/>
                  <a:gd name="T30" fmla="*/ 0 w 18"/>
                  <a:gd name="T31" fmla="*/ 18 h 18"/>
                  <a:gd name="T32" fmla="*/ 0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8"/>
                    </a:moveTo>
                    <a:lnTo>
                      <a:pt x="0" y="12"/>
                    </a:lnTo>
                    <a:lnTo>
                      <a:pt x="6" y="6"/>
                    </a:lnTo>
                    <a:lnTo>
                      <a:pt x="12" y="0"/>
                    </a:lnTo>
                    <a:lnTo>
                      <a:pt x="18" y="0"/>
                    </a:lnTo>
                    <a:lnTo>
                      <a:pt x="12" y="6"/>
                    </a:lnTo>
                    <a:lnTo>
                      <a:pt x="6" y="12"/>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86" name="Freeform 149"/>
              <p:cNvSpPr>
                <a:spLocks/>
              </p:cNvSpPr>
              <p:nvPr/>
            </p:nvSpPr>
            <p:spPr bwMode="auto">
              <a:xfrm>
                <a:off x="4295" y="2109"/>
                <a:ext cx="18" cy="24"/>
              </a:xfrm>
              <a:custGeom>
                <a:avLst/>
                <a:gdLst>
                  <a:gd name="T0" fmla="*/ 18 w 18"/>
                  <a:gd name="T1" fmla="*/ 0 h 24"/>
                  <a:gd name="T2" fmla="*/ 18 w 18"/>
                  <a:gd name="T3" fmla="*/ 6 h 24"/>
                  <a:gd name="T4" fmla="*/ 18 w 18"/>
                  <a:gd name="T5" fmla="*/ 6 h 24"/>
                  <a:gd name="T6" fmla="*/ 12 w 18"/>
                  <a:gd name="T7" fmla="*/ 12 h 24"/>
                  <a:gd name="T8" fmla="*/ 12 w 18"/>
                  <a:gd name="T9" fmla="*/ 18 h 24"/>
                  <a:gd name="T10" fmla="*/ 12 w 18"/>
                  <a:gd name="T11" fmla="*/ 18 h 24"/>
                  <a:gd name="T12" fmla="*/ 6 w 18"/>
                  <a:gd name="T13" fmla="*/ 24 h 24"/>
                  <a:gd name="T14" fmla="*/ 6 w 18"/>
                  <a:gd name="T15" fmla="*/ 24 h 24"/>
                  <a:gd name="T16" fmla="*/ 0 w 18"/>
                  <a:gd name="T17" fmla="*/ 24 h 24"/>
                  <a:gd name="T18" fmla="*/ 0 w 18"/>
                  <a:gd name="T19" fmla="*/ 24 h 24"/>
                  <a:gd name="T20" fmla="*/ 0 w 18"/>
                  <a:gd name="T21" fmla="*/ 18 h 24"/>
                  <a:gd name="T22" fmla="*/ 6 w 18"/>
                  <a:gd name="T23" fmla="*/ 18 h 24"/>
                  <a:gd name="T24" fmla="*/ 6 w 18"/>
                  <a:gd name="T25" fmla="*/ 12 h 24"/>
                  <a:gd name="T26" fmla="*/ 12 w 18"/>
                  <a:gd name="T27" fmla="*/ 12 h 24"/>
                  <a:gd name="T28" fmla="*/ 18 w 18"/>
                  <a:gd name="T29" fmla="*/ 6 h 24"/>
                  <a:gd name="T30" fmla="*/ 18 w 18"/>
                  <a:gd name="T31" fmla="*/ 6 h 24"/>
                  <a:gd name="T32" fmla="*/ 18 w 1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0"/>
                    </a:moveTo>
                    <a:lnTo>
                      <a:pt x="18" y="6"/>
                    </a:lnTo>
                    <a:lnTo>
                      <a:pt x="12" y="12"/>
                    </a:lnTo>
                    <a:lnTo>
                      <a:pt x="12" y="18"/>
                    </a:lnTo>
                    <a:lnTo>
                      <a:pt x="6" y="24"/>
                    </a:lnTo>
                    <a:lnTo>
                      <a:pt x="0" y="24"/>
                    </a:lnTo>
                    <a:lnTo>
                      <a:pt x="0" y="18"/>
                    </a:lnTo>
                    <a:lnTo>
                      <a:pt x="6" y="18"/>
                    </a:lnTo>
                    <a:lnTo>
                      <a:pt x="6" y="12"/>
                    </a:lnTo>
                    <a:lnTo>
                      <a:pt x="12" y="12"/>
                    </a:lnTo>
                    <a:lnTo>
                      <a:pt x="18"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87" name="Freeform 150"/>
              <p:cNvSpPr>
                <a:spLocks/>
              </p:cNvSpPr>
              <p:nvPr/>
            </p:nvSpPr>
            <p:spPr bwMode="auto">
              <a:xfrm>
                <a:off x="4295" y="2097"/>
                <a:ext cx="24" cy="12"/>
              </a:xfrm>
              <a:custGeom>
                <a:avLst/>
                <a:gdLst>
                  <a:gd name="T0" fmla="*/ 24 w 24"/>
                  <a:gd name="T1" fmla="*/ 12 h 12"/>
                  <a:gd name="T2" fmla="*/ 18 w 24"/>
                  <a:gd name="T3" fmla="*/ 12 h 12"/>
                  <a:gd name="T4" fmla="*/ 18 w 24"/>
                  <a:gd name="T5" fmla="*/ 12 h 12"/>
                  <a:gd name="T6" fmla="*/ 12 w 24"/>
                  <a:gd name="T7" fmla="*/ 6 h 12"/>
                  <a:gd name="T8" fmla="*/ 12 w 24"/>
                  <a:gd name="T9" fmla="*/ 6 h 12"/>
                  <a:gd name="T10" fmla="*/ 6 w 24"/>
                  <a:gd name="T11" fmla="*/ 6 h 12"/>
                  <a:gd name="T12" fmla="*/ 0 w 24"/>
                  <a:gd name="T13" fmla="*/ 0 h 12"/>
                  <a:gd name="T14" fmla="*/ 0 w 24"/>
                  <a:gd name="T15" fmla="*/ 0 h 12"/>
                  <a:gd name="T16" fmla="*/ 0 w 24"/>
                  <a:gd name="T17" fmla="*/ 6 h 12"/>
                  <a:gd name="T18" fmla="*/ 0 w 24"/>
                  <a:gd name="T19" fmla="*/ 6 h 12"/>
                  <a:gd name="T20" fmla="*/ 0 w 24"/>
                  <a:gd name="T21" fmla="*/ 6 h 12"/>
                  <a:gd name="T22" fmla="*/ 0 w 24"/>
                  <a:gd name="T23" fmla="*/ 6 h 12"/>
                  <a:gd name="T24" fmla="*/ 6 w 24"/>
                  <a:gd name="T25" fmla="*/ 12 h 12"/>
                  <a:gd name="T26" fmla="*/ 12 w 24"/>
                  <a:gd name="T27" fmla="*/ 12 h 12"/>
                  <a:gd name="T28" fmla="*/ 12 w 24"/>
                  <a:gd name="T29" fmla="*/ 12 h 12"/>
                  <a:gd name="T30" fmla="*/ 18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18" y="12"/>
                    </a:lnTo>
                    <a:lnTo>
                      <a:pt x="12" y="6"/>
                    </a:lnTo>
                    <a:lnTo>
                      <a:pt x="6" y="6"/>
                    </a:lnTo>
                    <a:lnTo>
                      <a:pt x="0" y="0"/>
                    </a:lnTo>
                    <a:lnTo>
                      <a:pt x="0" y="6"/>
                    </a:lnTo>
                    <a:lnTo>
                      <a:pt x="6" y="12"/>
                    </a:lnTo>
                    <a:lnTo>
                      <a:pt x="12" y="12"/>
                    </a:lnTo>
                    <a:lnTo>
                      <a:pt x="18" y="12"/>
                    </a:lnTo>
                    <a:lnTo>
                      <a:pt x="24"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88" name="Freeform 151"/>
              <p:cNvSpPr>
                <a:spLocks/>
              </p:cNvSpPr>
              <p:nvPr/>
            </p:nvSpPr>
            <p:spPr bwMode="auto">
              <a:xfrm>
                <a:off x="4283" y="2115"/>
                <a:ext cx="30" cy="6"/>
              </a:xfrm>
              <a:custGeom>
                <a:avLst/>
                <a:gdLst>
                  <a:gd name="T0" fmla="*/ 30 w 30"/>
                  <a:gd name="T1" fmla="*/ 0 h 6"/>
                  <a:gd name="T2" fmla="*/ 24 w 30"/>
                  <a:gd name="T3" fmla="*/ 0 h 6"/>
                  <a:gd name="T4" fmla="*/ 24 w 30"/>
                  <a:gd name="T5" fmla="*/ 0 h 6"/>
                  <a:gd name="T6" fmla="*/ 18 w 30"/>
                  <a:gd name="T7" fmla="*/ 0 h 6"/>
                  <a:gd name="T8" fmla="*/ 12 w 30"/>
                  <a:gd name="T9" fmla="*/ 0 h 6"/>
                  <a:gd name="T10" fmla="*/ 12 w 30"/>
                  <a:gd name="T11" fmla="*/ 0 h 6"/>
                  <a:gd name="T12" fmla="*/ 6 w 30"/>
                  <a:gd name="T13" fmla="*/ 0 h 6"/>
                  <a:gd name="T14" fmla="*/ 6 w 30"/>
                  <a:gd name="T15" fmla="*/ 0 h 6"/>
                  <a:gd name="T16" fmla="*/ 0 w 30"/>
                  <a:gd name="T17" fmla="*/ 0 h 6"/>
                  <a:gd name="T18" fmla="*/ 6 w 30"/>
                  <a:gd name="T19" fmla="*/ 6 h 6"/>
                  <a:gd name="T20" fmla="*/ 6 w 30"/>
                  <a:gd name="T21" fmla="*/ 6 h 6"/>
                  <a:gd name="T22" fmla="*/ 6 w 30"/>
                  <a:gd name="T23" fmla="*/ 6 h 6"/>
                  <a:gd name="T24" fmla="*/ 12 w 30"/>
                  <a:gd name="T25" fmla="*/ 0 h 6"/>
                  <a:gd name="T26" fmla="*/ 18 w 30"/>
                  <a:gd name="T27" fmla="*/ 0 h 6"/>
                  <a:gd name="T28" fmla="*/ 24 w 30"/>
                  <a:gd name="T29" fmla="*/ 0 h 6"/>
                  <a:gd name="T30" fmla="*/ 24 w 30"/>
                  <a:gd name="T31" fmla="*/ 0 h 6"/>
                  <a:gd name="T32" fmla="*/ 3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0"/>
                    </a:moveTo>
                    <a:lnTo>
                      <a:pt x="24" y="0"/>
                    </a:lnTo>
                    <a:lnTo>
                      <a:pt x="18" y="0"/>
                    </a:lnTo>
                    <a:lnTo>
                      <a:pt x="12" y="0"/>
                    </a:lnTo>
                    <a:lnTo>
                      <a:pt x="6" y="0"/>
                    </a:lnTo>
                    <a:lnTo>
                      <a:pt x="0" y="0"/>
                    </a:lnTo>
                    <a:lnTo>
                      <a:pt x="6" y="6"/>
                    </a:lnTo>
                    <a:lnTo>
                      <a:pt x="12" y="0"/>
                    </a:lnTo>
                    <a:lnTo>
                      <a:pt x="18" y="0"/>
                    </a:lnTo>
                    <a:lnTo>
                      <a:pt x="24" y="0"/>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89" name="Freeform 152"/>
              <p:cNvSpPr>
                <a:spLocks/>
              </p:cNvSpPr>
              <p:nvPr/>
            </p:nvSpPr>
            <p:spPr bwMode="auto">
              <a:xfrm>
                <a:off x="4301" y="2085"/>
                <a:ext cx="24" cy="24"/>
              </a:xfrm>
              <a:custGeom>
                <a:avLst/>
                <a:gdLst>
                  <a:gd name="T0" fmla="*/ 24 w 24"/>
                  <a:gd name="T1" fmla="*/ 24 h 24"/>
                  <a:gd name="T2" fmla="*/ 18 w 24"/>
                  <a:gd name="T3" fmla="*/ 18 h 24"/>
                  <a:gd name="T4" fmla="*/ 18 w 24"/>
                  <a:gd name="T5" fmla="*/ 18 h 24"/>
                  <a:gd name="T6" fmla="*/ 12 w 24"/>
                  <a:gd name="T7" fmla="*/ 12 h 24"/>
                  <a:gd name="T8" fmla="*/ 6 w 24"/>
                  <a:gd name="T9" fmla="*/ 12 h 24"/>
                  <a:gd name="T10" fmla="*/ 6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6 h 24"/>
                  <a:gd name="T26" fmla="*/ 18 w 24"/>
                  <a:gd name="T27" fmla="*/ 12 h 24"/>
                  <a:gd name="T28" fmla="*/ 18 w 24"/>
                  <a:gd name="T29" fmla="*/ 18 h 24"/>
                  <a:gd name="T30" fmla="*/ 24 w 24"/>
                  <a:gd name="T31" fmla="*/ 18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18"/>
                    </a:lnTo>
                    <a:lnTo>
                      <a:pt x="12" y="12"/>
                    </a:lnTo>
                    <a:lnTo>
                      <a:pt x="6" y="12"/>
                    </a:lnTo>
                    <a:lnTo>
                      <a:pt x="6" y="6"/>
                    </a:lnTo>
                    <a:lnTo>
                      <a:pt x="0" y="6"/>
                    </a:lnTo>
                    <a:lnTo>
                      <a:pt x="0" y="0"/>
                    </a:lnTo>
                    <a:lnTo>
                      <a:pt x="6" y="6"/>
                    </a:lnTo>
                    <a:lnTo>
                      <a:pt x="12" y="6"/>
                    </a:lnTo>
                    <a:lnTo>
                      <a:pt x="18" y="12"/>
                    </a:lnTo>
                    <a:lnTo>
                      <a:pt x="18" y="18"/>
                    </a:lnTo>
                    <a:lnTo>
                      <a:pt x="24" y="18"/>
                    </a:lnTo>
                    <a:lnTo>
                      <a:pt x="24"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90" name="Freeform 153"/>
              <p:cNvSpPr>
                <a:spLocks/>
              </p:cNvSpPr>
              <p:nvPr/>
            </p:nvSpPr>
            <p:spPr bwMode="auto">
              <a:xfrm>
                <a:off x="4445" y="2091"/>
                <a:ext cx="6" cy="30"/>
              </a:xfrm>
              <a:custGeom>
                <a:avLst/>
                <a:gdLst>
                  <a:gd name="T0" fmla="*/ 0 w 6"/>
                  <a:gd name="T1" fmla="*/ 30 h 30"/>
                  <a:gd name="T2" fmla="*/ 0 w 6"/>
                  <a:gd name="T3" fmla="*/ 24 h 30"/>
                  <a:gd name="T4" fmla="*/ 0 w 6"/>
                  <a:gd name="T5" fmla="*/ 12 h 30"/>
                  <a:gd name="T6" fmla="*/ 0 w 6"/>
                  <a:gd name="T7" fmla="*/ 0 h 30"/>
                  <a:gd name="T8" fmla="*/ 6 w 6"/>
                  <a:gd name="T9" fmla="*/ 0 h 30"/>
                  <a:gd name="T10" fmla="*/ 6 w 6"/>
                  <a:gd name="T11" fmla="*/ 0 h 30"/>
                  <a:gd name="T12" fmla="*/ 6 w 6"/>
                  <a:gd name="T13" fmla="*/ 12 h 30"/>
                  <a:gd name="T14" fmla="*/ 6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91" name="Freeform 154"/>
              <p:cNvSpPr>
                <a:spLocks/>
              </p:cNvSpPr>
              <p:nvPr/>
            </p:nvSpPr>
            <p:spPr bwMode="auto">
              <a:xfrm>
                <a:off x="4457" y="2097"/>
                <a:ext cx="12" cy="30"/>
              </a:xfrm>
              <a:custGeom>
                <a:avLst/>
                <a:gdLst>
                  <a:gd name="T0" fmla="*/ 0 w 12"/>
                  <a:gd name="T1" fmla="*/ 30 h 30"/>
                  <a:gd name="T2" fmla="*/ 0 w 12"/>
                  <a:gd name="T3" fmla="*/ 24 h 30"/>
                  <a:gd name="T4" fmla="*/ 0 w 12"/>
                  <a:gd name="T5" fmla="*/ 12 h 30"/>
                  <a:gd name="T6" fmla="*/ 6 w 12"/>
                  <a:gd name="T7" fmla="*/ 0 h 30"/>
                  <a:gd name="T8" fmla="*/ 6 w 12"/>
                  <a:gd name="T9" fmla="*/ 0 h 30"/>
                  <a:gd name="T10" fmla="*/ 12 w 12"/>
                  <a:gd name="T11" fmla="*/ 0 h 30"/>
                  <a:gd name="T12" fmla="*/ 6 w 12"/>
                  <a:gd name="T13" fmla="*/ 12 h 30"/>
                  <a:gd name="T14" fmla="*/ 0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0"/>
                    </a:lnTo>
                    <a:lnTo>
                      <a:pt x="12" y="0"/>
                    </a:lnTo>
                    <a:lnTo>
                      <a:pt x="6" y="12"/>
                    </a:lnTo>
                    <a:lnTo>
                      <a:pt x="0"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92" name="Freeform 155"/>
              <p:cNvSpPr>
                <a:spLocks/>
              </p:cNvSpPr>
              <p:nvPr/>
            </p:nvSpPr>
            <p:spPr bwMode="auto">
              <a:xfrm>
                <a:off x="4427" y="2079"/>
                <a:ext cx="6" cy="30"/>
              </a:xfrm>
              <a:custGeom>
                <a:avLst/>
                <a:gdLst>
                  <a:gd name="T0" fmla="*/ 6 w 6"/>
                  <a:gd name="T1" fmla="*/ 30 h 30"/>
                  <a:gd name="T2" fmla="*/ 6 w 6"/>
                  <a:gd name="T3" fmla="*/ 30 h 30"/>
                  <a:gd name="T4" fmla="*/ 0 w 6"/>
                  <a:gd name="T5" fmla="*/ 18 h 30"/>
                  <a:gd name="T6" fmla="*/ 0 w 6"/>
                  <a:gd name="T7" fmla="*/ 6 h 30"/>
                  <a:gd name="T8" fmla="*/ 6 w 6"/>
                  <a:gd name="T9" fmla="*/ 0 h 30"/>
                  <a:gd name="T10" fmla="*/ 6 w 6"/>
                  <a:gd name="T11" fmla="*/ 6 h 30"/>
                  <a:gd name="T12" fmla="*/ 6 w 6"/>
                  <a:gd name="T13" fmla="*/ 12 h 30"/>
                  <a:gd name="T14" fmla="*/ 6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6" y="30"/>
                    </a:lnTo>
                    <a:lnTo>
                      <a:pt x="0" y="18"/>
                    </a:lnTo>
                    <a:lnTo>
                      <a:pt x="0" y="6"/>
                    </a:lnTo>
                    <a:lnTo>
                      <a:pt x="6" y="0"/>
                    </a:lnTo>
                    <a:lnTo>
                      <a:pt x="6" y="6"/>
                    </a:lnTo>
                    <a:lnTo>
                      <a:pt x="6" y="12"/>
                    </a:lnTo>
                    <a:lnTo>
                      <a:pt x="6" y="24"/>
                    </a:lnTo>
                    <a:lnTo>
                      <a:pt x="6"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93" name="Freeform 156"/>
              <p:cNvSpPr>
                <a:spLocks/>
              </p:cNvSpPr>
              <p:nvPr/>
            </p:nvSpPr>
            <p:spPr bwMode="auto">
              <a:xfrm>
                <a:off x="4409" y="2073"/>
                <a:ext cx="12" cy="36"/>
              </a:xfrm>
              <a:custGeom>
                <a:avLst/>
                <a:gdLst>
                  <a:gd name="T0" fmla="*/ 12 w 12"/>
                  <a:gd name="T1" fmla="*/ 36 h 36"/>
                  <a:gd name="T2" fmla="*/ 6 w 12"/>
                  <a:gd name="T3" fmla="*/ 24 h 36"/>
                  <a:gd name="T4" fmla="*/ 0 w 12"/>
                  <a:gd name="T5" fmla="*/ 12 h 36"/>
                  <a:gd name="T6" fmla="*/ 0 w 12"/>
                  <a:gd name="T7" fmla="*/ 6 h 36"/>
                  <a:gd name="T8" fmla="*/ 0 w 12"/>
                  <a:gd name="T9" fmla="*/ 0 h 36"/>
                  <a:gd name="T10" fmla="*/ 6 w 12"/>
                  <a:gd name="T11" fmla="*/ 0 h 36"/>
                  <a:gd name="T12" fmla="*/ 12 w 12"/>
                  <a:gd name="T13" fmla="*/ 12 h 36"/>
                  <a:gd name="T14" fmla="*/ 12 w 12"/>
                  <a:gd name="T15" fmla="*/ 24 h 36"/>
                  <a:gd name="T16" fmla="*/ 12 w 12"/>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6"/>
                  <a:gd name="T29" fmla="*/ 12 w 1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6">
                    <a:moveTo>
                      <a:pt x="12" y="36"/>
                    </a:moveTo>
                    <a:lnTo>
                      <a:pt x="6" y="24"/>
                    </a:lnTo>
                    <a:lnTo>
                      <a:pt x="0" y="12"/>
                    </a:lnTo>
                    <a:lnTo>
                      <a:pt x="0" y="6"/>
                    </a:lnTo>
                    <a:lnTo>
                      <a:pt x="0" y="0"/>
                    </a:lnTo>
                    <a:lnTo>
                      <a:pt x="6" y="0"/>
                    </a:lnTo>
                    <a:lnTo>
                      <a:pt x="12" y="12"/>
                    </a:lnTo>
                    <a:lnTo>
                      <a:pt x="12" y="24"/>
                    </a:lnTo>
                    <a:lnTo>
                      <a:pt x="12"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94" name="Freeform 157"/>
              <p:cNvSpPr>
                <a:spLocks/>
              </p:cNvSpPr>
              <p:nvPr/>
            </p:nvSpPr>
            <p:spPr bwMode="auto">
              <a:xfrm>
                <a:off x="4391" y="2061"/>
                <a:ext cx="12" cy="42"/>
              </a:xfrm>
              <a:custGeom>
                <a:avLst/>
                <a:gdLst>
                  <a:gd name="T0" fmla="*/ 12 w 12"/>
                  <a:gd name="T1" fmla="*/ 42 h 42"/>
                  <a:gd name="T2" fmla="*/ 12 w 12"/>
                  <a:gd name="T3" fmla="*/ 36 h 42"/>
                  <a:gd name="T4" fmla="*/ 6 w 12"/>
                  <a:gd name="T5" fmla="*/ 30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36"/>
                    </a:lnTo>
                    <a:lnTo>
                      <a:pt x="6" y="30"/>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95" name="Freeform 158"/>
              <p:cNvSpPr>
                <a:spLocks/>
              </p:cNvSpPr>
              <p:nvPr/>
            </p:nvSpPr>
            <p:spPr bwMode="auto">
              <a:xfrm>
                <a:off x="4349" y="2061"/>
                <a:ext cx="24" cy="42"/>
              </a:xfrm>
              <a:custGeom>
                <a:avLst/>
                <a:gdLst>
                  <a:gd name="T0" fmla="*/ 24 w 24"/>
                  <a:gd name="T1" fmla="*/ 42 h 42"/>
                  <a:gd name="T2" fmla="*/ 18 w 24"/>
                  <a:gd name="T3" fmla="*/ 36 h 42"/>
                  <a:gd name="T4" fmla="*/ 18 w 24"/>
                  <a:gd name="T5" fmla="*/ 30 h 42"/>
                  <a:gd name="T6" fmla="*/ 12 w 24"/>
                  <a:gd name="T7" fmla="*/ 24 h 42"/>
                  <a:gd name="T8" fmla="*/ 6 w 24"/>
                  <a:gd name="T9" fmla="*/ 18 h 42"/>
                  <a:gd name="T10" fmla="*/ 6 w 24"/>
                  <a:gd name="T11" fmla="*/ 12 h 42"/>
                  <a:gd name="T12" fmla="*/ 0 w 24"/>
                  <a:gd name="T13" fmla="*/ 6 h 42"/>
                  <a:gd name="T14" fmla="*/ 0 w 24"/>
                  <a:gd name="T15" fmla="*/ 0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24 h 42"/>
                  <a:gd name="T28" fmla="*/ 18 w 24"/>
                  <a:gd name="T29" fmla="*/ 30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18" y="36"/>
                    </a:lnTo>
                    <a:lnTo>
                      <a:pt x="18" y="30"/>
                    </a:lnTo>
                    <a:lnTo>
                      <a:pt x="12" y="24"/>
                    </a:lnTo>
                    <a:lnTo>
                      <a:pt x="6" y="18"/>
                    </a:lnTo>
                    <a:lnTo>
                      <a:pt x="6" y="12"/>
                    </a:lnTo>
                    <a:lnTo>
                      <a:pt x="0" y="6"/>
                    </a:lnTo>
                    <a:lnTo>
                      <a:pt x="0" y="0"/>
                    </a:lnTo>
                    <a:lnTo>
                      <a:pt x="6" y="0"/>
                    </a:lnTo>
                    <a:lnTo>
                      <a:pt x="6" y="6"/>
                    </a:lnTo>
                    <a:lnTo>
                      <a:pt x="12" y="12"/>
                    </a:lnTo>
                    <a:lnTo>
                      <a:pt x="12" y="18"/>
                    </a:lnTo>
                    <a:lnTo>
                      <a:pt x="18" y="24"/>
                    </a:lnTo>
                    <a:lnTo>
                      <a:pt x="18" y="30"/>
                    </a:lnTo>
                    <a:lnTo>
                      <a:pt x="24" y="36"/>
                    </a:lnTo>
                    <a:lnTo>
                      <a:pt x="24"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96" name="Freeform 159"/>
              <p:cNvSpPr>
                <a:spLocks/>
              </p:cNvSpPr>
              <p:nvPr/>
            </p:nvSpPr>
            <p:spPr bwMode="auto">
              <a:xfrm>
                <a:off x="4313" y="2067"/>
                <a:ext cx="24" cy="36"/>
              </a:xfrm>
              <a:custGeom>
                <a:avLst/>
                <a:gdLst>
                  <a:gd name="T0" fmla="*/ 24 w 24"/>
                  <a:gd name="T1" fmla="*/ 36 h 36"/>
                  <a:gd name="T2" fmla="*/ 24 w 24"/>
                  <a:gd name="T3" fmla="*/ 36 h 36"/>
                  <a:gd name="T4" fmla="*/ 18 w 24"/>
                  <a:gd name="T5" fmla="*/ 30 h 36"/>
                  <a:gd name="T6" fmla="*/ 12 w 24"/>
                  <a:gd name="T7" fmla="*/ 24 h 36"/>
                  <a:gd name="T8" fmla="*/ 6 w 24"/>
                  <a:gd name="T9" fmla="*/ 18 h 36"/>
                  <a:gd name="T10" fmla="*/ 6 w 24"/>
                  <a:gd name="T11" fmla="*/ 12 h 36"/>
                  <a:gd name="T12" fmla="*/ 0 w 24"/>
                  <a:gd name="T13" fmla="*/ 6 h 36"/>
                  <a:gd name="T14" fmla="*/ 0 w 24"/>
                  <a:gd name="T15" fmla="*/ 0 h 36"/>
                  <a:gd name="T16" fmla="*/ 0 w 24"/>
                  <a:gd name="T17" fmla="*/ 0 h 36"/>
                  <a:gd name="T18" fmla="*/ 6 w 24"/>
                  <a:gd name="T19" fmla="*/ 0 h 36"/>
                  <a:gd name="T20" fmla="*/ 6 w 24"/>
                  <a:gd name="T21" fmla="*/ 6 h 36"/>
                  <a:gd name="T22" fmla="*/ 12 w 24"/>
                  <a:gd name="T23" fmla="*/ 12 h 36"/>
                  <a:gd name="T24" fmla="*/ 12 w 24"/>
                  <a:gd name="T25" fmla="*/ 18 h 36"/>
                  <a:gd name="T26" fmla="*/ 18 w 24"/>
                  <a:gd name="T27" fmla="*/ 24 h 36"/>
                  <a:gd name="T28" fmla="*/ 24 w 24"/>
                  <a:gd name="T29" fmla="*/ 30 h 36"/>
                  <a:gd name="T30" fmla="*/ 24 w 24"/>
                  <a:gd name="T31" fmla="*/ 36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24" y="36"/>
                    </a:lnTo>
                    <a:lnTo>
                      <a:pt x="18" y="30"/>
                    </a:lnTo>
                    <a:lnTo>
                      <a:pt x="12" y="24"/>
                    </a:lnTo>
                    <a:lnTo>
                      <a:pt x="6" y="18"/>
                    </a:lnTo>
                    <a:lnTo>
                      <a:pt x="6" y="12"/>
                    </a:lnTo>
                    <a:lnTo>
                      <a:pt x="0" y="6"/>
                    </a:lnTo>
                    <a:lnTo>
                      <a:pt x="0" y="0"/>
                    </a:lnTo>
                    <a:lnTo>
                      <a:pt x="6" y="0"/>
                    </a:lnTo>
                    <a:lnTo>
                      <a:pt x="6" y="6"/>
                    </a:lnTo>
                    <a:lnTo>
                      <a:pt x="12" y="12"/>
                    </a:lnTo>
                    <a:lnTo>
                      <a:pt x="12" y="18"/>
                    </a:lnTo>
                    <a:lnTo>
                      <a:pt x="18" y="24"/>
                    </a:lnTo>
                    <a:lnTo>
                      <a:pt x="24" y="30"/>
                    </a:lnTo>
                    <a:lnTo>
                      <a:pt x="24"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97" name="Freeform 160"/>
              <p:cNvSpPr>
                <a:spLocks/>
              </p:cNvSpPr>
              <p:nvPr/>
            </p:nvSpPr>
            <p:spPr bwMode="auto">
              <a:xfrm>
                <a:off x="4367" y="2067"/>
                <a:ext cx="24" cy="36"/>
              </a:xfrm>
              <a:custGeom>
                <a:avLst/>
                <a:gdLst>
                  <a:gd name="T0" fmla="*/ 24 w 24"/>
                  <a:gd name="T1" fmla="*/ 36 h 36"/>
                  <a:gd name="T2" fmla="*/ 18 w 24"/>
                  <a:gd name="T3" fmla="*/ 30 h 36"/>
                  <a:gd name="T4" fmla="*/ 12 w 24"/>
                  <a:gd name="T5" fmla="*/ 24 h 36"/>
                  <a:gd name="T6" fmla="*/ 12 w 24"/>
                  <a:gd name="T7" fmla="*/ 18 h 36"/>
                  <a:gd name="T8" fmla="*/ 6 w 24"/>
                  <a:gd name="T9" fmla="*/ 12 h 36"/>
                  <a:gd name="T10" fmla="*/ 0 w 24"/>
                  <a:gd name="T11" fmla="*/ 6 h 36"/>
                  <a:gd name="T12" fmla="*/ 0 w 24"/>
                  <a:gd name="T13" fmla="*/ 0 h 36"/>
                  <a:gd name="T14" fmla="*/ 0 w 24"/>
                  <a:gd name="T15" fmla="*/ 0 h 36"/>
                  <a:gd name="T16" fmla="*/ 0 w 24"/>
                  <a:gd name="T17" fmla="*/ 0 h 36"/>
                  <a:gd name="T18" fmla="*/ 6 w 24"/>
                  <a:gd name="T19" fmla="*/ 0 h 36"/>
                  <a:gd name="T20" fmla="*/ 6 w 24"/>
                  <a:gd name="T21" fmla="*/ 0 h 36"/>
                  <a:gd name="T22" fmla="*/ 12 w 24"/>
                  <a:gd name="T23" fmla="*/ 6 h 36"/>
                  <a:gd name="T24" fmla="*/ 12 w 24"/>
                  <a:gd name="T25" fmla="*/ 12 h 36"/>
                  <a:gd name="T26" fmla="*/ 18 w 24"/>
                  <a:gd name="T27" fmla="*/ 18 h 36"/>
                  <a:gd name="T28" fmla="*/ 18 w 24"/>
                  <a:gd name="T29" fmla="*/ 24 h 36"/>
                  <a:gd name="T30" fmla="*/ 18 w 24"/>
                  <a:gd name="T31" fmla="*/ 30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18" y="30"/>
                    </a:lnTo>
                    <a:lnTo>
                      <a:pt x="12" y="24"/>
                    </a:lnTo>
                    <a:lnTo>
                      <a:pt x="12" y="18"/>
                    </a:lnTo>
                    <a:lnTo>
                      <a:pt x="6" y="12"/>
                    </a:lnTo>
                    <a:lnTo>
                      <a:pt x="0" y="6"/>
                    </a:lnTo>
                    <a:lnTo>
                      <a:pt x="0" y="0"/>
                    </a:lnTo>
                    <a:lnTo>
                      <a:pt x="6" y="0"/>
                    </a:lnTo>
                    <a:lnTo>
                      <a:pt x="12" y="6"/>
                    </a:lnTo>
                    <a:lnTo>
                      <a:pt x="12" y="12"/>
                    </a:lnTo>
                    <a:lnTo>
                      <a:pt x="18" y="18"/>
                    </a:lnTo>
                    <a:lnTo>
                      <a:pt x="18" y="24"/>
                    </a:lnTo>
                    <a:lnTo>
                      <a:pt x="18" y="30"/>
                    </a:lnTo>
                    <a:lnTo>
                      <a:pt x="24"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98" name="Freeform 161"/>
              <p:cNvSpPr>
                <a:spLocks/>
              </p:cNvSpPr>
              <p:nvPr/>
            </p:nvSpPr>
            <p:spPr bwMode="auto">
              <a:xfrm>
                <a:off x="4355" y="2097"/>
                <a:ext cx="30" cy="54"/>
              </a:xfrm>
              <a:custGeom>
                <a:avLst/>
                <a:gdLst>
                  <a:gd name="T0" fmla="*/ 0 w 30"/>
                  <a:gd name="T1" fmla="*/ 54 h 54"/>
                  <a:gd name="T2" fmla="*/ 0 w 30"/>
                  <a:gd name="T3" fmla="*/ 48 h 54"/>
                  <a:gd name="T4" fmla="*/ 0 w 30"/>
                  <a:gd name="T5" fmla="*/ 42 h 54"/>
                  <a:gd name="T6" fmla="*/ 6 w 30"/>
                  <a:gd name="T7" fmla="*/ 36 h 54"/>
                  <a:gd name="T8" fmla="*/ 6 w 30"/>
                  <a:gd name="T9" fmla="*/ 30 h 54"/>
                  <a:gd name="T10" fmla="*/ 12 w 30"/>
                  <a:gd name="T11" fmla="*/ 18 h 54"/>
                  <a:gd name="T12" fmla="*/ 18 w 30"/>
                  <a:gd name="T13" fmla="*/ 12 h 54"/>
                  <a:gd name="T14" fmla="*/ 24 w 30"/>
                  <a:gd name="T15" fmla="*/ 6 h 54"/>
                  <a:gd name="T16" fmla="*/ 30 w 30"/>
                  <a:gd name="T17" fmla="*/ 0 h 54"/>
                  <a:gd name="T18" fmla="*/ 30 w 30"/>
                  <a:gd name="T19" fmla="*/ 6 h 54"/>
                  <a:gd name="T20" fmla="*/ 24 w 30"/>
                  <a:gd name="T21" fmla="*/ 12 h 54"/>
                  <a:gd name="T22" fmla="*/ 24 w 30"/>
                  <a:gd name="T23" fmla="*/ 18 h 54"/>
                  <a:gd name="T24" fmla="*/ 18 w 30"/>
                  <a:gd name="T25" fmla="*/ 30 h 54"/>
                  <a:gd name="T26" fmla="*/ 12 w 30"/>
                  <a:gd name="T27" fmla="*/ 36 h 54"/>
                  <a:gd name="T28" fmla="*/ 6 w 30"/>
                  <a:gd name="T29" fmla="*/ 48 h 54"/>
                  <a:gd name="T30" fmla="*/ 0 w 30"/>
                  <a:gd name="T31" fmla="*/ 54 h 54"/>
                  <a:gd name="T32" fmla="*/ 0 w 3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4"/>
                  <a:gd name="T53" fmla="*/ 30 w 3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4">
                    <a:moveTo>
                      <a:pt x="0" y="54"/>
                    </a:moveTo>
                    <a:lnTo>
                      <a:pt x="0" y="48"/>
                    </a:lnTo>
                    <a:lnTo>
                      <a:pt x="0" y="42"/>
                    </a:lnTo>
                    <a:lnTo>
                      <a:pt x="6" y="36"/>
                    </a:lnTo>
                    <a:lnTo>
                      <a:pt x="6" y="30"/>
                    </a:lnTo>
                    <a:lnTo>
                      <a:pt x="12" y="18"/>
                    </a:lnTo>
                    <a:lnTo>
                      <a:pt x="18" y="12"/>
                    </a:lnTo>
                    <a:lnTo>
                      <a:pt x="24" y="6"/>
                    </a:lnTo>
                    <a:lnTo>
                      <a:pt x="30" y="0"/>
                    </a:lnTo>
                    <a:lnTo>
                      <a:pt x="30" y="6"/>
                    </a:lnTo>
                    <a:lnTo>
                      <a:pt x="24" y="12"/>
                    </a:lnTo>
                    <a:lnTo>
                      <a:pt x="24" y="18"/>
                    </a:lnTo>
                    <a:lnTo>
                      <a:pt x="18" y="30"/>
                    </a:lnTo>
                    <a:lnTo>
                      <a:pt x="12" y="36"/>
                    </a:lnTo>
                    <a:lnTo>
                      <a:pt x="6" y="48"/>
                    </a:lnTo>
                    <a:lnTo>
                      <a:pt x="0"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099" name="Freeform 162"/>
              <p:cNvSpPr>
                <a:spLocks/>
              </p:cNvSpPr>
              <p:nvPr/>
            </p:nvSpPr>
            <p:spPr bwMode="auto">
              <a:xfrm>
                <a:off x="4331" y="2097"/>
                <a:ext cx="30" cy="42"/>
              </a:xfrm>
              <a:custGeom>
                <a:avLst/>
                <a:gdLst>
                  <a:gd name="T0" fmla="*/ 0 w 30"/>
                  <a:gd name="T1" fmla="*/ 42 h 42"/>
                  <a:gd name="T2" fmla="*/ 0 w 30"/>
                  <a:gd name="T3" fmla="*/ 42 h 42"/>
                  <a:gd name="T4" fmla="*/ 0 w 30"/>
                  <a:gd name="T5" fmla="*/ 36 h 42"/>
                  <a:gd name="T6" fmla="*/ 6 w 30"/>
                  <a:gd name="T7" fmla="*/ 30 h 42"/>
                  <a:gd name="T8" fmla="*/ 6 w 30"/>
                  <a:gd name="T9" fmla="*/ 24 h 42"/>
                  <a:gd name="T10" fmla="*/ 12 w 30"/>
                  <a:gd name="T11" fmla="*/ 18 h 42"/>
                  <a:gd name="T12" fmla="*/ 18 w 30"/>
                  <a:gd name="T13" fmla="*/ 12 h 42"/>
                  <a:gd name="T14" fmla="*/ 24 w 30"/>
                  <a:gd name="T15" fmla="*/ 6 h 42"/>
                  <a:gd name="T16" fmla="*/ 30 w 30"/>
                  <a:gd name="T17" fmla="*/ 0 h 42"/>
                  <a:gd name="T18" fmla="*/ 24 w 30"/>
                  <a:gd name="T19" fmla="*/ 6 h 42"/>
                  <a:gd name="T20" fmla="*/ 18 w 30"/>
                  <a:gd name="T21" fmla="*/ 12 h 42"/>
                  <a:gd name="T22" fmla="*/ 18 w 30"/>
                  <a:gd name="T23" fmla="*/ 18 h 42"/>
                  <a:gd name="T24" fmla="*/ 12 w 30"/>
                  <a:gd name="T25" fmla="*/ 30 h 42"/>
                  <a:gd name="T26" fmla="*/ 6 w 30"/>
                  <a:gd name="T27" fmla="*/ 36 h 42"/>
                  <a:gd name="T28" fmla="*/ 6 w 30"/>
                  <a:gd name="T29" fmla="*/ 42 h 42"/>
                  <a:gd name="T30" fmla="*/ 0 w 30"/>
                  <a:gd name="T31" fmla="*/ 42 h 42"/>
                  <a:gd name="T32" fmla="*/ 0 w 30"/>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0" y="42"/>
                    </a:moveTo>
                    <a:lnTo>
                      <a:pt x="0" y="42"/>
                    </a:lnTo>
                    <a:lnTo>
                      <a:pt x="0" y="36"/>
                    </a:lnTo>
                    <a:lnTo>
                      <a:pt x="6" y="30"/>
                    </a:lnTo>
                    <a:lnTo>
                      <a:pt x="6" y="24"/>
                    </a:lnTo>
                    <a:lnTo>
                      <a:pt x="12" y="18"/>
                    </a:lnTo>
                    <a:lnTo>
                      <a:pt x="18" y="12"/>
                    </a:lnTo>
                    <a:lnTo>
                      <a:pt x="24" y="6"/>
                    </a:lnTo>
                    <a:lnTo>
                      <a:pt x="30" y="0"/>
                    </a:lnTo>
                    <a:lnTo>
                      <a:pt x="24" y="6"/>
                    </a:lnTo>
                    <a:lnTo>
                      <a:pt x="18" y="12"/>
                    </a:lnTo>
                    <a:lnTo>
                      <a:pt x="18" y="18"/>
                    </a:lnTo>
                    <a:lnTo>
                      <a:pt x="12" y="30"/>
                    </a:lnTo>
                    <a:lnTo>
                      <a:pt x="6" y="36"/>
                    </a:lnTo>
                    <a:lnTo>
                      <a:pt x="6" y="42"/>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00" name="Freeform 163"/>
              <p:cNvSpPr>
                <a:spLocks/>
              </p:cNvSpPr>
              <p:nvPr/>
            </p:nvSpPr>
            <p:spPr bwMode="auto">
              <a:xfrm>
                <a:off x="4331" y="2061"/>
                <a:ext cx="24" cy="42"/>
              </a:xfrm>
              <a:custGeom>
                <a:avLst/>
                <a:gdLst>
                  <a:gd name="T0" fmla="*/ 24 w 24"/>
                  <a:gd name="T1" fmla="*/ 42 h 42"/>
                  <a:gd name="T2" fmla="*/ 24 w 24"/>
                  <a:gd name="T3" fmla="*/ 36 h 42"/>
                  <a:gd name="T4" fmla="*/ 18 w 24"/>
                  <a:gd name="T5" fmla="*/ 36 h 42"/>
                  <a:gd name="T6" fmla="*/ 12 w 24"/>
                  <a:gd name="T7" fmla="*/ 30 h 42"/>
                  <a:gd name="T8" fmla="*/ 6 w 24"/>
                  <a:gd name="T9" fmla="*/ 18 h 42"/>
                  <a:gd name="T10" fmla="*/ 6 w 24"/>
                  <a:gd name="T11" fmla="*/ 12 h 42"/>
                  <a:gd name="T12" fmla="*/ 0 w 24"/>
                  <a:gd name="T13" fmla="*/ 6 h 42"/>
                  <a:gd name="T14" fmla="*/ 0 w 24"/>
                  <a:gd name="T15" fmla="*/ 6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30 h 42"/>
                  <a:gd name="T28" fmla="*/ 18 w 24"/>
                  <a:gd name="T29" fmla="*/ 36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24" y="36"/>
                    </a:lnTo>
                    <a:lnTo>
                      <a:pt x="18" y="36"/>
                    </a:lnTo>
                    <a:lnTo>
                      <a:pt x="12" y="30"/>
                    </a:lnTo>
                    <a:lnTo>
                      <a:pt x="6" y="18"/>
                    </a:lnTo>
                    <a:lnTo>
                      <a:pt x="6" y="12"/>
                    </a:lnTo>
                    <a:lnTo>
                      <a:pt x="0" y="6"/>
                    </a:lnTo>
                    <a:lnTo>
                      <a:pt x="0" y="0"/>
                    </a:lnTo>
                    <a:lnTo>
                      <a:pt x="6" y="0"/>
                    </a:lnTo>
                    <a:lnTo>
                      <a:pt x="6" y="6"/>
                    </a:lnTo>
                    <a:lnTo>
                      <a:pt x="12" y="12"/>
                    </a:lnTo>
                    <a:lnTo>
                      <a:pt x="12" y="18"/>
                    </a:lnTo>
                    <a:lnTo>
                      <a:pt x="18" y="30"/>
                    </a:lnTo>
                    <a:lnTo>
                      <a:pt x="18" y="36"/>
                    </a:lnTo>
                    <a:lnTo>
                      <a:pt x="24" y="36"/>
                    </a:lnTo>
                    <a:lnTo>
                      <a:pt x="24"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01" name="Freeform 164"/>
              <p:cNvSpPr>
                <a:spLocks/>
              </p:cNvSpPr>
              <p:nvPr/>
            </p:nvSpPr>
            <p:spPr bwMode="auto">
              <a:xfrm>
                <a:off x="4194" y="2157"/>
                <a:ext cx="131" cy="29"/>
              </a:xfrm>
              <a:custGeom>
                <a:avLst/>
                <a:gdLst>
                  <a:gd name="T0" fmla="*/ 131 w 131"/>
                  <a:gd name="T1" fmla="*/ 23 h 29"/>
                  <a:gd name="T2" fmla="*/ 131 w 131"/>
                  <a:gd name="T3" fmla="*/ 29 h 29"/>
                  <a:gd name="T4" fmla="*/ 131 w 131"/>
                  <a:gd name="T5" fmla="*/ 29 h 29"/>
                  <a:gd name="T6" fmla="*/ 131 w 131"/>
                  <a:gd name="T7" fmla="*/ 29 h 29"/>
                  <a:gd name="T8" fmla="*/ 125 w 131"/>
                  <a:gd name="T9" fmla="*/ 29 h 29"/>
                  <a:gd name="T10" fmla="*/ 119 w 131"/>
                  <a:gd name="T11" fmla="*/ 23 h 29"/>
                  <a:gd name="T12" fmla="*/ 113 w 131"/>
                  <a:gd name="T13" fmla="*/ 17 h 29"/>
                  <a:gd name="T14" fmla="*/ 101 w 131"/>
                  <a:gd name="T15" fmla="*/ 11 h 29"/>
                  <a:gd name="T16" fmla="*/ 95 w 131"/>
                  <a:gd name="T17" fmla="*/ 5 h 29"/>
                  <a:gd name="T18" fmla="*/ 84 w 131"/>
                  <a:gd name="T19" fmla="*/ 5 h 29"/>
                  <a:gd name="T20" fmla="*/ 78 w 131"/>
                  <a:gd name="T21" fmla="*/ 5 h 29"/>
                  <a:gd name="T22" fmla="*/ 66 w 131"/>
                  <a:gd name="T23" fmla="*/ 5 h 29"/>
                  <a:gd name="T24" fmla="*/ 60 w 131"/>
                  <a:gd name="T25" fmla="*/ 5 h 29"/>
                  <a:gd name="T26" fmla="*/ 54 w 131"/>
                  <a:gd name="T27" fmla="*/ 5 h 29"/>
                  <a:gd name="T28" fmla="*/ 42 w 131"/>
                  <a:gd name="T29" fmla="*/ 5 h 29"/>
                  <a:gd name="T30" fmla="*/ 36 w 131"/>
                  <a:gd name="T31" fmla="*/ 5 h 29"/>
                  <a:gd name="T32" fmla="*/ 24 w 131"/>
                  <a:gd name="T33" fmla="*/ 5 h 29"/>
                  <a:gd name="T34" fmla="*/ 18 w 131"/>
                  <a:gd name="T35" fmla="*/ 5 h 29"/>
                  <a:gd name="T36" fmla="*/ 12 w 131"/>
                  <a:gd name="T37" fmla="*/ 11 h 29"/>
                  <a:gd name="T38" fmla="*/ 6 w 131"/>
                  <a:gd name="T39" fmla="*/ 11 h 29"/>
                  <a:gd name="T40" fmla="*/ 0 w 131"/>
                  <a:gd name="T41" fmla="*/ 11 h 29"/>
                  <a:gd name="T42" fmla="*/ 6 w 131"/>
                  <a:gd name="T43" fmla="*/ 11 h 29"/>
                  <a:gd name="T44" fmla="*/ 6 w 131"/>
                  <a:gd name="T45" fmla="*/ 5 h 29"/>
                  <a:gd name="T46" fmla="*/ 12 w 131"/>
                  <a:gd name="T47" fmla="*/ 5 h 29"/>
                  <a:gd name="T48" fmla="*/ 24 w 131"/>
                  <a:gd name="T49" fmla="*/ 0 h 29"/>
                  <a:gd name="T50" fmla="*/ 30 w 131"/>
                  <a:gd name="T51" fmla="*/ 0 h 29"/>
                  <a:gd name="T52" fmla="*/ 42 w 131"/>
                  <a:gd name="T53" fmla="*/ 0 h 29"/>
                  <a:gd name="T54" fmla="*/ 54 w 131"/>
                  <a:gd name="T55" fmla="*/ 0 h 29"/>
                  <a:gd name="T56" fmla="*/ 60 w 131"/>
                  <a:gd name="T57" fmla="*/ 0 h 29"/>
                  <a:gd name="T58" fmla="*/ 72 w 131"/>
                  <a:gd name="T59" fmla="*/ 0 h 29"/>
                  <a:gd name="T60" fmla="*/ 84 w 131"/>
                  <a:gd name="T61" fmla="*/ 0 h 29"/>
                  <a:gd name="T62" fmla="*/ 95 w 131"/>
                  <a:gd name="T63" fmla="*/ 0 h 29"/>
                  <a:gd name="T64" fmla="*/ 101 w 131"/>
                  <a:gd name="T65" fmla="*/ 5 h 29"/>
                  <a:gd name="T66" fmla="*/ 113 w 131"/>
                  <a:gd name="T67" fmla="*/ 5 h 29"/>
                  <a:gd name="T68" fmla="*/ 119 w 131"/>
                  <a:gd name="T69" fmla="*/ 11 h 29"/>
                  <a:gd name="T70" fmla="*/ 125 w 131"/>
                  <a:gd name="T71" fmla="*/ 17 h 29"/>
                  <a:gd name="T72" fmla="*/ 131 w 131"/>
                  <a:gd name="T73" fmla="*/ 23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29"/>
                  <a:gd name="T113" fmla="*/ 131 w 131"/>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29">
                    <a:moveTo>
                      <a:pt x="131" y="23"/>
                    </a:moveTo>
                    <a:lnTo>
                      <a:pt x="131" y="29"/>
                    </a:lnTo>
                    <a:lnTo>
                      <a:pt x="125" y="29"/>
                    </a:lnTo>
                    <a:lnTo>
                      <a:pt x="119" y="23"/>
                    </a:lnTo>
                    <a:lnTo>
                      <a:pt x="113" y="17"/>
                    </a:lnTo>
                    <a:lnTo>
                      <a:pt x="101" y="11"/>
                    </a:lnTo>
                    <a:lnTo>
                      <a:pt x="95" y="5"/>
                    </a:lnTo>
                    <a:lnTo>
                      <a:pt x="84" y="5"/>
                    </a:lnTo>
                    <a:lnTo>
                      <a:pt x="78" y="5"/>
                    </a:lnTo>
                    <a:lnTo>
                      <a:pt x="66" y="5"/>
                    </a:lnTo>
                    <a:lnTo>
                      <a:pt x="60" y="5"/>
                    </a:lnTo>
                    <a:lnTo>
                      <a:pt x="54" y="5"/>
                    </a:lnTo>
                    <a:lnTo>
                      <a:pt x="42" y="5"/>
                    </a:lnTo>
                    <a:lnTo>
                      <a:pt x="36" y="5"/>
                    </a:lnTo>
                    <a:lnTo>
                      <a:pt x="24" y="5"/>
                    </a:lnTo>
                    <a:lnTo>
                      <a:pt x="18" y="5"/>
                    </a:lnTo>
                    <a:lnTo>
                      <a:pt x="12" y="11"/>
                    </a:lnTo>
                    <a:lnTo>
                      <a:pt x="6" y="11"/>
                    </a:lnTo>
                    <a:lnTo>
                      <a:pt x="0" y="11"/>
                    </a:lnTo>
                    <a:lnTo>
                      <a:pt x="6" y="11"/>
                    </a:lnTo>
                    <a:lnTo>
                      <a:pt x="6" y="5"/>
                    </a:lnTo>
                    <a:lnTo>
                      <a:pt x="12" y="5"/>
                    </a:lnTo>
                    <a:lnTo>
                      <a:pt x="24" y="0"/>
                    </a:lnTo>
                    <a:lnTo>
                      <a:pt x="30" y="0"/>
                    </a:lnTo>
                    <a:lnTo>
                      <a:pt x="42" y="0"/>
                    </a:lnTo>
                    <a:lnTo>
                      <a:pt x="54" y="0"/>
                    </a:lnTo>
                    <a:lnTo>
                      <a:pt x="60" y="0"/>
                    </a:lnTo>
                    <a:lnTo>
                      <a:pt x="72" y="0"/>
                    </a:lnTo>
                    <a:lnTo>
                      <a:pt x="84" y="0"/>
                    </a:lnTo>
                    <a:lnTo>
                      <a:pt x="95" y="0"/>
                    </a:lnTo>
                    <a:lnTo>
                      <a:pt x="101" y="5"/>
                    </a:lnTo>
                    <a:lnTo>
                      <a:pt x="113" y="5"/>
                    </a:lnTo>
                    <a:lnTo>
                      <a:pt x="119" y="11"/>
                    </a:lnTo>
                    <a:lnTo>
                      <a:pt x="125" y="17"/>
                    </a:lnTo>
                    <a:lnTo>
                      <a:pt x="131"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02" name="Freeform 165"/>
              <p:cNvSpPr>
                <a:spLocks/>
              </p:cNvSpPr>
              <p:nvPr/>
            </p:nvSpPr>
            <p:spPr bwMode="auto">
              <a:xfrm>
                <a:off x="4194" y="2162"/>
                <a:ext cx="18" cy="30"/>
              </a:xfrm>
              <a:custGeom>
                <a:avLst/>
                <a:gdLst>
                  <a:gd name="T0" fmla="*/ 18 w 18"/>
                  <a:gd name="T1" fmla="*/ 0 h 30"/>
                  <a:gd name="T2" fmla="*/ 12 w 18"/>
                  <a:gd name="T3" fmla="*/ 0 h 30"/>
                  <a:gd name="T4" fmla="*/ 12 w 18"/>
                  <a:gd name="T5" fmla="*/ 6 h 30"/>
                  <a:gd name="T6" fmla="*/ 6 w 18"/>
                  <a:gd name="T7" fmla="*/ 12 h 30"/>
                  <a:gd name="T8" fmla="*/ 6 w 18"/>
                  <a:gd name="T9" fmla="*/ 12 h 30"/>
                  <a:gd name="T10" fmla="*/ 6 w 18"/>
                  <a:gd name="T11" fmla="*/ 18 h 30"/>
                  <a:gd name="T12" fmla="*/ 0 w 18"/>
                  <a:gd name="T13" fmla="*/ 24 h 30"/>
                  <a:gd name="T14" fmla="*/ 0 w 18"/>
                  <a:gd name="T15" fmla="*/ 24 h 30"/>
                  <a:gd name="T16" fmla="*/ 0 w 18"/>
                  <a:gd name="T17" fmla="*/ 30 h 30"/>
                  <a:gd name="T18" fmla="*/ 6 w 18"/>
                  <a:gd name="T19" fmla="*/ 24 h 30"/>
                  <a:gd name="T20" fmla="*/ 12 w 18"/>
                  <a:gd name="T21" fmla="*/ 18 h 30"/>
                  <a:gd name="T22" fmla="*/ 12 w 18"/>
                  <a:gd name="T23" fmla="*/ 6 h 30"/>
                  <a:gd name="T24" fmla="*/ 18 w 18"/>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0"/>
                  <a:gd name="T41" fmla="*/ 18 w 1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0">
                    <a:moveTo>
                      <a:pt x="18" y="0"/>
                    </a:moveTo>
                    <a:lnTo>
                      <a:pt x="12" y="0"/>
                    </a:lnTo>
                    <a:lnTo>
                      <a:pt x="12" y="6"/>
                    </a:lnTo>
                    <a:lnTo>
                      <a:pt x="6" y="12"/>
                    </a:lnTo>
                    <a:lnTo>
                      <a:pt x="6" y="18"/>
                    </a:lnTo>
                    <a:lnTo>
                      <a:pt x="0" y="24"/>
                    </a:lnTo>
                    <a:lnTo>
                      <a:pt x="0" y="30"/>
                    </a:lnTo>
                    <a:lnTo>
                      <a:pt x="6" y="24"/>
                    </a:lnTo>
                    <a:lnTo>
                      <a:pt x="12" y="18"/>
                    </a:lnTo>
                    <a:lnTo>
                      <a:pt x="12"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03" name="Freeform 166"/>
              <p:cNvSpPr>
                <a:spLocks/>
              </p:cNvSpPr>
              <p:nvPr/>
            </p:nvSpPr>
            <p:spPr bwMode="auto">
              <a:xfrm>
                <a:off x="4206" y="2157"/>
                <a:ext cx="18" cy="35"/>
              </a:xfrm>
              <a:custGeom>
                <a:avLst/>
                <a:gdLst>
                  <a:gd name="T0" fmla="*/ 0 w 18"/>
                  <a:gd name="T1" fmla="*/ 35 h 35"/>
                  <a:gd name="T2" fmla="*/ 0 w 18"/>
                  <a:gd name="T3" fmla="*/ 29 h 35"/>
                  <a:gd name="T4" fmla="*/ 0 w 18"/>
                  <a:gd name="T5" fmla="*/ 29 h 35"/>
                  <a:gd name="T6" fmla="*/ 0 w 18"/>
                  <a:gd name="T7" fmla="*/ 23 h 35"/>
                  <a:gd name="T8" fmla="*/ 0 w 18"/>
                  <a:gd name="T9" fmla="*/ 17 h 35"/>
                  <a:gd name="T10" fmla="*/ 6 w 18"/>
                  <a:gd name="T11" fmla="*/ 17 h 35"/>
                  <a:gd name="T12" fmla="*/ 12 w 18"/>
                  <a:gd name="T13" fmla="*/ 11 h 35"/>
                  <a:gd name="T14" fmla="*/ 12 w 18"/>
                  <a:gd name="T15" fmla="*/ 5 h 35"/>
                  <a:gd name="T16" fmla="*/ 18 w 18"/>
                  <a:gd name="T17" fmla="*/ 0 h 35"/>
                  <a:gd name="T18" fmla="*/ 18 w 18"/>
                  <a:gd name="T19" fmla="*/ 5 h 35"/>
                  <a:gd name="T20" fmla="*/ 12 w 18"/>
                  <a:gd name="T21" fmla="*/ 11 h 35"/>
                  <a:gd name="T22" fmla="*/ 12 w 18"/>
                  <a:gd name="T23" fmla="*/ 17 h 35"/>
                  <a:gd name="T24" fmla="*/ 6 w 18"/>
                  <a:gd name="T25" fmla="*/ 17 h 35"/>
                  <a:gd name="T26" fmla="*/ 6 w 18"/>
                  <a:gd name="T27" fmla="*/ 23 h 35"/>
                  <a:gd name="T28" fmla="*/ 0 w 18"/>
                  <a:gd name="T29" fmla="*/ 29 h 35"/>
                  <a:gd name="T30" fmla="*/ 0 w 18"/>
                  <a:gd name="T31" fmla="*/ 29 h 35"/>
                  <a:gd name="T32" fmla="*/ 0 w 18"/>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5"/>
                  <a:gd name="T53" fmla="*/ 18 w 1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5">
                    <a:moveTo>
                      <a:pt x="0" y="35"/>
                    </a:moveTo>
                    <a:lnTo>
                      <a:pt x="0" y="29"/>
                    </a:lnTo>
                    <a:lnTo>
                      <a:pt x="0" y="23"/>
                    </a:lnTo>
                    <a:lnTo>
                      <a:pt x="0" y="17"/>
                    </a:lnTo>
                    <a:lnTo>
                      <a:pt x="6" y="17"/>
                    </a:lnTo>
                    <a:lnTo>
                      <a:pt x="12" y="11"/>
                    </a:lnTo>
                    <a:lnTo>
                      <a:pt x="12" y="5"/>
                    </a:lnTo>
                    <a:lnTo>
                      <a:pt x="18" y="0"/>
                    </a:lnTo>
                    <a:lnTo>
                      <a:pt x="18" y="5"/>
                    </a:lnTo>
                    <a:lnTo>
                      <a:pt x="12" y="11"/>
                    </a:lnTo>
                    <a:lnTo>
                      <a:pt x="12" y="17"/>
                    </a:lnTo>
                    <a:lnTo>
                      <a:pt x="6" y="17"/>
                    </a:lnTo>
                    <a:lnTo>
                      <a:pt x="6" y="23"/>
                    </a:lnTo>
                    <a:lnTo>
                      <a:pt x="0" y="29"/>
                    </a:lnTo>
                    <a:lnTo>
                      <a:pt x="0"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04" name="Freeform 167"/>
              <p:cNvSpPr>
                <a:spLocks/>
              </p:cNvSpPr>
              <p:nvPr/>
            </p:nvSpPr>
            <p:spPr bwMode="auto">
              <a:xfrm>
                <a:off x="4224" y="2157"/>
                <a:ext cx="24" cy="41"/>
              </a:xfrm>
              <a:custGeom>
                <a:avLst/>
                <a:gdLst>
                  <a:gd name="T0" fmla="*/ 0 w 24"/>
                  <a:gd name="T1" fmla="*/ 41 h 41"/>
                  <a:gd name="T2" fmla="*/ 0 w 24"/>
                  <a:gd name="T3" fmla="*/ 35 h 41"/>
                  <a:gd name="T4" fmla="*/ 0 w 24"/>
                  <a:gd name="T5" fmla="*/ 35 h 41"/>
                  <a:gd name="T6" fmla="*/ 6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1 h 41"/>
                  <a:gd name="T24" fmla="*/ 12 w 24"/>
                  <a:gd name="T25" fmla="*/ 23 h 41"/>
                  <a:gd name="T26" fmla="*/ 12 w 24"/>
                  <a:gd name="T27" fmla="*/ 29 h 41"/>
                  <a:gd name="T28" fmla="*/ 6 w 24"/>
                  <a:gd name="T29" fmla="*/ 35 h 41"/>
                  <a:gd name="T30" fmla="*/ 6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35"/>
                    </a:lnTo>
                    <a:lnTo>
                      <a:pt x="6" y="29"/>
                    </a:lnTo>
                    <a:lnTo>
                      <a:pt x="6" y="23"/>
                    </a:lnTo>
                    <a:lnTo>
                      <a:pt x="12" y="11"/>
                    </a:lnTo>
                    <a:lnTo>
                      <a:pt x="18" y="5"/>
                    </a:lnTo>
                    <a:lnTo>
                      <a:pt x="24" y="0"/>
                    </a:lnTo>
                    <a:lnTo>
                      <a:pt x="24" y="5"/>
                    </a:lnTo>
                    <a:lnTo>
                      <a:pt x="18" y="11"/>
                    </a:lnTo>
                    <a:lnTo>
                      <a:pt x="12" y="23"/>
                    </a:lnTo>
                    <a:lnTo>
                      <a:pt x="12" y="29"/>
                    </a:lnTo>
                    <a:lnTo>
                      <a:pt x="6" y="35"/>
                    </a:lnTo>
                    <a:lnTo>
                      <a:pt x="6" y="41"/>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05" name="Freeform 168"/>
              <p:cNvSpPr>
                <a:spLocks/>
              </p:cNvSpPr>
              <p:nvPr/>
            </p:nvSpPr>
            <p:spPr bwMode="auto">
              <a:xfrm>
                <a:off x="4248" y="2157"/>
                <a:ext cx="24" cy="47"/>
              </a:xfrm>
              <a:custGeom>
                <a:avLst/>
                <a:gdLst>
                  <a:gd name="T0" fmla="*/ 0 w 24"/>
                  <a:gd name="T1" fmla="*/ 47 h 47"/>
                  <a:gd name="T2" fmla="*/ 0 w 24"/>
                  <a:gd name="T3" fmla="*/ 41 h 47"/>
                  <a:gd name="T4" fmla="*/ 0 w 24"/>
                  <a:gd name="T5" fmla="*/ 35 h 47"/>
                  <a:gd name="T6" fmla="*/ 0 w 24"/>
                  <a:gd name="T7" fmla="*/ 29 h 47"/>
                  <a:gd name="T8" fmla="*/ 6 w 24"/>
                  <a:gd name="T9" fmla="*/ 23 h 47"/>
                  <a:gd name="T10" fmla="*/ 12 w 24"/>
                  <a:gd name="T11" fmla="*/ 17 h 47"/>
                  <a:gd name="T12" fmla="*/ 18 w 24"/>
                  <a:gd name="T13" fmla="*/ 11 h 47"/>
                  <a:gd name="T14" fmla="*/ 24 w 24"/>
                  <a:gd name="T15" fmla="*/ 5 h 47"/>
                  <a:gd name="T16" fmla="*/ 24 w 24"/>
                  <a:gd name="T17" fmla="*/ 0 h 47"/>
                  <a:gd name="T18" fmla="*/ 24 w 24"/>
                  <a:gd name="T19" fmla="*/ 5 h 47"/>
                  <a:gd name="T20" fmla="*/ 24 w 24"/>
                  <a:gd name="T21" fmla="*/ 11 h 47"/>
                  <a:gd name="T22" fmla="*/ 18 w 24"/>
                  <a:gd name="T23" fmla="*/ 17 h 47"/>
                  <a:gd name="T24" fmla="*/ 12 w 24"/>
                  <a:gd name="T25" fmla="*/ 23 h 47"/>
                  <a:gd name="T26" fmla="*/ 6 w 24"/>
                  <a:gd name="T27" fmla="*/ 35 h 47"/>
                  <a:gd name="T28" fmla="*/ 6 w 24"/>
                  <a:gd name="T29" fmla="*/ 41 h 47"/>
                  <a:gd name="T30" fmla="*/ 0 w 24"/>
                  <a:gd name="T31" fmla="*/ 41 h 47"/>
                  <a:gd name="T32" fmla="*/ 0 w 24"/>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7"/>
                  <a:gd name="T53" fmla="*/ 24 w 2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7">
                    <a:moveTo>
                      <a:pt x="0" y="47"/>
                    </a:moveTo>
                    <a:lnTo>
                      <a:pt x="0" y="41"/>
                    </a:lnTo>
                    <a:lnTo>
                      <a:pt x="0" y="35"/>
                    </a:lnTo>
                    <a:lnTo>
                      <a:pt x="0" y="29"/>
                    </a:lnTo>
                    <a:lnTo>
                      <a:pt x="6" y="23"/>
                    </a:lnTo>
                    <a:lnTo>
                      <a:pt x="12" y="17"/>
                    </a:lnTo>
                    <a:lnTo>
                      <a:pt x="18" y="11"/>
                    </a:lnTo>
                    <a:lnTo>
                      <a:pt x="24" y="5"/>
                    </a:lnTo>
                    <a:lnTo>
                      <a:pt x="24" y="0"/>
                    </a:lnTo>
                    <a:lnTo>
                      <a:pt x="24" y="5"/>
                    </a:lnTo>
                    <a:lnTo>
                      <a:pt x="24" y="11"/>
                    </a:lnTo>
                    <a:lnTo>
                      <a:pt x="18" y="17"/>
                    </a:lnTo>
                    <a:lnTo>
                      <a:pt x="12" y="23"/>
                    </a:lnTo>
                    <a:lnTo>
                      <a:pt x="6" y="35"/>
                    </a:lnTo>
                    <a:lnTo>
                      <a:pt x="6" y="41"/>
                    </a:lnTo>
                    <a:lnTo>
                      <a:pt x="0" y="41"/>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06" name="Freeform 169"/>
              <p:cNvSpPr>
                <a:spLocks/>
              </p:cNvSpPr>
              <p:nvPr/>
            </p:nvSpPr>
            <p:spPr bwMode="auto">
              <a:xfrm>
                <a:off x="4260" y="2162"/>
                <a:ext cx="29" cy="36"/>
              </a:xfrm>
              <a:custGeom>
                <a:avLst/>
                <a:gdLst>
                  <a:gd name="T0" fmla="*/ 0 w 29"/>
                  <a:gd name="T1" fmla="*/ 36 h 36"/>
                  <a:gd name="T2" fmla="*/ 0 w 29"/>
                  <a:gd name="T3" fmla="*/ 36 h 36"/>
                  <a:gd name="T4" fmla="*/ 0 w 29"/>
                  <a:gd name="T5" fmla="*/ 30 h 36"/>
                  <a:gd name="T6" fmla="*/ 6 w 29"/>
                  <a:gd name="T7" fmla="*/ 24 h 36"/>
                  <a:gd name="T8" fmla="*/ 12 w 29"/>
                  <a:gd name="T9" fmla="*/ 18 h 36"/>
                  <a:gd name="T10" fmla="*/ 18 w 29"/>
                  <a:gd name="T11" fmla="*/ 12 h 36"/>
                  <a:gd name="T12" fmla="*/ 23 w 29"/>
                  <a:gd name="T13" fmla="*/ 6 h 36"/>
                  <a:gd name="T14" fmla="*/ 23 w 29"/>
                  <a:gd name="T15" fmla="*/ 0 h 36"/>
                  <a:gd name="T16" fmla="*/ 29 w 29"/>
                  <a:gd name="T17" fmla="*/ 0 h 36"/>
                  <a:gd name="T18" fmla="*/ 29 w 29"/>
                  <a:gd name="T19" fmla="*/ 0 h 36"/>
                  <a:gd name="T20" fmla="*/ 23 w 29"/>
                  <a:gd name="T21" fmla="*/ 6 h 36"/>
                  <a:gd name="T22" fmla="*/ 18 w 29"/>
                  <a:gd name="T23" fmla="*/ 12 h 36"/>
                  <a:gd name="T24" fmla="*/ 18 w 29"/>
                  <a:gd name="T25" fmla="*/ 18 h 36"/>
                  <a:gd name="T26" fmla="*/ 12 w 29"/>
                  <a:gd name="T27" fmla="*/ 24 h 36"/>
                  <a:gd name="T28" fmla="*/ 6 w 29"/>
                  <a:gd name="T29" fmla="*/ 30 h 36"/>
                  <a:gd name="T30" fmla="*/ 0 w 29"/>
                  <a:gd name="T31" fmla="*/ 36 h 36"/>
                  <a:gd name="T32" fmla="*/ 0 w 29"/>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36"/>
                    </a:moveTo>
                    <a:lnTo>
                      <a:pt x="0" y="36"/>
                    </a:lnTo>
                    <a:lnTo>
                      <a:pt x="0" y="30"/>
                    </a:lnTo>
                    <a:lnTo>
                      <a:pt x="6" y="24"/>
                    </a:lnTo>
                    <a:lnTo>
                      <a:pt x="12" y="18"/>
                    </a:lnTo>
                    <a:lnTo>
                      <a:pt x="18" y="12"/>
                    </a:lnTo>
                    <a:lnTo>
                      <a:pt x="23" y="6"/>
                    </a:lnTo>
                    <a:lnTo>
                      <a:pt x="23" y="0"/>
                    </a:lnTo>
                    <a:lnTo>
                      <a:pt x="29" y="0"/>
                    </a:lnTo>
                    <a:lnTo>
                      <a:pt x="23" y="6"/>
                    </a:lnTo>
                    <a:lnTo>
                      <a:pt x="18" y="12"/>
                    </a:lnTo>
                    <a:lnTo>
                      <a:pt x="18" y="18"/>
                    </a:lnTo>
                    <a:lnTo>
                      <a:pt x="12" y="24"/>
                    </a:lnTo>
                    <a:lnTo>
                      <a:pt x="6"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07" name="Freeform 170"/>
              <p:cNvSpPr>
                <a:spLocks/>
              </p:cNvSpPr>
              <p:nvPr/>
            </p:nvSpPr>
            <p:spPr bwMode="auto">
              <a:xfrm>
                <a:off x="4278" y="2168"/>
                <a:ext cx="23" cy="30"/>
              </a:xfrm>
              <a:custGeom>
                <a:avLst/>
                <a:gdLst>
                  <a:gd name="T0" fmla="*/ 0 w 23"/>
                  <a:gd name="T1" fmla="*/ 30 h 30"/>
                  <a:gd name="T2" fmla="*/ 0 w 23"/>
                  <a:gd name="T3" fmla="*/ 24 h 30"/>
                  <a:gd name="T4" fmla="*/ 0 w 23"/>
                  <a:gd name="T5" fmla="*/ 24 h 30"/>
                  <a:gd name="T6" fmla="*/ 0 w 23"/>
                  <a:gd name="T7" fmla="*/ 18 h 30"/>
                  <a:gd name="T8" fmla="*/ 5 w 23"/>
                  <a:gd name="T9" fmla="*/ 12 h 30"/>
                  <a:gd name="T10" fmla="*/ 11 w 23"/>
                  <a:gd name="T11" fmla="*/ 6 h 30"/>
                  <a:gd name="T12" fmla="*/ 11 w 23"/>
                  <a:gd name="T13" fmla="*/ 6 h 30"/>
                  <a:gd name="T14" fmla="*/ 17 w 23"/>
                  <a:gd name="T15" fmla="*/ 0 h 30"/>
                  <a:gd name="T16" fmla="*/ 23 w 23"/>
                  <a:gd name="T17" fmla="*/ 0 h 30"/>
                  <a:gd name="T18" fmla="*/ 23 w 23"/>
                  <a:gd name="T19" fmla="*/ 0 h 30"/>
                  <a:gd name="T20" fmla="*/ 17 w 23"/>
                  <a:gd name="T21" fmla="*/ 6 h 30"/>
                  <a:gd name="T22" fmla="*/ 11 w 23"/>
                  <a:gd name="T23" fmla="*/ 12 h 30"/>
                  <a:gd name="T24" fmla="*/ 11 w 23"/>
                  <a:gd name="T25" fmla="*/ 18 h 30"/>
                  <a:gd name="T26" fmla="*/ 5 w 23"/>
                  <a:gd name="T27" fmla="*/ 24 h 30"/>
                  <a:gd name="T28" fmla="*/ 5 w 23"/>
                  <a:gd name="T29" fmla="*/ 24 h 30"/>
                  <a:gd name="T30" fmla="*/ 0 w 23"/>
                  <a:gd name="T31" fmla="*/ 30 h 30"/>
                  <a:gd name="T32" fmla="*/ 0 w 23"/>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30"/>
                  <a:gd name="T53" fmla="*/ 23 w 23"/>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30">
                    <a:moveTo>
                      <a:pt x="0" y="30"/>
                    </a:moveTo>
                    <a:lnTo>
                      <a:pt x="0" y="24"/>
                    </a:lnTo>
                    <a:lnTo>
                      <a:pt x="0" y="18"/>
                    </a:lnTo>
                    <a:lnTo>
                      <a:pt x="5" y="12"/>
                    </a:lnTo>
                    <a:lnTo>
                      <a:pt x="11" y="6"/>
                    </a:lnTo>
                    <a:lnTo>
                      <a:pt x="17" y="0"/>
                    </a:lnTo>
                    <a:lnTo>
                      <a:pt x="23" y="0"/>
                    </a:lnTo>
                    <a:lnTo>
                      <a:pt x="17" y="6"/>
                    </a:lnTo>
                    <a:lnTo>
                      <a:pt x="11" y="12"/>
                    </a:lnTo>
                    <a:lnTo>
                      <a:pt x="11" y="18"/>
                    </a:lnTo>
                    <a:lnTo>
                      <a:pt x="5"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08" name="Freeform 171"/>
              <p:cNvSpPr>
                <a:spLocks/>
              </p:cNvSpPr>
              <p:nvPr/>
            </p:nvSpPr>
            <p:spPr bwMode="auto">
              <a:xfrm>
                <a:off x="4289" y="2174"/>
                <a:ext cx="24" cy="24"/>
              </a:xfrm>
              <a:custGeom>
                <a:avLst/>
                <a:gdLst>
                  <a:gd name="T0" fmla="*/ 0 w 24"/>
                  <a:gd name="T1" fmla="*/ 24 h 24"/>
                  <a:gd name="T2" fmla="*/ 0 w 24"/>
                  <a:gd name="T3" fmla="*/ 18 h 24"/>
                  <a:gd name="T4" fmla="*/ 6 w 24"/>
                  <a:gd name="T5" fmla="*/ 18 h 24"/>
                  <a:gd name="T6" fmla="*/ 6 w 24"/>
                  <a:gd name="T7" fmla="*/ 12 h 24"/>
                  <a:gd name="T8" fmla="*/ 12 w 24"/>
                  <a:gd name="T9" fmla="*/ 12 h 24"/>
                  <a:gd name="T10" fmla="*/ 18 w 24"/>
                  <a:gd name="T11" fmla="*/ 6 h 24"/>
                  <a:gd name="T12" fmla="*/ 18 w 24"/>
                  <a:gd name="T13" fmla="*/ 0 h 24"/>
                  <a:gd name="T14" fmla="*/ 24 w 24"/>
                  <a:gd name="T15" fmla="*/ 0 h 24"/>
                  <a:gd name="T16" fmla="*/ 24 w 24"/>
                  <a:gd name="T17" fmla="*/ 0 h 24"/>
                  <a:gd name="T18" fmla="*/ 24 w 24"/>
                  <a:gd name="T19" fmla="*/ 0 h 24"/>
                  <a:gd name="T20" fmla="*/ 18 w 24"/>
                  <a:gd name="T21" fmla="*/ 6 h 24"/>
                  <a:gd name="T22" fmla="*/ 18 w 24"/>
                  <a:gd name="T23" fmla="*/ 12 h 24"/>
                  <a:gd name="T24" fmla="*/ 12 w 24"/>
                  <a:gd name="T25" fmla="*/ 12 h 24"/>
                  <a:gd name="T26" fmla="*/ 12 w 24"/>
                  <a:gd name="T27" fmla="*/ 18 h 24"/>
                  <a:gd name="T28" fmla="*/ 6 w 24"/>
                  <a:gd name="T29" fmla="*/ 18 h 24"/>
                  <a:gd name="T30" fmla="*/ 6 w 24"/>
                  <a:gd name="T31" fmla="*/ 24 h 24"/>
                  <a:gd name="T32" fmla="*/ 0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24"/>
                    </a:moveTo>
                    <a:lnTo>
                      <a:pt x="0" y="18"/>
                    </a:lnTo>
                    <a:lnTo>
                      <a:pt x="6" y="18"/>
                    </a:lnTo>
                    <a:lnTo>
                      <a:pt x="6" y="12"/>
                    </a:lnTo>
                    <a:lnTo>
                      <a:pt x="12" y="12"/>
                    </a:lnTo>
                    <a:lnTo>
                      <a:pt x="18" y="6"/>
                    </a:lnTo>
                    <a:lnTo>
                      <a:pt x="18" y="0"/>
                    </a:lnTo>
                    <a:lnTo>
                      <a:pt x="24" y="0"/>
                    </a:lnTo>
                    <a:lnTo>
                      <a:pt x="18" y="6"/>
                    </a:lnTo>
                    <a:lnTo>
                      <a:pt x="18" y="12"/>
                    </a:lnTo>
                    <a:lnTo>
                      <a:pt x="12" y="12"/>
                    </a:lnTo>
                    <a:lnTo>
                      <a:pt x="12" y="18"/>
                    </a:lnTo>
                    <a:lnTo>
                      <a:pt x="6"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09" name="Freeform 172"/>
              <p:cNvSpPr>
                <a:spLocks/>
              </p:cNvSpPr>
              <p:nvPr/>
            </p:nvSpPr>
            <p:spPr bwMode="auto">
              <a:xfrm>
                <a:off x="4307" y="2180"/>
                <a:ext cx="12" cy="12"/>
              </a:xfrm>
              <a:custGeom>
                <a:avLst/>
                <a:gdLst>
                  <a:gd name="T0" fmla="*/ 0 w 12"/>
                  <a:gd name="T1" fmla="*/ 12 h 12"/>
                  <a:gd name="T2" fmla="*/ 0 w 12"/>
                  <a:gd name="T3" fmla="*/ 12 h 12"/>
                  <a:gd name="T4" fmla="*/ 6 w 12"/>
                  <a:gd name="T5" fmla="*/ 6 h 12"/>
                  <a:gd name="T6" fmla="*/ 12 w 12"/>
                  <a:gd name="T7" fmla="*/ 0 h 12"/>
                  <a:gd name="T8" fmla="*/ 12 w 12"/>
                  <a:gd name="T9" fmla="*/ 0 h 12"/>
                  <a:gd name="T10" fmla="*/ 12 w 12"/>
                  <a:gd name="T11" fmla="*/ 0 h 12"/>
                  <a:gd name="T12" fmla="*/ 6 w 12"/>
                  <a:gd name="T13" fmla="*/ 6 h 12"/>
                  <a:gd name="T14" fmla="*/ 0 w 12"/>
                  <a:gd name="T15" fmla="*/ 12 h 12"/>
                  <a:gd name="T16" fmla="*/ 0 w 12"/>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12"/>
                    </a:moveTo>
                    <a:lnTo>
                      <a:pt x="0" y="12"/>
                    </a:lnTo>
                    <a:lnTo>
                      <a:pt x="6" y="6"/>
                    </a:lnTo>
                    <a:lnTo>
                      <a:pt x="12" y="0"/>
                    </a:lnTo>
                    <a:lnTo>
                      <a:pt x="6" y="6"/>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10" name="Freeform 173"/>
              <p:cNvSpPr>
                <a:spLocks/>
              </p:cNvSpPr>
              <p:nvPr/>
            </p:nvSpPr>
            <p:spPr bwMode="auto">
              <a:xfrm>
                <a:off x="4182" y="2168"/>
                <a:ext cx="18" cy="18"/>
              </a:xfrm>
              <a:custGeom>
                <a:avLst/>
                <a:gdLst>
                  <a:gd name="T0" fmla="*/ 18 w 18"/>
                  <a:gd name="T1" fmla="*/ 0 h 18"/>
                  <a:gd name="T2" fmla="*/ 18 w 18"/>
                  <a:gd name="T3" fmla="*/ 0 h 18"/>
                  <a:gd name="T4" fmla="*/ 12 w 18"/>
                  <a:gd name="T5" fmla="*/ 12 h 18"/>
                  <a:gd name="T6" fmla="*/ 6 w 18"/>
                  <a:gd name="T7" fmla="*/ 18 h 18"/>
                  <a:gd name="T8" fmla="*/ 6 w 18"/>
                  <a:gd name="T9" fmla="*/ 18 h 18"/>
                  <a:gd name="T10" fmla="*/ 0 w 18"/>
                  <a:gd name="T11" fmla="*/ 12 h 18"/>
                  <a:gd name="T12" fmla="*/ 6 w 18"/>
                  <a:gd name="T13" fmla="*/ 12 h 18"/>
                  <a:gd name="T14" fmla="*/ 6 w 18"/>
                  <a:gd name="T15" fmla="*/ 6 h 18"/>
                  <a:gd name="T16" fmla="*/ 6 w 18"/>
                  <a:gd name="T17" fmla="*/ 6 h 18"/>
                  <a:gd name="T18" fmla="*/ 12 w 18"/>
                  <a:gd name="T19" fmla="*/ 6 h 18"/>
                  <a:gd name="T20" fmla="*/ 18 w 18"/>
                  <a:gd name="T21" fmla="*/ 0 h 18"/>
                  <a:gd name="T22" fmla="*/ 18 w 18"/>
                  <a:gd name="T23" fmla="*/ 0 h 18"/>
                  <a:gd name="T24" fmla="*/ 18 w 1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8" y="0"/>
                    </a:moveTo>
                    <a:lnTo>
                      <a:pt x="18" y="0"/>
                    </a:lnTo>
                    <a:lnTo>
                      <a:pt x="12" y="12"/>
                    </a:lnTo>
                    <a:lnTo>
                      <a:pt x="6" y="18"/>
                    </a:lnTo>
                    <a:lnTo>
                      <a:pt x="0" y="12"/>
                    </a:lnTo>
                    <a:lnTo>
                      <a:pt x="6" y="12"/>
                    </a:lnTo>
                    <a:lnTo>
                      <a:pt x="6" y="6"/>
                    </a:lnTo>
                    <a:lnTo>
                      <a:pt x="12"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11" name="Freeform 174"/>
              <p:cNvSpPr>
                <a:spLocks/>
              </p:cNvSpPr>
              <p:nvPr/>
            </p:nvSpPr>
            <p:spPr bwMode="auto">
              <a:xfrm>
                <a:off x="4182" y="2157"/>
                <a:ext cx="18" cy="5"/>
              </a:xfrm>
              <a:custGeom>
                <a:avLst/>
                <a:gdLst>
                  <a:gd name="T0" fmla="*/ 18 w 18"/>
                  <a:gd name="T1" fmla="*/ 5 h 5"/>
                  <a:gd name="T2" fmla="*/ 18 w 18"/>
                  <a:gd name="T3" fmla="*/ 5 h 5"/>
                  <a:gd name="T4" fmla="*/ 18 w 18"/>
                  <a:gd name="T5" fmla="*/ 5 h 5"/>
                  <a:gd name="T6" fmla="*/ 12 w 18"/>
                  <a:gd name="T7" fmla="*/ 5 h 5"/>
                  <a:gd name="T8" fmla="*/ 12 w 18"/>
                  <a:gd name="T9" fmla="*/ 5 h 5"/>
                  <a:gd name="T10" fmla="*/ 6 w 18"/>
                  <a:gd name="T11" fmla="*/ 0 h 5"/>
                  <a:gd name="T12" fmla="*/ 6 w 18"/>
                  <a:gd name="T13" fmla="*/ 0 h 5"/>
                  <a:gd name="T14" fmla="*/ 0 w 18"/>
                  <a:gd name="T15" fmla="*/ 0 h 5"/>
                  <a:gd name="T16" fmla="*/ 0 w 18"/>
                  <a:gd name="T17" fmla="*/ 0 h 5"/>
                  <a:gd name="T18" fmla="*/ 0 w 18"/>
                  <a:gd name="T19" fmla="*/ 0 h 5"/>
                  <a:gd name="T20" fmla="*/ 0 w 18"/>
                  <a:gd name="T21" fmla="*/ 5 h 5"/>
                  <a:gd name="T22" fmla="*/ 6 w 18"/>
                  <a:gd name="T23" fmla="*/ 5 h 5"/>
                  <a:gd name="T24" fmla="*/ 6 w 18"/>
                  <a:gd name="T25" fmla="*/ 5 h 5"/>
                  <a:gd name="T26" fmla="*/ 12 w 18"/>
                  <a:gd name="T27" fmla="*/ 5 h 5"/>
                  <a:gd name="T28" fmla="*/ 12 w 18"/>
                  <a:gd name="T29" fmla="*/ 5 h 5"/>
                  <a:gd name="T30" fmla="*/ 18 w 18"/>
                  <a:gd name="T31" fmla="*/ 5 h 5"/>
                  <a:gd name="T32" fmla="*/ 18 w 1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5"/>
                  <a:gd name="T53" fmla="*/ 18 w 1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5">
                    <a:moveTo>
                      <a:pt x="18" y="5"/>
                    </a:moveTo>
                    <a:lnTo>
                      <a:pt x="18" y="5"/>
                    </a:lnTo>
                    <a:lnTo>
                      <a:pt x="12" y="5"/>
                    </a:lnTo>
                    <a:lnTo>
                      <a:pt x="6" y="0"/>
                    </a:lnTo>
                    <a:lnTo>
                      <a:pt x="0" y="0"/>
                    </a:lnTo>
                    <a:lnTo>
                      <a:pt x="0" y="5"/>
                    </a:lnTo>
                    <a:lnTo>
                      <a:pt x="6" y="5"/>
                    </a:lnTo>
                    <a:lnTo>
                      <a:pt x="12" y="5"/>
                    </a:lnTo>
                    <a:lnTo>
                      <a:pt x="18"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12" name="Freeform 175"/>
              <p:cNvSpPr>
                <a:spLocks/>
              </p:cNvSpPr>
              <p:nvPr/>
            </p:nvSpPr>
            <p:spPr bwMode="auto">
              <a:xfrm>
                <a:off x="4176" y="2168"/>
                <a:ext cx="24" cy="6"/>
              </a:xfrm>
              <a:custGeom>
                <a:avLst/>
                <a:gdLst>
                  <a:gd name="T0" fmla="*/ 24 w 24"/>
                  <a:gd name="T1" fmla="*/ 0 h 6"/>
                  <a:gd name="T2" fmla="*/ 18 w 24"/>
                  <a:gd name="T3" fmla="*/ 0 h 6"/>
                  <a:gd name="T4" fmla="*/ 18 w 24"/>
                  <a:gd name="T5" fmla="*/ 0 h 6"/>
                  <a:gd name="T6" fmla="*/ 12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12 w 24"/>
                  <a:gd name="T25" fmla="*/ 6 h 6"/>
                  <a:gd name="T26" fmla="*/ 12 w 24"/>
                  <a:gd name="T27" fmla="*/ 0 h 6"/>
                  <a:gd name="T28" fmla="*/ 18 w 24"/>
                  <a:gd name="T29" fmla="*/ 0 h 6"/>
                  <a:gd name="T30" fmla="*/ 18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18" y="0"/>
                    </a:lnTo>
                    <a:lnTo>
                      <a:pt x="12" y="0"/>
                    </a:lnTo>
                    <a:lnTo>
                      <a:pt x="6" y="0"/>
                    </a:lnTo>
                    <a:lnTo>
                      <a:pt x="0" y="0"/>
                    </a:lnTo>
                    <a:lnTo>
                      <a:pt x="0" y="6"/>
                    </a:lnTo>
                    <a:lnTo>
                      <a:pt x="6" y="6"/>
                    </a:lnTo>
                    <a:lnTo>
                      <a:pt x="12" y="6"/>
                    </a:lnTo>
                    <a:lnTo>
                      <a:pt x="12" y="0"/>
                    </a:lnTo>
                    <a:lnTo>
                      <a:pt x="18" y="0"/>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13" name="Freeform 176"/>
              <p:cNvSpPr>
                <a:spLocks/>
              </p:cNvSpPr>
              <p:nvPr/>
            </p:nvSpPr>
            <p:spPr bwMode="auto">
              <a:xfrm>
                <a:off x="4188" y="2145"/>
                <a:ext cx="24" cy="17"/>
              </a:xfrm>
              <a:custGeom>
                <a:avLst/>
                <a:gdLst>
                  <a:gd name="T0" fmla="*/ 24 w 24"/>
                  <a:gd name="T1" fmla="*/ 17 h 17"/>
                  <a:gd name="T2" fmla="*/ 18 w 24"/>
                  <a:gd name="T3" fmla="*/ 17 h 17"/>
                  <a:gd name="T4" fmla="*/ 18 w 24"/>
                  <a:gd name="T5" fmla="*/ 12 h 17"/>
                  <a:gd name="T6" fmla="*/ 12 w 24"/>
                  <a:gd name="T7" fmla="*/ 12 h 17"/>
                  <a:gd name="T8" fmla="*/ 6 w 24"/>
                  <a:gd name="T9" fmla="*/ 12 h 17"/>
                  <a:gd name="T10" fmla="*/ 6 w 24"/>
                  <a:gd name="T11" fmla="*/ 6 h 17"/>
                  <a:gd name="T12" fmla="*/ 0 w 24"/>
                  <a:gd name="T13" fmla="*/ 6 h 17"/>
                  <a:gd name="T14" fmla="*/ 0 w 24"/>
                  <a:gd name="T15" fmla="*/ 0 h 17"/>
                  <a:gd name="T16" fmla="*/ 0 w 24"/>
                  <a:gd name="T17" fmla="*/ 0 h 17"/>
                  <a:gd name="T18" fmla="*/ 0 w 24"/>
                  <a:gd name="T19" fmla="*/ 0 h 17"/>
                  <a:gd name="T20" fmla="*/ 6 w 24"/>
                  <a:gd name="T21" fmla="*/ 0 h 17"/>
                  <a:gd name="T22" fmla="*/ 6 w 24"/>
                  <a:gd name="T23" fmla="*/ 6 h 17"/>
                  <a:gd name="T24" fmla="*/ 12 w 24"/>
                  <a:gd name="T25" fmla="*/ 6 h 17"/>
                  <a:gd name="T26" fmla="*/ 12 w 24"/>
                  <a:gd name="T27" fmla="*/ 12 h 17"/>
                  <a:gd name="T28" fmla="*/ 18 w 24"/>
                  <a:gd name="T29" fmla="*/ 12 h 17"/>
                  <a:gd name="T30" fmla="*/ 18 w 24"/>
                  <a:gd name="T31" fmla="*/ 17 h 17"/>
                  <a:gd name="T32" fmla="*/ 24 w 24"/>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7"/>
                  <a:gd name="T53" fmla="*/ 24 w 24"/>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7">
                    <a:moveTo>
                      <a:pt x="24" y="17"/>
                    </a:moveTo>
                    <a:lnTo>
                      <a:pt x="18" y="17"/>
                    </a:lnTo>
                    <a:lnTo>
                      <a:pt x="18" y="12"/>
                    </a:lnTo>
                    <a:lnTo>
                      <a:pt x="12" y="12"/>
                    </a:lnTo>
                    <a:lnTo>
                      <a:pt x="6" y="12"/>
                    </a:lnTo>
                    <a:lnTo>
                      <a:pt x="6" y="6"/>
                    </a:lnTo>
                    <a:lnTo>
                      <a:pt x="0" y="6"/>
                    </a:lnTo>
                    <a:lnTo>
                      <a:pt x="0" y="0"/>
                    </a:lnTo>
                    <a:lnTo>
                      <a:pt x="6" y="0"/>
                    </a:lnTo>
                    <a:lnTo>
                      <a:pt x="6" y="6"/>
                    </a:lnTo>
                    <a:lnTo>
                      <a:pt x="12" y="6"/>
                    </a:lnTo>
                    <a:lnTo>
                      <a:pt x="12" y="12"/>
                    </a:lnTo>
                    <a:lnTo>
                      <a:pt x="18" y="12"/>
                    </a:lnTo>
                    <a:lnTo>
                      <a:pt x="18" y="17"/>
                    </a:lnTo>
                    <a:lnTo>
                      <a:pt x="24"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14" name="Freeform 177"/>
              <p:cNvSpPr>
                <a:spLocks/>
              </p:cNvSpPr>
              <p:nvPr/>
            </p:nvSpPr>
            <p:spPr bwMode="auto">
              <a:xfrm>
                <a:off x="4313" y="2151"/>
                <a:ext cx="6" cy="23"/>
              </a:xfrm>
              <a:custGeom>
                <a:avLst/>
                <a:gdLst>
                  <a:gd name="T0" fmla="*/ 0 w 6"/>
                  <a:gd name="T1" fmla="*/ 23 h 23"/>
                  <a:gd name="T2" fmla="*/ 0 w 6"/>
                  <a:gd name="T3" fmla="*/ 17 h 23"/>
                  <a:gd name="T4" fmla="*/ 0 w 6"/>
                  <a:gd name="T5" fmla="*/ 11 h 23"/>
                  <a:gd name="T6" fmla="*/ 0 w 6"/>
                  <a:gd name="T7" fmla="*/ 0 h 23"/>
                  <a:gd name="T8" fmla="*/ 0 w 6"/>
                  <a:gd name="T9" fmla="*/ 0 h 23"/>
                  <a:gd name="T10" fmla="*/ 6 w 6"/>
                  <a:gd name="T11" fmla="*/ 0 h 23"/>
                  <a:gd name="T12" fmla="*/ 6 w 6"/>
                  <a:gd name="T13" fmla="*/ 6 h 23"/>
                  <a:gd name="T14" fmla="*/ 0 w 6"/>
                  <a:gd name="T15" fmla="*/ 17 h 23"/>
                  <a:gd name="T16" fmla="*/ 0 w 6"/>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3"/>
                  <a:gd name="T29" fmla="*/ 6 w 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3">
                    <a:moveTo>
                      <a:pt x="0" y="23"/>
                    </a:moveTo>
                    <a:lnTo>
                      <a:pt x="0" y="17"/>
                    </a:lnTo>
                    <a:lnTo>
                      <a:pt x="0" y="11"/>
                    </a:lnTo>
                    <a:lnTo>
                      <a:pt x="0" y="0"/>
                    </a:lnTo>
                    <a:lnTo>
                      <a:pt x="6" y="0"/>
                    </a:lnTo>
                    <a:lnTo>
                      <a:pt x="6" y="6"/>
                    </a:lnTo>
                    <a:lnTo>
                      <a:pt x="0" y="17"/>
                    </a:lnTo>
                    <a:lnTo>
                      <a:pt x="0"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15" name="Freeform 178"/>
              <p:cNvSpPr>
                <a:spLocks/>
              </p:cNvSpPr>
              <p:nvPr/>
            </p:nvSpPr>
            <p:spPr bwMode="auto">
              <a:xfrm>
                <a:off x="4319" y="2151"/>
                <a:ext cx="12" cy="29"/>
              </a:xfrm>
              <a:custGeom>
                <a:avLst/>
                <a:gdLst>
                  <a:gd name="T0" fmla="*/ 0 w 12"/>
                  <a:gd name="T1" fmla="*/ 29 h 29"/>
                  <a:gd name="T2" fmla="*/ 0 w 12"/>
                  <a:gd name="T3" fmla="*/ 23 h 29"/>
                  <a:gd name="T4" fmla="*/ 0 w 12"/>
                  <a:gd name="T5" fmla="*/ 11 h 29"/>
                  <a:gd name="T6" fmla="*/ 6 w 12"/>
                  <a:gd name="T7" fmla="*/ 6 h 29"/>
                  <a:gd name="T8" fmla="*/ 6 w 12"/>
                  <a:gd name="T9" fmla="*/ 0 h 29"/>
                  <a:gd name="T10" fmla="*/ 12 w 12"/>
                  <a:gd name="T11" fmla="*/ 6 h 29"/>
                  <a:gd name="T12" fmla="*/ 6 w 12"/>
                  <a:gd name="T13" fmla="*/ 11 h 29"/>
                  <a:gd name="T14" fmla="*/ 6 w 12"/>
                  <a:gd name="T15" fmla="*/ 23 h 29"/>
                  <a:gd name="T16" fmla="*/ 0 w 12"/>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9"/>
                  <a:gd name="T29" fmla="*/ 12 w 1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9">
                    <a:moveTo>
                      <a:pt x="0" y="29"/>
                    </a:moveTo>
                    <a:lnTo>
                      <a:pt x="0" y="23"/>
                    </a:lnTo>
                    <a:lnTo>
                      <a:pt x="0" y="11"/>
                    </a:lnTo>
                    <a:lnTo>
                      <a:pt x="6" y="6"/>
                    </a:lnTo>
                    <a:lnTo>
                      <a:pt x="6" y="0"/>
                    </a:lnTo>
                    <a:lnTo>
                      <a:pt x="12" y="6"/>
                    </a:lnTo>
                    <a:lnTo>
                      <a:pt x="6" y="11"/>
                    </a:lnTo>
                    <a:lnTo>
                      <a:pt x="6" y="23"/>
                    </a:lnTo>
                    <a:lnTo>
                      <a:pt x="0"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16" name="Freeform 179"/>
              <p:cNvSpPr>
                <a:spLocks/>
              </p:cNvSpPr>
              <p:nvPr/>
            </p:nvSpPr>
            <p:spPr bwMode="auto">
              <a:xfrm>
                <a:off x="4295" y="2139"/>
                <a:ext cx="6" cy="29"/>
              </a:xfrm>
              <a:custGeom>
                <a:avLst/>
                <a:gdLst>
                  <a:gd name="T0" fmla="*/ 6 w 6"/>
                  <a:gd name="T1" fmla="*/ 29 h 29"/>
                  <a:gd name="T2" fmla="*/ 6 w 6"/>
                  <a:gd name="T3" fmla="*/ 23 h 29"/>
                  <a:gd name="T4" fmla="*/ 0 w 6"/>
                  <a:gd name="T5" fmla="*/ 18 h 29"/>
                  <a:gd name="T6" fmla="*/ 0 w 6"/>
                  <a:gd name="T7" fmla="*/ 6 h 29"/>
                  <a:gd name="T8" fmla="*/ 6 w 6"/>
                  <a:gd name="T9" fmla="*/ 0 h 29"/>
                  <a:gd name="T10" fmla="*/ 6 w 6"/>
                  <a:gd name="T11" fmla="*/ 6 h 29"/>
                  <a:gd name="T12" fmla="*/ 6 w 6"/>
                  <a:gd name="T13" fmla="*/ 12 h 29"/>
                  <a:gd name="T14" fmla="*/ 6 w 6"/>
                  <a:gd name="T15" fmla="*/ 18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3"/>
                    </a:lnTo>
                    <a:lnTo>
                      <a:pt x="0" y="18"/>
                    </a:lnTo>
                    <a:lnTo>
                      <a:pt x="0" y="6"/>
                    </a:lnTo>
                    <a:lnTo>
                      <a:pt x="6" y="0"/>
                    </a:lnTo>
                    <a:lnTo>
                      <a:pt x="6" y="6"/>
                    </a:lnTo>
                    <a:lnTo>
                      <a:pt x="6" y="12"/>
                    </a:lnTo>
                    <a:lnTo>
                      <a:pt x="6" y="18"/>
                    </a:lnTo>
                    <a:lnTo>
                      <a:pt x="6"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17" name="Freeform 180"/>
              <p:cNvSpPr>
                <a:spLocks/>
              </p:cNvSpPr>
              <p:nvPr/>
            </p:nvSpPr>
            <p:spPr bwMode="auto">
              <a:xfrm>
                <a:off x="4283" y="2133"/>
                <a:ext cx="6" cy="29"/>
              </a:xfrm>
              <a:custGeom>
                <a:avLst/>
                <a:gdLst>
                  <a:gd name="T0" fmla="*/ 6 w 6"/>
                  <a:gd name="T1" fmla="*/ 29 h 29"/>
                  <a:gd name="T2" fmla="*/ 6 w 6"/>
                  <a:gd name="T3" fmla="*/ 24 h 29"/>
                  <a:gd name="T4" fmla="*/ 0 w 6"/>
                  <a:gd name="T5" fmla="*/ 12 h 29"/>
                  <a:gd name="T6" fmla="*/ 0 w 6"/>
                  <a:gd name="T7" fmla="*/ 6 h 29"/>
                  <a:gd name="T8" fmla="*/ 0 w 6"/>
                  <a:gd name="T9" fmla="*/ 0 h 29"/>
                  <a:gd name="T10" fmla="*/ 6 w 6"/>
                  <a:gd name="T11" fmla="*/ 6 h 29"/>
                  <a:gd name="T12" fmla="*/ 6 w 6"/>
                  <a:gd name="T13" fmla="*/ 12 h 29"/>
                  <a:gd name="T14" fmla="*/ 6 w 6"/>
                  <a:gd name="T15" fmla="*/ 24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4"/>
                    </a:lnTo>
                    <a:lnTo>
                      <a:pt x="0" y="12"/>
                    </a:lnTo>
                    <a:lnTo>
                      <a:pt x="0" y="6"/>
                    </a:lnTo>
                    <a:lnTo>
                      <a:pt x="0" y="0"/>
                    </a:lnTo>
                    <a:lnTo>
                      <a:pt x="6" y="6"/>
                    </a:lnTo>
                    <a:lnTo>
                      <a:pt x="6" y="12"/>
                    </a:lnTo>
                    <a:lnTo>
                      <a:pt x="6" y="24"/>
                    </a:lnTo>
                    <a:lnTo>
                      <a:pt x="6"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18" name="Freeform 181"/>
              <p:cNvSpPr>
                <a:spLocks/>
              </p:cNvSpPr>
              <p:nvPr/>
            </p:nvSpPr>
            <p:spPr bwMode="auto">
              <a:xfrm>
                <a:off x="4266" y="2127"/>
                <a:ext cx="12" cy="30"/>
              </a:xfrm>
              <a:custGeom>
                <a:avLst/>
                <a:gdLst>
                  <a:gd name="T0" fmla="*/ 12 w 12"/>
                  <a:gd name="T1" fmla="*/ 30 h 30"/>
                  <a:gd name="T2" fmla="*/ 6 w 12"/>
                  <a:gd name="T3" fmla="*/ 24 h 30"/>
                  <a:gd name="T4" fmla="*/ 0 w 12"/>
                  <a:gd name="T5" fmla="*/ 12 h 30"/>
                  <a:gd name="T6" fmla="*/ 0 w 12"/>
                  <a:gd name="T7" fmla="*/ 0 h 30"/>
                  <a:gd name="T8" fmla="*/ 0 w 12"/>
                  <a:gd name="T9" fmla="*/ 0 h 30"/>
                  <a:gd name="T10" fmla="*/ 6 w 12"/>
                  <a:gd name="T11" fmla="*/ 6 h 30"/>
                  <a:gd name="T12" fmla="*/ 6 w 12"/>
                  <a:gd name="T13" fmla="*/ 12 h 30"/>
                  <a:gd name="T14" fmla="*/ 12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0" y="12"/>
                    </a:lnTo>
                    <a:lnTo>
                      <a:pt x="0" y="0"/>
                    </a:lnTo>
                    <a:lnTo>
                      <a:pt x="6" y="6"/>
                    </a:lnTo>
                    <a:lnTo>
                      <a:pt x="6" y="12"/>
                    </a:lnTo>
                    <a:lnTo>
                      <a:pt x="12" y="24"/>
                    </a:lnTo>
                    <a:lnTo>
                      <a:pt x="1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19" name="Freeform 182"/>
              <p:cNvSpPr>
                <a:spLocks/>
              </p:cNvSpPr>
              <p:nvPr/>
            </p:nvSpPr>
            <p:spPr bwMode="auto">
              <a:xfrm>
                <a:off x="4230" y="2121"/>
                <a:ext cx="18" cy="36"/>
              </a:xfrm>
              <a:custGeom>
                <a:avLst/>
                <a:gdLst>
                  <a:gd name="T0" fmla="*/ 18 w 18"/>
                  <a:gd name="T1" fmla="*/ 36 h 36"/>
                  <a:gd name="T2" fmla="*/ 18 w 18"/>
                  <a:gd name="T3" fmla="*/ 36 h 36"/>
                  <a:gd name="T4" fmla="*/ 12 w 18"/>
                  <a:gd name="T5" fmla="*/ 30 h 36"/>
                  <a:gd name="T6" fmla="*/ 12 w 18"/>
                  <a:gd name="T7" fmla="*/ 24 h 36"/>
                  <a:gd name="T8" fmla="*/ 6 w 18"/>
                  <a:gd name="T9" fmla="*/ 18 h 36"/>
                  <a:gd name="T10" fmla="*/ 6 w 18"/>
                  <a:gd name="T11" fmla="*/ 12 h 36"/>
                  <a:gd name="T12" fmla="*/ 0 w 18"/>
                  <a:gd name="T13" fmla="*/ 6 h 36"/>
                  <a:gd name="T14" fmla="*/ 0 w 18"/>
                  <a:gd name="T15" fmla="*/ 6 h 36"/>
                  <a:gd name="T16" fmla="*/ 6 w 18"/>
                  <a:gd name="T17" fmla="*/ 0 h 36"/>
                  <a:gd name="T18" fmla="*/ 6 w 18"/>
                  <a:gd name="T19" fmla="*/ 0 h 36"/>
                  <a:gd name="T20" fmla="*/ 6 w 18"/>
                  <a:gd name="T21" fmla="*/ 6 h 36"/>
                  <a:gd name="T22" fmla="*/ 12 w 18"/>
                  <a:gd name="T23" fmla="*/ 12 h 36"/>
                  <a:gd name="T24" fmla="*/ 12 w 18"/>
                  <a:gd name="T25" fmla="*/ 18 h 36"/>
                  <a:gd name="T26" fmla="*/ 12 w 18"/>
                  <a:gd name="T27" fmla="*/ 24 h 36"/>
                  <a:gd name="T28" fmla="*/ 18 w 18"/>
                  <a:gd name="T29" fmla="*/ 30 h 36"/>
                  <a:gd name="T30" fmla="*/ 18 w 18"/>
                  <a:gd name="T31" fmla="*/ 36 h 36"/>
                  <a:gd name="T32" fmla="*/ 18 w 18"/>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36"/>
                    </a:moveTo>
                    <a:lnTo>
                      <a:pt x="18" y="36"/>
                    </a:lnTo>
                    <a:lnTo>
                      <a:pt x="12" y="30"/>
                    </a:lnTo>
                    <a:lnTo>
                      <a:pt x="12" y="24"/>
                    </a:lnTo>
                    <a:lnTo>
                      <a:pt x="6" y="18"/>
                    </a:lnTo>
                    <a:lnTo>
                      <a:pt x="6" y="12"/>
                    </a:lnTo>
                    <a:lnTo>
                      <a:pt x="0" y="6"/>
                    </a:lnTo>
                    <a:lnTo>
                      <a:pt x="6" y="0"/>
                    </a:lnTo>
                    <a:lnTo>
                      <a:pt x="6" y="6"/>
                    </a:lnTo>
                    <a:lnTo>
                      <a:pt x="12" y="12"/>
                    </a:lnTo>
                    <a:lnTo>
                      <a:pt x="12" y="18"/>
                    </a:lnTo>
                    <a:lnTo>
                      <a:pt x="12" y="24"/>
                    </a:lnTo>
                    <a:lnTo>
                      <a:pt x="18" y="30"/>
                    </a:lnTo>
                    <a:lnTo>
                      <a:pt x="18"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20" name="Freeform 183"/>
              <p:cNvSpPr>
                <a:spLocks/>
              </p:cNvSpPr>
              <p:nvPr/>
            </p:nvSpPr>
            <p:spPr bwMode="auto">
              <a:xfrm>
                <a:off x="4200" y="2127"/>
                <a:ext cx="24" cy="35"/>
              </a:xfrm>
              <a:custGeom>
                <a:avLst/>
                <a:gdLst>
                  <a:gd name="T0" fmla="*/ 24 w 24"/>
                  <a:gd name="T1" fmla="*/ 35 h 35"/>
                  <a:gd name="T2" fmla="*/ 18 w 24"/>
                  <a:gd name="T3" fmla="*/ 30 h 35"/>
                  <a:gd name="T4" fmla="*/ 18 w 24"/>
                  <a:gd name="T5" fmla="*/ 30 h 35"/>
                  <a:gd name="T6" fmla="*/ 12 w 24"/>
                  <a:gd name="T7" fmla="*/ 24 h 35"/>
                  <a:gd name="T8" fmla="*/ 6 w 24"/>
                  <a:gd name="T9" fmla="*/ 18 h 35"/>
                  <a:gd name="T10" fmla="*/ 6 w 24"/>
                  <a:gd name="T11" fmla="*/ 12 h 35"/>
                  <a:gd name="T12" fmla="*/ 0 w 24"/>
                  <a:gd name="T13" fmla="*/ 6 h 35"/>
                  <a:gd name="T14" fmla="*/ 0 w 24"/>
                  <a:gd name="T15" fmla="*/ 6 h 35"/>
                  <a:gd name="T16" fmla="*/ 0 w 24"/>
                  <a:gd name="T17" fmla="*/ 0 h 35"/>
                  <a:gd name="T18" fmla="*/ 6 w 24"/>
                  <a:gd name="T19" fmla="*/ 0 h 35"/>
                  <a:gd name="T20" fmla="*/ 6 w 24"/>
                  <a:gd name="T21" fmla="*/ 6 h 35"/>
                  <a:gd name="T22" fmla="*/ 6 w 24"/>
                  <a:gd name="T23" fmla="*/ 12 h 35"/>
                  <a:gd name="T24" fmla="*/ 12 w 24"/>
                  <a:gd name="T25" fmla="*/ 18 h 35"/>
                  <a:gd name="T26" fmla="*/ 12 w 24"/>
                  <a:gd name="T27" fmla="*/ 24 h 35"/>
                  <a:gd name="T28" fmla="*/ 18 w 24"/>
                  <a:gd name="T29" fmla="*/ 30 h 35"/>
                  <a:gd name="T30" fmla="*/ 18 w 24"/>
                  <a:gd name="T31" fmla="*/ 35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18" y="30"/>
                    </a:lnTo>
                    <a:lnTo>
                      <a:pt x="12" y="24"/>
                    </a:lnTo>
                    <a:lnTo>
                      <a:pt x="6" y="18"/>
                    </a:lnTo>
                    <a:lnTo>
                      <a:pt x="6" y="12"/>
                    </a:lnTo>
                    <a:lnTo>
                      <a:pt x="0" y="6"/>
                    </a:lnTo>
                    <a:lnTo>
                      <a:pt x="0" y="0"/>
                    </a:lnTo>
                    <a:lnTo>
                      <a:pt x="6" y="0"/>
                    </a:lnTo>
                    <a:lnTo>
                      <a:pt x="6" y="6"/>
                    </a:lnTo>
                    <a:lnTo>
                      <a:pt x="6" y="12"/>
                    </a:lnTo>
                    <a:lnTo>
                      <a:pt x="12" y="18"/>
                    </a:lnTo>
                    <a:lnTo>
                      <a:pt x="12" y="24"/>
                    </a:lnTo>
                    <a:lnTo>
                      <a:pt x="18" y="30"/>
                    </a:lnTo>
                    <a:lnTo>
                      <a:pt x="18" y="35"/>
                    </a:lnTo>
                    <a:lnTo>
                      <a:pt x="24"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21" name="Freeform 184"/>
              <p:cNvSpPr>
                <a:spLocks/>
              </p:cNvSpPr>
              <p:nvPr/>
            </p:nvSpPr>
            <p:spPr bwMode="auto">
              <a:xfrm>
                <a:off x="4248" y="2127"/>
                <a:ext cx="18" cy="30"/>
              </a:xfrm>
              <a:custGeom>
                <a:avLst/>
                <a:gdLst>
                  <a:gd name="T0" fmla="*/ 18 w 18"/>
                  <a:gd name="T1" fmla="*/ 30 h 30"/>
                  <a:gd name="T2" fmla="*/ 12 w 18"/>
                  <a:gd name="T3" fmla="*/ 30 h 30"/>
                  <a:gd name="T4" fmla="*/ 12 w 18"/>
                  <a:gd name="T5" fmla="*/ 24 h 30"/>
                  <a:gd name="T6" fmla="*/ 6 w 18"/>
                  <a:gd name="T7" fmla="*/ 18 h 30"/>
                  <a:gd name="T8" fmla="*/ 0 w 18"/>
                  <a:gd name="T9" fmla="*/ 12 h 30"/>
                  <a:gd name="T10" fmla="*/ 0 w 18"/>
                  <a:gd name="T11" fmla="*/ 6 h 30"/>
                  <a:gd name="T12" fmla="*/ 0 w 18"/>
                  <a:gd name="T13" fmla="*/ 6 h 30"/>
                  <a:gd name="T14" fmla="*/ 0 w 18"/>
                  <a:gd name="T15" fmla="*/ 0 h 30"/>
                  <a:gd name="T16" fmla="*/ 0 w 18"/>
                  <a:gd name="T17" fmla="*/ 0 h 30"/>
                  <a:gd name="T18" fmla="*/ 0 w 18"/>
                  <a:gd name="T19" fmla="*/ 0 h 30"/>
                  <a:gd name="T20" fmla="*/ 6 w 18"/>
                  <a:gd name="T21" fmla="*/ 6 h 30"/>
                  <a:gd name="T22" fmla="*/ 6 w 18"/>
                  <a:gd name="T23" fmla="*/ 6 h 30"/>
                  <a:gd name="T24" fmla="*/ 6 w 18"/>
                  <a:gd name="T25" fmla="*/ 12 h 30"/>
                  <a:gd name="T26" fmla="*/ 12 w 18"/>
                  <a:gd name="T27" fmla="*/ 18 h 30"/>
                  <a:gd name="T28" fmla="*/ 12 w 18"/>
                  <a:gd name="T29" fmla="*/ 24 h 30"/>
                  <a:gd name="T30" fmla="*/ 12 w 18"/>
                  <a:gd name="T31" fmla="*/ 30 h 30"/>
                  <a:gd name="T32" fmla="*/ 18 w 18"/>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0"/>
                  <a:gd name="T53" fmla="*/ 18 w 1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0">
                    <a:moveTo>
                      <a:pt x="18" y="30"/>
                    </a:moveTo>
                    <a:lnTo>
                      <a:pt x="12" y="30"/>
                    </a:lnTo>
                    <a:lnTo>
                      <a:pt x="12" y="24"/>
                    </a:lnTo>
                    <a:lnTo>
                      <a:pt x="6" y="18"/>
                    </a:lnTo>
                    <a:lnTo>
                      <a:pt x="0" y="12"/>
                    </a:lnTo>
                    <a:lnTo>
                      <a:pt x="0" y="6"/>
                    </a:lnTo>
                    <a:lnTo>
                      <a:pt x="0" y="0"/>
                    </a:lnTo>
                    <a:lnTo>
                      <a:pt x="6" y="6"/>
                    </a:lnTo>
                    <a:lnTo>
                      <a:pt x="6" y="12"/>
                    </a:lnTo>
                    <a:lnTo>
                      <a:pt x="12" y="18"/>
                    </a:lnTo>
                    <a:lnTo>
                      <a:pt x="12" y="24"/>
                    </a:lnTo>
                    <a:lnTo>
                      <a:pt x="12" y="30"/>
                    </a:lnTo>
                    <a:lnTo>
                      <a:pt x="18"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22" name="Freeform 185"/>
              <p:cNvSpPr>
                <a:spLocks/>
              </p:cNvSpPr>
              <p:nvPr/>
            </p:nvSpPr>
            <p:spPr bwMode="auto">
              <a:xfrm>
                <a:off x="4236" y="2157"/>
                <a:ext cx="24" cy="41"/>
              </a:xfrm>
              <a:custGeom>
                <a:avLst/>
                <a:gdLst>
                  <a:gd name="T0" fmla="*/ 0 w 24"/>
                  <a:gd name="T1" fmla="*/ 41 h 41"/>
                  <a:gd name="T2" fmla="*/ 0 w 24"/>
                  <a:gd name="T3" fmla="*/ 41 h 41"/>
                  <a:gd name="T4" fmla="*/ 0 w 24"/>
                  <a:gd name="T5" fmla="*/ 35 h 41"/>
                  <a:gd name="T6" fmla="*/ 0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7 h 41"/>
                  <a:gd name="T24" fmla="*/ 12 w 24"/>
                  <a:gd name="T25" fmla="*/ 23 h 41"/>
                  <a:gd name="T26" fmla="*/ 6 w 24"/>
                  <a:gd name="T27" fmla="*/ 29 h 41"/>
                  <a:gd name="T28" fmla="*/ 6 w 24"/>
                  <a:gd name="T29" fmla="*/ 35 h 41"/>
                  <a:gd name="T30" fmla="*/ 0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41"/>
                    </a:lnTo>
                    <a:lnTo>
                      <a:pt x="0" y="35"/>
                    </a:lnTo>
                    <a:lnTo>
                      <a:pt x="0" y="29"/>
                    </a:lnTo>
                    <a:lnTo>
                      <a:pt x="6" y="23"/>
                    </a:lnTo>
                    <a:lnTo>
                      <a:pt x="12" y="11"/>
                    </a:lnTo>
                    <a:lnTo>
                      <a:pt x="18" y="5"/>
                    </a:lnTo>
                    <a:lnTo>
                      <a:pt x="24" y="0"/>
                    </a:lnTo>
                    <a:lnTo>
                      <a:pt x="24" y="5"/>
                    </a:lnTo>
                    <a:lnTo>
                      <a:pt x="18" y="17"/>
                    </a:lnTo>
                    <a:lnTo>
                      <a:pt x="12" y="23"/>
                    </a:lnTo>
                    <a:lnTo>
                      <a:pt x="6" y="29"/>
                    </a:lnTo>
                    <a:lnTo>
                      <a:pt x="6" y="35"/>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23" name="Freeform 186"/>
              <p:cNvSpPr>
                <a:spLocks/>
              </p:cNvSpPr>
              <p:nvPr/>
            </p:nvSpPr>
            <p:spPr bwMode="auto">
              <a:xfrm>
                <a:off x="4212" y="2157"/>
                <a:ext cx="24" cy="35"/>
              </a:xfrm>
              <a:custGeom>
                <a:avLst/>
                <a:gdLst>
                  <a:gd name="T0" fmla="*/ 0 w 24"/>
                  <a:gd name="T1" fmla="*/ 35 h 35"/>
                  <a:gd name="T2" fmla="*/ 0 w 24"/>
                  <a:gd name="T3" fmla="*/ 35 h 35"/>
                  <a:gd name="T4" fmla="*/ 6 w 24"/>
                  <a:gd name="T5" fmla="*/ 29 h 35"/>
                  <a:gd name="T6" fmla="*/ 6 w 24"/>
                  <a:gd name="T7" fmla="*/ 23 h 35"/>
                  <a:gd name="T8" fmla="*/ 6 w 24"/>
                  <a:gd name="T9" fmla="*/ 17 h 35"/>
                  <a:gd name="T10" fmla="*/ 12 w 24"/>
                  <a:gd name="T11" fmla="*/ 11 h 35"/>
                  <a:gd name="T12" fmla="*/ 18 w 24"/>
                  <a:gd name="T13" fmla="*/ 5 h 35"/>
                  <a:gd name="T14" fmla="*/ 24 w 24"/>
                  <a:gd name="T15" fmla="*/ 5 h 35"/>
                  <a:gd name="T16" fmla="*/ 24 w 24"/>
                  <a:gd name="T17" fmla="*/ 0 h 35"/>
                  <a:gd name="T18" fmla="*/ 24 w 24"/>
                  <a:gd name="T19" fmla="*/ 5 h 35"/>
                  <a:gd name="T20" fmla="*/ 24 w 24"/>
                  <a:gd name="T21" fmla="*/ 11 h 35"/>
                  <a:gd name="T22" fmla="*/ 18 w 24"/>
                  <a:gd name="T23" fmla="*/ 17 h 35"/>
                  <a:gd name="T24" fmla="*/ 12 w 24"/>
                  <a:gd name="T25" fmla="*/ 23 h 35"/>
                  <a:gd name="T26" fmla="*/ 12 w 24"/>
                  <a:gd name="T27" fmla="*/ 29 h 35"/>
                  <a:gd name="T28" fmla="*/ 6 w 24"/>
                  <a:gd name="T29" fmla="*/ 29 h 35"/>
                  <a:gd name="T30" fmla="*/ 6 w 24"/>
                  <a:gd name="T31" fmla="*/ 35 h 35"/>
                  <a:gd name="T32" fmla="*/ 0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0" y="35"/>
                    </a:moveTo>
                    <a:lnTo>
                      <a:pt x="0" y="35"/>
                    </a:lnTo>
                    <a:lnTo>
                      <a:pt x="6" y="29"/>
                    </a:lnTo>
                    <a:lnTo>
                      <a:pt x="6" y="23"/>
                    </a:lnTo>
                    <a:lnTo>
                      <a:pt x="6" y="17"/>
                    </a:lnTo>
                    <a:lnTo>
                      <a:pt x="12" y="11"/>
                    </a:lnTo>
                    <a:lnTo>
                      <a:pt x="18" y="5"/>
                    </a:lnTo>
                    <a:lnTo>
                      <a:pt x="24" y="5"/>
                    </a:lnTo>
                    <a:lnTo>
                      <a:pt x="24" y="0"/>
                    </a:lnTo>
                    <a:lnTo>
                      <a:pt x="24" y="5"/>
                    </a:lnTo>
                    <a:lnTo>
                      <a:pt x="24" y="11"/>
                    </a:lnTo>
                    <a:lnTo>
                      <a:pt x="18" y="17"/>
                    </a:lnTo>
                    <a:lnTo>
                      <a:pt x="12" y="23"/>
                    </a:lnTo>
                    <a:lnTo>
                      <a:pt x="12" y="29"/>
                    </a:lnTo>
                    <a:lnTo>
                      <a:pt x="6" y="29"/>
                    </a:lnTo>
                    <a:lnTo>
                      <a:pt x="6" y="35"/>
                    </a:lnTo>
                    <a:lnTo>
                      <a:pt x="0"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24" name="Freeform 187"/>
              <p:cNvSpPr>
                <a:spLocks/>
              </p:cNvSpPr>
              <p:nvPr/>
            </p:nvSpPr>
            <p:spPr bwMode="auto">
              <a:xfrm>
                <a:off x="4212" y="2127"/>
                <a:ext cx="24" cy="35"/>
              </a:xfrm>
              <a:custGeom>
                <a:avLst/>
                <a:gdLst>
                  <a:gd name="T0" fmla="*/ 24 w 24"/>
                  <a:gd name="T1" fmla="*/ 35 h 35"/>
                  <a:gd name="T2" fmla="*/ 24 w 24"/>
                  <a:gd name="T3" fmla="*/ 30 h 35"/>
                  <a:gd name="T4" fmla="*/ 18 w 24"/>
                  <a:gd name="T5" fmla="*/ 24 h 35"/>
                  <a:gd name="T6" fmla="*/ 12 w 24"/>
                  <a:gd name="T7" fmla="*/ 18 h 35"/>
                  <a:gd name="T8" fmla="*/ 12 w 24"/>
                  <a:gd name="T9" fmla="*/ 18 h 35"/>
                  <a:gd name="T10" fmla="*/ 6 w 24"/>
                  <a:gd name="T11" fmla="*/ 12 h 35"/>
                  <a:gd name="T12" fmla="*/ 6 w 24"/>
                  <a:gd name="T13" fmla="*/ 6 h 35"/>
                  <a:gd name="T14" fmla="*/ 0 w 24"/>
                  <a:gd name="T15" fmla="*/ 0 h 35"/>
                  <a:gd name="T16" fmla="*/ 6 w 24"/>
                  <a:gd name="T17" fmla="*/ 0 h 35"/>
                  <a:gd name="T18" fmla="*/ 6 w 24"/>
                  <a:gd name="T19" fmla="*/ 0 h 35"/>
                  <a:gd name="T20" fmla="*/ 6 w 24"/>
                  <a:gd name="T21" fmla="*/ 0 h 35"/>
                  <a:gd name="T22" fmla="*/ 12 w 24"/>
                  <a:gd name="T23" fmla="*/ 6 h 35"/>
                  <a:gd name="T24" fmla="*/ 12 w 24"/>
                  <a:gd name="T25" fmla="*/ 12 h 35"/>
                  <a:gd name="T26" fmla="*/ 18 w 24"/>
                  <a:gd name="T27" fmla="*/ 18 h 35"/>
                  <a:gd name="T28" fmla="*/ 18 w 24"/>
                  <a:gd name="T29" fmla="*/ 24 h 35"/>
                  <a:gd name="T30" fmla="*/ 24 w 24"/>
                  <a:gd name="T31" fmla="*/ 30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24" y="30"/>
                    </a:lnTo>
                    <a:lnTo>
                      <a:pt x="18" y="24"/>
                    </a:lnTo>
                    <a:lnTo>
                      <a:pt x="12" y="18"/>
                    </a:lnTo>
                    <a:lnTo>
                      <a:pt x="6" y="12"/>
                    </a:lnTo>
                    <a:lnTo>
                      <a:pt x="6" y="6"/>
                    </a:lnTo>
                    <a:lnTo>
                      <a:pt x="0" y="0"/>
                    </a:lnTo>
                    <a:lnTo>
                      <a:pt x="6" y="0"/>
                    </a:lnTo>
                    <a:lnTo>
                      <a:pt x="12" y="6"/>
                    </a:lnTo>
                    <a:lnTo>
                      <a:pt x="12" y="12"/>
                    </a:lnTo>
                    <a:lnTo>
                      <a:pt x="18" y="18"/>
                    </a:lnTo>
                    <a:lnTo>
                      <a:pt x="18" y="24"/>
                    </a:lnTo>
                    <a:lnTo>
                      <a:pt x="24" y="30"/>
                    </a:lnTo>
                    <a:lnTo>
                      <a:pt x="24"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25" name="Freeform 188"/>
              <p:cNvSpPr>
                <a:spLocks/>
              </p:cNvSpPr>
              <p:nvPr/>
            </p:nvSpPr>
            <p:spPr bwMode="auto">
              <a:xfrm>
                <a:off x="5096" y="1636"/>
                <a:ext cx="89" cy="84"/>
              </a:xfrm>
              <a:custGeom>
                <a:avLst/>
                <a:gdLst>
                  <a:gd name="T0" fmla="*/ 18 w 89"/>
                  <a:gd name="T1" fmla="*/ 18 h 84"/>
                  <a:gd name="T2" fmla="*/ 12 w 89"/>
                  <a:gd name="T3" fmla="*/ 30 h 84"/>
                  <a:gd name="T4" fmla="*/ 12 w 89"/>
                  <a:gd name="T5" fmla="*/ 42 h 84"/>
                  <a:gd name="T6" fmla="*/ 24 w 89"/>
                  <a:gd name="T7" fmla="*/ 42 h 84"/>
                  <a:gd name="T8" fmla="*/ 29 w 89"/>
                  <a:gd name="T9" fmla="*/ 42 h 84"/>
                  <a:gd name="T10" fmla="*/ 29 w 89"/>
                  <a:gd name="T11" fmla="*/ 48 h 84"/>
                  <a:gd name="T12" fmla="*/ 29 w 89"/>
                  <a:gd name="T13" fmla="*/ 48 h 84"/>
                  <a:gd name="T14" fmla="*/ 24 w 89"/>
                  <a:gd name="T15" fmla="*/ 48 h 84"/>
                  <a:gd name="T16" fmla="*/ 18 w 89"/>
                  <a:gd name="T17" fmla="*/ 42 h 84"/>
                  <a:gd name="T18" fmla="*/ 6 w 89"/>
                  <a:gd name="T19" fmla="*/ 48 h 84"/>
                  <a:gd name="T20" fmla="*/ 0 w 89"/>
                  <a:gd name="T21" fmla="*/ 54 h 84"/>
                  <a:gd name="T22" fmla="*/ 6 w 89"/>
                  <a:gd name="T23" fmla="*/ 66 h 84"/>
                  <a:gd name="T24" fmla="*/ 12 w 89"/>
                  <a:gd name="T25" fmla="*/ 66 h 84"/>
                  <a:gd name="T26" fmla="*/ 18 w 89"/>
                  <a:gd name="T27" fmla="*/ 66 h 84"/>
                  <a:gd name="T28" fmla="*/ 24 w 89"/>
                  <a:gd name="T29" fmla="*/ 66 h 84"/>
                  <a:gd name="T30" fmla="*/ 29 w 89"/>
                  <a:gd name="T31" fmla="*/ 60 h 84"/>
                  <a:gd name="T32" fmla="*/ 24 w 89"/>
                  <a:gd name="T33" fmla="*/ 72 h 84"/>
                  <a:gd name="T34" fmla="*/ 24 w 89"/>
                  <a:gd name="T35" fmla="*/ 84 h 84"/>
                  <a:gd name="T36" fmla="*/ 29 w 89"/>
                  <a:gd name="T37" fmla="*/ 84 h 84"/>
                  <a:gd name="T38" fmla="*/ 41 w 89"/>
                  <a:gd name="T39" fmla="*/ 84 h 84"/>
                  <a:gd name="T40" fmla="*/ 41 w 89"/>
                  <a:gd name="T41" fmla="*/ 72 h 84"/>
                  <a:gd name="T42" fmla="*/ 41 w 89"/>
                  <a:gd name="T43" fmla="*/ 66 h 84"/>
                  <a:gd name="T44" fmla="*/ 41 w 89"/>
                  <a:gd name="T45" fmla="*/ 60 h 84"/>
                  <a:gd name="T46" fmla="*/ 41 w 89"/>
                  <a:gd name="T47" fmla="*/ 66 h 84"/>
                  <a:gd name="T48" fmla="*/ 47 w 89"/>
                  <a:gd name="T49" fmla="*/ 72 h 84"/>
                  <a:gd name="T50" fmla="*/ 59 w 89"/>
                  <a:gd name="T51" fmla="*/ 72 h 84"/>
                  <a:gd name="T52" fmla="*/ 71 w 89"/>
                  <a:gd name="T53" fmla="*/ 78 h 84"/>
                  <a:gd name="T54" fmla="*/ 83 w 89"/>
                  <a:gd name="T55" fmla="*/ 72 h 84"/>
                  <a:gd name="T56" fmla="*/ 83 w 89"/>
                  <a:gd name="T57" fmla="*/ 66 h 84"/>
                  <a:gd name="T58" fmla="*/ 83 w 89"/>
                  <a:gd name="T59" fmla="*/ 60 h 84"/>
                  <a:gd name="T60" fmla="*/ 71 w 89"/>
                  <a:gd name="T61" fmla="*/ 54 h 84"/>
                  <a:gd name="T62" fmla="*/ 59 w 89"/>
                  <a:gd name="T63" fmla="*/ 54 h 84"/>
                  <a:gd name="T64" fmla="*/ 65 w 89"/>
                  <a:gd name="T65" fmla="*/ 42 h 84"/>
                  <a:gd name="T66" fmla="*/ 77 w 89"/>
                  <a:gd name="T67" fmla="*/ 42 h 84"/>
                  <a:gd name="T68" fmla="*/ 89 w 89"/>
                  <a:gd name="T69" fmla="*/ 36 h 84"/>
                  <a:gd name="T70" fmla="*/ 89 w 89"/>
                  <a:gd name="T71" fmla="*/ 24 h 84"/>
                  <a:gd name="T72" fmla="*/ 77 w 89"/>
                  <a:gd name="T73" fmla="*/ 18 h 84"/>
                  <a:gd name="T74" fmla="*/ 65 w 89"/>
                  <a:gd name="T75" fmla="*/ 24 h 84"/>
                  <a:gd name="T76" fmla="*/ 65 w 89"/>
                  <a:gd name="T77" fmla="*/ 30 h 84"/>
                  <a:gd name="T78" fmla="*/ 59 w 89"/>
                  <a:gd name="T79" fmla="*/ 36 h 84"/>
                  <a:gd name="T80" fmla="*/ 53 w 89"/>
                  <a:gd name="T81" fmla="*/ 36 h 84"/>
                  <a:gd name="T82" fmla="*/ 53 w 89"/>
                  <a:gd name="T83" fmla="*/ 30 h 84"/>
                  <a:gd name="T84" fmla="*/ 53 w 89"/>
                  <a:gd name="T85" fmla="*/ 24 h 84"/>
                  <a:gd name="T86" fmla="*/ 65 w 89"/>
                  <a:gd name="T87" fmla="*/ 12 h 84"/>
                  <a:gd name="T88" fmla="*/ 59 w 89"/>
                  <a:gd name="T89" fmla="*/ 0 h 84"/>
                  <a:gd name="T90" fmla="*/ 47 w 89"/>
                  <a:gd name="T91" fmla="*/ 0 h 84"/>
                  <a:gd name="T92" fmla="*/ 41 w 89"/>
                  <a:gd name="T93" fmla="*/ 6 h 84"/>
                  <a:gd name="T94" fmla="*/ 35 w 89"/>
                  <a:gd name="T95" fmla="*/ 12 h 84"/>
                  <a:gd name="T96" fmla="*/ 41 w 89"/>
                  <a:gd name="T97" fmla="*/ 18 h 84"/>
                  <a:gd name="T98" fmla="*/ 41 w 89"/>
                  <a:gd name="T99" fmla="*/ 24 h 84"/>
                  <a:gd name="T100" fmla="*/ 41 w 89"/>
                  <a:gd name="T101" fmla="*/ 36 h 84"/>
                  <a:gd name="T102" fmla="*/ 35 w 89"/>
                  <a:gd name="T103" fmla="*/ 36 h 84"/>
                  <a:gd name="T104" fmla="*/ 35 w 89"/>
                  <a:gd name="T105" fmla="*/ 24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84"/>
                  <a:gd name="T161" fmla="*/ 89 w 89"/>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84">
                    <a:moveTo>
                      <a:pt x="24" y="18"/>
                    </a:moveTo>
                    <a:lnTo>
                      <a:pt x="18" y="18"/>
                    </a:lnTo>
                    <a:lnTo>
                      <a:pt x="12" y="24"/>
                    </a:lnTo>
                    <a:lnTo>
                      <a:pt x="12" y="30"/>
                    </a:lnTo>
                    <a:lnTo>
                      <a:pt x="12" y="36"/>
                    </a:lnTo>
                    <a:lnTo>
                      <a:pt x="12" y="42"/>
                    </a:lnTo>
                    <a:lnTo>
                      <a:pt x="18" y="42"/>
                    </a:lnTo>
                    <a:lnTo>
                      <a:pt x="24" y="42"/>
                    </a:lnTo>
                    <a:lnTo>
                      <a:pt x="29" y="42"/>
                    </a:lnTo>
                    <a:lnTo>
                      <a:pt x="29" y="48"/>
                    </a:lnTo>
                    <a:lnTo>
                      <a:pt x="24" y="48"/>
                    </a:lnTo>
                    <a:lnTo>
                      <a:pt x="18" y="48"/>
                    </a:lnTo>
                    <a:lnTo>
                      <a:pt x="18" y="42"/>
                    </a:lnTo>
                    <a:lnTo>
                      <a:pt x="12" y="42"/>
                    </a:lnTo>
                    <a:lnTo>
                      <a:pt x="6" y="48"/>
                    </a:lnTo>
                    <a:lnTo>
                      <a:pt x="0" y="54"/>
                    </a:lnTo>
                    <a:lnTo>
                      <a:pt x="0" y="60"/>
                    </a:lnTo>
                    <a:lnTo>
                      <a:pt x="6" y="60"/>
                    </a:lnTo>
                    <a:lnTo>
                      <a:pt x="6" y="66"/>
                    </a:lnTo>
                    <a:lnTo>
                      <a:pt x="12" y="66"/>
                    </a:lnTo>
                    <a:lnTo>
                      <a:pt x="18" y="66"/>
                    </a:lnTo>
                    <a:lnTo>
                      <a:pt x="24" y="66"/>
                    </a:lnTo>
                    <a:lnTo>
                      <a:pt x="24" y="60"/>
                    </a:lnTo>
                    <a:lnTo>
                      <a:pt x="29" y="60"/>
                    </a:lnTo>
                    <a:lnTo>
                      <a:pt x="29" y="66"/>
                    </a:lnTo>
                    <a:lnTo>
                      <a:pt x="24" y="72"/>
                    </a:lnTo>
                    <a:lnTo>
                      <a:pt x="24" y="78"/>
                    </a:lnTo>
                    <a:lnTo>
                      <a:pt x="24" y="84"/>
                    </a:lnTo>
                    <a:lnTo>
                      <a:pt x="29" y="84"/>
                    </a:lnTo>
                    <a:lnTo>
                      <a:pt x="35" y="84"/>
                    </a:lnTo>
                    <a:lnTo>
                      <a:pt x="41" y="84"/>
                    </a:lnTo>
                    <a:lnTo>
                      <a:pt x="41" y="78"/>
                    </a:lnTo>
                    <a:lnTo>
                      <a:pt x="41" y="72"/>
                    </a:lnTo>
                    <a:lnTo>
                      <a:pt x="41" y="66"/>
                    </a:lnTo>
                    <a:lnTo>
                      <a:pt x="41" y="60"/>
                    </a:lnTo>
                    <a:lnTo>
                      <a:pt x="41" y="66"/>
                    </a:lnTo>
                    <a:lnTo>
                      <a:pt x="47" y="66"/>
                    </a:lnTo>
                    <a:lnTo>
                      <a:pt x="47" y="72"/>
                    </a:lnTo>
                    <a:lnTo>
                      <a:pt x="53" y="72"/>
                    </a:lnTo>
                    <a:lnTo>
                      <a:pt x="59" y="72"/>
                    </a:lnTo>
                    <a:lnTo>
                      <a:pt x="65" y="72"/>
                    </a:lnTo>
                    <a:lnTo>
                      <a:pt x="65" y="78"/>
                    </a:lnTo>
                    <a:lnTo>
                      <a:pt x="71" y="78"/>
                    </a:lnTo>
                    <a:lnTo>
                      <a:pt x="77" y="78"/>
                    </a:lnTo>
                    <a:lnTo>
                      <a:pt x="77" y="72"/>
                    </a:lnTo>
                    <a:lnTo>
                      <a:pt x="83" y="72"/>
                    </a:lnTo>
                    <a:lnTo>
                      <a:pt x="83" y="66"/>
                    </a:lnTo>
                    <a:lnTo>
                      <a:pt x="83" y="60"/>
                    </a:lnTo>
                    <a:lnTo>
                      <a:pt x="77" y="54"/>
                    </a:lnTo>
                    <a:lnTo>
                      <a:pt x="71" y="54"/>
                    </a:lnTo>
                    <a:lnTo>
                      <a:pt x="65" y="54"/>
                    </a:lnTo>
                    <a:lnTo>
                      <a:pt x="59" y="54"/>
                    </a:lnTo>
                    <a:lnTo>
                      <a:pt x="59" y="48"/>
                    </a:lnTo>
                    <a:lnTo>
                      <a:pt x="65" y="48"/>
                    </a:lnTo>
                    <a:lnTo>
                      <a:pt x="65" y="42"/>
                    </a:lnTo>
                    <a:lnTo>
                      <a:pt x="71" y="42"/>
                    </a:lnTo>
                    <a:lnTo>
                      <a:pt x="77" y="42"/>
                    </a:lnTo>
                    <a:lnTo>
                      <a:pt x="83" y="36"/>
                    </a:lnTo>
                    <a:lnTo>
                      <a:pt x="89" y="36"/>
                    </a:lnTo>
                    <a:lnTo>
                      <a:pt x="89" y="30"/>
                    </a:lnTo>
                    <a:lnTo>
                      <a:pt x="89" y="24"/>
                    </a:lnTo>
                    <a:lnTo>
                      <a:pt x="83" y="18"/>
                    </a:lnTo>
                    <a:lnTo>
                      <a:pt x="77" y="18"/>
                    </a:lnTo>
                    <a:lnTo>
                      <a:pt x="71" y="18"/>
                    </a:lnTo>
                    <a:lnTo>
                      <a:pt x="65" y="24"/>
                    </a:lnTo>
                    <a:lnTo>
                      <a:pt x="65" y="30"/>
                    </a:lnTo>
                    <a:lnTo>
                      <a:pt x="65" y="36"/>
                    </a:lnTo>
                    <a:lnTo>
                      <a:pt x="59" y="36"/>
                    </a:lnTo>
                    <a:lnTo>
                      <a:pt x="53" y="42"/>
                    </a:lnTo>
                    <a:lnTo>
                      <a:pt x="53" y="36"/>
                    </a:lnTo>
                    <a:lnTo>
                      <a:pt x="47" y="36"/>
                    </a:lnTo>
                    <a:lnTo>
                      <a:pt x="53" y="30"/>
                    </a:lnTo>
                    <a:lnTo>
                      <a:pt x="53" y="24"/>
                    </a:lnTo>
                    <a:lnTo>
                      <a:pt x="59" y="18"/>
                    </a:lnTo>
                    <a:lnTo>
                      <a:pt x="65" y="12"/>
                    </a:lnTo>
                    <a:lnTo>
                      <a:pt x="59" y="6"/>
                    </a:lnTo>
                    <a:lnTo>
                      <a:pt x="59" y="0"/>
                    </a:lnTo>
                    <a:lnTo>
                      <a:pt x="53" y="0"/>
                    </a:lnTo>
                    <a:lnTo>
                      <a:pt x="47" y="0"/>
                    </a:lnTo>
                    <a:lnTo>
                      <a:pt x="41" y="0"/>
                    </a:lnTo>
                    <a:lnTo>
                      <a:pt x="41" y="6"/>
                    </a:lnTo>
                    <a:lnTo>
                      <a:pt x="35" y="6"/>
                    </a:lnTo>
                    <a:lnTo>
                      <a:pt x="35" y="12"/>
                    </a:lnTo>
                    <a:lnTo>
                      <a:pt x="41" y="18"/>
                    </a:lnTo>
                    <a:lnTo>
                      <a:pt x="41" y="24"/>
                    </a:lnTo>
                    <a:lnTo>
                      <a:pt x="41" y="30"/>
                    </a:lnTo>
                    <a:lnTo>
                      <a:pt x="41" y="36"/>
                    </a:lnTo>
                    <a:lnTo>
                      <a:pt x="35" y="36"/>
                    </a:lnTo>
                    <a:lnTo>
                      <a:pt x="35" y="30"/>
                    </a:lnTo>
                    <a:lnTo>
                      <a:pt x="35" y="24"/>
                    </a:lnTo>
                    <a:lnTo>
                      <a:pt x="29" y="18"/>
                    </a:lnTo>
                    <a:lnTo>
                      <a:pt x="24" y="18"/>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26" name="Freeform 189"/>
              <p:cNvSpPr>
                <a:spLocks/>
              </p:cNvSpPr>
              <p:nvPr/>
            </p:nvSpPr>
            <p:spPr bwMode="auto">
              <a:xfrm>
                <a:off x="5036" y="1750"/>
                <a:ext cx="89" cy="155"/>
              </a:xfrm>
              <a:custGeom>
                <a:avLst/>
                <a:gdLst>
                  <a:gd name="T0" fmla="*/ 89 w 89"/>
                  <a:gd name="T1" fmla="*/ 0 h 155"/>
                  <a:gd name="T2" fmla="*/ 84 w 89"/>
                  <a:gd name="T3" fmla="*/ 12 h 155"/>
                  <a:gd name="T4" fmla="*/ 72 w 89"/>
                  <a:gd name="T5" fmla="*/ 18 h 155"/>
                  <a:gd name="T6" fmla="*/ 66 w 89"/>
                  <a:gd name="T7" fmla="*/ 24 h 155"/>
                  <a:gd name="T8" fmla="*/ 54 w 89"/>
                  <a:gd name="T9" fmla="*/ 30 h 155"/>
                  <a:gd name="T10" fmla="*/ 48 w 89"/>
                  <a:gd name="T11" fmla="*/ 36 h 155"/>
                  <a:gd name="T12" fmla="*/ 36 w 89"/>
                  <a:gd name="T13" fmla="*/ 36 h 155"/>
                  <a:gd name="T14" fmla="*/ 30 w 89"/>
                  <a:gd name="T15" fmla="*/ 42 h 155"/>
                  <a:gd name="T16" fmla="*/ 18 w 89"/>
                  <a:gd name="T17" fmla="*/ 42 h 155"/>
                  <a:gd name="T18" fmla="*/ 18 w 89"/>
                  <a:gd name="T19" fmla="*/ 42 h 155"/>
                  <a:gd name="T20" fmla="*/ 18 w 89"/>
                  <a:gd name="T21" fmla="*/ 48 h 155"/>
                  <a:gd name="T22" fmla="*/ 18 w 89"/>
                  <a:gd name="T23" fmla="*/ 54 h 155"/>
                  <a:gd name="T24" fmla="*/ 18 w 89"/>
                  <a:gd name="T25" fmla="*/ 54 h 155"/>
                  <a:gd name="T26" fmla="*/ 12 w 89"/>
                  <a:gd name="T27" fmla="*/ 60 h 155"/>
                  <a:gd name="T28" fmla="*/ 12 w 89"/>
                  <a:gd name="T29" fmla="*/ 66 h 155"/>
                  <a:gd name="T30" fmla="*/ 6 w 89"/>
                  <a:gd name="T31" fmla="*/ 66 h 155"/>
                  <a:gd name="T32" fmla="*/ 0 w 89"/>
                  <a:gd name="T33" fmla="*/ 72 h 155"/>
                  <a:gd name="T34" fmla="*/ 6 w 89"/>
                  <a:gd name="T35" fmla="*/ 84 h 155"/>
                  <a:gd name="T36" fmla="*/ 12 w 89"/>
                  <a:gd name="T37" fmla="*/ 96 h 155"/>
                  <a:gd name="T38" fmla="*/ 12 w 89"/>
                  <a:gd name="T39" fmla="*/ 108 h 155"/>
                  <a:gd name="T40" fmla="*/ 6 w 89"/>
                  <a:gd name="T41" fmla="*/ 114 h 155"/>
                  <a:gd name="T42" fmla="*/ 12 w 89"/>
                  <a:gd name="T43" fmla="*/ 120 h 155"/>
                  <a:gd name="T44" fmla="*/ 18 w 89"/>
                  <a:gd name="T45" fmla="*/ 120 h 155"/>
                  <a:gd name="T46" fmla="*/ 24 w 89"/>
                  <a:gd name="T47" fmla="*/ 125 h 155"/>
                  <a:gd name="T48" fmla="*/ 30 w 89"/>
                  <a:gd name="T49" fmla="*/ 125 h 155"/>
                  <a:gd name="T50" fmla="*/ 30 w 89"/>
                  <a:gd name="T51" fmla="*/ 131 h 155"/>
                  <a:gd name="T52" fmla="*/ 36 w 89"/>
                  <a:gd name="T53" fmla="*/ 137 h 155"/>
                  <a:gd name="T54" fmla="*/ 42 w 89"/>
                  <a:gd name="T55" fmla="*/ 143 h 155"/>
                  <a:gd name="T56" fmla="*/ 42 w 89"/>
                  <a:gd name="T57" fmla="*/ 155 h 155"/>
                  <a:gd name="T58" fmla="*/ 48 w 89"/>
                  <a:gd name="T59" fmla="*/ 149 h 155"/>
                  <a:gd name="T60" fmla="*/ 48 w 89"/>
                  <a:gd name="T61" fmla="*/ 143 h 155"/>
                  <a:gd name="T62" fmla="*/ 54 w 89"/>
                  <a:gd name="T63" fmla="*/ 137 h 155"/>
                  <a:gd name="T64" fmla="*/ 60 w 89"/>
                  <a:gd name="T65" fmla="*/ 131 h 155"/>
                  <a:gd name="T66" fmla="*/ 60 w 89"/>
                  <a:gd name="T67" fmla="*/ 125 h 155"/>
                  <a:gd name="T68" fmla="*/ 66 w 89"/>
                  <a:gd name="T69" fmla="*/ 125 h 155"/>
                  <a:gd name="T70" fmla="*/ 78 w 89"/>
                  <a:gd name="T71" fmla="*/ 120 h 155"/>
                  <a:gd name="T72" fmla="*/ 84 w 89"/>
                  <a:gd name="T73" fmla="*/ 120 h 155"/>
                  <a:gd name="T74" fmla="*/ 78 w 89"/>
                  <a:gd name="T75" fmla="*/ 114 h 155"/>
                  <a:gd name="T76" fmla="*/ 78 w 89"/>
                  <a:gd name="T77" fmla="*/ 102 h 155"/>
                  <a:gd name="T78" fmla="*/ 78 w 89"/>
                  <a:gd name="T79" fmla="*/ 96 h 155"/>
                  <a:gd name="T80" fmla="*/ 84 w 89"/>
                  <a:gd name="T81" fmla="*/ 84 h 155"/>
                  <a:gd name="T82" fmla="*/ 78 w 89"/>
                  <a:gd name="T83" fmla="*/ 66 h 155"/>
                  <a:gd name="T84" fmla="*/ 78 w 89"/>
                  <a:gd name="T85" fmla="*/ 54 h 155"/>
                  <a:gd name="T86" fmla="*/ 78 w 89"/>
                  <a:gd name="T87" fmla="*/ 36 h 155"/>
                  <a:gd name="T88" fmla="*/ 78 w 89"/>
                  <a:gd name="T89" fmla="*/ 24 h 155"/>
                  <a:gd name="T90" fmla="*/ 84 w 89"/>
                  <a:gd name="T91" fmla="*/ 18 h 155"/>
                  <a:gd name="T92" fmla="*/ 84 w 89"/>
                  <a:gd name="T93" fmla="*/ 12 h 155"/>
                  <a:gd name="T94" fmla="*/ 89 w 89"/>
                  <a:gd name="T95" fmla="*/ 6 h 155"/>
                  <a:gd name="T96" fmla="*/ 89 w 89"/>
                  <a:gd name="T97" fmla="*/ 6 h 155"/>
                  <a:gd name="T98" fmla="*/ 89 w 89"/>
                  <a:gd name="T99" fmla="*/ 6 h 155"/>
                  <a:gd name="T100" fmla="*/ 89 w 89"/>
                  <a:gd name="T101" fmla="*/ 6 h 155"/>
                  <a:gd name="T102" fmla="*/ 89 w 89"/>
                  <a:gd name="T103" fmla="*/ 0 h 155"/>
                  <a:gd name="T104" fmla="*/ 89 w 89"/>
                  <a:gd name="T105" fmla="*/ 0 h 155"/>
                  <a:gd name="T106" fmla="*/ 89 w 89"/>
                  <a:gd name="T107" fmla="*/ 0 h 1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
                  <a:gd name="T163" fmla="*/ 0 h 155"/>
                  <a:gd name="T164" fmla="*/ 89 w 89"/>
                  <a:gd name="T165" fmla="*/ 155 h 1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 h="155">
                    <a:moveTo>
                      <a:pt x="89" y="0"/>
                    </a:moveTo>
                    <a:lnTo>
                      <a:pt x="84" y="12"/>
                    </a:lnTo>
                    <a:lnTo>
                      <a:pt x="72" y="18"/>
                    </a:lnTo>
                    <a:lnTo>
                      <a:pt x="66" y="24"/>
                    </a:lnTo>
                    <a:lnTo>
                      <a:pt x="54" y="30"/>
                    </a:lnTo>
                    <a:lnTo>
                      <a:pt x="48" y="36"/>
                    </a:lnTo>
                    <a:lnTo>
                      <a:pt x="36" y="36"/>
                    </a:lnTo>
                    <a:lnTo>
                      <a:pt x="30" y="42"/>
                    </a:lnTo>
                    <a:lnTo>
                      <a:pt x="18" y="42"/>
                    </a:lnTo>
                    <a:lnTo>
                      <a:pt x="18" y="48"/>
                    </a:lnTo>
                    <a:lnTo>
                      <a:pt x="18" y="54"/>
                    </a:lnTo>
                    <a:lnTo>
                      <a:pt x="12" y="60"/>
                    </a:lnTo>
                    <a:lnTo>
                      <a:pt x="12" y="66"/>
                    </a:lnTo>
                    <a:lnTo>
                      <a:pt x="6" y="66"/>
                    </a:lnTo>
                    <a:lnTo>
                      <a:pt x="0" y="72"/>
                    </a:lnTo>
                    <a:lnTo>
                      <a:pt x="6" y="84"/>
                    </a:lnTo>
                    <a:lnTo>
                      <a:pt x="12" y="96"/>
                    </a:lnTo>
                    <a:lnTo>
                      <a:pt x="12" y="108"/>
                    </a:lnTo>
                    <a:lnTo>
                      <a:pt x="6" y="114"/>
                    </a:lnTo>
                    <a:lnTo>
                      <a:pt x="12" y="120"/>
                    </a:lnTo>
                    <a:lnTo>
                      <a:pt x="18" y="120"/>
                    </a:lnTo>
                    <a:lnTo>
                      <a:pt x="24" y="125"/>
                    </a:lnTo>
                    <a:lnTo>
                      <a:pt x="30" y="125"/>
                    </a:lnTo>
                    <a:lnTo>
                      <a:pt x="30" y="131"/>
                    </a:lnTo>
                    <a:lnTo>
                      <a:pt x="36" y="137"/>
                    </a:lnTo>
                    <a:lnTo>
                      <a:pt x="42" y="143"/>
                    </a:lnTo>
                    <a:lnTo>
                      <a:pt x="42" y="155"/>
                    </a:lnTo>
                    <a:lnTo>
                      <a:pt x="48" y="149"/>
                    </a:lnTo>
                    <a:lnTo>
                      <a:pt x="48" y="143"/>
                    </a:lnTo>
                    <a:lnTo>
                      <a:pt x="54" y="137"/>
                    </a:lnTo>
                    <a:lnTo>
                      <a:pt x="60" y="131"/>
                    </a:lnTo>
                    <a:lnTo>
                      <a:pt x="60" y="125"/>
                    </a:lnTo>
                    <a:lnTo>
                      <a:pt x="66" y="125"/>
                    </a:lnTo>
                    <a:lnTo>
                      <a:pt x="78" y="120"/>
                    </a:lnTo>
                    <a:lnTo>
                      <a:pt x="84" y="120"/>
                    </a:lnTo>
                    <a:lnTo>
                      <a:pt x="78" y="114"/>
                    </a:lnTo>
                    <a:lnTo>
                      <a:pt x="78" y="102"/>
                    </a:lnTo>
                    <a:lnTo>
                      <a:pt x="78" y="96"/>
                    </a:lnTo>
                    <a:lnTo>
                      <a:pt x="84" y="84"/>
                    </a:lnTo>
                    <a:lnTo>
                      <a:pt x="78" y="66"/>
                    </a:lnTo>
                    <a:lnTo>
                      <a:pt x="78" y="54"/>
                    </a:lnTo>
                    <a:lnTo>
                      <a:pt x="78" y="36"/>
                    </a:lnTo>
                    <a:lnTo>
                      <a:pt x="78" y="24"/>
                    </a:lnTo>
                    <a:lnTo>
                      <a:pt x="84" y="18"/>
                    </a:lnTo>
                    <a:lnTo>
                      <a:pt x="84" y="12"/>
                    </a:lnTo>
                    <a:lnTo>
                      <a:pt x="89" y="6"/>
                    </a:lnTo>
                    <a:lnTo>
                      <a:pt x="89"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27" name="Freeform 190"/>
              <p:cNvSpPr>
                <a:spLocks/>
              </p:cNvSpPr>
              <p:nvPr/>
            </p:nvSpPr>
            <p:spPr bwMode="auto">
              <a:xfrm>
                <a:off x="5263" y="1714"/>
                <a:ext cx="167" cy="126"/>
              </a:xfrm>
              <a:custGeom>
                <a:avLst/>
                <a:gdLst>
                  <a:gd name="T0" fmla="*/ 77 w 167"/>
                  <a:gd name="T1" fmla="*/ 0 h 126"/>
                  <a:gd name="T2" fmla="*/ 71 w 167"/>
                  <a:gd name="T3" fmla="*/ 0 h 126"/>
                  <a:gd name="T4" fmla="*/ 66 w 167"/>
                  <a:gd name="T5" fmla="*/ 0 h 126"/>
                  <a:gd name="T6" fmla="*/ 54 w 167"/>
                  <a:gd name="T7" fmla="*/ 6 h 126"/>
                  <a:gd name="T8" fmla="*/ 48 w 167"/>
                  <a:gd name="T9" fmla="*/ 6 h 126"/>
                  <a:gd name="T10" fmla="*/ 36 w 167"/>
                  <a:gd name="T11" fmla="*/ 12 h 126"/>
                  <a:gd name="T12" fmla="*/ 30 w 167"/>
                  <a:gd name="T13" fmla="*/ 12 h 126"/>
                  <a:gd name="T14" fmla="*/ 18 w 167"/>
                  <a:gd name="T15" fmla="*/ 18 h 126"/>
                  <a:gd name="T16" fmla="*/ 12 w 167"/>
                  <a:gd name="T17" fmla="*/ 18 h 126"/>
                  <a:gd name="T18" fmla="*/ 6 w 167"/>
                  <a:gd name="T19" fmla="*/ 18 h 126"/>
                  <a:gd name="T20" fmla="*/ 6 w 167"/>
                  <a:gd name="T21" fmla="*/ 12 h 126"/>
                  <a:gd name="T22" fmla="*/ 0 w 167"/>
                  <a:gd name="T23" fmla="*/ 12 h 126"/>
                  <a:gd name="T24" fmla="*/ 0 w 167"/>
                  <a:gd name="T25" fmla="*/ 12 h 126"/>
                  <a:gd name="T26" fmla="*/ 12 w 167"/>
                  <a:gd name="T27" fmla="*/ 18 h 126"/>
                  <a:gd name="T28" fmla="*/ 18 w 167"/>
                  <a:gd name="T29" fmla="*/ 30 h 126"/>
                  <a:gd name="T30" fmla="*/ 24 w 167"/>
                  <a:gd name="T31" fmla="*/ 36 h 126"/>
                  <a:gd name="T32" fmla="*/ 30 w 167"/>
                  <a:gd name="T33" fmla="*/ 48 h 126"/>
                  <a:gd name="T34" fmla="*/ 36 w 167"/>
                  <a:gd name="T35" fmla="*/ 60 h 126"/>
                  <a:gd name="T36" fmla="*/ 42 w 167"/>
                  <a:gd name="T37" fmla="*/ 66 h 126"/>
                  <a:gd name="T38" fmla="*/ 48 w 167"/>
                  <a:gd name="T39" fmla="*/ 84 h 126"/>
                  <a:gd name="T40" fmla="*/ 48 w 167"/>
                  <a:gd name="T41" fmla="*/ 96 h 126"/>
                  <a:gd name="T42" fmla="*/ 54 w 167"/>
                  <a:gd name="T43" fmla="*/ 96 h 126"/>
                  <a:gd name="T44" fmla="*/ 60 w 167"/>
                  <a:gd name="T45" fmla="*/ 96 h 126"/>
                  <a:gd name="T46" fmla="*/ 66 w 167"/>
                  <a:gd name="T47" fmla="*/ 96 h 126"/>
                  <a:gd name="T48" fmla="*/ 71 w 167"/>
                  <a:gd name="T49" fmla="*/ 102 h 126"/>
                  <a:gd name="T50" fmla="*/ 77 w 167"/>
                  <a:gd name="T51" fmla="*/ 108 h 126"/>
                  <a:gd name="T52" fmla="*/ 83 w 167"/>
                  <a:gd name="T53" fmla="*/ 114 h 126"/>
                  <a:gd name="T54" fmla="*/ 89 w 167"/>
                  <a:gd name="T55" fmla="*/ 120 h 126"/>
                  <a:gd name="T56" fmla="*/ 89 w 167"/>
                  <a:gd name="T57" fmla="*/ 126 h 126"/>
                  <a:gd name="T58" fmla="*/ 95 w 167"/>
                  <a:gd name="T59" fmla="*/ 120 h 126"/>
                  <a:gd name="T60" fmla="*/ 101 w 167"/>
                  <a:gd name="T61" fmla="*/ 120 h 126"/>
                  <a:gd name="T62" fmla="*/ 107 w 167"/>
                  <a:gd name="T63" fmla="*/ 114 h 126"/>
                  <a:gd name="T64" fmla="*/ 119 w 167"/>
                  <a:gd name="T65" fmla="*/ 114 h 126"/>
                  <a:gd name="T66" fmla="*/ 131 w 167"/>
                  <a:gd name="T67" fmla="*/ 114 h 126"/>
                  <a:gd name="T68" fmla="*/ 143 w 167"/>
                  <a:gd name="T69" fmla="*/ 114 h 126"/>
                  <a:gd name="T70" fmla="*/ 155 w 167"/>
                  <a:gd name="T71" fmla="*/ 114 h 126"/>
                  <a:gd name="T72" fmla="*/ 167 w 167"/>
                  <a:gd name="T73" fmla="*/ 120 h 126"/>
                  <a:gd name="T74" fmla="*/ 161 w 167"/>
                  <a:gd name="T75" fmla="*/ 114 h 126"/>
                  <a:gd name="T76" fmla="*/ 161 w 167"/>
                  <a:gd name="T77" fmla="*/ 108 h 126"/>
                  <a:gd name="T78" fmla="*/ 155 w 167"/>
                  <a:gd name="T79" fmla="*/ 102 h 126"/>
                  <a:gd name="T80" fmla="*/ 155 w 167"/>
                  <a:gd name="T81" fmla="*/ 96 h 126"/>
                  <a:gd name="T82" fmla="*/ 149 w 167"/>
                  <a:gd name="T83" fmla="*/ 84 h 126"/>
                  <a:gd name="T84" fmla="*/ 155 w 167"/>
                  <a:gd name="T85" fmla="*/ 78 h 126"/>
                  <a:gd name="T86" fmla="*/ 155 w 167"/>
                  <a:gd name="T87" fmla="*/ 66 h 126"/>
                  <a:gd name="T88" fmla="*/ 161 w 167"/>
                  <a:gd name="T89" fmla="*/ 54 h 126"/>
                  <a:gd name="T90" fmla="*/ 155 w 167"/>
                  <a:gd name="T91" fmla="*/ 48 h 126"/>
                  <a:gd name="T92" fmla="*/ 143 w 167"/>
                  <a:gd name="T93" fmla="*/ 48 h 126"/>
                  <a:gd name="T94" fmla="*/ 137 w 167"/>
                  <a:gd name="T95" fmla="*/ 48 h 126"/>
                  <a:gd name="T96" fmla="*/ 131 w 167"/>
                  <a:gd name="T97" fmla="*/ 42 h 126"/>
                  <a:gd name="T98" fmla="*/ 125 w 167"/>
                  <a:gd name="T99" fmla="*/ 36 h 126"/>
                  <a:gd name="T100" fmla="*/ 119 w 167"/>
                  <a:gd name="T101" fmla="*/ 30 h 126"/>
                  <a:gd name="T102" fmla="*/ 119 w 167"/>
                  <a:gd name="T103" fmla="*/ 18 h 126"/>
                  <a:gd name="T104" fmla="*/ 119 w 167"/>
                  <a:gd name="T105" fmla="*/ 6 h 126"/>
                  <a:gd name="T106" fmla="*/ 113 w 167"/>
                  <a:gd name="T107" fmla="*/ 6 h 126"/>
                  <a:gd name="T108" fmla="*/ 107 w 167"/>
                  <a:gd name="T109" fmla="*/ 6 h 126"/>
                  <a:gd name="T110" fmla="*/ 101 w 167"/>
                  <a:gd name="T111" fmla="*/ 6 h 126"/>
                  <a:gd name="T112" fmla="*/ 95 w 167"/>
                  <a:gd name="T113" fmla="*/ 6 h 126"/>
                  <a:gd name="T114" fmla="*/ 95 w 167"/>
                  <a:gd name="T115" fmla="*/ 6 h 126"/>
                  <a:gd name="T116" fmla="*/ 89 w 167"/>
                  <a:gd name="T117" fmla="*/ 6 h 126"/>
                  <a:gd name="T118" fmla="*/ 83 w 167"/>
                  <a:gd name="T119" fmla="*/ 0 h 126"/>
                  <a:gd name="T120" fmla="*/ 77 w 167"/>
                  <a:gd name="T121" fmla="*/ 0 h 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
                  <a:gd name="T184" fmla="*/ 0 h 126"/>
                  <a:gd name="T185" fmla="*/ 167 w 167"/>
                  <a:gd name="T186" fmla="*/ 126 h 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 h="126">
                    <a:moveTo>
                      <a:pt x="77" y="0"/>
                    </a:moveTo>
                    <a:lnTo>
                      <a:pt x="71" y="0"/>
                    </a:lnTo>
                    <a:lnTo>
                      <a:pt x="66" y="0"/>
                    </a:lnTo>
                    <a:lnTo>
                      <a:pt x="54" y="6"/>
                    </a:lnTo>
                    <a:lnTo>
                      <a:pt x="48" y="6"/>
                    </a:lnTo>
                    <a:lnTo>
                      <a:pt x="36" y="12"/>
                    </a:lnTo>
                    <a:lnTo>
                      <a:pt x="30" y="12"/>
                    </a:lnTo>
                    <a:lnTo>
                      <a:pt x="18" y="18"/>
                    </a:lnTo>
                    <a:lnTo>
                      <a:pt x="12" y="18"/>
                    </a:lnTo>
                    <a:lnTo>
                      <a:pt x="6" y="18"/>
                    </a:lnTo>
                    <a:lnTo>
                      <a:pt x="6" y="12"/>
                    </a:lnTo>
                    <a:lnTo>
                      <a:pt x="0" y="12"/>
                    </a:lnTo>
                    <a:lnTo>
                      <a:pt x="12" y="18"/>
                    </a:lnTo>
                    <a:lnTo>
                      <a:pt x="18" y="30"/>
                    </a:lnTo>
                    <a:lnTo>
                      <a:pt x="24" y="36"/>
                    </a:lnTo>
                    <a:lnTo>
                      <a:pt x="30" y="48"/>
                    </a:lnTo>
                    <a:lnTo>
                      <a:pt x="36" y="60"/>
                    </a:lnTo>
                    <a:lnTo>
                      <a:pt x="42" y="66"/>
                    </a:lnTo>
                    <a:lnTo>
                      <a:pt x="48" y="84"/>
                    </a:lnTo>
                    <a:lnTo>
                      <a:pt x="48" y="96"/>
                    </a:lnTo>
                    <a:lnTo>
                      <a:pt x="54" y="96"/>
                    </a:lnTo>
                    <a:lnTo>
                      <a:pt x="60" y="96"/>
                    </a:lnTo>
                    <a:lnTo>
                      <a:pt x="66" y="96"/>
                    </a:lnTo>
                    <a:lnTo>
                      <a:pt x="71" y="102"/>
                    </a:lnTo>
                    <a:lnTo>
                      <a:pt x="77" y="108"/>
                    </a:lnTo>
                    <a:lnTo>
                      <a:pt x="83" y="114"/>
                    </a:lnTo>
                    <a:lnTo>
                      <a:pt x="89" y="120"/>
                    </a:lnTo>
                    <a:lnTo>
                      <a:pt x="89" y="126"/>
                    </a:lnTo>
                    <a:lnTo>
                      <a:pt x="95" y="120"/>
                    </a:lnTo>
                    <a:lnTo>
                      <a:pt x="101" y="120"/>
                    </a:lnTo>
                    <a:lnTo>
                      <a:pt x="107" y="114"/>
                    </a:lnTo>
                    <a:lnTo>
                      <a:pt x="119" y="114"/>
                    </a:lnTo>
                    <a:lnTo>
                      <a:pt x="131" y="114"/>
                    </a:lnTo>
                    <a:lnTo>
                      <a:pt x="143" y="114"/>
                    </a:lnTo>
                    <a:lnTo>
                      <a:pt x="155" y="114"/>
                    </a:lnTo>
                    <a:lnTo>
                      <a:pt x="167" y="120"/>
                    </a:lnTo>
                    <a:lnTo>
                      <a:pt x="161" y="114"/>
                    </a:lnTo>
                    <a:lnTo>
                      <a:pt x="161" y="108"/>
                    </a:lnTo>
                    <a:lnTo>
                      <a:pt x="155" y="102"/>
                    </a:lnTo>
                    <a:lnTo>
                      <a:pt x="155" y="96"/>
                    </a:lnTo>
                    <a:lnTo>
                      <a:pt x="149" y="84"/>
                    </a:lnTo>
                    <a:lnTo>
                      <a:pt x="155" y="78"/>
                    </a:lnTo>
                    <a:lnTo>
                      <a:pt x="155" y="66"/>
                    </a:lnTo>
                    <a:lnTo>
                      <a:pt x="161" y="54"/>
                    </a:lnTo>
                    <a:lnTo>
                      <a:pt x="155" y="48"/>
                    </a:lnTo>
                    <a:lnTo>
                      <a:pt x="143" y="48"/>
                    </a:lnTo>
                    <a:lnTo>
                      <a:pt x="137" y="48"/>
                    </a:lnTo>
                    <a:lnTo>
                      <a:pt x="131" y="42"/>
                    </a:lnTo>
                    <a:lnTo>
                      <a:pt x="125" y="36"/>
                    </a:lnTo>
                    <a:lnTo>
                      <a:pt x="119" y="30"/>
                    </a:lnTo>
                    <a:lnTo>
                      <a:pt x="119" y="18"/>
                    </a:lnTo>
                    <a:lnTo>
                      <a:pt x="119" y="6"/>
                    </a:lnTo>
                    <a:lnTo>
                      <a:pt x="113" y="6"/>
                    </a:lnTo>
                    <a:lnTo>
                      <a:pt x="107" y="6"/>
                    </a:lnTo>
                    <a:lnTo>
                      <a:pt x="101" y="6"/>
                    </a:lnTo>
                    <a:lnTo>
                      <a:pt x="95" y="6"/>
                    </a:lnTo>
                    <a:lnTo>
                      <a:pt x="89" y="6"/>
                    </a:lnTo>
                    <a:lnTo>
                      <a:pt x="83" y="0"/>
                    </a:lnTo>
                    <a:lnTo>
                      <a:pt x="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28" name="Freeform 191"/>
              <p:cNvSpPr>
                <a:spLocks/>
              </p:cNvSpPr>
              <p:nvPr/>
            </p:nvSpPr>
            <p:spPr bwMode="auto">
              <a:xfrm>
                <a:off x="5179" y="1523"/>
                <a:ext cx="144" cy="179"/>
              </a:xfrm>
              <a:custGeom>
                <a:avLst/>
                <a:gdLst>
                  <a:gd name="T0" fmla="*/ 120 w 144"/>
                  <a:gd name="T1" fmla="*/ 83 h 179"/>
                  <a:gd name="T2" fmla="*/ 102 w 144"/>
                  <a:gd name="T3" fmla="*/ 89 h 179"/>
                  <a:gd name="T4" fmla="*/ 78 w 144"/>
                  <a:gd name="T5" fmla="*/ 95 h 179"/>
                  <a:gd name="T6" fmla="*/ 54 w 144"/>
                  <a:gd name="T7" fmla="*/ 113 h 179"/>
                  <a:gd name="T8" fmla="*/ 42 w 144"/>
                  <a:gd name="T9" fmla="*/ 143 h 179"/>
                  <a:gd name="T10" fmla="*/ 42 w 144"/>
                  <a:gd name="T11" fmla="*/ 155 h 179"/>
                  <a:gd name="T12" fmla="*/ 36 w 144"/>
                  <a:gd name="T13" fmla="*/ 167 h 179"/>
                  <a:gd name="T14" fmla="*/ 30 w 144"/>
                  <a:gd name="T15" fmla="*/ 173 h 179"/>
                  <a:gd name="T16" fmla="*/ 24 w 144"/>
                  <a:gd name="T17" fmla="*/ 173 h 179"/>
                  <a:gd name="T18" fmla="*/ 12 w 144"/>
                  <a:gd name="T19" fmla="*/ 173 h 179"/>
                  <a:gd name="T20" fmla="*/ 6 w 144"/>
                  <a:gd name="T21" fmla="*/ 173 h 179"/>
                  <a:gd name="T22" fmla="*/ 0 w 144"/>
                  <a:gd name="T23" fmla="*/ 179 h 179"/>
                  <a:gd name="T24" fmla="*/ 0 w 144"/>
                  <a:gd name="T25" fmla="*/ 179 h 179"/>
                  <a:gd name="T26" fmla="*/ 0 w 144"/>
                  <a:gd name="T27" fmla="*/ 179 h 179"/>
                  <a:gd name="T28" fmla="*/ 12 w 144"/>
                  <a:gd name="T29" fmla="*/ 167 h 179"/>
                  <a:gd name="T30" fmla="*/ 24 w 144"/>
                  <a:gd name="T31" fmla="*/ 155 h 179"/>
                  <a:gd name="T32" fmla="*/ 36 w 144"/>
                  <a:gd name="T33" fmla="*/ 131 h 179"/>
                  <a:gd name="T34" fmla="*/ 36 w 144"/>
                  <a:gd name="T35" fmla="*/ 113 h 179"/>
                  <a:gd name="T36" fmla="*/ 36 w 144"/>
                  <a:gd name="T37" fmla="*/ 101 h 179"/>
                  <a:gd name="T38" fmla="*/ 30 w 144"/>
                  <a:gd name="T39" fmla="*/ 83 h 179"/>
                  <a:gd name="T40" fmla="*/ 36 w 144"/>
                  <a:gd name="T41" fmla="*/ 71 h 179"/>
                  <a:gd name="T42" fmla="*/ 48 w 144"/>
                  <a:gd name="T43" fmla="*/ 65 h 179"/>
                  <a:gd name="T44" fmla="*/ 54 w 144"/>
                  <a:gd name="T45" fmla="*/ 54 h 179"/>
                  <a:gd name="T46" fmla="*/ 60 w 144"/>
                  <a:gd name="T47" fmla="*/ 36 h 179"/>
                  <a:gd name="T48" fmla="*/ 66 w 144"/>
                  <a:gd name="T49" fmla="*/ 30 h 179"/>
                  <a:gd name="T50" fmla="*/ 78 w 144"/>
                  <a:gd name="T51" fmla="*/ 24 h 179"/>
                  <a:gd name="T52" fmla="*/ 102 w 144"/>
                  <a:gd name="T53" fmla="*/ 18 h 179"/>
                  <a:gd name="T54" fmla="*/ 114 w 144"/>
                  <a:gd name="T55" fmla="*/ 6 h 179"/>
                  <a:gd name="T56" fmla="*/ 120 w 144"/>
                  <a:gd name="T57" fmla="*/ 6 h 179"/>
                  <a:gd name="T58" fmla="*/ 120 w 144"/>
                  <a:gd name="T59" fmla="*/ 24 h 179"/>
                  <a:gd name="T60" fmla="*/ 126 w 144"/>
                  <a:gd name="T61" fmla="*/ 42 h 179"/>
                  <a:gd name="T62" fmla="*/ 138 w 144"/>
                  <a:gd name="T63" fmla="*/ 54 h 179"/>
                  <a:gd name="T64" fmla="*/ 144 w 144"/>
                  <a:gd name="T65" fmla="*/ 60 h 179"/>
                  <a:gd name="T66" fmla="*/ 132 w 144"/>
                  <a:gd name="T67" fmla="*/ 60 h 179"/>
                  <a:gd name="T68" fmla="*/ 126 w 144"/>
                  <a:gd name="T69" fmla="*/ 71 h 179"/>
                  <a:gd name="T70" fmla="*/ 126 w 144"/>
                  <a:gd name="T71" fmla="*/ 77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179"/>
                  <a:gd name="T110" fmla="*/ 144 w 144"/>
                  <a:gd name="T111" fmla="*/ 179 h 1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179">
                    <a:moveTo>
                      <a:pt x="126" y="83"/>
                    </a:moveTo>
                    <a:lnTo>
                      <a:pt x="120" y="83"/>
                    </a:lnTo>
                    <a:lnTo>
                      <a:pt x="114" y="83"/>
                    </a:lnTo>
                    <a:lnTo>
                      <a:pt x="102" y="89"/>
                    </a:lnTo>
                    <a:lnTo>
                      <a:pt x="90" y="89"/>
                    </a:lnTo>
                    <a:lnTo>
                      <a:pt x="78" y="95"/>
                    </a:lnTo>
                    <a:lnTo>
                      <a:pt x="66" y="101"/>
                    </a:lnTo>
                    <a:lnTo>
                      <a:pt x="54" y="113"/>
                    </a:lnTo>
                    <a:lnTo>
                      <a:pt x="48" y="131"/>
                    </a:lnTo>
                    <a:lnTo>
                      <a:pt x="42" y="143"/>
                    </a:lnTo>
                    <a:lnTo>
                      <a:pt x="42" y="149"/>
                    </a:lnTo>
                    <a:lnTo>
                      <a:pt x="42" y="155"/>
                    </a:lnTo>
                    <a:lnTo>
                      <a:pt x="36" y="161"/>
                    </a:lnTo>
                    <a:lnTo>
                      <a:pt x="36" y="167"/>
                    </a:lnTo>
                    <a:lnTo>
                      <a:pt x="30" y="167"/>
                    </a:lnTo>
                    <a:lnTo>
                      <a:pt x="30" y="173"/>
                    </a:lnTo>
                    <a:lnTo>
                      <a:pt x="24" y="173"/>
                    </a:lnTo>
                    <a:lnTo>
                      <a:pt x="18" y="173"/>
                    </a:lnTo>
                    <a:lnTo>
                      <a:pt x="12" y="173"/>
                    </a:lnTo>
                    <a:lnTo>
                      <a:pt x="6" y="173"/>
                    </a:lnTo>
                    <a:lnTo>
                      <a:pt x="6" y="179"/>
                    </a:lnTo>
                    <a:lnTo>
                      <a:pt x="0" y="179"/>
                    </a:lnTo>
                    <a:lnTo>
                      <a:pt x="0" y="173"/>
                    </a:lnTo>
                    <a:lnTo>
                      <a:pt x="12" y="167"/>
                    </a:lnTo>
                    <a:lnTo>
                      <a:pt x="18" y="161"/>
                    </a:lnTo>
                    <a:lnTo>
                      <a:pt x="24" y="155"/>
                    </a:lnTo>
                    <a:lnTo>
                      <a:pt x="30" y="143"/>
                    </a:lnTo>
                    <a:lnTo>
                      <a:pt x="36" y="131"/>
                    </a:lnTo>
                    <a:lnTo>
                      <a:pt x="36" y="119"/>
                    </a:lnTo>
                    <a:lnTo>
                      <a:pt x="36" y="113"/>
                    </a:lnTo>
                    <a:lnTo>
                      <a:pt x="36" y="107"/>
                    </a:lnTo>
                    <a:lnTo>
                      <a:pt x="36" y="101"/>
                    </a:lnTo>
                    <a:lnTo>
                      <a:pt x="36" y="89"/>
                    </a:lnTo>
                    <a:lnTo>
                      <a:pt x="30" y="83"/>
                    </a:lnTo>
                    <a:lnTo>
                      <a:pt x="30" y="77"/>
                    </a:lnTo>
                    <a:lnTo>
                      <a:pt x="36" y="71"/>
                    </a:lnTo>
                    <a:lnTo>
                      <a:pt x="42" y="71"/>
                    </a:lnTo>
                    <a:lnTo>
                      <a:pt x="48" y="65"/>
                    </a:lnTo>
                    <a:lnTo>
                      <a:pt x="54" y="60"/>
                    </a:lnTo>
                    <a:lnTo>
                      <a:pt x="54" y="54"/>
                    </a:lnTo>
                    <a:lnTo>
                      <a:pt x="60" y="48"/>
                    </a:lnTo>
                    <a:lnTo>
                      <a:pt x="60" y="36"/>
                    </a:lnTo>
                    <a:lnTo>
                      <a:pt x="60" y="30"/>
                    </a:lnTo>
                    <a:lnTo>
                      <a:pt x="66" y="30"/>
                    </a:lnTo>
                    <a:lnTo>
                      <a:pt x="72" y="30"/>
                    </a:lnTo>
                    <a:lnTo>
                      <a:pt x="78" y="24"/>
                    </a:lnTo>
                    <a:lnTo>
                      <a:pt x="90" y="18"/>
                    </a:lnTo>
                    <a:lnTo>
                      <a:pt x="102" y="18"/>
                    </a:lnTo>
                    <a:lnTo>
                      <a:pt x="108" y="12"/>
                    </a:lnTo>
                    <a:lnTo>
                      <a:pt x="114" y="6"/>
                    </a:lnTo>
                    <a:lnTo>
                      <a:pt x="120" y="0"/>
                    </a:lnTo>
                    <a:lnTo>
                      <a:pt x="120" y="6"/>
                    </a:lnTo>
                    <a:lnTo>
                      <a:pt x="120" y="12"/>
                    </a:lnTo>
                    <a:lnTo>
                      <a:pt x="120" y="24"/>
                    </a:lnTo>
                    <a:lnTo>
                      <a:pt x="126" y="30"/>
                    </a:lnTo>
                    <a:lnTo>
                      <a:pt x="126" y="42"/>
                    </a:lnTo>
                    <a:lnTo>
                      <a:pt x="132" y="48"/>
                    </a:lnTo>
                    <a:lnTo>
                      <a:pt x="138" y="54"/>
                    </a:lnTo>
                    <a:lnTo>
                      <a:pt x="144" y="60"/>
                    </a:lnTo>
                    <a:lnTo>
                      <a:pt x="138" y="60"/>
                    </a:lnTo>
                    <a:lnTo>
                      <a:pt x="132" y="60"/>
                    </a:lnTo>
                    <a:lnTo>
                      <a:pt x="126" y="65"/>
                    </a:lnTo>
                    <a:lnTo>
                      <a:pt x="126" y="71"/>
                    </a:lnTo>
                    <a:lnTo>
                      <a:pt x="126" y="77"/>
                    </a:lnTo>
                    <a:lnTo>
                      <a:pt x="126" y="83"/>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29" name="Freeform 192"/>
              <p:cNvSpPr>
                <a:spLocks/>
              </p:cNvSpPr>
              <p:nvPr/>
            </p:nvSpPr>
            <p:spPr bwMode="auto">
              <a:xfrm>
                <a:off x="5131" y="1523"/>
                <a:ext cx="84" cy="173"/>
              </a:xfrm>
              <a:custGeom>
                <a:avLst/>
                <a:gdLst>
                  <a:gd name="T0" fmla="*/ 48 w 84"/>
                  <a:gd name="T1" fmla="*/ 173 h 173"/>
                  <a:gd name="T2" fmla="*/ 42 w 84"/>
                  <a:gd name="T3" fmla="*/ 167 h 173"/>
                  <a:gd name="T4" fmla="*/ 30 w 84"/>
                  <a:gd name="T5" fmla="*/ 167 h 173"/>
                  <a:gd name="T6" fmla="*/ 24 w 84"/>
                  <a:gd name="T7" fmla="*/ 167 h 173"/>
                  <a:gd name="T8" fmla="*/ 30 w 84"/>
                  <a:gd name="T9" fmla="*/ 161 h 173"/>
                  <a:gd name="T10" fmla="*/ 30 w 84"/>
                  <a:gd name="T11" fmla="*/ 155 h 173"/>
                  <a:gd name="T12" fmla="*/ 42 w 84"/>
                  <a:gd name="T13" fmla="*/ 155 h 173"/>
                  <a:gd name="T14" fmla="*/ 48 w 84"/>
                  <a:gd name="T15" fmla="*/ 149 h 173"/>
                  <a:gd name="T16" fmla="*/ 54 w 84"/>
                  <a:gd name="T17" fmla="*/ 143 h 173"/>
                  <a:gd name="T18" fmla="*/ 54 w 84"/>
                  <a:gd name="T19" fmla="*/ 143 h 173"/>
                  <a:gd name="T20" fmla="*/ 54 w 84"/>
                  <a:gd name="T21" fmla="*/ 137 h 173"/>
                  <a:gd name="T22" fmla="*/ 48 w 84"/>
                  <a:gd name="T23" fmla="*/ 137 h 173"/>
                  <a:gd name="T24" fmla="*/ 48 w 84"/>
                  <a:gd name="T25" fmla="*/ 131 h 173"/>
                  <a:gd name="T26" fmla="*/ 36 w 84"/>
                  <a:gd name="T27" fmla="*/ 131 h 173"/>
                  <a:gd name="T28" fmla="*/ 30 w 84"/>
                  <a:gd name="T29" fmla="*/ 137 h 173"/>
                  <a:gd name="T30" fmla="*/ 30 w 84"/>
                  <a:gd name="T31" fmla="*/ 143 h 173"/>
                  <a:gd name="T32" fmla="*/ 30 w 84"/>
                  <a:gd name="T33" fmla="*/ 149 h 173"/>
                  <a:gd name="T34" fmla="*/ 24 w 84"/>
                  <a:gd name="T35" fmla="*/ 149 h 173"/>
                  <a:gd name="T36" fmla="*/ 18 w 84"/>
                  <a:gd name="T37" fmla="*/ 149 h 173"/>
                  <a:gd name="T38" fmla="*/ 18 w 84"/>
                  <a:gd name="T39" fmla="*/ 149 h 173"/>
                  <a:gd name="T40" fmla="*/ 18 w 84"/>
                  <a:gd name="T41" fmla="*/ 143 h 173"/>
                  <a:gd name="T42" fmla="*/ 18 w 84"/>
                  <a:gd name="T43" fmla="*/ 137 h 173"/>
                  <a:gd name="T44" fmla="*/ 24 w 84"/>
                  <a:gd name="T45" fmla="*/ 131 h 173"/>
                  <a:gd name="T46" fmla="*/ 24 w 84"/>
                  <a:gd name="T47" fmla="*/ 125 h 173"/>
                  <a:gd name="T48" fmla="*/ 30 w 84"/>
                  <a:gd name="T49" fmla="*/ 125 h 173"/>
                  <a:gd name="T50" fmla="*/ 30 w 84"/>
                  <a:gd name="T51" fmla="*/ 119 h 173"/>
                  <a:gd name="T52" fmla="*/ 24 w 84"/>
                  <a:gd name="T53" fmla="*/ 119 h 173"/>
                  <a:gd name="T54" fmla="*/ 24 w 84"/>
                  <a:gd name="T55" fmla="*/ 113 h 173"/>
                  <a:gd name="T56" fmla="*/ 12 w 84"/>
                  <a:gd name="T57" fmla="*/ 113 h 173"/>
                  <a:gd name="T58" fmla="*/ 12 w 84"/>
                  <a:gd name="T59" fmla="*/ 113 h 173"/>
                  <a:gd name="T60" fmla="*/ 6 w 84"/>
                  <a:gd name="T61" fmla="*/ 113 h 173"/>
                  <a:gd name="T62" fmla="*/ 6 w 84"/>
                  <a:gd name="T63" fmla="*/ 113 h 173"/>
                  <a:gd name="T64" fmla="*/ 0 w 84"/>
                  <a:gd name="T65" fmla="*/ 101 h 173"/>
                  <a:gd name="T66" fmla="*/ 6 w 84"/>
                  <a:gd name="T67" fmla="*/ 65 h 173"/>
                  <a:gd name="T68" fmla="*/ 30 w 84"/>
                  <a:gd name="T69" fmla="*/ 36 h 173"/>
                  <a:gd name="T70" fmla="*/ 60 w 84"/>
                  <a:gd name="T71" fmla="*/ 12 h 173"/>
                  <a:gd name="T72" fmla="*/ 72 w 84"/>
                  <a:gd name="T73" fmla="*/ 6 h 173"/>
                  <a:gd name="T74" fmla="*/ 78 w 84"/>
                  <a:gd name="T75" fmla="*/ 6 h 173"/>
                  <a:gd name="T76" fmla="*/ 84 w 84"/>
                  <a:gd name="T77" fmla="*/ 0 h 173"/>
                  <a:gd name="T78" fmla="*/ 84 w 84"/>
                  <a:gd name="T79" fmla="*/ 0 h 173"/>
                  <a:gd name="T80" fmla="*/ 78 w 84"/>
                  <a:gd name="T81" fmla="*/ 12 h 173"/>
                  <a:gd name="T82" fmla="*/ 72 w 84"/>
                  <a:gd name="T83" fmla="*/ 30 h 173"/>
                  <a:gd name="T84" fmla="*/ 72 w 84"/>
                  <a:gd name="T85" fmla="*/ 48 h 173"/>
                  <a:gd name="T86" fmla="*/ 72 w 84"/>
                  <a:gd name="T87" fmla="*/ 65 h 173"/>
                  <a:gd name="T88" fmla="*/ 78 w 84"/>
                  <a:gd name="T89" fmla="*/ 83 h 173"/>
                  <a:gd name="T90" fmla="*/ 84 w 84"/>
                  <a:gd name="T91" fmla="*/ 101 h 173"/>
                  <a:gd name="T92" fmla="*/ 84 w 84"/>
                  <a:gd name="T93" fmla="*/ 113 h 173"/>
                  <a:gd name="T94" fmla="*/ 84 w 84"/>
                  <a:gd name="T95" fmla="*/ 131 h 173"/>
                  <a:gd name="T96" fmla="*/ 72 w 84"/>
                  <a:gd name="T97" fmla="*/ 155 h 173"/>
                  <a:gd name="T98" fmla="*/ 60 w 84"/>
                  <a:gd name="T99" fmla="*/ 167 h 1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73"/>
                  <a:gd name="T152" fmla="*/ 84 w 84"/>
                  <a:gd name="T153" fmla="*/ 173 h 1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73">
                    <a:moveTo>
                      <a:pt x="48" y="173"/>
                    </a:moveTo>
                    <a:lnTo>
                      <a:pt x="48" y="173"/>
                    </a:lnTo>
                    <a:lnTo>
                      <a:pt x="42" y="167"/>
                    </a:lnTo>
                    <a:lnTo>
                      <a:pt x="36" y="167"/>
                    </a:lnTo>
                    <a:lnTo>
                      <a:pt x="30" y="167"/>
                    </a:lnTo>
                    <a:lnTo>
                      <a:pt x="24" y="167"/>
                    </a:lnTo>
                    <a:lnTo>
                      <a:pt x="24" y="161"/>
                    </a:lnTo>
                    <a:lnTo>
                      <a:pt x="30" y="161"/>
                    </a:lnTo>
                    <a:lnTo>
                      <a:pt x="30" y="155"/>
                    </a:lnTo>
                    <a:lnTo>
                      <a:pt x="36" y="155"/>
                    </a:lnTo>
                    <a:lnTo>
                      <a:pt x="42" y="155"/>
                    </a:lnTo>
                    <a:lnTo>
                      <a:pt x="48" y="149"/>
                    </a:lnTo>
                    <a:lnTo>
                      <a:pt x="54" y="149"/>
                    </a:lnTo>
                    <a:lnTo>
                      <a:pt x="54" y="143"/>
                    </a:lnTo>
                    <a:lnTo>
                      <a:pt x="54" y="137"/>
                    </a:lnTo>
                    <a:lnTo>
                      <a:pt x="48" y="137"/>
                    </a:lnTo>
                    <a:lnTo>
                      <a:pt x="48" y="131"/>
                    </a:lnTo>
                    <a:lnTo>
                      <a:pt x="42" y="131"/>
                    </a:lnTo>
                    <a:lnTo>
                      <a:pt x="36" y="131"/>
                    </a:lnTo>
                    <a:lnTo>
                      <a:pt x="30" y="137"/>
                    </a:lnTo>
                    <a:lnTo>
                      <a:pt x="30" y="143"/>
                    </a:lnTo>
                    <a:lnTo>
                      <a:pt x="30" y="149"/>
                    </a:lnTo>
                    <a:lnTo>
                      <a:pt x="24" y="149"/>
                    </a:lnTo>
                    <a:lnTo>
                      <a:pt x="18" y="155"/>
                    </a:lnTo>
                    <a:lnTo>
                      <a:pt x="18" y="149"/>
                    </a:lnTo>
                    <a:lnTo>
                      <a:pt x="12" y="149"/>
                    </a:lnTo>
                    <a:lnTo>
                      <a:pt x="18" y="143"/>
                    </a:lnTo>
                    <a:lnTo>
                      <a:pt x="18" y="137"/>
                    </a:lnTo>
                    <a:lnTo>
                      <a:pt x="24" y="131"/>
                    </a:lnTo>
                    <a:lnTo>
                      <a:pt x="24" y="125"/>
                    </a:lnTo>
                    <a:lnTo>
                      <a:pt x="30" y="125"/>
                    </a:lnTo>
                    <a:lnTo>
                      <a:pt x="30" y="119"/>
                    </a:lnTo>
                    <a:lnTo>
                      <a:pt x="24" y="119"/>
                    </a:lnTo>
                    <a:lnTo>
                      <a:pt x="24" y="113"/>
                    </a:lnTo>
                    <a:lnTo>
                      <a:pt x="18" y="113"/>
                    </a:lnTo>
                    <a:lnTo>
                      <a:pt x="12" y="113"/>
                    </a:lnTo>
                    <a:lnTo>
                      <a:pt x="6" y="113"/>
                    </a:lnTo>
                    <a:lnTo>
                      <a:pt x="6" y="119"/>
                    </a:lnTo>
                    <a:lnTo>
                      <a:pt x="0" y="101"/>
                    </a:lnTo>
                    <a:lnTo>
                      <a:pt x="0" y="83"/>
                    </a:lnTo>
                    <a:lnTo>
                      <a:pt x="6" y="65"/>
                    </a:lnTo>
                    <a:lnTo>
                      <a:pt x="18" y="54"/>
                    </a:lnTo>
                    <a:lnTo>
                      <a:pt x="30" y="36"/>
                    </a:lnTo>
                    <a:lnTo>
                      <a:pt x="42" y="24"/>
                    </a:lnTo>
                    <a:lnTo>
                      <a:pt x="60" y="12"/>
                    </a:lnTo>
                    <a:lnTo>
                      <a:pt x="72" y="6"/>
                    </a:lnTo>
                    <a:lnTo>
                      <a:pt x="78" y="6"/>
                    </a:lnTo>
                    <a:lnTo>
                      <a:pt x="84" y="0"/>
                    </a:lnTo>
                    <a:lnTo>
                      <a:pt x="84" y="6"/>
                    </a:lnTo>
                    <a:lnTo>
                      <a:pt x="78" y="12"/>
                    </a:lnTo>
                    <a:lnTo>
                      <a:pt x="72" y="24"/>
                    </a:lnTo>
                    <a:lnTo>
                      <a:pt x="72" y="30"/>
                    </a:lnTo>
                    <a:lnTo>
                      <a:pt x="66" y="42"/>
                    </a:lnTo>
                    <a:lnTo>
                      <a:pt x="72" y="48"/>
                    </a:lnTo>
                    <a:lnTo>
                      <a:pt x="72" y="60"/>
                    </a:lnTo>
                    <a:lnTo>
                      <a:pt x="72" y="65"/>
                    </a:lnTo>
                    <a:lnTo>
                      <a:pt x="78" y="77"/>
                    </a:lnTo>
                    <a:lnTo>
                      <a:pt x="78" y="83"/>
                    </a:lnTo>
                    <a:lnTo>
                      <a:pt x="84" y="89"/>
                    </a:lnTo>
                    <a:lnTo>
                      <a:pt x="84" y="101"/>
                    </a:lnTo>
                    <a:lnTo>
                      <a:pt x="84" y="107"/>
                    </a:lnTo>
                    <a:lnTo>
                      <a:pt x="84" y="113"/>
                    </a:lnTo>
                    <a:lnTo>
                      <a:pt x="84" y="119"/>
                    </a:lnTo>
                    <a:lnTo>
                      <a:pt x="84" y="131"/>
                    </a:lnTo>
                    <a:lnTo>
                      <a:pt x="78" y="143"/>
                    </a:lnTo>
                    <a:lnTo>
                      <a:pt x="72" y="155"/>
                    </a:lnTo>
                    <a:lnTo>
                      <a:pt x="66" y="161"/>
                    </a:lnTo>
                    <a:lnTo>
                      <a:pt x="60" y="167"/>
                    </a:lnTo>
                    <a:lnTo>
                      <a:pt x="48" y="173"/>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30" name="Freeform 193"/>
              <p:cNvSpPr>
                <a:spLocks/>
              </p:cNvSpPr>
              <p:nvPr/>
            </p:nvSpPr>
            <p:spPr bwMode="auto">
              <a:xfrm>
                <a:off x="4994" y="1606"/>
                <a:ext cx="424" cy="299"/>
              </a:xfrm>
              <a:custGeom>
                <a:avLst/>
                <a:gdLst>
                  <a:gd name="T0" fmla="*/ 197 w 424"/>
                  <a:gd name="T1" fmla="*/ 252 h 299"/>
                  <a:gd name="T2" fmla="*/ 179 w 424"/>
                  <a:gd name="T3" fmla="*/ 281 h 299"/>
                  <a:gd name="T4" fmla="*/ 173 w 424"/>
                  <a:gd name="T5" fmla="*/ 287 h 299"/>
                  <a:gd name="T6" fmla="*/ 149 w 424"/>
                  <a:gd name="T7" fmla="*/ 252 h 299"/>
                  <a:gd name="T8" fmla="*/ 131 w 424"/>
                  <a:gd name="T9" fmla="*/ 240 h 299"/>
                  <a:gd name="T10" fmla="*/ 120 w 424"/>
                  <a:gd name="T11" fmla="*/ 210 h 299"/>
                  <a:gd name="T12" fmla="*/ 126 w 424"/>
                  <a:gd name="T13" fmla="*/ 162 h 299"/>
                  <a:gd name="T14" fmla="*/ 149 w 424"/>
                  <a:gd name="T15" fmla="*/ 126 h 299"/>
                  <a:gd name="T16" fmla="*/ 149 w 424"/>
                  <a:gd name="T17" fmla="*/ 108 h 299"/>
                  <a:gd name="T18" fmla="*/ 137 w 424"/>
                  <a:gd name="T19" fmla="*/ 126 h 299"/>
                  <a:gd name="T20" fmla="*/ 114 w 424"/>
                  <a:gd name="T21" fmla="*/ 162 h 299"/>
                  <a:gd name="T22" fmla="*/ 72 w 424"/>
                  <a:gd name="T23" fmla="*/ 186 h 299"/>
                  <a:gd name="T24" fmla="*/ 48 w 424"/>
                  <a:gd name="T25" fmla="*/ 180 h 299"/>
                  <a:gd name="T26" fmla="*/ 24 w 424"/>
                  <a:gd name="T27" fmla="*/ 168 h 299"/>
                  <a:gd name="T28" fmla="*/ 12 w 424"/>
                  <a:gd name="T29" fmla="*/ 156 h 299"/>
                  <a:gd name="T30" fmla="*/ 36 w 424"/>
                  <a:gd name="T31" fmla="*/ 144 h 299"/>
                  <a:gd name="T32" fmla="*/ 66 w 424"/>
                  <a:gd name="T33" fmla="*/ 108 h 299"/>
                  <a:gd name="T34" fmla="*/ 108 w 424"/>
                  <a:gd name="T35" fmla="*/ 96 h 299"/>
                  <a:gd name="T36" fmla="*/ 120 w 424"/>
                  <a:gd name="T37" fmla="*/ 96 h 299"/>
                  <a:gd name="T38" fmla="*/ 131 w 424"/>
                  <a:gd name="T39" fmla="*/ 90 h 299"/>
                  <a:gd name="T40" fmla="*/ 126 w 424"/>
                  <a:gd name="T41" fmla="*/ 108 h 299"/>
                  <a:gd name="T42" fmla="*/ 126 w 424"/>
                  <a:gd name="T43" fmla="*/ 114 h 299"/>
                  <a:gd name="T44" fmla="*/ 137 w 424"/>
                  <a:gd name="T45" fmla="*/ 114 h 299"/>
                  <a:gd name="T46" fmla="*/ 143 w 424"/>
                  <a:gd name="T47" fmla="*/ 102 h 299"/>
                  <a:gd name="T48" fmla="*/ 143 w 424"/>
                  <a:gd name="T49" fmla="*/ 90 h 299"/>
                  <a:gd name="T50" fmla="*/ 149 w 424"/>
                  <a:gd name="T51" fmla="*/ 102 h 299"/>
                  <a:gd name="T52" fmla="*/ 167 w 424"/>
                  <a:gd name="T53" fmla="*/ 102 h 299"/>
                  <a:gd name="T54" fmla="*/ 185 w 424"/>
                  <a:gd name="T55" fmla="*/ 102 h 299"/>
                  <a:gd name="T56" fmla="*/ 197 w 424"/>
                  <a:gd name="T57" fmla="*/ 90 h 299"/>
                  <a:gd name="T58" fmla="*/ 215 w 424"/>
                  <a:gd name="T59" fmla="*/ 90 h 299"/>
                  <a:gd name="T60" fmla="*/ 227 w 424"/>
                  <a:gd name="T61" fmla="*/ 66 h 299"/>
                  <a:gd name="T62" fmla="*/ 263 w 424"/>
                  <a:gd name="T63" fmla="*/ 12 h 299"/>
                  <a:gd name="T64" fmla="*/ 311 w 424"/>
                  <a:gd name="T65" fmla="*/ 0 h 299"/>
                  <a:gd name="T66" fmla="*/ 340 w 424"/>
                  <a:gd name="T67" fmla="*/ 6 h 299"/>
                  <a:gd name="T68" fmla="*/ 376 w 424"/>
                  <a:gd name="T69" fmla="*/ 18 h 299"/>
                  <a:gd name="T70" fmla="*/ 406 w 424"/>
                  <a:gd name="T71" fmla="*/ 24 h 299"/>
                  <a:gd name="T72" fmla="*/ 418 w 424"/>
                  <a:gd name="T73" fmla="*/ 30 h 299"/>
                  <a:gd name="T74" fmla="*/ 376 w 424"/>
                  <a:gd name="T75" fmla="*/ 84 h 299"/>
                  <a:gd name="T76" fmla="*/ 335 w 424"/>
                  <a:gd name="T77" fmla="*/ 108 h 299"/>
                  <a:gd name="T78" fmla="*/ 287 w 424"/>
                  <a:gd name="T79" fmla="*/ 126 h 299"/>
                  <a:gd name="T80" fmla="*/ 251 w 424"/>
                  <a:gd name="T81" fmla="*/ 114 h 299"/>
                  <a:gd name="T82" fmla="*/ 221 w 424"/>
                  <a:gd name="T83" fmla="*/ 102 h 299"/>
                  <a:gd name="T84" fmla="*/ 209 w 424"/>
                  <a:gd name="T85" fmla="*/ 96 h 299"/>
                  <a:gd name="T86" fmla="*/ 191 w 424"/>
                  <a:gd name="T87" fmla="*/ 102 h 299"/>
                  <a:gd name="T88" fmla="*/ 185 w 424"/>
                  <a:gd name="T89" fmla="*/ 108 h 299"/>
                  <a:gd name="T90" fmla="*/ 203 w 424"/>
                  <a:gd name="T91" fmla="*/ 108 h 299"/>
                  <a:gd name="T92" fmla="*/ 227 w 424"/>
                  <a:gd name="T93" fmla="*/ 108 h 299"/>
                  <a:gd name="T94" fmla="*/ 257 w 424"/>
                  <a:gd name="T95" fmla="*/ 114 h 299"/>
                  <a:gd name="T96" fmla="*/ 299 w 424"/>
                  <a:gd name="T97" fmla="*/ 156 h 299"/>
                  <a:gd name="T98" fmla="*/ 317 w 424"/>
                  <a:gd name="T99" fmla="*/ 210 h 299"/>
                  <a:gd name="T100" fmla="*/ 305 w 424"/>
                  <a:gd name="T101" fmla="*/ 222 h 299"/>
                  <a:gd name="T102" fmla="*/ 257 w 424"/>
                  <a:gd name="T103" fmla="*/ 204 h 299"/>
                  <a:gd name="T104" fmla="*/ 221 w 424"/>
                  <a:gd name="T105" fmla="*/ 198 h 299"/>
                  <a:gd name="T106" fmla="*/ 197 w 424"/>
                  <a:gd name="T107" fmla="*/ 168 h 299"/>
                  <a:gd name="T108" fmla="*/ 185 w 424"/>
                  <a:gd name="T109" fmla="*/ 126 h 299"/>
                  <a:gd name="T110" fmla="*/ 167 w 424"/>
                  <a:gd name="T111" fmla="*/ 108 h 299"/>
                  <a:gd name="T112" fmla="*/ 155 w 424"/>
                  <a:gd name="T113" fmla="*/ 108 h 299"/>
                  <a:gd name="T114" fmla="*/ 161 w 424"/>
                  <a:gd name="T115" fmla="*/ 126 h 299"/>
                  <a:gd name="T116" fmla="*/ 191 w 424"/>
                  <a:gd name="T117" fmla="*/ 156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4"/>
                  <a:gd name="T178" fmla="*/ 0 h 299"/>
                  <a:gd name="T179" fmla="*/ 424 w 424"/>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4" h="299">
                    <a:moveTo>
                      <a:pt x="203" y="174"/>
                    </a:moveTo>
                    <a:lnTo>
                      <a:pt x="203" y="198"/>
                    </a:lnTo>
                    <a:lnTo>
                      <a:pt x="203" y="222"/>
                    </a:lnTo>
                    <a:lnTo>
                      <a:pt x="203" y="240"/>
                    </a:lnTo>
                    <a:lnTo>
                      <a:pt x="197" y="252"/>
                    </a:lnTo>
                    <a:lnTo>
                      <a:pt x="191" y="258"/>
                    </a:lnTo>
                    <a:lnTo>
                      <a:pt x="191" y="264"/>
                    </a:lnTo>
                    <a:lnTo>
                      <a:pt x="185" y="269"/>
                    </a:lnTo>
                    <a:lnTo>
                      <a:pt x="179" y="275"/>
                    </a:lnTo>
                    <a:lnTo>
                      <a:pt x="179" y="281"/>
                    </a:lnTo>
                    <a:lnTo>
                      <a:pt x="179" y="287"/>
                    </a:lnTo>
                    <a:lnTo>
                      <a:pt x="173" y="293"/>
                    </a:lnTo>
                    <a:lnTo>
                      <a:pt x="173" y="299"/>
                    </a:lnTo>
                    <a:lnTo>
                      <a:pt x="173" y="293"/>
                    </a:lnTo>
                    <a:lnTo>
                      <a:pt x="173" y="287"/>
                    </a:lnTo>
                    <a:lnTo>
                      <a:pt x="167" y="281"/>
                    </a:lnTo>
                    <a:lnTo>
                      <a:pt x="161" y="275"/>
                    </a:lnTo>
                    <a:lnTo>
                      <a:pt x="161" y="264"/>
                    </a:lnTo>
                    <a:lnTo>
                      <a:pt x="155" y="258"/>
                    </a:lnTo>
                    <a:lnTo>
                      <a:pt x="149" y="252"/>
                    </a:lnTo>
                    <a:lnTo>
                      <a:pt x="143" y="246"/>
                    </a:lnTo>
                    <a:lnTo>
                      <a:pt x="137" y="246"/>
                    </a:lnTo>
                    <a:lnTo>
                      <a:pt x="137" y="240"/>
                    </a:lnTo>
                    <a:lnTo>
                      <a:pt x="131" y="240"/>
                    </a:lnTo>
                    <a:lnTo>
                      <a:pt x="131" y="234"/>
                    </a:lnTo>
                    <a:lnTo>
                      <a:pt x="126" y="234"/>
                    </a:lnTo>
                    <a:lnTo>
                      <a:pt x="126" y="228"/>
                    </a:lnTo>
                    <a:lnTo>
                      <a:pt x="120" y="210"/>
                    </a:lnTo>
                    <a:lnTo>
                      <a:pt x="120" y="198"/>
                    </a:lnTo>
                    <a:lnTo>
                      <a:pt x="120" y="180"/>
                    </a:lnTo>
                    <a:lnTo>
                      <a:pt x="120" y="168"/>
                    </a:lnTo>
                    <a:lnTo>
                      <a:pt x="126" y="168"/>
                    </a:lnTo>
                    <a:lnTo>
                      <a:pt x="126" y="162"/>
                    </a:lnTo>
                    <a:lnTo>
                      <a:pt x="131" y="156"/>
                    </a:lnTo>
                    <a:lnTo>
                      <a:pt x="131" y="150"/>
                    </a:lnTo>
                    <a:lnTo>
                      <a:pt x="137" y="144"/>
                    </a:lnTo>
                    <a:lnTo>
                      <a:pt x="143" y="138"/>
                    </a:lnTo>
                    <a:lnTo>
                      <a:pt x="149" y="126"/>
                    </a:lnTo>
                    <a:lnTo>
                      <a:pt x="149" y="120"/>
                    </a:lnTo>
                    <a:lnTo>
                      <a:pt x="149" y="114"/>
                    </a:lnTo>
                    <a:lnTo>
                      <a:pt x="149" y="108"/>
                    </a:lnTo>
                    <a:lnTo>
                      <a:pt x="143" y="114"/>
                    </a:lnTo>
                    <a:lnTo>
                      <a:pt x="143" y="120"/>
                    </a:lnTo>
                    <a:lnTo>
                      <a:pt x="137" y="126"/>
                    </a:lnTo>
                    <a:lnTo>
                      <a:pt x="137" y="132"/>
                    </a:lnTo>
                    <a:lnTo>
                      <a:pt x="131" y="138"/>
                    </a:lnTo>
                    <a:lnTo>
                      <a:pt x="131" y="144"/>
                    </a:lnTo>
                    <a:lnTo>
                      <a:pt x="126" y="156"/>
                    </a:lnTo>
                    <a:lnTo>
                      <a:pt x="114" y="162"/>
                    </a:lnTo>
                    <a:lnTo>
                      <a:pt x="108" y="168"/>
                    </a:lnTo>
                    <a:lnTo>
                      <a:pt x="96" y="174"/>
                    </a:lnTo>
                    <a:lnTo>
                      <a:pt x="90" y="180"/>
                    </a:lnTo>
                    <a:lnTo>
                      <a:pt x="78" y="180"/>
                    </a:lnTo>
                    <a:lnTo>
                      <a:pt x="72" y="186"/>
                    </a:lnTo>
                    <a:lnTo>
                      <a:pt x="60" y="186"/>
                    </a:lnTo>
                    <a:lnTo>
                      <a:pt x="60" y="180"/>
                    </a:lnTo>
                    <a:lnTo>
                      <a:pt x="54" y="180"/>
                    </a:lnTo>
                    <a:lnTo>
                      <a:pt x="48" y="180"/>
                    </a:lnTo>
                    <a:lnTo>
                      <a:pt x="42" y="180"/>
                    </a:lnTo>
                    <a:lnTo>
                      <a:pt x="36" y="180"/>
                    </a:lnTo>
                    <a:lnTo>
                      <a:pt x="30" y="174"/>
                    </a:lnTo>
                    <a:lnTo>
                      <a:pt x="24" y="168"/>
                    </a:lnTo>
                    <a:lnTo>
                      <a:pt x="18" y="168"/>
                    </a:lnTo>
                    <a:lnTo>
                      <a:pt x="6" y="162"/>
                    </a:lnTo>
                    <a:lnTo>
                      <a:pt x="0" y="162"/>
                    </a:lnTo>
                    <a:lnTo>
                      <a:pt x="6" y="156"/>
                    </a:lnTo>
                    <a:lnTo>
                      <a:pt x="12" y="156"/>
                    </a:lnTo>
                    <a:lnTo>
                      <a:pt x="18" y="156"/>
                    </a:lnTo>
                    <a:lnTo>
                      <a:pt x="24" y="156"/>
                    </a:lnTo>
                    <a:lnTo>
                      <a:pt x="30" y="150"/>
                    </a:lnTo>
                    <a:lnTo>
                      <a:pt x="36" y="144"/>
                    </a:lnTo>
                    <a:lnTo>
                      <a:pt x="42" y="138"/>
                    </a:lnTo>
                    <a:lnTo>
                      <a:pt x="42" y="132"/>
                    </a:lnTo>
                    <a:lnTo>
                      <a:pt x="48" y="120"/>
                    </a:lnTo>
                    <a:lnTo>
                      <a:pt x="60" y="114"/>
                    </a:lnTo>
                    <a:lnTo>
                      <a:pt x="66" y="108"/>
                    </a:lnTo>
                    <a:lnTo>
                      <a:pt x="78" y="102"/>
                    </a:lnTo>
                    <a:lnTo>
                      <a:pt x="84" y="96"/>
                    </a:lnTo>
                    <a:lnTo>
                      <a:pt x="96" y="96"/>
                    </a:lnTo>
                    <a:lnTo>
                      <a:pt x="108" y="96"/>
                    </a:lnTo>
                    <a:lnTo>
                      <a:pt x="114" y="96"/>
                    </a:lnTo>
                    <a:lnTo>
                      <a:pt x="120" y="96"/>
                    </a:lnTo>
                    <a:lnTo>
                      <a:pt x="126" y="96"/>
                    </a:lnTo>
                    <a:lnTo>
                      <a:pt x="126" y="90"/>
                    </a:lnTo>
                    <a:lnTo>
                      <a:pt x="131" y="90"/>
                    </a:lnTo>
                    <a:lnTo>
                      <a:pt x="131" y="96"/>
                    </a:lnTo>
                    <a:lnTo>
                      <a:pt x="126" y="102"/>
                    </a:lnTo>
                    <a:lnTo>
                      <a:pt x="126" y="108"/>
                    </a:lnTo>
                    <a:lnTo>
                      <a:pt x="126" y="114"/>
                    </a:lnTo>
                    <a:lnTo>
                      <a:pt x="131" y="114"/>
                    </a:lnTo>
                    <a:lnTo>
                      <a:pt x="137" y="114"/>
                    </a:lnTo>
                    <a:lnTo>
                      <a:pt x="143" y="114"/>
                    </a:lnTo>
                    <a:lnTo>
                      <a:pt x="143" y="108"/>
                    </a:lnTo>
                    <a:lnTo>
                      <a:pt x="143" y="102"/>
                    </a:lnTo>
                    <a:lnTo>
                      <a:pt x="143" y="96"/>
                    </a:lnTo>
                    <a:lnTo>
                      <a:pt x="143" y="90"/>
                    </a:lnTo>
                    <a:lnTo>
                      <a:pt x="143" y="96"/>
                    </a:lnTo>
                    <a:lnTo>
                      <a:pt x="149" y="96"/>
                    </a:lnTo>
                    <a:lnTo>
                      <a:pt x="149" y="102"/>
                    </a:lnTo>
                    <a:lnTo>
                      <a:pt x="155" y="102"/>
                    </a:lnTo>
                    <a:lnTo>
                      <a:pt x="161" y="102"/>
                    </a:lnTo>
                    <a:lnTo>
                      <a:pt x="167" y="102"/>
                    </a:lnTo>
                    <a:lnTo>
                      <a:pt x="167" y="108"/>
                    </a:lnTo>
                    <a:lnTo>
                      <a:pt x="173" y="108"/>
                    </a:lnTo>
                    <a:lnTo>
                      <a:pt x="179" y="108"/>
                    </a:lnTo>
                    <a:lnTo>
                      <a:pt x="179" y="102"/>
                    </a:lnTo>
                    <a:lnTo>
                      <a:pt x="185" y="102"/>
                    </a:lnTo>
                    <a:lnTo>
                      <a:pt x="185" y="96"/>
                    </a:lnTo>
                    <a:lnTo>
                      <a:pt x="191" y="96"/>
                    </a:lnTo>
                    <a:lnTo>
                      <a:pt x="191" y="90"/>
                    </a:lnTo>
                    <a:lnTo>
                      <a:pt x="197" y="90"/>
                    </a:lnTo>
                    <a:lnTo>
                      <a:pt x="203" y="90"/>
                    </a:lnTo>
                    <a:lnTo>
                      <a:pt x="209" y="90"/>
                    </a:lnTo>
                    <a:lnTo>
                      <a:pt x="215" y="90"/>
                    </a:lnTo>
                    <a:lnTo>
                      <a:pt x="215" y="84"/>
                    </a:lnTo>
                    <a:lnTo>
                      <a:pt x="221" y="84"/>
                    </a:lnTo>
                    <a:lnTo>
                      <a:pt x="221" y="78"/>
                    </a:lnTo>
                    <a:lnTo>
                      <a:pt x="227" y="72"/>
                    </a:lnTo>
                    <a:lnTo>
                      <a:pt x="227" y="66"/>
                    </a:lnTo>
                    <a:lnTo>
                      <a:pt x="227" y="60"/>
                    </a:lnTo>
                    <a:lnTo>
                      <a:pt x="233" y="48"/>
                    </a:lnTo>
                    <a:lnTo>
                      <a:pt x="239" y="30"/>
                    </a:lnTo>
                    <a:lnTo>
                      <a:pt x="251" y="18"/>
                    </a:lnTo>
                    <a:lnTo>
                      <a:pt x="263" y="12"/>
                    </a:lnTo>
                    <a:lnTo>
                      <a:pt x="275" y="6"/>
                    </a:lnTo>
                    <a:lnTo>
                      <a:pt x="287" y="6"/>
                    </a:lnTo>
                    <a:lnTo>
                      <a:pt x="299" y="0"/>
                    </a:lnTo>
                    <a:lnTo>
                      <a:pt x="305" y="0"/>
                    </a:lnTo>
                    <a:lnTo>
                      <a:pt x="311" y="0"/>
                    </a:lnTo>
                    <a:lnTo>
                      <a:pt x="317" y="0"/>
                    </a:lnTo>
                    <a:lnTo>
                      <a:pt x="323" y="0"/>
                    </a:lnTo>
                    <a:lnTo>
                      <a:pt x="329" y="6"/>
                    </a:lnTo>
                    <a:lnTo>
                      <a:pt x="335" y="6"/>
                    </a:lnTo>
                    <a:lnTo>
                      <a:pt x="340" y="6"/>
                    </a:lnTo>
                    <a:lnTo>
                      <a:pt x="346" y="6"/>
                    </a:lnTo>
                    <a:lnTo>
                      <a:pt x="352" y="12"/>
                    </a:lnTo>
                    <a:lnTo>
                      <a:pt x="364" y="12"/>
                    </a:lnTo>
                    <a:lnTo>
                      <a:pt x="370" y="18"/>
                    </a:lnTo>
                    <a:lnTo>
                      <a:pt x="376" y="18"/>
                    </a:lnTo>
                    <a:lnTo>
                      <a:pt x="382" y="24"/>
                    </a:lnTo>
                    <a:lnTo>
                      <a:pt x="388" y="24"/>
                    </a:lnTo>
                    <a:lnTo>
                      <a:pt x="394" y="24"/>
                    </a:lnTo>
                    <a:lnTo>
                      <a:pt x="400" y="24"/>
                    </a:lnTo>
                    <a:lnTo>
                      <a:pt x="406" y="24"/>
                    </a:lnTo>
                    <a:lnTo>
                      <a:pt x="412" y="24"/>
                    </a:lnTo>
                    <a:lnTo>
                      <a:pt x="424" y="24"/>
                    </a:lnTo>
                    <a:lnTo>
                      <a:pt x="418" y="30"/>
                    </a:lnTo>
                    <a:lnTo>
                      <a:pt x="412" y="42"/>
                    </a:lnTo>
                    <a:lnTo>
                      <a:pt x="400" y="48"/>
                    </a:lnTo>
                    <a:lnTo>
                      <a:pt x="394" y="60"/>
                    </a:lnTo>
                    <a:lnTo>
                      <a:pt x="382" y="72"/>
                    </a:lnTo>
                    <a:lnTo>
                      <a:pt x="376" y="84"/>
                    </a:lnTo>
                    <a:lnTo>
                      <a:pt x="364" y="96"/>
                    </a:lnTo>
                    <a:lnTo>
                      <a:pt x="352" y="102"/>
                    </a:lnTo>
                    <a:lnTo>
                      <a:pt x="346" y="108"/>
                    </a:lnTo>
                    <a:lnTo>
                      <a:pt x="340" y="108"/>
                    </a:lnTo>
                    <a:lnTo>
                      <a:pt x="335" y="108"/>
                    </a:lnTo>
                    <a:lnTo>
                      <a:pt x="323" y="114"/>
                    </a:lnTo>
                    <a:lnTo>
                      <a:pt x="317" y="114"/>
                    </a:lnTo>
                    <a:lnTo>
                      <a:pt x="305" y="120"/>
                    </a:lnTo>
                    <a:lnTo>
                      <a:pt x="299" y="120"/>
                    </a:lnTo>
                    <a:lnTo>
                      <a:pt x="287" y="126"/>
                    </a:lnTo>
                    <a:lnTo>
                      <a:pt x="281" y="126"/>
                    </a:lnTo>
                    <a:lnTo>
                      <a:pt x="275" y="126"/>
                    </a:lnTo>
                    <a:lnTo>
                      <a:pt x="263" y="120"/>
                    </a:lnTo>
                    <a:lnTo>
                      <a:pt x="257" y="120"/>
                    </a:lnTo>
                    <a:lnTo>
                      <a:pt x="251" y="114"/>
                    </a:lnTo>
                    <a:lnTo>
                      <a:pt x="239" y="114"/>
                    </a:lnTo>
                    <a:lnTo>
                      <a:pt x="233" y="108"/>
                    </a:lnTo>
                    <a:lnTo>
                      <a:pt x="227" y="108"/>
                    </a:lnTo>
                    <a:lnTo>
                      <a:pt x="221" y="102"/>
                    </a:lnTo>
                    <a:lnTo>
                      <a:pt x="215" y="102"/>
                    </a:lnTo>
                    <a:lnTo>
                      <a:pt x="215" y="96"/>
                    </a:lnTo>
                    <a:lnTo>
                      <a:pt x="209" y="96"/>
                    </a:lnTo>
                    <a:lnTo>
                      <a:pt x="203" y="96"/>
                    </a:lnTo>
                    <a:lnTo>
                      <a:pt x="197" y="96"/>
                    </a:lnTo>
                    <a:lnTo>
                      <a:pt x="197" y="102"/>
                    </a:lnTo>
                    <a:lnTo>
                      <a:pt x="191" y="102"/>
                    </a:lnTo>
                    <a:lnTo>
                      <a:pt x="185" y="102"/>
                    </a:lnTo>
                    <a:lnTo>
                      <a:pt x="185" y="108"/>
                    </a:lnTo>
                    <a:lnTo>
                      <a:pt x="191" y="108"/>
                    </a:lnTo>
                    <a:lnTo>
                      <a:pt x="197" y="108"/>
                    </a:lnTo>
                    <a:lnTo>
                      <a:pt x="203" y="108"/>
                    </a:lnTo>
                    <a:lnTo>
                      <a:pt x="209" y="108"/>
                    </a:lnTo>
                    <a:lnTo>
                      <a:pt x="215" y="108"/>
                    </a:lnTo>
                    <a:lnTo>
                      <a:pt x="221" y="108"/>
                    </a:lnTo>
                    <a:lnTo>
                      <a:pt x="227" y="108"/>
                    </a:lnTo>
                    <a:lnTo>
                      <a:pt x="233" y="108"/>
                    </a:lnTo>
                    <a:lnTo>
                      <a:pt x="239" y="108"/>
                    </a:lnTo>
                    <a:lnTo>
                      <a:pt x="251" y="114"/>
                    </a:lnTo>
                    <a:lnTo>
                      <a:pt x="257" y="114"/>
                    </a:lnTo>
                    <a:lnTo>
                      <a:pt x="269" y="120"/>
                    </a:lnTo>
                    <a:lnTo>
                      <a:pt x="281" y="126"/>
                    </a:lnTo>
                    <a:lnTo>
                      <a:pt x="287" y="138"/>
                    </a:lnTo>
                    <a:lnTo>
                      <a:pt x="293" y="144"/>
                    </a:lnTo>
                    <a:lnTo>
                      <a:pt x="299" y="156"/>
                    </a:lnTo>
                    <a:lnTo>
                      <a:pt x="305" y="168"/>
                    </a:lnTo>
                    <a:lnTo>
                      <a:pt x="311" y="174"/>
                    </a:lnTo>
                    <a:lnTo>
                      <a:pt x="317" y="192"/>
                    </a:lnTo>
                    <a:lnTo>
                      <a:pt x="317" y="204"/>
                    </a:lnTo>
                    <a:lnTo>
                      <a:pt x="317" y="210"/>
                    </a:lnTo>
                    <a:lnTo>
                      <a:pt x="317" y="216"/>
                    </a:lnTo>
                    <a:lnTo>
                      <a:pt x="317" y="228"/>
                    </a:lnTo>
                    <a:lnTo>
                      <a:pt x="317" y="234"/>
                    </a:lnTo>
                    <a:lnTo>
                      <a:pt x="311" y="228"/>
                    </a:lnTo>
                    <a:lnTo>
                      <a:pt x="305" y="222"/>
                    </a:lnTo>
                    <a:lnTo>
                      <a:pt x="293" y="216"/>
                    </a:lnTo>
                    <a:lnTo>
                      <a:pt x="287" y="216"/>
                    </a:lnTo>
                    <a:lnTo>
                      <a:pt x="275" y="210"/>
                    </a:lnTo>
                    <a:lnTo>
                      <a:pt x="263" y="204"/>
                    </a:lnTo>
                    <a:lnTo>
                      <a:pt x="257" y="204"/>
                    </a:lnTo>
                    <a:lnTo>
                      <a:pt x="245" y="204"/>
                    </a:lnTo>
                    <a:lnTo>
                      <a:pt x="239" y="204"/>
                    </a:lnTo>
                    <a:lnTo>
                      <a:pt x="233" y="198"/>
                    </a:lnTo>
                    <a:lnTo>
                      <a:pt x="227" y="198"/>
                    </a:lnTo>
                    <a:lnTo>
                      <a:pt x="221" y="198"/>
                    </a:lnTo>
                    <a:lnTo>
                      <a:pt x="215" y="192"/>
                    </a:lnTo>
                    <a:lnTo>
                      <a:pt x="209" y="192"/>
                    </a:lnTo>
                    <a:lnTo>
                      <a:pt x="203" y="180"/>
                    </a:lnTo>
                    <a:lnTo>
                      <a:pt x="203" y="174"/>
                    </a:lnTo>
                    <a:lnTo>
                      <a:pt x="197" y="168"/>
                    </a:lnTo>
                    <a:lnTo>
                      <a:pt x="191" y="156"/>
                    </a:lnTo>
                    <a:lnTo>
                      <a:pt x="191" y="144"/>
                    </a:lnTo>
                    <a:lnTo>
                      <a:pt x="191" y="132"/>
                    </a:lnTo>
                    <a:lnTo>
                      <a:pt x="185" y="126"/>
                    </a:lnTo>
                    <a:lnTo>
                      <a:pt x="185" y="120"/>
                    </a:lnTo>
                    <a:lnTo>
                      <a:pt x="179" y="120"/>
                    </a:lnTo>
                    <a:lnTo>
                      <a:pt x="179" y="114"/>
                    </a:lnTo>
                    <a:lnTo>
                      <a:pt x="173" y="114"/>
                    </a:lnTo>
                    <a:lnTo>
                      <a:pt x="167" y="108"/>
                    </a:lnTo>
                    <a:lnTo>
                      <a:pt x="161" y="108"/>
                    </a:lnTo>
                    <a:lnTo>
                      <a:pt x="155" y="108"/>
                    </a:lnTo>
                    <a:lnTo>
                      <a:pt x="155" y="114"/>
                    </a:lnTo>
                    <a:lnTo>
                      <a:pt x="155" y="120"/>
                    </a:lnTo>
                    <a:lnTo>
                      <a:pt x="161" y="120"/>
                    </a:lnTo>
                    <a:lnTo>
                      <a:pt x="161" y="126"/>
                    </a:lnTo>
                    <a:lnTo>
                      <a:pt x="167" y="126"/>
                    </a:lnTo>
                    <a:lnTo>
                      <a:pt x="173" y="132"/>
                    </a:lnTo>
                    <a:lnTo>
                      <a:pt x="179" y="138"/>
                    </a:lnTo>
                    <a:lnTo>
                      <a:pt x="185" y="150"/>
                    </a:lnTo>
                    <a:lnTo>
                      <a:pt x="191" y="156"/>
                    </a:lnTo>
                    <a:lnTo>
                      <a:pt x="197" y="168"/>
                    </a:lnTo>
                    <a:lnTo>
                      <a:pt x="203" y="174"/>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31" name="Freeform 194"/>
              <p:cNvSpPr>
                <a:spLocks/>
              </p:cNvSpPr>
              <p:nvPr/>
            </p:nvSpPr>
            <p:spPr bwMode="auto">
              <a:xfrm>
                <a:off x="5000" y="1565"/>
                <a:ext cx="125" cy="125"/>
              </a:xfrm>
              <a:custGeom>
                <a:avLst/>
                <a:gdLst>
                  <a:gd name="T0" fmla="*/ 96 w 125"/>
                  <a:gd name="T1" fmla="*/ 125 h 125"/>
                  <a:gd name="T2" fmla="*/ 102 w 125"/>
                  <a:gd name="T3" fmla="*/ 119 h 125"/>
                  <a:gd name="T4" fmla="*/ 108 w 125"/>
                  <a:gd name="T5" fmla="*/ 113 h 125"/>
                  <a:gd name="T6" fmla="*/ 114 w 125"/>
                  <a:gd name="T7" fmla="*/ 119 h 125"/>
                  <a:gd name="T8" fmla="*/ 120 w 125"/>
                  <a:gd name="T9" fmla="*/ 119 h 125"/>
                  <a:gd name="T10" fmla="*/ 120 w 125"/>
                  <a:gd name="T11" fmla="*/ 119 h 125"/>
                  <a:gd name="T12" fmla="*/ 125 w 125"/>
                  <a:gd name="T13" fmla="*/ 119 h 125"/>
                  <a:gd name="T14" fmla="*/ 125 w 125"/>
                  <a:gd name="T15" fmla="*/ 119 h 125"/>
                  <a:gd name="T16" fmla="*/ 125 w 125"/>
                  <a:gd name="T17" fmla="*/ 119 h 125"/>
                  <a:gd name="T18" fmla="*/ 120 w 125"/>
                  <a:gd name="T19" fmla="*/ 113 h 125"/>
                  <a:gd name="T20" fmla="*/ 120 w 125"/>
                  <a:gd name="T21" fmla="*/ 113 h 125"/>
                  <a:gd name="T22" fmla="*/ 114 w 125"/>
                  <a:gd name="T23" fmla="*/ 113 h 125"/>
                  <a:gd name="T24" fmla="*/ 108 w 125"/>
                  <a:gd name="T25" fmla="*/ 107 h 125"/>
                  <a:gd name="T26" fmla="*/ 108 w 125"/>
                  <a:gd name="T27" fmla="*/ 101 h 125"/>
                  <a:gd name="T28" fmla="*/ 108 w 125"/>
                  <a:gd name="T29" fmla="*/ 95 h 125"/>
                  <a:gd name="T30" fmla="*/ 108 w 125"/>
                  <a:gd name="T31" fmla="*/ 95 h 125"/>
                  <a:gd name="T32" fmla="*/ 114 w 125"/>
                  <a:gd name="T33" fmla="*/ 95 h 125"/>
                  <a:gd name="T34" fmla="*/ 114 w 125"/>
                  <a:gd name="T35" fmla="*/ 89 h 125"/>
                  <a:gd name="T36" fmla="*/ 120 w 125"/>
                  <a:gd name="T37" fmla="*/ 77 h 125"/>
                  <a:gd name="T38" fmla="*/ 120 w 125"/>
                  <a:gd name="T39" fmla="*/ 53 h 125"/>
                  <a:gd name="T40" fmla="*/ 102 w 125"/>
                  <a:gd name="T41" fmla="*/ 29 h 125"/>
                  <a:gd name="T42" fmla="*/ 72 w 125"/>
                  <a:gd name="T43" fmla="*/ 18 h 125"/>
                  <a:gd name="T44" fmla="*/ 48 w 125"/>
                  <a:gd name="T45" fmla="*/ 12 h 125"/>
                  <a:gd name="T46" fmla="*/ 30 w 125"/>
                  <a:gd name="T47" fmla="*/ 12 h 125"/>
                  <a:gd name="T48" fmla="*/ 18 w 125"/>
                  <a:gd name="T49" fmla="*/ 6 h 125"/>
                  <a:gd name="T50" fmla="*/ 6 w 125"/>
                  <a:gd name="T51" fmla="*/ 0 h 125"/>
                  <a:gd name="T52" fmla="*/ 6 w 125"/>
                  <a:gd name="T53" fmla="*/ 6 h 125"/>
                  <a:gd name="T54" fmla="*/ 12 w 125"/>
                  <a:gd name="T55" fmla="*/ 23 h 125"/>
                  <a:gd name="T56" fmla="*/ 18 w 125"/>
                  <a:gd name="T57" fmla="*/ 41 h 125"/>
                  <a:gd name="T58" fmla="*/ 24 w 125"/>
                  <a:gd name="T59" fmla="*/ 53 h 125"/>
                  <a:gd name="T60" fmla="*/ 30 w 125"/>
                  <a:gd name="T61" fmla="*/ 71 h 125"/>
                  <a:gd name="T62" fmla="*/ 36 w 125"/>
                  <a:gd name="T63" fmla="*/ 89 h 125"/>
                  <a:gd name="T64" fmla="*/ 54 w 125"/>
                  <a:gd name="T65" fmla="*/ 113 h 125"/>
                  <a:gd name="T66" fmla="*/ 78 w 125"/>
                  <a:gd name="T67" fmla="*/ 125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25"/>
                  <a:gd name="T104" fmla="*/ 125 w 12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25">
                    <a:moveTo>
                      <a:pt x="96" y="125"/>
                    </a:moveTo>
                    <a:lnTo>
                      <a:pt x="96" y="125"/>
                    </a:lnTo>
                    <a:lnTo>
                      <a:pt x="102" y="119"/>
                    </a:lnTo>
                    <a:lnTo>
                      <a:pt x="108" y="113"/>
                    </a:lnTo>
                    <a:lnTo>
                      <a:pt x="114" y="113"/>
                    </a:lnTo>
                    <a:lnTo>
                      <a:pt x="114" y="119"/>
                    </a:lnTo>
                    <a:lnTo>
                      <a:pt x="120" y="119"/>
                    </a:lnTo>
                    <a:lnTo>
                      <a:pt x="125" y="119"/>
                    </a:lnTo>
                    <a:lnTo>
                      <a:pt x="125" y="113"/>
                    </a:lnTo>
                    <a:lnTo>
                      <a:pt x="120" y="113"/>
                    </a:lnTo>
                    <a:lnTo>
                      <a:pt x="114" y="113"/>
                    </a:lnTo>
                    <a:lnTo>
                      <a:pt x="108" y="113"/>
                    </a:lnTo>
                    <a:lnTo>
                      <a:pt x="108" y="107"/>
                    </a:lnTo>
                    <a:lnTo>
                      <a:pt x="108" y="101"/>
                    </a:lnTo>
                    <a:lnTo>
                      <a:pt x="108" y="95"/>
                    </a:lnTo>
                    <a:lnTo>
                      <a:pt x="114" y="95"/>
                    </a:lnTo>
                    <a:lnTo>
                      <a:pt x="114" y="89"/>
                    </a:lnTo>
                    <a:lnTo>
                      <a:pt x="120" y="89"/>
                    </a:lnTo>
                    <a:lnTo>
                      <a:pt x="120" y="77"/>
                    </a:lnTo>
                    <a:lnTo>
                      <a:pt x="120" y="65"/>
                    </a:lnTo>
                    <a:lnTo>
                      <a:pt x="120" y="53"/>
                    </a:lnTo>
                    <a:lnTo>
                      <a:pt x="114" y="41"/>
                    </a:lnTo>
                    <a:lnTo>
                      <a:pt x="102" y="29"/>
                    </a:lnTo>
                    <a:lnTo>
                      <a:pt x="90" y="23"/>
                    </a:lnTo>
                    <a:lnTo>
                      <a:pt x="72" y="18"/>
                    </a:lnTo>
                    <a:lnTo>
                      <a:pt x="54" y="12"/>
                    </a:lnTo>
                    <a:lnTo>
                      <a:pt x="48" y="12"/>
                    </a:lnTo>
                    <a:lnTo>
                      <a:pt x="36" y="12"/>
                    </a:lnTo>
                    <a:lnTo>
                      <a:pt x="30" y="12"/>
                    </a:lnTo>
                    <a:lnTo>
                      <a:pt x="24" y="6"/>
                    </a:lnTo>
                    <a:lnTo>
                      <a:pt x="18" y="6"/>
                    </a:lnTo>
                    <a:lnTo>
                      <a:pt x="12" y="0"/>
                    </a:lnTo>
                    <a:lnTo>
                      <a:pt x="6" y="0"/>
                    </a:lnTo>
                    <a:lnTo>
                      <a:pt x="0" y="0"/>
                    </a:lnTo>
                    <a:lnTo>
                      <a:pt x="6" y="6"/>
                    </a:lnTo>
                    <a:lnTo>
                      <a:pt x="12" y="12"/>
                    </a:lnTo>
                    <a:lnTo>
                      <a:pt x="12" y="23"/>
                    </a:lnTo>
                    <a:lnTo>
                      <a:pt x="18" y="29"/>
                    </a:lnTo>
                    <a:lnTo>
                      <a:pt x="18" y="41"/>
                    </a:lnTo>
                    <a:lnTo>
                      <a:pt x="24" y="47"/>
                    </a:lnTo>
                    <a:lnTo>
                      <a:pt x="24" y="53"/>
                    </a:lnTo>
                    <a:lnTo>
                      <a:pt x="24" y="65"/>
                    </a:lnTo>
                    <a:lnTo>
                      <a:pt x="30" y="71"/>
                    </a:lnTo>
                    <a:lnTo>
                      <a:pt x="30" y="83"/>
                    </a:lnTo>
                    <a:lnTo>
                      <a:pt x="36" y="89"/>
                    </a:lnTo>
                    <a:lnTo>
                      <a:pt x="42" y="101"/>
                    </a:lnTo>
                    <a:lnTo>
                      <a:pt x="54" y="113"/>
                    </a:lnTo>
                    <a:lnTo>
                      <a:pt x="66" y="119"/>
                    </a:lnTo>
                    <a:lnTo>
                      <a:pt x="78" y="125"/>
                    </a:lnTo>
                    <a:lnTo>
                      <a:pt x="96" y="125"/>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32" name="Freeform 195"/>
              <p:cNvSpPr>
                <a:spLocks/>
              </p:cNvSpPr>
              <p:nvPr/>
            </p:nvSpPr>
            <p:spPr bwMode="auto">
              <a:xfrm>
                <a:off x="5137" y="1642"/>
                <a:ext cx="12" cy="12"/>
              </a:xfrm>
              <a:custGeom>
                <a:avLst/>
                <a:gdLst>
                  <a:gd name="T0" fmla="*/ 0 w 12"/>
                  <a:gd name="T1" fmla="*/ 6 h 12"/>
                  <a:gd name="T2" fmla="*/ 0 w 12"/>
                  <a:gd name="T3" fmla="*/ 0 h 12"/>
                  <a:gd name="T4" fmla="*/ 6 w 12"/>
                  <a:gd name="T5" fmla="*/ 0 h 12"/>
                  <a:gd name="T6" fmla="*/ 6 w 12"/>
                  <a:gd name="T7" fmla="*/ 0 h 12"/>
                  <a:gd name="T8" fmla="*/ 6 w 12"/>
                  <a:gd name="T9" fmla="*/ 0 h 12"/>
                  <a:gd name="T10" fmla="*/ 12 w 12"/>
                  <a:gd name="T11" fmla="*/ 0 h 12"/>
                  <a:gd name="T12" fmla="*/ 12 w 12"/>
                  <a:gd name="T13" fmla="*/ 0 h 12"/>
                  <a:gd name="T14" fmla="*/ 12 w 12"/>
                  <a:gd name="T15" fmla="*/ 0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0"/>
                    </a:lnTo>
                    <a:lnTo>
                      <a:pt x="6" y="0"/>
                    </a:lnTo>
                    <a:lnTo>
                      <a:pt x="12" y="0"/>
                    </a:lnTo>
                    <a:lnTo>
                      <a:pt x="12" y="6"/>
                    </a:lnTo>
                    <a:lnTo>
                      <a:pt x="12" y="12"/>
                    </a:lnTo>
                    <a:lnTo>
                      <a:pt x="6" y="12"/>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33" name="Freeform 196"/>
              <p:cNvSpPr>
                <a:spLocks/>
              </p:cNvSpPr>
              <p:nvPr/>
            </p:nvSpPr>
            <p:spPr bwMode="auto">
              <a:xfrm>
                <a:off x="5167" y="1660"/>
                <a:ext cx="12" cy="12"/>
              </a:xfrm>
              <a:custGeom>
                <a:avLst/>
                <a:gdLst>
                  <a:gd name="T0" fmla="*/ 0 w 12"/>
                  <a:gd name="T1" fmla="*/ 0 h 12"/>
                  <a:gd name="T2" fmla="*/ 0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12 h 12"/>
                  <a:gd name="T16" fmla="*/ 12 w 12"/>
                  <a:gd name="T17" fmla="*/ 12 h 12"/>
                  <a:gd name="T18" fmla="*/ 6 w 12"/>
                  <a:gd name="T19" fmla="*/ 12 h 12"/>
                  <a:gd name="T20" fmla="*/ 6 w 12"/>
                  <a:gd name="T21" fmla="*/ 12 h 12"/>
                  <a:gd name="T22" fmla="*/ 0 w 12"/>
                  <a:gd name="T23" fmla="*/ 12 h 12"/>
                  <a:gd name="T24" fmla="*/ 0 w 12"/>
                  <a:gd name="T25" fmla="*/ 12 h 12"/>
                  <a:gd name="T26" fmla="*/ 0 w 12"/>
                  <a:gd name="T27" fmla="*/ 6 h 12"/>
                  <a:gd name="T28" fmla="*/ 0 w 12"/>
                  <a:gd name="T29" fmla="*/ 6 h 12"/>
                  <a:gd name="T30" fmla="*/ 0 w 12"/>
                  <a:gd name="T31" fmla="*/ 6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6" y="0"/>
                    </a:lnTo>
                    <a:lnTo>
                      <a:pt x="12" y="0"/>
                    </a:lnTo>
                    <a:lnTo>
                      <a:pt x="12" y="6"/>
                    </a:lnTo>
                    <a:lnTo>
                      <a:pt x="12" y="12"/>
                    </a:lnTo>
                    <a:lnTo>
                      <a:pt x="6" y="12"/>
                    </a:lnTo>
                    <a:lnTo>
                      <a:pt x="0" y="12"/>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34" name="Freeform 197"/>
              <p:cNvSpPr>
                <a:spLocks/>
              </p:cNvSpPr>
              <p:nvPr/>
            </p:nvSpPr>
            <p:spPr bwMode="auto">
              <a:xfrm>
                <a:off x="5131" y="1678"/>
                <a:ext cx="18" cy="12"/>
              </a:xfrm>
              <a:custGeom>
                <a:avLst/>
                <a:gdLst>
                  <a:gd name="T0" fmla="*/ 0 w 18"/>
                  <a:gd name="T1" fmla="*/ 0 h 12"/>
                  <a:gd name="T2" fmla="*/ 6 w 18"/>
                  <a:gd name="T3" fmla="*/ 0 h 12"/>
                  <a:gd name="T4" fmla="*/ 6 w 18"/>
                  <a:gd name="T5" fmla="*/ 0 h 12"/>
                  <a:gd name="T6" fmla="*/ 12 w 18"/>
                  <a:gd name="T7" fmla="*/ 0 h 12"/>
                  <a:gd name="T8" fmla="*/ 12 w 18"/>
                  <a:gd name="T9" fmla="*/ 0 h 12"/>
                  <a:gd name="T10" fmla="*/ 18 w 18"/>
                  <a:gd name="T11" fmla="*/ 0 h 12"/>
                  <a:gd name="T12" fmla="*/ 18 w 18"/>
                  <a:gd name="T13" fmla="*/ 6 h 12"/>
                  <a:gd name="T14" fmla="*/ 12 w 18"/>
                  <a:gd name="T15" fmla="*/ 6 h 12"/>
                  <a:gd name="T16" fmla="*/ 12 w 18"/>
                  <a:gd name="T17" fmla="*/ 12 h 12"/>
                  <a:gd name="T18" fmla="*/ 12 w 18"/>
                  <a:gd name="T19" fmla="*/ 12 h 12"/>
                  <a:gd name="T20" fmla="*/ 6 w 18"/>
                  <a:gd name="T21" fmla="*/ 12 h 12"/>
                  <a:gd name="T22" fmla="*/ 6 w 18"/>
                  <a:gd name="T23" fmla="*/ 12 h 12"/>
                  <a:gd name="T24" fmla="*/ 6 w 18"/>
                  <a:gd name="T25" fmla="*/ 12 h 12"/>
                  <a:gd name="T26" fmla="*/ 0 w 18"/>
                  <a:gd name="T27" fmla="*/ 6 h 12"/>
                  <a:gd name="T28" fmla="*/ 0 w 18"/>
                  <a:gd name="T29" fmla="*/ 6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6" y="0"/>
                    </a:lnTo>
                    <a:lnTo>
                      <a:pt x="12" y="0"/>
                    </a:lnTo>
                    <a:lnTo>
                      <a:pt x="18" y="0"/>
                    </a:lnTo>
                    <a:lnTo>
                      <a:pt x="18" y="6"/>
                    </a:lnTo>
                    <a:lnTo>
                      <a:pt x="12" y="6"/>
                    </a:lnTo>
                    <a:lnTo>
                      <a:pt x="12" y="12"/>
                    </a:lnTo>
                    <a:lnTo>
                      <a:pt x="6" y="12"/>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35" name="Freeform 198"/>
              <p:cNvSpPr>
                <a:spLocks/>
              </p:cNvSpPr>
              <p:nvPr/>
            </p:nvSpPr>
            <p:spPr bwMode="auto">
              <a:xfrm>
                <a:off x="5108" y="1660"/>
                <a:ext cx="17" cy="12"/>
              </a:xfrm>
              <a:custGeom>
                <a:avLst/>
                <a:gdLst>
                  <a:gd name="T0" fmla="*/ 6 w 17"/>
                  <a:gd name="T1" fmla="*/ 0 h 12"/>
                  <a:gd name="T2" fmla="*/ 6 w 17"/>
                  <a:gd name="T3" fmla="*/ 0 h 12"/>
                  <a:gd name="T4" fmla="*/ 0 w 17"/>
                  <a:gd name="T5" fmla="*/ 6 h 12"/>
                  <a:gd name="T6" fmla="*/ 0 w 17"/>
                  <a:gd name="T7" fmla="*/ 6 h 12"/>
                  <a:gd name="T8" fmla="*/ 6 w 17"/>
                  <a:gd name="T9" fmla="*/ 12 h 12"/>
                  <a:gd name="T10" fmla="*/ 6 w 17"/>
                  <a:gd name="T11" fmla="*/ 12 h 12"/>
                  <a:gd name="T12" fmla="*/ 12 w 17"/>
                  <a:gd name="T13" fmla="*/ 12 h 12"/>
                  <a:gd name="T14" fmla="*/ 12 w 17"/>
                  <a:gd name="T15" fmla="*/ 12 h 12"/>
                  <a:gd name="T16" fmla="*/ 17 w 17"/>
                  <a:gd name="T17" fmla="*/ 12 h 12"/>
                  <a:gd name="T18" fmla="*/ 17 w 17"/>
                  <a:gd name="T19" fmla="*/ 12 h 12"/>
                  <a:gd name="T20" fmla="*/ 17 w 17"/>
                  <a:gd name="T21" fmla="*/ 6 h 12"/>
                  <a:gd name="T22" fmla="*/ 17 w 17"/>
                  <a:gd name="T23" fmla="*/ 6 h 12"/>
                  <a:gd name="T24" fmla="*/ 17 w 17"/>
                  <a:gd name="T25" fmla="*/ 0 h 12"/>
                  <a:gd name="T26" fmla="*/ 12 w 17"/>
                  <a:gd name="T27" fmla="*/ 0 h 12"/>
                  <a:gd name="T28" fmla="*/ 12 w 17"/>
                  <a:gd name="T29" fmla="*/ 0 h 12"/>
                  <a:gd name="T30" fmla="*/ 6 w 17"/>
                  <a:gd name="T31" fmla="*/ 0 h 12"/>
                  <a:gd name="T32" fmla="*/ 6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6" y="0"/>
                    </a:moveTo>
                    <a:lnTo>
                      <a:pt x="6" y="0"/>
                    </a:lnTo>
                    <a:lnTo>
                      <a:pt x="0" y="6"/>
                    </a:lnTo>
                    <a:lnTo>
                      <a:pt x="6" y="12"/>
                    </a:lnTo>
                    <a:lnTo>
                      <a:pt x="12" y="12"/>
                    </a:lnTo>
                    <a:lnTo>
                      <a:pt x="17" y="12"/>
                    </a:lnTo>
                    <a:lnTo>
                      <a:pt x="17" y="6"/>
                    </a:lnTo>
                    <a:lnTo>
                      <a:pt x="17" y="0"/>
                    </a:lnTo>
                    <a:lnTo>
                      <a:pt x="12" y="0"/>
                    </a:lnTo>
                    <a:lnTo>
                      <a:pt x="6"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36" name="Freeform 199"/>
              <p:cNvSpPr>
                <a:spLocks/>
              </p:cNvSpPr>
              <p:nvPr/>
            </p:nvSpPr>
            <p:spPr bwMode="auto">
              <a:xfrm>
                <a:off x="5102" y="1684"/>
                <a:ext cx="12" cy="12"/>
              </a:xfrm>
              <a:custGeom>
                <a:avLst/>
                <a:gdLst>
                  <a:gd name="T0" fmla="*/ 0 w 12"/>
                  <a:gd name="T1" fmla="*/ 12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0 h 12"/>
                  <a:gd name="T14" fmla="*/ 12 w 12"/>
                  <a:gd name="T15" fmla="*/ 6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6" y="0"/>
                    </a:lnTo>
                    <a:lnTo>
                      <a:pt x="12" y="0"/>
                    </a:lnTo>
                    <a:lnTo>
                      <a:pt x="12" y="6"/>
                    </a:lnTo>
                    <a:lnTo>
                      <a:pt x="12" y="12"/>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37" name="Freeform 200"/>
              <p:cNvSpPr>
                <a:spLocks/>
              </p:cNvSpPr>
              <p:nvPr/>
            </p:nvSpPr>
            <p:spPr bwMode="auto">
              <a:xfrm>
                <a:off x="5125" y="1708"/>
                <a:ext cx="12" cy="12"/>
              </a:xfrm>
              <a:custGeom>
                <a:avLst/>
                <a:gdLst>
                  <a:gd name="T0" fmla="*/ 0 w 12"/>
                  <a:gd name="T1" fmla="*/ 12 h 12"/>
                  <a:gd name="T2" fmla="*/ 0 w 12"/>
                  <a:gd name="T3" fmla="*/ 12 h 12"/>
                  <a:gd name="T4" fmla="*/ 0 w 12"/>
                  <a:gd name="T5" fmla="*/ 12 h 12"/>
                  <a:gd name="T6" fmla="*/ 0 w 12"/>
                  <a:gd name="T7" fmla="*/ 6 h 12"/>
                  <a:gd name="T8" fmla="*/ 0 w 12"/>
                  <a:gd name="T9" fmla="*/ 6 h 12"/>
                  <a:gd name="T10" fmla="*/ 0 w 12"/>
                  <a:gd name="T11" fmla="*/ 0 h 12"/>
                  <a:gd name="T12" fmla="*/ 0 w 12"/>
                  <a:gd name="T13" fmla="*/ 0 h 12"/>
                  <a:gd name="T14" fmla="*/ 6 w 12"/>
                  <a:gd name="T15" fmla="*/ 0 h 12"/>
                  <a:gd name="T16" fmla="*/ 6 w 12"/>
                  <a:gd name="T17" fmla="*/ 0 h 12"/>
                  <a:gd name="T18" fmla="*/ 6 w 12"/>
                  <a:gd name="T19" fmla="*/ 0 h 12"/>
                  <a:gd name="T20" fmla="*/ 6 w 12"/>
                  <a:gd name="T21" fmla="*/ 0 h 12"/>
                  <a:gd name="T22" fmla="*/ 6 w 12"/>
                  <a:gd name="T23" fmla="*/ 0 h 12"/>
                  <a:gd name="T24" fmla="*/ 12 w 12"/>
                  <a:gd name="T25" fmla="*/ 6 h 12"/>
                  <a:gd name="T26" fmla="*/ 6 w 12"/>
                  <a:gd name="T27" fmla="*/ 6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0" y="6"/>
                    </a:lnTo>
                    <a:lnTo>
                      <a:pt x="0" y="0"/>
                    </a:lnTo>
                    <a:lnTo>
                      <a:pt x="6" y="0"/>
                    </a:lnTo>
                    <a:lnTo>
                      <a:pt x="12" y="6"/>
                    </a:lnTo>
                    <a:lnTo>
                      <a:pt x="6" y="6"/>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38" name="Freeform 201"/>
              <p:cNvSpPr>
                <a:spLocks/>
              </p:cNvSpPr>
              <p:nvPr/>
            </p:nvSpPr>
            <p:spPr bwMode="auto">
              <a:xfrm>
                <a:off x="5143" y="1690"/>
                <a:ext cx="12" cy="18"/>
              </a:xfrm>
              <a:custGeom>
                <a:avLst/>
                <a:gdLst>
                  <a:gd name="T0" fmla="*/ 0 w 12"/>
                  <a:gd name="T1" fmla="*/ 12 h 18"/>
                  <a:gd name="T2" fmla="*/ 0 w 12"/>
                  <a:gd name="T3" fmla="*/ 6 h 18"/>
                  <a:gd name="T4" fmla="*/ 0 w 12"/>
                  <a:gd name="T5" fmla="*/ 6 h 18"/>
                  <a:gd name="T6" fmla="*/ 6 w 12"/>
                  <a:gd name="T7" fmla="*/ 0 h 18"/>
                  <a:gd name="T8" fmla="*/ 6 w 12"/>
                  <a:gd name="T9" fmla="*/ 0 h 18"/>
                  <a:gd name="T10" fmla="*/ 12 w 12"/>
                  <a:gd name="T11" fmla="*/ 0 h 18"/>
                  <a:gd name="T12" fmla="*/ 12 w 12"/>
                  <a:gd name="T13" fmla="*/ 6 h 18"/>
                  <a:gd name="T14" fmla="*/ 12 w 12"/>
                  <a:gd name="T15" fmla="*/ 6 h 18"/>
                  <a:gd name="T16" fmla="*/ 12 w 12"/>
                  <a:gd name="T17" fmla="*/ 12 h 18"/>
                  <a:gd name="T18" fmla="*/ 12 w 12"/>
                  <a:gd name="T19" fmla="*/ 12 h 18"/>
                  <a:gd name="T20" fmla="*/ 12 w 12"/>
                  <a:gd name="T21" fmla="*/ 18 h 18"/>
                  <a:gd name="T22" fmla="*/ 6 w 12"/>
                  <a:gd name="T23" fmla="*/ 18 h 18"/>
                  <a:gd name="T24" fmla="*/ 6 w 12"/>
                  <a:gd name="T25" fmla="*/ 18 h 18"/>
                  <a:gd name="T26" fmla="*/ 0 w 12"/>
                  <a:gd name="T27" fmla="*/ 18 h 18"/>
                  <a:gd name="T28" fmla="*/ 0 w 12"/>
                  <a:gd name="T29" fmla="*/ 18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6"/>
                    </a:lnTo>
                    <a:lnTo>
                      <a:pt x="6" y="0"/>
                    </a:lnTo>
                    <a:lnTo>
                      <a:pt x="12" y="0"/>
                    </a:lnTo>
                    <a:lnTo>
                      <a:pt x="12" y="6"/>
                    </a:lnTo>
                    <a:lnTo>
                      <a:pt x="12" y="12"/>
                    </a:lnTo>
                    <a:lnTo>
                      <a:pt x="12" y="18"/>
                    </a:lnTo>
                    <a:lnTo>
                      <a:pt x="6" y="18"/>
                    </a:lnTo>
                    <a:lnTo>
                      <a:pt x="0" y="18"/>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39" name="Freeform 202"/>
              <p:cNvSpPr>
                <a:spLocks/>
              </p:cNvSpPr>
              <p:nvPr/>
            </p:nvSpPr>
            <p:spPr bwMode="auto">
              <a:xfrm>
                <a:off x="5161" y="1696"/>
                <a:ext cx="12" cy="12"/>
              </a:xfrm>
              <a:custGeom>
                <a:avLst/>
                <a:gdLst>
                  <a:gd name="T0" fmla="*/ 12 w 12"/>
                  <a:gd name="T1" fmla="*/ 0 h 12"/>
                  <a:gd name="T2" fmla="*/ 12 w 12"/>
                  <a:gd name="T3" fmla="*/ 0 h 12"/>
                  <a:gd name="T4" fmla="*/ 12 w 12"/>
                  <a:gd name="T5" fmla="*/ 6 h 12"/>
                  <a:gd name="T6" fmla="*/ 12 w 12"/>
                  <a:gd name="T7" fmla="*/ 6 h 12"/>
                  <a:gd name="T8" fmla="*/ 12 w 12"/>
                  <a:gd name="T9" fmla="*/ 6 h 12"/>
                  <a:gd name="T10" fmla="*/ 12 w 12"/>
                  <a:gd name="T11" fmla="*/ 12 h 12"/>
                  <a:gd name="T12" fmla="*/ 6 w 12"/>
                  <a:gd name="T13" fmla="*/ 12 h 12"/>
                  <a:gd name="T14" fmla="*/ 6 w 12"/>
                  <a:gd name="T15" fmla="*/ 12 h 12"/>
                  <a:gd name="T16" fmla="*/ 0 w 12"/>
                  <a:gd name="T17" fmla="*/ 12 h 12"/>
                  <a:gd name="T18" fmla="*/ 0 w 12"/>
                  <a:gd name="T19" fmla="*/ 12 h 12"/>
                  <a:gd name="T20" fmla="*/ 0 w 12"/>
                  <a:gd name="T21" fmla="*/ 6 h 12"/>
                  <a:gd name="T22" fmla="*/ 0 w 12"/>
                  <a:gd name="T23" fmla="*/ 6 h 12"/>
                  <a:gd name="T24" fmla="*/ 0 w 12"/>
                  <a:gd name="T25" fmla="*/ 6 h 12"/>
                  <a:gd name="T26" fmla="*/ 0 w 12"/>
                  <a:gd name="T27" fmla="*/ 0 h 12"/>
                  <a:gd name="T28" fmla="*/ 0 w 12"/>
                  <a:gd name="T29" fmla="*/ 0 h 12"/>
                  <a:gd name="T30" fmla="*/ 6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12" y="6"/>
                    </a:lnTo>
                    <a:lnTo>
                      <a:pt x="12" y="12"/>
                    </a:lnTo>
                    <a:lnTo>
                      <a:pt x="6" y="12"/>
                    </a:lnTo>
                    <a:lnTo>
                      <a:pt x="0" y="12"/>
                    </a:lnTo>
                    <a:lnTo>
                      <a:pt x="0" y="6"/>
                    </a:lnTo>
                    <a:lnTo>
                      <a:pt x="0" y="0"/>
                    </a:lnTo>
                    <a:lnTo>
                      <a:pt x="6" y="0"/>
                    </a:lnTo>
                    <a:lnTo>
                      <a:pt x="12"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40" name="Freeform 203"/>
              <p:cNvSpPr>
                <a:spLocks/>
              </p:cNvSpPr>
              <p:nvPr/>
            </p:nvSpPr>
            <p:spPr bwMode="auto">
              <a:xfrm>
                <a:off x="5012" y="1714"/>
                <a:ext cx="108" cy="72"/>
              </a:xfrm>
              <a:custGeom>
                <a:avLst/>
                <a:gdLst>
                  <a:gd name="T0" fmla="*/ 108 w 108"/>
                  <a:gd name="T1" fmla="*/ 6 h 72"/>
                  <a:gd name="T2" fmla="*/ 108 w 108"/>
                  <a:gd name="T3" fmla="*/ 6 h 72"/>
                  <a:gd name="T4" fmla="*/ 108 w 108"/>
                  <a:gd name="T5" fmla="*/ 0 h 72"/>
                  <a:gd name="T6" fmla="*/ 102 w 108"/>
                  <a:gd name="T7" fmla="*/ 6 h 72"/>
                  <a:gd name="T8" fmla="*/ 90 w 108"/>
                  <a:gd name="T9" fmla="*/ 6 h 72"/>
                  <a:gd name="T10" fmla="*/ 66 w 108"/>
                  <a:gd name="T11" fmla="*/ 0 h 72"/>
                  <a:gd name="T12" fmla="*/ 48 w 108"/>
                  <a:gd name="T13" fmla="*/ 0 h 72"/>
                  <a:gd name="T14" fmla="*/ 48 w 108"/>
                  <a:gd name="T15" fmla="*/ 0 h 72"/>
                  <a:gd name="T16" fmla="*/ 60 w 108"/>
                  <a:gd name="T17" fmla="*/ 0 h 72"/>
                  <a:gd name="T18" fmla="*/ 78 w 108"/>
                  <a:gd name="T19" fmla="*/ 6 h 72"/>
                  <a:gd name="T20" fmla="*/ 96 w 108"/>
                  <a:gd name="T21" fmla="*/ 12 h 72"/>
                  <a:gd name="T22" fmla="*/ 90 w 108"/>
                  <a:gd name="T23" fmla="*/ 18 h 72"/>
                  <a:gd name="T24" fmla="*/ 84 w 108"/>
                  <a:gd name="T25" fmla="*/ 18 h 72"/>
                  <a:gd name="T26" fmla="*/ 72 w 108"/>
                  <a:gd name="T27" fmla="*/ 24 h 72"/>
                  <a:gd name="T28" fmla="*/ 60 w 108"/>
                  <a:gd name="T29" fmla="*/ 18 h 72"/>
                  <a:gd name="T30" fmla="*/ 42 w 108"/>
                  <a:gd name="T31" fmla="*/ 18 h 72"/>
                  <a:gd name="T32" fmla="*/ 30 w 108"/>
                  <a:gd name="T33" fmla="*/ 18 h 72"/>
                  <a:gd name="T34" fmla="*/ 36 w 108"/>
                  <a:gd name="T35" fmla="*/ 18 h 72"/>
                  <a:gd name="T36" fmla="*/ 48 w 108"/>
                  <a:gd name="T37" fmla="*/ 18 h 72"/>
                  <a:gd name="T38" fmla="*/ 54 w 108"/>
                  <a:gd name="T39" fmla="*/ 24 h 72"/>
                  <a:gd name="T40" fmla="*/ 72 w 108"/>
                  <a:gd name="T41" fmla="*/ 24 h 72"/>
                  <a:gd name="T42" fmla="*/ 72 w 108"/>
                  <a:gd name="T43" fmla="*/ 30 h 72"/>
                  <a:gd name="T44" fmla="*/ 66 w 108"/>
                  <a:gd name="T45" fmla="*/ 30 h 72"/>
                  <a:gd name="T46" fmla="*/ 54 w 108"/>
                  <a:gd name="T47" fmla="*/ 36 h 72"/>
                  <a:gd name="T48" fmla="*/ 48 w 108"/>
                  <a:gd name="T49" fmla="*/ 36 h 72"/>
                  <a:gd name="T50" fmla="*/ 42 w 108"/>
                  <a:gd name="T51" fmla="*/ 36 h 72"/>
                  <a:gd name="T52" fmla="*/ 36 w 108"/>
                  <a:gd name="T53" fmla="*/ 30 h 72"/>
                  <a:gd name="T54" fmla="*/ 24 w 108"/>
                  <a:gd name="T55" fmla="*/ 30 h 72"/>
                  <a:gd name="T56" fmla="*/ 36 w 108"/>
                  <a:gd name="T57" fmla="*/ 36 h 72"/>
                  <a:gd name="T58" fmla="*/ 42 w 108"/>
                  <a:gd name="T59" fmla="*/ 42 h 72"/>
                  <a:gd name="T60" fmla="*/ 24 w 108"/>
                  <a:gd name="T61" fmla="*/ 48 h 72"/>
                  <a:gd name="T62" fmla="*/ 6 w 108"/>
                  <a:gd name="T63" fmla="*/ 48 h 72"/>
                  <a:gd name="T64" fmla="*/ 0 w 108"/>
                  <a:gd name="T65" fmla="*/ 54 h 72"/>
                  <a:gd name="T66" fmla="*/ 12 w 108"/>
                  <a:gd name="T67" fmla="*/ 54 h 72"/>
                  <a:gd name="T68" fmla="*/ 30 w 108"/>
                  <a:gd name="T69" fmla="*/ 48 h 72"/>
                  <a:gd name="T70" fmla="*/ 48 w 108"/>
                  <a:gd name="T71" fmla="*/ 42 h 72"/>
                  <a:gd name="T72" fmla="*/ 48 w 108"/>
                  <a:gd name="T73" fmla="*/ 60 h 72"/>
                  <a:gd name="T74" fmla="*/ 36 w 108"/>
                  <a:gd name="T75" fmla="*/ 72 h 72"/>
                  <a:gd name="T76" fmla="*/ 42 w 108"/>
                  <a:gd name="T77" fmla="*/ 72 h 72"/>
                  <a:gd name="T78" fmla="*/ 54 w 108"/>
                  <a:gd name="T79" fmla="*/ 48 h 72"/>
                  <a:gd name="T80" fmla="*/ 60 w 108"/>
                  <a:gd name="T81" fmla="*/ 42 h 72"/>
                  <a:gd name="T82" fmla="*/ 72 w 108"/>
                  <a:gd name="T83" fmla="*/ 36 h 72"/>
                  <a:gd name="T84" fmla="*/ 78 w 108"/>
                  <a:gd name="T85" fmla="*/ 30 h 72"/>
                  <a:gd name="T86" fmla="*/ 78 w 108"/>
                  <a:gd name="T87" fmla="*/ 60 h 72"/>
                  <a:gd name="T88" fmla="*/ 72 w 108"/>
                  <a:gd name="T89" fmla="*/ 66 h 72"/>
                  <a:gd name="T90" fmla="*/ 78 w 108"/>
                  <a:gd name="T91" fmla="*/ 60 h 72"/>
                  <a:gd name="T92" fmla="*/ 84 w 108"/>
                  <a:gd name="T93" fmla="*/ 30 h 72"/>
                  <a:gd name="T94" fmla="*/ 96 w 108"/>
                  <a:gd name="T95" fmla="*/ 18 h 72"/>
                  <a:gd name="T96" fmla="*/ 102 w 108"/>
                  <a:gd name="T97" fmla="*/ 18 h 72"/>
                  <a:gd name="T98" fmla="*/ 102 w 108"/>
                  <a:gd name="T99" fmla="*/ 24 h 72"/>
                  <a:gd name="T100" fmla="*/ 102 w 108"/>
                  <a:gd name="T101" fmla="*/ 54 h 72"/>
                  <a:gd name="T102" fmla="*/ 108 w 108"/>
                  <a:gd name="T103" fmla="*/ 18 h 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72"/>
                  <a:gd name="T158" fmla="*/ 108 w 108"/>
                  <a:gd name="T159" fmla="*/ 72 h 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72">
                    <a:moveTo>
                      <a:pt x="108" y="6"/>
                    </a:moveTo>
                    <a:lnTo>
                      <a:pt x="108" y="6"/>
                    </a:lnTo>
                    <a:lnTo>
                      <a:pt x="108" y="0"/>
                    </a:lnTo>
                    <a:lnTo>
                      <a:pt x="102" y="6"/>
                    </a:lnTo>
                    <a:lnTo>
                      <a:pt x="96" y="6"/>
                    </a:lnTo>
                    <a:lnTo>
                      <a:pt x="90" y="6"/>
                    </a:lnTo>
                    <a:lnTo>
                      <a:pt x="84" y="6"/>
                    </a:lnTo>
                    <a:lnTo>
                      <a:pt x="72" y="0"/>
                    </a:lnTo>
                    <a:lnTo>
                      <a:pt x="66" y="0"/>
                    </a:lnTo>
                    <a:lnTo>
                      <a:pt x="60" y="0"/>
                    </a:lnTo>
                    <a:lnTo>
                      <a:pt x="54" y="0"/>
                    </a:lnTo>
                    <a:lnTo>
                      <a:pt x="48" y="0"/>
                    </a:lnTo>
                    <a:lnTo>
                      <a:pt x="42" y="0"/>
                    </a:lnTo>
                    <a:lnTo>
                      <a:pt x="48" y="0"/>
                    </a:lnTo>
                    <a:lnTo>
                      <a:pt x="54" y="0"/>
                    </a:lnTo>
                    <a:lnTo>
                      <a:pt x="60" y="0"/>
                    </a:lnTo>
                    <a:lnTo>
                      <a:pt x="66" y="6"/>
                    </a:lnTo>
                    <a:lnTo>
                      <a:pt x="72" y="6"/>
                    </a:lnTo>
                    <a:lnTo>
                      <a:pt x="78" y="6"/>
                    </a:lnTo>
                    <a:lnTo>
                      <a:pt x="84" y="6"/>
                    </a:lnTo>
                    <a:lnTo>
                      <a:pt x="90" y="12"/>
                    </a:lnTo>
                    <a:lnTo>
                      <a:pt x="96" y="12"/>
                    </a:lnTo>
                    <a:lnTo>
                      <a:pt x="96" y="18"/>
                    </a:lnTo>
                    <a:lnTo>
                      <a:pt x="90" y="18"/>
                    </a:lnTo>
                    <a:lnTo>
                      <a:pt x="84" y="18"/>
                    </a:lnTo>
                    <a:lnTo>
                      <a:pt x="78" y="24"/>
                    </a:lnTo>
                    <a:lnTo>
                      <a:pt x="72" y="24"/>
                    </a:lnTo>
                    <a:lnTo>
                      <a:pt x="72" y="18"/>
                    </a:lnTo>
                    <a:lnTo>
                      <a:pt x="66" y="18"/>
                    </a:lnTo>
                    <a:lnTo>
                      <a:pt x="60" y="18"/>
                    </a:lnTo>
                    <a:lnTo>
                      <a:pt x="48" y="18"/>
                    </a:lnTo>
                    <a:lnTo>
                      <a:pt x="42" y="18"/>
                    </a:lnTo>
                    <a:lnTo>
                      <a:pt x="36" y="18"/>
                    </a:lnTo>
                    <a:lnTo>
                      <a:pt x="30" y="18"/>
                    </a:lnTo>
                    <a:lnTo>
                      <a:pt x="36" y="18"/>
                    </a:lnTo>
                    <a:lnTo>
                      <a:pt x="42" y="18"/>
                    </a:lnTo>
                    <a:lnTo>
                      <a:pt x="48" y="18"/>
                    </a:lnTo>
                    <a:lnTo>
                      <a:pt x="54" y="18"/>
                    </a:lnTo>
                    <a:lnTo>
                      <a:pt x="54" y="24"/>
                    </a:lnTo>
                    <a:lnTo>
                      <a:pt x="60" y="24"/>
                    </a:lnTo>
                    <a:lnTo>
                      <a:pt x="66" y="24"/>
                    </a:lnTo>
                    <a:lnTo>
                      <a:pt x="72" y="24"/>
                    </a:lnTo>
                    <a:lnTo>
                      <a:pt x="72" y="30"/>
                    </a:lnTo>
                    <a:lnTo>
                      <a:pt x="66" y="30"/>
                    </a:lnTo>
                    <a:lnTo>
                      <a:pt x="60" y="30"/>
                    </a:lnTo>
                    <a:lnTo>
                      <a:pt x="60" y="36"/>
                    </a:lnTo>
                    <a:lnTo>
                      <a:pt x="54" y="36"/>
                    </a:lnTo>
                    <a:lnTo>
                      <a:pt x="48" y="36"/>
                    </a:lnTo>
                    <a:lnTo>
                      <a:pt x="42" y="36"/>
                    </a:lnTo>
                    <a:lnTo>
                      <a:pt x="42" y="30"/>
                    </a:lnTo>
                    <a:lnTo>
                      <a:pt x="36" y="30"/>
                    </a:lnTo>
                    <a:lnTo>
                      <a:pt x="30" y="30"/>
                    </a:lnTo>
                    <a:lnTo>
                      <a:pt x="24" y="30"/>
                    </a:lnTo>
                    <a:lnTo>
                      <a:pt x="30" y="36"/>
                    </a:lnTo>
                    <a:lnTo>
                      <a:pt x="36" y="36"/>
                    </a:lnTo>
                    <a:lnTo>
                      <a:pt x="42" y="36"/>
                    </a:lnTo>
                    <a:lnTo>
                      <a:pt x="42" y="42"/>
                    </a:lnTo>
                    <a:lnTo>
                      <a:pt x="36" y="42"/>
                    </a:lnTo>
                    <a:lnTo>
                      <a:pt x="30" y="42"/>
                    </a:lnTo>
                    <a:lnTo>
                      <a:pt x="24" y="48"/>
                    </a:lnTo>
                    <a:lnTo>
                      <a:pt x="18" y="48"/>
                    </a:lnTo>
                    <a:lnTo>
                      <a:pt x="12" y="48"/>
                    </a:lnTo>
                    <a:lnTo>
                      <a:pt x="6" y="48"/>
                    </a:lnTo>
                    <a:lnTo>
                      <a:pt x="0" y="54"/>
                    </a:lnTo>
                    <a:lnTo>
                      <a:pt x="6" y="54"/>
                    </a:lnTo>
                    <a:lnTo>
                      <a:pt x="12" y="54"/>
                    </a:lnTo>
                    <a:lnTo>
                      <a:pt x="18" y="48"/>
                    </a:lnTo>
                    <a:lnTo>
                      <a:pt x="24" y="48"/>
                    </a:lnTo>
                    <a:lnTo>
                      <a:pt x="30" y="48"/>
                    </a:lnTo>
                    <a:lnTo>
                      <a:pt x="36" y="48"/>
                    </a:lnTo>
                    <a:lnTo>
                      <a:pt x="42" y="48"/>
                    </a:lnTo>
                    <a:lnTo>
                      <a:pt x="48" y="42"/>
                    </a:lnTo>
                    <a:lnTo>
                      <a:pt x="48" y="48"/>
                    </a:lnTo>
                    <a:lnTo>
                      <a:pt x="48" y="60"/>
                    </a:lnTo>
                    <a:lnTo>
                      <a:pt x="42" y="66"/>
                    </a:lnTo>
                    <a:lnTo>
                      <a:pt x="42" y="72"/>
                    </a:lnTo>
                    <a:lnTo>
                      <a:pt x="36" y="72"/>
                    </a:lnTo>
                    <a:lnTo>
                      <a:pt x="42" y="72"/>
                    </a:lnTo>
                    <a:lnTo>
                      <a:pt x="48" y="66"/>
                    </a:lnTo>
                    <a:lnTo>
                      <a:pt x="48" y="60"/>
                    </a:lnTo>
                    <a:lnTo>
                      <a:pt x="54" y="48"/>
                    </a:lnTo>
                    <a:lnTo>
                      <a:pt x="54" y="42"/>
                    </a:lnTo>
                    <a:lnTo>
                      <a:pt x="60" y="42"/>
                    </a:lnTo>
                    <a:lnTo>
                      <a:pt x="66" y="42"/>
                    </a:lnTo>
                    <a:lnTo>
                      <a:pt x="66" y="36"/>
                    </a:lnTo>
                    <a:lnTo>
                      <a:pt x="72" y="36"/>
                    </a:lnTo>
                    <a:lnTo>
                      <a:pt x="78" y="36"/>
                    </a:lnTo>
                    <a:lnTo>
                      <a:pt x="78" y="30"/>
                    </a:lnTo>
                    <a:lnTo>
                      <a:pt x="78" y="42"/>
                    </a:lnTo>
                    <a:lnTo>
                      <a:pt x="78" y="48"/>
                    </a:lnTo>
                    <a:lnTo>
                      <a:pt x="78" y="60"/>
                    </a:lnTo>
                    <a:lnTo>
                      <a:pt x="78" y="66"/>
                    </a:lnTo>
                    <a:lnTo>
                      <a:pt x="72" y="66"/>
                    </a:lnTo>
                    <a:lnTo>
                      <a:pt x="78" y="66"/>
                    </a:lnTo>
                    <a:lnTo>
                      <a:pt x="78" y="60"/>
                    </a:lnTo>
                    <a:lnTo>
                      <a:pt x="84" y="48"/>
                    </a:lnTo>
                    <a:lnTo>
                      <a:pt x="84" y="36"/>
                    </a:lnTo>
                    <a:lnTo>
                      <a:pt x="84" y="30"/>
                    </a:lnTo>
                    <a:lnTo>
                      <a:pt x="90" y="24"/>
                    </a:lnTo>
                    <a:lnTo>
                      <a:pt x="96" y="24"/>
                    </a:lnTo>
                    <a:lnTo>
                      <a:pt x="96" y="18"/>
                    </a:lnTo>
                    <a:lnTo>
                      <a:pt x="102" y="18"/>
                    </a:lnTo>
                    <a:lnTo>
                      <a:pt x="102" y="24"/>
                    </a:lnTo>
                    <a:lnTo>
                      <a:pt x="102" y="36"/>
                    </a:lnTo>
                    <a:lnTo>
                      <a:pt x="102" y="48"/>
                    </a:lnTo>
                    <a:lnTo>
                      <a:pt x="102" y="54"/>
                    </a:lnTo>
                    <a:lnTo>
                      <a:pt x="102" y="42"/>
                    </a:lnTo>
                    <a:lnTo>
                      <a:pt x="108" y="30"/>
                    </a:lnTo>
                    <a:lnTo>
                      <a:pt x="108" y="18"/>
                    </a:lnTo>
                    <a:lnTo>
                      <a:pt x="108" y="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41" name="Freeform 204"/>
              <p:cNvSpPr>
                <a:spLocks/>
              </p:cNvSpPr>
              <p:nvPr/>
            </p:nvSpPr>
            <p:spPr bwMode="auto">
              <a:xfrm>
                <a:off x="5024" y="1583"/>
                <a:ext cx="84" cy="83"/>
              </a:xfrm>
              <a:custGeom>
                <a:avLst/>
                <a:gdLst>
                  <a:gd name="T0" fmla="*/ 84 w 84"/>
                  <a:gd name="T1" fmla="*/ 77 h 83"/>
                  <a:gd name="T2" fmla="*/ 84 w 84"/>
                  <a:gd name="T3" fmla="*/ 77 h 83"/>
                  <a:gd name="T4" fmla="*/ 84 w 84"/>
                  <a:gd name="T5" fmla="*/ 71 h 83"/>
                  <a:gd name="T6" fmla="*/ 78 w 84"/>
                  <a:gd name="T7" fmla="*/ 65 h 83"/>
                  <a:gd name="T8" fmla="*/ 72 w 84"/>
                  <a:gd name="T9" fmla="*/ 59 h 83"/>
                  <a:gd name="T10" fmla="*/ 72 w 84"/>
                  <a:gd name="T11" fmla="*/ 35 h 83"/>
                  <a:gd name="T12" fmla="*/ 66 w 84"/>
                  <a:gd name="T13" fmla="*/ 29 h 83"/>
                  <a:gd name="T14" fmla="*/ 66 w 84"/>
                  <a:gd name="T15" fmla="*/ 29 h 83"/>
                  <a:gd name="T16" fmla="*/ 66 w 84"/>
                  <a:gd name="T17" fmla="*/ 35 h 83"/>
                  <a:gd name="T18" fmla="*/ 66 w 84"/>
                  <a:gd name="T19" fmla="*/ 53 h 83"/>
                  <a:gd name="T20" fmla="*/ 66 w 84"/>
                  <a:gd name="T21" fmla="*/ 59 h 83"/>
                  <a:gd name="T22" fmla="*/ 60 w 84"/>
                  <a:gd name="T23" fmla="*/ 53 h 83"/>
                  <a:gd name="T24" fmla="*/ 54 w 84"/>
                  <a:gd name="T25" fmla="*/ 53 h 83"/>
                  <a:gd name="T26" fmla="*/ 54 w 84"/>
                  <a:gd name="T27" fmla="*/ 47 h 83"/>
                  <a:gd name="T28" fmla="*/ 48 w 84"/>
                  <a:gd name="T29" fmla="*/ 41 h 83"/>
                  <a:gd name="T30" fmla="*/ 48 w 84"/>
                  <a:gd name="T31" fmla="*/ 23 h 83"/>
                  <a:gd name="T32" fmla="*/ 42 w 84"/>
                  <a:gd name="T33" fmla="*/ 11 h 83"/>
                  <a:gd name="T34" fmla="*/ 42 w 84"/>
                  <a:gd name="T35" fmla="*/ 5 h 83"/>
                  <a:gd name="T36" fmla="*/ 42 w 84"/>
                  <a:gd name="T37" fmla="*/ 0 h 83"/>
                  <a:gd name="T38" fmla="*/ 42 w 84"/>
                  <a:gd name="T39" fmla="*/ 5 h 83"/>
                  <a:gd name="T40" fmla="*/ 42 w 84"/>
                  <a:gd name="T41" fmla="*/ 11 h 83"/>
                  <a:gd name="T42" fmla="*/ 42 w 84"/>
                  <a:gd name="T43" fmla="*/ 17 h 83"/>
                  <a:gd name="T44" fmla="*/ 42 w 84"/>
                  <a:gd name="T45" fmla="*/ 23 h 83"/>
                  <a:gd name="T46" fmla="*/ 42 w 84"/>
                  <a:gd name="T47" fmla="*/ 35 h 83"/>
                  <a:gd name="T48" fmla="*/ 36 w 84"/>
                  <a:gd name="T49" fmla="*/ 35 h 83"/>
                  <a:gd name="T50" fmla="*/ 24 w 84"/>
                  <a:gd name="T51" fmla="*/ 23 h 83"/>
                  <a:gd name="T52" fmla="*/ 12 w 84"/>
                  <a:gd name="T53" fmla="*/ 11 h 83"/>
                  <a:gd name="T54" fmla="*/ 0 w 84"/>
                  <a:gd name="T55" fmla="*/ 0 h 83"/>
                  <a:gd name="T56" fmla="*/ 0 w 84"/>
                  <a:gd name="T57" fmla="*/ 5 h 83"/>
                  <a:gd name="T58" fmla="*/ 6 w 84"/>
                  <a:gd name="T59" fmla="*/ 11 h 83"/>
                  <a:gd name="T60" fmla="*/ 12 w 84"/>
                  <a:gd name="T61" fmla="*/ 17 h 83"/>
                  <a:gd name="T62" fmla="*/ 18 w 84"/>
                  <a:gd name="T63" fmla="*/ 23 h 83"/>
                  <a:gd name="T64" fmla="*/ 18 w 84"/>
                  <a:gd name="T65" fmla="*/ 29 h 83"/>
                  <a:gd name="T66" fmla="*/ 24 w 84"/>
                  <a:gd name="T67" fmla="*/ 35 h 83"/>
                  <a:gd name="T68" fmla="*/ 30 w 84"/>
                  <a:gd name="T69" fmla="*/ 41 h 83"/>
                  <a:gd name="T70" fmla="*/ 36 w 84"/>
                  <a:gd name="T71" fmla="*/ 41 h 83"/>
                  <a:gd name="T72" fmla="*/ 36 w 84"/>
                  <a:gd name="T73" fmla="*/ 47 h 83"/>
                  <a:gd name="T74" fmla="*/ 30 w 84"/>
                  <a:gd name="T75" fmla="*/ 47 h 83"/>
                  <a:gd name="T76" fmla="*/ 24 w 84"/>
                  <a:gd name="T77" fmla="*/ 41 h 83"/>
                  <a:gd name="T78" fmla="*/ 18 w 84"/>
                  <a:gd name="T79" fmla="*/ 41 h 83"/>
                  <a:gd name="T80" fmla="*/ 18 w 84"/>
                  <a:gd name="T81" fmla="*/ 41 h 83"/>
                  <a:gd name="T82" fmla="*/ 12 w 84"/>
                  <a:gd name="T83" fmla="*/ 41 h 83"/>
                  <a:gd name="T84" fmla="*/ 18 w 84"/>
                  <a:gd name="T85" fmla="*/ 47 h 83"/>
                  <a:gd name="T86" fmla="*/ 24 w 84"/>
                  <a:gd name="T87" fmla="*/ 47 h 83"/>
                  <a:gd name="T88" fmla="*/ 36 w 84"/>
                  <a:gd name="T89" fmla="*/ 53 h 83"/>
                  <a:gd name="T90" fmla="*/ 42 w 84"/>
                  <a:gd name="T91" fmla="*/ 53 h 83"/>
                  <a:gd name="T92" fmla="*/ 48 w 84"/>
                  <a:gd name="T93" fmla="*/ 53 h 83"/>
                  <a:gd name="T94" fmla="*/ 54 w 84"/>
                  <a:gd name="T95" fmla="*/ 59 h 83"/>
                  <a:gd name="T96" fmla="*/ 60 w 84"/>
                  <a:gd name="T97" fmla="*/ 59 h 83"/>
                  <a:gd name="T98" fmla="*/ 66 w 84"/>
                  <a:gd name="T99" fmla="*/ 65 h 83"/>
                  <a:gd name="T100" fmla="*/ 66 w 84"/>
                  <a:gd name="T101" fmla="*/ 65 h 83"/>
                  <a:gd name="T102" fmla="*/ 54 w 84"/>
                  <a:gd name="T103" fmla="*/ 71 h 83"/>
                  <a:gd name="T104" fmla="*/ 48 w 84"/>
                  <a:gd name="T105" fmla="*/ 71 h 83"/>
                  <a:gd name="T106" fmla="*/ 42 w 84"/>
                  <a:gd name="T107" fmla="*/ 71 h 83"/>
                  <a:gd name="T108" fmla="*/ 36 w 84"/>
                  <a:gd name="T109" fmla="*/ 71 h 83"/>
                  <a:gd name="T110" fmla="*/ 36 w 84"/>
                  <a:gd name="T111" fmla="*/ 71 h 83"/>
                  <a:gd name="T112" fmla="*/ 42 w 84"/>
                  <a:gd name="T113" fmla="*/ 71 h 83"/>
                  <a:gd name="T114" fmla="*/ 54 w 84"/>
                  <a:gd name="T115" fmla="*/ 77 h 83"/>
                  <a:gd name="T116" fmla="*/ 60 w 84"/>
                  <a:gd name="T117" fmla="*/ 71 h 83"/>
                  <a:gd name="T118" fmla="*/ 72 w 84"/>
                  <a:gd name="T119" fmla="*/ 71 h 83"/>
                  <a:gd name="T120" fmla="*/ 78 w 84"/>
                  <a:gd name="T121" fmla="*/ 71 h 83"/>
                  <a:gd name="T122" fmla="*/ 78 w 84"/>
                  <a:gd name="T123" fmla="*/ 77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
                  <a:gd name="T188" fmla="*/ 84 w 84"/>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
                    <a:moveTo>
                      <a:pt x="84" y="83"/>
                    </a:moveTo>
                    <a:lnTo>
                      <a:pt x="84" y="77"/>
                    </a:lnTo>
                    <a:lnTo>
                      <a:pt x="84" y="71"/>
                    </a:lnTo>
                    <a:lnTo>
                      <a:pt x="78" y="71"/>
                    </a:lnTo>
                    <a:lnTo>
                      <a:pt x="78" y="65"/>
                    </a:lnTo>
                    <a:lnTo>
                      <a:pt x="72" y="59"/>
                    </a:lnTo>
                    <a:lnTo>
                      <a:pt x="72" y="47"/>
                    </a:lnTo>
                    <a:lnTo>
                      <a:pt x="72" y="35"/>
                    </a:lnTo>
                    <a:lnTo>
                      <a:pt x="72" y="29"/>
                    </a:lnTo>
                    <a:lnTo>
                      <a:pt x="66" y="29"/>
                    </a:lnTo>
                    <a:lnTo>
                      <a:pt x="66" y="23"/>
                    </a:lnTo>
                    <a:lnTo>
                      <a:pt x="66" y="29"/>
                    </a:lnTo>
                    <a:lnTo>
                      <a:pt x="66" y="35"/>
                    </a:lnTo>
                    <a:lnTo>
                      <a:pt x="66" y="47"/>
                    </a:lnTo>
                    <a:lnTo>
                      <a:pt x="66" y="53"/>
                    </a:lnTo>
                    <a:lnTo>
                      <a:pt x="66" y="59"/>
                    </a:lnTo>
                    <a:lnTo>
                      <a:pt x="66" y="53"/>
                    </a:lnTo>
                    <a:lnTo>
                      <a:pt x="60" y="53"/>
                    </a:lnTo>
                    <a:lnTo>
                      <a:pt x="54" y="53"/>
                    </a:lnTo>
                    <a:lnTo>
                      <a:pt x="54" y="47"/>
                    </a:lnTo>
                    <a:lnTo>
                      <a:pt x="48" y="47"/>
                    </a:lnTo>
                    <a:lnTo>
                      <a:pt x="48" y="41"/>
                    </a:lnTo>
                    <a:lnTo>
                      <a:pt x="48" y="35"/>
                    </a:lnTo>
                    <a:lnTo>
                      <a:pt x="48" y="23"/>
                    </a:lnTo>
                    <a:lnTo>
                      <a:pt x="42" y="17"/>
                    </a:lnTo>
                    <a:lnTo>
                      <a:pt x="42" y="11"/>
                    </a:lnTo>
                    <a:lnTo>
                      <a:pt x="42" y="5"/>
                    </a:lnTo>
                    <a:lnTo>
                      <a:pt x="42" y="0"/>
                    </a:lnTo>
                    <a:lnTo>
                      <a:pt x="42" y="5"/>
                    </a:lnTo>
                    <a:lnTo>
                      <a:pt x="42" y="11"/>
                    </a:lnTo>
                    <a:lnTo>
                      <a:pt x="42" y="17"/>
                    </a:lnTo>
                    <a:lnTo>
                      <a:pt x="42" y="23"/>
                    </a:lnTo>
                    <a:lnTo>
                      <a:pt x="42" y="29"/>
                    </a:lnTo>
                    <a:lnTo>
                      <a:pt x="42" y="35"/>
                    </a:lnTo>
                    <a:lnTo>
                      <a:pt x="42" y="41"/>
                    </a:lnTo>
                    <a:lnTo>
                      <a:pt x="36" y="35"/>
                    </a:lnTo>
                    <a:lnTo>
                      <a:pt x="30" y="29"/>
                    </a:lnTo>
                    <a:lnTo>
                      <a:pt x="24" y="23"/>
                    </a:lnTo>
                    <a:lnTo>
                      <a:pt x="18" y="17"/>
                    </a:lnTo>
                    <a:lnTo>
                      <a:pt x="12" y="11"/>
                    </a:lnTo>
                    <a:lnTo>
                      <a:pt x="6" y="5"/>
                    </a:lnTo>
                    <a:lnTo>
                      <a:pt x="0" y="0"/>
                    </a:lnTo>
                    <a:lnTo>
                      <a:pt x="0" y="5"/>
                    </a:lnTo>
                    <a:lnTo>
                      <a:pt x="6" y="5"/>
                    </a:lnTo>
                    <a:lnTo>
                      <a:pt x="6" y="11"/>
                    </a:lnTo>
                    <a:lnTo>
                      <a:pt x="12" y="17"/>
                    </a:lnTo>
                    <a:lnTo>
                      <a:pt x="18" y="23"/>
                    </a:lnTo>
                    <a:lnTo>
                      <a:pt x="18" y="29"/>
                    </a:lnTo>
                    <a:lnTo>
                      <a:pt x="24" y="29"/>
                    </a:lnTo>
                    <a:lnTo>
                      <a:pt x="24" y="35"/>
                    </a:lnTo>
                    <a:lnTo>
                      <a:pt x="30" y="35"/>
                    </a:lnTo>
                    <a:lnTo>
                      <a:pt x="30" y="41"/>
                    </a:lnTo>
                    <a:lnTo>
                      <a:pt x="36" y="41"/>
                    </a:lnTo>
                    <a:lnTo>
                      <a:pt x="36" y="47"/>
                    </a:lnTo>
                    <a:lnTo>
                      <a:pt x="30" y="47"/>
                    </a:lnTo>
                    <a:lnTo>
                      <a:pt x="24" y="41"/>
                    </a:lnTo>
                    <a:lnTo>
                      <a:pt x="18" y="41"/>
                    </a:lnTo>
                    <a:lnTo>
                      <a:pt x="12" y="41"/>
                    </a:lnTo>
                    <a:lnTo>
                      <a:pt x="18" y="47"/>
                    </a:lnTo>
                    <a:lnTo>
                      <a:pt x="24" y="47"/>
                    </a:lnTo>
                    <a:lnTo>
                      <a:pt x="30" y="53"/>
                    </a:lnTo>
                    <a:lnTo>
                      <a:pt x="36" y="53"/>
                    </a:lnTo>
                    <a:lnTo>
                      <a:pt x="42" y="53"/>
                    </a:lnTo>
                    <a:lnTo>
                      <a:pt x="48" y="53"/>
                    </a:lnTo>
                    <a:lnTo>
                      <a:pt x="54" y="53"/>
                    </a:lnTo>
                    <a:lnTo>
                      <a:pt x="54" y="59"/>
                    </a:lnTo>
                    <a:lnTo>
                      <a:pt x="60" y="59"/>
                    </a:lnTo>
                    <a:lnTo>
                      <a:pt x="60" y="65"/>
                    </a:lnTo>
                    <a:lnTo>
                      <a:pt x="66" y="65"/>
                    </a:lnTo>
                    <a:lnTo>
                      <a:pt x="60" y="71"/>
                    </a:lnTo>
                    <a:lnTo>
                      <a:pt x="54" y="71"/>
                    </a:lnTo>
                    <a:lnTo>
                      <a:pt x="48" y="71"/>
                    </a:lnTo>
                    <a:lnTo>
                      <a:pt x="42" y="71"/>
                    </a:lnTo>
                    <a:lnTo>
                      <a:pt x="36" y="71"/>
                    </a:lnTo>
                    <a:lnTo>
                      <a:pt x="30" y="71"/>
                    </a:lnTo>
                    <a:lnTo>
                      <a:pt x="36" y="71"/>
                    </a:lnTo>
                    <a:lnTo>
                      <a:pt x="42" y="71"/>
                    </a:lnTo>
                    <a:lnTo>
                      <a:pt x="48" y="77"/>
                    </a:lnTo>
                    <a:lnTo>
                      <a:pt x="54" y="77"/>
                    </a:lnTo>
                    <a:lnTo>
                      <a:pt x="60" y="71"/>
                    </a:lnTo>
                    <a:lnTo>
                      <a:pt x="66" y="71"/>
                    </a:lnTo>
                    <a:lnTo>
                      <a:pt x="72" y="71"/>
                    </a:lnTo>
                    <a:lnTo>
                      <a:pt x="78" y="71"/>
                    </a:lnTo>
                    <a:lnTo>
                      <a:pt x="78" y="77"/>
                    </a:lnTo>
                    <a:lnTo>
                      <a:pt x="84" y="8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42" name="Freeform 205"/>
              <p:cNvSpPr>
                <a:spLocks/>
              </p:cNvSpPr>
              <p:nvPr/>
            </p:nvSpPr>
            <p:spPr bwMode="auto">
              <a:xfrm>
                <a:off x="5149" y="1553"/>
                <a:ext cx="54" cy="125"/>
              </a:xfrm>
              <a:custGeom>
                <a:avLst/>
                <a:gdLst>
                  <a:gd name="T0" fmla="*/ 6 w 54"/>
                  <a:gd name="T1" fmla="*/ 101 h 125"/>
                  <a:gd name="T2" fmla="*/ 12 w 54"/>
                  <a:gd name="T3" fmla="*/ 95 h 125"/>
                  <a:gd name="T4" fmla="*/ 12 w 54"/>
                  <a:gd name="T5" fmla="*/ 95 h 125"/>
                  <a:gd name="T6" fmla="*/ 18 w 54"/>
                  <a:gd name="T7" fmla="*/ 89 h 125"/>
                  <a:gd name="T8" fmla="*/ 6 w 54"/>
                  <a:gd name="T9" fmla="*/ 71 h 125"/>
                  <a:gd name="T10" fmla="*/ 0 w 54"/>
                  <a:gd name="T11" fmla="*/ 47 h 125"/>
                  <a:gd name="T12" fmla="*/ 6 w 54"/>
                  <a:gd name="T13" fmla="*/ 47 h 125"/>
                  <a:gd name="T14" fmla="*/ 12 w 54"/>
                  <a:gd name="T15" fmla="*/ 71 h 125"/>
                  <a:gd name="T16" fmla="*/ 24 w 54"/>
                  <a:gd name="T17" fmla="*/ 59 h 125"/>
                  <a:gd name="T18" fmla="*/ 24 w 54"/>
                  <a:gd name="T19" fmla="*/ 35 h 125"/>
                  <a:gd name="T20" fmla="*/ 18 w 54"/>
                  <a:gd name="T21" fmla="*/ 12 h 125"/>
                  <a:gd name="T22" fmla="*/ 24 w 54"/>
                  <a:gd name="T23" fmla="*/ 12 h 125"/>
                  <a:gd name="T24" fmla="*/ 24 w 54"/>
                  <a:gd name="T25" fmla="*/ 24 h 125"/>
                  <a:gd name="T26" fmla="*/ 30 w 54"/>
                  <a:gd name="T27" fmla="*/ 24 h 125"/>
                  <a:gd name="T28" fmla="*/ 42 w 54"/>
                  <a:gd name="T29" fmla="*/ 0 h 125"/>
                  <a:gd name="T30" fmla="*/ 42 w 54"/>
                  <a:gd name="T31" fmla="*/ 0 h 125"/>
                  <a:gd name="T32" fmla="*/ 36 w 54"/>
                  <a:gd name="T33" fmla="*/ 18 h 125"/>
                  <a:gd name="T34" fmla="*/ 36 w 54"/>
                  <a:gd name="T35" fmla="*/ 30 h 125"/>
                  <a:gd name="T36" fmla="*/ 48 w 54"/>
                  <a:gd name="T37" fmla="*/ 30 h 125"/>
                  <a:gd name="T38" fmla="*/ 48 w 54"/>
                  <a:gd name="T39" fmla="*/ 30 h 125"/>
                  <a:gd name="T40" fmla="*/ 42 w 54"/>
                  <a:gd name="T41" fmla="*/ 30 h 125"/>
                  <a:gd name="T42" fmla="*/ 36 w 54"/>
                  <a:gd name="T43" fmla="*/ 35 h 125"/>
                  <a:gd name="T44" fmla="*/ 30 w 54"/>
                  <a:gd name="T45" fmla="*/ 41 h 125"/>
                  <a:gd name="T46" fmla="*/ 24 w 54"/>
                  <a:gd name="T47" fmla="*/ 71 h 125"/>
                  <a:gd name="T48" fmla="*/ 30 w 54"/>
                  <a:gd name="T49" fmla="*/ 71 h 125"/>
                  <a:gd name="T50" fmla="*/ 42 w 54"/>
                  <a:gd name="T51" fmla="*/ 71 h 125"/>
                  <a:gd name="T52" fmla="*/ 48 w 54"/>
                  <a:gd name="T53" fmla="*/ 71 h 125"/>
                  <a:gd name="T54" fmla="*/ 54 w 54"/>
                  <a:gd name="T55" fmla="*/ 71 h 125"/>
                  <a:gd name="T56" fmla="*/ 48 w 54"/>
                  <a:gd name="T57" fmla="*/ 71 h 125"/>
                  <a:gd name="T58" fmla="*/ 36 w 54"/>
                  <a:gd name="T59" fmla="*/ 77 h 125"/>
                  <a:gd name="T60" fmla="*/ 24 w 54"/>
                  <a:gd name="T61" fmla="*/ 83 h 125"/>
                  <a:gd name="T62" fmla="*/ 18 w 54"/>
                  <a:gd name="T63" fmla="*/ 95 h 125"/>
                  <a:gd name="T64" fmla="*/ 24 w 54"/>
                  <a:gd name="T65" fmla="*/ 101 h 125"/>
                  <a:gd name="T66" fmla="*/ 30 w 54"/>
                  <a:gd name="T67" fmla="*/ 95 h 125"/>
                  <a:gd name="T68" fmla="*/ 42 w 54"/>
                  <a:gd name="T69" fmla="*/ 95 h 125"/>
                  <a:gd name="T70" fmla="*/ 48 w 54"/>
                  <a:gd name="T71" fmla="*/ 89 h 125"/>
                  <a:gd name="T72" fmla="*/ 54 w 54"/>
                  <a:gd name="T73" fmla="*/ 83 h 125"/>
                  <a:gd name="T74" fmla="*/ 48 w 54"/>
                  <a:gd name="T75" fmla="*/ 95 h 125"/>
                  <a:gd name="T76" fmla="*/ 42 w 54"/>
                  <a:gd name="T77" fmla="*/ 101 h 125"/>
                  <a:gd name="T78" fmla="*/ 36 w 54"/>
                  <a:gd name="T79" fmla="*/ 107 h 125"/>
                  <a:gd name="T80" fmla="*/ 36 w 54"/>
                  <a:gd name="T81" fmla="*/ 107 h 125"/>
                  <a:gd name="T82" fmla="*/ 30 w 54"/>
                  <a:gd name="T83" fmla="*/ 101 h 125"/>
                  <a:gd name="T84" fmla="*/ 18 w 54"/>
                  <a:gd name="T85" fmla="*/ 101 h 125"/>
                  <a:gd name="T86" fmla="*/ 12 w 54"/>
                  <a:gd name="T87" fmla="*/ 113 h 125"/>
                  <a:gd name="T88" fmla="*/ 6 w 54"/>
                  <a:gd name="T89" fmla="*/ 119 h 125"/>
                  <a:gd name="T90" fmla="*/ 6 w 54"/>
                  <a:gd name="T91" fmla="*/ 119 h 125"/>
                  <a:gd name="T92" fmla="*/ 6 w 54"/>
                  <a:gd name="T93" fmla="*/ 107 h 125"/>
                  <a:gd name="T94" fmla="*/ 6 w 54"/>
                  <a:gd name="T95" fmla="*/ 107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25"/>
                  <a:gd name="T146" fmla="*/ 54 w 54"/>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25">
                    <a:moveTo>
                      <a:pt x="0" y="107"/>
                    </a:moveTo>
                    <a:lnTo>
                      <a:pt x="6" y="101"/>
                    </a:lnTo>
                    <a:lnTo>
                      <a:pt x="6" y="95"/>
                    </a:lnTo>
                    <a:lnTo>
                      <a:pt x="12" y="95"/>
                    </a:lnTo>
                    <a:lnTo>
                      <a:pt x="18" y="89"/>
                    </a:lnTo>
                    <a:lnTo>
                      <a:pt x="12" y="83"/>
                    </a:lnTo>
                    <a:lnTo>
                      <a:pt x="12" y="77"/>
                    </a:lnTo>
                    <a:lnTo>
                      <a:pt x="6" y="71"/>
                    </a:lnTo>
                    <a:lnTo>
                      <a:pt x="0" y="59"/>
                    </a:lnTo>
                    <a:lnTo>
                      <a:pt x="0" y="53"/>
                    </a:lnTo>
                    <a:lnTo>
                      <a:pt x="0" y="47"/>
                    </a:lnTo>
                    <a:lnTo>
                      <a:pt x="6" y="47"/>
                    </a:lnTo>
                    <a:lnTo>
                      <a:pt x="6" y="53"/>
                    </a:lnTo>
                    <a:lnTo>
                      <a:pt x="6" y="65"/>
                    </a:lnTo>
                    <a:lnTo>
                      <a:pt x="12" y="71"/>
                    </a:lnTo>
                    <a:lnTo>
                      <a:pt x="18" y="71"/>
                    </a:lnTo>
                    <a:lnTo>
                      <a:pt x="18" y="65"/>
                    </a:lnTo>
                    <a:lnTo>
                      <a:pt x="24" y="59"/>
                    </a:lnTo>
                    <a:lnTo>
                      <a:pt x="24" y="47"/>
                    </a:lnTo>
                    <a:lnTo>
                      <a:pt x="24" y="41"/>
                    </a:lnTo>
                    <a:lnTo>
                      <a:pt x="24" y="35"/>
                    </a:lnTo>
                    <a:lnTo>
                      <a:pt x="18" y="24"/>
                    </a:lnTo>
                    <a:lnTo>
                      <a:pt x="18" y="18"/>
                    </a:lnTo>
                    <a:lnTo>
                      <a:pt x="18" y="12"/>
                    </a:lnTo>
                    <a:lnTo>
                      <a:pt x="24" y="12"/>
                    </a:lnTo>
                    <a:lnTo>
                      <a:pt x="24" y="18"/>
                    </a:lnTo>
                    <a:lnTo>
                      <a:pt x="24" y="24"/>
                    </a:lnTo>
                    <a:lnTo>
                      <a:pt x="24" y="30"/>
                    </a:lnTo>
                    <a:lnTo>
                      <a:pt x="24" y="35"/>
                    </a:lnTo>
                    <a:lnTo>
                      <a:pt x="30" y="24"/>
                    </a:lnTo>
                    <a:lnTo>
                      <a:pt x="30" y="18"/>
                    </a:lnTo>
                    <a:lnTo>
                      <a:pt x="36" y="6"/>
                    </a:lnTo>
                    <a:lnTo>
                      <a:pt x="42" y="0"/>
                    </a:lnTo>
                    <a:lnTo>
                      <a:pt x="36" y="6"/>
                    </a:lnTo>
                    <a:lnTo>
                      <a:pt x="36" y="18"/>
                    </a:lnTo>
                    <a:lnTo>
                      <a:pt x="30" y="30"/>
                    </a:lnTo>
                    <a:lnTo>
                      <a:pt x="30" y="35"/>
                    </a:lnTo>
                    <a:lnTo>
                      <a:pt x="36" y="30"/>
                    </a:lnTo>
                    <a:lnTo>
                      <a:pt x="42" y="30"/>
                    </a:lnTo>
                    <a:lnTo>
                      <a:pt x="48" y="30"/>
                    </a:lnTo>
                    <a:lnTo>
                      <a:pt x="48" y="24"/>
                    </a:lnTo>
                    <a:lnTo>
                      <a:pt x="48" y="30"/>
                    </a:lnTo>
                    <a:lnTo>
                      <a:pt x="42" y="30"/>
                    </a:lnTo>
                    <a:lnTo>
                      <a:pt x="42" y="35"/>
                    </a:lnTo>
                    <a:lnTo>
                      <a:pt x="36" y="35"/>
                    </a:lnTo>
                    <a:lnTo>
                      <a:pt x="36" y="41"/>
                    </a:lnTo>
                    <a:lnTo>
                      <a:pt x="30" y="41"/>
                    </a:lnTo>
                    <a:lnTo>
                      <a:pt x="30" y="47"/>
                    </a:lnTo>
                    <a:lnTo>
                      <a:pt x="24" y="59"/>
                    </a:lnTo>
                    <a:lnTo>
                      <a:pt x="24" y="71"/>
                    </a:lnTo>
                    <a:lnTo>
                      <a:pt x="24" y="77"/>
                    </a:lnTo>
                    <a:lnTo>
                      <a:pt x="30" y="71"/>
                    </a:lnTo>
                    <a:lnTo>
                      <a:pt x="36" y="71"/>
                    </a:lnTo>
                    <a:lnTo>
                      <a:pt x="42" y="71"/>
                    </a:lnTo>
                    <a:lnTo>
                      <a:pt x="48" y="71"/>
                    </a:lnTo>
                    <a:lnTo>
                      <a:pt x="54" y="71"/>
                    </a:lnTo>
                    <a:lnTo>
                      <a:pt x="48" y="71"/>
                    </a:lnTo>
                    <a:lnTo>
                      <a:pt x="42" y="77"/>
                    </a:lnTo>
                    <a:lnTo>
                      <a:pt x="36" y="77"/>
                    </a:lnTo>
                    <a:lnTo>
                      <a:pt x="30" y="83"/>
                    </a:lnTo>
                    <a:lnTo>
                      <a:pt x="24" y="83"/>
                    </a:lnTo>
                    <a:lnTo>
                      <a:pt x="18" y="89"/>
                    </a:lnTo>
                    <a:lnTo>
                      <a:pt x="18" y="95"/>
                    </a:lnTo>
                    <a:lnTo>
                      <a:pt x="18" y="101"/>
                    </a:lnTo>
                    <a:lnTo>
                      <a:pt x="24" y="101"/>
                    </a:lnTo>
                    <a:lnTo>
                      <a:pt x="30" y="101"/>
                    </a:lnTo>
                    <a:lnTo>
                      <a:pt x="30" y="95"/>
                    </a:lnTo>
                    <a:lnTo>
                      <a:pt x="36" y="95"/>
                    </a:lnTo>
                    <a:lnTo>
                      <a:pt x="42" y="95"/>
                    </a:lnTo>
                    <a:lnTo>
                      <a:pt x="48" y="95"/>
                    </a:lnTo>
                    <a:lnTo>
                      <a:pt x="48" y="89"/>
                    </a:lnTo>
                    <a:lnTo>
                      <a:pt x="54" y="89"/>
                    </a:lnTo>
                    <a:lnTo>
                      <a:pt x="54" y="83"/>
                    </a:lnTo>
                    <a:lnTo>
                      <a:pt x="54" y="89"/>
                    </a:lnTo>
                    <a:lnTo>
                      <a:pt x="48" y="95"/>
                    </a:lnTo>
                    <a:lnTo>
                      <a:pt x="42" y="101"/>
                    </a:lnTo>
                    <a:lnTo>
                      <a:pt x="42" y="107"/>
                    </a:lnTo>
                    <a:lnTo>
                      <a:pt x="36" y="107"/>
                    </a:lnTo>
                    <a:lnTo>
                      <a:pt x="36" y="113"/>
                    </a:lnTo>
                    <a:lnTo>
                      <a:pt x="36" y="107"/>
                    </a:lnTo>
                    <a:lnTo>
                      <a:pt x="30" y="107"/>
                    </a:lnTo>
                    <a:lnTo>
                      <a:pt x="30" y="101"/>
                    </a:lnTo>
                    <a:lnTo>
                      <a:pt x="24" y="101"/>
                    </a:lnTo>
                    <a:lnTo>
                      <a:pt x="18" y="101"/>
                    </a:lnTo>
                    <a:lnTo>
                      <a:pt x="12" y="107"/>
                    </a:lnTo>
                    <a:lnTo>
                      <a:pt x="12" y="113"/>
                    </a:lnTo>
                    <a:lnTo>
                      <a:pt x="12" y="119"/>
                    </a:lnTo>
                    <a:lnTo>
                      <a:pt x="6" y="119"/>
                    </a:lnTo>
                    <a:lnTo>
                      <a:pt x="0" y="125"/>
                    </a:lnTo>
                    <a:lnTo>
                      <a:pt x="6" y="119"/>
                    </a:lnTo>
                    <a:lnTo>
                      <a:pt x="6" y="113"/>
                    </a:lnTo>
                    <a:lnTo>
                      <a:pt x="12" y="113"/>
                    </a:lnTo>
                    <a:lnTo>
                      <a:pt x="6" y="107"/>
                    </a:lnTo>
                    <a:lnTo>
                      <a:pt x="0" y="10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43" name="Freeform 206"/>
              <p:cNvSpPr>
                <a:spLocks/>
              </p:cNvSpPr>
              <p:nvPr/>
            </p:nvSpPr>
            <p:spPr bwMode="auto">
              <a:xfrm>
                <a:off x="5137" y="1618"/>
                <a:ext cx="12" cy="18"/>
              </a:xfrm>
              <a:custGeom>
                <a:avLst/>
                <a:gdLst>
                  <a:gd name="T0" fmla="*/ 12 w 12"/>
                  <a:gd name="T1" fmla="*/ 18 h 18"/>
                  <a:gd name="T2" fmla="*/ 6 w 12"/>
                  <a:gd name="T3" fmla="*/ 18 h 18"/>
                  <a:gd name="T4" fmla="*/ 6 w 12"/>
                  <a:gd name="T5" fmla="*/ 18 h 18"/>
                  <a:gd name="T6" fmla="*/ 6 w 12"/>
                  <a:gd name="T7" fmla="*/ 18 h 18"/>
                  <a:gd name="T8" fmla="*/ 6 w 12"/>
                  <a:gd name="T9" fmla="*/ 18 h 18"/>
                  <a:gd name="T10" fmla="*/ 0 w 12"/>
                  <a:gd name="T11" fmla="*/ 12 h 18"/>
                  <a:gd name="T12" fmla="*/ 0 w 12"/>
                  <a:gd name="T13" fmla="*/ 12 h 18"/>
                  <a:gd name="T14" fmla="*/ 0 w 12"/>
                  <a:gd name="T15" fmla="*/ 6 h 18"/>
                  <a:gd name="T16" fmla="*/ 0 w 12"/>
                  <a:gd name="T17" fmla="*/ 6 h 18"/>
                  <a:gd name="T18" fmla="*/ 0 w 12"/>
                  <a:gd name="T19" fmla="*/ 0 h 18"/>
                  <a:gd name="T20" fmla="*/ 0 w 12"/>
                  <a:gd name="T21" fmla="*/ 0 h 18"/>
                  <a:gd name="T22" fmla="*/ 6 w 12"/>
                  <a:gd name="T23" fmla="*/ 6 h 18"/>
                  <a:gd name="T24" fmla="*/ 6 w 12"/>
                  <a:gd name="T25" fmla="*/ 6 h 18"/>
                  <a:gd name="T26" fmla="*/ 6 w 12"/>
                  <a:gd name="T27" fmla="*/ 6 h 18"/>
                  <a:gd name="T28" fmla="*/ 6 w 12"/>
                  <a:gd name="T29" fmla="*/ 12 h 18"/>
                  <a:gd name="T30" fmla="*/ 6 w 12"/>
                  <a:gd name="T31" fmla="*/ 12 h 18"/>
                  <a:gd name="T32" fmla="*/ 12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8"/>
                    </a:moveTo>
                    <a:lnTo>
                      <a:pt x="6" y="18"/>
                    </a:lnTo>
                    <a:lnTo>
                      <a:pt x="0" y="12"/>
                    </a:lnTo>
                    <a:lnTo>
                      <a:pt x="0" y="6"/>
                    </a:lnTo>
                    <a:lnTo>
                      <a:pt x="0" y="0"/>
                    </a:lnTo>
                    <a:lnTo>
                      <a:pt x="6" y="6"/>
                    </a:lnTo>
                    <a:lnTo>
                      <a:pt x="6" y="12"/>
                    </a:lnTo>
                    <a:lnTo>
                      <a:pt x="12" y="1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44" name="Freeform 207"/>
              <p:cNvSpPr>
                <a:spLocks/>
              </p:cNvSpPr>
              <p:nvPr/>
            </p:nvSpPr>
            <p:spPr bwMode="auto">
              <a:xfrm>
                <a:off x="5209" y="1618"/>
                <a:ext cx="173" cy="102"/>
              </a:xfrm>
              <a:custGeom>
                <a:avLst/>
                <a:gdLst>
                  <a:gd name="T0" fmla="*/ 18 w 173"/>
                  <a:gd name="T1" fmla="*/ 72 h 102"/>
                  <a:gd name="T2" fmla="*/ 36 w 173"/>
                  <a:gd name="T3" fmla="*/ 60 h 102"/>
                  <a:gd name="T4" fmla="*/ 42 w 173"/>
                  <a:gd name="T5" fmla="*/ 36 h 102"/>
                  <a:gd name="T6" fmla="*/ 60 w 173"/>
                  <a:gd name="T7" fmla="*/ 18 h 102"/>
                  <a:gd name="T8" fmla="*/ 72 w 173"/>
                  <a:gd name="T9" fmla="*/ 0 h 102"/>
                  <a:gd name="T10" fmla="*/ 78 w 173"/>
                  <a:gd name="T11" fmla="*/ 0 h 102"/>
                  <a:gd name="T12" fmla="*/ 66 w 173"/>
                  <a:gd name="T13" fmla="*/ 12 h 102"/>
                  <a:gd name="T14" fmla="*/ 54 w 173"/>
                  <a:gd name="T15" fmla="*/ 30 h 102"/>
                  <a:gd name="T16" fmla="*/ 48 w 173"/>
                  <a:gd name="T17" fmla="*/ 48 h 102"/>
                  <a:gd name="T18" fmla="*/ 48 w 173"/>
                  <a:gd name="T19" fmla="*/ 54 h 102"/>
                  <a:gd name="T20" fmla="*/ 60 w 173"/>
                  <a:gd name="T21" fmla="*/ 48 h 102"/>
                  <a:gd name="T22" fmla="*/ 72 w 173"/>
                  <a:gd name="T23" fmla="*/ 36 h 102"/>
                  <a:gd name="T24" fmla="*/ 90 w 173"/>
                  <a:gd name="T25" fmla="*/ 18 h 102"/>
                  <a:gd name="T26" fmla="*/ 114 w 173"/>
                  <a:gd name="T27" fmla="*/ 0 h 102"/>
                  <a:gd name="T28" fmla="*/ 120 w 173"/>
                  <a:gd name="T29" fmla="*/ 0 h 102"/>
                  <a:gd name="T30" fmla="*/ 102 w 173"/>
                  <a:gd name="T31" fmla="*/ 12 h 102"/>
                  <a:gd name="T32" fmla="*/ 84 w 173"/>
                  <a:gd name="T33" fmla="*/ 36 h 102"/>
                  <a:gd name="T34" fmla="*/ 84 w 173"/>
                  <a:gd name="T35" fmla="*/ 42 h 102"/>
                  <a:gd name="T36" fmla="*/ 96 w 173"/>
                  <a:gd name="T37" fmla="*/ 36 h 102"/>
                  <a:gd name="T38" fmla="*/ 108 w 173"/>
                  <a:gd name="T39" fmla="*/ 36 h 102"/>
                  <a:gd name="T40" fmla="*/ 125 w 173"/>
                  <a:gd name="T41" fmla="*/ 24 h 102"/>
                  <a:gd name="T42" fmla="*/ 149 w 173"/>
                  <a:gd name="T43" fmla="*/ 12 h 102"/>
                  <a:gd name="T44" fmla="*/ 155 w 173"/>
                  <a:gd name="T45" fmla="*/ 12 h 102"/>
                  <a:gd name="T46" fmla="*/ 137 w 173"/>
                  <a:gd name="T47" fmla="*/ 18 h 102"/>
                  <a:gd name="T48" fmla="*/ 120 w 173"/>
                  <a:gd name="T49" fmla="*/ 36 h 102"/>
                  <a:gd name="T50" fmla="*/ 137 w 173"/>
                  <a:gd name="T51" fmla="*/ 36 h 102"/>
                  <a:gd name="T52" fmla="*/ 161 w 173"/>
                  <a:gd name="T53" fmla="*/ 30 h 102"/>
                  <a:gd name="T54" fmla="*/ 173 w 173"/>
                  <a:gd name="T55" fmla="*/ 30 h 102"/>
                  <a:gd name="T56" fmla="*/ 155 w 173"/>
                  <a:gd name="T57" fmla="*/ 36 h 102"/>
                  <a:gd name="T58" fmla="*/ 125 w 173"/>
                  <a:gd name="T59" fmla="*/ 42 h 102"/>
                  <a:gd name="T60" fmla="*/ 131 w 173"/>
                  <a:gd name="T61" fmla="*/ 54 h 102"/>
                  <a:gd name="T62" fmla="*/ 149 w 173"/>
                  <a:gd name="T63" fmla="*/ 60 h 102"/>
                  <a:gd name="T64" fmla="*/ 155 w 173"/>
                  <a:gd name="T65" fmla="*/ 66 h 102"/>
                  <a:gd name="T66" fmla="*/ 137 w 173"/>
                  <a:gd name="T67" fmla="*/ 60 h 102"/>
                  <a:gd name="T68" fmla="*/ 114 w 173"/>
                  <a:gd name="T69" fmla="*/ 48 h 102"/>
                  <a:gd name="T70" fmla="*/ 102 w 173"/>
                  <a:gd name="T71" fmla="*/ 48 h 102"/>
                  <a:gd name="T72" fmla="*/ 84 w 173"/>
                  <a:gd name="T73" fmla="*/ 48 h 102"/>
                  <a:gd name="T74" fmla="*/ 90 w 173"/>
                  <a:gd name="T75" fmla="*/ 60 h 102"/>
                  <a:gd name="T76" fmla="*/ 108 w 173"/>
                  <a:gd name="T77" fmla="*/ 72 h 102"/>
                  <a:gd name="T78" fmla="*/ 120 w 173"/>
                  <a:gd name="T79" fmla="*/ 78 h 102"/>
                  <a:gd name="T80" fmla="*/ 125 w 173"/>
                  <a:gd name="T81" fmla="*/ 84 h 102"/>
                  <a:gd name="T82" fmla="*/ 108 w 173"/>
                  <a:gd name="T83" fmla="*/ 72 h 102"/>
                  <a:gd name="T84" fmla="*/ 84 w 173"/>
                  <a:gd name="T85" fmla="*/ 60 h 102"/>
                  <a:gd name="T86" fmla="*/ 72 w 173"/>
                  <a:gd name="T87" fmla="*/ 54 h 102"/>
                  <a:gd name="T88" fmla="*/ 60 w 173"/>
                  <a:gd name="T89" fmla="*/ 60 h 102"/>
                  <a:gd name="T90" fmla="*/ 48 w 173"/>
                  <a:gd name="T91" fmla="*/ 60 h 102"/>
                  <a:gd name="T92" fmla="*/ 48 w 173"/>
                  <a:gd name="T93" fmla="*/ 66 h 102"/>
                  <a:gd name="T94" fmla="*/ 66 w 173"/>
                  <a:gd name="T95" fmla="*/ 78 h 102"/>
                  <a:gd name="T96" fmla="*/ 84 w 173"/>
                  <a:gd name="T97" fmla="*/ 96 h 102"/>
                  <a:gd name="T98" fmla="*/ 90 w 173"/>
                  <a:gd name="T99" fmla="*/ 102 h 102"/>
                  <a:gd name="T100" fmla="*/ 66 w 173"/>
                  <a:gd name="T101" fmla="*/ 90 h 102"/>
                  <a:gd name="T102" fmla="*/ 42 w 173"/>
                  <a:gd name="T103" fmla="*/ 72 h 102"/>
                  <a:gd name="T104" fmla="*/ 30 w 173"/>
                  <a:gd name="T105" fmla="*/ 78 h 102"/>
                  <a:gd name="T106" fmla="*/ 6 w 173"/>
                  <a:gd name="T107" fmla="*/ 84 h 102"/>
                  <a:gd name="T108" fmla="*/ 6 w 173"/>
                  <a:gd name="T109" fmla="*/ 78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3"/>
                  <a:gd name="T166" fmla="*/ 0 h 102"/>
                  <a:gd name="T167" fmla="*/ 173 w 173"/>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3" h="102">
                    <a:moveTo>
                      <a:pt x="6" y="78"/>
                    </a:moveTo>
                    <a:lnTo>
                      <a:pt x="12" y="78"/>
                    </a:lnTo>
                    <a:lnTo>
                      <a:pt x="12" y="72"/>
                    </a:lnTo>
                    <a:lnTo>
                      <a:pt x="18" y="72"/>
                    </a:lnTo>
                    <a:lnTo>
                      <a:pt x="24" y="66"/>
                    </a:lnTo>
                    <a:lnTo>
                      <a:pt x="30" y="66"/>
                    </a:lnTo>
                    <a:lnTo>
                      <a:pt x="30" y="60"/>
                    </a:lnTo>
                    <a:lnTo>
                      <a:pt x="36" y="60"/>
                    </a:lnTo>
                    <a:lnTo>
                      <a:pt x="36" y="54"/>
                    </a:lnTo>
                    <a:lnTo>
                      <a:pt x="42" y="48"/>
                    </a:lnTo>
                    <a:lnTo>
                      <a:pt x="42" y="36"/>
                    </a:lnTo>
                    <a:lnTo>
                      <a:pt x="48" y="30"/>
                    </a:lnTo>
                    <a:lnTo>
                      <a:pt x="48" y="24"/>
                    </a:lnTo>
                    <a:lnTo>
                      <a:pt x="54" y="24"/>
                    </a:lnTo>
                    <a:lnTo>
                      <a:pt x="60" y="18"/>
                    </a:lnTo>
                    <a:lnTo>
                      <a:pt x="60" y="12"/>
                    </a:lnTo>
                    <a:lnTo>
                      <a:pt x="66" y="6"/>
                    </a:lnTo>
                    <a:lnTo>
                      <a:pt x="72" y="6"/>
                    </a:lnTo>
                    <a:lnTo>
                      <a:pt x="72" y="0"/>
                    </a:lnTo>
                    <a:lnTo>
                      <a:pt x="78" y="0"/>
                    </a:lnTo>
                    <a:lnTo>
                      <a:pt x="78" y="6"/>
                    </a:lnTo>
                    <a:lnTo>
                      <a:pt x="72" y="6"/>
                    </a:lnTo>
                    <a:lnTo>
                      <a:pt x="66" y="12"/>
                    </a:lnTo>
                    <a:lnTo>
                      <a:pt x="66" y="18"/>
                    </a:lnTo>
                    <a:lnTo>
                      <a:pt x="60" y="18"/>
                    </a:lnTo>
                    <a:lnTo>
                      <a:pt x="54" y="24"/>
                    </a:lnTo>
                    <a:lnTo>
                      <a:pt x="54" y="30"/>
                    </a:lnTo>
                    <a:lnTo>
                      <a:pt x="48" y="30"/>
                    </a:lnTo>
                    <a:lnTo>
                      <a:pt x="48" y="36"/>
                    </a:lnTo>
                    <a:lnTo>
                      <a:pt x="48" y="42"/>
                    </a:lnTo>
                    <a:lnTo>
                      <a:pt x="48" y="48"/>
                    </a:lnTo>
                    <a:lnTo>
                      <a:pt x="48" y="54"/>
                    </a:lnTo>
                    <a:lnTo>
                      <a:pt x="54" y="54"/>
                    </a:lnTo>
                    <a:lnTo>
                      <a:pt x="54" y="48"/>
                    </a:lnTo>
                    <a:lnTo>
                      <a:pt x="60" y="48"/>
                    </a:lnTo>
                    <a:lnTo>
                      <a:pt x="60" y="42"/>
                    </a:lnTo>
                    <a:lnTo>
                      <a:pt x="66" y="42"/>
                    </a:lnTo>
                    <a:lnTo>
                      <a:pt x="72" y="36"/>
                    </a:lnTo>
                    <a:lnTo>
                      <a:pt x="78" y="30"/>
                    </a:lnTo>
                    <a:lnTo>
                      <a:pt x="84" y="24"/>
                    </a:lnTo>
                    <a:lnTo>
                      <a:pt x="90" y="18"/>
                    </a:lnTo>
                    <a:lnTo>
                      <a:pt x="96" y="12"/>
                    </a:lnTo>
                    <a:lnTo>
                      <a:pt x="102" y="6"/>
                    </a:lnTo>
                    <a:lnTo>
                      <a:pt x="108" y="6"/>
                    </a:lnTo>
                    <a:lnTo>
                      <a:pt x="114" y="0"/>
                    </a:lnTo>
                    <a:lnTo>
                      <a:pt x="120" y="0"/>
                    </a:lnTo>
                    <a:lnTo>
                      <a:pt x="114" y="6"/>
                    </a:lnTo>
                    <a:lnTo>
                      <a:pt x="108" y="6"/>
                    </a:lnTo>
                    <a:lnTo>
                      <a:pt x="102" y="12"/>
                    </a:lnTo>
                    <a:lnTo>
                      <a:pt x="96" y="18"/>
                    </a:lnTo>
                    <a:lnTo>
                      <a:pt x="90" y="24"/>
                    </a:lnTo>
                    <a:lnTo>
                      <a:pt x="84" y="30"/>
                    </a:lnTo>
                    <a:lnTo>
                      <a:pt x="84" y="36"/>
                    </a:lnTo>
                    <a:lnTo>
                      <a:pt x="78" y="36"/>
                    </a:lnTo>
                    <a:lnTo>
                      <a:pt x="78" y="42"/>
                    </a:lnTo>
                    <a:lnTo>
                      <a:pt x="84" y="42"/>
                    </a:lnTo>
                    <a:lnTo>
                      <a:pt x="90" y="42"/>
                    </a:lnTo>
                    <a:lnTo>
                      <a:pt x="90" y="36"/>
                    </a:lnTo>
                    <a:lnTo>
                      <a:pt x="96" y="36"/>
                    </a:lnTo>
                    <a:lnTo>
                      <a:pt x="102" y="36"/>
                    </a:lnTo>
                    <a:lnTo>
                      <a:pt x="108" y="36"/>
                    </a:lnTo>
                    <a:lnTo>
                      <a:pt x="114" y="30"/>
                    </a:lnTo>
                    <a:lnTo>
                      <a:pt x="120" y="30"/>
                    </a:lnTo>
                    <a:lnTo>
                      <a:pt x="125" y="24"/>
                    </a:lnTo>
                    <a:lnTo>
                      <a:pt x="131" y="18"/>
                    </a:lnTo>
                    <a:lnTo>
                      <a:pt x="137" y="18"/>
                    </a:lnTo>
                    <a:lnTo>
                      <a:pt x="143" y="12"/>
                    </a:lnTo>
                    <a:lnTo>
                      <a:pt x="149" y="12"/>
                    </a:lnTo>
                    <a:lnTo>
                      <a:pt x="155" y="12"/>
                    </a:lnTo>
                    <a:lnTo>
                      <a:pt x="149" y="12"/>
                    </a:lnTo>
                    <a:lnTo>
                      <a:pt x="149" y="18"/>
                    </a:lnTo>
                    <a:lnTo>
                      <a:pt x="143" y="18"/>
                    </a:lnTo>
                    <a:lnTo>
                      <a:pt x="137" y="18"/>
                    </a:lnTo>
                    <a:lnTo>
                      <a:pt x="131" y="24"/>
                    </a:lnTo>
                    <a:lnTo>
                      <a:pt x="125" y="30"/>
                    </a:lnTo>
                    <a:lnTo>
                      <a:pt x="120" y="36"/>
                    </a:lnTo>
                    <a:lnTo>
                      <a:pt x="125" y="36"/>
                    </a:lnTo>
                    <a:lnTo>
                      <a:pt x="131" y="36"/>
                    </a:lnTo>
                    <a:lnTo>
                      <a:pt x="137" y="36"/>
                    </a:lnTo>
                    <a:lnTo>
                      <a:pt x="143" y="36"/>
                    </a:lnTo>
                    <a:lnTo>
                      <a:pt x="149" y="30"/>
                    </a:lnTo>
                    <a:lnTo>
                      <a:pt x="155" y="30"/>
                    </a:lnTo>
                    <a:lnTo>
                      <a:pt x="161" y="30"/>
                    </a:lnTo>
                    <a:lnTo>
                      <a:pt x="167" y="30"/>
                    </a:lnTo>
                    <a:lnTo>
                      <a:pt x="173" y="24"/>
                    </a:lnTo>
                    <a:lnTo>
                      <a:pt x="173" y="30"/>
                    </a:lnTo>
                    <a:lnTo>
                      <a:pt x="167" y="30"/>
                    </a:lnTo>
                    <a:lnTo>
                      <a:pt x="161" y="36"/>
                    </a:lnTo>
                    <a:lnTo>
                      <a:pt x="155" y="36"/>
                    </a:lnTo>
                    <a:lnTo>
                      <a:pt x="149" y="36"/>
                    </a:lnTo>
                    <a:lnTo>
                      <a:pt x="143" y="42"/>
                    </a:lnTo>
                    <a:lnTo>
                      <a:pt x="137" y="42"/>
                    </a:lnTo>
                    <a:lnTo>
                      <a:pt x="125" y="42"/>
                    </a:lnTo>
                    <a:lnTo>
                      <a:pt x="120" y="42"/>
                    </a:lnTo>
                    <a:lnTo>
                      <a:pt x="125" y="48"/>
                    </a:lnTo>
                    <a:lnTo>
                      <a:pt x="131" y="54"/>
                    </a:lnTo>
                    <a:lnTo>
                      <a:pt x="137" y="54"/>
                    </a:lnTo>
                    <a:lnTo>
                      <a:pt x="143" y="60"/>
                    </a:lnTo>
                    <a:lnTo>
                      <a:pt x="149" y="60"/>
                    </a:lnTo>
                    <a:lnTo>
                      <a:pt x="155" y="60"/>
                    </a:lnTo>
                    <a:lnTo>
                      <a:pt x="155" y="66"/>
                    </a:lnTo>
                    <a:lnTo>
                      <a:pt x="149" y="66"/>
                    </a:lnTo>
                    <a:lnTo>
                      <a:pt x="143" y="66"/>
                    </a:lnTo>
                    <a:lnTo>
                      <a:pt x="137" y="60"/>
                    </a:lnTo>
                    <a:lnTo>
                      <a:pt x="131" y="60"/>
                    </a:lnTo>
                    <a:lnTo>
                      <a:pt x="125" y="54"/>
                    </a:lnTo>
                    <a:lnTo>
                      <a:pt x="120" y="54"/>
                    </a:lnTo>
                    <a:lnTo>
                      <a:pt x="114" y="48"/>
                    </a:lnTo>
                    <a:lnTo>
                      <a:pt x="108" y="48"/>
                    </a:lnTo>
                    <a:lnTo>
                      <a:pt x="102" y="48"/>
                    </a:lnTo>
                    <a:lnTo>
                      <a:pt x="96" y="48"/>
                    </a:lnTo>
                    <a:lnTo>
                      <a:pt x="90" y="48"/>
                    </a:lnTo>
                    <a:lnTo>
                      <a:pt x="84" y="48"/>
                    </a:lnTo>
                    <a:lnTo>
                      <a:pt x="84" y="54"/>
                    </a:lnTo>
                    <a:lnTo>
                      <a:pt x="90" y="54"/>
                    </a:lnTo>
                    <a:lnTo>
                      <a:pt x="90" y="60"/>
                    </a:lnTo>
                    <a:lnTo>
                      <a:pt x="96" y="60"/>
                    </a:lnTo>
                    <a:lnTo>
                      <a:pt x="102" y="66"/>
                    </a:lnTo>
                    <a:lnTo>
                      <a:pt x="108" y="72"/>
                    </a:lnTo>
                    <a:lnTo>
                      <a:pt x="114" y="72"/>
                    </a:lnTo>
                    <a:lnTo>
                      <a:pt x="120" y="78"/>
                    </a:lnTo>
                    <a:lnTo>
                      <a:pt x="125" y="84"/>
                    </a:lnTo>
                    <a:lnTo>
                      <a:pt x="131" y="84"/>
                    </a:lnTo>
                    <a:lnTo>
                      <a:pt x="125" y="84"/>
                    </a:lnTo>
                    <a:lnTo>
                      <a:pt x="120" y="84"/>
                    </a:lnTo>
                    <a:lnTo>
                      <a:pt x="120" y="78"/>
                    </a:lnTo>
                    <a:lnTo>
                      <a:pt x="114" y="78"/>
                    </a:lnTo>
                    <a:lnTo>
                      <a:pt x="108" y="72"/>
                    </a:lnTo>
                    <a:lnTo>
                      <a:pt x="96" y="72"/>
                    </a:lnTo>
                    <a:lnTo>
                      <a:pt x="90" y="66"/>
                    </a:lnTo>
                    <a:lnTo>
                      <a:pt x="90" y="60"/>
                    </a:lnTo>
                    <a:lnTo>
                      <a:pt x="84" y="60"/>
                    </a:lnTo>
                    <a:lnTo>
                      <a:pt x="78" y="54"/>
                    </a:lnTo>
                    <a:lnTo>
                      <a:pt x="72" y="54"/>
                    </a:lnTo>
                    <a:lnTo>
                      <a:pt x="66" y="54"/>
                    </a:lnTo>
                    <a:lnTo>
                      <a:pt x="66" y="60"/>
                    </a:lnTo>
                    <a:lnTo>
                      <a:pt x="60" y="60"/>
                    </a:lnTo>
                    <a:lnTo>
                      <a:pt x="54" y="60"/>
                    </a:lnTo>
                    <a:lnTo>
                      <a:pt x="48" y="60"/>
                    </a:lnTo>
                    <a:lnTo>
                      <a:pt x="48" y="66"/>
                    </a:lnTo>
                    <a:lnTo>
                      <a:pt x="48" y="72"/>
                    </a:lnTo>
                    <a:lnTo>
                      <a:pt x="54" y="72"/>
                    </a:lnTo>
                    <a:lnTo>
                      <a:pt x="60" y="78"/>
                    </a:lnTo>
                    <a:lnTo>
                      <a:pt x="66" y="78"/>
                    </a:lnTo>
                    <a:lnTo>
                      <a:pt x="72" y="84"/>
                    </a:lnTo>
                    <a:lnTo>
                      <a:pt x="78" y="90"/>
                    </a:lnTo>
                    <a:lnTo>
                      <a:pt x="84" y="96"/>
                    </a:lnTo>
                    <a:lnTo>
                      <a:pt x="90" y="96"/>
                    </a:lnTo>
                    <a:lnTo>
                      <a:pt x="90" y="102"/>
                    </a:lnTo>
                    <a:lnTo>
                      <a:pt x="84" y="96"/>
                    </a:lnTo>
                    <a:lnTo>
                      <a:pt x="78" y="96"/>
                    </a:lnTo>
                    <a:lnTo>
                      <a:pt x="72" y="90"/>
                    </a:lnTo>
                    <a:lnTo>
                      <a:pt x="66" y="90"/>
                    </a:lnTo>
                    <a:lnTo>
                      <a:pt x="60" y="84"/>
                    </a:lnTo>
                    <a:lnTo>
                      <a:pt x="54" y="78"/>
                    </a:lnTo>
                    <a:lnTo>
                      <a:pt x="48" y="78"/>
                    </a:lnTo>
                    <a:lnTo>
                      <a:pt x="42" y="72"/>
                    </a:lnTo>
                    <a:lnTo>
                      <a:pt x="36" y="72"/>
                    </a:lnTo>
                    <a:lnTo>
                      <a:pt x="30" y="78"/>
                    </a:lnTo>
                    <a:lnTo>
                      <a:pt x="24" y="78"/>
                    </a:lnTo>
                    <a:lnTo>
                      <a:pt x="18" y="78"/>
                    </a:lnTo>
                    <a:lnTo>
                      <a:pt x="12" y="84"/>
                    </a:lnTo>
                    <a:lnTo>
                      <a:pt x="6" y="84"/>
                    </a:lnTo>
                    <a:lnTo>
                      <a:pt x="0" y="84"/>
                    </a:lnTo>
                    <a:lnTo>
                      <a:pt x="6" y="84"/>
                    </a:lnTo>
                    <a:lnTo>
                      <a:pt x="6" y="7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45" name="Freeform 208"/>
              <p:cNvSpPr>
                <a:spLocks/>
              </p:cNvSpPr>
              <p:nvPr/>
            </p:nvSpPr>
            <p:spPr bwMode="auto">
              <a:xfrm>
                <a:off x="5179" y="1720"/>
                <a:ext cx="120" cy="102"/>
              </a:xfrm>
              <a:custGeom>
                <a:avLst/>
                <a:gdLst>
                  <a:gd name="T0" fmla="*/ 6 w 120"/>
                  <a:gd name="T1" fmla="*/ 6 h 102"/>
                  <a:gd name="T2" fmla="*/ 12 w 120"/>
                  <a:gd name="T3" fmla="*/ 12 h 102"/>
                  <a:gd name="T4" fmla="*/ 24 w 120"/>
                  <a:gd name="T5" fmla="*/ 12 h 102"/>
                  <a:gd name="T6" fmla="*/ 42 w 120"/>
                  <a:gd name="T7" fmla="*/ 6 h 102"/>
                  <a:gd name="T8" fmla="*/ 72 w 120"/>
                  <a:gd name="T9" fmla="*/ 6 h 102"/>
                  <a:gd name="T10" fmla="*/ 84 w 120"/>
                  <a:gd name="T11" fmla="*/ 12 h 102"/>
                  <a:gd name="T12" fmla="*/ 72 w 120"/>
                  <a:gd name="T13" fmla="*/ 12 h 102"/>
                  <a:gd name="T14" fmla="*/ 60 w 120"/>
                  <a:gd name="T15" fmla="*/ 12 h 102"/>
                  <a:gd name="T16" fmla="*/ 36 w 120"/>
                  <a:gd name="T17" fmla="*/ 12 h 102"/>
                  <a:gd name="T18" fmla="*/ 30 w 120"/>
                  <a:gd name="T19" fmla="*/ 18 h 102"/>
                  <a:gd name="T20" fmla="*/ 42 w 120"/>
                  <a:gd name="T21" fmla="*/ 24 h 102"/>
                  <a:gd name="T22" fmla="*/ 48 w 120"/>
                  <a:gd name="T23" fmla="*/ 24 h 102"/>
                  <a:gd name="T24" fmla="*/ 66 w 120"/>
                  <a:gd name="T25" fmla="*/ 24 h 102"/>
                  <a:gd name="T26" fmla="*/ 90 w 120"/>
                  <a:gd name="T27" fmla="*/ 30 h 102"/>
                  <a:gd name="T28" fmla="*/ 108 w 120"/>
                  <a:gd name="T29" fmla="*/ 36 h 102"/>
                  <a:gd name="T30" fmla="*/ 108 w 120"/>
                  <a:gd name="T31" fmla="*/ 42 h 102"/>
                  <a:gd name="T32" fmla="*/ 96 w 120"/>
                  <a:gd name="T33" fmla="*/ 36 h 102"/>
                  <a:gd name="T34" fmla="*/ 78 w 120"/>
                  <a:gd name="T35" fmla="*/ 30 h 102"/>
                  <a:gd name="T36" fmla="*/ 60 w 120"/>
                  <a:gd name="T37" fmla="*/ 36 h 102"/>
                  <a:gd name="T38" fmla="*/ 72 w 120"/>
                  <a:gd name="T39" fmla="*/ 42 h 102"/>
                  <a:gd name="T40" fmla="*/ 84 w 120"/>
                  <a:gd name="T41" fmla="*/ 48 h 102"/>
                  <a:gd name="T42" fmla="*/ 108 w 120"/>
                  <a:gd name="T43" fmla="*/ 54 h 102"/>
                  <a:gd name="T44" fmla="*/ 120 w 120"/>
                  <a:gd name="T45" fmla="*/ 66 h 102"/>
                  <a:gd name="T46" fmla="*/ 108 w 120"/>
                  <a:gd name="T47" fmla="*/ 60 h 102"/>
                  <a:gd name="T48" fmla="*/ 96 w 120"/>
                  <a:gd name="T49" fmla="*/ 54 h 102"/>
                  <a:gd name="T50" fmla="*/ 90 w 120"/>
                  <a:gd name="T51" fmla="*/ 60 h 102"/>
                  <a:gd name="T52" fmla="*/ 108 w 120"/>
                  <a:gd name="T53" fmla="*/ 72 h 102"/>
                  <a:gd name="T54" fmla="*/ 114 w 120"/>
                  <a:gd name="T55" fmla="*/ 84 h 102"/>
                  <a:gd name="T56" fmla="*/ 120 w 120"/>
                  <a:gd name="T57" fmla="*/ 96 h 102"/>
                  <a:gd name="T58" fmla="*/ 120 w 120"/>
                  <a:gd name="T59" fmla="*/ 96 h 102"/>
                  <a:gd name="T60" fmla="*/ 102 w 120"/>
                  <a:gd name="T61" fmla="*/ 78 h 102"/>
                  <a:gd name="T62" fmla="*/ 84 w 120"/>
                  <a:gd name="T63" fmla="*/ 60 h 102"/>
                  <a:gd name="T64" fmla="*/ 78 w 120"/>
                  <a:gd name="T65" fmla="*/ 54 h 102"/>
                  <a:gd name="T66" fmla="*/ 78 w 120"/>
                  <a:gd name="T67" fmla="*/ 66 h 102"/>
                  <a:gd name="T68" fmla="*/ 90 w 120"/>
                  <a:gd name="T69" fmla="*/ 90 h 102"/>
                  <a:gd name="T70" fmla="*/ 84 w 120"/>
                  <a:gd name="T71" fmla="*/ 90 h 102"/>
                  <a:gd name="T72" fmla="*/ 78 w 120"/>
                  <a:gd name="T73" fmla="*/ 72 h 102"/>
                  <a:gd name="T74" fmla="*/ 66 w 120"/>
                  <a:gd name="T75" fmla="*/ 48 h 102"/>
                  <a:gd name="T76" fmla="*/ 60 w 120"/>
                  <a:gd name="T77" fmla="*/ 42 h 102"/>
                  <a:gd name="T78" fmla="*/ 54 w 120"/>
                  <a:gd name="T79" fmla="*/ 36 h 102"/>
                  <a:gd name="T80" fmla="*/ 48 w 120"/>
                  <a:gd name="T81" fmla="*/ 36 h 102"/>
                  <a:gd name="T82" fmla="*/ 48 w 120"/>
                  <a:gd name="T83" fmla="*/ 48 h 102"/>
                  <a:gd name="T84" fmla="*/ 60 w 120"/>
                  <a:gd name="T85" fmla="*/ 78 h 102"/>
                  <a:gd name="T86" fmla="*/ 60 w 120"/>
                  <a:gd name="T87" fmla="*/ 84 h 102"/>
                  <a:gd name="T88" fmla="*/ 54 w 120"/>
                  <a:gd name="T89" fmla="*/ 72 h 102"/>
                  <a:gd name="T90" fmla="*/ 42 w 120"/>
                  <a:gd name="T91" fmla="*/ 54 h 102"/>
                  <a:gd name="T92" fmla="*/ 42 w 120"/>
                  <a:gd name="T93" fmla="*/ 30 h 102"/>
                  <a:gd name="T94" fmla="*/ 36 w 120"/>
                  <a:gd name="T95" fmla="*/ 24 h 102"/>
                  <a:gd name="T96" fmla="*/ 24 w 120"/>
                  <a:gd name="T97" fmla="*/ 24 h 102"/>
                  <a:gd name="T98" fmla="*/ 24 w 120"/>
                  <a:gd name="T99" fmla="*/ 24 h 102"/>
                  <a:gd name="T100" fmla="*/ 24 w 120"/>
                  <a:gd name="T101" fmla="*/ 48 h 102"/>
                  <a:gd name="T102" fmla="*/ 30 w 120"/>
                  <a:gd name="T103" fmla="*/ 66 h 102"/>
                  <a:gd name="T104" fmla="*/ 30 w 120"/>
                  <a:gd name="T105" fmla="*/ 72 h 102"/>
                  <a:gd name="T106" fmla="*/ 24 w 120"/>
                  <a:gd name="T107" fmla="*/ 54 h 102"/>
                  <a:gd name="T108" fmla="*/ 18 w 120"/>
                  <a:gd name="T109" fmla="*/ 18 h 102"/>
                  <a:gd name="T110" fmla="*/ 6 w 120"/>
                  <a:gd name="T111" fmla="*/ 12 h 102"/>
                  <a:gd name="T112" fmla="*/ 0 w 120"/>
                  <a:gd name="T113" fmla="*/ 6 h 102"/>
                  <a:gd name="T114" fmla="*/ 0 w 120"/>
                  <a:gd name="T115" fmla="*/ 0 h 102"/>
                  <a:gd name="T116" fmla="*/ 0 w 120"/>
                  <a:gd name="T117" fmla="*/ 0 h 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
                  <a:gd name="T178" fmla="*/ 0 h 102"/>
                  <a:gd name="T179" fmla="*/ 120 w 120"/>
                  <a:gd name="T180" fmla="*/ 102 h 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 h="102">
                    <a:moveTo>
                      <a:pt x="0" y="0"/>
                    </a:moveTo>
                    <a:lnTo>
                      <a:pt x="6" y="6"/>
                    </a:lnTo>
                    <a:lnTo>
                      <a:pt x="12" y="6"/>
                    </a:lnTo>
                    <a:lnTo>
                      <a:pt x="12" y="12"/>
                    </a:lnTo>
                    <a:lnTo>
                      <a:pt x="18" y="12"/>
                    </a:lnTo>
                    <a:lnTo>
                      <a:pt x="24" y="12"/>
                    </a:lnTo>
                    <a:lnTo>
                      <a:pt x="30" y="12"/>
                    </a:lnTo>
                    <a:lnTo>
                      <a:pt x="36" y="12"/>
                    </a:lnTo>
                    <a:lnTo>
                      <a:pt x="42" y="6"/>
                    </a:lnTo>
                    <a:lnTo>
                      <a:pt x="54" y="6"/>
                    </a:lnTo>
                    <a:lnTo>
                      <a:pt x="60" y="6"/>
                    </a:lnTo>
                    <a:lnTo>
                      <a:pt x="72" y="6"/>
                    </a:lnTo>
                    <a:lnTo>
                      <a:pt x="78" y="6"/>
                    </a:lnTo>
                    <a:lnTo>
                      <a:pt x="84" y="12"/>
                    </a:lnTo>
                    <a:lnTo>
                      <a:pt x="78" y="12"/>
                    </a:lnTo>
                    <a:lnTo>
                      <a:pt x="72" y="12"/>
                    </a:lnTo>
                    <a:lnTo>
                      <a:pt x="66" y="12"/>
                    </a:lnTo>
                    <a:lnTo>
                      <a:pt x="60" y="12"/>
                    </a:lnTo>
                    <a:lnTo>
                      <a:pt x="48" y="12"/>
                    </a:lnTo>
                    <a:lnTo>
                      <a:pt x="42" y="12"/>
                    </a:lnTo>
                    <a:lnTo>
                      <a:pt x="36" y="12"/>
                    </a:lnTo>
                    <a:lnTo>
                      <a:pt x="30" y="18"/>
                    </a:lnTo>
                    <a:lnTo>
                      <a:pt x="36" y="18"/>
                    </a:lnTo>
                    <a:lnTo>
                      <a:pt x="36" y="24"/>
                    </a:lnTo>
                    <a:lnTo>
                      <a:pt x="42" y="24"/>
                    </a:lnTo>
                    <a:lnTo>
                      <a:pt x="48" y="24"/>
                    </a:lnTo>
                    <a:lnTo>
                      <a:pt x="54" y="30"/>
                    </a:lnTo>
                    <a:lnTo>
                      <a:pt x="60" y="24"/>
                    </a:lnTo>
                    <a:lnTo>
                      <a:pt x="66" y="24"/>
                    </a:lnTo>
                    <a:lnTo>
                      <a:pt x="72" y="24"/>
                    </a:lnTo>
                    <a:lnTo>
                      <a:pt x="84" y="30"/>
                    </a:lnTo>
                    <a:lnTo>
                      <a:pt x="90" y="30"/>
                    </a:lnTo>
                    <a:lnTo>
                      <a:pt x="102" y="30"/>
                    </a:lnTo>
                    <a:lnTo>
                      <a:pt x="108" y="36"/>
                    </a:lnTo>
                    <a:lnTo>
                      <a:pt x="114" y="42"/>
                    </a:lnTo>
                    <a:lnTo>
                      <a:pt x="108" y="42"/>
                    </a:lnTo>
                    <a:lnTo>
                      <a:pt x="108" y="36"/>
                    </a:lnTo>
                    <a:lnTo>
                      <a:pt x="102" y="36"/>
                    </a:lnTo>
                    <a:lnTo>
                      <a:pt x="96" y="36"/>
                    </a:lnTo>
                    <a:lnTo>
                      <a:pt x="90" y="36"/>
                    </a:lnTo>
                    <a:lnTo>
                      <a:pt x="84" y="36"/>
                    </a:lnTo>
                    <a:lnTo>
                      <a:pt x="78" y="30"/>
                    </a:lnTo>
                    <a:lnTo>
                      <a:pt x="72" y="30"/>
                    </a:lnTo>
                    <a:lnTo>
                      <a:pt x="66" y="30"/>
                    </a:lnTo>
                    <a:lnTo>
                      <a:pt x="60" y="36"/>
                    </a:lnTo>
                    <a:lnTo>
                      <a:pt x="66" y="36"/>
                    </a:lnTo>
                    <a:lnTo>
                      <a:pt x="72" y="42"/>
                    </a:lnTo>
                    <a:lnTo>
                      <a:pt x="78" y="48"/>
                    </a:lnTo>
                    <a:lnTo>
                      <a:pt x="84" y="48"/>
                    </a:lnTo>
                    <a:lnTo>
                      <a:pt x="90" y="48"/>
                    </a:lnTo>
                    <a:lnTo>
                      <a:pt x="102" y="48"/>
                    </a:lnTo>
                    <a:lnTo>
                      <a:pt x="108" y="54"/>
                    </a:lnTo>
                    <a:lnTo>
                      <a:pt x="114" y="54"/>
                    </a:lnTo>
                    <a:lnTo>
                      <a:pt x="120" y="60"/>
                    </a:lnTo>
                    <a:lnTo>
                      <a:pt x="120" y="66"/>
                    </a:lnTo>
                    <a:lnTo>
                      <a:pt x="114" y="60"/>
                    </a:lnTo>
                    <a:lnTo>
                      <a:pt x="108" y="60"/>
                    </a:lnTo>
                    <a:lnTo>
                      <a:pt x="102" y="54"/>
                    </a:lnTo>
                    <a:lnTo>
                      <a:pt x="96" y="54"/>
                    </a:lnTo>
                    <a:lnTo>
                      <a:pt x="90" y="54"/>
                    </a:lnTo>
                    <a:lnTo>
                      <a:pt x="84" y="54"/>
                    </a:lnTo>
                    <a:lnTo>
                      <a:pt x="90" y="60"/>
                    </a:lnTo>
                    <a:lnTo>
                      <a:pt x="96" y="66"/>
                    </a:lnTo>
                    <a:lnTo>
                      <a:pt x="102" y="72"/>
                    </a:lnTo>
                    <a:lnTo>
                      <a:pt x="108" y="72"/>
                    </a:lnTo>
                    <a:lnTo>
                      <a:pt x="108" y="78"/>
                    </a:lnTo>
                    <a:lnTo>
                      <a:pt x="114" y="84"/>
                    </a:lnTo>
                    <a:lnTo>
                      <a:pt x="114" y="90"/>
                    </a:lnTo>
                    <a:lnTo>
                      <a:pt x="120" y="90"/>
                    </a:lnTo>
                    <a:lnTo>
                      <a:pt x="120" y="96"/>
                    </a:lnTo>
                    <a:lnTo>
                      <a:pt x="120" y="102"/>
                    </a:lnTo>
                    <a:lnTo>
                      <a:pt x="120" y="96"/>
                    </a:lnTo>
                    <a:lnTo>
                      <a:pt x="114" y="90"/>
                    </a:lnTo>
                    <a:lnTo>
                      <a:pt x="108" y="84"/>
                    </a:lnTo>
                    <a:lnTo>
                      <a:pt x="102" y="78"/>
                    </a:lnTo>
                    <a:lnTo>
                      <a:pt x="96" y="66"/>
                    </a:lnTo>
                    <a:lnTo>
                      <a:pt x="90" y="60"/>
                    </a:lnTo>
                    <a:lnTo>
                      <a:pt x="84" y="60"/>
                    </a:lnTo>
                    <a:lnTo>
                      <a:pt x="78" y="54"/>
                    </a:lnTo>
                    <a:lnTo>
                      <a:pt x="78" y="60"/>
                    </a:lnTo>
                    <a:lnTo>
                      <a:pt x="78" y="66"/>
                    </a:lnTo>
                    <a:lnTo>
                      <a:pt x="84" y="78"/>
                    </a:lnTo>
                    <a:lnTo>
                      <a:pt x="84" y="84"/>
                    </a:lnTo>
                    <a:lnTo>
                      <a:pt x="90" y="90"/>
                    </a:lnTo>
                    <a:lnTo>
                      <a:pt x="90" y="96"/>
                    </a:lnTo>
                    <a:lnTo>
                      <a:pt x="84" y="90"/>
                    </a:lnTo>
                    <a:lnTo>
                      <a:pt x="78" y="84"/>
                    </a:lnTo>
                    <a:lnTo>
                      <a:pt x="78" y="72"/>
                    </a:lnTo>
                    <a:lnTo>
                      <a:pt x="72" y="60"/>
                    </a:lnTo>
                    <a:lnTo>
                      <a:pt x="72" y="48"/>
                    </a:lnTo>
                    <a:lnTo>
                      <a:pt x="66" y="48"/>
                    </a:lnTo>
                    <a:lnTo>
                      <a:pt x="60" y="42"/>
                    </a:lnTo>
                    <a:lnTo>
                      <a:pt x="54" y="42"/>
                    </a:lnTo>
                    <a:lnTo>
                      <a:pt x="54" y="36"/>
                    </a:lnTo>
                    <a:lnTo>
                      <a:pt x="48" y="36"/>
                    </a:lnTo>
                    <a:lnTo>
                      <a:pt x="48" y="42"/>
                    </a:lnTo>
                    <a:lnTo>
                      <a:pt x="48" y="48"/>
                    </a:lnTo>
                    <a:lnTo>
                      <a:pt x="48" y="54"/>
                    </a:lnTo>
                    <a:lnTo>
                      <a:pt x="54" y="66"/>
                    </a:lnTo>
                    <a:lnTo>
                      <a:pt x="60" y="78"/>
                    </a:lnTo>
                    <a:lnTo>
                      <a:pt x="60" y="84"/>
                    </a:lnTo>
                    <a:lnTo>
                      <a:pt x="54" y="84"/>
                    </a:lnTo>
                    <a:lnTo>
                      <a:pt x="54" y="78"/>
                    </a:lnTo>
                    <a:lnTo>
                      <a:pt x="54" y="72"/>
                    </a:lnTo>
                    <a:lnTo>
                      <a:pt x="48" y="66"/>
                    </a:lnTo>
                    <a:lnTo>
                      <a:pt x="48" y="60"/>
                    </a:lnTo>
                    <a:lnTo>
                      <a:pt x="42" y="54"/>
                    </a:lnTo>
                    <a:lnTo>
                      <a:pt x="42" y="48"/>
                    </a:lnTo>
                    <a:lnTo>
                      <a:pt x="42" y="42"/>
                    </a:lnTo>
                    <a:lnTo>
                      <a:pt x="42" y="30"/>
                    </a:lnTo>
                    <a:lnTo>
                      <a:pt x="36" y="30"/>
                    </a:lnTo>
                    <a:lnTo>
                      <a:pt x="36" y="24"/>
                    </a:lnTo>
                    <a:lnTo>
                      <a:pt x="30" y="24"/>
                    </a:lnTo>
                    <a:lnTo>
                      <a:pt x="24" y="24"/>
                    </a:lnTo>
                    <a:lnTo>
                      <a:pt x="24" y="36"/>
                    </a:lnTo>
                    <a:lnTo>
                      <a:pt x="24" y="42"/>
                    </a:lnTo>
                    <a:lnTo>
                      <a:pt x="24" y="48"/>
                    </a:lnTo>
                    <a:lnTo>
                      <a:pt x="24" y="54"/>
                    </a:lnTo>
                    <a:lnTo>
                      <a:pt x="30" y="60"/>
                    </a:lnTo>
                    <a:lnTo>
                      <a:pt x="30" y="66"/>
                    </a:lnTo>
                    <a:lnTo>
                      <a:pt x="30" y="72"/>
                    </a:lnTo>
                    <a:lnTo>
                      <a:pt x="30" y="78"/>
                    </a:lnTo>
                    <a:lnTo>
                      <a:pt x="30" y="72"/>
                    </a:lnTo>
                    <a:lnTo>
                      <a:pt x="24" y="72"/>
                    </a:lnTo>
                    <a:lnTo>
                      <a:pt x="24" y="66"/>
                    </a:lnTo>
                    <a:lnTo>
                      <a:pt x="24" y="54"/>
                    </a:lnTo>
                    <a:lnTo>
                      <a:pt x="18" y="42"/>
                    </a:lnTo>
                    <a:lnTo>
                      <a:pt x="18" y="30"/>
                    </a:lnTo>
                    <a:lnTo>
                      <a:pt x="18" y="18"/>
                    </a:lnTo>
                    <a:lnTo>
                      <a:pt x="12" y="18"/>
                    </a:lnTo>
                    <a:lnTo>
                      <a:pt x="6" y="12"/>
                    </a:lnTo>
                    <a:lnTo>
                      <a:pt x="6" y="6"/>
                    </a:lnTo>
                    <a:lnTo>
                      <a:pt x="0" y="6"/>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46" name="Freeform 209"/>
              <p:cNvSpPr>
                <a:spLocks/>
              </p:cNvSpPr>
              <p:nvPr/>
            </p:nvSpPr>
            <p:spPr bwMode="auto">
              <a:xfrm>
                <a:off x="5114" y="1732"/>
                <a:ext cx="83" cy="138"/>
              </a:xfrm>
              <a:custGeom>
                <a:avLst/>
                <a:gdLst>
                  <a:gd name="T0" fmla="*/ 35 w 83"/>
                  <a:gd name="T1" fmla="*/ 0 h 138"/>
                  <a:gd name="T2" fmla="*/ 41 w 83"/>
                  <a:gd name="T3" fmla="*/ 18 h 138"/>
                  <a:gd name="T4" fmla="*/ 41 w 83"/>
                  <a:gd name="T5" fmla="*/ 24 h 138"/>
                  <a:gd name="T6" fmla="*/ 47 w 83"/>
                  <a:gd name="T7" fmla="*/ 30 h 138"/>
                  <a:gd name="T8" fmla="*/ 53 w 83"/>
                  <a:gd name="T9" fmla="*/ 36 h 138"/>
                  <a:gd name="T10" fmla="*/ 65 w 83"/>
                  <a:gd name="T11" fmla="*/ 42 h 138"/>
                  <a:gd name="T12" fmla="*/ 77 w 83"/>
                  <a:gd name="T13" fmla="*/ 60 h 138"/>
                  <a:gd name="T14" fmla="*/ 83 w 83"/>
                  <a:gd name="T15" fmla="*/ 78 h 138"/>
                  <a:gd name="T16" fmla="*/ 83 w 83"/>
                  <a:gd name="T17" fmla="*/ 84 h 138"/>
                  <a:gd name="T18" fmla="*/ 83 w 83"/>
                  <a:gd name="T19" fmla="*/ 84 h 138"/>
                  <a:gd name="T20" fmla="*/ 77 w 83"/>
                  <a:gd name="T21" fmla="*/ 72 h 138"/>
                  <a:gd name="T22" fmla="*/ 71 w 83"/>
                  <a:gd name="T23" fmla="*/ 66 h 138"/>
                  <a:gd name="T24" fmla="*/ 65 w 83"/>
                  <a:gd name="T25" fmla="*/ 54 h 138"/>
                  <a:gd name="T26" fmla="*/ 59 w 83"/>
                  <a:gd name="T27" fmla="*/ 42 h 138"/>
                  <a:gd name="T28" fmla="*/ 53 w 83"/>
                  <a:gd name="T29" fmla="*/ 36 h 138"/>
                  <a:gd name="T30" fmla="*/ 47 w 83"/>
                  <a:gd name="T31" fmla="*/ 36 h 138"/>
                  <a:gd name="T32" fmla="*/ 41 w 83"/>
                  <a:gd name="T33" fmla="*/ 42 h 138"/>
                  <a:gd name="T34" fmla="*/ 47 w 83"/>
                  <a:gd name="T35" fmla="*/ 54 h 138"/>
                  <a:gd name="T36" fmla="*/ 47 w 83"/>
                  <a:gd name="T37" fmla="*/ 66 h 138"/>
                  <a:gd name="T38" fmla="*/ 59 w 83"/>
                  <a:gd name="T39" fmla="*/ 72 h 138"/>
                  <a:gd name="T40" fmla="*/ 71 w 83"/>
                  <a:gd name="T41" fmla="*/ 90 h 138"/>
                  <a:gd name="T42" fmla="*/ 77 w 83"/>
                  <a:gd name="T43" fmla="*/ 102 h 138"/>
                  <a:gd name="T44" fmla="*/ 77 w 83"/>
                  <a:gd name="T45" fmla="*/ 114 h 138"/>
                  <a:gd name="T46" fmla="*/ 77 w 83"/>
                  <a:gd name="T47" fmla="*/ 108 h 138"/>
                  <a:gd name="T48" fmla="*/ 71 w 83"/>
                  <a:gd name="T49" fmla="*/ 96 h 138"/>
                  <a:gd name="T50" fmla="*/ 65 w 83"/>
                  <a:gd name="T51" fmla="*/ 84 h 138"/>
                  <a:gd name="T52" fmla="*/ 53 w 83"/>
                  <a:gd name="T53" fmla="*/ 78 h 138"/>
                  <a:gd name="T54" fmla="*/ 47 w 83"/>
                  <a:gd name="T55" fmla="*/ 72 h 138"/>
                  <a:gd name="T56" fmla="*/ 53 w 83"/>
                  <a:gd name="T57" fmla="*/ 84 h 138"/>
                  <a:gd name="T58" fmla="*/ 53 w 83"/>
                  <a:gd name="T59" fmla="*/ 120 h 138"/>
                  <a:gd name="T60" fmla="*/ 53 w 83"/>
                  <a:gd name="T61" fmla="*/ 138 h 138"/>
                  <a:gd name="T62" fmla="*/ 53 w 83"/>
                  <a:gd name="T63" fmla="*/ 138 h 138"/>
                  <a:gd name="T64" fmla="*/ 53 w 83"/>
                  <a:gd name="T65" fmla="*/ 126 h 138"/>
                  <a:gd name="T66" fmla="*/ 41 w 83"/>
                  <a:gd name="T67" fmla="*/ 90 h 138"/>
                  <a:gd name="T68" fmla="*/ 35 w 83"/>
                  <a:gd name="T69" fmla="*/ 84 h 138"/>
                  <a:gd name="T70" fmla="*/ 29 w 83"/>
                  <a:gd name="T71" fmla="*/ 90 h 138"/>
                  <a:gd name="T72" fmla="*/ 23 w 83"/>
                  <a:gd name="T73" fmla="*/ 96 h 138"/>
                  <a:gd name="T74" fmla="*/ 17 w 83"/>
                  <a:gd name="T75" fmla="*/ 108 h 138"/>
                  <a:gd name="T76" fmla="*/ 17 w 83"/>
                  <a:gd name="T77" fmla="*/ 114 h 138"/>
                  <a:gd name="T78" fmla="*/ 17 w 83"/>
                  <a:gd name="T79" fmla="*/ 114 h 138"/>
                  <a:gd name="T80" fmla="*/ 17 w 83"/>
                  <a:gd name="T81" fmla="*/ 102 h 138"/>
                  <a:gd name="T82" fmla="*/ 23 w 83"/>
                  <a:gd name="T83" fmla="*/ 90 h 138"/>
                  <a:gd name="T84" fmla="*/ 29 w 83"/>
                  <a:gd name="T85" fmla="*/ 78 h 138"/>
                  <a:gd name="T86" fmla="*/ 35 w 83"/>
                  <a:gd name="T87" fmla="*/ 72 h 138"/>
                  <a:gd name="T88" fmla="*/ 35 w 83"/>
                  <a:gd name="T89" fmla="*/ 60 h 138"/>
                  <a:gd name="T90" fmla="*/ 35 w 83"/>
                  <a:gd name="T91" fmla="*/ 42 h 138"/>
                  <a:gd name="T92" fmla="*/ 35 w 83"/>
                  <a:gd name="T93" fmla="*/ 36 h 138"/>
                  <a:gd name="T94" fmla="*/ 23 w 83"/>
                  <a:gd name="T95" fmla="*/ 48 h 138"/>
                  <a:gd name="T96" fmla="*/ 11 w 83"/>
                  <a:gd name="T97" fmla="*/ 60 h 138"/>
                  <a:gd name="T98" fmla="*/ 6 w 83"/>
                  <a:gd name="T99" fmla="*/ 72 h 138"/>
                  <a:gd name="T100" fmla="*/ 0 w 83"/>
                  <a:gd name="T101" fmla="*/ 84 h 138"/>
                  <a:gd name="T102" fmla="*/ 0 w 83"/>
                  <a:gd name="T103" fmla="*/ 78 h 138"/>
                  <a:gd name="T104" fmla="*/ 0 w 83"/>
                  <a:gd name="T105" fmla="*/ 72 h 138"/>
                  <a:gd name="T106" fmla="*/ 11 w 83"/>
                  <a:gd name="T107" fmla="*/ 60 h 138"/>
                  <a:gd name="T108" fmla="*/ 17 w 83"/>
                  <a:gd name="T109" fmla="*/ 42 h 138"/>
                  <a:gd name="T110" fmla="*/ 29 w 83"/>
                  <a:gd name="T111" fmla="*/ 30 h 138"/>
                  <a:gd name="T112" fmla="*/ 35 w 83"/>
                  <a:gd name="T113" fmla="*/ 24 h 138"/>
                  <a:gd name="T114" fmla="*/ 35 w 83"/>
                  <a:gd name="T115" fmla="*/ 12 h 138"/>
                  <a:gd name="T116" fmla="*/ 35 w 83"/>
                  <a:gd name="T117" fmla="*/ 6 h 138"/>
                  <a:gd name="T118" fmla="*/ 35 w 83"/>
                  <a:gd name="T119" fmla="*/ 0 h 1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
                  <a:gd name="T181" fmla="*/ 0 h 138"/>
                  <a:gd name="T182" fmla="*/ 83 w 83"/>
                  <a:gd name="T183" fmla="*/ 138 h 1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 h="138">
                    <a:moveTo>
                      <a:pt x="35" y="0"/>
                    </a:moveTo>
                    <a:lnTo>
                      <a:pt x="35" y="0"/>
                    </a:lnTo>
                    <a:lnTo>
                      <a:pt x="35" y="6"/>
                    </a:lnTo>
                    <a:lnTo>
                      <a:pt x="41" y="18"/>
                    </a:lnTo>
                    <a:lnTo>
                      <a:pt x="41" y="24"/>
                    </a:lnTo>
                    <a:lnTo>
                      <a:pt x="47" y="30"/>
                    </a:lnTo>
                    <a:lnTo>
                      <a:pt x="53" y="30"/>
                    </a:lnTo>
                    <a:lnTo>
                      <a:pt x="53" y="36"/>
                    </a:lnTo>
                    <a:lnTo>
                      <a:pt x="59" y="42"/>
                    </a:lnTo>
                    <a:lnTo>
                      <a:pt x="65" y="42"/>
                    </a:lnTo>
                    <a:lnTo>
                      <a:pt x="71" y="54"/>
                    </a:lnTo>
                    <a:lnTo>
                      <a:pt x="77" y="60"/>
                    </a:lnTo>
                    <a:lnTo>
                      <a:pt x="77" y="72"/>
                    </a:lnTo>
                    <a:lnTo>
                      <a:pt x="83" y="78"/>
                    </a:lnTo>
                    <a:lnTo>
                      <a:pt x="83" y="84"/>
                    </a:lnTo>
                    <a:lnTo>
                      <a:pt x="77" y="78"/>
                    </a:lnTo>
                    <a:lnTo>
                      <a:pt x="77" y="72"/>
                    </a:lnTo>
                    <a:lnTo>
                      <a:pt x="71" y="66"/>
                    </a:lnTo>
                    <a:lnTo>
                      <a:pt x="71" y="60"/>
                    </a:lnTo>
                    <a:lnTo>
                      <a:pt x="65" y="54"/>
                    </a:lnTo>
                    <a:lnTo>
                      <a:pt x="59" y="48"/>
                    </a:lnTo>
                    <a:lnTo>
                      <a:pt x="59" y="42"/>
                    </a:lnTo>
                    <a:lnTo>
                      <a:pt x="53" y="36"/>
                    </a:lnTo>
                    <a:lnTo>
                      <a:pt x="47" y="36"/>
                    </a:lnTo>
                    <a:lnTo>
                      <a:pt x="41" y="36"/>
                    </a:lnTo>
                    <a:lnTo>
                      <a:pt x="41" y="42"/>
                    </a:lnTo>
                    <a:lnTo>
                      <a:pt x="41" y="48"/>
                    </a:lnTo>
                    <a:lnTo>
                      <a:pt x="47" y="54"/>
                    </a:lnTo>
                    <a:lnTo>
                      <a:pt x="47" y="60"/>
                    </a:lnTo>
                    <a:lnTo>
                      <a:pt x="47" y="66"/>
                    </a:lnTo>
                    <a:lnTo>
                      <a:pt x="53" y="72"/>
                    </a:lnTo>
                    <a:lnTo>
                      <a:pt x="59" y="72"/>
                    </a:lnTo>
                    <a:lnTo>
                      <a:pt x="65" y="78"/>
                    </a:lnTo>
                    <a:lnTo>
                      <a:pt x="71" y="90"/>
                    </a:lnTo>
                    <a:lnTo>
                      <a:pt x="71" y="96"/>
                    </a:lnTo>
                    <a:lnTo>
                      <a:pt x="77" y="102"/>
                    </a:lnTo>
                    <a:lnTo>
                      <a:pt x="77" y="114"/>
                    </a:lnTo>
                    <a:lnTo>
                      <a:pt x="77" y="108"/>
                    </a:lnTo>
                    <a:lnTo>
                      <a:pt x="71" y="102"/>
                    </a:lnTo>
                    <a:lnTo>
                      <a:pt x="71" y="96"/>
                    </a:lnTo>
                    <a:lnTo>
                      <a:pt x="65" y="90"/>
                    </a:lnTo>
                    <a:lnTo>
                      <a:pt x="65" y="84"/>
                    </a:lnTo>
                    <a:lnTo>
                      <a:pt x="59" y="84"/>
                    </a:lnTo>
                    <a:lnTo>
                      <a:pt x="53" y="78"/>
                    </a:lnTo>
                    <a:lnTo>
                      <a:pt x="47" y="72"/>
                    </a:lnTo>
                    <a:lnTo>
                      <a:pt x="53" y="84"/>
                    </a:lnTo>
                    <a:lnTo>
                      <a:pt x="53" y="102"/>
                    </a:lnTo>
                    <a:lnTo>
                      <a:pt x="53" y="120"/>
                    </a:lnTo>
                    <a:lnTo>
                      <a:pt x="53" y="138"/>
                    </a:lnTo>
                    <a:lnTo>
                      <a:pt x="53" y="132"/>
                    </a:lnTo>
                    <a:lnTo>
                      <a:pt x="53" y="126"/>
                    </a:lnTo>
                    <a:lnTo>
                      <a:pt x="47" y="108"/>
                    </a:lnTo>
                    <a:lnTo>
                      <a:pt x="41" y="90"/>
                    </a:lnTo>
                    <a:lnTo>
                      <a:pt x="41" y="78"/>
                    </a:lnTo>
                    <a:lnTo>
                      <a:pt x="35" y="84"/>
                    </a:lnTo>
                    <a:lnTo>
                      <a:pt x="29" y="90"/>
                    </a:lnTo>
                    <a:lnTo>
                      <a:pt x="23" y="96"/>
                    </a:lnTo>
                    <a:lnTo>
                      <a:pt x="23" y="102"/>
                    </a:lnTo>
                    <a:lnTo>
                      <a:pt x="17" y="108"/>
                    </a:lnTo>
                    <a:lnTo>
                      <a:pt x="17" y="114"/>
                    </a:lnTo>
                    <a:lnTo>
                      <a:pt x="17" y="108"/>
                    </a:lnTo>
                    <a:lnTo>
                      <a:pt x="17" y="102"/>
                    </a:lnTo>
                    <a:lnTo>
                      <a:pt x="17" y="96"/>
                    </a:lnTo>
                    <a:lnTo>
                      <a:pt x="23" y="90"/>
                    </a:lnTo>
                    <a:lnTo>
                      <a:pt x="29" y="84"/>
                    </a:lnTo>
                    <a:lnTo>
                      <a:pt x="29" y="78"/>
                    </a:lnTo>
                    <a:lnTo>
                      <a:pt x="35" y="72"/>
                    </a:lnTo>
                    <a:lnTo>
                      <a:pt x="35" y="60"/>
                    </a:lnTo>
                    <a:lnTo>
                      <a:pt x="35" y="48"/>
                    </a:lnTo>
                    <a:lnTo>
                      <a:pt x="35" y="42"/>
                    </a:lnTo>
                    <a:lnTo>
                      <a:pt x="35" y="36"/>
                    </a:lnTo>
                    <a:lnTo>
                      <a:pt x="29" y="42"/>
                    </a:lnTo>
                    <a:lnTo>
                      <a:pt x="23" y="48"/>
                    </a:lnTo>
                    <a:lnTo>
                      <a:pt x="17" y="54"/>
                    </a:lnTo>
                    <a:lnTo>
                      <a:pt x="11" y="60"/>
                    </a:lnTo>
                    <a:lnTo>
                      <a:pt x="6" y="66"/>
                    </a:lnTo>
                    <a:lnTo>
                      <a:pt x="6" y="72"/>
                    </a:lnTo>
                    <a:lnTo>
                      <a:pt x="0" y="78"/>
                    </a:lnTo>
                    <a:lnTo>
                      <a:pt x="0" y="84"/>
                    </a:lnTo>
                    <a:lnTo>
                      <a:pt x="0" y="78"/>
                    </a:lnTo>
                    <a:lnTo>
                      <a:pt x="0" y="72"/>
                    </a:lnTo>
                    <a:lnTo>
                      <a:pt x="6" y="66"/>
                    </a:lnTo>
                    <a:lnTo>
                      <a:pt x="11" y="60"/>
                    </a:lnTo>
                    <a:lnTo>
                      <a:pt x="11" y="54"/>
                    </a:lnTo>
                    <a:lnTo>
                      <a:pt x="17" y="42"/>
                    </a:lnTo>
                    <a:lnTo>
                      <a:pt x="23" y="36"/>
                    </a:lnTo>
                    <a:lnTo>
                      <a:pt x="29" y="30"/>
                    </a:lnTo>
                    <a:lnTo>
                      <a:pt x="35" y="24"/>
                    </a:lnTo>
                    <a:lnTo>
                      <a:pt x="35" y="18"/>
                    </a:lnTo>
                    <a:lnTo>
                      <a:pt x="35" y="12"/>
                    </a:lnTo>
                    <a:lnTo>
                      <a:pt x="35" y="6"/>
                    </a:lnTo>
                    <a:lnTo>
                      <a:pt x="35"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47" name="Freeform 210"/>
              <p:cNvSpPr>
                <a:spLocks/>
              </p:cNvSpPr>
              <p:nvPr/>
            </p:nvSpPr>
            <p:spPr bwMode="auto">
              <a:xfrm>
                <a:off x="5197" y="1553"/>
                <a:ext cx="102" cy="143"/>
              </a:xfrm>
              <a:custGeom>
                <a:avLst/>
                <a:gdLst>
                  <a:gd name="T0" fmla="*/ 6 w 102"/>
                  <a:gd name="T1" fmla="*/ 137 h 143"/>
                  <a:gd name="T2" fmla="*/ 12 w 102"/>
                  <a:gd name="T3" fmla="*/ 119 h 143"/>
                  <a:gd name="T4" fmla="*/ 18 w 102"/>
                  <a:gd name="T5" fmla="*/ 101 h 143"/>
                  <a:gd name="T6" fmla="*/ 30 w 102"/>
                  <a:gd name="T7" fmla="*/ 83 h 143"/>
                  <a:gd name="T8" fmla="*/ 24 w 102"/>
                  <a:gd name="T9" fmla="*/ 77 h 143"/>
                  <a:gd name="T10" fmla="*/ 18 w 102"/>
                  <a:gd name="T11" fmla="*/ 65 h 143"/>
                  <a:gd name="T12" fmla="*/ 18 w 102"/>
                  <a:gd name="T13" fmla="*/ 59 h 143"/>
                  <a:gd name="T14" fmla="*/ 24 w 102"/>
                  <a:gd name="T15" fmla="*/ 59 h 143"/>
                  <a:gd name="T16" fmla="*/ 24 w 102"/>
                  <a:gd name="T17" fmla="*/ 65 h 143"/>
                  <a:gd name="T18" fmla="*/ 30 w 102"/>
                  <a:gd name="T19" fmla="*/ 71 h 143"/>
                  <a:gd name="T20" fmla="*/ 36 w 102"/>
                  <a:gd name="T21" fmla="*/ 65 h 143"/>
                  <a:gd name="T22" fmla="*/ 48 w 102"/>
                  <a:gd name="T23" fmla="*/ 59 h 143"/>
                  <a:gd name="T24" fmla="*/ 54 w 102"/>
                  <a:gd name="T25" fmla="*/ 47 h 143"/>
                  <a:gd name="T26" fmla="*/ 60 w 102"/>
                  <a:gd name="T27" fmla="*/ 41 h 143"/>
                  <a:gd name="T28" fmla="*/ 60 w 102"/>
                  <a:gd name="T29" fmla="*/ 35 h 143"/>
                  <a:gd name="T30" fmla="*/ 54 w 102"/>
                  <a:gd name="T31" fmla="*/ 18 h 143"/>
                  <a:gd name="T32" fmla="*/ 48 w 102"/>
                  <a:gd name="T33" fmla="*/ 6 h 143"/>
                  <a:gd name="T34" fmla="*/ 48 w 102"/>
                  <a:gd name="T35" fmla="*/ 6 h 143"/>
                  <a:gd name="T36" fmla="*/ 54 w 102"/>
                  <a:gd name="T37" fmla="*/ 12 h 143"/>
                  <a:gd name="T38" fmla="*/ 60 w 102"/>
                  <a:gd name="T39" fmla="*/ 30 h 143"/>
                  <a:gd name="T40" fmla="*/ 66 w 102"/>
                  <a:gd name="T41" fmla="*/ 30 h 143"/>
                  <a:gd name="T42" fmla="*/ 72 w 102"/>
                  <a:gd name="T43" fmla="*/ 18 h 143"/>
                  <a:gd name="T44" fmla="*/ 78 w 102"/>
                  <a:gd name="T45" fmla="*/ 6 h 143"/>
                  <a:gd name="T46" fmla="*/ 84 w 102"/>
                  <a:gd name="T47" fmla="*/ 0 h 143"/>
                  <a:gd name="T48" fmla="*/ 90 w 102"/>
                  <a:gd name="T49" fmla="*/ 0 h 143"/>
                  <a:gd name="T50" fmla="*/ 90 w 102"/>
                  <a:gd name="T51" fmla="*/ 0 h 143"/>
                  <a:gd name="T52" fmla="*/ 84 w 102"/>
                  <a:gd name="T53" fmla="*/ 6 h 143"/>
                  <a:gd name="T54" fmla="*/ 78 w 102"/>
                  <a:gd name="T55" fmla="*/ 12 h 143"/>
                  <a:gd name="T56" fmla="*/ 72 w 102"/>
                  <a:gd name="T57" fmla="*/ 30 h 143"/>
                  <a:gd name="T58" fmla="*/ 66 w 102"/>
                  <a:gd name="T59" fmla="*/ 35 h 143"/>
                  <a:gd name="T60" fmla="*/ 72 w 102"/>
                  <a:gd name="T61" fmla="*/ 35 h 143"/>
                  <a:gd name="T62" fmla="*/ 78 w 102"/>
                  <a:gd name="T63" fmla="*/ 35 h 143"/>
                  <a:gd name="T64" fmla="*/ 90 w 102"/>
                  <a:gd name="T65" fmla="*/ 30 h 143"/>
                  <a:gd name="T66" fmla="*/ 96 w 102"/>
                  <a:gd name="T67" fmla="*/ 30 h 143"/>
                  <a:gd name="T68" fmla="*/ 102 w 102"/>
                  <a:gd name="T69" fmla="*/ 24 h 143"/>
                  <a:gd name="T70" fmla="*/ 102 w 102"/>
                  <a:gd name="T71" fmla="*/ 24 h 143"/>
                  <a:gd name="T72" fmla="*/ 102 w 102"/>
                  <a:gd name="T73" fmla="*/ 30 h 143"/>
                  <a:gd name="T74" fmla="*/ 90 w 102"/>
                  <a:gd name="T75" fmla="*/ 35 h 143"/>
                  <a:gd name="T76" fmla="*/ 78 w 102"/>
                  <a:gd name="T77" fmla="*/ 41 h 143"/>
                  <a:gd name="T78" fmla="*/ 66 w 102"/>
                  <a:gd name="T79" fmla="*/ 47 h 143"/>
                  <a:gd name="T80" fmla="*/ 60 w 102"/>
                  <a:gd name="T81" fmla="*/ 47 h 143"/>
                  <a:gd name="T82" fmla="*/ 48 w 102"/>
                  <a:gd name="T83" fmla="*/ 59 h 143"/>
                  <a:gd name="T84" fmla="*/ 48 w 102"/>
                  <a:gd name="T85" fmla="*/ 65 h 143"/>
                  <a:gd name="T86" fmla="*/ 54 w 102"/>
                  <a:gd name="T87" fmla="*/ 65 h 143"/>
                  <a:gd name="T88" fmla="*/ 54 w 102"/>
                  <a:gd name="T89" fmla="*/ 71 h 143"/>
                  <a:gd name="T90" fmla="*/ 48 w 102"/>
                  <a:gd name="T91" fmla="*/ 71 h 143"/>
                  <a:gd name="T92" fmla="*/ 42 w 102"/>
                  <a:gd name="T93" fmla="*/ 77 h 143"/>
                  <a:gd name="T94" fmla="*/ 42 w 102"/>
                  <a:gd name="T95" fmla="*/ 77 h 143"/>
                  <a:gd name="T96" fmla="*/ 42 w 102"/>
                  <a:gd name="T97" fmla="*/ 77 h 143"/>
                  <a:gd name="T98" fmla="*/ 36 w 102"/>
                  <a:gd name="T99" fmla="*/ 89 h 143"/>
                  <a:gd name="T100" fmla="*/ 24 w 102"/>
                  <a:gd name="T101" fmla="*/ 107 h 143"/>
                  <a:gd name="T102" fmla="*/ 18 w 102"/>
                  <a:gd name="T103" fmla="*/ 125 h 143"/>
                  <a:gd name="T104" fmla="*/ 18 w 102"/>
                  <a:gd name="T105" fmla="*/ 131 h 143"/>
                  <a:gd name="T106" fmla="*/ 18 w 102"/>
                  <a:gd name="T107" fmla="*/ 137 h 143"/>
                  <a:gd name="T108" fmla="*/ 12 w 102"/>
                  <a:gd name="T109" fmla="*/ 137 h 143"/>
                  <a:gd name="T110" fmla="*/ 6 w 102"/>
                  <a:gd name="T111" fmla="*/ 143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
                  <a:gd name="T169" fmla="*/ 0 h 143"/>
                  <a:gd name="T170" fmla="*/ 102 w 102"/>
                  <a:gd name="T171" fmla="*/ 143 h 1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 h="143">
                    <a:moveTo>
                      <a:pt x="0" y="143"/>
                    </a:moveTo>
                    <a:lnTo>
                      <a:pt x="6" y="137"/>
                    </a:lnTo>
                    <a:lnTo>
                      <a:pt x="12" y="125"/>
                    </a:lnTo>
                    <a:lnTo>
                      <a:pt x="12" y="119"/>
                    </a:lnTo>
                    <a:lnTo>
                      <a:pt x="18" y="107"/>
                    </a:lnTo>
                    <a:lnTo>
                      <a:pt x="18" y="101"/>
                    </a:lnTo>
                    <a:lnTo>
                      <a:pt x="24" y="95"/>
                    </a:lnTo>
                    <a:lnTo>
                      <a:pt x="30" y="83"/>
                    </a:lnTo>
                    <a:lnTo>
                      <a:pt x="30" y="77"/>
                    </a:lnTo>
                    <a:lnTo>
                      <a:pt x="24" y="77"/>
                    </a:lnTo>
                    <a:lnTo>
                      <a:pt x="24" y="71"/>
                    </a:lnTo>
                    <a:lnTo>
                      <a:pt x="18" y="65"/>
                    </a:lnTo>
                    <a:lnTo>
                      <a:pt x="18" y="59"/>
                    </a:lnTo>
                    <a:lnTo>
                      <a:pt x="24" y="59"/>
                    </a:lnTo>
                    <a:lnTo>
                      <a:pt x="24" y="65"/>
                    </a:lnTo>
                    <a:lnTo>
                      <a:pt x="30" y="65"/>
                    </a:lnTo>
                    <a:lnTo>
                      <a:pt x="30" y="71"/>
                    </a:lnTo>
                    <a:lnTo>
                      <a:pt x="36" y="71"/>
                    </a:lnTo>
                    <a:lnTo>
                      <a:pt x="36" y="65"/>
                    </a:lnTo>
                    <a:lnTo>
                      <a:pt x="42" y="59"/>
                    </a:lnTo>
                    <a:lnTo>
                      <a:pt x="48" y="59"/>
                    </a:lnTo>
                    <a:lnTo>
                      <a:pt x="48" y="53"/>
                    </a:lnTo>
                    <a:lnTo>
                      <a:pt x="54" y="47"/>
                    </a:lnTo>
                    <a:lnTo>
                      <a:pt x="54" y="41"/>
                    </a:lnTo>
                    <a:lnTo>
                      <a:pt x="60" y="41"/>
                    </a:lnTo>
                    <a:lnTo>
                      <a:pt x="60" y="35"/>
                    </a:lnTo>
                    <a:lnTo>
                      <a:pt x="60" y="24"/>
                    </a:lnTo>
                    <a:lnTo>
                      <a:pt x="54" y="18"/>
                    </a:lnTo>
                    <a:lnTo>
                      <a:pt x="54" y="12"/>
                    </a:lnTo>
                    <a:lnTo>
                      <a:pt x="48" y="6"/>
                    </a:lnTo>
                    <a:lnTo>
                      <a:pt x="54" y="12"/>
                    </a:lnTo>
                    <a:lnTo>
                      <a:pt x="60" y="18"/>
                    </a:lnTo>
                    <a:lnTo>
                      <a:pt x="60" y="30"/>
                    </a:lnTo>
                    <a:lnTo>
                      <a:pt x="66" y="35"/>
                    </a:lnTo>
                    <a:lnTo>
                      <a:pt x="66" y="30"/>
                    </a:lnTo>
                    <a:lnTo>
                      <a:pt x="66" y="24"/>
                    </a:lnTo>
                    <a:lnTo>
                      <a:pt x="72" y="18"/>
                    </a:lnTo>
                    <a:lnTo>
                      <a:pt x="72" y="12"/>
                    </a:lnTo>
                    <a:lnTo>
                      <a:pt x="78" y="6"/>
                    </a:lnTo>
                    <a:lnTo>
                      <a:pt x="84" y="0"/>
                    </a:lnTo>
                    <a:lnTo>
                      <a:pt x="90" y="0"/>
                    </a:lnTo>
                    <a:lnTo>
                      <a:pt x="84" y="0"/>
                    </a:lnTo>
                    <a:lnTo>
                      <a:pt x="84" y="6"/>
                    </a:lnTo>
                    <a:lnTo>
                      <a:pt x="84" y="12"/>
                    </a:lnTo>
                    <a:lnTo>
                      <a:pt x="78" y="12"/>
                    </a:lnTo>
                    <a:lnTo>
                      <a:pt x="78" y="24"/>
                    </a:lnTo>
                    <a:lnTo>
                      <a:pt x="72" y="30"/>
                    </a:lnTo>
                    <a:lnTo>
                      <a:pt x="66" y="35"/>
                    </a:lnTo>
                    <a:lnTo>
                      <a:pt x="72" y="35"/>
                    </a:lnTo>
                    <a:lnTo>
                      <a:pt x="78" y="35"/>
                    </a:lnTo>
                    <a:lnTo>
                      <a:pt x="84" y="35"/>
                    </a:lnTo>
                    <a:lnTo>
                      <a:pt x="90" y="30"/>
                    </a:lnTo>
                    <a:lnTo>
                      <a:pt x="96" y="30"/>
                    </a:lnTo>
                    <a:lnTo>
                      <a:pt x="102" y="24"/>
                    </a:lnTo>
                    <a:lnTo>
                      <a:pt x="102" y="30"/>
                    </a:lnTo>
                    <a:lnTo>
                      <a:pt x="96" y="30"/>
                    </a:lnTo>
                    <a:lnTo>
                      <a:pt x="90" y="35"/>
                    </a:lnTo>
                    <a:lnTo>
                      <a:pt x="84" y="41"/>
                    </a:lnTo>
                    <a:lnTo>
                      <a:pt x="78" y="41"/>
                    </a:lnTo>
                    <a:lnTo>
                      <a:pt x="72" y="41"/>
                    </a:lnTo>
                    <a:lnTo>
                      <a:pt x="66" y="47"/>
                    </a:lnTo>
                    <a:lnTo>
                      <a:pt x="60" y="47"/>
                    </a:lnTo>
                    <a:lnTo>
                      <a:pt x="54" y="53"/>
                    </a:lnTo>
                    <a:lnTo>
                      <a:pt x="48" y="59"/>
                    </a:lnTo>
                    <a:lnTo>
                      <a:pt x="48" y="65"/>
                    </a:lnTo>
                    <a:lnTo>
                      <a:pt x="54" y="65"/>
                    </a:lnTo>
                    <a:lnTo>
                      <a:pt x="54" y="71"/>
                    </a:lnTo>
                    <a:lnTo>
                      <a:pt x="48" y="71"/>
                    </a:lnTo>
                    <a:lnTo>
                      <a:pt x="48" y="77"/>
                    </a:lnTo>
                    <a:lnTo>
                      <a:pt x="42" y="77"/>
                    </a:lnTo>
                    <a:lnTo>
                      <a:pt x="42" y="71"/>
                    </a:lnTo>
                    <a:lnTo>
                      <a:pt x="42" y="77"/>
                    </a:lnTo>
                    <a:lnTo>
                      <a:pt x="36" y="83"/>
                    </a:lnTo>
                    <a:lnTo>
                      <a:pt x="36" y="89"/>
                    </a:lnTo>
                    <a:lnTo>
                      <a:pt x="30" y="101"/>
                    </a:lnTo>
                    <a:lnTo>
                      <a:pt x="24" y="107"/>
                    </a:lnTo>
                    <a:lnTo>
                      <a:pt x="24" y="113"/>
                    </a:lnTo>
                    <a:lnTo>
                      <a:pt x="18" y="125"/>
                    </a:lnTo>
                    <a:lnTo>
                      <a:pt x="18" y="131"/>
                    </a:lnTo>
                    <a:lnTo>
                      <a:pt x="18" y="137"/>
                    </a:lnTo>
                    <a:lnTo>
                      <a:pt x="12" y="137"/>
                    </a:lnTo>
                    <a:lnTo>
                      <a:pt x="6" y="143"/>
                    </a:lnTo>
                    <a:lnTo>
                      <a:pt x="0" y="143"/>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48" name="Freeform 211"/>
              <p:cNvSpPr>
                <a:spLocks/>
              </p:cNvSpPr>
              <p:nvPr/>
            </p:nvSpPr>
            <p:spPr bwMode="auto">
              <a:xfrm>
                <a:off x="5048" y="1780"/>
                <a:ext cx="66" cy="113"/>
              </a:xfrm>
              <a:custGeom>
                <a:avLst/>
                <a:gdLst>
                  <a:gd name="T0" fmla="*/ 48 w 66"/>
                  <a:gd name="T1" fmla="*/ 6 h 113"/>
                  <a:gd name="T2" fmla="*/ 36 w 66"/>
                  <a:gd name="T3" fmla="*/ 24 h 113"/>
                  <a:gd name="T4" fmla="*/ 36 w 66"/>
                  <a:gd name="T5" fmla="*/ 24 h 113"/>
                  <a:gd name="T6" fmla="*/ 24 w 66"/>
                  <a:gd name="T7" fmla="*/ 30 h 113"/>
                  <a:gd name="T8" fmla="*/ 12 w 66"/>
                  <a:gd name="T9" fmla="*/ 36 h 113"/>
                  <a:gd name="T10" fmla="*/ 6 w 66"/>
                  <a:gd name="T11" fmla="*/ 42 h 113"/>
                  <a:gd name="T12" fmla="*/ 0 w 66"/>
                  <a:gd name="T13" fmla="*/ 42 h 113"/>
                  <a:gd name="T14" fmla="*/ 0 w 66"/>
                  <a:gd name="T15" fmla="*/ 48 h 113"/>
                  <a:gd name="T16" fmla="*/ 6 w 66"/>
                  <a:gd name="T17" fmla="*/ 42 h 113"/>
                  <a:gd name="T18" fmla="*/ 12 w 66"/>
                  <a:gd name="T19" fmla="*/ 36 h 113"/>
                  <a:gd name="T20" fmla="*/ 24 w 66"/>
                  <a:gd name="T21" fmla="*/ 36 h 113"/>
                  <a:gd name="T22" fmla="*/ 30 w 66"/>
                  <a:gd name="T23" fmla="*/ 30 h 113"/>
                  <a:gd name="T24" fmla="*/ 36 w 66"/>
                  <a:gd name="T25" fmla="*/ 36 h 113"/>
                  <a:gd name="T26" fmla="*/ 30 w 66"/>
                  <a:gd name="T27" fmla="*/ 48 h 113"/>
                  <a:gd name="T28" fmla="*/ 24 w 66"/>
                  <a:gd name="T29" fmla="*/ 60 h 113"/>
                  <a:gd name="T30" fmla="*/ 18 w 66"/>
                  <a:gd name="T31" fmla="*/ 66 h 113"/>
                  <a:gd name="T32" fmla="*/ 12 w 66"/>
                  <a:gd name="T33" fmla="*/ 72 h 113"/>
                  <a:gd name="T34" fmla="*/ 6 w 66"/>
                  <a:gd name="T35" fmla="*/ 78 h 113"/>
                  <a:gd name="T36" fmla="*/ 6 w 66"/>
                  <a:gd name="T37" fmla="*/ 84 h 113"/>
                  <a:gd name="T38" fmla="*/ 6 w 66"/>
                  <a:gd name="T39" fmla="*/ 84 h 113"/>
                  <a:gd name="T40" fmla="*/ 6 w 66"/>
                  <a:gd name="T41" fmla="*/ 84 h 113"/>
                  <a:gd name="T42" fmla="*/ 12 w 66"/>
                  <a:gd name="T43" fmla="*/ 78 h 113"/>
                  <a:gd name="T44" fmla="*/ 24 w 66"/>
                  <a:gd name="T45" fmla="*/ 72 h 113"/>
                  <a:gd name="T46" fmla="*/ 30 w 66"/>
                  <a:gd name="T47" fmla="*/ 66 h 113"/>
                  <a:gd name="T48" fmla="*/ 30 w 66"/>
                  <a:gd name="T49" fmla="*/ 72 h 113"/>
                  <a:gd name="T50" fmla="*/ 30 w 66"/>
                  <a:gd name="T51" fmla="*/ 101 h 113"/>
                  <a:gd name="T52" fmla="*/ 36 w 66"/>
                  <a:gd name="T53" fmla="*/ 113 h 113"/>
                  <a:gd name="T54" fmla="*/ 36 w 66"/>
                  <a:gd name="T55" fmla="*/ 113 h 113"/>
                  <a:gd name="T56" fmla="*/ 36 w 66"/>
                  <a:gd name="T57" fmla="*/ 101 h 113"/>
                  <a:gd name="T58" fmla="*/ 36 w 66"/>
                  <a:gd name="T59" fmla="*/ 66 h 113"/>
                  <a:gd name="T60" fmla="*/ 36 w 66"/>
                  <a:gd name="T61" fmla="*/ 54 h 113"/>
                  <a:gd name="T62" fmla="*/ 36 w 66"/>
                  <a:gd name="T63" fmla="*/ 60 h 113"/>
                  <a:gd name="T64" fmla="*/ 42 w 66"/>
                  <a:gd name="T65" fmla="*/ 66 h 113"/>
                  <a:gd name="T66" fmla="*/ 48 w 66"/>
                  <a:gd name="T67" fmla="*/ 72 h 113"/>
                  <a:gd name="T68" fmla="*/ 54 w 66"/>
                  <a:gd name="T69" fmla="*/ 78 h 113"/>
                  <a:gd name="T70" fmla="*/ 60 w 66"/>
                  <a:gd name="T71" fmla="*/ 84 h 113"/>
                  <a:gd name="T72" fmla="*/ 66 w 66"/>
                  <a:gd name="T73" fmla="*/ 84 h 113"/>
                  <a:gd name="T74" fmla="*/ 60 w 66"/>
                  <a:gd name="T75" fmla="*/ 84 h 113"/>
                  <a:gd name="T76" fmla="*/ 54 w 66"/>
                  <a:gd name="T77" fmla="*/ 78 h 113"/>
                  <a:gd name="T78" fmla="*/ 48 w 66"/>
                  <a:gd name="T79" fmla="*/ 72 h 113"/>
                  <a:gd name="T80" fmla="*/ 48 w 66"/>
                  <a:gd name="T81" fmla="*/ 60 h 113"/>
                  <a:gd name="T82" fmla="*/ 42 w 66"/>
                  <a:gd name="T83" fmla="*/ 54 h 113"/>
                  <a:gd name="T84" fmla="*/ 42 w 66"/>
                  <a:gd name="T85" fmla="*/ 48 h 113"/>
                  <a:gd name="T86" fmla="*/ 42 w 66"/>
                  <a:gd name="T87" fmla="*/ 36 h 113"/>
                  <a:gd name="T88" fmla="*/ 42 w 66"/>
                  <a:gd name="T89" fmla="*/ 30 h 113"/>
                  <a:gd name="T90" fmla="*/ 48 w 66"/>
                  <a:gd name="T91" fmla="*/ 30 h 113"/>
                  <a:gd name="T92" fmla="*/ 48 w 66"/>
                  <a:gd name="T93" fmla="*/ 36 h 113"/>
                  <a:gd name="T94" fmla="*/ 54 w 66"/>
                  <a:gd name="T95" fmla="*/ 42 h 113"/>
                  <a:gd name="T96" fmla="*/ 60 w 66"/>
                  <a:gd name="T97" fmla="*/ 48 h 113"/>
                  <a:gd name="T98" fmla="*/ 66 w 66"/>
                  <a:gd name="T99" fmla="*/ 48 h 113"/>
                  <a:gd name="T100" fmla="*/ 66 w 66"/>
                  <a:gd name="T101" fmla="*/ 54 h 113"/>
                  <a:gd name="T102" fmla="*/ 66 w 66"/>
                  <a:gd name="T103" fmla="*/ 48 h 113"/>
                  <a:gd name="T104" fmla="*/ 60 w 66"/>
                  <a:gd name="T105" fmla="*/ 36 h 113"/>
                  <a:gd name="T106" fmla="*/ 48 w 66"/>
                  <a:gd name="T107" fmla="*/ 30 h 113"/>
                  <a:gd name="T108" fmla="*/ 48 w 66"/>
                  <a:gd name="T109" fmla="*/ 24 h 113"/>
                  <a:gd name="T110" fmla="*/ 48 w 66"/>
                  <a:gd name="T111" fmla="*/ 12 h 113"/>
                  <a:gd name="T112" fmla="*/ 54 w 66"/>
                  <a:gd name="T113" fmla="*/ 6 h 113"/>
                  <a:gd name="T114" fmla="*/ 48 w 66"/>
                  <a:gd name="T115" fmla="*/ 0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113"/>
                  <a:gd name="T176" fmla="*/ 66 w 66"/>
                  <a:gd name="T177" fmla="*/ 113 h 1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113">
                    <a:moveTo>
                      <a:pt x="48" y="6"/>
                    </a:moveTo>
                    <a:lnTo>
                      <a:pt x="48" y="6"/>
                    </a:lnTo>
                    <a:lnTo>
                      <a:pt x="42" y="18"/>
                    </a:lnTo>
                    <a:lnTo>
                      <a:pt x="36" y="24"/>
                    </a:lnTo>
                    <a:lnTo>
                      <a:pt x="30" y="30"/>
                    </a:lnTo>
                    <a:lnTo>
                      <a:pt x="24" y="30"/>
                    </a:lnTo>
                    <a:lnTo>
                      <a:pt x="18" y="30"/>
                    </a:lnTo>
                    <a:lnTo>
                      <a:pt x="12" y="36"/>
                    </a:lnTo>
                    <a:lnTo>
                      <a:pt x="6" y="36"/>
                    </a:lnTo>
                    <a:lnTo>
                      <a:pt x="6" y="42"/>
                    </a:lnTo>
                    <a:lnTo>
                      <a:pt x="0" y="42"/>
                    </a:lnTo>
                    <a:lnTo>
                      <a:pt x="0" y="48"/>
                    </a:lnTo>
                    <a:lnTo>
                      <a:pt x="6" y="42"/>
                    </a:lnTo>
                    <a:lnTo>
                      <a:pt x="12" y="42"/>
                    </a:lnTo>
                    <a:lnTo>
                      <a:pt x="12" y="36"/>
                    </a:lnTo>
                    <a:lnTo>
                      <a:pt x="18" y="36"/>
                    </a:lnTo>
                    <a:lnTo>
                      <a:pt x="24" y="36"/>
                    </a:lnTo>
                    <a:lnTo>
                      <a:pt x="30" y="30"/>
                    </a:lnTo>
                    <a:lnTo>
                      <a:pt x="36" y="30"/>
                    </a:lnTo>
                    <a:lnTo>
                      <a:pt x="36" y="36"/>
                    </a:lnTo>
                    <a:lnTo>
                      <a:pt x="30" y="42"/>
                    </a:lnTo>
                    <a:lnTo>
                      <a:pt x="30" y="48"/>
                    </a:lnTo>
                    <a:lnTo>
                      <a:pt x="30" y="54"/>
                    </a:lnTo>
                    <a:lnTo>
                      <a:pt x="24" y="60"/>
                    </a:lnTo>
                    <a:lnTo>
                      <a:pt x="18" y="66"/>
                    </a:lnTo>
                    <a:lnTo>
                      <a:pt x="12" y="72"/>
                    </a:lnTo>
                    <a:lnTo>
                      <a:pt x="6" y="78"/>
                    </a:lnTo>
                    <a:lnTo>
                      <a:pt x="6" y="84"/>
                    </a:lnTo>
                    <a:lnTo>
                      <a:pt x="12" y="78"/>
                    </a:lnTo>
                    <a:lnTo>
                      <a:pt x="18" y="72"/>
                    </a:lnTo>
                    <a:lnTo>
                      <a:pt x="24" y="72"/>
                    </a:lnTo>
                    <a:lnTo>
                      <a:pt x="24" y="66"/>
                    </a:lnTo>
                    <a:lnTo>
                      <a:pt x="30" y="66"/>
                    </a:lnTo>
                    <a:lnTo>
                      <a:pt x="30" y="72"/>
                    </a:lnTo>
                    <a:lnTo>
                      <a:pt x="30" y="90"/>
                    </a:lnTo>
                    <a:lnTo>
                      <a:pt x="30" y="101"/>
                    </a:lnTo>
                    <a:lnTo>
                      <a:pt x="36" y="113"/>
                    </a:lnTo>
                    <a:lnTo>
                      <a:pt x="36" y="107"/>
                    </a:lnTo>
                    <a:lnTo>
                      <a:pt x="36" y="101"/>
                    </a:lnTo>
                    <a:lnTo>
                      <a:pt x="36" y="84"/>
                    </a:lnTo>
                    <a:lnTo>
                      <a:pt x="36" y="66"/>
                    </a:lnTo>
                    <a:lnTo>
                      <a:pt x="36" y="60"/>
                    </a:lnTo>
                    <a:lnTo>
                      <a:pt x="36" y="54"/>
                    </a:lnTo>
                    <a:lnTo>
                      <a:pt x="36" y="60"/>
                    </a:lnTo>
                    <a:lnTo>
                      <a:pt x="42" y="66"/>
                    </a:lnTo>
                    <a:lnTo>
                      <a:pt x="48" y="72"/>
                    </a:lnTo>
                    <a:lnTo>
                      <a:pt x="48" y="78"/>
                    </a:lnTo>
                    <a:lnTo>
                      <a:pt x="54" y="78"/>
                    </a:lnTo>
                    <a:lnTo>
                      <a:pt x="54" y="84"/>
                    </a:lnTo>
                    <a:lnTo>
                      <a:pt x="60" y="84"/>
                    </a:lnTo>
                    <a:lnTo>
                      <a:pt x="66" y="84"/>
                    </a:lnTo>
                    <a:lnTo>
                      <a:pt x="60" y="84"/>
                    </a:lnTo>
                    <a:lnTo>
                      <a:pt x="60" y="78"/>
                    </a:lnTo>
                    <a:lnTo>
                      <a:pt x="54" y="78"/>
                    </a:lnTo>
                    <a:lnTo>
                      <a:pt x="54" y="72"/>
                    </a:lnTo>
                    <a:lnTo>
                      <a:pt x="48" y="72"/>
                    </a:lnTo>
                    <a:lnTo>
                      <a:pt x="48" y="66"/>
                    </a:lnTo>
                    <a:lnTo>
                      <a:pt x="48" y="60"/>
                    </a:lnTo>
                    <a:lnTo>
                      <a:pt x="42" y="60"/>
                    </a:lnTo>
                    <a:lnTo>
                      <a:pt x="42" y="54"/>
                    </a:lnTo>
                    <a:lnTo>
                      <a:pt x="42" y="48"/>
                    </a:lnTo>
                    <a:lnTo>
                      <a:pt x="42" y="42"/>
                    </a:lnTo>
                    <a:lnTo>
                      <a:pt x="42" y="36"/>
                    </a:lnTo>
                    <a:lnTo>
                      <a:pt x="42" y="30"/>
                    </a:lnTo>
                    <a:lnTo>
                      <a:pt x="48" y="30"/>
                    </a:lnTo>
                    <a:lnTo>
                      <a:pt x="48" y="36"/>
                    </a:lnTo>
                    <a:lnTo>
                      <a:pt x="54" y="36"/>
                    </a:lnTo>
                    <a:lnTo>
                      <a:pt x="54" y="42"/>
                    </a:lnTo>
                    <a:lnTo>
                      <a:pt x="60" y="42"/>
                    </a:lnTo>
                    <a:lnTo>
                      <a:pt x="60" y="48"/>
                    </a:lnTo>
                    <a:lnTo>
                      <a:pt x="66" y="48"/>
                    </a:lnTo>
                    <a:lnTo>
                      <a:pt x="66" y="54"/>
                    </a:lnTo>
                    <a:lnTo>
                      <a:pt x="66" y="48"/>
                    </a:lnTo>
                    <a:lnTo>
                      <a:pt x="60" y="42"/>
                    </a:lnTo>
                    <a:lnTo>
                      <a:pt x="60" y="36"/>
                    </a:lnTo>
                    <a:lnTo>
                      <a:pt x="54" y="36"/>
                    </a:lnTo>
                    <a:lnTo>
                      <a:pt x="48" y="30"/>
                    </a:lnTo>
                    <a:lnTo>
                      <a:pt x="48" y="24"/>
                    </a:lnTo>
                    <a:lnTo>
                      <a:pt x="48" y="18"/>
                    </a:lnTo>
                    <a:lnTo>
                      <a:pt x="48" y="12"/>
                    </a:lnTo>
                    <a:lnTo>
                      <a:pt x="48" y="6"/>
                    </a:lnTo>
                    <a:lnTo>
                      <a:pt x="54" y="6"/>
                    </a:lnTo>
                    <a:lnTo>
                      <a:pt x="54" y="0"/>
                    </a:lnTo>
                    <a:lnTo>
                      <a:pt x="48" y="0"/>
                    </a:lnTo>
                    <a:lnTo>
                      <a:pt x="48" y="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49" name="Freeform 212"/>
              <p:cNvSpPr>
                <a:spLocks/>
              </p:cNvSpPr>
              <p:nvPr/>
            </p:nvSpPr>
            <p:spPr bwMode="auto">
              <a:xfrm>
                <a:off x="5281" y="1732"/>
                <a:ext cx="131" cy="102"/>
              </a:xfrm>
              <a:custGeom>
                <a:avLst/>
                <a:gdLst>
                  <a:gd name="T0" fmla="*/ 6 w 131"/>
                  <a:gd name="T1" fmla="*/ 12 h 102"/>
                  <a:gd name="T2" fmla="*/ 12 w 131"/>
                  <a:gd name="T3" fmla="*/ 18 h 102"/>
                  <a:gd name="T4" fmla="*/ 24 w 131"/>
                  <a:gd name="T5" fmla="*/ 24 h 102"/>
                  <a:gd name="T6" fmla="*/ 30 w 131"/>
                  <a:gd name="T7" fmla="*/ 24 h 102"/>
                  <a:gd name="T8" fmla="*/ 30 w 131"/>
                  <a:gd name="T9" fmla="*/ 48 h 102"/>
                  <a:gd name="T10" fmla="*/ 36 w 131"/>
                  <a:gd name="T11" fmla="*/ 66 h 102"/>
                  <a:gd name="T12" fmla="*/ 36 w 131"/>
                  <a:gd name="T13" fmla="*/ 60 h 102"/>
                  <a:gd name="T14" fmla="*/ 36 w 131"/>
                  <a:gd name="T15" fmla="*/ 36 h 102"/>
                  <a:gd name="T16" fmla="*/ 42 w 131"/>
                  <a:gd name="T17" fmla="*/ 30 h 102"/>
                  <a:gd name="T18" fmla="*/ 53 w 131"/>
                  <a:gd name="T19" fmla="*/ 42 h 102"/>
                  <a:gd name="T20" fmla="*/ 59 w 131"/>
                  <a:gd name="T21" fmla="*/ 48 h 102"/>
                  <a:gd name="T22" fmla="*/ 71 w 131"/>
                  <a:gd name="T23" fmla="*/ 90 h 102"/>
                  <a:gd name="T24" fmla="*/ 77 w 131"/>
                  <a:gd name="T25" fmla="*/ 102 h 102"/>
                  <a:gd name="T26" fmla="*/ 71 w 131"/>
                  <a:gd name="T27" fmla="*/ 84 h 102"/>
                  <a:gd name="T28" fmla="*/ 65 w 131"/>
                  <a:gd name="T29" fmla="*/ 54 h 102"/>
                  <a:gd name="T30" fmla="*/ 89 w 131"/>
                  <a:gd name="T31" fmla="*/ 66 h 102"/>
                  <a:gd name="T32" fmla="*/ 119 w 131"/>
                  <a:gd name="T33" fmla="*/ 84 h 102"/>
                  <a:gd name="T34" fmla="*/ 131 w 131"/>
                  <a:gd name="T35" fmla="*/ 90 h 102"/>
                  <a:gd name="T36" fmla="*/ 125 w 131"/>
                  <a:gd name="T37" fmla="*/ 84 h 102"/>
                  <a:gd name="T38" fmla="*/ 107 w 131"/>
                  <a:gd name="T39" fmla="*/ 72 h 102"/>
                  <a:gd name="T40" fmla="*/ 83 w 131"/>
                  <a:gd name="T41" fmla="*/ 54 h 102"/>
                  <a:gd name="T42" fmla="*/ 65 w 131"/>
                  <a:gd name="T43" fmla="*/ 48 h 102"/>
                  <a:gd name="T44" fmla="*/ 77 w 131"/>
                  <a:gd name="T45" fmla="*/ 42 h 102"/>
                  <a:gd name="T46" fmla="*/ 95 w 131"/>
                  <a:gd name="T47" fmla="*/ 42 h 102"/>
                  <a:gd name="T48" fmla="*/ 119 w 131"/>
                  <a:gd name="T49" fmla="*/ 42 h 102"/>
                  <a:gd name="T50" fmla="*/ 131 w 131"/>
                  <a:gd name="T51" fmla="*/ 42 h 102"/>
                  <a:gd name="T52" fmla="*/ 125 w 131"/>
                  <a:gd name="T53" fmla="*/ 36 h 102"/>
                  <a:gd name="T54" fmla="*/ 107 w 131"/>
                  <a:gd name="T55" fmla="*/ 36 h 102"/>
                  <a:gd name="T56" fmla="*/ 77 w 131"/>
                  <a:gd name="T57" fmla="*/ 36 h 102"/>
                  <a:gd name="T58" fmla="*/ 65 w 131"/>
                  <a:gd name="T59" fmla="*/ 36 h 102"/>
                  <a:gd name="T60" fmla="*/ 53 w 131"/>
                  <a:gd name="T61" fmla="*/ 30 h 102"/>
                  <a:gd name="T62" fmla="*/ 48 w 131"/>
                  <a:gd name="T63" fmla="*/ 24 h 102"/>
                  <a:gd name="T64" fmla="*/ 53 w 131"/>
                  <a:gd name="T65" fmla="*/ 18 h 102"/>
                  <a:gd name="T66" fmla="*/ 71 w 131"/>
                  <a:gd name="T67" fmla="*/ 6 h 102"/>
                  <a:gd name="T68" fmla="*/ 83 w 131"/>
                  <a:gd name="T69" fmla="*/ 0 h 102"/>
                  <a:gd name="T70" fmla="*/ 83 w 131"/>
                  <a:gd name="T71" fmla="*/ 0 h 102"/>
                  <a:gd name="T72" fmla="*/ 65 w 131"/>
                  <a:gd name="T73" fmla="*/ 6 h 102"/>
                  <a:gd name="T74" fmla="*/ 48 w 131"/>
                  <a:gd name="T75" fmla="*/ 12 h 102"/>
                  <a:gd name="T76" fmla="*/ 42 w 131"/>
                  <a:gd name="T77" fmla="*/ 18 h 102"/>
                  <a:gd name="T78" fmla="*/ 30 w 131"/>
                  <a:gd name="T79" fmla="*/ 18 h 102"/>
                  <a:gd name="T80" fmla="*/ 18 w 131"/>
                  <a:gd name="T81" fmla="*/ 12 h 102"/>
                  <a:gd name="T82" fmla="*/ 6 w 131"/>
                  <a:gd name="T83" fmla="*/ 6 h 102"/>
                  <a:gd name="T84" fmla="*/ 0 w 131"/>
                  <a:gd name="T85" fmla="*/ 6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1"/>
                  <a:gd name="T130" fmla="*/ 0 h 102"/>
                  <a:gd name="T131" fmla="*/ 131 w 131"/>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1" h="102">
                    <a:moveTo>
                      <a:pt x="0" y="6"/>
                    </a:moveTo>
                    <a:lnTo>
                      <a:pt x="6" y="12"/>
                    </a:lnTo>
                    <a:lnTo>
                      <a:pt x="12" y="18"/>
                    </a:lnTo>
                    <a:lnTo>
                      <a:pt x="18" y="18"/>
                    </a:lnTo>
                    <a:lnTo>
                      <a:pt x="24" y="24"/>
                    </a:lnTo>
                    <a:lnTo>
                      <a:pt x="30" y="24"/>
                    </a:lnTo>
                    <a:lnTo>
                      <a:pt x="30" y="30"/>
                    </a:lnTo>
                    <a:lnTo>
                      <a:pt x="30" y="36"/>
                    </a:lnTo>
                    <a:lnTo>
                      <a:pt x="30" y="48"/>
                    </a:lnTo>
                    <a:lnTo>
                      <a:pt x="30" y="54"/>
                    </a:lnTo>
                    <a:lnTo>
                      <a:pt x="30" y="66"/>
                    </a:lnTo>
                    <a:lnTo>
                      <a:pt x="36" y="66"/>
                    </a:lnTo>
                    <a:lnTo>
                      <a:pt x="36" y="60"/>
                    </a:lnTo>
                    <a:lnTo>
                      <a:pt x="36" y="54"/>
                    </a:lnTo>
                    <a:lnTo>
                      <a:pt x="36" y="42"/>
                    </a:lnTo>
                    <a:lnTo>
                      <a:pt x="36" y="36"/>
                    </a:lnTo>
                    <a:lnTo>
                      <a:pt x="36" y="30"/>
                    </a:lnTo>
                    <a:lnTo>
                      <a:pt x="42" y="30"/>
                    </a:lnTo>
                    <a:lnTo>
                      <a:pt x="48" y="36"/>
                    </a:lnTo>
                    <a:lnTo>
                      <a:pt x="53" y="42"/>
                    </a:lnTo>
                    <a:lnTo>
                      <a:pt x="59" y="48"/>
                    </a:lnTo>
                    <a:lnTo>
                      <a:pt x="59" y="60"/>
                    </a:lnTo>
                    <a:lnTo>
                      <a:pt x="65" y="78"/>
                    </a:lnTo>
                    <a:lnTo>
                      <a:pt x="71" y="90"/>
                    </a:lnTo>
                    <a:lnTo>
                      <a:pt x="71" y="102"/>
                    </a:lnTo>
                    <a:lnTo>
                      <a:pt x="77" y="102"/>
                    </a:lnTo>
                    <a:lnTo>
                      <a:pt x="71" y="96"/>
                    </a:lnTo>
                    <a:lnTo>
                      <a:pt x="71" y="90"/>
                    </a:lnTo>
                    <a:lnTo>
                      <a:pt x="71" y="84"/>
                    </a:lnTo>
                    <a:lnTo>
                      <a:pt x="71" y="72"/>
                    </a:lnTo>
                    <a:lnTo>
                      <a:pt x="65" y="60"/>
                    </a:lnTo>
                    <a:lnTo>
                      <a:pt x="65" y="54"/>
                    </a:lnTo>
                    <a:lnTo>
                      <a:pt x="71" y="54"/>
                    </a:lnTo>
                    <a:lnTo>
                      <a:pt x="83" y="60"/>
                    </a:lnTo>
                    <a:lnTo>
                      <a:pt x="89" y="66"/>
                    </a:lnTo>
                    <a:lnTo>
                      <a:pt x="101" y="72"/>
                    </a:lnTo>
                    <a:lnTo>
                      <a:pt x="113" y="78"/>
                    </a:lnTo>
                    <a:lnTo>
                      <a:pt x="119" y="84"/>
                    </a:lnTo>
                    <a:lnTo>
                      <a:pt x="125" y="84"/>
                    </a:lnTo>
                    <a:lnTo>
                      <a:pt x="131" y="90"/>
                    </a:lnTo>
                    <a:lnTo>
                      <a:pt x="131" y="84"/>
                    </a:lnTo>
                    <a:lnTo>
                      <a:pt x="125" y="84"/>
                    </a:lnTo>
                    <a:lnTo>
                      <a:pt x="125" y="78"/>
                    </a:lnTo>
                    <a:lnTo>
                      <a:pt x="113" y="72"/>
                    </a:lnTo>
                    <a:lnTo>
                      <a:pt x="107" y="72"/>
                    </a:lnTo>
                    <a:lnTo>
                      <a:pt x="101" y="66"/>
                    </a:lnTo>
                    <a:lnTo>
                      <a:pt x="89" y="60"/>
                    </a:lnTo>
                    <a:lnTo>
                      <a:pt x="83" y="54"/>
                    </a:lnTo>
                    <a:lnTo>
                      <a:pt x="77" y="48"/>
                    </a:lnTo>
                    <a:lnTo>
                      <a:pt x="71" y="48"/>
                    </a:lnTo>
                    <a:lnTo>
                      <a:pt x="65" y="48"/>
                    </a:lnTo>
                    <a:lnTo>
                      <a:pt x="71" y="42"/>
                    </a:lnTo>
                    <a:lnTo>
                      <a:pt x="77" y="42"/>
                    </a:lnTo>
                    <a:lnTo>
                      <a:pt x="83" y="42"/>
                    </a:lnTo>
                    <a:lnTo>
                      <a:pt x="89" y="42"/>
                    </a:lnTo>
                    <a:lnTo>
                      <a:pt x="95" y="42"/>
                    </a:lnTo>
                    <a:lnTo>
                      <a:pt x="101" y="42"/>
                    </a:lnTo>
                    <a:lnTo>
                      <a:pt x="107" y="42"/>
                    </a:lnTo>
                    <a:lnTo>
                      <a:pt x="119" y="42"/>
                    </a:lnTo>
                    <a:lnTo>
                      <a:pt x="125" y="42"/>
                    </a:lnTo>
                    <a:lnTo>
                      <a:pt x="131" y="42"/>
                    </a:lnTo>
                    <a:lnTo>
                      <a:pt x="125" y="36"/>
                    </a:lnTo>
                    <a:lnTo>
                      <a:pt x="119" y="36"/>
                    </a:lnTo>
                    <a:lnTo>
                      <a:pt x="113" y="36"/>
                    </a:lnTo>
                    <a:lnTo>
                      <a:pt x="107" y="36"/>
                    </a:lnTo>
                    <a:lnTo>
                      <a:pt x="95" y="36"/>
                    </a:lnTo>
                    <a:lnTo>
                      <a:pt x="89" y="36"/>
                    </a:lnTo>
                    <a:lnTo>
                      <a:pt x="77" y="36"/>
                    </a:lnTo>
                    <a:lnTo>
                      <a:pt x="71" y="36"/>
                    </a:lnTo>
                    <a:lnTo>
                      <a:pt x="65" y="36"/>
                    </a:lnTo>
                    <a:lnTo>
                      <a:pt x="59" y="36"/>
                    </a:lnTo>
                    <a:lnTo>
                      <a:pt x="53" y="30"/>
                    </a:lnTo>
                    <a:lnTo>
                      <a:pt x="48" y="24"/>
                    </a:lnTo>
                    <a:lnTo>
                      <a:pt x="48" y="18"/>
                    </a:lnTo>
                    <a:lnTo>
                      <a:pt x="53" y="18"/>
                    </a:lnTo>
                    <a:lnTo>
                      <a:pt x="59" y="12"/>
                    </a:lnTo>
                    <a:lnTo>
                      <a:pt x="65" y="12"/>
                    </a:lnTo>
                    <a:lnTo>
                      <a:pt x="71" y="6"/>
                    </a:lnTo>
                    <a:lnTo>
                      <a:pt x="77" y="6"/>
                    </a:lnTo>
                    <a:lnTo>
                      <a:pt x="77" y="0"/>
                    </a:lnTo>
                    <a:lnTo>
                      <a:pt x="83" y="0"/>
                    </a:lnTo>
                    <a:lnTo>
                      <a:pt x="77" y="0"/>
                    </a:lnTo>
                    <a:lnTo>
                      <a:pt x="71" y="0"/>
                    </a:lnTo>
                    <a:lnTo>
                      <a:pt x="65" y="6"/>
                    </a:lnTo>
                    <a:lnTo>
                      <a:pt x="59" y="6"/>
                    </a:lnTo>
                    <a:lnTo>
                      <a:pt x="53" y="12"/>
                    </a:lnTo>
                    <a:lnTo>
                      <a:pt x="48" y="12"/>
                    </a:lnTo>
                    <a:lnTo>
                      <a:pt x="42" y="18"/>
                    </a:lnTo>
                    <a:lnTo>
                      <a:pt x="36" y="18"/>
                    </a:lnTo>
                    <a:lnTo>
                      <a:pt x="30" y="18"/>
                    </a:lnTo>
                    <a:lnTo>
                      <a:pt x="24" y="18"/>
                    </a:lnTo>
                    <a:lnTo>
                      <a:pt x="24" y="12"/>
                    </a:lnTo>
                    <a:lnTo>
                      <a:pt x="18" y="12"/>
                    </a:lnTo>
                    <a:lnTo>
                      <a:pt x="12" y="12"/>
                    </a:lnTo>
                    <a:lnTo>
                      <a:pt x="6" y="6"/>
                    </a:lnTo>
                    <a:lnTo>
                      <a:pt x="0" y="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50" name="Freeform 213"/>
              <p:cNvSpPr>
                <a:spLocks/>
              </p:cNvSpPr>
              <p:nvPr/>
            </p:nvSpPr>
            <p:spPr bwMode="auto">
              <a:xfrm>
                <a:off x="4564" y="1953"/>
                <a:ext cx="329" cy="329"/>
              </a:xfrm>
              <a:custGeom>
                <a:avLst/>
                <a:gdLst>
                  <a:gd name="T0" fmla="*/ 132 w 329"/>
                  <a:gd name="T1" fmla="*/ 72 h 329"/>
                  <a:gd name="T2" fmla="*/ 90 w 329"/>
                  <a:gd name="T3" fmla="*/ 48 h 329"/>
                  <a:gd name="T4" fmla="*/ 36 w 329"/>
                  <a:gd name="T5" fmla="*/ 36 h 329"/>
                  <a:gd name="T6" fmla="*/ 18 w 329"/>
                  <a:gd name="T7" fmla="*/ 30 h 329"/>
                  <a:gd name="T8" fmla="*/ 30 w 329"/>
                  <a:gd name="T9" fmla="*/ 72 h 329"/>
                  <a:gd name="T10" fmla="*/ 48 w 329"/>
                  <a:gd name="T11" fmla="*/ 114 h 329"/>
                  <a:gd name="T12" fmla="*/ 90 w 329"/>
                  <a:gd name="T13" fmla="*/ 138 h 329"/>
                  <a:gd name="T14" fmla="*/ 120 w 329"/>
                  <a:gd name="T15" fmla="*/ 156 h 329"/>
                  <a:gd name="T16" fmla="*/ 108 w 329"/>
                  <a:gd name="T17" fmla="*/ 162 h 329"/>
                  <a:gd name="T18" fmla="*/ 84 w 329"/>
                  <a:gd name="T19" fmla="*/ 156 h 329"/>
                  <a:gd name="T20" fmla="*/ 48 w 329"/>
                  <a:gd name="T21" fmla="*/ 174 h 329"/>
                  <a:gd name="T22" fmla="*/ 24 w 329"/>
                  <a:gd name="T23" fmla="*/ 204 h 329"/>
                  <a:gd name="T24" fmla="*/ 0 w 329"/>
                  <a:gd name="T25" fmla="*/ 215 h 329"/>
                  <a:gd name="T26" fmla="*/ 6 w 329"/>
                  <a:gd name="T27" fmla="*/ 227 h 329"/>
                  <a:gd name="T28" fmla="*/ 24 w 329"/>
                  <a:gd name="T29" fmla="*/ 233 h 329"/>
                  <a:gd name="T30" fmla="*/ 66 w 329"/>
                  <a:gd name="T31" fmla="*/ 239 h 329"/>
                  <a:gd name="T32" fmla="*/ 114 w 329"/>
                  <a:gd name="T33" fmla="*/ 215 h 329"/>
                  <a:gd name="T34" fmla="*/ 120 w 329"/>
                  <a:gd name="T35" fmla="*/ 192 h 329"/>
                  <a:gd name="T36" fmla="*/ 137 w 329"/>
                  <a:gd name="T37" fmla="*/ 174 h 329"/>
                  <a:gd name="T38" fmla="*/ 143 w 329"/>
                  <a:gd name="T39" fmla="*/ 180 h 329"/>
                  <a:gd name="T40" fmla="*/ 132 w 329"/>
                  <a:gd name="T41" fmla="*/ 209 h 329"/>
                  <a:gd name="T42" fmla="*/ 120 w 329"/>
                  <a:gd name="T43" fmla="*/ 215 h 329"/>
                  <a:gd name="T44" fmla="*/ 102 w 329"/>
                  <a:gd name="T45" fmla="*/ 233 h 329"/>
                  <a:gd name="T46" fmla="*/ 90 w 329"/>
                  <a:gd name="T47" fmla="*/ 269 h 329"/>
                  <a:gd name="T48" fmla="*/ 96 w 329"/>
                  <a:gd name="T49" fmla="*/ 293 h 329"/>
                  <a:gd name="T50" fmla="*/ 90 w 329"/>
                  <a:gd name="T51" fmla="*/ 329 h 329"/>
                  <a:gd name="T52" fmla="*/ 120 w 329"/>
                  <a:gd name="T53" fmla="*/ 323 h 329"/>
                  <a:gd name="T54" fmla="*/ 161 w 329"/>
                  <a:gd name="T55" fmla="*/ 293 h 329"/>
                  <a:gd name="T56" fmla="*/ 179 w 329"/>
                  <a:gd name="T57" fmla="*/ 251 h 329"/>
                  <a:gd name="T58" fmla="*/ 167 w 329"/>
                  <a:gd name="T59" fmla="*/ 209 h 329"/>
                  <a:gd name="T60" fmla="*/ 167 w 329"/>
                  <a:gd name="T61" fmla="*/ 186 h 329"/>
                  <a:gd name="T62" fmla="*/ 179 w 329"/>
                  <a:gd name="T63" fmla="*/ 209 h 329"/>
                  <a:gd name="T64" fmla="*/ 191 w 329"/>
                  <a:gd name="T65" fmla="*/ 251 h 329"/>
                  <a:gd name="T66" fmla="*/ 227 w 329"/>
                  <a:gd name="T67" fmla="*/ 275 h 329"/>
                  <a:gd name="T68" fmla="*/ 269 w 329"/>
                  <a:gd name="T69" fmla="*/ 293 h 329"/>
                  <a:gd name="T70" fmla="*/ 287 w 329"/>
                  <a:gd name="T71" fmla="*/ 269 h 329"/>
                  <a:gd name="T72" fmla="*/ 245 w 329"/>
                  <a:gd name="T73" fmla="*/ 204 h 329"/>
                  <a:gd name="T74" fmla="*/ 221 w 329"/>
                  <a:gd name="T75" fmla="*/ 198 h 329"/>
                  <a:gd name="T76" fmla="*/ 215 w 329"/>
                  <a:gd name="T77" fmla="*/ 186 h 329"/>
                  <a:gd name="T78" fmla="*/ 251 w 329"/>
                  <a:gd name="T79" fmla="*/ 198 h 329"/>
                  <a:gd name="T80" fmla="*/ 293 w 329"/>
                  <a:gd name="T81" fmla="*/ 192 h 329"/>
                  <a:gd name="T82" fmla="*/ 323 w 329"/>
                  <a:gd name="T83" fmla="*/ 186 h 329"/>
                  <a:gd name="T84" fmla="*/ 317 w 329"/>
                  <a:gd name="T85" fmla="*/ 174 h 329"/>
                  <a:gd name="T86" fmla="*/ 293 w 329"/>
                  <a:gd name="T87" fmla="*/ 150 h 329"/>
                  <a:gd name="T88" fmla="*/ 257 w 329"/>
                  <a:gd name="T89" fmla="*/ 126 h 329"/>
                  <a:gd name="T90" fmla="*/ 215 w 329"/>
                  <a:gd name="T91" fmla="*/ 126 h 329"/>
                  <a:gd name="T92" fmla="*/ 203 w 329"/>
                  <a:gd name="T93" fmla="*/ 138 h 329"/>
                  <a:gd name="T94" fmla="*/ 197 w 329"/>
                  <a:gd name="T95" fmla="*/ 126 h 329"/>
                  <a:gd name="T96" fmla="*/ 209 w 329"/>
                  <a:gd name="T97" fmla="*/ 120 h 329"/>
                  <a:gd name="T98" fmla="*/ 227 w 329"/>
                  <a:gd name="T99" fmla="*/ 114 h 329"/>
                  <a:gd name="T100" fmla="*/ 245 w 329"/>
                  <a:gd name="T101" fmla="*/ 60 h 329"/>
                  <a:gd name="T102" fmla="*/ 233 w 329"/>
                  <a:gd name="T103" fmla="*/ 6 h 329"/>
                  <a:gd name="T104" fmla="*/ 215 w 329"/>
                  <a:gd name="T105" fmla="*/ 24 h 329"/>
                  <a:gd name="T106" fmla="*/ 179 w 329"/>
                  <a:gd name="T107" fmla="*/ 36 h 329"/>
                  <a:gd name="T108" fmla="*/ 149 w 329"/>
                  <a:gd name="T109" fmla="*/ 90 h 329"/>
                  <a:gd name="T110" fmla="*/ 143 w 329"/>
                  <a:gd name="T111" fmla="*/ 120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9"/>
                  <a:gd name="T169" fmla="*/ 0 h 329"/>
                  <a:gd name="T170" fmla="*/ 329 w 329"/>
                  <a:gd name="T171" fmla="*/ 329 h 3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9" h="329">
                    <a:moveTo>
                      <a:pt x="143" y="120"/>
                    </a:moveTo>
                    <a:lnTo>
                      <a:pt x="143" y="108"/>
                    </a:lnTo>
                    <a:lnTo>
                      <a:pt x="137" y="96"/>
                    </a:lnTo>
                    <a:lnTo>
                      <a:pt x="132" y="84"/>
                    </a:lnTo>
                    <a:lnTo>
                      <a:pt x="132" y="72"/>
                    </a:lnTo>
                    <a:lnTo>
                      <a:pt x="120" y="66"/>
                    </a:lnTo>
                    <a:lnTo>
                      <a:pt x="114" y="60"/>
                    </a:lnTo>
                    <a:lnTo>
                      <a:pt x="108" y="54"/>
                    </a:lnTo>
                    <a:lnTo>
                      <a:pt x="96" y="48"/>
                    </a:lnTo>
                    <a:lnTo>
                      <a:pt x="90" y="48"/>
                    </a:lnTo>
                    <a:lnTo>
                      <a:pt x="78" y="48"/>
                    </a:lnTo>
                    <a:lnTo>
                      <a:pt x="66" y="42"/>
                    </a:lnTo>
                    <a:lnTo>
                      <a:pt x="54" y="42"/>
                    </a:lnTo>
                    <a:lnTo>
                      <a:pt x="42" y="36"/>
                    </a:lnTo>
                    <a:lnTo>
                      <a:pt x="36" y="36"/>
                    </a:lnTo>
                    <a:lnTo>
                      <a:pt x="30" y="36"/>
                    </a:lnTo>
                    <a:lnTo>
                      <a:pt x="24" y="30"/>
                    </a:lnTo>
                    <a:lnTo>
                      <a:pt x="18" y="30"/>
                    </a:lnTo>
                    <a:lnTo>
                      <a:pt x="18" y="36"/>
                    </a:lnTo>
                    <a:lnTo>
                      <a:pt x="24" y="42"/>
                    </a:lnTo>
                    <a:lnTo>
                      <a:pt x="24" y="48"/>
                    </a:lnTo>
                    <a:lnTo>
                      <a:pt x="30" y="60"/>
                    </a:lnTo>
                    <a:lnTo>
                      <a:pt x="30" y="72"/>
                    </a:lnTo>
                    <a:lnTo>
                      <a:pt x="30" y="84"/>
                    </a:lnTo>
                    <a:lnTo>
                      <a:pt x="36" y="90"/>
                    </a:lnTo>
                    <a:lnTo>
                      <a:pt x="42" y="96"/>
                    </a:lnTo>
                    <a:lnTo>
                      <a:pt x="42" y="108"/>
                    </a:lnTo>
                    <a:lnTo>
                      <a:pt x="48" y="114"/>
                    </a:lnTo>
                    <a:lnTo>
                      <a:pt x="60" y="120"/>
                    </a:lnTo>
                    <a:lnTo>
                      <a:pt x="66" y="126"/>
                    </a:lnTo>
                    <a:lnTo>
                      <a:pt x="72" y="132"/>
                    </a:lnTo>
                    <a:lnTo>
                      <a:pt x="84" y="138"/>
                    </a:lnTo>
                    <a:lnTo>
                      <a:pt x="90" y="138"/>
                    </a:lnTo>
                    <a:lnTo>
                      <a:pt x="96" y="138"/>
                    </a:lnTo>
                    <a:lnTo>
                      <a:pt x="102" y="144"/>
                    </a:lnTo>
                    <a:lnTo>
                      <a:pt x="114" y="144"/>
                    </a:lnTo>
                    <a:lnTo>
                      <a:pt x="114" y="150"/>
                    </a:lnTo>
                    <a:lnTo>
                      <a:pt x="120" y="156"/>
                    </a:lnTo>
                    <a:lnTo>
                      <a:pt x="126" y="162"/>
                    </a:lnTo>
                    <a:lnTo>
                      <a:pt x="120" y="162"/>
                    </a:lnTo>
                    <a:lnTo>
                      <a:pt x="114" y="162"/>
                    </a:lnTo>
                    <a:lnTo>
                      <a:pt x="108" y="162"/>
                    </a:lnTo>
                    <a:lnTo>
                      <a:pt x="102" y="162"/>
                    </a:lnTo>
                    <a:lnTo>
                      <a:pt x="102" y="156"/>
                    </a:lnTo>
                    <a:lnTo>
                      <a:pt x="96" y="156"/>
                    </a:lnTo>
                    <a:lnTo>
                      <a:pt x="90" y="156"/>
                    </a:lnTo>
                    <a:lnTo>
                      <a:pt x="84" y="156"/>
                    </a:lnTo>
                    <a:lnTo>
                      <a:pt x="72" y="156"/>
                    </a:lnTo>
                    <a:lnTo>
                      <a:pt x="66" y="162"/>
                    </a:lnTo>
                    <a:lnTo>
                      <a:pt x="60" y="162"/>
                    </a:lnTo>
                    <a:lnTo>
                      <a:pt x="54" y="168"/>
                    </a:lnTo>
                    <a:lnTo>
                      <a:pt x="48" y="174"/>
                    </a:lnTo>
                    <a:lnTo>
                      <a:pt x="42" y="180"/>
                    </a:lnTo>
                    <a:lnTo>
                      <a:pt x="42" y="186"/>
                    </a:lnTo>
                    <a:lnTo>
                      <a:pt x="36" y="192"/>
                    </a:lnTo>
                    <a:lnTo>
                      <a:pt x="30" y="198"/>
                    </a:lnTo>
                    <a:lnTo>
                      <a:pt x="24" y="204"/>
                    </a:lnTo>
                    <a:lnTo>
                      <a:pt x="18" y="204"/>
                    </a:lnTo>
                    <a:lnTo>
                      <a:pt x="18" y="209"/>
                    </a:lnTo>
                    <a:lnTo>
                      <a:pt x="12" y="215"/>
                    </a:lnTo>
                    <a:lnTo>
                      <a:pt x="6" y="215"/>
                    </a:lnTo>
                    <a:lnTo>
                      <a:pt x="0" y="215"/>
                    </a:lnTo>
                    <a:lnTo>
                      <a:pt x="0" y="221"/>
                    </a:lnTo>
                    <a:lnTo>
                      <a:pt x="6" y="227"/>
                    </a:lnTo>
                    <a:lnTo>
                      <a:pt x="12" y="233"/>
                    </a:lnTo>
                    <a:lnTo>
                      <a:pt x="18" y="233"/>
                    </a:lnTo>
                    <a:lnTo>
                      <a:pt x="24" y="233"/>
                    </a:lnTo>
                    <a:lnTo>
                      <a:pt x="30" y="239"/>
                    </a:lnTo>
                    <a:lnTo>
                      <a:pt x="36" y="239"/>
                    </a:lnTo>
                    <a:lnTo>
                      <a:pt x="48" y="239"/>
                    </a:lnTo>
                    <a:lnTo>
                      <a:pt x="54" y="245"/>
                    </a:lnTo>
                    <a:lnTo>
                      <a:pt x="66" y="239"/>
                    </a:lnTo>
                    <a:lnTo>
                      <a:pt x="78" y="239"/>
                    </a:lnTo>
                    <a:lnTo>
                      <a:pt x="84" y="239"/>
                    </a:lnTo>
                    <a:lnTo>
                      <a:pt x="96" y="233"/>
                    </a:lnTo>
                    <a:lnTo>
                      <a:pt x="102" y="221"/>
                    </a:lnTo>
                    <a:lnTo>
                      <a:pt x="114" y="215"/>
                    </a:lnTo>
                    <a:lnTo>
                      <a:pt x="114" y="209"/>
                    </a:lnTo>
                    <a:lnTo>
                      <a:pt x="114" y="204"/>
                    </a:lnTo>
                    <a:lnTo>
                      <a:pt x="120" y="204"/>
                    </a:lnTo>
                    <a:lnTo>
                      <a:pt x="120" y="198"/>
                    </a:lnTo>
                    <a:lnTo>
                      <a:pt x="120" y="192"/>
                    </a:lnTo>
                    <a:lnTo>
                      <a:pt x="126" y="186"/>
                    </a:lnTo>
                    <a:lnTo>
                      <a:pt x="126" y="180"/>
                    </a:lnTo>
                    <a:lnTo>
                      <a:pt x="132" y="180"/>
                    </a:lnTo>
                    <a:lnTo>
                      <a:pt x="132" y="174"/>
                    </a:lnTo>
                    <a:lnTo>
                      <a:pt x="137" y="174"/>
                    </a:lnTo>
                    <a:lnTo>
                      <a:pt x="137" y="168"/>
                    </a:lnTo>
                    <a:lnTo>
                      <a:pt x="143" y="168"/>
                    </a:lnTo>
                    <a:lnTo>
                      <a:pt x="143" y="174"/>
                    </a:lnTo>
                    <a:lnTo>
                      <a:pt x="143" y="180"/>
                    </a:lnTo>
                    <a:lnTo>
                      <a:pt x="149" y="186"/>
                    </a:lnTo>
                    <a:lnTo>
                      <a:pt x="143" y="192"/>
                    </a:lnTo>
                    <a:lnTo>
                      <a:pt x="143" y="198"/>
                    </a:lnTo>
                    <a:lnTo>
                      <a:pt x="137" y="204"/>
                    </a:lnTo>
                    <a:lnTo>
                      <a:pt x="132" y="209"/>
                    </a:lnTo>
                    <a:lnTo>
                      <a:pt x="126" y="209"/>
                    </a:lnTo>
                    <a:lnTo>
                      <a:pt x="120" y="215"/>
                    </a:lnTo>
                    <a:lnTo>
                      <a:pt x="114" y="215"/>
                    </a:lnTo>
                    <a:lnTo>
                      <a:pt x="114" y="221"/>
                    </a:lnTo>
                    <a:lnTo>
                      <a:pt x="108" y="227"/>
                    </a:lnTo>
                    <a:lnTo>
                      <a:pt x="102" y="233"/>
                    </a:lnTo>
                    <a:lnTo>
                      <a:pt x="102" y="239"/>
                    </a:lnTo>
                    <a:lnTo>
                      <a:pt x="96" y="245"/>
                    </a:lnTo>
                    <a:lnTo>
                      <a:pt x="96" y="251"/>
                    </a:lnTo>
                    <a:lnTo>
                      <a:pt x="90" y="263"/>
                    </a:lnTo>
                    <a:lnTo>
                      <a:pt x="90" y="269"/>
                    </a:lnTo>
                    <a:lnTo>
                      <a:pt x="90" y="275"/>
                    </a:lnTo>
                    <a:lnTo>
                      <a:pt x="90" y="281"/>
                    </a:lnTo>
                    <a:lnTo>
                      <a:pt x="96" y="287"/>
                    </a:lnTo>
                    <a:lnTo>
                      <a:pt x="96" y="293"/>
                    </a:lnTo>
                    <a:lnTo>
                      <a:pt x="96" y="305"/>
                    </a:lnTo>
                    <a:lnTo>
                      <a:pt x="96" y="311"/>
                    </a:lnTo>
                    <a:lnTo>
                      <a:pt x="90" y="317"/>
                    </a:lnTo>
                    <a:lnTo>
                      <a:pt x="90" y="323"/>
                    </a:lnTo>
                    <a:lnTo>
                      <a:pt x="90" y="329"/>
                    </a:lnTo>
                    <a:lnTo>
                      <a:pt x="96" y="329"/>
                    </a:lnTo>
                    <a:lnTo>
                      <a:pt x="108" y="323"/>
                    </a:lnTo>
                    <a:lnTo>
                      <a:pt x="120" y="323"/>
                    </a:lnTo>
                    <a:lnTo>
                      <a:pt x="132" y="317"/>
                    </a:lnTo>
                    <a:lnTo>
                      <a:pt x="137" y="317"/>
                    </a:lnTo>
                    <a:lnTo>
                      <a:pt x="149" y="311"/>
                    </a:lnTo>
                    <a:lnTo>
                      <a:pt x="155" y="305"/>
                    </a:lnTo>
                    <a:lnTo>
                      <a:pt x="161" y="293"/>
                    </a:lnTo>
                    <a:lnTo>
                      <a:pt x="167" y="287"/>
                    </a:lnTo>
                    <a:lnTo>
                      <a:pt x="173" y="281"/>
                    </a:lnTo>
                    <a:lnTo>
                      <a:pt x="173" y="269"/>
                    </a:lnTo>
                    <a:lnTo>
                      <a:pt x="179" y="263"/>
                    </a:lnTo>
                    <a:lnTo>
                      <a:pt x="179" y="251"/>
                    </a:lnTo>
                    <a:lnTo>
                      <a:pt x="179" y="245"/>
                    </a:lnTo>
                    <a:lnTo>
                      <a:pt x="179" y="233"/>
                    </a:lnTo>
                    <a:lnTo>
                      <a:pt x="173" y="221"/>
                    </a:lnTo>
                    <a:lnTo>
                      <a:pt x="173" y="215"/>
                    </a:lnTo>
                    <a:lnTo>
                      <a:pt x="167" y="209"/>
                    </a:lnTo>
                    <a:lnTo>
                      <a:pt x="161" y="204"/>
                    </a:lnTo>
                    <a:lnTo>
                      <a:pt x="161" y="198"/>
                    </a:lnTo>
                    <a:lnTo>
                      <a:pt x="161" y="192"/>
                    </a:lnTo>
                    <a:lnTo>
                      <a:pt x="167" y="186"/>
                    </a:lnTo>
                    <a:lnTo>
                      <a:pt x="173" y="186"/>
                    </a:lnTo>
                    <a:lnTo>
                      <a:pt x="179" y="192"/>
                    </a:lnTo>
                    <a:lnTo>
                      <a:pt x="179" y="198"/>
                    </a:lnTo>
                    <a:lnTo>
                      <a:pt x="179" y="209"/>
                    </a:lnTo>
                    <a:lnTo>
                      <a:pt x="185" y="221"/>
                    </a:lnTo>
                    <a:lnTo>
                      <a:pt x="185" y="227"/>
                    </a:lnTo>
                    <a:lnTo>
                      <a:pt x="185" y="233"/>
                    </a:lnTo>
                    <a:lnTo>
                      <a:pt x="191" y="239"/>
                    </a:lnTo>
                    <a:lnTo>
                      <a:pt x="191" y="251"/>
                    </a:lnTo>
                    <a:lnTo>
                      <a:pt x="197" y="257"/>
                    </a:lnTo>
                    <a:lnTo>
                      <a:pt x="203" y="263"/>
                    </a:lnTo>
                    <a:lnTo>
                      <a:pt x="209" y="269"/>
                    </a:lnTo>
                    <a:lnTo>
                      <a:pt x="221" y="269"/>
                    </a:lnTo>
                    <a:lnTo>
                      <a:pt x="227" y="275"/>
                    </a:lnTo>
                    <a:lnTo>
                      <a:pt x="239" y="281"/>
                    </a:lnTo>
                    <a:lnTo>
                      <a:pt x="245" y="281"/>
                    </a:lnTo>
                    <a:lnTo>
                      <a:pt x="257" y="287"/>
                    </a:lnTo>
                    <a:lnTo>
                      <a:pt x="263" y="293"/>
                    </a:lnTo>
                    <a:lnTo>
                      <a:pt x="269" y="293"/>
                    </a:lnTo>
                    <a:lnTo>
                      <a:pt x="275" y="299"/>
                    </a:lnTo>
                    <a:lnTo>
                      <a:pt x="281" y="311"/>
                    </a:lnTo>
                    <a:lnTo>
                      <a:pt x="281" y="299"/>
                    </a:lnTo>
                    <a:lnTo>
                      <a:pt x="287" y="281"/>
                    </a:lnTo>
                    <a:lnTo>
                      <a:pt x="287" y="269"/>
                    </a:lnTo>
                    <a:lnTo>
                      <a:pt x="287" y="251"/>
                    </a:lnTo>
                    <a:lnTo>
                      <a:pt x="281" y="233"/>
                    </a:lnTo>
                    <a:lnTo>
                      <a:pt x="275" y="221"/>
                    </a:lnTo>
                    <a:lnTo>
                      <a:pt x="263" y="209"/>
                    </a:lnTo>
                    <a:lnTo>
                      <a:pt x="245" y="204"/>
                    </a:lnTo>
                    <a:lnTo>
                      <a:pt x="239" y="198"/>
                    </a:lnTo>
                    <a:lnTo>
                      <a:pt x="233" y="198"/>
                    </a:lnTo>
                    <a:lnTo>
                      <a:pt x="227" y="198"/>
                    </a:lnTo>
                    <a:lnTo>
                      <a:pt x="221" y="198"/>
                    </a:lnTo>
                    <a:lnTo>
                      <a:pt x="215" y="198"/>
                    </a:lnTo>
                    <a:lnTo>
                      <a:pt x="215" y="192"/>
                    </a:lnTo>
                    <a:lnTo>
                      <a:pt x="209" y="192"/>
                    </a:lnTo>
                    <a:lnTo>
                      <a:pt x="215" y="192"/>
                    </a:lnTo>
                    <a:lnTo>
                      <a:pt x="215" y="186"/>
                    </a:lnTo>
                    <a:lnTo>
                      <a:pt x="215" y="180"/>
                    </a:lnTo>
                    <a:lnTo>
                      <a:pt x="227" y="186"/>
                    </a:lnTo>
                    <a:lnTo>
                      <a:pt x="239" y="192"/>
                    </a:lnTo>
                    <a:lnTo>
                      <a:pt x="251" y="198"/>
                    </a:lnTo>
                    <a:lnTo>
                      <a:pt x="263" y="198"/>
                    </a:lnTo>
                    <a:lnTo>
                      <a:pt x="269" y="198"/>
                    </a:lnTo>
                    <a:lnTo>
                      <a:pt x="281" y="198"/>
                    </a:lnTo>
                    <a:lnTo>
                      <a:pt x="287" y="198"/>
                    </a:lnTo>
                    <a:lnTo>
                      <a:pt x="293" y="192"/>
                    </a:lnTo>
                    <a:lnTo>
                      <a:pt x="305" y="192"/>
                    </a:lnTo>
                    <a:lnTo>
                      <a:pt x="311" y="186"/>
                    </a:lnTo>
                    <a:lnTo>
                      <a:pt x="317" y="186"/>
                    </a:lnTo>
                    <a:lnTo>
                      <a:pt x="323" y="186"/>
                    </a:lnTo>
                    <a:lnTo>
                      <a:pt x="323" y="180"/>
                    </a:lnTo>
                    <a:lnTo>
                      <a:pt x="329" y="180"/>
                    </a:lnTo>
                    <a:lnTo>
                      <a:pt x="323" y="180"/>
                    </a:lnTo>
                    <a:lnTo>
                      <a:pt x="317" y="174"/>
                    </a:lnTo>
                    <a:lnTo>
                      <a:pt x="311" y="174"/>
                    </a:lnTo>
                    <a:lnTo>
                      <a:pt x="305" y="168"/>
                    </a:lnTo>
                    <a:lnTo>
                      <a:pt x="299" y="162"/>
                    </a:lnTo>
                    <a:lnTo>
                      <a:pt x="299" y="156"/>
                    </a:lnTo>
                    <a:lnTo>
                      <a:pt x="293" y="150"/>
                    </a:lnTo>
                    <a:lnTo>
                      <a:pt x="287" y="144"/>
                    </a:lnTo>
                    <a:lnTo>
                      <a:pt x="281" y="138"/>
                    </a:lnTo>
                    <a:lnTo>
                      <a:pt x="275" y="132"/>
                    </a:lnTo>
                    <a:lnTo>
                      <a:pt x="269" y="126"/>
                    </a:lnTo>
                    <a:lnTo>
                      <a:pt x="257" y="126"/>
                    </a:lnTo>
                    <a:lnTo>
                      <a:pt x="251" y="120"/>
                    </a:lnTo>
                    <a:lnTo>
                      <a:pt x="239" y="120"/>
                    </a:lnTo>
                    <a:lnTo>
                      <a:pt x="227" y="120"/>
                    </a:lnTo>
                    <a:lnTo>
                      <a:pt x="221" y="126"/>
                    </a:lnTo>
                    <a:lnTo>
                      <a:pt x="215" y="126"/>
                    </a:lnTo>
                    <a:lnTo>
                      <a:pt x="215" y="132"/>
                    </a:lnTo>
                    <a:lnTo>
                      <a:pt x="209" y="132"/>
                    </a:lnTo>
                    <a:lnTo>
                      <a:pt x="203" y="138"/>
                    </a:lnTo>
                    <a:lnTo>
                      <a:pt x="197" y="138"/>
                    </a:lnTo>
                    <a:lnTo>
                      <a:pt x="197" y="132"/>
                    </a:lnTo>
                    <a:lnTo>
                      <a:pt x="197" y="126"/>
                    </a:lnTo>
                    <a:lnTo>
                      <a:pt x="203" y="126"/>
                    </a:lnTo>
                    <a:lnTo>
                      <a:pt x="203" y="120"/>
                    </a:lnTo>
                    <a:lnTo>
                      <a:pt x="209" y="120"/>
                    </a:lnTo>
                    <a:lnTo>
                      <a:pt x="215" y="120"/>
                    </a:lnTo>
                    <a:lnTo>
                      <a:pt x="221" y="120"/>
                    </a:lnTo>
                    <a:lnTo>
                      <a:pt x="227" y="114"/>
                    </a:lnTo>
                    <a:lnTo>
                      <a:pt x="233" y="102"/>
                    </a:lnTo>
                    <a:lnTo>
                      <a:pt x="239" y="96"/>
                    </a:lnTo>
                    <a:lnTo>
                      <a:pt x="239" y="84"/>
                    </a:lnTo>
                    <a:lnTo>
                      <a:pt x="245" y="72"/>
                    </a:lnTo>
                    <a:lnTo>
                      <a:pt x="245" y="60"/>
                    </a:lnTo>
                    <a:lnTo>
                      <a:pt x="245" y="54"/>
                    </a:lnTo>
                    <a:lnTo>
                      <a:pt x="239" y="42"/>
                    </a:lnTo>
                    <a:lnTo>
                      <a:pt x="239" y="30"/>
                    </a:lnTo>
                    <a:lnTo>
                      <a:pt x="233" y="18"/>
                    </a:lnTo>
                    <a:lnTo>
                      <a:pt x="233" y="6"/>
                    </a:lnTo>
                    <a:lnTo>
                      <a:pt x="233" y="0"/>
                    </a:lnTo>
                    <a:lnTo>
                      <a:pt x="227" y="6"/>
                    </a:lnTo>
                    <a:lnTo>
                      <a:pt x="221" y="12"/>
                    </a:lnTo>
                    <a:lnTo>
                      <a:pt x="221" y="18"/>
                    </a:lnTo>
                    <a:lnTo>
                      <a:pt x="215" y="24"/>
                    </a:lnTo>
                    <a:lnTo>
                      <a:pt x="209" y="30"/>
                    </a:lnTo>
                    <a:lnTo>
                      <a:pt x="203" y="30"/>
                    </a:lnTo>
                    <a:lnTo>
                      <a:pt x="197" y="30"/>
                    </a:lnTo>
                    <a:lnTo>
                      <a:pt x="191" y="36"/>
                    </a:lnTo>
                    <a:lnTo>
                      <a:pt x="179" y="36"/>
                    </a:lnTo>
                    <a:lnTo>
                      <a:pt x="173" y="48"/>
                    </a:lnTo>
                    <a:lnTo>
                      <a:pt x="167" y="54"/>
                    </a:lnTo>
                    <a:lnTo>
                      <a:pt x="161" y="66"/>
                    </a:lnTo>
                    <a:lnTo>
                      <a:pt x="155" y="78"/>
                    </a:lnTo>
                    <a:lnTo>
                      <a:pt x="149" y="90"/>
                    </a:lnTo>
                    <a:lnTo>
                      <a:pt x="149" y="102"/>
                    </a:lnTo>
                    <a:lnTo>
                      <a:pt x="155" y="120"/>
                    </a:lnTo>
                    <a:lnTo>
                      <a:pt x="149" y="120"/>
                    </a:lnTo>
                    <a:lnTo>
                      <a:pt x="143" y="12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51" name="Freeform 214"/>
              <p:cNvSpPr>
                <a:spLocks/>
              </p:cNvSpPr>
              <p:nvPr/>
            </p:nvSpPr>
            <p:spPr bwMode="auto">
              <a:xfrm>
                <a:off x="4654" y="1929"/>
                <a:ext cx="101" cy="144"/>
              </a:xfrm>
              <a:custGeom>
                <a:avLst/>
                <a:gdLst>
                  <a:gd name="T0" fmla="*/ 101 w 101"/>
                  <a:gd name="T1" fmla="*/ 60 h 144"/>
                  <a:gd name="T2" fmla="*/ 95 w 101"/>
                  <a:gd name="T3" fmla="*/ 60 h 144"/>
                  <a:gd name="T4" fmla="*/ 89 w 101"/>
                  <a:gd name="T5" fmla="*/ 66 h 144"/>
                  <a:gd name="T6" fmla="*/ 83 w 101"/>
                  <a:gd name="T7" fmla="*/ 72 h 144"/>
                  <a:gd name="T8" fmla="*/ 77 w 101"/>
                  <a:gd name="T9" fmla="*/ 72 h 144"/>
                  <a:gd name="T10" fmla="*/ 71 w 101"/>
                  <a:gd name="T11" fmla="*/ 78 h 144"/>
                  <a:gd name="T12" fmla="*/ 71 w 101"/>
                  <a:gd name="T13" fmla="*/ 90 h 144"/>
                  <a:gd name="T14" fmla="*/ 65 w 101"/>
                  <a:gd name="T15" fmla="*/ 96 h 144"/>
                  <a:gd name="T16" fmla="*/ 65 w 101"/>
                  <a:gd name="T17" fmla="*/ 102 h 144"/>
                  <a:gd name="T18" fmla="*/ 59 w 101"/>
                  <a:gd name="T19" fmla="*/ 108 h 144"/>
                  <a:gd name="T20" fmla="*/ 59 w 101"/>
                  <a:gd name="T21" fmla="*/ 108 h 144"/>
                  <a:gd name="T22" fmla="*/ 59 w 101"/>
                  <a:gd name="T23" fmla="*/ 114 h 144"/>
                  <a:gd name="T24" fmla="*/ 59 w 101"/>
                  <a:gd name="T25" fmla="*/ 114 h 144"/>
                  <a:gd name="T26" fmla="*/ 59 w 101"/>
                  <a:gd name="T27" fmla="*/ 120 h 144"/>
                  <a:gd name="T28" fmla="*/ 59 w 101"/>
                  <a:gd name="T29" fmla="*/ 126 h 144"/>
                  <a:gd name="T30" fmla="*/ 65 w 101"/>
                  <a:gd name="T31" fmla="*/ 138 h 144"/>
                  <a:gd name="T32" fmla="*/ 65 w 101"/>
                  <a:gd name="T33" fmla="*/ 144 h 144"/>
                  <a:gd name="T34" fmla="*/ 59 w 101"/>
                  <a:gd name="T35" fmla="*/ 144 h 144"/>
                  <a:gd name="T36" fmla="*/ 59 w 101"/>
                  <a:gd name="T37" fmla="*/ 144 h 144"/>
                  <a:gd name="T38" fmla="*/ 53 w 101"/>
                  <a:gd name="T39" fmla="*/ 144 h 144"/>
                  <a:gd name="T40" fmla="*/ 53 w 101"/>
                  <a:gd name="T41" fmla="*/ 144 h 144"/>
                  <a:gd name="T42" fmla="*/ 53 w 101"/>
                  <a:gd name="T43" fmla="*/ 132 h 144"/>
                  <a:gd name="T44" fmla="*/ 47 w 101"/>
                  <a:gd name="T45" fmla="*/ 120 h 144"/>
                  <a:gd name="T46" fmla="*/ 42 w 101"/>
                  <a:gd name="T47" fmla="*/ 108 h 144"/>
                  <a:gd name="T48" fmla="*/ 42 w 101"/>
                  <a:gd name="T49" fmla="*/ 96 h 144"/>
                  <a:gd name="T50" fmla="*/ 30 w 101"/>
                  <a:gd name="T51" fmla="*/ 90 h 144"/>
                  <a:gd name="T52" fmla="*/ 24 w 101"/>
                  <a:gd name="T53" fmla="*/ 84 h 144"/>
                  <a:gd name="T54" fmla="*/ 18 w 101"/>
                  <a:gd name="T55" fmla="*/ 78 h 144"/>
                  <a:gd name="T56" fmla="*/ 6 w 101"/>
                  <a:gd name="T57" fmla="*/ 72 h 144"/>
                  <a:gd name="T58" fmla="*/ 12 w 101"/>
                  <a:gd name="T59" fmla="*/ 66 h 144"/>
                  <a:gd name="T60" fmla="*/ 12 w 101"/>
                  <a:gd name="T61" fmla="*/ 60 h 144"/>
                  <a:gd name="T62" fmla="*/ 6 w 101"/>
                  <a:gd name="T63" fmla="*/ 54 h 144"/>
                  <a:gd name="T64" fmla="*/ 0 w 101"/>
                  <a:gd name="T65" fmla="*/ 48 h 144"/>
                  <a:gd name="T66" fmla="*/ 6 w 101"/>
                  <a:gd name="T67" fmla="*/ 48 h 144"/>
                  <a:gd name="T68" fmla="*/ 6 w 101"/>
                  <a:gd name="T69" fmla="*/ 42 h 144"/>
                  <a:gd name="T70" fmla="*/ 12 w 101"/>
                  <a:gd name="T71" fmla="*/ 36 h 144"/>
                  <a:gd name="T72" fmla="*/ 12 w 101"/>
                  <a:gd name="T73" fmla="*/ 24 h 144"/>
                  <a:gd name="T74" fmla="*/ 12 w 101"/>
                  <a:gd name="T75" fmla="*/ 18 h 144"/>
                  <a:gd name="T76" fmla="*/ 12 w 101"/>
                  <a:gd name="T77" fmla="*/ 12 h 144"/>
                  <a:gd name="T78" fmla="*/ 12 w 101"/>
                  <a:gd name="T79" fmla="*/ 6 h 144"/>
                  <a:gd name="T80" fmla="*/ 12 w 101"/>
                  <a:gd name="T81" fmla="*/ 0 h 144"/>
                  <a:gd name="T82" fmla="*/ 12 w 101"/>
                  <a:gd name="T83" fmla="*/ 6 h 144"/>
                  <a:gd name="T84" fmla="*/ 18 w 101"/>
                  <a:gd name="T85" fmla="*/ 6 h 144"/>
                  <a:gd name="T86" fmla="*/ 24 w 101"/>
                  <a:gd name="T87" fmla="*/ 12 h 144"/>
                  <a:gd name="T88" fmla="*/ 30 w 101"/>
                  <a:gd name="T89" fmla="*/ 18 h 144"/>
                  <a:gd name="T90" fmla="*/ 36 w 101"/>
                  <a:gd name="T91" fmla="*/ 18 h 144"/>
                  <a:gd name="T92" fmla="*/ 47 w 101"/>
                  <a:gd name="T93" fmla="*/ 24 h 144"/>
                  <a:gd name="T94" fmla="*/ 53 w 101"/>
                  <a:gd name="T95" fmla="*/ 24 h 144"/>
                  <a:gd name="T96" fmla="*/ 65 w 101"/>
                  <a:gd name="T97" fmla="*/ 24 h 144"/>
                  <a:gd name="T98" fmla="*/ 65 w 101"/>
                  <a:gd name="T99" fmla="*/ 30 h 144"/>
                  <a:gd name="T100" fmla="*/ 65 w 101"/>
                  <a:gd name="T101" fmla="*/ 36 h 144"/>
                  <a:gd name="T102" fmla="*/ 65 w 101"/>
                  <a:gd name="T103" fmla="*/ 42 h 144"/>
                  <a:gd name="T104" fmla="*/ 65 w 101"/>
                  <a:gd name="T105" fmla="*/ 48 h 144"/>
                  <a:gd name="T106" fmla="*/ 71 w 101"/>
                  <a:gd name="T107" fmla="*/ 54 h 144"/>
                  <a:gd name="T108" fmla="*/ 77 w 101"/>
                  <a:gd name="T109" fmla="*/ 60 h 144"/>
                  <a:gd name="T110" fmla="*/ 89 w 101"/>
                  <a:gd name="T111" fmla="*/ 60 h 144"/>
                  <a:gd name="T112" fmla="*/ 101 w 101"/>
                  <a:gd name="T113" fmla="*/ 60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4"/>
                  <a:gd name="T173" fmla="*/ 101 w 101"/>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4">
                    <a:moveTo>
                      <a:pt x="101" y="60"/>
                    </a:moveTo>
                    <a:lnTo>
                      <a:pt x="95" y="60"/>
                    </a:lnTo>
                    <a:lnTo>
                      <a:pt x="89" y="66"/>
                    </a:lnTo>
                    <a:lnTo>
                      <a:pt x="83" y="72"/>
                    </a:lnTo>
                    <a:lnTo>
                      <a:pt x="77" y="72"/>
                    </a:lnTo>
                    <a:lnTo>
                      <a:pt x="71" y="78"/>
                    </a:lnTo>
                    <a:lnTo>
                      <a:pt x="71" y="90"/>
                    </a:lnTo>
                    <a:lnTo>
                      <a:pt x="65" y="96"/>
                    </a:lnTo>
                    <a:lnTo>
                      <a:pt x="65" y="102"/>
                    </a:lnTo>
                    <a:lnTo>
                      <a:pt x="59" y="108"/>
                    </a:lnTo>
                    <a:lnTo>
                      <a:pt x="59" y="114"/>
                    </a:lnTo>
                    <a:lnTo>
                      <a:pt x="59" y="120"/>
                    </a:lnTo>
                    <a:lnTo>
                      <a:pt x="59" y="126"/>
                    </a:lnTo>
                    <a:lnTo>
                      <a:pt x="65" y="138"/>
                    </a:lnTo>
                    <a:lnTo>
                      <a:pt x="65" y="144"/>
                    </a:lnTo>
                    <a:lnTo>
                      <a:pt x="59" y="144"/>
                    </a:lnTo>
                    <a:lnTo>
                      <a:pt x="53" y="144"/>
                    </a:lnTo>
                    <a:lnTo>
                      <a:pt x="53" y="132"/>
                    </a:lnTo>
                    <a:lnTo>
                      <a:pt x="47" y="120"/>
                    </a:lnTo>
                    <a:lnTo>
                      <a:pt x="42" y="108"/>
                    </a:lnTo>
                    <a:lnTo>
                      <a:pt x="42" y="96"/>
                    </a:lnTo>
                    <a:lnTo>
                      <a:pt x="30" y="90"/>
                    </a:lnTo>
                    <a:lnTo>
                      <a:pt x="24" y="84"/>
                    </a:lnTo>
                    <a:lnTo>
                      <a:pt x="18" y="78"/>
                    </a:lnTo>
                    <a:lnTo>
                      <a:pt x="6" y="72"/>
                    </a:lnTo>
                    <a:lnTo>
                      <a:pt x="12" y="66"/>
                    </a:lnTo>
                    <a:lnTo>
                      <a:pt x="12" y="60"/>
                    </a:lnTo>
                    <a:lnTo>
                      <a:pt x="6" y="54"/>
                    </a:lnTo>
                    <a:lnTo>
                      <a:pt x="0" y="48"/>
                    </a:lnTo>
                    <a:lnTo>
                      <a:pt x="6" y="48"/>
                    </a:lnTo>
                    <a:lnTo>
                      <a:pt x="6" y="42"/>
                    </a:lnTo>
                    <a:lnTo>
                      <a:pt x="12" y="36"/>
                    </a:lnTo>
                    <a:lnTo>
                      <a:pt x="12" y="24"/>
                    </a:lnTo>
                    <a:lnTo>
                      <a:pt x="12" y="18"/>
                    </a:lnTo>
                    <a:lnTo>
                      <a:pt x="12" y="12"/>
                    </a:lnTo>
                    <a:lnTo>
                      <a:pt x="12" y="6"/>
                    </a:lnTo>
                    <a:lnTo>
                      <a:pt x="12" y="0"/>
                    </a:lnTo>
                    <a:lnTo>
                      <a:pt x="12" y="6"/>
                    </a:lnTo>
                    <a:lnTo>
                      <a:pt x="18" y="6"/>
                    </a:lnTo>
                    <a:lnTo>
                      <a:pt x="24" y="12"/>
                    </a:lnTo>
                    <a:lnTo>
                      <a:pt x="30" y="18"/>
                    </a:lnTo>
                    <a:lnTo>
                      <a:pt x="36" y="18"/>
                    </a:lnTo>
                    <a:lnTo>
                      <a:pt x="47" y="24"/>
                    </a:lnTo>
                    <a:lnTo>
                      <a:pt x="53" y="24"/>
                    </a:lnTo>
                    <a:lnTo>
                      <a:pt x="65" y="24"/>
                    </a:lnTo>
                    <a:lnTo>
                      <a:pt x="65" y="30"/>
                    </a:lnTo>
                    <a:lnTo>
                      <a:pt x="65" y="36"/>
                    </a:lnTo>
                    <a:lnTo>
                      <a:pt x="65" y="42"/>
                    </a:lnTo>
                    <a:lnTo>
                      <a:pt x="65" y="48"/>
                    </a:lnTo>
                    <a:lnTo>
                      <a:pt x="71" y="54"/>
                    </a:lnTo>
                    <a:lnTo>
                      <a:pt x="77" y="60"/>
                    </a:lnTo>
                    <a:lnTo>
                      <a:pt x="89" y="60"/>
                    </a:lnTo>
                    <a:lnTo>
                      <a:pt x="101" y="6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52" name="Freeform 215"/>
              <p:cNvSpPr>
                <a:spLocks/>
              </p:cNvSpPr>
              <p:nvPr/>
            </p:nvSpPr>
            <p:spPr bwMode="auto">
              <a:xfrm>
                <a:off x="4564" y="2168"/>
                <a:ext cx="114" cy="132"/>
              </a:xfrm>
              <a:custGeom>
                <a:avLst/>
                <a:gdLst>
                  <a:gd name="T0" fmla="*/ 42 w 114"/>
                  <a:gd name="T1" fmla="*/ 24 h 132"/>
                  <a:gd name="T2" fmla="*/ 48 w 114"/>
                  <a:gd name="T3" fmla="*/ 24 h 132"/>
                  <a:gd name="T4" fmla="*/ 54 w 114"/>
                  <a:gd name="T5" fmla="*/ 24 h 132"/>
                  <a:gd name="T6" fmla="*/ 60 w 114"/>
                  <a:gd name="T7" fmla="*/ 24 h 132"/>
                  <a:gd name="T8" fmla="*/ 66 w 114"/>
                  <a:gd name="T9" fmla="*/ 24 h 132"/>
                  <a:gd name="T10" fmla="*/ 78 w 114"/>
                  <a:gd name="T11" fmla="*/ 24 h 132"/>
                  <a:gd name="T12" fmla="*/ 84 w 114"/>
                  <a:gd name="T13" fmla="*/ 24 h 132"/>
                  <a:gd name="T14" fmla="*/ 90 w 114"/>
                  <a:gd name="T15" fmla="*/ 18 h 132"/>
                  <a:gd name="T16" fmla="*/ 102 w 114"/>
                  <a:gd name="T17" fmla="*/ 12 h 132"/>
                  <a:gd name="T18" fmla="*/ 108 w 114"/>
                  <a:gd name="T19" fmla="*/ 6 h 132"/>
                  <a:gd name="T20" fmla="*/ 114 w 114"/>
                  <a:gd name="T21" fmla="*/ 0 h 132"/>
                  <a:gd name="T22" fmla="*/ 114 w 114"/>
                  <a:gd name="T23" fmla="*/ 6 h 132"/>
                  <a:gd name="T24" fmla="*/ 108 w 114"/>
                  <a:gd name="T25" fmla="*/ 12 h 132"/>
                  <a:gd name="T26" fmla="*/ 102 w 114"/>
                  <a:gd name="T27" fmla="*/ 24 h 132"/>
                  <a:gd name="T28" fmla="*/ 96 w 114"/>
                  <a:gd name="T29" fmla="*/ 36 h 132"/>
                  <a:gd name="T30" fmla="*/ 90 w 114"/>
                  <a:gd name="T31" fmla="*/ 54 h 132"/>
                  <a:gd name="T32" fmla="*/ 90 w 114"/>
                  <a:gd name="T33" fmla="*/ 66 h 132"/>
                  <a:gd name="T34" fmla="*/ 96 w 114"/>
                  <a:gd name="T35" fmla="*/ 78 h 132"/>
                  <a:gd name="T36" fmla="*/ 90 w 114"/>
                  <a:gd name="T37" fmla="*/ 78 h 132"/>
                  <a:gd name="T38" fmla="*/ 84 w 114"/>
                  <a:gd name="T39" fmla="*/ 84 h 132"/>
                  <a:gd name="T40" fmla="*/ 72 w 114"/>
                  <a:gd name="T41" fmla="*/ 96 h 132"/>
                  <a:gd name="T42" fmla="*/ 72 w 114"/>
                  <a:gd name="T43" fmla="*/ 114 h 132"/>
                  <a:gd name="T44" fmla="*/ 66 w 114"/>
                  <a:gd name="T45" fmla="*/ 120 h 132"/>
                  <a:gd name="T46" fmla="*/ 48 w 114"/>
                  <a:gd name="T47" fmla="*/ 114 h 132"/>
                  <a:gd name="T48" fmla="*/ 36 w 114"/>
                  <a:gd name="T49" fmla="*/ 114 h 132"/>
                  <a:gd name="T50" fmla="*/ 24 w 114"/>
                  <a:gd name="T51" fmla="*/ 126 h 132"/>
                  <a:gd name="T52" fmla="*/ 18 w 114"/>
                  <a:gd name="T53" fmla="*/ 126 h 132"/>
                  <a:gd name="T54" fmla="*/ 18 w 114"/>
                  <a:gd name="T55" fmla="*/ 108 h 132"/>
                  <a:gd name="T56" fmla="*/ 12 w 114"/>
                  <a:gd name="T57" fmla="*/ 96 h 132"/>
                  <a:gd name="T58" fmla="*/ 6 w 114"/>
                  <a:gd name="T59" fmla="*/ 84 h 132"/>
                  <a:gd name="T60" fmla="*/ 6 w 114"/>
                  <a:gd name="T61" fmla="*/ 72 h 132"/>
                  <a:gd name="T62" fmla="*/ 12 w 114"/>
                  <a:gd name="T63" fmla="*/ 54 h 132"/>
                  <a:gd name="T64" fmla="*/ 12 w 114"/>
                  <a:gd name="T65" fmla="*/ 48 h 132"/>
                  <a:gd name="T66" fmla="*/ 24 w 114"/>
                  <a:gd name="T67" fmla="*/ 42 h 132"/>
                  <a:gd name="T68" fmla="*/ 30 w 114"/>
                  <a:gd name="T69" fmla="*/ 36 h 132"/>
                  <a:gd name="T70" fmla="*/ 36 w 114"/>
                  <a:gd name="T71" fmla="*/ 3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2"/>
                  <a:gd name="T110" fmla="*/ 114 w 114"/>
                  <a:gd name="T111" fmla="*/ 132 h 1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2">
                    <a:moveTo>
                      <a:pt x="36" y="24"/>
                    </a:moveTo>
                    <a:lnTo>
                      <a:pt x="42" y="24"/>
                    </a:lnTo>
                    <a:lnTo>
                      <a:pt x="48" y="24"/>
                    </a:lnTo>
                    <a:lnTo>
                      <a:pt x="54" y="24"/>
                    </a:lnTo>
                    <a:lnTo>
                      <a:pt x="60" y="24"/>
                    </a:lnTo>
                    <a:lnTo>
                      <a:pt x="66" y="24"/>
                    </a:lnTo>
                    <a:lnTo>
                      <a:pt x="72" y="24"/>
                    </a:lnTo>
                    <a:lnTo>
                      <a:pt x="78" y="24"/>
                    </a:lnTo>
                    <a:lnTo>
                      <a:pt x="84" y="24"/>
                    </a:lnTo>
                    <a:lnTo>
                      <a:pt x="90" y="18"/>
                    </a:lnTo>
                    <a:lnTo>
                      <a:pt x="96" y="18"/>
                    </a:lnTo>
                    <a:lnTo>
                      <a:pt x="102" y="12"/>
                    </a:lnTo>
                    <a:lnTo>
                      <a:pt x="102" y="6"/>
                    </a:lnTo>
                    <a:lnTo>
                      <a:pt x="108" y="6"/>
                    </a:lnTo>
                    <a:lnTo>
                      <a:pt x="114" y="0"/>
                    </a:lnTo>
                    <a:lnTo>
                      <a:pt x="114" y="6"/>
                    </a:lnTo>
                    <a:lnTo>
                      <a:pt x="108" y="12"/>
                    </a:lnTo>
                    <a:lnTo>
                      <a:pt x="102" y="18"/>
                    </a:lnTo>
                    <a:lnTo>
                      <a:pt x="102" y="24"/>
                    </a:lnTo>
                    <a:lnTo>
                      <a:pt x="96" y="30"/>
                    </a:lnTo>
                    <a:lnTo>
                      <a:pt x="96" y="36"/>
                    </a:lnTo>
                    <a:lnTo>
                      <a:pt x="90" y="48"/>
                    </a:lnTo>
                    <a:lnTo>
                      <a:pt x="90" y="54"/>
                    </a:lnTo>
                    <a:lnTo>
                      <a:pt x="90" y="60"/>
                    </a:lnTo>
                    <a:lnTo>
                      <a:pt x="90" y="66"/>
                    </a:lnTo>
                    <a:lnTo>
                      <a:pt x="96" y="72"/>
                    </a:lnTo>
                    <a:lnTo>
                      <a:pt x="96" y="78"/>
                    </a:lnTo>
                    <a:lnTo>
                      <a:pt x="90" y="78"/>
                    </a:lnTo>
                    <a:lnTo>
                      <a:pt x="84" y="84"/>
                    </a:lnTo>
                    <a:lnTo>
                      <a:pt x="78" y="90"/>
                    </a:lnTo>
                    <a:lnTo>
                      <a:pt x="72" y="96"/>
                    </a:lnTo>
                    <a:lnTo>
                      <a:pt x="72" y="102"/>
                    </a:lnTo>
                    <a:lnTo>
                      <a:pt x="72" y="114"/>
                    </a:lnTo>
                    <a:lnTo>
                      <a:pt x="72" y="120"/>
                    </a:lnTo>
                    <a:lnTo>
                      <a:pt x="66" y="120"/>
                    </a:lnTo>
                    <a:lnTo>
                      <a:pt x="60" y="114"/>
                    </a:lnTo>
                    <a:lnTo>
                      <a:pt x="48" y="114"/>
                    </a:lnTo>
                    <a:lnTo>
                      <a:pt x="42" y="114"/>
                    </a:lnTo>
                    <a:lnTo>
                      <a:pt x="36" y="114"/>
                    </a:lnTo>
                    <a:lnTo>
                      <a:pt x="30" y="120"/>
                    </a:lnTo>
                    <a:lnTo>
                      <a:pt x="24" y="126"/>
                    </a:lnTo>
                    <a:lnTo>
                      <a:pt x="18" y="132"/>
                    </a:lnTo>
                    <a:lnTo>
                      <a:pt x="18" y="126"/>
                    </a:lnTo>
                    <a:lnTo>
                      <a:pt x="18" y="120"/>
                    </a:lnTo>
                    <a:lnTo>
                      <a:pt x="18" y="108"/>
                    </a:lnTo>
                    <a:lnTo>
                      <a:pt x="18" y="102"/>
                    </a:lnTo>
                    <a:lnTo>
                      <a:pt x="12" y="96"/>
                    </a:lnTo>
                    <a:lnTo>
                      <a:pt x="6" y="90"/>
                    </a:lnTo>
                    <a:lnTo>
                      <a:pt x="6" y="84"/>
                    </a:lnTo>
                    <a:lnTo>
                      <a:pt x="0" y="84"/>
                    </a:lnTo>
                    <a:lnTo>
                      <a:pt x="6" y="72"/>
                    </a:lnTo>
                    <a:lnTo>
                      <a:pt x="12" y="66"/>
                    </a:lnTo>
                    <a:lnTo>
                      <a:pt x="12" y="54"/>
                    </a:lnTo>
                    <a:lnTo>
                      <a:pt x="6" y="48"/>
                    </a:lnTo>
                    <a:lnTo>
                      <a:pt x="12" y="48"/>
                    </a:lnTo>
                    <a:lnTo>
                      <a:pt x="18" y="42"/>
                    </a:lnTo>
                    <a:lnTo>
                      <a:pt x="24" y="42"/>
                    </a:lnTo>
                    <a:lnTo>
                      <a:pt x="24" y="36"/>
                    </a:lnTo>
                    <a:lnTo>
                      <a:pt x="30" y="36"/>
                    </a:lnTo>
                    <a:lnTo>
                      <a:pt x="30" y="30"/>
                    </a:lnTo>
                    <a:lnTo>
                      <a:pt x="36" y="30"/>
                    </a:lnTo>
                    <a:lnTo>
                      <a:pt x="36" y="2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53" name="Freeform 216"/>
              <p:cNvSpPr>
                <a:spLocks/>
              </p:cNvSpPr>
              <p:nvPr/>
            </p:nvSpPr>
            <p:spPr bwMode="auto">
              <a:xfrm>
                <a:off x="4660" y="1947"/>
                <a:ext cx="71" cy="96"/>
              </a:xfrm>
              <a:custGeom>
                <a:avLst/>
                <a:gdLst>
                  <a:gd name="T0" fmla="*/ 53 w 71"/>
                  <a:gd name="T1" fmla="*/ 90 h 96"/>
                  <a:gd name="T2" fmla="*/ 53 w 71"/>
                  <a:gd name="T3" fmla="*/ 96 h 96"/>
                  <a:gd name="T4" fmla="*/ 53 w 71"/>
                  <a:gd name="T5" fmla="*/ 90 h 96"/>
                  <a:gd name="T6" fmla="*/ 47 w 71"/>
                  <a:gd name="T7" fmla="*/ 78 h 96"/>
                  <a:gd name="T8" fmla="*/ 41 w 71"/>
                  <a:gd name="T9" fmla="*/ 72 h 96"/>
                  <a:gd name="T10" fmla="*/ 36 w 71"/>
                  <a:gd name="T11" fmla="*/ 72 h 96"/>
                  <a:gd name="T12" fmla="*/ 30 w 71"/>
                  <a:gd name="T13" fmla="*/ 66 h 96"/>
                  <a:gd name="T14" fmla="*/ 24 w 71"/>
                  <a:gd name="T15" fmla="*/ 66 h 96"/>
                  <a:gd name="T16" fmla="*/ 18 w 71"/>
                  <a:gd name="T17" fmla="*/ 66 h 96"/>
                  <a:gd name="T18" fmla="*/ 18 w 71"/>
                  <a:gd name="T19" fmla="*/ 66 h 96"/>
                  <a:gd name="T20" fmla="*/ 18 w 71"/>
                  <a:gd name="T21" fmla="*/ 60 h 96"/>
                  <a:gd name="T22" fmla="*/ 30 w 71"/>
                  <a:gd name="T23" fmla="*/ 66 h 96"/>
                  <a:gd name="T24" fmla="*/ 36 w 71"/>
                  <a:gd name="T25" fmla="*/ 66 h 96"/>
                  <a:gd name="T26" fmla="*/ 41 w 71"/>
                  <a:gd name="T27" fmla="*/ 66 h 96"/>
                  <a:gd name="T28" fmla="*/ 41 w 71"/>
                  <a:gd name="T29" fmla="*/ 60 h 96"/>
                  <a:gd name="T30" fmla="*/ 36 w 71"/>
                  <a:gd name="T31" fmla="*/ 54 h 96"/>
                  <a:gd name="T32" fmla="*/ 30 w 71"/>
                  <a:gd name="T33" fmla="*/ 48 h 96"/>
                  <a:gd name="T34" fmla="*/ 18 w 71"/>
                  <a:gd name="T35" fmla="*/ 42 h 96"/>
                  <a:gd name="T36" fmla="*/ 12 w 71"/>
                  <a:gd name="T37" fmla="*/ 36 h 96"/>
                  <a:gd name="T38" fmla="*/ 6 w 71"/>
                  <a:gd name="T39" fmla="*/ 36 h 96"/>
                  <a:gd name="T40" fmla="*/ 0 w 71"/>
                  <a:gd name="T41" fmla="*/ 30 h 96"/>
                  <a:gd name="T42" fmla="*/ 0 w 71"/>
                  <a:gd name="T43" fmla="*/ 30 h 96"/>
                  <a:gd name="T44" fmla="*/ 6 w 71"/>
                  <a:gd name="T45" fmla="*/ 30 h 96"/>
                  <a:gd name="T46" fmla="*/ 12 w 71"/>
                  <a:gd name="T47" fmla="*/ 36 h 96"/>
                  <a:gd name="T48" fmla="*/ 24 w 71"/>
                  <a:gd name="T49" fmla="*/ 42 h 96"/>
                  <a:gd name="T50" fmla="*/ 30 w 71"/>
                  <a:gd name="T51" fmla="*/ 42 h 96"/>
                  <a:gd name="T52" fmla="*/ 36 w 71"/>
                  <a:gd name="T53" fmla="*/ 42 h 96"/>
                  <a:gd name="T54" fmla="*/ 30 w 71"/>
                  <a:gd name="T55" fmla="*/ 24 h 96"/>
                  <a:gd name="T56" fmla="*/ 24 w 71"/>
                  <a:gd name="T57" fmla="*/ 12 h 96"/>
                  <a:gd name="T58" fmla="*/ 18 w 71"/>
                  <a:gd name="T59" fmla="*/ 6 h 96"/>
                  <a:gd name="T60" fmla="*/ 12 w 71"/>
                  <a:gd name="T61" fmla="*/ 0 h 96"/>
                  <a:gd name="T62" fmla="*/ 18 w 71"/>
                  <a:gd name="T63" fmla="*/ 0 h 96"/>
                  <a:gd name="T64" fmla="*/ 24 w 71"/>
                  <a:gd name="T65" fmla="*/ 6 h 96"/>
                  <a:gd name="T66" fmla="*/ 30 w 71"/>
                  <a:gd name="T67" fmla="*/ 12 h 96"/>
                  <a:gd name="T68" fmla="*/ 36 w 71"/>
                  <a:gd name="T69" fmla="*/ 24 h 96"/>
                  <a:gd name="T70" fmla="*/ 41 w 71"/>
                  <a:gd name="T71" fmla="*/ 36 h 96"/>
                  <a:gd name="T72" fmla="*/ 47 w 71"/>
                  <a:gd name="T73" fmla="*/ 36 h 96"/>
                  <a:gd name="T74" fmla="*/ 53 w 71"/>
                  <a:gd name="T75" fmla="*/ 18 h 96"/>
                  <a:gd name="T76" fmla="*/ 53 w 71"/>
                  <a:gd name="T77" fmla="*/ 6 h 96"/>
                  <a:gd name="T78" fmla="*/ 53 w 71"/>
                  <a:gd name="T79" fmla="*/ 12 h 96"/>
                  <a:gd name="T80" fmla="*/ 53 w 71"/>
                  <a:gd name="T81" fmla="*/ 18 h 96"/>
                  <a:gd name="T82" fmla="*/ 47 w 71"/>
                  <a:gd name="T83" fmla="*/ 36 h 96"/>
                  <a:gd name="T84" fmla="*/ 47 w 71"/>
                  <a:gd name="T85" fmla="*/ 54 h 96"/>
                  <a:gd name="T86" fmla="*/ 47 w 71"/>
                  <a:gd name="T87" fmla="*/ 60 h 96"/>
                  <a:gd name="T88" fmla="*/ 53 w 71"/>
                  <a:gd name="T89" fmla="*/ 66 h 96"/>
                  <a:gd name="T90" fmla="*/ 59 w 71"/>
                  <a:gd name="T91" fmla="*/ 60 h 96"/>
                  <a:gd name="T92" fmla="*/ 59 w 71"/>
                  <a:gd name="T93" fmla="*/ 60 h 96"/>
                  <a:gd name="T94" fmla="*/ 65 w 71"/>
                  <a:gd name="T95" fmla="*/ 54 h 96"/>
                  <a:gd name="T96" fmla="*/ 65 w 71"/>
                  <a:gd name="T97" fmla="*/ 48 h 96"/>
                  <a:gd name="T98" fmla="*/ 71 w 71"/>
                  <a:gd name="T99" fmla="*/ 48 h 96"/>
                  <a:gd name="T100" fmla="*/ 71 w 71"/>
                  <a:gd name="T101" fmla="*/ 54 h 96"/>
                  <a:gd name="T102" fmla="*/ 65 w 71"/>
                  <a:gd name="T103" fmla="*/ 60 h 96"/>
                  <a:gd name="T104" fmla="*/ 59 w 71"/>
                  <a:gd name="T105" fmla="*/ 66 h 96"/>
                  <a:gd name="T106" fmla="*/ 53 w 71"/>
                  <a:gd name="T107" fmla="*/ 72 h 96"/>
                  <a:gd name="T108" fmla="*/ 53 w 71"/>
                  <a:gd name="T109" fmla="*/ 78 h 96"/>
                  <a:gd name="T110" fmla="*/ 53 w 71"/>
                  <a:gd name="T111" fmla="*/ 84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
                  <a:gd name="T169" fmla="*/ 0 h 96"/>
                  <a:gd name="T170" fmla="*/ 71 w 71"/>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 h="96">
                    <a:moveTo>
                      <a:pt x="59" y="84"/>
                    </a:moveTo>
                    <a:lnTo>
                      <a:pt x="53" y="90"/>
                    </a:lnTo>
                    <a:lnTo>
                      <a:pt x="53" y="96"/>
                    </a:lnTo>
                    <a:lnTo>
                      <a:pt x="53" y="90"/>
                    </a:lnTo>
                    <a:lnTo>
                      <a:pt x="47" y="84"/>
                    </a:lnTo>
                    <a:lnTo>
                      <a:pt x="47" y="78"/>
                    </a:lnTo>
                    <a:lnTo>
                      <a:pt x="47" y="72"/>
                    </a:lnTo>
                    <a:lnTo>
                      <a:pt x="41" y="72"/>
                    </a:lnTo>
                    <a:lnTo>
                      <a:pt x="36" y="72"/>
                    </a:lnTo>
                    <a:lnTo>
                      <a:pt x="30" y="66"/>
                    </a:lnTo>
                    <a:lnTo>
                      <a:pt x="24" y="66"/>
                    </a:lnTo>
                    <a:lnTo>
                      <a:pt x="18" y="66"/>
                    </a:lnTo>
                    <a:lnTo>
                      <a:pt x="18" y="60"/>
                    </a:lnTo>
                    <a:lnTo>
                      <a:pt x="24" y="66"/>
                    </a:lnTo>
                    <a:lnTo>
                      <a:pt x="30" y="66"/>
                    </a:lnTo>
                    <a:lnTo>
                      <a:pt x="36" y="66"/>
                    </a:lnTo>
                    <a:lnTo>
                      <a:pt x="41" y="66"/>
                    </a:lnTo>
                    <a:lnTo>
                      <a:pt x="41" y="60"/>
                    </a:lnTo>
                    <a:lnTo>
                      <a:pt x="41" y="54"/>
                    </a:lnTo>
                    <a:lnTo>
                      <a:pt x="36" y="54"/>
                    </a:lnTo>
                    <a:lnTo>
                      <a:pt x="36" y="48"/>
                    </a:lnTo>
                    <a:lnTo>
                      <a:pt x="30" y="48"/>
                    </a:lnTo>
                    <a:lnTo>
                      <a:pt x="24" y="48"/>
                    </a:lnTo>
                    <a:lnTo>
                      <a:pt x="18" y="42"/>
                    </a:lnTo>
                    <a:lnTo>
                      <a:pt x="12" y="36"/>
                    </a:lnTo>
                    <a:lnTo>
                      <a:pt x="6" y="36"/>
                    </a:lnTo>
                    <a:lnTo>
                      <a:pt x="0" y="30"/>
                    </a:lnTo>
                    <a:lnTo>
                      <a:pt x="6" y="30"/>
                    </a:lnTo>
                    <a:lnTo>
                      <a:pt x="12" y="36"/>
                    </a:lnTo>
                    <a:lnTo>
                      <a:pt x="18" y="36"/>
                    </a:lnTo>
                    <a:lnTo>
                      <a:pt x="24" y="42"/>
                    </a:lnTo>
                    <a:lnTo>
                      <a:pt x="30" y="42"/>
                    </a:lnTo>
                    <a:lnTo>
                      <a:pt x="36" y="42"/>
                    </a:lnTo>
                    <a:lnTo>
                      <a:pt x="36" y="36"/>
                    </a:lnTo>
                    <a:lnTo>
                      <a:pt x="30" y="24"/>
                    </a:lnTo>
                    <a:lnTo>
                      <a:pt x="30" y="18"/>
                    </a:lnTo>
                    <a:lnTo>
                      <a:pt x="24" y="12"/>
                    </a:lnTo>
                    <a:lnTo>
                      <a:pt x="18" y="6"/>
                    </a:lnTo>
                    <a:lnTo>
                      <a:pt x="18" y="0"/>
                    </a:lnTo>
                    <a:lnTo>
                      <a:pt x="12" y="0"/>
                    </a:lnTo>
                    <a:lnTo>
                      <a:pt x="18" y="0"/>
                    </a:lnTo>
                    <a:lnTo>
                      <a:pt x="24" y="0"/>
                    </a:lnTo>
                    <a:lnTo>
                      <a:pt x="24" y="6"/>
                    </a:lnTo>
                    <a:lnTo>
                      <a:pt x="24" y="12"/>
                    </a:lnTo>
                    <a:lnTo>
                      <a:pt x="30" y="12"/>
                    </a:lnTo>
                    <a:lnTo>
                      <a:pt x="36" y="18"/>
                    </a:lnTo>
                    <a:lnTo>
                      <a:pt x="36" y="24"/>
                    </a:lnTo>
                    <a:lnTo>
                      <a:pt x="36" y="30"/>
                    </a:lnTo>
                    <a:lnTo>
                      <a:pt x="41" y="36"/>
                    </a:lnTo>
                    <a:lnTo>
                      <a:pt x="41" y="42"/>
                    </a:lnTo>
                    <a:lnTo>
                      <a:pt x="47" y="36"/>
                    </a:lnTo>
                    <a:lnTo>
                      <a:pt x="47" y="24"/>
                    </a:lnTo>
                    <a:lnTo>
                      <a:pt x="53" y="18"/>
                    </a:lnTo>
                    <a:lnTo>
                      <a:pt x="53" y="12"/>
                    </a:lnTo>
                    <a:lnTo>
                      <a:pt x="53" y="6"/>
                    </a:lnTo>
                    <a:lnTo>
                      <a:pt x="53" y="12"/>
                    </a:lnTo>
                    <a:lnTo>
                      <a:pt x="53" y="18"/>
                    </a:lnTo>
                    <a:lnTo>
                      <a:pt x="53" y="30"/>
                    </a:lnTo>
                    <a:lnTo>
                      <a:pt x="47" y="36"/>
                    </a:lnTo>
                    <a:lnTo>
                      <a:pt x="41" y="48"/>
                    </a:lnTo>
                    <a:lnTo>
                      <a:pt x="47" y="54"/>
                    </a:lnTo>
                    <a:lnTo>
                      <a:pt x="47" y="60"/>
                    </a:lnTo>
                    <a:lnTo>
                      <a:pt x="47" y="66"/>
                    </a:lnTo>
                    <a:lnTo>
                      <a:pt x="53" y="66"/>
                    </a:lnTo>
                    <a:lnTo>
                      <a:pt x="59" y="60"/>
                    </a:lnTo>
                    <a:lnTo>
                      <a:pt x="65" y="54"/>
                    </a:lnTo>
                    <a:lnTo>
                      <a:pt x="65" y="48"/>
                    </a:lnTo>
                    <a:lnTo>
                      <a:pt x="71" y="48"/>
                    </a:lnTo>
                    <a:lnTo>
                      <a:pt x="71" y="54"/>
                    </a:lnTo>
                    <a:lnTo>
                      <a:pt x="65" y="60"/>
                    </a:lnTo>
                    <a:lnTo>
                      <a:pt x="65" y="66"/>
                    </a:lnTo>
                    <a:lnTo>
                      <a:pt x="59" y="66"/>
                    </a:lnTo>
                    <a:lnTo>
                      <a:pt x="59" y="72"/>
                    </a:lnTo>
                    <a:lnTo>
                      <a:pt x="53" y="72"/>
                    </a:lnTo>
                    <a:lnTo>
                      <a:pt x="53" y="78"/>
                    </a:lnTo>
                    <a:lnTo>
                      <a:pt x="53" y="84"/>
                    </a:lnTo>
                    <a:lnTo>
                      <a:pt x="59" y="84"/>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54" name="Freeform 217"/>
              <p:cNvSpPr>
                <a:spLocks/>
              </p:cNvSpPr>
              <p:nvPr/>
            </p:nvSpPr>
            <p:spPr bwMode="auto">
              <a:xfrm>
                <a:off x="4576" y="2192"/>
                <a:ext cx="66" cy="90"/>
              </a:xfrm>
              <a:custGeom>
                <a:avLst/>
                <a:gdLst>
                  <a:gd name="T0" fmla="*/ 66 w 66"/>
                  <a:gd name="T1" fmla="*/ 0 h 90"/>
                  <a:gd name="T2" fmla="*/ 54 w 66"/>
                  <a:gd name="T3" fmla="*/ 0 h 90"/>
                  <a:gd name="T4" fmla="*/ 54 w 66"/>
                  <a:gd name="T5" fmla="*/ 6 h 90"/>
                  <a:gd name="T6" fmla="*/ 48 w 66"/>
                  <a:gd name="T7" fmla="*/ 12 h 90"/>
                  <a:gd name="T8" fmla="*/ 42 w 66"/>
                  <a:gd name="T9" fmla="*/ 18 h 90"/>
                  <a:gd name="T10" fmla="*/ 30 w 66"/>
                  <a:gd name="T11" fmla="*/ 18 h 90"/>
                  <a:gd name="T12" fmla="*/ 18 w 66"/>
                  <a:gd name="T13" fmla="*/ 24 h 90"/>
                  <a:gd name="T14" fmla="*/ 12 w 66"/>
                  <a:gd name="T15" fmla="*/ 24 h 90"/>
                  <a:gd name="T16" fmla="*/ 6 w 66"/>
                  <a:gd name="T17" fmla="*/ 30 h 90"/>
                  <a:gd name="T18" fmla="*/ 6 w 66"/>
                  <a:gd name="T19" fmla="*/ 30 h 90"/>
                  <a:gd name="T20" fmla="*/ 12 w 66"/>
                  <a:gd name="T21" fmla="*/ 24 h 90"/>
                  <a:gd name="T22" fmla="*/ 18 w 66"/>
                  <a:gd name="T23" fmla="*/ 24 h 90"/>
                  <a:gd name="T24" fmla="*/ 30 w 66"/>
                  <a:gd name="T25" fmla="*/ 24 h 90"/>
                  <a:gd name="T26" fmla="*/ 36 w 66"/>
                  <a:gd name="T27" fmla="*/ 24 h 90"/>
                  <a:gd name="T28" fmla="*/ 36 w 66"/>
                  <a:gd name="T29" fmla="*/ 30 h 90"/>
                  <a:gd name="T30" fmla="*/ 30 w 66"/>
                  <a:gd name="T31" fmla="*/ 42 h 90"/>
                  <a:gd name="T32" fmla="*/ 24 w 66"/>
                  <a:gd name="T33" fmla="*/ 48 h 90"/>
                  <a:gd name="T34" fmla="*/ 18 w 66"/>
                  <a:gd name="T35" fmla="*/ 48 h 90"/>
                  <a:gd name="T36" fmla="*/ 12 w 66"/>
                  <a:gd name="T37" fmla="*/ 48 h 90"/>
                  <a:gd name="T38" fmla="*/ 0 w 66"/>
                  <a:gd name="T39" fmla="*/ 54 h 90"/>
                  <a:gd name="T40" fmla="*/ 0 w 66"/>
                  <a:gd name="T41" fmla="*/ 54 h 90"/>
                  <a:gd name="T42" fmla="*/ 0 w 66"/>
                  <a:gd name="T43" fmla="*/ 54 h 90"/>
                  <a:gd name="T44" fmla="*/ 6 w 66"/>
                  <a:gd name="T45" fmla="*/ 54 h 90"/>
                  <a:gd name="T46" fmla="*/ 12 w 66"/>
                  <a:gd name="T47" fmla="*/ 54 h 90"/>
                  <a:gd name="T48" fmla="*/ 18 w 66"/>
                  <a:gd name="T49" fmla="*/ 54 h 90"/>
                  <a:gd name="T50" fmla="*/ 24 w 66"/>
                  <a:gd name="T51" fmla="*/ 54 h 90"/>
                  <a:gd name="T52" fmla="*/ 24 w 66"/>
                  <a:gd name="T53" fmla="*/ 54 h 90"/>
                  <a:gd name="T54" fmla="*/ 12 w 66"/>
                  <a:gd name="T55" fmla="*/ 72 h 90"/>
                  <a:gd name="T56" fmla="*/ 12 w 66"/>
                  <a:gd name="T57" fmla="*/ 84 h 90"/>
                  <a:gd name="T58" fmla="*/ 18 w 66"/>
                  <a:gd name="T59" fmla="*/ 78 h 90"/>
                  <a:gd name="T60" fmla="*/ 24 w 66"/>
                  <a:gd name="T61" fmla="*/ 66 h 90"/>
                  <a:gd name="T62" fmla="*/ 30 w 66"/>
                  <a:gd name="T63" fmla="*/ 54 h 90"/>
                  <a:gd name="T64" fmla="*/ 36 w 66"/>
                  <a:gd name="T65" fmla="*/ 60 h 90"/>
                  <a:gd name="T66" fmla="*/ 42 w 66"/>
                  <a:gd name="T67" fmla="*/ 78 h 90"/>
                  <a:gd name="T68" fmla="*/ 48 w 66"/>
                  <a:gd name="T69" fmla="*/ 84 h 90"/>
                  <a:gd name="T70" fmla="*/ 48 w 66"/>
                  <a:gd name="T71" fmla="*/ 84 h 90"/>
                  <a:gd name="T72" fmla="*/ 42 w 66"/>
                  <a:gd name="T73" fmla="*/ 72 h 90"/>
                  <a:gd name="T74" fmla="*/ 36 w 66"/>
                  <a:gd name="T75" fmla="*/ 54 h 90"/>
                  <a:gd name="T76" fmla="*/ 42 w 66"/>
                  <a:gd name="T77" fmla="*/ 42 h 90"/>
                  <a:gd name="T78" fmla="*/ 48 w 66"/>
                  <a:gd name="T79" fmla="*/ 30 h 90"/>
                  <a:gd name="T80" fmla="*/ 54 w 66"/>
                  <a:gd name="T81" fmla="*/ 30 h 90"/>
                  <a:gd name="T82" fmla="*/ 60 w 66"/>
                  <a:gd name="T83" fmla="*/ 42 h 90"/>
                  <a:gd name="T84" fmla="*/ 66 w 66"/>
                  <a:gd name="T85" fmla="*/ 60 h 90"/>
                  <a:gd name="T86" fmla="*/ 66 w 66"/>
                  <a:gd name="T87" fmla="*/ 54 h 90"/>
                  <a:gd name="T88" fmla="*/ 66 w 66"/>
                  <a:gd name="T89" fmla="*/ 42 h 90"/>
                  <a:gd name="T90" fmla="*/ 60 w 66"/>
                  <a:gd name="T91" fmla="*/ 24 h 90"/>
                  <a:gd name="T92" fmla="*/ 60 w 66"/>
                  <a:gd name="T93" fmla="*/ 18 h 90"/>
                  <a:gd name="T94" fmla="*/ 66 w 66"/>
                  <a:gd name="T95" fmla="*/ 6 h 90"/>
                  <a:gd name="T96" fmla="*/ 66 w 66"/>
                  <a:gd name="T97" fmla="*/ 0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90"/>
                  <a:gd name="T149" fmla="*/ 66 w 66"/>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90">
                    <a:moveTo>
                      <a:pt x="66" y="0"/>
                    </a:moveTo>
                    <a:lnTo>
                      <a:pt x="66" y="0"/>
                    </a:lnTo>
                    <a:lnTo>
                      <a:pt x="60" y="0"/>
                    </a:lnTo>
                    <a:lnTo>
                      <a:pt x="54" y="0"/>
                    </a:lnTo>
                    <a:lnTo>
                      <a:pt x="54" y="6"/>
                    </a:lnTo>
                    <a:lnTo>
                      <a:pt x="48" y="12"/>
                    </a:lnTo>
                    <a:lnTo>
                      <a:pt x="42" y="18"/>
                    </a:lnTo>
                    <a:lnTo>
                      <a:pt x="36" y="18"/>
                    </a:lnTo>
                    <a:lnTo>
                      <a:pt x="30" y="18"/>
                    </a:lnTo>
                    <a:lnTo>
                      <a:pt x="24" y="18"/>
                    </a:lnTo>
                    <a:lnTo>
                      <a:pt x="18" y="24"/>
                    </a:lnTo>
                    <a:lnTo>
                      <a:pt x="12" y="24"/>
                    </a:lnTo>
                    <a:lnTo>
                      <a:pt x="6" y="24"/>
                    </a:lnTo>
                    <a:lnTo>
                      <a:pt x="6" y="30"/>
                    </a:lnTo>
                    <a:lnTo>
                      <a:pt x="12" y="30"/>
                    </a:lnTo>
                    <a:lnTo>
                      <a:pt x="12" y="24"/>
                    </a:lnTo>
                    <a:lnTo>
                      <a:pt x="18" y="24"/>
                    </a:lnTo>
                    <a:lnTo>
                      <a:pt x="24" y="24"/>
                    </a:lnTo>
                    <a:lnTo>
                      <a:pt x="30" y="24"/>
                    </a:lnTo>
                    <a:lnTo>
                      <a:pt x="36" y="24"/>
                    </a:lnTo>
                    <a:lnTo>
                      <a:pt x="42" y="24"/>
                    </a:lnTo>
                    <a:lnTo>
                      <a:pt x="36" y="30"/>
                    </a:lnTo>
                    <a:lnTo>
                      <a:pt x="36" y="36"/>
                    </a:lnTo>
                    <a:lnTo>
                      <a:pt x="30" y="42"/>
                    </a:lnTo>
                    <a:lnTo>
                      <a:pt x="24" y="48"/>
                    </a:lnTo>
                    <a:lnTo>
                      <a:pt x="18" y="48"/>
                    </a:lnTo>
                    <a:lnTo>
                      <a:pt x="12" y="48"/>
                    </a:lnTo>
                    <a:lnTo>
                      <a:pt x="6" y="54"/>
                    </a:lnTo>
                    <a:lnTo>
                      <a:pt x="0" y="54"/>
                    </a:lnTo>
                    <a:lnTo>
                      <a:pt x="6" y="54"/>
                    </a:lnTo>
                    <a:lnTo>
                      <a:pt x="12" y="54"/>
                    </a:lnTo>
                    <a:lnTo>
                      <a:pt x="18" y="54"/>
                    </a:lnTo>
                    <a:lnTo>
                      <a:pt x="24" y="54"/>
                    </a:lnTo>
                    <a:lnTo>
                      <a:pt x="30" y="48"/>
                    </a:lnTo>
                    <a:lnTo>
                      <a:pt x="24" y="54"/>
                    </a:lnTo>
                    <a:lnTo>
                      <a:pt x="18" y="60"/>
                    </a:lnTo>
                    <a:lnTo>
                      <a:pt x="12" y="72"/>
                    </a:lnTo>
                    <a:lnTo>
                      <a:pt x="12" y="90"/>
                    </a:lnTo>
                    <a:lnTo>
                      <a:pt x="12" y="84"/>
                    </a:lnTo>
                    <a:lnTo>
                      <a:pt x="18" y="84"/>
                    </a:lnTo>
                    <a:lnTo>
                      <a:pt x="18" y="78"/>
                    </a:lnTo>
                    <a:lnTo>
                      <a:pt x="24" y="72"/>
                    </a:lnTo>
                    <a:lnTo>
                      <a:pt x="24" y="66"/>
                    </a:lnTo>
                    <a:lnTo>
                      <a:pt x="30" y="60"/>
                    </a:lnTo>
                    <a:lnTo>
                      <a:pt x="30" y="54"/>
                    </a:lnTo>
                    <a:lnTo>
                      <a:pt x="36" y="60"/>
                    </a:lnTo>
                    <a:lnTo>
                      <a:pt x="36" y="66"/>
                    </a:lnTo>
                    <a:lnTo>
                      <a:pt x="42" y="78"/>
                    </a:lnTo>
                    <a:lnTo>
                      <a:pt x="42" y="84"/>
                    </a:lnTo>
                    <a:lnTo>
                      <a:pt x="48" y="84"/>
                    </a:lnTo>
                    <a:lnTo>
                      <a:pt x="42" y="78"/>
                    </a:lnTo>
                    <a:lnTo>
                      <a:pt x="42" y="72"/>
                    </a:lnTo>
                    <a:lnTo>
                      <a:pt x="42" y="60"/>
                    </a:lnTo>
                    <a:lnTo>
                      <a:pt x="36" y="54"/>
                    </a:lnTo>
                    <a:lnTo>
                      <a:pt x="36" y="48"/>
                    </a:lnTo>
                    <a:lnTo>
                      <a:pt x="42" y="42"/>
                    </a:lnTo>
                    <a:lnTo>
                      <a:pt x="42" y="36"/>
                    </a:lnTo>
                    <a:lnTo>
                      <a:pt x="48" y="30"/>
                    </a:lnTo>
                    <a:lnTo>
                      <a:pt x="48" y="24"/>
                    </a:lnTo>
                    <a:lnTo>
                      <a:pt x="54" y="30"/>
                    </a:lnTo>
                    <a:lnTo>
                      <a:pt x="60" y="36"/>
                    </a:lnTo>
                    <a:lnTo>
                      <a:pt x="60" y="42"/>
                    </a:lnTo>
                    <a:lnTo>
                      <a:pt x="66" y="54"/>
                    </a:lnTo>
                    <a:lnTo>
                      <a:pt x="66" y="60"/>
                    </a:lnTo>
                    <a:lnTo>
                      <a:pt x="66" y="54"/>
                    </a:lnTo>
                    <a:lnTo>
                      <a:pt x="66" y="42"/>
                    </a:lnTo>
                    <a:lnTo>
                      <a:pt x="60" y="30"/>
                    </a:lnTo>
                    <a:lnTo>
                      <a:pt x="60" y="24"/>
                    </a:lnTo>
                    <a:lnTo>
                      <a:pt x="54" y="18"/>
                    </a:lnTo>
                    <a:lnTo>
                      <a:pt x="60" y="18"/>
                    </a:lnTo>
                    <a:lnTo>
                      <a:pt x="60" y="12"/>
                    </a:lnTo>
                    <a:lnTo>
                      <a:pt x="66" y="6"/>
                    </a:lnTo>
                    <a:lnTo>
                      <a:pt x="66"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55" name="Freeform 218"/>
              <p:cNvSpPr>
                <a:spLocks/>
              </p:cNvSpPr>
              <p:nvPr/>
            </p:nvSpPr>
            <p:spPr bwMode="auto">
              <a:xfrm>
                <a:off x="4684" y="2073"/>
                <a:ext cx="95" cy="72"/>
              </a:xfrm>
              <a:custGeom>
                <a:avLst/>
                <a:gdLst>
                  <a:gd name="T0" fmla="*/ 59 w 95"/>
                  <a:gd name="T1" fmla="*/ 0 h 72"/>
                  <a:gd name="T2" fmla="*/ 65 w 95"/>
                  <a:gd name="T3" fmla="*/ 0 h 72"/>
                  <a:gd name="T4" fmla="*/ 77 w 95"/>
                  <a:gd name="T5" fmla="*/ 6 h 72"/>
                  <a:gd name="T6" fmla="*/ 77 w 95"/>
                  <a:gd name="T7" fmla="*/ 12 h 72"/>
                  <a:gd name="T8" fmla="*/ 77 w 95"/>
                  <a:gd name="T9" fmla="*/ 24 h 72"/>
                  <a:gd name="T10" fmla="*/ 59 w 95"/>
                  <a:gd name="T11" fmla="*/ 24 h 72"/>
                  <a:gd name="T12" fmla="*/ 53 w 95"/>
                  <a:gd name="T13" fmla="*/ 30 h 72"/>
                  <a:gd name="T14" fmla="*/ 53 w 95"/>
                  <a:gd name="T15" fmla="*/ 30 h 72"/>
                  <a:gd name="T16" fmla="*/ 59 w 95"/>
                  <a:gd name="T17" fmla="*/ 30 h 72"/>
                  <a:gd name="T18" fmla="*/ 65 w 95"/>
                  <a:gd name="T19" fmla="*/ 30 h 72"/>
                  <a:gd name="T20" fmla="*/ 71 w 95"/>
                  <a:gd name="T21" fmla="*/ 30 h 72"/>
                  <a:gd name="T22" fmla="*/ 77 w 95"/>
                  <a:gd name="T23" fmla="*/ 36 h 72"/>
                  <a:gd name="T24" fmla="*/ 77 w 95"/>
                  <a:gd name="T25" fmla="*/ 42 h 72"/>
                  <a:gd name="T26" fmla="*/ 71 w 95"/>
                  <a:gd name="T27" fmla="*/ 48 h 72"/>
                  <a:gd name="T28" fmla="*/ 77 w 95"/>
                  <a:gd name="T29" fmla="*/ 48 h 72"/>
                  <a:gd name="T30" fmla="*/ 83 w 95"/>
                  <a:gd name="T31" fmla="*/ 48 h 72"/>
                  <a:gd name="T32" fmla="*/ 89 w 95"/>
                  <a:gd name="T33" fmla="*/ 48 h 72"/>
                  <a:gd name="T34" fmla="*/ 95 w 95"/>
                  <a:gd name="T35" fmla="*/ 48 h 72"/>
                  <a:gd name="T36" fmla="*/ 95 w 95"/>
                  <a:gd name="T37" fmla="*/ 66 h 72"/>
                  <a:gd name="T38" fmla="*/ 89 w 95"/>
                  <a:gd name="T39" fmla="*/ 72 h 72"/>
                  <a:gd name="T40" fmla="*/ 83 w 95"/>
                  <a:gd name="T41" fmla="*/ 72 h 72"/>
                  <a:gd name="T42" fmla="*/ 77 w 95"/>
                  <a:gd name="T43" fmla="*/ 72 h 72"/>
                  <a:gd name="T44" fmla="*/ 71 w 95"/>
                  <a:gd name="T45" fmla="*/ 60 h 72"/>
                  <a:gd name="T46" fmla="*/ 65 w 95"/>
                  <a:gd name="T47" fmla="*/ 48 h 72"/>
                  <a:gd name="T48" fmla="*/ 53 w 95"/>
                  <a:gd name="T49" fmla="*/ 42 h 72"/>
                  <a:gd name="T50" fmla="*/ 53 w 95"/>
                  <a:gd name="T51" fmla="*/ 48 h 72"/>
                  <a:gd name="T52" fmla="*/ 53 w 95"/>
                  <a:gd name="T53" fmla="*/ 60 h 72"/>
                  <a:gd name="T54" fmla="*/ 47 w 95"/>
                  <a:gd name="T55" fmla="*/ 66 h 72"/>
                  <a:gd name="T56" fmla="*/ 35 w 95"/>
                  <a:gd name="T57" fmla="*/ 72 h 72"/>
                  <a:gd name="T58" fmla="*/ 29 w 95"/>
                  <a:gd name="T59" fmla="*/ 66 h 72"/>
                  <a:gd name="T60" fmla="*/ 23 w 95"/>
                  <a:gd name="T61" fmla="*/ 54 h 72"/>
                  <a:gd name="T62" fmla="*/ 29 w 95"/>
                  <a:gd name="T63" fmla="*/ 48 h 72"/>
                  <a:gd name="T64" fmla="*/ 29 w 95"/>
                  <a:gd name="T65" fmla="*/ 42 h 72"/>
                  <a:gd name="T66" fmla="*/ 17 w 95"/>
                  <a:gd name="T67" fmla="*/ 36 h 72"/>
                  <a:gd name="T68" fmla="*/ 12 w 95"/>
                  <a:gd name="T69" fmla="*/ 42 h 72"/>
                  <a:gd name="T70" fmla="*/ 0 w 95"/>
                  <a:gd name="T71" fmla="*/ 36 h 72"/>
                  <a:gd name="T72" fmla="*/ 0 w 95"/>
                  <a:gd name="T73" fmla="*/ 30 h 72"/>
                  <a:gd name="T74" fmla="*/ 6 w 95"/>
                  <a:gd name="T75" fmla="*/ 18 h 72"/>
                  <a:gd name="T76" fmla="*/ 6 w 95"/>
                  <a:gd name="T77" fmla="*/ 18 h 72"/>
                  <a:gd name="T78" fmla="*/ 12 w 95"/>
                  <a:gd name="T79" fmla="*/ 12 h 72"/>
                  <a:gd name="T80" fmla="*/ 17 w 95"/>
                  <a:gd name="T81" fmla="*/ 12 h 72"/>
                  <a:gd name="T82" fmla="*/ 23 w 95"/>
                  <a:gd name="T83" fmla="*/ 0 h 72"/>
                  <a:gd name="T84" fmla="*/ 29 w 95"/>
                  <a:gd name="T85" fmla="*/ 0 h 72"/>
                  <a:gd name="T86" fmla="*/ 41 w 95"/>
                  <a:gd name="T87" fmla="*/ 6 h 72"/>
                  <a:gd name="T88" fmla="*/ 41 w 95"/>
                  <a:gd name="T89" fmla="*/ 18 h 72"/>
                  <a:gd name="T90" fmla="*/ 47 w 95"/>
                  <a:gd name="T91" fmla="*/ 24 h 72"/>
                  <a:gd name="T92" fmla="*/ 47 w 95"/>
                  <a:gd name="T93" fmla="*/ 30 h 72"/>
                  <a:gd name="T94" fmla="*/ 53 w 95"/>
                  <a:gd name="T95" fmla="*/ 24 h 72"/>
                  <a:gd name="T96" fmla="*/ 53 w 95"/>
                  <a:gd name="T97" fmla="*/ 18 h 72"/>
                  <a:gd name="T98" fmla="*/ 53 w 95"/>
                  <a:gd name="T99" fmla="*/ 6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72"/>
                  <a:gd name="T152" fmla="*/ 95 w 95"/>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72">
                    <a:moveTo>
                      <a:pt x="53" y="6"/>
                    </a:moveTo>
                    <a:lnTo>
                      <a:pt x="53" y="6"/>
                    </a:lnTo>
                    <a:lnTo>
                      <a:pt x="59" y="0"/>
                    </a:lnTo>
                    <a:lnTo>
                      <a:pt x="65" y="0"/>
                    </a:lnTo>
                    <a:lnTo>
                      <a:pt x="71" y="0"/>
                    </a:lnTo>
                    <a:lnTo>
                      <a:pt x="71" y="6"/>
                    </a:lnTo>
                    <a:lnTo>
                      <a:pt x="77" y="6"/>
                    </a:lnTo>
                    <a:lnTo>
                      <a:pt x="77" y="12"/>
                    </a:lnTo>
                    <a:lnTo>
                      <a:pt x="77" y="18"/>
                    </a:lnTo>
                    <a:lnTo>
                      <a:pt x="77" y="24"/>
                    </a:lnTo>
                    <a:lnTo>
                      <a:pt x="71" y="24"/>
                    </a:lnTo>
                    <a:lnTo>
                      <a:pt x="59" y="24"/>
                    </a:lnTo>
                    <a:lnTo>
                      <a:pt x="59" y="30"/>
                    </a:lnTo>
                    <a:lnTo>
                      <a:pt x="53" y="30"/>
                    </a:lnTo>
                    <a:lnTo>
                      <a:pt x="53" y="36"/>
                    </a:lnTo>
                    <a:lnTo>
                      <a:pt x="59" y="30"/>
                    </a:lnTo>
                    <a:lnTo>
                      <a:pt x="65" y="30"/>
                    </a:lnTo>
                    <a:lnTo>
                      <a:pt x="71" y="30"/>
                    </a:lnTo>
                    <a:lnTo>
                      <a:pt x="71" y="36"/>
                    </a:lnTo>
                    <a:lnTo>
                      <a:pt x="77" y="36"/>
                    </a:lnTo>
                    <a:lnTo>
                      <a:pt x="77" y="42"/>
                    </a:lnTo>
                    <a:lnTo>
                      <a:pt x="71" y="42"/>
                    </a:lnTo>
                    <a:lnTo>
                      <a:pt x="71" y="48"/>
                    </a:lnTo>
                    <a:lnTo>
                      <a:pt x="77" y="48"/>
                    </a:lnTo>
                    <a:lnTo>
                      <a:pt x="83" y="48"/>
                    </a:lnTo>
                    <a:lnTo>
                      <a:pt x="89" y="48"/>
                    </a:lnTo>
                    <a:lnTo>
                      <a:pt x="95" y="48"/>
                    </a:lnTo>
                    <a:lnTo>
                      <a:pt x="95" y="54"/>
                    </a:lnTo>
                    <a:lnTo>
                      <a:pt x="95" y="60"/>
                    </a:lnTo>
                    <a:lnTo>
                      <a:pt x="95" y="66"/>
                    </a:lnTo>
                    <a:lnTo>
                      <a:pt x="95" y="72"/>
                    </a:lnTo>
                    <a:lnTo>
                      <a:pt x="89" y="72"/>
                    </a:lnTo>
                    <a:lnTo>
                      <a:pt x="83" y="72"/>
                    </a:lnTo>
                    <a:lnTo>
                      <a:pt x="77" y="72"/>
                    </a:lnTo>
                    <a:lnTo>
                      <a:pt x="71" y="66"/>
                    </a:lnTo>
                    <a:lnTo>
                      <a:pt x="71" y="60"/>
                    </a:lnTo>
                    <a:lnTo>
                      <a:pt x="71" y="54"/>
                    </a:lnTo>
                    <a:lnTo>
                      <a:pt x="65" y="48"/>
                    </a:lnTo>
                    <a:lnTo>
                      <a:pt x="59" y="48"/>
                    </a:lnTo>
                    <a:lnTo>
                      <a:pt x="53" y="48"/>
                    </a:lnTo>
                    <a:lnTo>
                      <a:pt x="53" y="42"/>
                    </a:lnTo>
                    <a:lnTo>
                      <a:pt x="53" y="48"/>
                    </a:lnTo>
                    <a:lnTo>
                      <a:pt x="53" y="54"/>
                    </a:lnTo>
                    <a:lnTo>
                      <a:pt x="53" y="60"/>
                    </a:lnTo>
                    <a:lnTo>
                      <a:pt x="53" y="66"/>
                    </a:lnTo>
                    <a:lnTo>
                      <a:pt x="47" y="66"/>
                    </a:lnTo>
                    <a:lnTo>
                      <a:pt x="41" y="72"/>
                    </a:lnTo>
                    <a:lnTo>
                      <a:pt x="35" y="72"/>
                    </a:lnTo>
                    <a:lnTo>
                      <a:pt x="29" y="66"/>
                    </a:lnTo>
                    <a:lnTo>
                      <a:pt x="23" y="60"/>
                    </a:lnTo>
                    <a:lnTo>
                      <a:pt x="23" y="54"/>
                    </a:lnTo>
                    <a:lnTo>
                      <a:pt x="23" y="48"/>
                    </a:lnTo>
                    <a:lnTo>
                      <a:pt x="29" y="48"/>
                    </a:lnTo>
                    <a:lnTo>
                      <a:pt x="29" y="42"/>
                    </a:lnTo>
                    <a:lnTo>
                      <a:pt x="23" y="42"/>
                    </a:lnTo>
                    <a:lnTo>
                      <a:pt x="23" y="36"/>
                    </a:lnTo>
                    <a:lnTo>
                      <a:pt x="17" y="36"/>
                    </a:lnTo>
                    <a:lnTo>
                      <a:pt x="17" y="42"/>
                    </a:lnTo>
                    <a:lnTo>
                      <a:pt x="12" y="42"/>
                    </a:lnTo>
                    <a:lnTo>
                      <a:pt x="6" y="42"/>
                    </a:lnTo>
                    <a:lnTo>
                      <a:pt x="0" y="36"/>
                    </a:lnTo>
                    <a:lnTo>
                      <a:pt x="0" y="30"/>
                    </a:lnTo>
                    <a:lnTo>
                      <a:pt x="0" y="24"/>
                    </a:lnTo>
                    <a:lnTo>
                      <a:pt x="6" y="18"/>
                    </a:lnTo>
                    <a:lnTo>
                      <a:pt x="12" y="18"/>
                    </a:lnTo>
                    <a:lnTo>
                      <a:pt x="12" y="12"/>
                    </a:lnTo>
                    <a:lnTo>
                      <a:pt x="17" y="12"/>
                    </a:lnTo>
                    <a:lnTo>
                      <a:pt x="17" y="6"/>
                    </a:lnTo>
                    <a:lnTo>
                      <a:pt x="17" y="0"/>
                    </a:lnTo>
                    <a:lnTo>
                      <a:pt x="23" y="0"/>
                    </a:lnTo>
                    <a:lnTo>
                      <a:pt x="29" y="0"/>
                    </a:lnTo>
                    <a:lnTo>
                      <a:pt x="35" y="0"/>
                    </a:lnTo>
                    <a:lnTo>
                      <a:pt x="41" y="0"/>
                    </a:lnTo>
                    <a:lnTo>
                      <a:pt x="41" y="6"/>
                    </a:lnTo>
                    <a:lnTo>
                      <a:pt x="41" y="12"/>
                    </a:lnTo>
                    <a:lnTo>
                      <a:pt x="35" y="18"/>
                    </a:lnTo>
                    <a:lnTo>
                      <a:pt x="41" y="18"/>
                    </a:lnTo>
                    <a:lnTo>
                      <a:pt x="47" y="18"/>
                    </a:lnTo>
                    <a:lnTo>
                      <a:pt x="47" y="24"/>
                    </a:lnTo>
                    <a:lnTo>
                      <a:pt x="47" y="30"/>
                    </a:lnTo>
                    <a:lnTo>
                      <a:pt x="47" y="24"/>
                    </a:lnTo>
                    <a:lnTo>
                      <a:pt x="53" y="24"/>
                    </a:lnTo>
                    <a:lnTo>
                      <a:pt x="53" y="18"/>
                    </a:lnTo>
                    <a:lnTo>
                      <a:pt x="53" y="12"/>
                    </a:lnTo>
                    <a:lnTo>
                      <a:pt x="53" y="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56" name="Freeform 219"/>
              <p:cNvSpPr>
                <a:spLocks/>
              </p:cNvSpPr>
              <p:nvPr/>
            </p:nvSpPr>
            <p:spPr bwMode="auto">
              <a:xfrm>
                <a:off x="4600" y="2001"/>
                <a:ext cx="96" cy="90"/>
              </a:xfrm>
              <a:custGeom>
                <a:avLst/>
                <a:gdLst>
                  <a:gd name="T0" fmla="*/ 90 w 96"/>
                  <a:gd name="T1" fmla="*/ 90 h 90"/>
                  <a:gd name="T2" fmla="*/ 84 w 96"/>
                  <a:gd name="T3" fmla="*/ 84 h 90"/>
                  <a:gd name="T4" fmla="*/ 78 w 96"/>
                  <a:gd name="T5" fmla="*/ 84 h 90"/>
                  <a:gd name="T6" fmla="*/ 66 w 96"/>
                  <a:gd name="T7" fmla="*/ 84 h 90"/>
                  <a:gd name="T8" fmla="*/ 54 w 96"/>
                  <a:gd name="T9" fmla="*/ 84 h 90"/>
                  <a:gd name="T10" fmla="*/ 48 w 96"/>
                  <a:gd name="T11" fmla="*/ 84 h 90"/>
                  <a:gd name="T12" fmla="*/ 54 w 96"/>
                  <a:gd name="T13" fmla="*/ 78 h 90"/>
                  <a:gd name="T14" fmla="*/ 60 w 96"/>
                  <a:gd name="T15" fmla="*/ 78 h 90"/>
                  <a:gd name="T16" fmla="*/ 72 w 96"/>
                  <a:gd name="T17" fmla="*/ 78 h 90"/>
                  <a:gd name="T18" fmla="*/ 72 w 96"/>
                  <a:gd name="T19" fmla="*/ 72 h 90"/>
                  <a:gd name="T20" fmla="*/ 60 w 96"/>
                  <a:gd name="T21" fmla="*/ 60 h 90"/>
                  <a:gd name="T22" fmla="*/ 48 w 96"/>
                  <a:gd name="T23" fmla="*/ 66 h 90"/>
                  <a:gd name="T24" fmla="*/ 30 w 96"/>
                  <a:gd name="T25" fmla="*/ 66 h 90"/>
                  <a:gd name="T26" fmla="*/ 18 w 96"/>
                  <a:gd name="T27" fmla="*/ 60 h 90"/>
                  <a:gd name="T28" fmla="*/ 24 w 96"/>
                  <a:gd name="T29" fmla="*/ 60 h 90"/>
                  <a:gd name="T30" fmla="*/ 36 w 96"/>
                  <a:gd name="T31" fmla="*/ 60 h 90"/>
                  <a:gd name="T32" fmla="*/ 48 w 96"/>
                  <a:gd name="T33" fmla="*/ 54 h 90"/>
                  <a:gd name="T34" fmla="*/ 48 w 96"/>
                  <a:gd name="T35" fmla="*/ 48 h 90"/>
                  <a:gd name="T36" fmla="*/ 36 w 96"/>
                  <a:gd name="T37" fmla="*/ 42 h 90"/>
                  <a:gd name="T38" fmla="*/ 24 w 96"/>
                  <a:gd name="T39" fmla="*/ 42 h 90"/>
                  <a:gd name="T40" fmla="*/ 6 w 96"/>
                  <a:gd name="T41" fmla="*/ 42 h 90"/>
                  <a:gd name="T42" fmla="*/ 0 w 96"/>
                  <a:gd name="T43" fmla="*/ 36 h 90"/>
                  <a:gd name="T44" fmla="*/ 6 w 96"/>
                  <a:gd name="T45" fmla="*/ 36 h 90"/>
                  <a:gd name="T46" fmla="*/ 12 w 96"/>
                  <a:gd name="T47" fmla="*/ 36 h 90"/>
                  <a:gd name="T48" fmla="*/ 24 w 96"/>
                  <a:gd name="T49" fmla="*/ 36 h 90"/>
                  <a:gd name="T50" fmla="*/ 30 w 96"/>
                  <a:gd name="T51" fmla="*/ 30 h 90"/>
                  <a:gd name="T52" fmla="*/ 18 w 96"/>
                  <a:gd name="T53" fmla="*/ 18 h 90"/>
                  <a:gd name="T54" fmla="*/ 6 w 96"/>
                  <a:gd name="T55" fmla="*/ 6 h 90"/>
                  <a:gd name="T56" fmla="*/ 0 w 96"/>
                  <a:gd name="T57" fmla="*/ 0 h 90"/>
                  <a:gd name="T58" fmla="*/ 6 w 96"/>
                  <a:gd name="T59" fmla="*/ 6 h 90"/>
                  <a:gd name="T60" fmla="*/ 18 w 96"/>
                  <a:gd name="T61" fmla="*/ 18 h 90"/>
                  <a:gd name="T62" fmla="*/ 30 w 96"/>
                  <a:gd name="T63" fmla="*/ 30 h 90"/>
                  <a:gd name="T64" fmla="*/ 36 w 96"/>
                  <a:gd name="T65" fmla="*/ 18 h 90"/>
                  <a:gd name="T66" fmla="*/ 36 w 96"/>
                  <a:gd name="T67" fmla="*/ 6 h 90"/>
                  <a:gd name="T68" fmla="*/ 42 w 96"/>
                  <a:gd name="T69" fmla="*/ 6 h 90"/>
                  <a:gd name="T70" fmla="*/ 42 w 96"/>
                  <a:gd name="T71" fmla="*/ 30 h 90"/>
                  <a:gd name="T72" fmla="*/ 54 w 96"/>
                  <a:gd name="T73" fmla="*/ 42 h 90"/>
                  <a:gd name="T74" fmla="*/ 60 w 96"/>
                  <a:gd name="T75" fmla="*/ 48 h 90"/>
                  <a:gd name="T76" fmla="*/ 66 w 96"/>
                  <a:gd name="T77" fmla="*/ 30 h 90"/>
                  <a:gd name="T78" fmla="*/ 66 w 96"/>
                  <a:gd name="T79" fmla="*/ 24 h 90"/>
                  <a:gd name="T80" fmla="*/ 72 w 96"/>
                  <a:gd name="T81" fmla="*/ 42 h 90"/>
                  <a:gd name="T82" fmla="*/ 72 w 96"/>
                  <a:gd name="T83" fmla="*/ 60 h 90"/>
                  <a:gd name="T84" fmla="*/ 84 w 96"/>
                  <a:gd name="T85" fmla="*/ 72 h 90"/>
                  <a:gd name="T86" fmla="*/ 90 w 96"/>
                  <a:gd name="T87" fmla="*/ 66 h 90"/>
                  <a:gd name="T88" fmla="*/ 90 w 96"/>
                  <a:gd name="T89" fmla="*/ 60 h 90"/>
                  <a:gd name="T90" fmla="*/ 90 w 96"/>
                  <a:gd name="T91" fmla="*/ 66 h 90"/>
                  <a:gd name="T92" fmla="*/ 90 w 96"/>
                  <a:gd name="T93" fmla="*/ 78 h 90"/>
                  <a:gd name="T94" fmla="*/ 90 w 96"/>
                  <a:gd name="T95" fmla="*/ 84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
                  <a:gd name="T145" fmla="*/ 0 h 90"/>
                  <a:gd name="T146" fmla="*/ 96 w 96"/>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 h="90">
                    <a:moveTo>
                      <a:pt x="96" y="90"/>
                    </a:moveTo>
                    <a:lnTo>
                      <a:pt x="90" y="90"/>
                    </a:lnTo>
                    <a:lnTo>
                      <a:pt x="84" y="84"/>
                    </a:lnTo>
                    <a:lnTo>
                      <a:pt x="78" y="84"/>
                    </a:lnTo>
                    <a:lnTo>
                      <a:pt x="72" y="84"/>
                    </a:lnTo>
                    <a:lnTo>
                      <a:pt x="66" y="84"/>
                    </a:lnTo>
                    <a:lnTo>
                      <a:pt x="60" y="84"/>
                    </a:lnTo>
                    <a:lnTo>
                      <a:pt x="54" y="84"/>
                    </a:lnTo>
                    <a:lnTo>
                      <a:pt x="48" y="84"/>
                    </a:lnTo>
                    <a:lnTo>
                      <a:pt x="48" y="78"/>
                    </a:lnTo>
                    <a:lnTo>
                      <a:pt x="54" y="78"/>
                    </a:lnTo>
                    <a:lnTo>
                      <a:pt x="60" y="78"/>
                    </a:lnTo>
                    <a:lnTo>
                      <a:pt x="66" y="78"/>
                    </a:lnTo>
                    <a:lnTo>
                      <a:pt x="72" y="78"/>
                    </a:lnTo>
                    <a:lnTo>
                      <a:pt x="72" y="72"/>
                    </a:lnTo>
                    <a:lnTo>
                      <a:pt x="66" y="66"/>
                    </a:lnTo>
                    <a:lnTo>
                      <a:pt x="60" y="66"/>
                    </a:lnTo>
                    <a:lnTo>
                      <a:pt x="60" y="60"/>
                    </a:lnTo>
                    <a:lnTo>
                      <a:pt x="54" y="60"/>
                    </a:lnTo>
                    <a:lnTo>
                      <a:pt x="48" y="66"/>
                    </a:lnTo>
                    <a:lnTo>
                      <a:pt x="42" y="66"/>
                    </a:lnTo>
                    <a:lnTo>
                      <a:pt x="36" y="66"/>
                    </a:lnTo>
                    <a:lnTo>
                      <a:pt x="30" y="66"/>
                    </a:lnTo>
                    <a:lnTo>
                      <a:pt x="24" y="66"/>
                    </a:lnTo>
                    <a:lnTo>
                      <a:pt x="24" y="60"/>
                    </a:lnTo>
                    <a:lnTo>
                      <a:pt x="18" y="60"/>
                    </a:lnTo>
                    <a:lnTo>
                      <a:pt x="24" y="54"/>
                    </a:lnTo>
                    <a:lnTo>
                      <a:pt x="24" y="60"/>
                    </a:lnTo>
                    <a:lnTo>
                      <a:pt x="30" y="60"/>
                    </a:lnTo>
                    <a:lnTo>
                      <a:pt x="36" y="60"/>
                    </a:lnTo>
                    <a:lnTo>
                      <a:pt x="42" y="60"/>
                    </a:lnTo>
                    <a:lnTo>
                      <a:pt x="48" y="54"/>
                    </a:lnTo>
                    <a:lnTo>
                      <a:pt x="54" y="54"/>
                    </a:lnTo>
                    <a:lnTo>
                      <a:pt x="48" y="48"/>
                    </a:lnTo>
                    <a:lnTo>
                      <a:pt x="42" y="42"/>
                    </a:lnTo>
                    <a:lnTo>
                      <a:pt x="36" y="42"/>
                    </a:lnTo>
                    <a:lnTo>
                      <a:pt x="30" y="42"/>
                    </a:lnTo>
                    <a:lnTo>
                      <a:pt x="24" y="42"/>
                    </a:lnTo>
                    <a:lnTo>
                      <a:pt x="18" y="42"/>
                    </a:lnTo>
                    <a:lnTo>
                      <a:pt x="12" y="42"/>
                    </a:lnTo>
                    <a:lnTo>
                      <a:pt x="6" y="42"/>
                    </a:lnTo>
                    <a:lnTo>
                      <a:pt x="6" y="36"/>
                    </a:lnTo>
                    <a:lnTo>
                      <a:pt x="0" y="36"/>
                    </a:lnTo>
                    <a:lnTo>
                      <a:pt x="6" y="36"/>
                    </a:lnTo>
                    <a:lnTo>
                      <a:pt x="12" y="36"/>
                    </a:lnTo>
                    <a:lnTo>
                      <a:pt x="18" y="36"/>
                    </a:lnTo>
                    <a:lnTo>
                      <a:pt x="24" y="36"/>
                    </a:lnTo>
                    <a:lnTo>
                      <a:pt x="30" y="36"/>
                    </a:lnTo>
                    <a:lnTo>
                      <a:pt x="30" y="30"/>
                    </a:lnTo>
                    <a:lnTo>
                      <a:pt x="24" y="30"/>
                    </a:lnTo>
                    <a:lnTo>
                      <a:pt x="18" y="24"/>
                    </a:lnTo>
                    <a:lnTo>
                      <a:pt x="18" y="18"/>
                    </a:lnTo>
                    <a:lnTo>
                      <a:pt x="12" y="18"/>
                    </a:lnTo>
                    <a:lnTo>
                      <a:pt x="6" y="12"/>
                    </a:lnTo>
                    <a:lnTo>
                      <a:pt x="6" y="6"/>
                    </a:lnTo>
                    <a:lnTo>
                      <a:pt x="0" y="0"/>
                    </a:lnTo>
                    <a:lnTo>
                      <a:pt x="6" y="0"/>
                    </a:lnTo>
                    <a:lnTo>
                      <a:pt x="6" y="6"/>
                    </a:lnTo>
                    <a:lnTo>
                      <a:pt x="12" y="6"/>
                    </a:lnTo>
                    <a:lnTo>
                      <a:pt x="12" y="12"/>
                    </a:lnTo>
                    <a:lnTo>
                      <a:pt x="18" y="18"/>
                    </a:lnTo>
                    <a:lnTo>
                      <a:pt x="24" y="24"/>
                    </a:lnTo>
                    <a:lnTo>
                      <a:pt x="30" y="24"/>
                    </a:lnTo>
                    <a:lnTo>
                      <a:pt x="30" y="30"/>
                    </a:lnTo>
                    <a:lnTo>
                      <a:pt x="36" y="30"/>
                    </a:lnTo>
                    <a:lnTo>
                      <a:pt x="36" y="24"/>
                    </a:lnTo>
                    <a:lnTo>
                      <a:pt x="36" y="18"/>
                    </a:lnTo>
                    <a:lnTo>
                      <a:pt x="36" y="12"/>
                    </a:lnTo>
                    <a:lnTo>
                      <a:pt x="36" y="6"/>
                    </a:lnTo>
                    <a:lnTo>
                      <a:pt x="42" y="6"/>
                    </a:lnTo>
                    <a:lnTo>
                      <a:pt x="42" y="18"/>
                    </a:lnTo>
                    <a:lnTo>
                      <a:pt x="42" y="24"/>
                    </a:lnTo>
                    <a:lnTo>
                      <a:pt x="42" y="30"/>
                    </a:lnTo>
                    <a:lnTo>
                      <a:pt x="42" y="36"/>
                    </a:lnTo>
                    <a:lnTo>
                      <a:pt x="48" y="36"/>
                    </a:lnTo>
                    <a:lnTo>
                      <a:pt x="54" y="42"/>
                    </a:lnTo>
                    <a:lnTo>
                      <a:pt x="54" y="48"/>
                    </a:lnTo>
                    <a:lnTo>
                      <a:pt x="60" y="48"/>
                    </a:lnTo>
                    <a:lnTo>
                      <a:pt x="66" y="42"/>
                    </a:lnTo>
                    <a:lnTo>
                      <a:pt x="66" y="36"/>
                    </a:lnTo>
                    <a:lnTo>
                      <a:pt x="66" y="30"/>
                    </a:lnTo>
                    <a:lnTo>
                      <a:pt x="66" y="24"/>
                    </a:lnTo>
                    <a:lnTo>
                      <a:pt x="72" y="24"/>
                    </a:lnTo>
                    <a:lnTo>
                      <a:pt x="72" y="36"/>
                    </a:lnTo>
                    <a:lnTo>
                      <a:pt x="72" y="42"/>
                    </a:lnTo>
                    <a:lnTo>
                      <a:pt x="72" y="48"/>
                    </a:lnTo>
                    <a:lnTo>
                      <a:pt x="66" y="54"/>
                    </a:lnTo>
                    <a:lnTo>
                      <a:pt x="72" y="60"/>
                    </a:lnTo>
                    <a:lnTo>
                      <a:pt x="78" y="66"/>
                    </a:lnTo>
                    <a:lnTo>
                      <a:pt x="84" y="72"/>
                    </a:lnTo>
                    <a:lnTo>
                      <a:pt x="84" y="66"/>
                    </a:lnTo>
                    <a:lnTo>
                      <a:pt x="90" y="66"/>
                    </a:lnTo>
                    <a:lnTo>
                      <a:pt x="90" y="60"/>
                    </a:lnTo>
                    <a:lnTo>
                      <a:pt x="96" y="60"/>
                    </a:lnTo>
                    <a:lnTo>
                      <a:pt x="90" y="66"/>
                    </a:lnTo>
                    <a:lnTo>
                      <a:pt x="90" y="72"/>
                    </a:lnTo>
                    <a:lnTo>
                      <a:pt x="90" y="78"/>
                    </a:lnTo>
                    <a:lnTo>
                      <a:pt x="90" y="84"/>
                    </a:lnTo>
                    <a:lnTo>
                      <a:pt x="96" y="9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57" name="Freeform 220"/>
              <p:cNvSpPr>
                <a:spLocks/>
              </p:cNvSpPr>
              <p:nvPr/>
            </p:nvSpPr>
            <p:spPr bwMode="auto">
              <a:xfrm>
                <a:off x="4719" y="1977"/>
                <a:ext cx="78" cy="102"/>
              </a:xfrm>
              <a:custGeom>
                <a:avLst/>
                <a:gdLst>
                  <a:gd name="T0" fmla="*/ 18 w 78"/>
                  <a:gd name="T1" fmla="*/ 102 h 102"/>
                  <a:gd name="T2" fmla="*/ 12 w 78"/>
                  <a:gd name="T3" fmla="*/ 90 h 102"/>
                  <a:gd name="T4" fmla="*/ 6 w 78"/>
                  <a:gd name="T5" fmla="*/ 84 h 102"/>
                  <a:gd name="T6" fmla="*/ 0 w 78"/>
                  <a:gd name="T7" fmla="*/ 72 h 102"/>
                  <a:gd name="T8" fmla="*/ 6 w 78"/>
                  <a:gd name="T9" fmla="*/ 60 h 102"/>
                  <a:gd name="T10" fmla="*/ 6 w 78"/>
                  <a:gd name="T11" fmla="*/ 60 h 102"/>
                  <a:gd name="T12" fmla="*/ 6 w 78"/>
                  <a:gd name="T13" fmla="*/ 72 h 102"/>
                  <a:gd name="T14" fmla="*/ 12 w 78"/>
                  <a:gd name="T15" fmla="*/ 90 h 102"/>
                  <a:gd name="T16" fmla="*/ 24 w 78"/>
                  <a:gd name="T17" fmla="*/ 90 h 102"/>
                  <a:gd name="T18" fmla="*/ 24 w 78"/>
                  <a:gd name="T19" fmla="*/ 90 h 102"/>
                  <a:gd name="T20" fmla="*/ 24 w 78"/>
                  <a:gd name="T21" fmla="*/ 78 h 102"/>
                  <a:gd name="T22" fmla="*/ 18 w 78"/>
                  <a:gd name="T23" fmla="*/ 54 h 102"/>
                  <a:gd name="T24" fmla="*/ 18 w 78"/>
                  <a:gd name="T25" fmla="*/ 48 h 102"/>
                  <a:gd name="T26" fmla="*/ 24 w 78"/>
                  <a:gd name="T27" fmla="*/ 42 h 102"/>
                  <a:gd name="T28" fmla="*/ 24 w 78"/>
                  <a:gd name="T29" fmla="*/ 54 h 102"/>
                  <a:gd name="T30" fmla="*/ 24 w 78"/>
                  <a:gd name="T31" fmla="*/ 72 h 102"/>
                  <a:gd name="T32" fmla="*/ 30 w 78"/>
                  <a:gd name="T33" fmla="*/ 72 h 102"/>
                  <a:gd name="T34" fmla="*/ 36 w 78"/>
                  <a:gd name="T35" fmla="*/ 60 h 102"/>
                  <a:gd name="T36" fmla="*/ 36 w 78"/>
                  <a:gd name="T37" fmla="*/ 48 h 102"/>
                  <a:gd name="T38" fmla="*/ 36 w 78"/>
                  <a:gd name="T39" fmla="*/ 24 h 102"/>
                  <a:gd name="T40" fmla="*/ 42 w 78"/>
                  <a:gd name="T41" fmla="*/ 12 h 102"/>
                  <a:gd name="T42" fmla="*/ 42 w 78"/>
                  <a:gd name="T43" fmla="*/ 12 h 102"/>
                  <a:gd name="T44" fmla="*/ 42 w 78"/>
                  <a:gd name="T45" fmla="*/ 24 h 102"/>
                  <a:gd name="T46" fmla="*/ 42 w 78"/>
                  <a:gd name="T47" fmla="*/ 42 h 102"/>
                  <a:gd name="T48" fmla="*/ 48 w 78"/>
                  <a:gd name="T49" fmla="*/ 42 h 102"/>
                  <a:gd name="T50" fmla="*/ 54 w 78"/>
                  <a:gd name="T51" fmla="*/ 30 h 102"/>
                  <a:gd name="T52" fmla="*/ 54 w 78"/>
                  <a:gd name="T53" fmla="*/ 18 h 102"/>
                  <a:gd name="T54" fmla="*/ 60 w 78"/>
                  <a:gd name="T55" fmla="*/ 6 h 102"/>
                  <a:gd name="T56" fmla="*/ 66 w 78"/>
                  <a:gd name="T57" fmla="*/ 0 h 102"/>
                  <a:gd name="T58" fmla="*/ 72 w 78"/>
                  <a:gd name="T59" fmla="*/ 0 h 102"/>
                  <a:gd name="T60" fmla="*/ 66 w 78"/>
                  <a:gd name="T61" fmla="*/ 12 h 102"/>
                  <a:gd name="T62" fmla="*/ 54 w 78"/>
                  <a:gd name="T63" fmla="*/ 24 h 102"/>
                  <a:gd name="T64" fmla="*/ 54 w 78"/>
                  <a:gd name="T65" fmla="*/ 36 h 102"/>
                  <a:gd name="T66" fmla="*/ 48 w 78"/>
                  <a:gd name="T67" fmla="*/ 48 h 102"/>
                  <a:gd name="T68" fmla="*/ 54 w 78"/>
                  <a:gd name="T69" fmla="*/ 48 h 102"/>
                  <a:gd name="T70" fmla="*/ 60 w 78"/>
                  <a:gd name="T71" fmla="*/ 48 h 102"/>
                  <a:gd name="T72" fmla="*/ 66 w 78"/>
                  <a:gd name="T73" fmla="*/ 42 h 102"/>
                  <a:gd name="T74" fmla="*/ 72 w 78"/>
                  <a:gd name="T75" fmla="*/ 36 h 102"/>
                  <a:gd name="T76" fmla="*/ 78 w 78"/>
                  <a:gd name="T77" fmla="*/ 36 h 102"/>
                  <a:gd name="T78" fmla="*/ 78 w 78"/>
                  <a:gd name="T79" fmla="*/ 36 h 102"/>
                  <a:gd name="T80" fmla="*/ 72 w 78"/>
                  <a:gd name="T81" fmla="*/ 42 h 102"/>
                  <a:gd name="T82" fmla="*/ 66 w 78"/>
                  <a:gd name="T83" fmla="*/ 48 h 102"/>
                  <a:gd name="T84" fmla="*/ 60 w 78"/>
                  <a:gd name="T85" fmla="*/ 54 h 102"/>
                  <a:gd name="T86" fmla="*/ 48 w 78"/>
                  <a:gd name="T87" fmla="*/ 54 h 102"/>
                  <a:gd name="T88" fmla="*/ 42 w 78"/>
                  <a:gd name="T89" fmla="*/ 60 h 102"/>
                  <a:gd name="T90" fmla="*/ 36 w 78"/>
                  <a:gd name="T91" fmla="*/ 78 h 102"/>
                  <a:gd name="T92" fmla="*/ 36 w 78"/>
                  <a:gd name="T93" fmla="*/ 84 h 102"/>
                  <a:gd name="T94" fmla="*/ 48 w 78"/>
                  <a:gd name="T95" fmla="*/ 84 h 102"/>
                  <a:gd name="T96" fmla="*/ 54 w 78"/>
                  <a:gd name="T97" fmla="*/ 84 h 102"/>
                  <a:gd name="T98" fmla="*/ 60 w 78"/>
                  <a:gd name="T99" fmla="*/ 78 h 102"/>
                  <a:gd name="T100" fmla="*/ 66 w 78"/>
                  <a:gd name="T101" fmla="*/ 72 h 102"/>
                  <a:gd name="T102" fmla="*/ 66 w 78"/>
                  <a:gd name="T103" fmla="*/ 72 h 102"/>
                  <a:gd name="T104" fmla="*/ 66 w 78"/>
                  <a:gd name="T105" fmla="*/ 78 h 102"/>
                  <a:gd name="T106" fmla="*/ 54 w 78"/>
                  <a:gd name="T107" fmla="*/ 84 h 102"/>
                  <a:gd name="T108" fmla="*/ 48 w 78"/>
                  <a:gd name="T109" fmla="*/ 90 h 102"/>
                  <a:gd name="T110" fmla="*/ 36 w 78"/>
                  <a:gd name="T111" fmla="*/ 90 h 102"/>
                  <a:gd name="T112" fmla="*/ 30 w 78"/>
                  <a:gd name="T113" fmla="*/ 90 h 102"/>
                  <a:gd name="T114" fmla="*/ 30 w 78"/>
                  <a:gd name="T115" fmla="*/ 96 h 102"/>
                  <a:gd name="T116" fmla="*/ 24 w 78"/>
                  <a:gd name="T117" fmla="*/ 96 h 102"/>
                  <a:gd name="T118" fmla="*/ 18 w 78"/>
                  <a:gd name="T119" fmla="*/ 102 h 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102"/>
                  <a:gd name="T182" fmla="*/ 78 w 78"/>
                  <a:gd name="T183" fmla="*/ 102 h 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102">
                    <a:moveTo>
                      <a:pt x="18" y="102"/>
                    </a:moveTo>
                    <a:lnTo>
                      <a:pt x="18" y="102"/>
                    </a:lnTo>
                    <a:lnTo>
                      <a:pt x="12" y="96"/>
                    </a:lnTo>
                    <a:lnTo>
                      <a:pt x="12" y="90"/>
                    </a:lnTo>
                    <a:lnTo>
                      <a:pt x="6" y="90"/>
                    </a:lnTo>
                    <a:lnTo>
                      <a:pt x="6" y="84"/>
                    </a:lnTo>
                    <a:lnTo>
                      <a:pt x="0" y="78"/>
                    </a:lnTo>
                    <a:lnTo>
                      <a:pt x="0" y="72"/>
                    </a:lnTo>
                    <a:lnTo>
                      <a:pt x="0" y="66"/>
                    </a:lnTo>
                    <a:lnTo>
                      <a:pt x="6" y="60"/>
                    </a:lnTo>
                    <a:lnTo>
                      <a:pt x="6" y="66"/>
                    </a:lnTo>
                    <a:lnTo>
                      <a:pt x="6" y="72"/>
                    </a:lnTo>
                    <a:lnTo>
                      <a:pt x="12" y="84"/>
                    </a:lnTo>
                    <a:lnTo>
                      <a:pt x="12" y="90"/>
                    </a:lnTo>
                    <a:lnTo>
                      <a:pt x="18" y="96"/>
                    </a:lnTo>
                    <a:lnTo>
                      <a:pt x="24" y="90"/>
                    </a:lnTo>
                    <a:lnTo>
                      <a:pt x="24" y="84"/>
                    </a:lnTo>
                    <a:lnTo>
                      <a:pt x="24" y="78"/>
                    </a:lnTo>
                    <a:lnTo>
                      <a:pt x="18" y="66"/>
                    </a:lnTo>
                    <a:lnTo>
                      <a:pt x="18" y="54"/>
                    </a:lnTo>
                    <a:lnTo>
                      <a:pt x="18" y="48"/>
                    </a:lnTo>
                    <a:lnTo>
                      <a:pt x="18" y="42"/>
                    </a:lnTo>
                    <a:lnTo>
                      <a:pt x="24" y="42"/>
                    </a:lnTo>
                    <a:lnTo>
                      <a:pt x="24" y="48"/>
                    </a:lnTo>
                    <a:lnTo>
                      <a:pt x="24" y="54"/>
                    </a:lnTo>
                    <a:lnTo>
                      <a:pt x="24" y="66"/>
                    </a:lnTo>
                    <a:lnTo>
                      <a:pt x="24" y="72"/>
                    </a:lnTo>
                    <a:lnTo>
                      <a:pt x="30" y="78"/>
                    </a:lnTo>
                    <a:lnTo>
                      <a:pt x="30" y="72"/>
                    </a:lnTo>
                    <a:lnTo>
                      <a:pt x="36" y="66"/>
                    </a:lnTo>
                    <a:lnTo>
                      <a:pt x="36" y="60"/>
                    </a:lnTo>
                    <a:lnTo>
                      <a:pt x="36" y="54"/>
                    </a:lnTo>
                    <a:lnTo>
                      <a:pt x="36" y="48"/>
                    </a:lnTo>
                    <a:lnTo>
                      <a:pt x="36" y="36"/>
                    </a:lnTo>
                    <a:lnTo>
                      <a:pt x="36" y="24"/>
                    </a:lnTo>
                    <a:lnTo>
                      <a:pt x="36" y="12"/>
                    </a:lnTo>
                    <a:lnTo>
                      <a:pt x="42" y="12"/>
                    </a:lnTo>
                    <a:lnTo>
                      <a:pt x="42" y="18"/>
                    </a:lnTo>
                    <a:lnTo>
                      <a:pt x="42" y="24"/>
                    </a:lnTo>
                    <a:lnTo>
                      <a:pt x="42" y="36"/>
                    </a:lnTo>
                    <a:lnTo>
                      <a:pt x="42" y="42"/>
                    </a:lnTo>
                    <a:lnTo>
                      <a:pt x="42" y="48"/>
                    </a:lnTo>
                    <a:lnTo>
                      <a:pt x="48" y="42"/>
                    </a:lnTo>
                    <a:lnTo>
                      <a:pt x="48" y="36"/>
                    </a:lnTo>
                    <a:lnTo>
                      <a:pt x="54" y="30"/>
                    </a:lnTo>
                    <a:lnTo>
                      <a:pt x="54" y="24"/>
                    </a:lnTo>
                    <a:lnTo>
                      <a:pt x="54" y="18"/>
                    </a:lnTo>
                    <a:lnTo>
                      <a:pt x="60" y="12"/>
                    </a:lnTo>
                    <a:lnTo>
                      <a:pt x="60" y="6"/>
                    </a:lnTo>
                    <a:lnTo>
                      <a:pt x="66" y="6"/>
                    </a:lnTo>
                    <a:lnTo>
                      <a:pt x="66" y="0"/>
                    </a:lnTo>
                    <a:lnTo>
                      <a:pt x="72" y="0"/>
                    </a:lnTo>
                    <a:lnTo>
                      <a:pt x="72" y="6"/>
                    </a:lnTo>
                    <a:lnTo>
                      <a:pt x="66" y="12"/>
                    </a:lnTo>
                    <a:lnTo>
                      <a:pt x="60" y="18"/>
                    </a:lnTo>
                    <a:lnTo>
                      <a:pt x="54" y="24"/>
                    </a:lnTo>
                    <a:lnTo>
                      <a:pt x="54" y="30"/>
                    </a:lnTo>
                    <a:lnTo>
                      <a:pt x="54" y="36"/>
                    </a:lnTo>
                    <a:lnTo>
                      <a:pt x="54" y="42"/>
                    </a:lnTo>
                    <a:lnTo>
                      <a:pt x="48" y="48"/>
                    </a:lnTo>
                    <a:lnTo>
                      <a:pt x="54" y="48"/>
                    </a:lnTo>
                    <a:lnTo>
                      <a:pt x="60" y="48"/>
                    </a:lnTo>
                    <a:lnTo>
                      <a:pt x="66" y="42"/>
                    </a:lnTo>
                    <a:lnTo>
                      <a:pt x="72" y="42"/>
                    </a:lnTo>
                    <a:lnTo>
                      <a:pt x="72" y="36"/>
                    </a:lnTo>
                    <a:lnTo>
                      <a:pt x="78" y="36"/>
                    </a:lnTo>
                    <a:lnTo>
                      <a:pt x="72" y="42"/>
                    </a:lnTo>
                    <a:lnTo>
                      <a:pt x="72" y="48"/>
                    </a:lnTo>
                    <a:lnTo>
                      <a:pt x="66" y="48"/>
                    </a:lnTo>
                    <a:lnTo>
                      <a:pt x="60" y="48"/>
                    </a:lnTo>
                    <a:lnTo>
                      <a:pt x="60" y="54"/>
                    </a:lnTo>
                    <a:lnTo>
                      <a:pt x="54" y="54"/>
                    </a:lnTo>
                    <a:lnTo>
                      <a:pt x="48" y="54"/>
                    </a:lnTo>
                    <a:lnTo>
                      <a:pt x="42" y="60"/>
                    </a:lnTo>
                    <a:lnTo>
                      <a:pt x="42" y="66"/>
                    </a:lnTo>
                    <a:lnTo>
                      <a:pt x="36" y="78"/>
                    </a:lnTo>
                    <a:lnTo>
                      <a:pt x="36" y="84"/>
                    </a:lnTo>
                    <a:lnTo>
                      <a:pt x="42" y="84"/>
                    </a:lnTo>
                    <a:lnTo>
                      <a:pt x="48" y="84"/>
                    </a:lnTo>
                    <a:lnTo>
                      <a:pt x="54" y="84"/>
                    </a:lnTo>
                    <a:lnTo>
                      <a:pt x="60" y="78"/>
                    </a:lnTo>
                    <a:lnTo>
                      <a:pt x="60" y="72"/>
                    </a:lnTo>
                    <a:lnTo>
                      <a:pt x="66" y="72"/>
                    </a:lnTo>
                    <a:lnTo>
                      <a:pt x="66" y="78"/>
                    </a:lnTo>
                    <a:lnTo>
                      <a:pt x="60" y="84"/>
                    </a:lnTo>
                    <a:lnTo>
                      <a:pt x="54" y="84"/>
                    </a:lnTo>
                    <a:lnTo>
                      <a:pt x="54" y="90"/>
                    </a:lnTo>
                    <a:lnTo>
                      <a:pt x="48" y="90"/>
                    </a:lnTo>
                    <a:lnTo>
                      <a:pt x="42" y="90"/>
                    </a:lnTo>
                    <a:lnTo>
                      <a:pt x="36" y="90"/>
                    </a:lnTo>
                    <a:lnTo>
                      <a:pt x="30" y="90"/>
                    </a:lnTo>
                    <a:lnTo>
                      <a:pt x="30" y="96"/>
                    </a:lnTo>
                    <a:lnTo>
                      <a:pt x="24" y="96"/>
                    </a:lnTo>
                    <a:lnTo>
                      <a:pt x="18" y="10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58" name="Freeform 221"/>
              <p:cNvSpPr>
                <a:spLocks/>
              </p:cNvSpPr>
              <p:nvPr/>
            </p:nvSpPr>
            <p:spPr bwMode="auto">
              <a:xfrm>
                <a:off x="4755" y="2091"/>
                <a:ext cx="120" cy="54"/>
              </a:xfrm>
              <a:custGeom>
                <a:avLst/>
                <a:gdLst>
                  <a:gd name="T0" fmla="*/ 6 w 120"/>
                  <a:gd name="T1" fmla="*/ 18 h 54"/>
                  <a:gd name="T2" fmla="*/ 6 w 120"/>
                  <a:gd name="T3" fmla="*/ 18 h 54"/>
                  <a:gd name="T4" fmla="*/ 6 w 120"/>
                  <a:gd name="T5" fmla="*/ 18 h 54"/>
                  <a:gd name="T6" fmla="*/ 18 w 120"/>
                  <a:gd name="T7" fmla="*/ 18 h 54"/>
                  <a:gd name="T8" fmla="*/ 30 w 120"/>
                  <a:gd name="T9" fmla="*/ 24 h 54"/>
                  <a:gd name="T10" fmla="*/ 36 w 120"/>
                  <a:gd name="T11" fmla="*/ 24 h 54"/>
                  <a:gd name="T12" fmla="*/ 42 w 120"/>
                  <a:gd name="T13" fmla="*/ 24 h 54"/>
                  <a:gd name="T14" fmla="*/ 42 w 120"/>
                  <a:gd name="T15" fmla="*/ 30 h 54"/>
                  <a:gd name="T16" fmla="*/ 48 w 120"/>
                  <a:gd name="T17" fmla="*/ 42 h 54"/>
                  <a:gd name="T18" fmla="*/ 54 w 120"/>
                  <a:gd name="T19" fmla="*/ 48 h 54"/>
                  <a:gd name="T20" fmla="*/ 60 w 120"/>
                  <a:gd name="T21" fmla="*/ 48 h 54"/>
                  <a:gd name="T22" fmla="*/ 60 w 120"/>
                  <a:gd name="T23" fmla="*/ 48 h 54"/>
                  <a:gd name="T24" fmla="*/ 54 w 120"/>
                  <a:gd name="T25" fmla="*/ 42 h 54"/>
                  <a:gd name="T26" fmla="*/ 48 w 120"/>
                  <a:gd name="T27" fmla="*/ 30 h 54"/>
                  <a:gd name="T28" fmla="*/ 48 w 120"/>
                  <a:gd name="T29" fmla="*/ 24 h 54"/>
                  <a:gd name="T30" fmla="*/ 54 w 120"/>
                  <a:gd name="T31" fmla="*/ 24 h 54"/>
                  <a:gd name="T32" fmla="*/ 60 w 120"/>
                  <a:gd name="T33" fmla="*/ 30 h 54"/>
                  <a:gd name="T34" fmla="*/ 66 w 120"/>
                  <a:gd name="T35" fmla="*/ 30 h 54"/>
                  <a:gd name="T36" fmla="*/ 72 w 120"/>
                  <a:gd name="T37" fmla="*/ 30 h 54"/>
                  <a:gd name="T38" fmla="*/ 72 w 120"/>
                  <a:gd name="T39" fmla="*/ 36 h 54"/>
                  <a:gd name="T40" fmla="*/ 78 w 120"/>
                  <a:gd name="T41" fmla="*/ 48 h 54"/>
                  <a:gd name="T42" fmla="*/ 84 w 120"/>
                  <a:gd name="T43" fmla="*/ 48 h 54"/>
                  <a:gd name="T44" fmla="*/ 96 w 120"/>
                  <a:gd name="T45" fmla="*/ 54 h 54"/>
                  <a:gd name="T46" fmla="*/ 96 w 120"/>
                  <a:gd name="T47" fmla="*/ 54 h 54"/>
                  <a:gd name="T48" fmla="*/ 90 w 120"/>
                  <a:gd name="T49" fmla="*/ 48 h 54"/>
                  <a:gd name="T50" fmla="*/ 84 w 120"/>
                  <a:gd name="T51" fmla="*/ 42 h 54"/>
                  <a:gd name="T52" fmla="*/ 78 w 120"/>
                  <a:gd name="T53" fmla="*/ 36 h 54"/>
                  <a:gd name="T54" fmla="*/ 78 w 120"/>
                  <a:gd name="T55" fmla="*/ 36 h 54"/>
                  <a:gd name="T56" fmla="*/ 78 w 120"/>
                  <a:gd name="T57" fmla="*/ 36 h 54"/>
                  <a:gd name="T58" fmla="*/ 90 w 120"/>
                  <a:gd name="T59" fmla="*/ 36 h 54"/>
                  <a:gd name="T60" fmla="*/ 108 w 120"/>
                  <a:gd name="T61" fmla="*/ 42 h 54"/>
                  <a:gd name="T62" fmla="*/ 114 w 120"/>
                  <a:gd name="T63" fmla="*/ 42 h 54"/>
                  <a:gd name="T64" fmla="*/ 120 w 120"/>
                  <a:gd name="T65" fmla="*/ 42 h 54"/>
                  <a:gd name="T66" fmla="*/ 120 w 120"/>
                  <a:gd name="T67" fmla="*/ 36 h 54"/>
                  <a:gd name="T68" fmla="*/ 114 w 120"/>
                  <a:gd name="T69" fmla="*/ 36 h 54"/>
                  <a:gd name="T70" fmla="*/ 102 w 120"/>
                  <a:gd name="T71" fmla="*/ 36 h 54"/>
                  <a:gd name="T72" fmla="*/ 90 w 120"/>
                  <a:gd name="T73" fmla="*/ 30 h 54"/>
                  <a:gd name="T74" fmla="*/ 84 w 120"/>
                  <a:gd name="T75" fmla="*/ 30 h 54"/>
                  <a:gd name="T76" fmla="*/ 84 w 120"/>
                  <a:gd name="T77" fmla="*/ 24 h 54"/>
                  <a:gd name="T78" fmla="*/ 90 w 120"/>
                  <a:gd name="T79" fmla="*/ 18 h 54"/>
                  <a:gd name="T80" fmla="*/ 96 w 120"/>
                  <a:gd name="T81" fmla="*/ 18 h 54"/>
                  <a:gd name="T82" fmla="*/ 96 w 120"/>
                  <a:gd name="T83" fmla="*/ 18 h 54"/>
                  <a:gd name="T84" fmla="*/ 90 w 120"/>
                  <a:gd name="T85" fmla="*/ 12 h 54"/>
                  <a:gd name="T86" fmla="*/ 84 w 120"/>
                  <a:gd name="T87" fmla="*/ 12 h 54"/>
                  <a:gd name="T88" fmla="*/ 78 w 120"/>
                  <a:gd name="T89" fmla="*/ 18 h 54"/>
                  <a:gd name="T90" fmla="*/ 78 w 120"/>
                  <a:gd name="T91" fmla="*/ 18 h 54"/>
                  <a:gd name="T92" fmla="*/ 72 w 120"/>
                  <a:gd name="T93" fmla="*/ 24 h 54"/>
                  <a:gd name="T94" fmla="*/ 66 w 120"/>
                  <a:gd name="T95" fmla="*/ 24 h 54"/>
                  <a:gd name="T96" fmla="*/ 60 w 120"/>
                  <a:gd name="T97" fmla="*/ 18 h 54"/>
                  <a:gd name="T98" fmla="*/ 54 w 120"/>
                  <a:gd name="T99" fmla="*/ 18 h 54"/>
                  <a:gd name="T100" fmla="*/ 48 w 120"/>
                  <a:gd name="T101" fmla="*/ 18 h 54"/>
                  <a:gd name="T102" fmla="*/ 54 w 120"/>
                  <a:gd name="T103" fmla="*/ 6 h 54"/>
                  <a:gd name="T104" fmla="*/ 66 w 120"/>
                  <a:gd name="T105" fmla="*/ 0 h 54"/>
                  <a:gd name="T106" fmla="*/ 66 w 120"/>
                  <a:gd name="T107" fmla="*/ 0 h 54"/>
                  <a:gd name="T108" fmla="*/ 60 w 120"/>
                  <a:gd name="T109" fmla="*/ 0 h 54"/>
                  <a:gd name="T110" fmla="*/ 54 w 120"/>
                  <a:gd name="T111" fmla="*/ 6 h 54"/>
                  <a:gd name="T112" fmla="*/ 42 w 120"/>
                  <a:gd name="T113" fmla="*/ 6 h 54"/>
                  <a:gd name="T114" fmla="*/ 42 w 120"/>
                  <a:gd name="T115" fmla="*/ 12 h 54"/>
                  <a:gd name="T116" fmla="*/ 36 w 120"/>
                  <a:gd name="T117" fmla="*/ 18 h 54"/>
                  <a:gd name="T118" fmla="*/ 24 w 120"/>
                  <a:gd name="T119" fmla="*/ 18 h 54"/>
                  <a:gd name="T120" fmla="*/ 12 w 120"/>
                  <a:gd name="T121" fmla="*/ 18 h 54"/>
                  <a:gd name="T122" fmla="*/ 6 w 120"/>
                  <a:gd name="T123" fmla="*/ 18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
                  <a:gd name="T187" fmla="*/ 0 h 54"/>
                  <a:gd name="T188" fmla="*/ 120 w 120"/>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 h="54">
                    <a:moveTo>
                      <a:pt x="0" y="18"/>
                    </a:moveTo>
                    <a:lnTo>
                      <a:pt x="6" y="18"/>
                    </a:lnTo>
                    <a:lnTo>
                      <a:pt x="12" y="18"/>
                    </a:lnTo>
                    <a:lnTo>
                      <a:pt x="18" y="18"/>
                    </a:lnTo>
                    <a:lnTo>
                      <a:pt x="24" y="18"/>
                    </a:lnTo>
                    <a:lnTo>
                      <a:pt x="30" y="24"/>
                    </a:lnTo>
                    <a:lnTo>
                      <a:pt x="36" y="24"/>
                    </a:lnTo>
                    <a:lnTo>
                      <a:pt x="42" y="24"/>
                    </a:lnTo>
                    <a:lnTo>
                      <a:pt x="42" y="30"/>
                    </a:lnTo>
                    <a:lnTo>
                      <a:pt x="42" y="36"/>
                    </a:lnTo>
                    <a:lnTo>
                      <a:pt x="48" y="42"/>
                    </a:lnTo>
                    <a:lnTo>
                      <a:pt x="54" y="48"/>
                    </a:lnTo>
                    <a:lnTo>
                      <a:pt x="60" y="48"/>
                    </a:lnTo>
                    <a:lnTo>
                      <a:pt x="54" y="42"/>
                    </a:lnTo>
                    <a:lnTo>
                      <a:pt x="48" y="36"/>
                    </a:lnTo>
                    <a:lnTo>
                      <a:pt x="48" y="30"/>
                    </a:lnTo>
                    <a:lnTo>
                      <a:pt x="48" y="24"/>
                    </a:lnTo>
                    <a:lnTo>
                      <a:pt x="54" y="24"/>
                    </a:lnTo>
                    <a:lnTo>
                      <a:pt x="60" y="24"/>
                    </a:lnTo>
                    <a:lnTo>
                      <a:pt x="60" y="30"/>
                    </a:lnTo>
                    <a:lnTo>
                      <a:pt x="66" y="30"/>
                    </a:lnTo>
                    <a:lnTo>
                      <a:pt x="72" y="30"/>
                    </a:lnTo>
                    <a:lnTo>
                      <a:pt x="72" y="36"/>
                    </a:lnTo>
                    <a:lnTo>
                      <a:pt x="78" y="42"/>
                    </a:lnTo>
                    <a:lnTo>
                      <a:pt x="78" y="48"/>
                    </a:lnTo>
                    <a:lnTo>
                      <a:pt x="84" y="48"/>
                    </a:lnTo>
                    <a:lnTo>
                      <a:pt x="90" y="54"/>
                    </a:lnTo>
                    <a:lnTo>
                      <a:pt x="96" y="54"/>
                    </a:lnTo>
                    <a:lnTo>
                      <a:pt x="90" y="48"/>
                    </a:lnTo>
                    <a:lnTo>
                      <a:pt x="84" y="42"/>
                    </a:lnTo>
                    <a:lnTo>
                      <a:pt x="78" y="36"/>
                    </a:lnTo>
                    <a:lnTo>
                      <a:pt x="78" y="30"/>
                    </a:lnTo>
                    <a:lnTo>
                      <a:pt x="78" y="36"/>
                    </a:lnTo>
                    <a:lnTo>
                      <a:pt x="84" y="36"/>
                    </a:lnTo>
                    <a:lnTo>
                      <a:pt x="90" y="36"/>
                    </a:lnTo>
                    <a:lnTo>
                      <a:pt x="96" y="36"/>
                    </a:lnTo>
                    <a:lnTo>
                      <a:pt x="108" y="42"/>
                    </a:lnTo>
                    <a:lnTo>
                      <a:pt x="114" y="42"/>
                    </a:lnTo>
                    <a:lnTo>
                      <a:pt x="120" y="42"/>
                    </a:lnTo>
                    <a:lnTo>
                      <a:pt x="120" y="36"/>
                    </a:lnTo>
                    <a:lnTo>
                      <a:pt x="114" y="36"/>
                    </a:lnTo>
                    <a:lnTo>
                      <a:pt x="108" y="36"/>
                    </a:lnTo>
                    <a:lnTo>
                      <a:pt x="102" y="36"/>
                    </a:lnTo>
                    <a:lnTo>
                      <a:pt x="96" y="30"/>
                    </a:lnTo>
                    <a:lnTo>
                      <a:pt x="90" y="30"/>
                    </a:lnTo>
                    <a:lnTo>
                      <a:pt x="84" y="30"/>
                    </a:lnTo>
                    <a:lnTo>
                      <a:pt x="78" y="24"/>
                    </a:lnTo>
                    <a:lnTo>
                      <a:pt x="84" y="24"/>
                    </a:lnTo>
                    <a:lnTo>
                      <a:pt x="90" y="18"/>
                    </a:lnTo>
                    <a:lnTo>
                      <a:pt x="96" y="18"/>
                    </a:lnTo>
                    <a:lnTo>
                      <a:pt x="96" y="12"/>
                    </a:lnTo>
                    <a:lnTo>
                      <a:pt x="90" y="12"/>
                    </a:lnTo>
                    <a:lnTo>
                      <a:pt x="84" y="12"/>
                    </a:lnTo>
                    <a:lnTo>
                      <a:pt x="84" y="18"/>
                    </a:lnTo>
                    <a:lnTo>
                      <a:pt x="78" y="18"/>
                    </a:lnTo>
                    <a:lnTo>
                      <a:pt x="72" y="24"/>
                    </a:lnTo>
                    <a:lnTo>
                      <a:pt x="66" y="24"/>
                    </a:lnTo>
                    <a:lnTo>
                      <a:pt x="60" y="24"/>
                    </a:lnTo>
                    <a:lnTo>
                      <a:pt x="60" y="18"/>
                    </a:lnTo>
                    <a:lnTo>
                      <a:pt x="54" y="18"/>
                    </a:lnTo>
                    <a:lnTo>
                      <a:pt x="48" y="18"/>
                    </a:lnTo>
                    <a:lnTo>
                      <a:pt x="54" y="12"/>
                    </a:lnTo>
                    <a:lnTo>
                      <a:pt x="54" y="6"/>
                    </a:lnTo>
                    <a:lnTo>
                      <a:pt x="60" y="0"/>
                    </a:lnTo>
                    <a:lnTo>
                      <a:pt x="66" y="0"/>
                    </a:lnTo>
                    <a:lnTo>
                      <a:pt x="60" y="0"/>
                    </a:lnTo>
                    <a:lnTo>
                      <a:pt x="54" y="0"/>
                    </a:lnTo>
                    <a:lnTo>
                      <a:pt x="54" y="6"/>
                    </a:lnTo>
                    <a:lnTo>
                      <a:pt x="48" y="6"/>
                    </a:lnTo>
                    <a:lnTo>
                      <a:pt x="42" y="6"/>
                    </a:lnTo>
                    <a:lnTo>
                      <a:pt x="42" y="12"/>
                    </a:lnTo>
                    <a:lnTo>
                      <a:pt x="36" y="18"/>
                    </a:lnTo>
                    <a:lnTo>
                      <a:pt x="30" y="18"/>
                    </a:lnTo>
                    <a:lnTo>
                      <a:pt x="24" y="18"/>
                    </a:lnTo>
                    <a:lnTo>
                      <a:pt x="18" y="18"/>
                    </a:lnTo>
                    <a:lnTo>
                      <a:pt x="12" y="18"/>
                    </a:lnTo>
                    <a:lnTo>
                      <a:pt x="6" y="18"/>
                    </a:lnTo>
                    <a:lnTo>
                      <a:pt x="0" y="18"/>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59" name="Freeform 222"/>
              <p:cNvSpPr>
                <a:spLocks/>
              </p:cNvSpPr>
              <p:nvPr/>
            </p:nvSpPr>
            <p:spPr bwMode="auto">
              <a:xfrm>
                <a:off x="4743" y="2139"/>
                <a:ext cx="102" cy="107"/>
              </a:xfrm>
              <a:custGeom>
                <a:avLst/>
                <a:gdLst>
                  <a:gd name="T0" fmla="*/ 6 w 102"/>
                  <a:gd name="T1" fmla="*/ 6 h 107"/>
                  <a:gd name="T2" fmla="*/ 18 w 102"/>
                  <a:gd name="T3" fmla="*/ 12 h 107"/>
                  <a:gd name="T4" fmla="*/ 18 w 102"/>
                  <a:gd name="T5" fmla="*/ 23 h 107"/>
                  <a:gd name="T6" fmla="*/ 18 w 102"/>
                  <a:gd name="T7" fmla="*/ 47 h 107"/>
                  <a:gd name="T8" fmla="*/ 18 w 102"/>
                  <a:gd name="T9" fmla="*/ 47 h 107"/>
                  <a:gd name="T10" fmla="*/ 24 w 102"/>
                  <a:gd name="T11" fmla="*/ 29 h 107"/>
                  <a:gd name="T12" fmla="*/ 24 w 102"/>
                  <a:gd name="T13" fmla="*/ 23 h 107"/>
                  <a:gd name="T14" fmla="*/ 30 w 102"/>
                  <a:gd name="T15" fmla="*/ 23 h 107"/>
                  <a:gd name="T16" fmla="*/ 36 w 102"/>
                  <a:gd name="T17" fmla="*/ 29 h 107"/>
                  <a:gd name="T18" fmla="*/ 42 w 102"/>
                  <a:gd name="T19" fmla="*/ 41 h 107"/>
                  <a:gd name="T20" fmla="*/ 48 w 102"/>
                  <a:gd name="T21" fmla="*/ 53 h 107"/>
                  <a:gd name="T22" fmla="*/ 48 w 102"/>
                  <a:gd name="T23" fmla="*/ 71 h 107"/>
                  <a:gd name="T24" fmla="*/ 48 w 102"/>
                  <a:gd name="T25" fmla="*/ 71 h 107"/>
                  <a:gd name="T26" fmla="*/ 54 w 102"/>
                  <a:gd name="T27" fmla="*/ 53 h 107"/>
                  <a:gd name="T28" fmla="*/ 60 w 102"/>
                  <a:gd name="T29" fmla="*/ 53 h 107"/>
                  <a:gd name="T30" fmla="*/ 72 w 102"/>
                  <a:gd name="T31" fmla="*/ 65 h 107"/>
                  <a:gd name="T32" fmla="*/ 84 w 102"/>
                  <a:gd name="T33" fmla="*/ 83 h 107"/>
                  <a:gd name="T34" fmla="*/ 90 w 102"/>
                  <a:gd name="T35" fmla="*/ 101 h 107"/>
                  <a:gd name="T36" fmla="*/ 96 w 102"/>
                  <a:gd name="T37" fmla="*/ 107 h 107"/>
                  <a:gd name="T38" fmla="*/ 102 w 102"/>
                  <a:gd name="T39" fmla="*/ 107 h 107"/>
                  <a:gd name="T40" fmla="*/ 96 w 102"/>
                  <a:gd name="T41" fmla="*/ 101 h 107"/>
                  <a:gd name="T42" fmla="*/ 90 w 102"/>
                  <a:gd name="T43" fmla="*/ 83 h 107"/>
                  <a:gd name="T44" fmla="*/ 78 w 102"/>
                  <a:gd name="T45" fmla="*/ 65 h 107"/>
                  <a:gd name="T46" fmla="*/ 66 w 102"/>
                  <a:gd name="T47" fmla="*/ 53 h 107"/>
                  <a:gd name="T48" fmla="*/ 66 w 102"/>
                  <a:gd name="T49" fmla="*/ 47 h 107"/>
                  <a:gd name="T50" fmla="*/ 72 w 102"/>
                  <a:gd name="T51" fmla="*/ 41 h 107"/>
                  <a:gd name="T52" fmla="*/ 78 w 102"/>
                  <a:gd name="T53" fmla="*/ 41 h 107"/>
                  <a:gd name="T54" fmla="*/ 78 w 102"/>
                  <a:gd name="T55" fmla="*/ 41 h 107"/>
                  <a:gd name="T56" fmla="*/ 90 w 102"/>
                  <a:gd name="T57" fmla="*/ 47 h 107"/>
                  <a:gd name="T58" fmla="*/ 90 w 102"/>
                  <a:gd name="T59" fmla="*/ 47 h 107"/>
                  <a:gd name="T60" fmla="*/ 84 w 102"/>
                  <a:gd name="T61" fmla="*/ 41 h 107"/>
                  <a:gd name="T62" fmla="*/ 78 w 102"/>
                  <a:gd name="T63" fmla="*/ 35 h 107"/>
                  <a:gd name="T64" fmla="*/ 66 w 102"/>
                  <a:gd name="T65" fmla="*/ 35 h 107"/>
                  <a:gd name="T66" fmla="*/ 60 w 102"/>
                  <a:gd name="T67" fmla="*/ 35 h 107"/>
                  <a:gd name="T68" fmla="*/ 54 w 102"/>
                  <a:gd name="T69" fmla="*/ 35 h 107"/>
                  <a:gd name="T70" fmla="*/ 48 w 102"/>
                  <a:gd name="T71" fmla="*/ 35 h 107"/>
                  <a:gd name="T72" fmla="*/ 42 w 102"/>
                  <a:gd name="T73" fmla="*/ 29 h 107"/>
                  <a:gd name="T74" fmla="*/ 36 w 102"/>
                  <a:gd name="T75" fmla="*/ 23 h 107"/>
                  <a:gd name="T76" fmla="*/ 36 w 102"/>
                  <a:gd name="T77" fmla="*/ 23 h 107"/>
                  <a:gd name="T78" fmla="*/ 42 w 102"/>
                  <a:gd name="T79" fmla="*/ 18 h 107"/>
                  <a:gd name="T80" fmla="*/ 48 w 102"/>
                  <a:gd name="T81" fmla="*/ 18 h 107"/>
                  <a:gd name="T82" fmla="*/ 54 w 102"/>
                  <a:gd name="T83" fmla="*/ 18 h 107"/>
                  <a:gd name="T84" fmla="*/ 60 w 102"/>
                  <a:gd name="T85" fmla="*/ 18 h 107"/>
                  <a:gd name="T86" fmla="*/ 60 w 102"/>
                  <a:gd name="T87" fmla="*/ 18 h 107"/>
                  <a:gd name="T88" fmla="*/ 54 w 102"/>
                  <a:gd name="T89" fmla="*/ 18 h 107"/>
                  <a:gd name="T90" fmla="*/ 48 w 102"/>
                  <a:gd name="T91" fmla="*/ 18 h 107"/>
                  <a:gd name="T92" fmla="*/ 36 w 102"/>
                  <a:gd name="T93" fmla="*/ 18 h 107"/>
                  <a:gd name="T94" fmla="*/ 30 w 102"/>
                  <a:gd name="T95" fmla="*/ 18 h 107"/>
                  <a:gd name="T96" fmla="*/ 24 w 102"/>
                  <a:gd name="T97" fmla="*/ 18 h 107"/>
                  <a:gd name="T98" fmla="*/ 18 w 102"/>
                  <a:gd name="T99" fmla="*/ 12 h 107"/>
                  <a:gd name="T100" fmla="*/ 12 w 102"/>
                  <a:gd name="T101" fmla="*/ 6 h 107"/>
                  <a:gd name="T102" fmla="*/ 6 w 102"/>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
                  <a:gd name="T157" fmla="*/ 0 h 107"/>
                  <a:gd name="T158" fmla="*/ 102 w 102"/>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 h="107">
                    <a:moveTo>
                      <a:pt x="0" y="0"/>
                    </a:moveTo>
                    <a:lnTo>
                      <a:pt x="6" y="6"/>
                    </a:lnTo>
                    <a:lnTo>
                      <a:pt x="12" y="6"/>
                    </a:lnTo>
                    <a:lnTo>
                      <a:pt x="18" y="12"/>
                    </a:lnTo>
                    <a:lnTo>
                      <a:pt x="18" y="18"/>
                    </a:lnTo>
                    <a:lnTo>
                      <a:pt x="18" y="23"/>
                    </a:lnTo>
                    <a:lnTo>
                      <a:pt x="18" y="35"/>
                    </a:lnTo>
                    <a:lnTo>
                      <a:pt x="18" y="47"/>
                    </a:lnTo>
                    <a:lnTo>
                      <a:pt x="18" y="59"/>
                    </a:lnTo>
                    <a:lnTo>
                      <a:pt x="18" y="47"/>
                    </a:lnTo>
                    <a:lnTo>
                      <a:pt x="18" y="35"/>
                    </a:lnTo>
                    <a:lnTo>
                      <a:pt x="24" y="29"/>
                    </a:lnTo>
                    <a:lnTo>
                      <a:pt x="24" y="23"/>
                    </a:lnTo>
                    <a:lnTo>
                      <a:pt x="30" y="23"/>
                    </a:lnTo>
                    <a:lnTo>
                      <a:pt x="36" y="29"/>
                    </a:lnTo>
                    <a:lnTo>
                      <a:pt x="36" y="35"/>
                    </a:lnTo>
                    <a:lnTo>
                      <a:pt x="42" y="41"/>
                    </a:lnTo>
                    <a:lnTo>
                      <a:pt x="48" y="47"/>
                    </a:lnTo>
                    <a:lnTo>
                      <a:pt x="48" y="53"/>
                    </a:lnTo>
                    <a:lnTo>
                      <a:pt x="42" y="65"/>
                    </a:lnTo>
                    <a:lnTo>
                      <a:pt x="48" y="71"/>
                    </a:lnTo>
                    <a:lnTo>
                      <a:pt x="54" y="83"/>
                    </a:lnTo>
                    <a:lnTo>
                      <a:pt x="48" y="71"/>
                    </a:lnTo>
                    <a:lnTo>
                      <a:pt x="48" y="65"/>
                    </a:lnTo>
                    <a:lnTo>
                      <a:pt x="54" y="53"/>
                    </a:lnTo>
                    <a:lnTo>
                      <a:pt x="54" y="47"/>
                    </a:lnTo>
                    <a:lnTo>
                      <a:pt x="60" y="53"/>
                    </a:lnTo>
                    <a:lnTo>
                      <a:pt x="66" y="59"/>
                    </a:lnTo>
                    <a:lnTo>
                      <a:pt x="72" y="65"/>
                    </a:lnTo>
                    <a:lnTo>
                      <a:pt x="78" y="77"/>
                    </a:lnTo>
                    <a:lnTo>
                      <a:pt x="84" y="83"/>
                    </a:lnTo>
                    <a:lnTo>
                      <a:pt x="90" y="95"/>
                    </a:lnTo>
                    <a:lnTo>
                      <a:pt x="90" y="101"/>
                    </a:lnTo>
                    <a:lnTo>
                      <a:pt x="96" y="107"/>
                    </a:lnTo>
                    <a:lnTo>
                      <a:pt x="102" y="107"/>
                    </a:lnTo>
                    <a:lnTo>
                      <a:pt x="96" y="101"/>
                    </a:lnTo>
                    <a:lnTo>
                      <a:pt x="90" y="89"/>
                    </a:lnTo>
                    <a:lnTo>
                      <a:pt x="90" y="83"/>
                    </a:lnTo>
                    <a:lnTo>
                      <a:pt x="84" y="77"/>
                    </a:lnTo>
                    <a:lnTo>
                      <a:pt x="78" y="65"/>
                    </a:lnTo>
                    <a:lnTo>
                      <a:pt x="72" y="59"/>
                    </a:lnTo>
                    <a:lnTo>
                      <a:pt x="66" y="53"/>
                    </a:lnTo>
                    <a:lnTo>
                      <a:pt x="60" y="47"/>
                    </a:lnTo>
                    <a:lnTo>
                      <a:pt x="66" y="47"/>
                    </a:lnTo>
                    <a:lnTo>
                      <a:pt x="66" y="41"/>
                    </a:lnTo>
                    <a:lnTo>
                      <a:pt x="72" y="41"/>
                    </a:lnTo>
                    <a:lnTo>
                      <a:pt x="78" y="41"/>
                    </a:lnTo>
                    <a:lnTo>
                      <a:pt x="84" y="41"/>
                    </a:lnTo>
                    <a:lnTo>
                      <a:pt x="90" y="47"/>
                    </a:lnTo>
                    <a:lnTo>
                      <a:pt x="90" y="41"/>
                    </a:lnTo>
                    <a:lnTo>
                      <a:pt x="84" y="41"/>
                    </a:lnTo>
                    <a:lnTo>
                      <a:pt x="84" y="35"/>
                    </a:lnTo>
                    <a:lnTo>
                      <a:pt x="78" y="35"/>
                    </a:lnTo>
                    <a:lnTo>
                      <a:pt x="72" y="35"/>
                    </a:lnTo>
                    <a:lnTo>
                      <a:pt x="66" y="35"/>
                    </a:lnTo>
                    <a:lnTo>
                      <a:pt x="60" y="35"/>
                    </a:lnTo>
                    <a:lnTo>
                      <a:pt x="54" y="41"/>
                    </a:lnTo>
                    <a:lnTo>
                      <a:pt x="54" y="35"/>
                    </a:lnTo>
                    <a:lnTo>
                      <a:pt x="48" y="35"/>
                    </a:lnTo>
                    <a:lnTo>
                      <a:pt x="42" y="29"/>
                    </a:lnTo>
                    <a:lnTo>
                      <a:pt x="42" y="23"/>
                    </a:lnTo>
                    <a:lnTo>
                      <a:pt x="36" y="23"/>
                    </a:lnTo>
                    <a:lnTo>
                      <a:pt x="42" y="23"/>
                    </a:lnTo>
                    <a:lnTo>
                      <a:pt x="42" y="18"/>
                    </a:lnTo>
                    <a:lnTo>
                      <a:pt x="48" y="18"/>
                    </a:lnTo>
                    <a:lnTo>
                      <a:pt x="54" y="18"/>
                    </a:lnTo>
                    <a:lnTo>
                      <a:pt x="60" y="18"/>
                    </a:lnTo>
                    <a:lnTo>
                      <a:pt x="54" y="18"/>
                    </a:lnTo>
                    <a:lnTo>
                      <a:pt x="48" y="18"/>
                    </a:lnTo>
                    <a:lnTo>
                      <a:pt x="42" y="18"/>
                    </a:lnTo>
                    <a:lnTo>
                      <a:pt x="36" y="18"/>
                    </a:lnTo>
                    <a:lnTo>
                      <a:pt x="30" y="18"/>
                    </a:lnTo>
                    <a:lnTo>
                      <a:pt x="24" y="18"/>
                    </a:lnTo>
                    <a:lnTo>
                      <a:pt x="24" y="12"/>
                    </a:lnTo>
                    <a:lnTo>
                      <a:pt x="18" y="12"/>
                    </a:lnTo>
                    <a:lnTo>
                      <a:pt x="18" y="6"/>
                    </a:lnTo>
                    <a:lnTo>
                      <a:pt x="12" y="6"/>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60" name="Freeform 223"/>
              <p:cNvSpPr>
                <a:spLocks/>
              </p:cNvSpPr>
              <p:nvPr/>
            </p:nvSpPr>
            <p:spPr bwMode="auto">
              <a:xfrm>
                <a:off x="4666" y="2151"/>
                <a:ext cx="71" cy="125"/>
              </a:xfrm>
              <a:custGeom>
                <a:avLst/>
                <a:gdLst>
                  <a:gd name="T0" fmla="*/ 41 w 71"/>
                  <a:gd name="T1" fmla="*/ 11 h 125"/>
                  <a:gd name="T2" fmla="*/ 35 w 71"/>
                  <a:gd name="T3" fmla="*/ 23 h 125"/>
                  <a:gd name="T4" fmla="*/ 18 w 71"/>
                  <a:gd name="T5" fmla="*/ 29 h 125"/>
                  <a:gd name="T6" fmla="*/ 6 w 71"/>
                  <a:gd name="T7" fmla="*/ 35 h 125"/>
                  <a:gd name="T8" fmla="*/ 6 w 71"/>
                  <a:gd name="T9" fmla="*/ 47 h 125"/>
                  <a:gd name="T10" fmla="*/ 12 w 71"/>
                  <a:gd name="T11" fmla="*/ 41 h 125"/>
                  <a:gd name="T12" fmla="*/ 24 w 71"/>
                  <a:gd name="T13" fmla="*/ 35 h 125"/>
                  <a:gd name="T14" fmla="*/ 35 w 71"/>
                  <a:gd name="T15" fmla="*/ 29 h 125"/>
                  <a:gd name="T16" fmla="*/ 35 w 71"/>
                  <a:gd name="T17" fmla="*/ 41 h 125"/>
                  <a:gd name="T18" fmla="*/ 24 w 71"/>
                  <a:gd name="T19" fmla="*/ 53 h 125"/>
                  <a:gd name="T20" fmla="*/ 12 w 71"/>
                  <a:gd name="T21" fmla="*/ 59 h 125"/>
                  <a:gd name="T22" fmla="*/ 0 w 71"/>
                  <a:gd name="T23" fmla="*/ 65 h 125"/>
                  <a:gd name="T24" fmla="*/ 0 w 71"/>
                  <a:gd name="T25" fmla="*/ 71 h 125"/>
                  <a:gd name="T26" fmla="*/ 6 w 71"/>
                  <a:gd name="T27" fmla="*/ 65 h 125"/>
                  <a:gd name="T28" fmla="*/ 18 w 71"/>
                  <a:gd name="T29" fmla="*/ 59 h 125"/>
                  <a:gd name="T30" fmla="*/ 30 w 71"/>
                  <a:gd name="T31" fmla="*/ 59 h 125"/>
                  <a:gd name="T32" fmla="*/ 30 w 71"/>
                  <a:gd name="T33" fmla="*/ 71 h 125"/>
                  <a:gd name="T34" fmla="*/ 24 w 71"/>
                  <a:gd name="T35" fmla="*/ 77 h 125"/>
                  <a:gd name="T36" fmla="*/ 12 w 71"/>
                  <a:gd name="T37" fmla="*/ 89 h 125"/>
                  <a:gd name="T38" fmla="*/ 6 w 71"/>
                  <a:gd name="T39" fmla="*/ 95 h 125"/>
                  <a:gd name="T40" fmla="*/ 6 w 71"/>
                  <a:gd name="T41" fmla="*/ 95 h 125"/>
                  <a:gd name="T42" fmla="*/ 18 w 71"/>
                  <a:gd name="T43" fmla="*/ 89 h 125"/>
                  <a:gd name="T44" fmla="*/ 24 w 71"/>
                  <a:gd name="T45" fmla="*/ 83 h 125"/>
                  <a:gd name="T46" fmla="*/ 18 w 71"/>
                  <a:gd name="T47" fmla="*/ 95 h 125"/>
                  <a:gd name="T48" fmla="*/ 12 w 71"/>
                  <a:gd name="T49" fmla="*/ 113 h 125"/>
                  <a:gd name="T50" fmla="*/ 0 w 71"/>
                  <a:gd name="T51" fmla="*/ 125 h 125"/>
                  <a:gd name="T52" fmla="*/ 0 w 71"/>
                  <a:gd name="T53" fmla="*/ 125 h 125"/>
                  <a:gd name="T54" fmla="*/ 12 w 71"/>
                  <a:gd name="T55" fmla="*/ 119 h 125"/>
                  <a:gd name="T56" fmla="*/ 24 w 71"/>
                  <a:gd name="T57" fmla="*/ 101 h 125"/>
                  <a:gd name="T58" fmla="*/ 35 w 71"/>
                  <a:gd name="T59" fmla="*/ 83 h 125"/>
                  <a:gd name="T60" fmla="*/ 41 w 71"/>
                  <a:gd name="T61" fmla="*/ 101 h 125"/>
                  <a:gd name="T62" fmla="*/ 41 w 71"/>
                  <a:gd name="T63" fmla="*/ 107 h 125"/>
                  <a:gd name="T64" fmla="*/ 47 w 71"/>
                  <a:gd name="T65" fmla="*/ 101 h 125"/>
                  <a:gd name="T66" fmla="*/ 47 w 71"/>
                  <a:gd name="T67" fmla="*/ 89 h 125"/>
                  <a:gd name="T68" fmla="*/ 35 w 71"/>
                  <a:gd name="T69" fmla="*/ 77 h 125"/>
                  <a:gd name="T70" fmla="*/ 41 w 71"/>
                  <a:gd name="T71" fmla="*/ 59 h 125"/>
                  <a:gd name="T72" fmla="*/ 41 w 71"/>
                  <a:gd name="T73" fmla="*/ 53 h 125"/>
                  <a:gd name="T74" fmla="*/ 53 w 71"/>
                  <a:gd name="T75" fmla="*/ 59 h 125"/>
                  <a:gd name="T76" fmla="*/ 59 w 71"/>
                  <a:gd name="T77" fmla="*/ 77 h 125"/>
                  <a:gd name="T78" fmla="*/ 65 w 71"/>
                  <a:gd name="T79" fmla="*/ 77 h 125"/>
                  <a:gd name="T80" fmla="*/ 65 w 71"/>
                  <a:gd name="T81" fmla="*/ 65 h 125"/>
                  <a:gd name="T82" fmla="*/ 59 w 71"/>
                  <a:gd name="T83" fmla="*/ 53 h 125"/>
                  <a:gd name="T84" fmla="*/ 41 w 71"/>
                  <a:gd name="T85" fmla="*/ 47 h 125"/>
                  <a:gd name="T86" fmla="*/ 47 w 71"/>
                  <a:gd name="T87" fmla="*/ 29 h 125"/>
                  <a:gd name="T88" fmla="*/ 53 w 71"/>
                  <a:gd name="T89" fmla="*/ 29 h 125"/>
                  <a:gd name="T90" fmla="*/ 59 w 71"/>
                  <a:gd name="T91" fmla="*/ 35 h 125"/>
                  <a:gd name="T92" fmla="*/ 65 w 71"/>
                  <a:gd name="T93" fmla="*/ 41 h 125"/>
                  <a:gd name="T94" fmla="*/ 71 w 71"/>
                  <a:gd name="T95" fmla="*/ 47 h 125"/>
                  <a:gd name="T96" fmla="*/ 65 w 71"/>
                  <a:gd name="T97" fmla="*/ 35 h 125"/>
                  <a:gd name="T98" fmla="*/ 59 w 71"/>
                  <a:gd name="T99" fmla="*/ 23 h 125"/>
                  <a:gd name="T100" fmla="*/ 53 w 71"/>
                  <a:gd name="T101" fmla="*/ 17 h 125"/>
                  <a:gd name="T102" fmla="*/ 53 w 71"/>
                  <a:gd name="T103" fmla="*/ 6 h 125"/>
                  <a:gd name="T104" fmla="*/ 47 w 71"/>
                  <a:gd name="T105" fmla="*/ 0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
                  <a:gd name="T160" fmla="*/ 0 h 125"/>
                  <a:gd name="T161" fmla="*/ 71 w 71"/>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 h="125">
                    <a:moveTo>
                      <a:pt x="47" y="6"/>
                    </a:moveTo>
                    <a:lnTo>
                      <a:pt x="41" y="11"/>
                    </a:lnTo>
                    <a:lnTo>
                      <a:pt x="41" y="17"/>
                    </a:lnTo>
                    <a:lnTo>
                      <a:pt x="35" y="23"/>
                    </a:lnTo>
                    <a:lnTo>
                      <a:pt x="30" y="23"/>
                    </a:lnTo>
                    <a:lnTo>
                      <a:pt x="24" y="23"/>
                    </a:lnTo>
                    <a:lnTo>
                      <a:pt x="18" y="29"/>
                    </a:lnTo>
                    <a:lnTo>
                      <a:pt x="12" y="29"/>
                    </a:lnTo>
                    <a:lnTo>
                      <a:pt x="12" y="35"/>
                    </a:lnTo>
                    <a:lnTo>
                      <a:pt x="6" y="35"/>
                    </a:lnTo>
                    <a:lnTo>
                      <a:pt x="6" y="41"/>
                    </a:lnTo>
                    <a:lnTo>
                      <a:pt x="6" y="47"/>
                    </a:lnTo>
                    <a:lnTo>
                      <a:pt x="6" y="41"/>
                    </a:lnTo>
                    <a:lnTo>
                      <a:pt x="12" y="41"/>
                    </a:lnTo>
                    <a:lnTo>
                      <a:pt x="12" y="35"/>
                    </a:lnTo>
                    <a:lnTo>
                      <a:pt x="18" y="35"/>
                    </a:lnTo>
                    <a:lnTo>
                      <a:pt x="24" y="35"/>
                    </a:lnTo>
                    <a:lnTo>
                      <a:pt x="24" y="29"/>
                    </a:lnTo>
                    <a:lnTo>
                      <a:pt x="30" y="29"/>
                    </a:lnTo>
                    <a:lnTo>
                      <a:pt x="35" y="29"/>
                    </a:lnTo>
                    <a:lnTo>
                      <a:pt x="35" y="35"/>
                    </a:lnTo>
                    <a:lnTo>
                      <a:pt x="35" y="41"/>
                    </a:lnTo>
                    <a:lnTo>
                      <a:pt x="35" y="47"/>
                    </a:lnTo>
                    <a:lnTo>
                      <a:pt x="30" y="47"/>
                    </a:lnTo>
                    <a:lnTo>
                      <a:pt x="24" y="53"/>
                    </a:lnTo>
                    <a:lnTo>
                      <a:pt x="18" y="53"/>
                    </a:lnTo>
                    <a:lnTo>
                      <a:pt x="12" y="59"/>
                    </a:lnTo>
                    <a:lnTo>
                      <a:pt x="6" y="59"/>
                    </a:lnTo>
                    <a:lnTo>
                      <a:pt x="6" y="65"/>
                    </a:lnTo>
                    <a:lnTo>
                      <a:pt x="0" y="65"/>
                    </a:lnTo>
                    <a:lnTo>
                      <a:pt x="0" y="71"/>
                    </a:lnTo>
                    <a:lnTo>
                      <a:pt x="6" y="71"/>
                    </a:lnTo>
                    <a:lnTo>
                      <a:pt x="6" y="65"/>
                    </a:lnTo>
                    <a:lnTo>
                      <a:pt x="12" y="65"/>
                    </a:lnTo>
                    <a:lnTo>
                      <a:pt x="18" y="59"/>
                    </a:lnTo>
                    <a:lnTo>
                      <a:pt x="24" y="59"/>
                    </a:lnTo>
                    <a:lnTo>
                      <a:pt x="30" y="59"/>
                    </a:lnTo>
                    <a:lnTo>
                      <a:pt x="30" y="65"/>
                    </a:lnTo>
                    <a:lnTo>
                      <a:pt x="30" y="71"/>
                    </a:lnTo>
                    <a:lnTo>
                      <a:pt x="30" y="77"/>
                    </a:lnTo>
                    <a:lnTo>
                      <a:pt x="24" y="77"/>
                    </a:lnTo>
                    <a:lnTo>
                      <a:pt x="18" y="83"/>
                    </a:lnTo>
                    <a:lnTo>
                      <a:pt x="12" y="83"/>
                    </a:lnTo>
                    <a:lnTo>
                      <a:pt x="12" y="89"/>
                    </a:lnTo>
                    <a:lnTo>
                      <a:pt x="6" y="89"/>
                    </a:lnTo>
                    <a:lnTo>
                      <a:pt x="6" y="95"/>
                    </a:lnTo>
                    <a:lnTo>
                      <a:pt x="0" y="101"/>
                    </a:lnTo>
                    <a:lnTo>
                      <a:pt x="6" y="95"/>
                    </a:lnTo>
                    <a:lnTo>
                      <a:pt x="12" y="89"/>
                    </a:lnTo>
                    <a:lnTo>
                      <a:pt x="18" y="89"/>
                    </a:lnTo>
                    <a:lnTo>
                      <a:pt x="18" y="83"/>
                    </a:lnTo>
                    <a:lnTo>
                      <a:pt x="24" y="83"/>
                    </a:lnTo>
                    <a:lnTo>
                      <a:pt x="24" y="89"/>
                    </a:lnTo>
                    <a:lnTo>
                      <a:pt x="24" y="95"/>
                    </a:lnTo>
                    <a:lnTo>
                      <a:pt x="18" y="95"/>
                    </a:lnTo>
                    <a:lnTo>
                      <a:pt x="18" y="101"/>
                    </a:lnTo>
                    <a:lnTo>
                      <a:pt x="12" y="107"/>
                    </a:lnTo>
                    <a:lnTo>
                      <a:pt x="12" y="113"/>
                    </a:lnTo>
                    <a:lnTo>
                      <a:pt x="6" y="119"/>
                    </a:lnTo>
                    <a:lnTo>
                      <a:pt x="0" y="119"/>
                    </a:lnTo>
                    <a:lnTo>
                      <a:pt x="0" y="125"/>
                    </a:lnTo>
                    <a:lnTo>
                      <a:pt x="6" y="125"/>
                    </a:lnTo>
                    <a:lnTo>
                      <a:pt x="6" y="119"/>
                    </a:lnTo>
                    <a:lnTo>
                      <a:pt x="12" y="119"/>
                    </a:lnTo>
                    <a:lnTo>
                      <a:pt x="18" y="113"/>
                    </a:lnTo>
                    <a:lnTo>
                      <a:pt x="24" y="107"/>
                    </a:lnTo>
                    <a:lnTo>
                      <a:pt x="24" y="101"/>
                    </a:lnTo>
                    <a:lnTo>
                      <a:pt x="30" y="89"/>
                    </a:lnTo>
                    <a:lnTo>
                      <a:pt x="30" y="83"/>
                    </a:lnTo>
                    <a:lnTo>
                      <a:pt x="35" y="83"/>
                    </a:lnTo>
                    <a:lnTo>
                      <a:pt x="41" y="89"/>
                    </a:lnTo>
                    <a:lnTo>
                      <a:pt x="41" y="95"/>
                    </a:lnTo>
                    <a:lnTo>
                      <a:pt x="41" y="101"/>
                    </a:lnTo>
                    <a:lnTo>
                      <a:pt x="41" y="107"/>
                    </a:lnTo>
                    <a:lnTo>
                      <a:pt x="47" y="107"/>
                    </a:lnTo>
                    <a:lnTo>
                      <a:pt x="47" y="101"/>
                    </a:lnTo>
                    <a:lnTo>
                      <a:pt x="47" y="95"/>
                    </a:lnTo>
                    <a:lnTo>
                      <a:pt x="47" y="89"/>
                    </a:lnTo>
                    <a:lnTo>
                      <a:pt x="41" y="83"/>
                    </a:lnTo>
                    <a:lnTo>
                      <a:pt x="35" y="77"/>
                    </a:lnTo>
                    <a:lnTo>
                      <a:pt x="35" y="71"/>
                    </a:lnTo>
                    <a:lnTo>
                      <a:pt x="41" y="65"/>
                    </a:lnTo>
                    <a:lnTo>
                      <a:pt x="41" y="59"/>
                    </a:lnTo>
                    <a:lnTo>
                      <a:pt x="41" y="53"/>
                    </a:lnTo>
                    <a:lnTo>
                      <a:pt x="47" y="53"/>
                    </a:lnTo>
                    <a:lnTo>
                      <a:pt x="53" y="59"/>
                    </a:lnTo>
                    <a:lnTo>
                      <a:pt x="59" y="59"/>
                    </a:lnTo>
                    <a:lnTo>
                      <a:pt x="59" y="65"/>
                    </a:lnTo>
                    <a:lnTo>
                      <a:pt x="59" y="77"/>
                    </a:lnTo>
                    <a:lnTo>
                      <a:pt x="65" y="77"/>
                    </a:lnTo>
                    <a:lnTo>
                      <a:pt x="65" y="71"/>
                    </a:lnTo>
                    <a:lnTo>
                      <a:pt x="65" y="65"/>
                    </a:lnTo>
                    <a:lnTo>
                      <a:pt x="59" y="65"/>
                    </a:lnTo>
                    <a:lnTo>
                      <a:pt x="59" y="59"/>
                    </a:lnTo>
                    <a:lnTo>
                      <a:pt x="59" y="53"/>
                    </a:lnTo>
                    <a:lnTo>
                      <a:pt x="53" y="53"/>
                    </a:lnTo>
                    <a:lnTo>
                      <a:pt x="47" y="47"/>
                    </a:lnTo>
                    <a:lnTo>
                      <a:pt x="41" y="47"/>
                    </a:lnTo>
                    <a:lnTo>
                      <a:pt x="41" y="41"/>
                    </a:lnTo>
                    <a:lnTo>
                      <a:pt x="47" y="35"/>
                    </a:lnTo>
                    <a:lnTo>
                      <a:pt x="47" y="29"/>
                    </a:lnTo>
                    <a:lnTo>
                      <a:pt x="53" y="29"/>
                    </a:lnTo>
                    <a:lnTo>
                      <a:pt x="59" y="29"/>
                    </a:lnTo>
                    <a:lnTo>
                      <a:pt x="59" y="35"/>
                    </a:lnTo>
                    <a:lnTo>
                      <a:pt x="65" y="35"/>
                    </a:lnTo>
                    <a:lnTo>
                      <a:pt x="65" y="41"/>
                    </a:lnTo>
                    <a:lnTo>
                      <a:pt x="65" y="47"/>
                    </a:lnTo>
                    <a:lnTo>
                      <a:pt x="71" y="47"/>
                    </a:lnTo>
                    <a:lnTo>
                      <a:pt x="71" y="41"/>
                    </a:lnTo>
                    <a:lnTo>
                      <a:pt x="71" y="35"/>
                    </a:lnTo>
                    <a:lnTo>
                      <a:pt x="65" y="35"/>
                    </a:lnTo>
                    <a:lnTo>
                      <a:pt x="65" y="29"/>
                    </a:lnTo>
                    <a:lnTo>
                      <a:pt x="59" y="23"/>
                    </a:lnTo>
                    <a:lnTo>
                      <a:pt x="53" y="23"/>
                    </a:lnTo>
                    <a:lnTo>
                      <a:pt x="53" y="17"/>
                    </a:lnTo>
                    <a:lnTo>
                      <a:pt x="53" y="11"/>
                    </a:lnTo>
                    <a:lnTo>
                      <a:pt x="53" y="6"/>
                    </a:lnTo>
                    <a:lnTo>
                      <a:pt x="47" y="0"/>
                    </a:lnTo>
                    <a:lnTo>
                      <a:pt x="47" y="6"/>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61" name="Freeform 224"/>
              <p:cNvSpPr>
                <a:spLocks/>
              </p:cNvSpPr>
              <p:nvPr/>
            </p:nvSpPr>
            <p:spPr bwMode="auto">
              <a:xfrm>
                <a:off x="4582" y="2121"/>
                <a:ext cx="119" cy="65"/>
              </a:xfrm>
              <a:custGeom>
                <a:avLst/>
                <a:gdLst>
                  <a:gd name="T0" fmla="*/ 102 w 119"/>
                  <a:gd name="T1" fmla="*/ 0 h 65"/>
                  <a:gd name="T2" fmla="*/ 90 w 119"/>
                  <a:gd name="T3" fmla="*/ 6 h 65"/>
                  <a:gd name="T4" fmla="*/ 78 w 119"/>
                  <a:gd name="T5" fmla="*/ 12 h 65"/>
                  <a:gd name="T6" fmla="*/ 72 w 119"/>
                  <a:gd name="T7" fmla="*/ 12 h 65"/>
                  <a:gd name="T8" fmla="*/ 66 w 119"/>
                  <a:gd name="T9" fmla="*/ 12 h 65"/>
                  <a:gd name="T10" fmla="*/ 60 w 119"/>
                  <a:gd name="T11" fmla="*/ 12 h 65"/>
                  <a:gd name="T12" fmla="*/ 54 w 119"/>
                  <a:gd name="T13" fmla="*/ 12 h 65"/>
                  <a:gd name="T14" fmla="*/ 42 w 119"/>
                  <a:gd name="T15" fmla="*/ 12 h 65"/>
                  <a:gd name="T16" fmla="*/ 36 w 119"/>
                  <a:gd name="T17" fmla="*/ 12 h 65"/>
                  <a:gd name="T18" fmla="*/ 42 w 119"/>
                  <a:gd name="T19" fmla="*/ 12 h 65"/>
                  <a:gd name="T20" fmla="*/ 48 w 119"/>
                  <a:gd name="T21" fmla="*/ 12 h 65"/>
                  <a:gd name="T22" fmla="*/ 54 w 119"/>
                  <a:gd name="T23" fmla="*/ 12 h 65"/>
                  <a:gd name="T24" fmla="*/ 60 w 119"/>
                  <a:gd name="T25" fmla="*/ 18 h 65"/>
                  <a:gd name="T26" fmla="*/ 60 w 119"/>
                  <a:gd name="T27" fmla="*/ 18 h 65"/>
                  <a:gd name="T28" fmla="*/ 60 w 119"/>
                  <a:gd name="T29" fmla="*/ 24 h 65"/>
                  <a:gd name="T30" fmla="*/ 54 w 119"/>
                  <a:gd name="T31" fmla="*/ 30 h 65"/>
                  <a:gd name="T32" fmla="*/ 48 w 119"/>
                  <a:gd name="T33" fmla="*/ 30 h 65"/>
                  <a:gd name="T34" fmla="*/ 36 w 119"/>
                  <a:gd name="T35" fmla="*/ 30 h 65"/>
                  <a:gd name="T36" fmla="*/ 30 w 119"/>
                  <a:gd name="T37" fmla="*/ 30 h 65"/>
                  <a:gd name="T38" fmla="*/ 18 w 119"/>
                  <a:gd name="T39" fmla="*/ 30 h 65"/>
                  <a:gd name="T40" fmla="*/ 18 w 119"/>
                  <a:gd name="T41" fmla="*/ 30 h 65"/>
                  <a:gd name="T42" fmla="*/ 24 w 119"/>
                  <a:gd name="T43" fmla="*/ 30 h 65"/>
                  <a:gd name="T44" fmla="*/ 36 w 119"/>
                  <a:gd name="T45" fmla="*/ 30 h 65"/>
                  <a:gd name="T46" fmla="*/ 42 w 119"/>
                  <a:gd name="T47" fmla="*/ 36 h 65"/>
                  <a:gd name="T48" fmla="*/ 42 w 119"/>
                  <a:gd name="T49" fmla="*/ 41 h 65"/>
                  <a:gd name="T50" fmla="*/ 30 w 119"/>
                  <a:gd name="T51" fmla="*/ 47 h 65"/>
                  <a:gd name="T52" fmla="*/ 18 w 119"/>
                  <a:gd name="T53" fmla="*/ 47 h 65"/>
                  <a:gd name="T54" fmla="*/ 12 w 119"/>
                  <a:gd name="T55" fmla="*/ 47 h 65"/>
                  <a:gd name="T56" fmla="*/ 0 w 119"/>
                  <a:gd name="T57" fmla="*/ 47 h 65"/>
                  <a:gd name="T58" fmla="*/ 0 w 119"/>
                  <a:gd name="T59" fmla="*/ 53 h 65"/>
                  <a:gd name="T60" fmla="*/ 6 w 119"/>
                  <a:gd name="T61" fmla="*/ 53 h 65"/>
                  <a:gd name="T62" fmla="*/ 18 w 119"/>
                  <a:gd name="T63" fmla="*/ 53 h 65"/>
                  <a:gd name="T64" fmla="*/ 30 w 119"/>
                  <a:gd name="T65" fmla="*/ 47 h 65"/>
                  <a:gd name="T66" fmla="*/ 42 w 119"/>
                  <a:gd name="T67" fmla="*/ 41 h 65"/>
                  <a:gd name="T68" fmla="*/ 54 w 119"/>
                  <a:gd name="T69" fmla="*/ 47 h 65"/>
                  <a:gd name="T70" fmla="*/ 54 w 119"/>
                  <a:gd name="T71" fmla="*/ 53 h 65"/>
                  <a:gd name="T72" fmla="*/ 48 w 119"/>
                  <a:gd name="T73" fmla="*/ 65 h 65"/>
                  <a:gd name="T74" fmla="*/ 48 w 119"/>
                  <a:gd name="T75" fmla="*/ 65 h 65"/>
                  <a:gd name="T76" fmla="*/ 54 w 119"/>
                  <a:gd name="T77" fmla="*/ 59 h 65"/>
                  <a:gd name="T78" fmla="*/ 60 w 119"/>
                  <a:gd name="T79" fmla="*/ 47 h 65"/>
                  <a:gd name="T80" fmla="*/ 60 w 119"/>
                  <a:gd name="T81" fmla="*/ 36 h 65"/>
                  <a:gd name="T82" fmla="*/ 66 w 119"/>
                  <a:gd name="T83" fmla="*/ 30 h 65"/>
                  <a:gd name="T84" fmla="*/ 72 w 119"/>
                  <a:gd name="T85" fmla="*/ 24 h 65"/>
                  <a:gd name="T86" fmla="*/ 78 w 119"/>
                  <a:gd name="T87" fmla="*/ 24 h 65"/>
                  <a:gd name="T88" fmla="*/ 84 w 119"/>
                  <a:gd name="T89" fmla="*/ 24 h 65"/>
                  <a:gd name="T90" fmla="*/ 84 w 119"/>
                  <a:gd name="T91" fmla="*/ 41 h 65"/>
                  <a:gd name="T92" fmla="*/ 84 w 119"/>
                  <a:gd name="T93" fmla="*/ 47 h 65"/>
                  <a:gd name="T94" fmla="*/ 84 w 119"/>
                  <a:gd name="T95" fmla="*/ 47 h 65"/>
                  <a:gd name="T96" fmla="*/ 84 w 119"/>
                  <a:gd name="T97" fmla="*/ 41 h 65"/>
                  <a:gd name="T98" fmla="*/ 90 w 119"/>
                  <a:gd name="T99" fmla="*/ 24 h 65"/>
                  <a:gd name="T100" fmla="*/ 90 w 119"/>
                  <a:gd name="T101" fmla="*/ 18 h 65"/>
                  <a:gd name="T102" fmla="*/ 96 w 119"/>
                  <a:gd name="T103" fmla="*/ 12 h 65"/>
                  <a:gd name="T104" fmla="*/ 108 w 119"/>
                  <a:gd name="T105" fmla="*/ 6 h 65"/>
                  <a:gd name="T106" fmla="*/ 114 w 119"/>
                  <a:gd name="T107" fmla="*/ 0 h 65"/>
                  <a:gd name="T108" fmla="*/ 114 w 119"/>
                  <a:gd name="T109" fmla="*/ 0 h 65"/>
                  <a:gd name="T110" fmla="*/ 108 w 119"/>
                  <a:gd name="T111" fmla="*/ 0 h 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
                  <a:gd name="T169" fmla="*/ 0 h 65"/>
                  <a:gd name="T170" fmla="*/ 119 w 119"/>
                  <a:gd name="T171" fmla="*/ 65 h 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 h="65">
                    <a:moveTo>
                      <a:pt x="102" y="0"/>
                    </a:moveTo>
                    <a:lnTo>
                      <a:pt x="102" y="0"/>
                    </a:lnTo>
                    <a:lnTo>
                      <a:pt x="96" y="0"/>
                    </a:lnTo>
                    <a:lnTo>
                      <a:pt x="90" y="6"/>
                    </a:lnTo>
                    <a:lnTo>
                      <a:pt x="84" y="6"/>
                    </a:lnTo>
                    <a:lnTo>
                      <a:pt x="78" y="12"/>
                    </a:lnTo>
                    <a:lnTo>
                      <a:pt x="72" y="12"/>
                    </a:lnTo>
                    <a:lnTo>
                      <a:pt x="72" y="18"/>
                    </a:lnTo>
                    <a:lnTo>
                      <a:pt x="66" y="12"/>
                    </a:lnTo>
                    <a:lnTo>
                      <a:pt x="60" y="12"/>
                    </a:lnTo>
                    <a:lnTo>
                      <a:pt x="54" y="12"/>
                    </a:lnTo>
                    <a:lnTo>
                      <a:pt x="48" y="6"/>
                    </a:lnTo>
                    <a:lnTo>
                      <a:pt x="42" y="12"/>
                    </a:lnTo>
                    <a:lnTo>
                      <a:pt x="36" y="12"/>
                    </a:lnTo>
                    <a:lnTo>
                      <a:pt x="42" y="12"/>
                    </a:lnTo>
                    <a:lnTo>
                      <a:pt x="48" y="12"/>
                    </a:lnTo>
                    <a:lnTo>
                      <a:pt x="54" y="12"/>
                    </a:lnTo>
                    <a:lnTo>
                      <a:pt x="54" y="18"/>
                    </a:lnTo>
                    <a:lnTo>
                      <a:pt x="60" y="18"/>
                    </a:lnTo>
                    <a:lnTo>
                      <a:pt x="66" y="24"/>
                    </a:lnTo>
                    <a:lnTo>
                      <a:pt x="60" y="24"/>
                    </a:lnTo>
                    <a:lnTo>
                      <a:pt x="60" y="30"/>
                    </a:lnTo>
                    <a:lnTo>
                      <a:pt x="54" y="30"/>
                    </a:lnTo>
                    <a:lnTo>
                      <a:pt x="48" y="30"/>
                    </a:lnTo>
                    <a:lnTo>
                      <a:pt x="42" y="30"/>
                    </a:lnTo>
                    <a:lnTo>
                      <a:pt x="36" y="30"/>
                    </a:lnTo>
                    <a:lnTo>
                      <a:pt x="30" y="30"/>
                    </a:lnTo>
                    <a:lnTo>
                      <a:pt x="24" y="30"/>
                    </a:lnTo>
                    <a:lnTo>
                      <a:pt x="18" y="30"/>
                    </a:lnTo>
                    <a:lnTo>
                      <a:pt x="24" y="30"/>
                    </a:lnTo>
                    <a:lnTo>
                      <a:pt x="30" y="30"/>
                    </a:lnTo>
                    <a:lnTo>
                      <a:pt x="36" y="30"/>
                    </a:lnTo>
                    <a:lnTo>
                      <a:pt x="42" y="36"/>
                    </a:lnTo>
                    <a:lnTo>
                      <a:pt x="42" y="41"/>
                    </a:lnTo>
                    <a:lnTo>
                      <a:pt x="36" y="41"/>
                    </a:lnTo>
                    <a:lnTo>
                      <a:pt x="30" y="47"/>
                    </a:lnTo>
                    <a:lnTo>
                      <a:pt x="24" y="47"/>
                    </a:lnTo>
                    <a:lnTo>
                      <a:pt x="18" y="47"/>
                    </a:lnTo>
                    <a:lnTo>
                      <a:pt x="12" y="47"/>
                    </a:lnTo>
                    <a:lnTo>
                      <a:pt x="6" y="47"/>
                    </a:lnTo>
                    <a:lnTo>
                      <a:pt x="0" y="47"/>
                    </a:lnTo>
                    <a:lnTo>
                      <a:pt x="0" y="53"/>
                    </a:lnTo>
                    <a:lnTo>
                      <a:pt x="6" y="53"/>
                    </a:lnTo>
                    <a:lnTo>
                      <a:pt x="12" y="53"/>
                    </a:lnTo>
                    <a:lnTo>
                      <a:pt x="18" y="53"/>
                    </a:lnTo>
                    <a:lnTo>
                      <a:pt x="24" y="53"/>
                    </a:lnTo>
                    <a:lnTo>
                      <a:pt x="30" y="47"/>
                    </a:lnTo>
                    <a:lnTo>
                      <a:pt x="36" y="47"/>
                    </a:lnTo>
                    <a:lnTo>
                      <a:pt x="42" y="41"/>
                    </a:lnTo>
                    <a:lnTo>
                      <a:pt x="48" y="41"/>
                    </a:lnTo>
                    <a:lnTo>
                      <a:pt x="54" y="47"/>
                    </a:lnTo>
                    <a:lnTo>
                      <a:pt x="54" y="53"/>
                    </a:lnTo>
                    <a:lnTo>
                      <a:pt x="48" y="59"/>
                    </a:lnTo>
                    <a:lnTo>
                      <a:pt x="48" y="65"/>
                    </a:lnTo>
                    <a:lnTo>
                      <a:pt x="54" y="59"/>
                    </a:lnTo>
                    <a:lnTo>
                      <a:pt x="54" y="53"/>
                    </a:lnTo>
                    <a:lnTo>
                      <a:pt x="60" y="47"/>
                    </a:lnTo>
                    <a:lnTo>
                      <a:pt x="54" y="41"/>
                    </a:lnTo>
                    <a:lnTo>
                      <a:pt x="60" y="36"/>
                    </a:lnTo>
                    <a:lnTo>
                      <a:pt x="66" y="30"/>
                    </a:lnTo>
                    <a:lnTo>
                      <a:pt x="72" y="24"/>
                    </a:lnTo>
                    <a:lnTo>
                      <a:pt x="78" y="24"/>
                    </a:lnTo>
                    <a:lnTo>
                      <a:pt x="84" y="24"/>
                    </a:lnTo>
                    <a:lnTo>
                      <a:pt x="84" y="30"/>
                    </a:lnTo>
                    <a:lnTo>
                      <a:pt x="84" y="41"/>
                    </a:lnTo>
                    <a:lnTo>
                      <a:pt x="84" y="47"/>
                    </a:lnTo>
                    <a:lnTo>
                      <a:pt x="84" y="41"/>
                    </a:lnTo>
                    <a:lnTo>
                      <a:pt x="90" y="36"/>
                    </a:lnTo>
                    <a:lnTo>
                      <a:pt x="90" y="24"/>
                    </a:lnTo>
                    <a:lnTo>
                      <a:pt x="84" y="18"/>
                    </a:lnTo>
                    <a:lnTo>
                      <a:pt x="90" y="18"/>
                    </a:lnTo>
                    <a:lnTo>
                      <a:pt x="90" y="12"/>
                    </a:lnTo>
                    <a:lnTo>
                      <a:pt x="96" y="12"/>
                    </a:lnTo>
                    <a:lnTo>
                      <a:pt x="102" y="6"/>
                    </a:lnTo>
                    <a:lnTo>
                      <a:pt x="108" y="6"/>
                    </a:lnTo>
                    <a:lnTo>
                      <a:pt x="108" y="0"/>
                    </a:lnTo>
                    <a:lnTo>
                      <a:pt x="114" y="0"/>
                    </a:lnTo>
                    <a:lnTo>
                      <a:pt x="119" y="0"/>
                    </a:lnTo>
                    <a:lnTo>
                      <a:pt x="114" y="0"/>
                    </a:lnTo>
                    <a:lnTo>
                      <a:pt x="108" y="0"/>
                    </a:lnTo>
                    <a:lnTo>
                      <a:pt x="102"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62" name="Freeform 225"/>
              <p:cNvSpPr>
                <a:spLocks/>
              </p:cNvSpPr>
              <p:nvPr/>
            </p:nvSpPr>
            <p:spPr bwMode="auto">
              <a:xfrm>
                <a:off x="4743" y="2085"/>
                <a:ext cx="12" cy="6"/>
              </a:xfrm>
              <a:custGeom>
                <a:avLst/>
                <a:gdLst>
                  <a:gd name="T0" fmla="*/ 0 w 12"/>
                  <a:gd name="T1" fmla="*/ 0 h 6"/>
                  <a:gd name="T2" fmla="*/ 6 w 12"/>
                  <a:gd name="T3" fmla="*/ 0 h 6"/>
                  <a:gd name="T4" fmla="*/ 6 w 12"/>
                  <a:gd name="T5" fmla="*/ 0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12 w 12"/>
                  <a:gd name="T19" fmla="*/ 6 h 6"/>
                  <a:gd name="T20" fmla="*/ 6 w 12"/>
                  <a:gd name="T21" fmla="*/ 6 h 6"/>
                  <a:gd name="T22" fmla="*/ 6 w 12"/>
                  <a:gd name="T23" fmla="*/ 6 h 6"/>
                  <a:gd name="T24" fmla="*/ 0 w 12"/>
                  <a:gd name="T25" fmla="*/ 6 h 6"/>
                  <a:gd name="T26" fmla="*/ 0 w 12"/>
                  <a:gd name="T27" fmla="*/ 6 h 6"/>
                  <a:gd name="T28" fmla="*/ 0 w 12"/>
                  <a:gd name="T29" fmla="*/ 0 h 6"/>
                  <a:gd name="T30" fmla="*/ 0 w 12"/>
                  <a:gd name="T31" fmla="*/ 0 h 6"/>
                  <a:gd name="T32" fmla="*/ 0 w 12"/>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6"/>
                  <a:gd name="T53" fmla="*/ 12 w 12"/>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6">
                    <a:moveTo>
                      <a:pt x="0" y="0"/>
                    </a:moveTo>
                    <a:lnTo>
                      <a:pt x="6" y="0"/>
                    </a:lnTo>
                    <a:lnTo>
                      <a:pt x="12" y="0"/>
                    </a:lnTo>
                    <a:lnTo>
                      <a:pt x="12" y="6"/>
                    </a:lnTo>
                    <a:lnTo>
                      <a:pt x="6" y="6"/>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63" name="Freeform 226"/>
              <p:cNvSpPr>
                <a:spLocks/>
              </p:cNvSpPr>
              <p:nvPr/>
            </p:nvSpPr>
            <p:spPr bwMode="auto">
              <a:xfrm>
                <a:off x="4743" y="2109"/>
                <a:ext cx="6" cy="6"/>
              </a:xfrm>
              <a:custGeom>
                <a:avLst/>
                <a:gdLst>
                  <a:gd name="T0" fmla="*/ 0 w 6"/>
                  <a:gd name="T1" fmla="*/ 0 h 6"/>
                  <a:gd name="T2" fmla="*/ 0 w 6"/>
                  <a:gd name="T3" fmla="*/ 0 h 6"/>
                  <a:gd name="T4" fmla="*/ 6 w 6"/>
                  <a:gd name="T5" fmla="*/ 0 h 6"/>
                  <a:gd name="T6" fmla="*/ 6 w 6"/>
                  <a:gd name="T7" fmla="*/ 0 h 6"/>
                  <a:gd name="T8" fmla="*/ 6 w 6"/>
                  <a:gd name="T9" fmla="*/ 0 h 6"/>
                  <a:gd name="T10" fmla="*/ 6 w 6"/>
                  <a:gd name="T11" fmla="*/ 0 h 6"/>
                  <a:gd name="T12" fmla="*/ 6 w 6"/>
                  <a:gd name="T13" fmla="*/ 6 h 6"/>
                  <a:gd name="T14" fmla="*/ 6 w 6"/>
                  <a:gd name="T15" fmla="*/ 6 h 6"/>
                  <a:gd name="T16" fmla="*/ 6 w 6"/>
                  <a:gd name="T17" fmla="*/ 6 h 6"/>
                  <a:gd name="T18" fmla="*/ 6 w 6"/>
                  <a:gd name="T19" fmla="*/ 6 h 6"/>
                  <a:gd name="T20" fmla="*/ 0 w 6"/>
                  <a:gd name="T21" fmla="*/ 6 h 6"/>
                  <a:gd name="T22" fmla="*/ 0 w 6"/>
                  <a:gd name="T23" fmla="*/ 6 h 6"/>
                  <a:gd name="T24" fmla="*/ 0 w 6"/>
                  <a:gd name="T25" fmla="*/ 6 h 6"/>
                  <a:gd name="T26" fmla="*/ 0 w 6"/>
                  <a:gd name="T27" fmla="*/ 6 h 6"/>
                  <a:gd name="T28" fmla="*/ 0 w 6"/>
                  <a:gd name="T29" fmla="*/ 6 h 6"/>
                  <a:gd name="T30" fmla="*/ 0 w 6"/>
                  <a:gd name="T31" fmla="*/ 0 h 6"/>
                  <a:gd name="T32" fmla="*/ 0 w 6"/>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0" y="0"/>
                    </a:moveTo>
                    <a:lnTo>
                      <a:pt x="0" y="0"/>
                    </a:lnTo>
                    <a:lnTo>
                      <a:pt x="6" y="0"/>
                    </a:lnTo>
                    <a:lnTo>
                      <a:pt x="6" y="6"/>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64" name="Freeform 227"/>
              <p:cNvSpPr>
                <a:spLocks/>
              </p:cNvSpPr>
              <p:nvPr/>
            </p:nvSpPr>
            <p:spPr bwMode="auto">
              <a:xfrm>
                <a:off x="4761" y="2127"/>
                <a:ext cx="12" cy="12"/>
              </a:xfrm>
              <a:custGeom>
                <a:avLst/>
                <a:gdLst>
                  <a:gd name="T0" fmla="*/ 0 w 12"/>
                  <a:gd name="T1" fmla="*/ 6 h 12"/>
                  <a:gd name="T2" fmla="*/ 6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6 h 12"/>
                  <a:gd name="T16" fmla="*/ 12 w 12"/>
                  <a:gd name="T17" fmla="*/ 12 h 12"/>
                  <a:gd name="T18" fmla="*/ 12 w 12"/>
                  <a:gd name="T19" fmla="*/ 12 h 12"/>
                  <a:gd name="T20" fmla="*/ 6 w 12"/>
                  <a:gd name="T21" fmla="*/ 12 h 12"/>
                  <a:gd name="T22" fmla="*/ 6 w 12"/>
                  <a:gd name="T23" fmla="*/ 12 h 12"/>
                  <a:gd name="T24" fmla="*/ 0 w 12"/>
                  <a:gd name="T25" fmla="*/ 12 h 12"/>
                  <a:gd name="T26" fmla="*/ 0 w 12"/>
                  <a:gd name="T27" fmla="*/ 6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6" y="0"/>
                    </a:lnTo>
                    <a:lnTo>
                      <a:pt x="12" y="0"/>
                    </a:lnTo>
                    <a:lnTo>
                      <a:pt x="12" y="6"/>
                    </a:lnTo>
                    <a:lnTo>
                      <a:pt x="12" y="12"/>
                    </a:lnTo>
                    <a:lnTo>
                      <a:pt x="6" y="12"/>
                    </a:lnTo>
                    <a:lnTo>
                      <a:pt x="0" y="12"/>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65" name="Freeform 228"/>
              <p:cNvSpPr>
                <a:spLocks/>
              </p:cNvSpPr>
              <p:nvPr/>
            </p:nvSpPr>
            <p:spPr bwMode="auto">
              <a:xfrm>
                <a:off x="4719" y="2121"/>
                <a:ext cx="12" cy="12"/>
              </a:xfrm>
              <a:custGeom>
                <a:avLst/>
                <a:gdLst>
                  <a:gd name="T0" fmla="*/ 6 w 12"/>
                  <a:gd name="T1" fmla="*/ 0 h 12"/>
                  <a:gd name="T2" fmla="*/ 6 w 12"/>
                  <a:gd name="T3" fmla="*/ 0 h 12"/>
                  <a:gd name="T4" fmla="*/ 12 w 12"/>
                  <a:gd name="T5" fmla="*/ 6 h 12"/>
                  <a:gd name="T6" fmla="*/ 12 w 12"/>
                  <a:gd name="T7" fmla="*/ 6 h 12"/>
                  <a:gd name="T8" fmla="*/ 12 w 12"/>
                  <a:gd name="T9" fmla="*/ 6 h 12"/>
                  <a:gd name="T10" fmla="*/ 12 w 12"/>
                  <a:gd name="T11" fmla="*/ 12 h 12"/>
                  <a:gd name="T12" fmla="*/ 12 w 12"/>
                  <a:gd name="T13" fmla="*/ 12 h 12"/>
                  <a:gd name="T14" fmla="*/ 6 w 12"/>
                  <a:gd name="T15" fmla="*/ 12 h 12"/>
                  <a:gd name="T16" fmla="*/ 6 w 12"/>
                  <a:gd name="T17" fmla="*/ 12 h 12"/>
                  <a:gd name="T18" fmla="*/ 0 w 12"/>
                  <a:gd name="T19" fmla="*/ 12 h 12"/>
                  <a:gd name="T20" fmla="*/ 0 w 12"/>
                  <a:gd name="T21" fmla="*/ 12 h 12"/>
                  <a:gd name="T22" fmla="*/ 0 w 12"/>
                  <a:gd name="T23" fmla="*/ 12 h 12"/>
                  <a:gd name="T24" fmla="*/ 0 w 12"/>
                  <a:gd name="T25" fmla="*/ 12 h 12"/>
                  <a:gd name="T26" fmla="*/ 0 w 12"/>
                  <a:gd name="T27" fmla="*/ 6 h 12"/>
                  <a:gd name="T28" fmla="*/ 0 w 12"/>
                  <a:gd name="T29" fmla="*/ 6 h 12"/>
                  <a:gd name="T30" fmla="*/ 0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12" y="6"/>
                    </a:lnTo>
                    <a:lnTo>
                      <a:pt x="12" y="12"/>
                    </a:lnTo>
                    <a:lnTo>
                      <a:pt x="6" y="12"/>
                    </a:lnTo>
                    <a:lnTo>
                      <a:pt x="0" y="12"/>
                    </a:lnTo>
                    <a:lnTo>
                      <a:pt x="0" y="6"/>
                    </a:lnTo>
                    <a:lnTo>
                      <a:pt x="0" y="0"/>
                    </a:lnTo>
                    <a:lnTo>
                      <a:pt x="6"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66" name="Freeform 229"/>
              <p:cNvSpPr>
                <a:spLocks/>
              </p:cNvSpPr>
              <p:nvPr/>
            </p:nvSpPr>
            <p:spPr bwMode="auto">
              <a:xfrm>
                <a:off x="4707" y="2097"/>
                <a:ext cx="18" cy="12"/>
              </a:xfrm>
              <a:custGeom>
                <a:avLst/>
                <a:gdLst>
                  <a:gd name="T0" fmla="*/ 0 w 18"/>
                  <a:gd name="T1" fmla="*/ 6 h 12"/>
                  <a:gd name="T2" fmla="*/ 0 w 18"/>
                  <a:gd name="T3" fmla="*/ 0 h 12"/>
                  <a:gd name="T4" fmla="*/ 6 w 18"/>
                  <a:gd name="T5" fmla="*/ 0 h 12"/>
                  <a:gd name="T6" fmla="*/ 6 w 18"/>
                  <a:gd name="T7" fmla="*/ 0 h 12"/>
                  <a:gd name="T8" fmla="*/ 12 w 18"/>
                  <a:gd name="T9" fmla="*/ 0 h 12"/>
                  <a:gd name="T10" fmla="*/ 12 w 18"/>
                  <a:gd name="T11" fmla="*/ 0 h 12"/>
                  <a:gd name="T12" fmla="*/ 12 w 18"/>
                  <a:gd name="T13" fmla="*/ 0 h 12"/>
                  <a:gd name="T14" fmla="*/ 18 w 18"/>
                  <a:gd name="T15" fmla="*/ 0 h 12"/>
                  <a:gd name="T16" fmla="*/ 18 w 18"/>
                  <a:gd name="T17" fmla="*/ 0 h 12"/>
                  <a:gd name="T18" fmla="*/ 18 w 18"/>
                  <a:gd name="T19" fmla="*/ 6 h 12"/>
                  <a:gd name="T20" fmla="*/ 18 w 18"/>
                  <a:gd name="T21" fmla="*/ 6 h 12"/>
                  <a:gd name="T22" fmla="*/ 12 w 18"/>
                  <a:gd name="T23" fmla="*/ 6 h 12"/>
                  <a:gd name="T24" fmla="*/ 12 w 18"/>
                  <a:gd name="T25" fmla="*/ 12 h 12"/>
                  <a:gd name="T26" fmla="*/ 12 w 18"/>
                  <a:gd name="T27" fmla="*/ 12 h 12"/>
                  <a:gd name="T28" fmla="*/ 6 w 18"/>
                  <a:gd name="T29" fmla="*/ 12 h 12"/>
                  <a:gd name="T30" fmla="*/ 6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0"/>
                    </a:lnTo>
                    <a:lnTo>
                      <a:pt x="6" y="0"/>
                    </a:lnTo>
                    <a:lnTo>
                      <a:pt x="12" y="0"/>
                    </a:lnTo>
                    <a:lnTo>
                      <a:pt x="18" y="0"/>
                    </a:lnTo>
                    <a:lnTo>
                      <a:pt x="18" y="6"/>
                    </a:lnTo>
                    <a:lnTo>
                      <a:pt x="12" y="6"/>
                    </a:lnTo>
                    <a:lnTo>
                      <a:pt x="12" y="12"/>
                    </a:lnTo>
                    <a:lnTo>
                      <a:pt x="6" y="12"/>
                    </a:lnTo>
                    <a:lnTo>
                      <a:pt x="6" y="6"/>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67" name="Freeform 230"/>
              <p:cNvSpPr>
                <a:spLocks/>
              </p:cNvSpPr>
              <p:nvPr/>
            </p:nvSpPr>
            <p:spPr bwMode="auto">
              <a:xfrm>
                <a:off x="4690" y="2091"/>
                <a:ext cx="11" cy="12"/>
              </a:xfrm>
              <a:custGeom>
                <a:avLst/>
                <a:gdLst>
                  <a:gd name="T0" fmla="*/ 0 w 11"/>
                  <a:gd name="T1" fmla="*/ 12 h 12"/>
                  <a:gd name="T2" fmla="*/ 0 w 11"/>
                  <a:gd name="T3" fmla="*/ 6 h 12"/>
                  <a:gd name="T4" fmla="*/ 0 w 11"/>
                  <a:gd name="T5" fmla="*/ 6 h 12"/>
                  <a:gd name="T6" fmla="*/ 6 w 11"/>
                  <a:gd name="T7" fmla="*/ 6 h 12"/>
                  <a:gd name="T8" fmla="*/ 6 w 11"/>
                  <a:gd name="T9" fmla="*/ 0 h 12"/>
                  <a:gd name="T10" fmla="*/ 6 w 11"/>
                  <a:gd name="T11" fmla="*/ 0 h 12"/>
                  <a:gd name="T12" fmla="*/ 11 w 11"/>
                  <a:gd name="T13" fmla="*/ 6 h 12"/>
                  <a:gd name="T14" fmla="*/ 11 w 11"/>
                  <a:gd name="T15" fmla="*/ 6 h 12"/>
                  <a:gd name="T16" fmla="*/ 11 w 11"/>
                  <a:gd name="T17" fmla="*/ 6 h 12"/>
                  <a:gd name="T18" fmla="*/ 11 w 11"/>
                  <a:gd name="T19" fmla="*/ 12 h 12"/>
                  <a:gd name="T20" fmla="*/ 11 w 11"/>
                  <a:gd name="T21" fmla="*/ 12 h 12"/>
                  <a:gd name="T22" fmla="*/ 6 w 11"/>
                  <a:gd name="T23" fmla="*/ 12 h 12"/>
                  <a:gd name="T24" fmla="*/ 6 w 11"/>
                  <a:gd name="T25" fmla="*/ 12 h 12"/>
                  <a:gd name="T26" fmla="*/ 6 w 11"/>
                  <a:gd name="T27" fmla="*/ 12 h 12"/>
                  <a:gd name="T28" fmla="*/ 0 w 11"/>
                  <a:gd name="T29" fmla="*/ 12 h 12"/>
                  <a:gd name="T30" fmla="*/ 0 w 11"/>
                  <a:gd name="T31" fmla="*/ 12 h 12"/>
                  <a:gd name="T32" fmla="*/ 0 w 1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2"/>
                  <a:gd name="T53" fmla="*/ 11 w 1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2">
                    <a:moveTo>
                      <a:pt x="0" y="12"/>
                    </a:moveTo>
                    <a:lnTo>
                      <a:pt x="0" y="6"/>
                    </a:lnTo>
                    <a:lnTo>
                      <a:pt x="6" y="6"/>
                    </a:lnTo>
                    <a:lnTo>
                      <a:pt x="6" y="0"/>
                    </a:lnTo>
                    <a:lnTo>
                      <a:pt x="11" y="6"/>
                    </a:lnTo>
                    <a:lnTo>
                      <a:pt x="11" y="12"/>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68" name="Freeform 231"/>
              <p:cNvSpPr>
                <a:spLocks/>
              </p:cNvSpPr>
              <p:nvPr/>
            </p:nvSpPr>
            <p:spPr bwMode="auto">
              <a:xfrm>
                <a:off x="4707" y="2073"/>
                <a:ext cx="12" cy="12"/>
              </a:xfrm>
              <a:custGeom>
                <a:avLst/>
                <a:gdLst>
                  <a:gd name="T0" fmla="*/ 0 w 12"/>
                  <a:gd name="T1" fmla="*/ 6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6 h 12"/>
                  <a:gd name="T14" fmla="*/ 12 w 12"/>
                  <a:gd name="T15" fmla="*/ 6 h 12"/>
                  <a:gd name="T16" fmla="*/ 12 w 12"/>
                  <a:gd name="T17" fmla="*/ 6 h 12"/>
                  <a:gd name="T18" fmla="*/ 12 w 12"/>
                  <a:gd name="T19" fmla="*/ 6 h 12"/>
                  <a:gd name="T20" fmla="*/ 12 w 12"/>
                  <a:gd name="T21" fmla="*/ 12 h 12"/>
                  <a:gd name="T22" fmla="*/ 6 w 12"/>
                  <a:gd name="T23" fmla="*/ 12 h 12"/>
                  <a:gd name="T24" fmla="*/ 6 w 12"/>
                  <a:gd name="T25" fmla="*/ 12 h 12"/>
                  <a:gd name="T26" fmla="*/ 6 w 12"/>
                  <a:gd name="T27" fmla="*/ 12 h 12"/>
                  <a:gd name="T28" fmla="*/ 0 w 12"/>
                  <a:gd name="T29" fmla="*/ 12 h 12"/>
                  <a:gd name="T30" fmla="*/ 0 w 12"/>
                  <a:gd name="T31" fmla="*/ 12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6" y="0"/>
                    </a:lnTo>
                    <a:lnTo>
                      <a:pt x="12" y="6"/>
                    </a:lnTo>
                    <a:lnTo>
                      <a:pt x="12" y="12"/>
                    </a:lnTo>
                    <a:lnTo>
                      <a:pt x="6" y="12"/>
                    </a:lnTo>
                    <a:lnTo>
                      <a:pt x="0" y="12"/>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69" name="Freeform 232"/>
              <p:cNvSpPr>
                <a:spLocks/>
              </p:cNvSpPr>
              <p:nvPr/>
            </p:nvSpPr>
            <p:spPr bwMode="auto">
              <a:xfrm>
                <a:off x="5114" y="2031"/>
                <a:ext cx="95" cy="96"/>
              </a:xfrm>
              <a:custGeom>
                <a:avLst/>
                <a:gdLst>
                  <a:gd name="T0" fmla="*/ 77 w 95"/>
                  <a:gd name="T1" fmla="*/ 72 h 96"/>
                  <a:gd name="T2" fmla="*/ 83 w 95"/>
                  <a:gd name="T3" fmla="*/ 66 h 96"/>
                  <a:gd name="T4" fmla="*/ 83 w 95"/>
                  <a:gd name="T5" fmla="*/ 54 h 96"/>
                  <a:gd name="T6" fmla="*/ 77 w 95"/>
                  <a:gd name="T7" fmla="*/ 48 h 96"/>
                  <a:gd name="T8" fmla="*/ 65 w 95"/>
                  <a:gd name="T9" fmla="*/ 48 h 96"/>
                  <a:gd name="T10" fmla="*/ 65 w 95"/>
                  <a:gd name="T11" fmla="*/ 36 h 96"/>
                  <a:gd name="T12" fmla="*/ 71 w 95"/>
                  <a:gd name="T13" fmla="*/ 42 h 96"/>
                  <a:gd name="T14" fmla="*/ 77 w 95"/>
                  <a:gd name="T15" fmla="*/ 42 h 96"/>
                  <a:gd name="T16" fmla="*/ 77 w 95"/>
                  <a:gd name="T17" fmla="*/ 48 h 96"/>
                  <a:gd name="T18" fmla="*/ 89 w 95"/>
                  <a:gd name="T19" fmla="*/ 48 h 96"/>
                  <a:gd name="T20" fmla="*/ 95 w 95"/>
                  <a:gd name="T21" fmla="*/ 36 h 96"/>
                  <a:gd name="T22" fmla="*/ 95 w 95"/>
                  <a:gd name="T23" fmla="*/ 30 h 96"/>
                  <a:gd name="T24" fmla="*/ 89 w 95"/>
                  <a:gd name="T25" fmla="*/ 24 h 96"/>
                  <a:gd name="T26" fmla="*/ 83 w 95"/>
                  <a:gd name="T27" fmla="*/ 24 h 96"/>
                  <a:gd name="T28" fmla="*/ 77 w 95"/>
                  <a:gd name="T29" fmla="*/ 24 h 96"/>
                  <a:gd name="T30" fmla="*/ 71 w 95"/>
                  <a:gd name="T31" fmla="*/ 24 h 96"/>
                  <a:gd name="T32" fmla="*/ 77 w 95"/>
                  <a:gd name="T33" fmla="*/ 12 h 96"/>
                  <a:gd name="T34" fmla="*/ 77 w 95"/>
                  <a:gd name="T35" fmla="*/ 0 h 96"/>
                  <a:gd name="T36" fmla="*/ 71 w 95"/>
                  <a:gd name="T37" fmla="*/ 0 h 96"/>
                  <a:gd name="T38" fmla="*/ 59 w 95"/>
                  <a:gd name="T39" fmla="*/ 0 h 96"/>
                  <a:gd name="T40" fmla="*/ 53 w 95"/>
                  <a:gd name="T41" fmla="*/ 12 h 96"/>
                  <a:gd name="T42" fmla="*/ 59 w 95"/>
                  <a:gd name="T43" fmla="*/ 24 h 96"/>
                  <a:gd name="T44" fmla="*/ 53 w 95"/>
                  <a:gd name="T45" fmla="*/ 24 h 96"/>
                  <a:gd name="T46" fmla="*/ 53 w 95"/>
                  <a:gd name="T47" fmla="*/ 18 h 96"/>
                  <a:gd name="T48" fmla="*/ 47 w 95"/>
                  <a:gd name="T49" fmla="*/ 12 h 96"/>
                  <a:gd name="T50" fmla="*/ 35 w 95"/>
                  <a:gd name="T51" fmla="*/ 12 h 96"/>
                  <a:gd name="T52" fmla="*/ 23 w 95"/>
                  <a:gd name="T53" fmla="*/ 6 h 96"/>
                  <a:gd name="T54" fmla="*/ 11 w 95"/>
                  <a:gd name="T55" fmla="*/ 12 h 96"/>
                  <a:gd name="T56" fmla="*/ 11 w 95"/>
                  <a:gd name="T57" fmla="*/ 18 h 96"/>
                  <a:gd name="T58" fmla="*/ 11 w 95"/>
                  <a:gd name="T59" fmla="*/ 24 h 96"/>
                  <a:gd name="T60" fmla="*/ 23 w 95"/>
                  <a:gd name="T61" fmla="*/ 30 h 96"/>
                  <a:gd name="T62" fmla="*/ 29 w 95"/>
                  <a:gd name="T63" fmla="*/ 30 h 96"/>
                  <a:gd name="T64" fmla="*/ 29 w 95"/>
                  <a:gd name="T65" fmla="*/ 42 h 96"/>
                  <a:gd name="T66" fmla="*/ 17 w 95"/>
                  <a:gd name="T67" fmla="*/ 42 h 96"/>
                  <a:gd name="T68" fmla="*/ 11 w 95"/>
                  <a:gd name="T69" fmla="*/ 42 h 96"/>
                  <a:gd name="T70" fmla="*/ 6 w 95"/>
                  <a:gd name="T71" fmla="*/ 48 h 96"/>
                  <a:gd name="T72" fmla="*/ 0 w 95"/>
                  <a:gd name="T73" fmla="*/ 54 h 96"/>
                  <a:gd name="T74" fmla="*/ 6 w 95"/>
                  <a:gd name="T75" fmla="*/ 66 h 96"/>
                  <a:gd name="T76" fmla="*/ 11 w 95"/>
                  <a:gd name="T77" fmla="*/ 66 h 96"/>
                  <a:gd name="T78" fmla="*/ 17 w 95"/>
                  <a:gd name="T79" fmla="*/ 66 h 96"/>
                  <a:gd name="T80" fmla="*/ 23 w 95"/>
                  <a:gd name="T81" fmla="*/ 60 h 96"/>
                  <a:gd name="T82" fmla="*/ 29 w 95"/>
                  <a:gd name="T83" fmla="*/ 54 h 96"/>
                  <a:gd name="T84" fmla="*/ 35 w 95"/>
                  <a:gd name="T85" fmla="*/ 48 h 96"/>
                  <a:gd name="T86" fmla="*/ 41 w 95"/>
                  <a:gd name="T87" fmla="*/ 54 h 96"/>
                  <a:gd name="T88" fmla="*/ 41 w 95"/>
                  <a:gd name="T89" fmla="*/ 60 h 96"/>
                  <a:gd name="T90" fmla="*/ 29 w 95"/>
                  <a:gd name="T91" fmla="*/ 66 h 96"/>
                  <a:gd name="T92" fmla="*/ 23 w 95"/>
                  <a:gd name="T93" fmla="*/ 84 h 96"/>
                  <a:gd name="T94" fmla="*/ 35 w 95"/>
                  <a:gd name="T95" fmla="*/ 90 h 96"/>
                  <a:gd name="T96" fmla="*/ 47 w 95"/>
                  <a:gd name="T97" fmla="*/ 90 h 96"/>
                  <a:gd name="T98" fmla="*/ 53 w 95"/>
                  <a:gd name="T99" fmla="*/ 84 h 96"/>
                  <a:gd name="T100" fmla="*/ 53 w 95"/>
                  <a:gd name="T101" fmla="*/ 78 h 96"/>
                  <a:gd name="T102" fmla="*/ 47 w 95"/>
                  <a:gd name="T103" fmla="*/ 72 h 96"/>
                  <a:gd name="T104" fmla="*/ 47 w 95"/>
                  <a:gd name="T105" fmla="*/ 60 h 96"/>
                  <a:gd name="T106" fmla="*/ 53 w 95"/>
                  <a:gd name="T107" fmla="*/ 54 h 96"/>
                  <a:gd name="T108" fmla="*/ 53 w 95"/>
                  <a:gd name="T109" fmla="*/ 54 h 96"/>
                  <a:gd name="T110" fmla="*/ 65 w 95"/>
                  <a:gd name="T111" fmla="*/ 72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
                  <a:gd name="T169" fmla="*/ 0 h 96"/>
                  <a:gd name="T170" fmla="*/ 95 w 95"/>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 h="96">
                    <a:moveTo>
                      <a:pt x="71" y="72"/>
                    </a:moveTo>
                    <a:lnTo>
                      <a:pt x="71" y="72"/>
                    </a:lnTo>
                    <a:lnTo>
                      <a:pt x="77" y="72"/>
                    </a:lnTo>
                    <a:lnTo>
                      <a:pt x="83" y="72"/>
                    </a:lnTo>
                    <a:lnTo>
                      <a:pt x="83" y="66"/>
                    </a:lnTo>
                    <a:lnTo>
                      <a:pt x="89" y="60"/>
                    </a:lnTo>
                    <a:lnTo>
                      <a:pt x="83" y="60"/>
                    </a:lnTo>
                    <a:lnTo>
                      <a:pt x="83" y="54"/>
                    </a:lnTo>
                    <a:lnTo>
                      <a:pt x="83" y="48"/>
                    </a:lnTo>
                    <a:lnTo>
                      <a:pt x="77" y="48"/>
                    </a:lnTo>
                    <a:lnTo>
                      <a:pt x="71" y="48"/>
                    </a:lnTo>
                    <a:lnTo>
                      <a:pt x="65" y="48"/>
                    </a:lnTo>
                    <a:lnTo>
                      <a:pt x="65" y="42"/>
                    </a:lnTo>
                    <a:lnTo>
                      <a:pt x="65" y="36"/>
                    </a:lnTo>
                    <a:lnTo>
                      <a:pt x="71" y="42"/>
                    </a:lnTo>
                    <a:lnTo>
                      <a:pt x="77" y="42"/>
                    </a:lnTo>
                    <a:lnTo>
                      <a:pt x="77" y="48"/>
                    </a:lnTo>
                    <a:lnTo>
                      <a:pt x="83" y="48"/>
                    </a:lnTo>
                    <a:lnTo>
                      <a:pt x="89" y="48"/>
                    </a:lnTo>
                    <a:lnTo>
                      <a:pt x="95" y="42"/>
                    </a:lnTo>
                    <a:lnTo>
                      <a:pt x="95" y="36"/>
                    </a:lnTo>
                    <a:lnTo>
                      <a:pt x="95" y="30"/>
                    </a:lnTo>
                    <a:lnTo>
                      <a:pt x="95" y="24"/>
                    </a:lnTo>
                    <a:lnTo>
                      <a:pt x="89" y="24"/>
                    </a:lnTo>
                    <a:lnTo>
                      <a:pt x="83" y="24"/>
                    </a:lnTo>
                    <a:lnTo>
                      <a:pt x="77" y="24"/>
                    </a:lnTo>
                    <a:lnTo>
                      <a:pt x="71" y="24"/>
                    </a:lnTo>
                    <a:lnTo>
                      <a:pt x="65" y="24"/>
                    </a:lnTo>
                    <a:lnTo>
                      <a:pt x="71" y="18"/>
                    </a:lnTo>
                    <a:lnTo>
                      <a:pt x="77" y="12"/>
                    </a:lnTo>
                    <a:lnTo>
                      <a:pt x="77" y="6"/>
                    </a:lnTo>
                    <a:lnTo>
                      <a:pt x="77" y="0"/>
                    </a:lnTo>
                    <a:lnTo>
                      <a:pt x="71" y="0"/>
                    </a:lnTo>
                    <a:lnTo>
                      <a:pt x="65" y="0"/>
                    </a:lnTo>
                    <a:lnTo>
                      <a:pt x="59" y="0"/>
                    </a:lnTo>
                    <a:lnTo>
                      <a:pt x="59" y="6"/>
                    </a:lnTo>
                    <a:lnTo>
                      <a:pt x="53" y="12"/>
                    </a:lnTo>
                    <a:lnTo>
                      <a:pt x="53" y="18"/>
                    </a:lnTo>
                    <a:lnTo>
                      <a:pt x="59" y="18"/>
                    </a:lnTo>
                    <a:lnTo>
                      <a:pt x="59" y="24"/>
                    </a:lnTo>
                    <a:lnTo>
                      <a:pt x="53" y="24"/>
                    </a:lnTo>
                    <a:lnTo>
                      <a:pt x="53" y="18"/>
                    </a:lnTo>
                    <a:lnTo>
                      <a:pt x="53" y="12"/>
                    </a:lnTo>
                    <a:lnTo>
                      <a:pt x="47" y="12"/>
                    </a:lnTo>
                    <a:lnTo>
                      <a:pt x="35" y="12"/>
                    </a:lnTo>
                    <a:lnTo>
                      <a:pt x="29" y="6"/>
                    </a:lnTo>
                    <a:lnTo>
                      <a:pt x="23" y="6"/>
                    </a:lnTo>
                    <a:lnTo>
                      <a:pt x="17" y="6"/>
                    </a:lnTo>
                    <a:lnTo>
                      <a:pt x="11" y="12"/>
                    </a:lnTo>
                    <a:lnTo>
                      <a:pt x="11" y="18"/>
                    </a:lnTo>
                    <a:lnTo>
                      <a:pt x="11" y="24"/>
                    </a:lnTo>
                    <a:lnTo>
                      <a:pt x="17" y="30"/>
                    </a:lnTo>
                    <a:lnTo>
                      <a:pt x="23" y="30"/>
                    </a:lnTo>
                    <a:lnTo>
                      <a:pt x="29" y="30"/>
                    </a:lnTo>
                    <a:lnTo>
                      <a:pt x="35" y="36"/>
                    </a:lnTo>
                    <a:lnTo>
                      <a:pt x="29" y="36"/>
                    </a:lnTo>
                    <a:lnTo>
                      <a:pt x="29" y="42"/>
                    </a:lnTo>
                    <a:lnTo>
                      <a:pt x="23" y="42"/>
                    </a:lnTo>
                    <a:lnTo>
                      <a:pt x="17" y="42"/>
                    </a:lnTo>
                    <a:lnTo>
                      <a:pt x="11" y="42"/>
                    </a:lnTo>
                    <a:lnTo>
                      <a:pt x="6" y="42"/>
                    </a:lnTo>
                    <a:lnTo>
                      <a:pt x="6" y="48"/>
                    </a:lnTo>
                    <a:lnTo>
                      <a:pt x="0" y="48"/>
                    </a:lnTo>
                    <a:lnTo>
                      <a:pt x="0" y="54"/>
                    </a:lnTo>
                    <a:lnTo>
                      <a:pt x="0" y="60"/>
                    </a:lnTo>
                    <a:lnTo>
                      <a:pt x="0" y="66"/>
                    </a:lnTo>
                    <a:lnTo>
                      <a:pt x="6" y="66"/>
                    </a:lnTo>
                    <a:lnTo>
                      <a:pt x="11" y="66"/>
                    </a:lnTo>
                    <a:lnTo>
                      <a:pt x="17" y="66"/>
                    </a:lnTo>
                    <a:lnTo>
                      <a:pt x="23" y="66"/>
                    </a:lnTo>
                    <a:lnTo>
                      <a:pt x="23" y="60"/>
                    </a:lnTo>
                    <a:lnTo>
                      <a:pt x="23" y="54"/>
                    </a:lnTo>
                    <a:lnTo>
                      <a:pt x="29" y="54"/>
                    </a:lnTo>
                    <a:lnTo>
                      <a:pt x="29" y="48"/>
                    </a:lnTo>
                    <a:lnTo>
                      <a:pt x="35" y="48"/>
                    </a:lnTo>
                    <a:lnTo>
                      <a:pt x="41" y="48"/>
                    </a:lnTo>
                    <a:lnTo>
                      <a:pt x="41" y="54"/>
                    </a:lnTo>
                    <a:lnTo>
                      <a:pt x="41" y="60"/>
                    </a:lnTo>
                    <a:lnTo>
                      <a:pt x="35" y="66"/>
                    </a:lnTo>
                    <a:lnTo>
                      <a:pt x="29" y="66"/>
                    </a:lnTo>
                    <a:lnTo>
                      <a:pt x="29" y="72"/>
                    </a:lnTo>
                    <a:lnTo>
                      <a:pt x="23" y="78"/>
                    </a:lnTo>
                    <a:lnTo>
                      <a:pt x="23" y="84"/>
                    </a:lnTo>
                    <a:lnTo>
                      <a:pt x="29" y="84"/>
                    </a:lnTo>
                    <a:lnTo>
                      <a:pt x="29" y="90"/>
                    </a:lnTo>
                    <a:lnTo>
                      <a:pt x="35" y="90"/>
                    </a:lnTo>
                    <a:lnTo>
                      <a:pt x="41" y="96"/>
                    </a:lnTo>
                    <a:lnTo>
                      <a:pt x="41" y="90"/>
                    </a:lnTo>
                    <a:lnTo>
                      <a:pt x="47" y="90"/>
                    </a:lnTo>
                    <a:lnTo>
                      <a:pt x="53" y="90"/>
                    </a:lnTo>
                    <a:lnTo>
                      <a:pt x="53" y="84"/>
                    </a:lnTo>
                    <a:lnTo>
                      <a:pt x="53" y="78"/>
                    </a:lnTo>
                    <a:lnTo>
                      <a:pt x="53" y="72"/>
                    </a:lnTo>
                    <a:lnTo>
                      <a:pt x="47" y="72"/>
                    </a:lnTo>
                    <a:lnTo>
                      <a:pt x="47" y="66"/>
                    </a:lnTo>
                    <a:lnTo>
                      <a:pt x="47" y="60"/>
                    </a:lnTo>
                    <a:lnTo>
                      <a:pt x="47" y="54"/>
                    </a:lnTo>
                    <a:lnTo>
                      <a:pt x="53" y="54"/>
                    </a:lnTo>
                    <a:lnTo>
                      <a:pt x="59" y="60"/>
                    </a:lnTo>
                    <a:lnTo>
                      <a:pt x="59" y="66"/>
                    </a:lnTo>
                    <a:lnTo>
                      <a:pt x="65" y="72"/>
                    </a:lnTo>
                    <a:lnTo>
                      <a:pt x="71" y="7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70" name="Freeform 233"/>
              <p:cNvSpPr>
                <a:spLocks/>
              </p:cNvSpPr>
              <p:nvPr/>
            </p:nvSpPr>
            <p:spPr bwMode="auto">
              <a:xfrm>
                <a:off x="5185" y="1834"/>
                <a:ext cx="108" cy="167"/>
              </a:xfrm>
              <a:custGeom>
                <a:avLst/>
                <a:gdLst>
                  <a:gd name="T0" fmla="*/ 0 w 108"/>
                  <a:gd name="T1" fmla="*/ 167 h 167"/>
                  <a:gd name="T2" fmla="*/ 12 w 108"/>
                  <a:gd name="T3" fmla="*/ 155 h 167"/>
                  <a:gd name="T4" fmla="*/ 24 w 108"/>
                  <a:gd name="T5" fmla="*/ 149 h 167"/>
                  <a:gd name="T6" fmla="*/ 30 w 108"/>
                  <a:gd name="T7" fmla="*/ 137 h 167"/>
                  <a:gd name="T8" fmla="*/ 42 w 108"/>
                  <a:gd name="T9" fmla="*/ 137 h 167"/>
                  <a:gd name="T10" fmla="*/ 54 w 108"/>
                  <a:gd name="T11" fmla="*/ 131 h 167"/>
                  <a:gd name="T12" fmla="*/ 66 w 108"/>
                  <a:gd name="T13" fmla="*/ 131 h 167"/>
                  <a:gd name="T14" fmla="*/ 78 w 108"/>
                  <a:gd name="T15" fmla="*/ 131 h 167"/>
                  <a:gd name="T16" fmla="*/ 84 w 108"/>
                  <a:gd name="T17" fmla="*/ 131 h 167"/>
                  <a:gd name="T18" fmla="*/ 84 w 108"/>
                  <a:gd name="T19" fmla="*/ 125 h 167"/>
                  <a:gd name="T20" fmla="*/ 84 w 108"/>
                  <a:gd name="T21" fmla="*/ 125 h 167"/>
                  <a:gd name="T22" fmla="*/ 90 w 108"/>
                  <a:gd name="T23" fmla="*/ 119 h 167"/>
                  <a:gd name="T24" fmla="*/ 90 w 108"/>
                  <a:gd name="T25" fmla="*/ 113 h 167"/>
                  <a:gd name="T26" fmla="*/ 90 w 108"/>
                  <a:gd name="T27" fmla="*/ 107 h 167"/>
                  <a:gd name="T28" fmla="*/ 96 w 108"/>
                  <a:gd name="T29" fmla="*/ 107 h 167"/>
                  <a:gd name="T30" fmla="*/ 102 w 108"/>
                  <a:gd name="T31" fmla="*/ 101 h 167"/>
                  <a:gd name="T32" fmla="*/ 108 w 108"/>
                  <a:gd name="T33" fmla="*/ 95 h 167"/>
                  <a:gd name="T34" fmla="*/ 102 w 108"/>
                  <a:gd name="T35" fmla="*/ 89 h 167"/>
                  <a:gd name="T36" fmla="*/ 102 w 108"/>
                  <a:gd name="T37" fmla="*/ 71 h 167"/>
                  <a:gd name="T38" fmla="*/ 102 w 108"/>
                  <a:gd name="T39" fmla="*/ 59 h 167"/>
                  <a:gd name="T40" fmla="*/ 108 w 108"/>
                  <a:gd name="T41" fmla="*/ 47 h 167"/>
                  <a:gd name="T42" fmla="*/ 102 w 108"/>
                  <a:gd name="T43" fmla="*/ 47 h 167"/>
                  <a:gd name="T44" fmla="*/ 96 w 108"/>
                  <a:gd name="T45" fmla="*/ 41 h 167"/>
                  <a:gd name="T46" fmla="*/ 90 w 108"/>
                  <a:gd name="T47" fmla="*/ 41 h 167"/>
                  <a:gd name="T48" fmla="*/ 84 w 108"/>
                  <a:gd name="T49" fmla="*/ 36 h 167"/>
                  <a:gd name="T50" fmla="*/ 84 w 108"/>
                  <a:gd name="T51" fmla="*/ 30 h 167"/>
                  <a:gd name="T52" fmla="*/ 78 w 108"/>
                  <a:gd name="T53" fmla="*/ 24 h 167"/>
                  <a:gd name="T54" fmla="*/ 72 w 108"/>
                  <a:gd name="T55" fmla="*/ 12 h 167"/>
                  <a:gd name="T56" fmla="*/ 72 w 108"/>
                  <a:gd name="T57" fmla="*/ 0 h 167"/>
                  <a:gd name="T58" fmla="*/ 66 w 108"/>
                  <a:gd name="T59" fmla="*/ 6 h 167"/>
                  <a:gd name="T60" fmla="*/ 66 w 108"/>
                  <a:gd name="T61" fmla="*/ 12 h 167"/>
                  <a:gd name="T62" fmla="*/ 60 w 108"/>
                  <a:gd name="T63" fmla="*/ 18 h 167"/>
                  <a:gd name="T64" fmla="*/ 54 w 108"/>
                  <a:gd name="T65" fmla="*/ 24 h 167"/>
                  <a:gd name="T66" fmla="*/ 48 w 108"/>
                  <a:gd name="T67" fmla="*/ 30 h 167"/>
                  <a:gd name="T68" fmla="*/ 42 w 108"/>
                  <a:gd name="T69" fmla="*/ 36 h 167"/>
                  <a:gd name="T70" fmla="*/ 36 w 108"/>
                  <a:gd name="T71" fmla="*/ 36 h 167"/>
                  <a:gd name="T72" fmla="*/ 24 w 108"/>
                  <a:gd name="T73" fmla="*/ 36 h 167"/>
                  <a:gd name="T74" fmla="*/ 30 w 108"/>
                  <a:gd name="T75" fmla="*/ 41 h 167"/>
                  <a:gd name="T76" fmla="*/ 30 w 108"/>
                  <a:gd name="T77" fmla="*/ 53 h 167"/>
                  <a:gd name="T78" fmla="*/ 30 w 108"/>
                  <a:gd name="T79" fmla="*/ 65 h 167"/>
                  <a:gd name="T80" fmla="*/ 18 w 108"/>
                  <a:gd name="T81" fmla="*/ 71 h 167"/>
                  <a:gd name="T82" fmla="*/ 24 w 108"/>
                  <a:gd name="T83" fmla="*/ 95 h 167"/>
                  <a:gd name="T84" fmla="*/ 24 w 108"/>
                  <a:gd name="T85" fmla="*/ 107 h 167"/>
                  <a:gd name="T86" fmla="*/ 24 w 108"/>
                  <a:gd name="T87" fmla="*/ 125 h 167"/>
                  <a:gd name="T88" fmla="*/ 18 w 108"/>
                  <a:gd name="T89" fmla="*/ 137 h 167"/>
                  <a:gd name="T90" fmla="*/ 12 w 108"/>
                  <a:gd name="T91" fmla="*/ 143 h 167"/>
                  <a:gd name="T92" fmla="*/ 12 w 108"/>
                  <a:gd name="T93" fmla="*/ 149 h 167"/>
                  <a:gd name="T94" fmla="*/ 6 w 108"/>
                  <a:gd name="T95" fmla="*/ 155 h 167"/>
                  <a:gd name="T96" fmla="*/ 6 w 108"/>
                  <a:gd name="T97" fmla="*/ 161 h 167"/>
                  <a:gd name="T98" fmla="*/ 0 w 108"/>
                  <a:gd name="T99" fmla="*/ 161 h 167"/>
                  <a:gd name="T100" fmla="*/ 0 w 108"/>
                  <a:gd name="T101" fmla="*/ 161 h 167"/>
                  <a:gd name="T102" fmla="*/ 0 w 108"/>
                  <a:gd name="T103" fmla="*/ 161 h 167"/>
                  <a:gd name="T104" fmla="*/ 6 w 108"/>
                  <a:gd name="T105" fmla="*/ 161 h 167"/>
                  <a:gd name="T106" fmla="*/ 0 w 108"/>
                  <a:gd name="T107" fmla="*/ 167 h 1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67"/>
                  <a:gd name="T164" fmla="*/ 108 w 108"/>
                  <a:gd name="T165" fmla="*/ 167 h 1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67">
                    <a:moveTo>
                      <a:pt x="0" y="167"/>
                    </a:moveTo>
                    <a:lnTo>
                      <a:pt x="12" y="155"/>
                    </a:lnTo>
                    <a:lnTo>
                      <a:pt x="24" y="149"/>
                    </a:lnTo>
                    <a:lnTo>
                      <a:pt x="30" y="137"/>
                    </a:lnTo>
                    <a:lnTo>
                      <a:pt x="42" y="137"/>
                    </a:lnTo>
                    <a:lnTo>
                      <a:pt x="54" y="131"/>
                    </a:lnTo>
                    <a:lnTo>
                      <a:pt x="66" y="131"/>
                    </a:lnTo>
                    <a:lnTo>
                      <a:pt x="78" y="131"/>
                    </a:lnTo>
                    <a:lnTo>
                      <a:pt x="84" y="131"/>
                    </a:lnTo>
                    <a:lnTo>
                      <a:pt x="84" y="125"/>
                    </a:lnTo>
                    <a:lnTo>
                      <a:pt x="90" y="119"/>
                    </a:lnTo>
                    <a:lnTo>
                      <a:pt x="90" y="113"/>
                    </a:lnTo>
                    <a:lnTo>
                      <a:pt x="90" y="107"/>
                    </a:lnTo>
                    <a:lnTo>
                      <a:pt x="96" y="107"/>
                    </a:lnTo>
                    <a:lnTo>
                      <a:pt x="102" y="101"/>
                    </a:lnTo>
                    <a:lnTo>
                      <a:pt x="108" y="95"/>
                    </a:lnTo>
                    <a:lnTo>
                      <a:pt x="102" y="89"/>
                    </a:lnTo>
                    <a:lnTo>
                      <a:pt x="102" y="71"/>
                    </a:lnTo>
                    <a:lnTo>
                      <a:pt x="102" y="59"/>
                    </a:lnTo>
                    <a:lnTo>
                      <a:pt x="108" y="47"/>
                    </a:lnTo>
                    <a:lnTo>
                      <a:pt x="102" y="47"/>
                    </a:lnTo>
                    <a:lnTo>
                      <a:pt x="96" y="41"/>
                    </a:lnTo>
                    <a:lnTo>
                      <a:pt x="90" y="41"/>
                    </a:lnTo>
                    <a:lnTo>
                      <a:pt x="84" y="36"/>
                    </a:lnTo>
                    <a:lnTo>
                      <a:pt x="84" y="30"/>
                    </a:lnTo>
                    <a:lnTo>
                      <a:pt x="78" y="24"/>
                    </a:lnTo>
                    <a:lnTo>
                      <a:pt x="72" y="12"/>
                    </a:lnTo>
                    <a:lnTo>
                      <a:pt x="72" y="0"/>
                    </a:lnTo>
                    <a:lnTo>
                      <a:pt x="66" y="6"/>
                    </a:lnTo>
                    <a:lnTo>
                      <a:pt x="66" y="12"/>
                    </a:lnTo>
                    <a:lnTo>
                      <a:pt x="60" y="18"/>
                    </a:lnTo>
                    <a:lnTo>
                      <a:pt x="54" y="24"/>
                    </a:lnTo>
                    <a:lnTo>
                      <a:pt x="48" y="30"/>
                    </a:lnTo>
                    <a:lnTo>
                      <a:pt x="42" y="36"/>
                    </a:lnTo>
                    <a:lnTo>
                      <a:pt x="36" y="36"/>
                    </a:lnTo>
                    <a:lnTo>
                      <a:pt x="24" y="36"/>
                    </a:lnTo>
                    <a:lnTo>
                      <a:pt x="30" y="41"/>
                    </a:lnTo>
                    <a:lnTo>
                      <a:pt x="30" y="53"/>
                    </a:lnTo>
                    <a:lnTo>
                      <a:pt x="30" y="65"/>
                    </a:lnTo>
                    <a:lnTo>
                      <a:pt x="18" y="71"/>
                    </a:lnTo>
                    <a:lnTo>
                      <a:pt x="24" y="95"/>
                    </a:lnTo>
                    <a:lnTo>
                      <a:pt x="24" y="107"/>
                    </a:lnTo>
                    <a:lnTo>
                      <a:pt x="24" y="125"/>
                    </a:lnTo>
                    <a:lnTo>
                      <a:pt x="18" y="137"/>
                    </a:lnTo>
                    <a:lnTo>
                      <a:pt x="12" y="143"/>
                    </a:lnTo>
                    <a:lnTo>
                      <a:pt x="12" y="149"/>
                    </a:lnTo>
                    <a:lnTo>
                      <a:pt x="6" y="155"/>
                    </a:lnTo>
                    <a:lnTo>
                      <a:pt x="6" y="161"/>
                    </a:lnTo>
                    <a:lnTo>
                      <a:pt x="0" y="161"/>
                    </a:lnTo>
                    <a:lnTo>
                      <a:pt x="6" y="161"/>
                    </a:lnTo>
                    <a:lnTo>
                      <a:pt x="0" y="167"/>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71" name="Freeform 234"/>
              <p:cNvSpPr>
                <a:spLocks/>
              </p:cNvSpPr>
              <p:nvPr/>
            </p:nvSpPr>
            <p:spPr bwMode="auto">
              <a:xfrm>
                <a:off x="4863" y="1870"/>
                <a:ext cx="173" cy="143"/>
              </a:xfrm>
              <a:custGeom>
                <a:avLst/>
                <a:gdLst>
                  <a:gd name="T0" fmla="*/ 89 w 173"/>
                  <a:gd name="T1" fmla="*/ 143 h 143"/>
                  <a:gd name="T2" fmla="*/ 95 w 173"/>
                  <a:gd name="T3" fmla="*/ 143 h 143"/>
                  <a:gd name="T4" fmla="*/ 101 w 173"/>
                  <a:gd name="T5" fmla="*/ 143 h 143"/>
                  <a:gd name="T6" fmla="*/ 113 w 173"/>
                  <a:gd name="T7" fmla="*/ 143 h 143"/>
                  <a:gd name="T8" fmla="*/ 119 w 173"/>
                  <a:gd name="T9" fmla="*/ 137 h 143"/>
                  <a:gd name="T10" fmla="*/ 131 w 173"/>
                  <a:gd name="T11" fmla="*/ 137 h 143"/>
                  <a:gd name="T12" fmla="*/ 143 w 173"/>
                  <a:gd name="T13" fmla="*/ 137 h 143"/>
                  <a:gd name="T14" fmla="*/ 149 w 173"/>
                  <a:gd name="T15" fmla="*/ 137 h 143"/>
                  <a:gd name="T16" fmla="*/ 161 w 173"/>
                  <a:gd name="T17" fmla="*/ 137 h 143"/>
                  <a:gd name="T18" fmla="*/ 161 w 173"/>
                  <a:gd name="T19" fmla="*/ 137 h 143"/>
                  <a:gd name="T20" fmla="*/ 167 w 173"/>
                  <a:gd name="T21" fmla="*/ 137 h 143"/>
                  <a:gd name="T22" fmla="*/ 167 w 173"/>
                  <a:gd name="T23" fmla="*/ 137 h 143"/>
                  <a:gd name="T24" fmla="*/ 173 w 173"/>
                  <a:gd name="T25" fmla="*/ 137 h 143"/>
                  <a:gd name="T26" fmla="*/ 161 w 173"/>
                  <a:gd name="T27" fmla="*/ 131 h 143"/>
                  <a:gd name="T28" fmla="*/ 155 w 173"/>
                  <a:gd name="T29" fmla="*/ 119 h 143"/>
                  <a:gd name="T30" fmla="*/ 149 w 173"/>
                  <a:gd name="T31" fmla="*/ 113 h 143"/>
                  <a:gd name="T32" fmla="*/ 143 w 173"/>
                  <a:gd name="T33" fmla="*/ 101 h 143"/>
                  <a:gd name="T34" fmla="*/ 137 w 173"/>
                  <a:gd name="T35" fmla="*/ 83 h 143"/>
                  <a:gd name="T36" fmla="*/ 131 w 173"/>
                  <a:gd name="T37" fmla="*/ 71 h 143"/>
                  <a:gd name="T38" fmla="*/ 131 w 173"/>
                  <a:gd name="T39" fmla="*/ 59 h 143"/>
                  <a:gd name="T40" fmla="*/ 131 w 173"/>
                  <a:gd name="T41" fmla="*/ 47 h 143"/>
                  <a:gd name="T42" fmla="*/ 125 w 173"/>
                  <a:gd name="T43" fmla="*/ 41 h 143"/>
                  <a:gd name="T44" fmla="*/ 119 w 173"/>
                  <a:gd name="T45" fmla="*/ 41 h 143"/>
                  <a:gd name="T46" fmla="*/ 113 w 173"/>
                  <a:gd name="T47" fmla="*/ 41 h 143"/>
                  <a:gd name="T48" fmla="*/ 107 w 173"/>
                  <a:gd name="T49" fmla="*/ 35 h 143"/>
                  <a:gd name="T50" fmla="*/ 101 w 173"/>
                  <a:gd name="T51" fmla="*/ 29 h 143"/>
                  <a:gd name="T52" fmla="*/ 95 w 173"/>
                  <a:gd name="T53" fmla="*/ 23 h 143"/>
                  <a:gd name="T54" fmla="*/ 89 w 173"/>
                  <a:gd name="T55" fmla="*/ 11 h 143"/>
                  <a:gd name="T56" fmla="*/ 89 w 173"/>
                  <a:gd name="T57" fmla="*/ 5 h 143"/>
                  <a:gd name="T58" fmla="*/ 83 w 173"/>
                  <a:gd name="T59" fmla="*/ 5 h 143"/>
                  <a:gd name="T60" fmla="*/ 71 w 173"/>
                  <a:gd name="T61" fmla="*/ 11 h 143"/>
                  <a:gd name="T62" fmla="*/ 65 w 173"/>
                  <a:gd name="T63" fmla="*/ 11 h 143"/>
                  <a:gd name="T64" fmla="*/ 53 w 173"/>
                  <a:gd name="T65" fmla="*/ 17 h 143"/>
                  <a:gd name="T66" fmla="*/ 42 w 173"/>
                  <a:gd name="T67" fmla="*/ 17 h 143"/>
                  <a:gd name="T68" fmla="*/ 30 w 173"/>
                  <a:gd name="T69" fmla="*/ 11 h 143"/>
                  <a:gd name="T70" fmla="*/ 18 w 173"/>
                  <a:gd name="T71" fmla="*/ 5 h 143"/>
                  <a:gd name="T72" fmla="*/ 6 w 173"/>
                  <a:gd name="T73" fmla="*/ 0 h 143"/>
                  <a:gd name="T74" fmla="*/ 6 w 173"/>
                  <a:gd name="T75" fmla="*/ 5 h 143"/>
                  <a:gd name="T76" fmla="*/ 12 w 173"/>
                  <a:gd name="T77" fmla="*/ 11 h 143"/>
                  <a:gd name="T78" fmla="*/ 12 w 173"/>
                  <a:gd name="T79" fmla="*/ 23 h 143"/>
                  <a:gd name="T80" fmla="*/ 12 w 173"/>
                  <a:gd name="T81" fmla="*/ 29 h 143"/>
                  <a:gd name="T82" fmla="*/ 18 w 173"/>
                  <a:gd name="T83" fmla="*/ 41 h 143"/>
                  <a:gd name="T84" fmla="*/ 12 w 173"/>
                  <a:gd name="T85" fmla="*/ 53 h 143"/>
                  <a:gd name="T86" fmla="*/ 12 w 173"/>
                  <a:gd name="T87" fmla="*/ 65 h 143"/>
                  <a:gd name="T88" fmla="*/ 0 w 173"/>
                  <a:gd name="T89" fmla="*/ 77 h 143"/>
                  <a:gd name="T90" fmla="*/ 12 w 173"/>
                  <a:gd name="T91" fmla="*/ 77 h 143"/>
                  <a:gd name="T92" fmla="*/ 18 w 173"/>
                  <a:gd name="T93" fmla="*/ 83 h 143"/>
                  <a:gd name="T94" fmla="*/ 24 w 173"/>
                  <a:gd name="T95" fmla="*/ 89 h 143"/>
                  <a:gd name="T96" fmla="*/ 36 w 173"/>
                  <a:gd name="T97" fmla="*/ 95 h 143"/>
                  <a:gd name="T98" fmla="*/ 42 w 173"/>
                  <a:gd name="T99" fmla="*/ 101 h 143"/>
                  <a:gd name="T100" fmla="*/ 42 w 173"/>
                  <a:gd name="T101" fmla="*/ 107 h 143"/>
                  <a:gd name="T102" fmla="*/ 48 w 173"/>
                  <a:gd name="T103" fmla="*/ 119 h 143"/>
                  <a:gd name="T104" fmla="*/ 42 w 173"/>
                  <a:gd name="T105" fmla="*/ 131 h 143"/>
                  <a:gd name="T106" fmla="*/ 48 w 173"/>
                  <a:gd name="T107" fmla="*/ 131 h 143"/>
                  <a:gd name="T108" fmla="*/ 53 w 173"/>
                  <a:gd name="T109" fmla="*/ 131 h 143"/>
                  <a:gd name="T110" fmla="*/ 59 w 173"/>
                  <a:gd name="T111" fmla="*/ 131 h 143"/>
                  <a:gd name="T112" fmla="*/ 65 w 173"/>
                  <a:gd name="T113" fmla="*/ 131 h 143"/>
                  <a:gd name="T114" fmla="*/ 71 w 173"/>
                  <a:gd name="T115" fmla="*/ 137 h 143"/>
                  <a:gd name="T116" fmla="*/ 77 w 173"/>
                  <a:gd name="T117" fmla="*/ 137 h 143"/>
                  <a:gd name="T118" fmla="*/ 83 w 173"/>
                  <a:gd name="T119" fmla="*/ 143 h 143"/>
                  <a:gd name="T120" fmla="*/ 89 w 173"/>
                  <a:gd name="T121" fmla="*/ 143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143"/>
                  <a:gd name="T185" fmla="*/ 173 w 173"/>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143">
                    <a:moveTo>
                      <a:pt x="89" y="143"/>
                    </a:moveTo>
                    <a:lnTo>
                      <a:pt x="95" y="143"/>
                    </a:lnTo>
                    <a:lnTo>
                      <a:pt x="101" y="143"/>
                    </a:lnTo>
                    <a:lnTo>
                      <a:pt x="113" y="143"/>
                    </a:lnTo>
                    <a:lnTo>
                      <a:pt x="119" y="137"/>
                    </a:lnTo>
                    <a:lnTo>
                      <a:pt x="131" y="137"/>
                    </a:lnTo>
                    <a:lnTo>
                      <a:pt x="143" y="137"/>
                    </a:lnTo>
                    <a:lnTo>
                      <a:pt x="149" y="137"/>
                    </a:lnTo>
                    <a:lnTo>
                      <a:pt x="161" y="137"/>
                    </a:lnTo>
                    <a:lnTo>
                      <a:pt x="167" y="137"/>
                    </a:lnTo>
                    <a:lnTo>
                      <a:pt x="173" y="137"/>
                    </a:lnTo>
                    <a:lnTo>
                      <a:pt x="161" y="131"/>
                    </a:lnTo>
                    <a:lnTo>
                      <a:pt x="155" y="119"/>
                    </a:lnTo>
                    <a:lnTo>
                      <a:pt x="149" y="113"/>
                    </a:lnTo>
                    <a:lnTo>
                      <a:pt x="143" y="101"/>
                    </a:lnTo>
                    <a:lnTo>
                      <a:pt x="137" y="83"/>
                    </a:lnTo>
                    <a:lnTo>
                      <a:pt x="131" y="71"/>
                    </a:lnTo>
                    <a:lnTo>
                      <a:pt x="131" y="59"/>
                    </a:lnTo>
                    <a:lnTo>
                      <a:pt x="131" y="47"/>
                    </a:lnTo>
                    <a:lnTo>
                      <a:pt x="125" y="41"/>
                    </a:lnTo>
                    <a:lnTo>
                      <a:pt x="119" y="41"/>
                    </a:lnTo>
                    <a:lnTo>
                      <a:pt x="113" y="41"/>
                    </a:lnTo>
                    <a:lnTo>
                      <a:pt x="107" y="35"/>
                    </a:lnTo>
                    <a:lnTo>
                      <a:pt x="101" y="29"/>
                    </a:lnTo>
                    <a:lnTo>
                      <a:pt x="95" y="23"/>
                    </a:lnTo>
                    <a:lnTo>
                      <a:pt x="89" y="11"/>
                    </a:lnTo>
                    <a:lnTo>
                      <a:pt x="89" y="5"/>
                    </a:lnTo>
                    <a:lnTo>
                      <a:pt x="83" y="5"/>
                    </a:lnTo>
                    <a:lnTo>
                      <a:pt x="71" y="11"/>
                    </a:lnTo>
                    <a:lnTo>
                      <a:pt x="65" y="11"/>
                    </a:lnTo>
                    <a:lnTo>
                      <a:pt x="53" y="17"/>
                    </a:lnTo>
                    <a:lnTo>
                      <a:pt x="42" y="17"/>
                    </a:lnTo>
                    <a:lnTo>
                      <a:pt x="30" y="11"/>
                    </a:lnTo>
                    <a:lnTo>
                      <a:pt x="18" y="5"/>
                    </a:lnTo>
                    <a:lnTo>
                      <a:pt x="6" y="0"/>
                    </a:lnTo>
                    <a:lnTo>
                      <a:pt x="6" y="5"/>
                    </a:lnTo>
                    <a:lnTo>
                      <a:pt x="12" y="11"/>
                    </a:lnTo>
                    <a:lnTo>
                      <a:pt x="12" y="23"/>
                    </a:lnTo>
                    <a:lnTo>
                      <a:pt x="12" y="29"/>
                    </a:lnTo>
                    <a:lnTo>
                      <a:pt x="18" y="41"/>
                    </a:lnTo>
                    <a:lnTo>
                      <a:pt x="12" y="53"/>
                    </a:lnTo>
                    <a:lnTo>
                      <a:pt x="12" y="65"/>
                    </a:lnTo>
                    <a:lnTo>
                      <a:pt x="0" y="77"/>
                    </a:lnTo>
                    <a:lnTo>
                      <a:pt x="12" y="77"/>
                    </a:lnTo>
                    <a:lnTo>
                      <a:pt x="18" y="83"/>
                    </a:lnTo>
                    <a:lnTo>
                      <a:pt x="24" y="89"/>
                    </a:lnTo>
                    <a:lnTo>
                      <a:pt x="36" y="95"/>
                    </a:lnTo>
                    <a:lnTo>
                      <a:pt x="42" y="101"/>
                    </a:lnTo>
                    <a:lnTo>
                      <a:pt x="42" y="107"/>
                    </a:lnTo>
                    <a:lnTo>
                      <a:pt x="48" y="119"/>
                    </a:lnTo>
                    <a:lnTo>
                      <a:pt x="42" y="131"/>
                    </a:lnTo>
                    <a:lnTo>
                      <a:pt x="48" y="131"/>
                    </a:lnTo>
                    <a:lnTo>
                      <a:pt x="53" y="131"/>
                    </a:lnTo>
                    <a:lnTo>
                      <a:pt x="59" y="131"/>
                    </a:lnTo>
                    <a:lnTo>
                      <a:pt x="65" y="131"/>
                    </a:lnTo>
                    <a:lnTo>
                      <a:pt x="71" y="137"/>
                    </a:lnTo>
                    <a:lnTo>
                      <a:pt x="77" y="137"/>
                    </a:lnTo>
                    <a:lnTo>
                      <a:pt x="83" y="143"/>
                    </a:lnTo>
                    <a:lnTo>
                      <a:pt x="89" y="143"/>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72" name="Freeform 235"/>
              <p:cNvSpPr>
                <a:spLocks/>
              </p:cNvSpPr>
              <p:nvPr/>
            </p:nvSpPr>
            <p:spPr bwMode="auto">
              <a:xfrm>
                <a:off x="4952" y="2049"/>
                <a:ext cx="173" cy="179"/>
              </a:xfrm>
              <a:custGeom>
                <a:avLst/>
                <a:gdLst>
                  <a:gd name="T0" fmla="*/ 24 w 173"/>
                  <a:gd name="T1" fmla="*/ 84 h 179"/>
                  <a:gd name="T2" fmla="*/ 30 w 173"/>
                  <a:gd name="T3" fmla="*/ 84 h 179"/>
                  <a:gd name="T4" fmla="*/ 42 w 173"/>
                  <a:gd name="T5" fmla="*/ 84 h 179"/>
                  <a:gd name="T6" fmla="*/ 54 w 173"/>
                  <a:gd name="T7" fmla="*/ 84 h 179"/>
                  <a:gd name="T8" fmla="*/ 66 w 173"/>
                  <a:gd name="T9" fmla="*/ 84 h 179"/>
                  <a:gd name="T10" fmla="*/ 84 w 173"/>
                  <a:gd name="T11" fmla="*/ 78 h 179"/>
                  <a:gd name="T12" fmla="*/ 96 w 173"/>
                  <a:gd name="T13" fmla="*/ 66 h 179"/>
                  <a:gd name="T14" fmla="*/ 108 w 173"/>
                  <a:gd name="T15" fmla="*/ 54 h 179"/>
                  <a:gd name="T16" fmla="*/ 120 w 173"/>
                  <a:gd name="T17" fmla="*/ 36 h 179"/>
                  <a:gd name="T18" fmla="*/ 126 w 173"/>
                  <a:gd name="T19" fmla="*/ 18 h 179"/>
                  <a:gd name="T20" fmla="*/ 132 w 173"/>
                  <a:gd name="T21" fmla="*/ 6 h 179"/>
                  <a:gd name="T22" fmla="*/ 138 w 173"/>
                  <a:gd name="T23" fmla="*/ 6 h 179"/>
                  <a:gd name="T24" fmla="*/ 144 w 173"/>
                  <a:gd name="T25" fmla="*/ 0 h 179"/>
                  <a:gd name="T26" fmla="*/ 156 w 173"/>
                  <a:gd name="T27" fmla="*/ 0 h 179"/>
                  <a:gd name="T28" fmla="*/ 162 w 173"/>
                  <a:gd name="T29" fmla="*/ 0 h 179"/>
                  <a:gd name="T30" fmla="*/ 168 w 173"/>
                  <a:gd name="T31" fmla="*/ 0 h 179"/>
                  <a:gd name="T32" fmla="*/ 173 w 173"/>
                  <a:gd name="T33" fmla="*/ 0 h 179"/>
                  <a:gd name="T34" fmla="*/ 173 w 173"/>
                  <a:gd name="T35" fmla="*/ 0 h 179"/>
                  <a:gd name="T36" fmla="*/ 156 w 173"/>
                  <a:gd name="T37" fmla="*/ 6 h 179"/>
                  <a:gd name="T38" fmla="*/ 138 w 173"/>
                  <a:gd name="T39" fmla="*/ 24 h 179"/>
                  <a:gd name="T40" fmla="*/ 132 w 173"/>
                  <a:gd name="T41" fmla="*/ 48 h 179"/>
                  <a:gd name="T42" fmla="*/ 126 w 173"/>
                  <a:gd name="T43" fmla="*/ 66 h 179"/>
                  <a:gd name="T44" fmla="*/ 126 w 173"/>
                  <a:gd name="T45" fmla="*/ 84 h 179"/>
                  <a:gd name="T46" fmla="*/ 126 w 173"/>
                  <a:gd name="T47" fmla="*/ 96 h 179"/>
                  <a:gd name="T48" fmla="*/ 120 w 173"/>
                  <a:gd name="T49" fmla="*/ 108 h 179"/>
                  <a:gd name="T50" fmla="*/ 108 w 173"/>
                  <a:gd name="T51" fmla="*/ 113 h 179"/>
                  <a:gd name="T52" fmla="*/ 96 w 173"/>
                  <a:gd name="T53" fmla="*/ 125 h 179"/>
                  <a:gd name="T54" fmla="*/ 90 w 173"/>
                  <a:gd name="T55" fmla="*/ 143 h 179"/>
                  <a:gd name="T56" fmla="*/ 84 w 173"/>
                  <a:gd name="T57" fmla="*/ 155 h 179"/>
                  <a:gd name="T58" fmla="*/ 66 w 173"/>
                  <a:gd name="T59" fmla="*/ 155 h 179"/>
                  <a:gd name="T60" fmla="*/ 42 w 173"/>
                  <a:gd name="T61" fmla="*/ 167 h 179"/>
                  <a:gd name="T62" fmla="*/ 30 w 173"/>
                  <a:gd name="T63" fmla="*/ 173 h 179"/>
                  <a:gd name="T64" fmla="*/ 24 w 173"/>
                  <a:gd name="T65" fmla="*/ 173 h 179"/>
                  <a:gd name="T66" fmla="*/ 24 w 173"/>
                  <a:gd name="T67" fmla="*/ 155 h 179"/>
                  <a:gd name="T68" fmla="*/ 18 w 173"/>
                  <a:gd name="T69" fmla="*/ 137 h 179"/>
                  <a:gd name="T70" fmla="*/ 6 w 173"/>
                  <a:gd name="T71" fmla="*/ 119 h 179"/>
                  <a:gd name="T72" fmla="*/ 6 w 173"/>
                  <a:gd name="T73" fmla="*/ 113 h 179"/>
                  <a:gd name="T74" fmla="*/ 12 w 173"/>
                  <a:gd name="T75" fmla="*/ 108 h 179"/>
                  <a:gd name="T76" fmla="*/ 24 w 173"/>
                  <a:gd name="T77" fmla="*/ 102 h 179"/>
                  <a:gd name="T78" fmla="*/ 24 w 173"/>
                  <a:gd name="T79" fmla="*/ 90 h 1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79"/>
                  <a:gd name="T122" fmla="*/ 173 w 173"/>
                  <a:gd name="T123" fmla="*/ 179 h 1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79">
                    <a:moveTo>
                      <a:pt x="24" y="84"/>
                    </a:moveTo>
                    <a:lnTo>
                      <a:pt x="24" y="84"/>
                    </a:lnTo>
                    <a:lnTo>
                      <a:pt x="30" y="84"/>
                    </a:lnTo>
                    <a:lnTo>
                      <a:pt x="36" y="84"/>
                    </a:lnTo>
                    <a:lnTo>
                      <a:pt x="42" y="84"/>
                    </a:lnTo>
                    <a:lnTo>
                      <a:pt x="48" y="84"/>
                    </a:lnTo>
                    <a:lnTo>
                      <a:pt x="54" y="84"/>
                    </a:lnTo>
                    <a:lnTo>
                      <a:pt x="60" y="84"/>
                    </a:lnTo>
                    <a:lnTo>
                      <a:pt x="66" y="84"/>
                    </a:lnTo>
                    <a:lnTo>
                      <a:pt x="78" y="78"/>
                    </a:lnTo>
                    <a:lnTo>
                      <a:pt x="84" y="78"/>
                    </a:lnTo>
                    <a:lnTo>
                      <a:pt x="90" y="72"/>
                    </a:lnTo>
                    <a:lnTo>
                      <a:pt x="96" y="66"/>
                    </a:lnTo>
                    <a:lnTo>
                      <a:pt x="102" y="60"/>
                    </a:lnTo>
                    <a:lnTo>
                      <a:pt x="108" y="54"/>
                    </a:lnTo>
                    <a:lnTo>
                      <a:pt x="114" y="42"/>
                    </a:lnTo>
                    <a:lnTo>
                      <a:pt x="120" y="36"/>
                    </a:lnTo>
                    <a:lnTo>
                      <a:pt x="126" y="24"/>
                    </a:lnTo>
                    <a:lnTo>
                      <a:pt x="126" y="18"/>
                    </a:lnTo>
                    <a:lnTo>
                      <a:pt x="132" y="12"/>
                    </a:lnTo>
                    <a:lnTo>
                      <a:pt x="132" y="6"/>
                    </a:lnTo>
                    <a:lnTo>
                      <a:pt x="138" y="6"/>
                    </a:lnTo>
                    <a:lnTo>
                      <a:pt x="144" y="0"/>
                    </a:lnTo>
                    <a:lnTo>
                      <a:pt x="150" y="0"/>
                    </a:lnTo>
                    <a:lnTo>
                      <a:pt x="156" y="0"/>
                    </a:lnTo>
                    <a:lnTo>
                      <a:pt x="162" y="0"/>
                    </a:lnTo>
                    <a:lnTo>
                      <a:pt x="168" y="0"/>
                    </a:lnTo>
                    <a:lnTo>
                      <a:pt x="173" y="0"/>
                    </a:lnTo>
                    <a:lnTo>
                      <a:pt x="156" y="6"/>
                    </a:lnTo>
                    <a:lnTo>
                      <a:pt x="150" y="12"/>
                    </a:lnTo>
                    <a:lnTo>
                      <a:pt x="138" y="24"/>
                    </a:lnTo>
                    <a:lnTo>
                      <a:pt x="132" y="36"/>
                    </a:lnTo>
                    <a:lnTo>
                      <a:pt x="132" y="48"/>
                    </a:lnTo>
                    <a:lnTo>
                      <a:pt x="126" y="60"/>
                    </a:lnTo>
                    <a:lnTo>
                      <a:pt x="126" y="66"/>
                    </a:lnTo>
                    <a:lnTo>
                      <a:pt x="126" y="72"/>
                    </a:lnTo>
                    <a:lnTo>
                      <a:pt x="126" y="84"/>
                    </a:lnTo>
                    <a:lnTo>
                      <a:pt x="126" y="90"/>
                    </a:lnTo>
                    <a:lnTo>
                      <a:pt x="126" y="96"/>
                    </a:lnTo>
                    <a:lnTo>
                      <a:pt x="126" y="108"/>
                    </a:lnTo>
                    <a:lnTo>
                      <a:pt x="120" y="108"/>
                    </a:lnTo>
                    <a:lnTo>
                      <a:pt x="114" y="108"/>
                    </a:lnTo>
                    <a:lnTo>
                      <a:pt x="108" y="113"/>
                    </a:lnTo>
                    <a:lnTo>
                      <a:pt x="102" y="119"/>
                    </a:lnTo>
                    <a:lnTo>
                      <a:pt x="96" y="125"/>
                    </a:lnTo>
                    <a:lnTo>
                      <a:pt x="90" y="137"/>
                    </a:lnTo>
                    <a:lnTo>
                      <a:pt x="90" y="143"/>
                    </a:lnTo>
                    <a:lnTo>
                      <a:pt x="90" y="155"/>
                    </a:lnTo>
                    <a:lnTo>
                      <a:pt x="84" y="155"/>
                    </a:lnTo>
                    <a:lnTo>
                      <a:pt x="72" y="155"/>
                    </a:lnTo>
                    <a:lnTo>
                      <a:pt x="66" y="155"/>
                    </a:lnTo>
                    <a:lnTo>
                      <a:pt x="54" y="161"/>
                    </a:lnTo>
                    <a:lnTo>
                      <a:pt x="42" y="167"/>
                    </a:lnTo>
                    <a:lnTo>
                      <a:pt x="36" y="167"/>
                    </a:lnTo>
                    <a:lnTo>
                      <a:pt x="30" y="173"/>
                    </a:lnTo>
                    <a:lnTo>
                      <a:pt x="24" y="179"/>
                    </a:lnTo>
                    <a:lnTo>
                      <a:pt x="24" y="173"/>
                    </a:lnTo>
                    <a:lnTo>
                      <a:pt x="24" y="161"/>
                    </a:lnTo>
                    <a:lnTo>
                      <a:pt x="24" y="155"/>
                    </a:lnTo>
                    <a:lnTo>
                      <a:pt x="18" y="143"/>
                    </a:lnTo>
                    <a:lnTo>
                      <a:pt x="18" y="137"/>
                    </a:lnTo>
                    <a:lnTo>
                      <a:pt x="12" y="125"/>
                    </a:lnTo>
                    <a:lnTo>
                      <a:pt x="6" y="119"/>
                    </a:lnTo>
                    <a:lnTo>
                      <a:pt x="0" y="113"/>
                    </a:lnTo>
                    <a:lnTo>
                      <a:pt x="6" y="113"/>
                    </a:lnTo>
                    <a:lnTo>
                      <a:pt x="12" y="108"/>
                    </a:lnTo>
                    <a:lnTo>
                      <a:pt x="18" y="108"/>
                    </a:lnTo>
                    <a:lnTo>
                      <a:pt x="24" y="102"/>
                    </a:lnTo>
                    <a:lnTo>
                      <a:pt x="24" y="96"/>
                    </a:lnTo>
                    <a:lnTo>
                      <a:pt x="24" y="90"/>
                    </a:lnTo>
                    <a:lnTo>
                      <a:pt x="24" y="8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73" name="Freeform 236"/>
              <p:cNvSpPr>
                <a:spLocks/>
              </p:cNvSpPr>
              <p:nvPr/>
            </p:nvSpPr>
            <p:spPr bwMode="auto">
              <a:xfrm>
                <a:off x="5060" y="2049"/>
                <a:ext cx="107" cy="185"/>
              </a:xfrm>
              <a:custGeom>
                <a:avLst/>
                <a:gdLst>
                  <a:gd name="T0" fmla="*/ 65 w 107"/>
                  <a:gd name="T1" fmla="*/ 6 h 185"/>
                  <a:gd name="T2" fmla="*/ 71 w 107"/>
                  <a:gd name="T3" fmla="*/ 12 h 185"/>
                  <a:gd name="T4" fmla="*/ 83 w 107"/>
                  <a:gd name="T5" fmla="*/ 12 h 185"/>
                  <a:gd name="T6" fmla="*/ 83 w 107"/>
                  <a:gd name="T7" fmla="*/ 12 h 185"/>
                  <a:gd name="T8" fmla="*/ 83 w 107"/>
                  <a:gd name="T9" fmla="*/ 18 h 185"/>
                  <a:gd name="T10" fmla="*/ 77 w 107"/>
                  <a:gd name="T11" fmla="*/ 24 h 185"/>
                  <a:gd name="T12" fmla="*/ 71 w 107"/>
                  <a:gd name="T13" fmla="*/ 24 h 185"/>
                  <a:gd name="T14" fmla="*/ 65 w 107"/>
                  <a:gd name="T15" fmla="*/ 24 h 185"/>
                  <a:gd name="T16" fmla="*/ 60 w 107"/>
                  <a:gd name="T17" fmla="*/ 24 h 185"/>
                  <a:gd name="T18" fmla="*/ 60 w 107"/>
                  <a:gd name="T19" fmla="*/ 30 h 185"/>
                  <a:gd name="T20" fmla="*/ 54 w 107"/>
                  <a:gd name="T21" fmla="*/ 30 h 185"/>
                  <a:gd name="T22" fmla="*/ 54 w 107"/>
                  <a:gd name="T23" fmla="*/ 36 h 185"/>
                  <a:gd name="T24" fmla="*/ 54 w 107"/>
                  <a:gd name="T25" fmla="*/ 42 h 185"/>
                  <a:gd name="T26" fmla="*/ 54 w 107"/>
                  <a:gd name="T27" fmla="*/ 42 h 185"/>
                  <a:gd name="T28" fmla="*/ 60 w 107"/>
                  <a:gd name="T29" fmla="*/ 48 h 185"/>
                  <a:gd name="T30" fmla="*/ 60 w 107"/>
                  <a:gd name="T31" fmla="*/ 48 h 185"/>
                  <a:gd name="T32" fmla="*/ 65 w 107"/>
                  <a:gd name="T33" fmla="*/ 48 h 185"/>
                  <a:gd name="T34" fmla="*/ 71 w 107"/>
                  <a:gd name="T35" fmla="*/ 48 h 185"/>
                  <a:gd name="T36" fmla="*/ 77 w 107"/>
                  <a:gd name="T37" fmla="*/ 48 h 185"/>
                  <a:gd name="T38" fmla="*/ 77 w 107"/>
                  <a:gd name="T39" fmla="*/ 42 h 185"/>
                  <a:gd name="T40" fmla="*/ 83 w 107"/>
                  <a:gd name="T41" fmla="*/ 36 h 185"/>
                  <a:gd name="T42" fmla="*/ 89 w 107"/>
                  <a:gd name="T43" fmla="*/ 30 h 185"/>
                  <a:gd name="T44" fmla="*/ 95 w 107"/>
                  <a:gd name="T45" fmla="*/ 30 h 185"/>
                  <a:gd name="T46" fmla="*/ 95 w 107"/>
                  <a:gd name="T47" fmla="*/ 36 h 185"/>
                  <a:gd name="T48" fmla="*/ 95 w 107"/>
                  <a:gd name="T49" fmla="*/ 36 h 185"/>
                  <a:gd name="T50" fmla="*/ 89 w 107"/>
                  <a:gd name="T51" fmla="*/ 48 h 185"/>
                  <a:gd name="T52" fmla="*/ 89 w 107"/>
                  <a:gd name="T53" fmla="*/ 48 h 185"/>
                  <a:gd name="T54" fmla="*/ 83 w 107"/>
                  <a:gd name="T55" fmla="*/ 54 h 185"/>
                  <a:gd name="T56" fmla="*/ 77 w 107"/>
                  <a:gd name="T57" fmla="*/ 60 h 185"/>
                  <a:gd name="T58" fmla="*/ 77 w 107"/>
                  <a:gd name="T59" fmla="*/ 60 h 185"/>
                  <a:gd name="T60" fmla="*/ 83 w 107"/>
                  <a:gd name="T61" fmla="*/ 66 h 185"/>
                  <a:gd name="T62" fmla="*/ 83 w 107"/>
                  <a:gd name="T63" fmla="*/ 72 h 185"/>
                  <a:gd name="T64" fmla="*/ 89 w 107"/>
                  <a:gd name="T65" fmla="*/ 72 h 185"/>
                  <a:gd name="T66" fmla="*/ 95 w 107"/>
                  <a:gd name="T67" fmla="*/ 72 h 185"/>
                  <a:gd name="T68" fmla="*/ 101 w 107"/>
                  <a:gd name="T69" fmla="*/ 72 h 185"/>
                  <a:gd name="T70" fmla="*/ 101 w 107"/>
                  <a:gd name="T71" fmla="*/ 72 h 185"/>
                  <a:gd name="T72" fmla="*/ 107 w 107"/>
                  <a:gd name="T73" fmla="*/ 78 h 185"/>
                  <a:gd name="T74" fmla="*/ 107 w 107"/>
                  <a:gd name="T75" fmla="*/ 96 h 185"/>
                  <a:gd name="T76" fmla="*/ 101 w 107"/>
                  <a:gd name="T77" fmla="*/ 113 h 185"/>
                  <a:gd name="T78" fmla="*/ 89 w 107"/>
                  <a:gd name="T79" fmla="*/ 131 h 185"/>
                  <a:gd name="T80" fmla="*/ 71 w 107"/>
                  <a:gd name="T81" fmla="*/ 149 h 185"/>
                  <a:gd name="T82" fmla="*/ 60 w 107"/>
                  <a:gd name="T83" fmla="*/ 161 h 185"/>
                  <a:gd name="T84" fmla="*/ 42 w 107"/>
                  <a:gd name="T85" fmla="*/ 173 h 185"/>
                  <a:gd name="T86" fmla="*/ 24 w 107"/>
                  <a:gd name="T87" fmla="*/ 179 h 185"/>
                  <a:gd name="T88" fmla="*/ 12 w 107"/>
                  <a:gd name="T89" fmla="*/ 185 h 185"/>
                  <a:gd name="T90" fmla="*/ 12 w 107"/>
                  <a:gd name="T91" fmla="*/ 185 h 185"/>
                  <a:gd name="T92" fmla="*/ 6 w 107"/>
                  <a:gd name="T93" fmla="*/ 185 h 185"/>
                  <a:gd name="T94" fmla="*/ 0 w 107"/>
                  <a:gd name="T95" fmla="*/ 185 h 185"/>
                  <a:gd name="T96" fmla="*/ 6 w 107"/>
                  <a:gd name="T97" fmla="*/ 179 h 185"/>
                  <a:gd name="T98" fmla="*/ 12 w 107"/>
                  <a:gd name="T99" fmla="*/ 173 h 185"/>
                  <a:gd name="T100" fmla="*/ 18 w 107"/>
                  <a:gd name="T101" fmla="*/ 161 h 185"/>
                  <a:gd name="T102" fmla="*/ 24 w 107"/>
                  <a:gd name="T103" fmla="*/ 149 h 185"/>
                  <a:gd name="T104" fmla="*/ 24 w 107"/>
                  <a:gd name="T105" fmla="*/ 137 h 185"/>
                  <a:gd name="T106" fmla="*/ 24 w 107"/>
                  <a:gd name="T107" fmla="*/ 119 h 185"/>
                  <a:gd name="T108" fmla="*/ 18 w 107"/>
                  <a:gd name="T109" fmla="*/ 96 h 185"/>
                  <a:gd name="T110" fmla="*/ 18 w 107"/>
                  <a:gd name="T111" fmla="*/ 84 h 185"/>
                  <a:gd name="T112" fmla="*/ 18 w 107"/>
                  <a:gd name="T113" fmla="*/ 66 h 185"/>
                  <a:gd name="T114" fmla="*/ 24 w 107"/>
                  <a:gd name="T115" fmla="*/ 48 h 185"/>
                  <a:gd name="T116" fmla="*/ 30 w 107"/>
                  <a:gd name="T117" fmla="*/ 24 h 185"/>
                  <a:gd name="T118" fmla="*/ 48 w 107"/>
                  <a:gd name="T119" fmla="*/ 6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85"/>
                  <a:gd name="T182" fmla="*/ 107 w 107"/>
                  <a:gd name="T183" fmla="*/ 185 h 1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85">
                    <a:moveTo>
                      <a:pt x="65" y="0"/>
                    </a:moveTo>
                    <a:lnTo>
                      <a:pt x="65" y="6"/>
                    </a:lnTo>
                    <a:lnTo>
                      <a:pt x="71" y="12"/>
                    </a:lnTo>
                    <a:lnTo>
                      <a:pt x="77" y="12"/>
                    </a:lnTo>
                    <a:lnTo>
                      <a:pt x="83" y="12"/>
                    </a:lnTo>
                    <a:lnTo>
                      <a:pt x="89" y="18"/>
                    </a:lnTo>
                    <a:lnTo>
                      <a:pt x="83" y="18"/>
                    </a:lnTo>
                    <a:lnTo>
                      <a:pt x="83" y="24"/>
                    </a:lnTo>
                    <a:lnTo>
                      <a:pt x="77" y="24"/>
                    </a:lnTo>
                    <a:lnTo>
                      <a:pt x="71" y="24"/>
                    </a:lnTo>
                    <a:lnTo>
                      <a:pt x="65" y="24"/>
                    </a:lnTo>
                    <a:lnTo>
                      <a:pt x="60" y="24"/>
                    </a:lnTo>
                    <a:lnTo>
                      <a:pt x="60" y="30"/>
                    </a:lnTo>
                    <a:lnTo>
                      <a:pt x="54" y="30"/>
                    </a:lnTo>
                    <a:lnTo>
                      <a:pt x="54" y="36"/>
                    </a:lnTo>
                    <a:lnTo>
                      <a:pt x="54" y="42"/>
                    </a:lnTo>
                    <a:lnTo>
                      <a:pt x="54" y="48"/>
                    </a:lnTo>
                    <a:lnTo>
                      <a:pt x="60" y="48"/>
                    </a:lnTo>
                    <a:lnTo>
                      <a:pt x="65" y="48"/>
                    </a:lnTo>
                    <a:lnTo>
                      <a:pt x="71" y="48"/>
                    </a:lnTo>
                    <a:lnTo>
                      <a:pt x="77" y="48"/>
                    </a:lnTo>
                    <a:lnTo>
                      <a:pt x="77" y="42"/>
                    </a:lnTo>
                    <a:lnTo>
                      <a:pt x="77" y="36"/>
                    </a:lnTo>
                    <a:lnTo>
                      <a:pt x="83" y="36"/>
                    </a:lnTo>
                    <a:lnTo>
                      <a:pt x="83" y="30"/>
                    </a:lnTo>
                    <a:lnTo>
                      <a:pt x="89" y="30"/>
                    </a:lnTo>
                    <a:lnTo>
                      <a:pt x="95" y="30"/>
                    </a:lnTo>
                    <a:lnTo>
                      <a:pt x="95" y="36"/>
                    </a:lnTo>
                    <a:lnTo>
                      <a:pt x="95" y="42"/>
                    </a:lnTo>
                    <a:lnTo>
                      <a:pt x="89" y="48"/>
                    </a:lnTo>
                    <a:lnTo>
                      <a:pt x="83" y="54"/>
                    </a:lnTo>
                    <a:lnTo>
                      <a:pt x="77" y="60"/>
                    </a:lnTo>
                    <a:lnTo>
                      <a:pt x="77" y="66"/>
                    </a:lnTo>
                    <a:lnTo>
                      <a:pt x="83" y="66"/>
                    </a:lnTo>
                    <a:lnTo>
                      <a:pt x="83" y="72"/>
                    </a:lnTo>
                    <a:lnTo>
                      <a:pt x="89" y="72"/>
                    </a:lnTo>
                    <a:lnTo>
                      <a:pt x="95" y="72"/>
                    </a:lnTo>
                    <a:lnTo>
                      <a:pt x="101" y="72"/>
                    </a:lnTo>
                    <a:lnTo>
                      <a:pt x="107" y="72"/>
                    </a:lnTo>
                    <a:lnTo>
                      <a:pt x="107" y="78"/>
                    </a:lnTo>
                    <a:lnTo>
                      <a:pt x="107" y="90"/>
                    </a:lnTo>
                    <a:lnTo>
                      <a:pt x="107" y="96"/>
                    </a:lnTo>
                    <a:lnTo>
                      <a:pt x="107" y="108"/>
                    </a:lnTo>
                    <a:lnTo>
                      <a:pt x="101" y="113"/>
                    </a:lnTo>
                    <a:lnTo>
                      <a:pt x="95" y="125"/>
                    </a:lnTo>
                    <a:lnTo>
                      <a:pt x="89" y="131"/>
                    </a:lnTo>
                    <a:lnTo>
                      <a:pt x="83" y="137"/>
                    </a:lnTo>
                    <a:lnTo>
                      <a:pt x="71" y="149"/>
                    </a:lnTo>
                    <a:lnTo>
                      <a:pt x="65" y="155"/>
                    </a:lnTo>
                    <a:lnTo>
                      <a:pt x="60" y="161"/>
                    </a:lnTo>
                    <a:lnTo>
                      <a:pt x="48" y="167"/>
                    </a:lnTo>
                    <a:lnTo>
                      <a:pt x="42" y="173"/>
                    </a:lnTo>
                    <a:lnTo>
                      <a:pt x="30" y="179"/>
                    </a:lnTo>
                    <a:lnTo>
                      <a:pt x="24" y="179"/>
                    </a:lnTo>
                    <a:lnTo>
                      <a:pt x="18" y="179"/>
                    </a:lnTo>
                    <a:lnTo>
                      <a:pt x="12" y="185"/>
                    </a:lnTo>
                    <a:lnTo>
                      <a:pt x="6" y="185"/>
                    </a:lnTo>
                    <a:lnTo>
                      <a:pt x="0" y="185"/>
                    </a:lnTo>
                    <a:lnTo>
                      <a:pt x="6" y="185"/>
                    </a:lnTo>
                    <a:lnTo>
                      <a:pt x="6" y="179"/>
                    </a:lnTo>
                    <a:lnTo>
                      <a:pt x="12" y="173"/>
                    </a:lnTo>
                    <a:lnTo>
                      <a:pt x="18" y="167"/>
                    </a:lnTo>
                    <a:lnTo>
                      <a:pt x="18" y="161"/>
                    </a:lnTo>
                    <a:lnTo>
                      <a:pt x="24" y="155"/>
                    </a:lnTo>
                    <a:lnTo>
                      <a:pt x="24" y="149"/>
                    </a:lnTo>
                    <a:lnTo>
                      <a:pt x="24" y="143"/>
                    </a:lnTo>
                    <a:lnTo>
                      <a:pt x="24" y="137"/>
                    </a:lnTo>
                    <a:lnTo>
                      <a:pt x="24" y="125"/>
                    </a:lnTo>
                    <a:lnTo>
                      <a:pt x="24" y="119"/>
                    </a:lnTo>
                    <a:lnTo>
                      <a:pt x="18" y="108"/>
                    </a:lnTo>
                    <a:lnTo>
                      <a:pt x="18" y="96"/>
                    </a:lnTo>
                    <a:lnTo>
                      <a:pt x="18" y="90"/>
                    </a:lnTo>
                    <a:lnTo>
                      <a:pt x="18" y="84"/>
                    </a:lnTo>
                    <a:lnTo>
                      <a:pt x="18" y="72"/>
                    </a:lnTo>
                    <a:lnTo>
                      <a:pt x="18" y="66"/>
                    </a:lnTo>
                    <a:lnTo>
                      <a:pt x="18" y="60"/>
                    </a:lnTo>
                    <a:lnTo>
                      <a:pt x="24" y="48"/>
                    </a:lnTo>
                    <a:lnTo>
                      <a:pt x="24" y="36"/>
                    </a:lnTo>
                    <a:lnTo>
                      <a:pt x="30" y="24"/>
                    </a:lnTo>
                    <a:lnTo>
                      <a:pt x="42" y="12"/>
                    </a:lnTo>
                    <a:lnTo>
                      <a:pt x="48" y="6"/>
                    </a:lnTo>
                    <a:lnTo>
                      <a:pt x="6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74" name="Freeform 237"/>
              <p:cNvSpPr>
                <a:spLocks/>
              </p:cNvSpPr>
              <p:nvPr/>
            </p:nvSpPr>
            <p:spPr bwMode="auto">
              <a:xfrm>
                <a:off x="4857" y="1828"/>
                <a:ext cx="477" cy="305"/>
              </a:xfrm>
              <a:custGeom>
                <a:avLst/>
                <a:gdLst>
                  <a:gd name="T0" fmla="*/ 257 w 477"/>
                  <a:gd name="T1" fmla="*/ 83 h 305"/>
                  <a:gd name="T2" fmla="*/ 280 w 477"/>
                  <a:gd name="T3" fmla="*/ 36 h 305"/>
                  <a:gd name="T4" fmla="*/ 298 w 477"/>
                  <a:gd name="T5" fmla="*/ 12 h 305"/>
                  <a:gd name="T6" fmla="*/ 310 w 477"/>
                  <a:gd name="T7" fmla="*/ 18 h 305"/>
                  <a:gd name="T8" fmla="*/ 328 w 477"/>
                  <a:gd name="T9" fmla="*/ 53 h 305"/>
                  <a:gd name="T10" fmla="*/ 352 w 477"/>
                  <a:gd name="T11" fmla="*/ 101 h 305"/>
                  <a:gd name="T12" fmla="*/ 340 w 477"/>
                  <a:gd name="T13" fmla="*/ 155 h 305"/>
                  <a:gd name="T14" fmla="*/ 316 w 477"/>
                  <a:gd name="T15" fmla="*/ 185 h 305"/>
                  <a:gd name="T16" fmla="*/ 304 w 477"/>
                  <a:gd name="T17" fmla="*/ 209 h 305"/>
                  <a:gd name="T18" fmla="*/ 322 w 477"/>
                  <a:gd name="T19" fmla="*/ 191 h 305"/>
                  <a:gd name="T20" fmla="*/ 352 w 477"/>
                  <a:gd name="T21" fmla="*/ 155 h 305"/>
                  <a:gd name="T22" fmla="*/ 406 w 477"/>
                  <a:gd name="T23" fmla="*/ 137 h 305"/>
                  <a:gd name="T24" fmla="*/ 424 w 477"/>
                  <a:gd name="T25" fmla="*/ 143 h 305"/>
                  <a:gd name="T26" fmla="*/ 454 w 477"/>
                  <a:gd name="T27" fmla="*/ 155 h 305"/>
                  <a:gd name="T28" fmla="*/ 466 w 477"/>
                  <a:gd name="T29" fmla="*/ 173 h 305"/>
                  <a:gd name="T30" fmla="*/ 436 w 477"/>
                  <a:gd name="T31" fmla="*/ 185 h 305"/>
                  <a:gd name="T32" fmla="*/ 400 w 477"/>
                  <a:gd name="T33" fmla="*/ 221 h 305"/>
                  <a:gd name="T34" fmla="*/ 352 w 477"/>
                  <a:gd name="T35" fmla="*/ 227 h 305"/>
                  <a:gd name="T36" fmla="*/ 334 w 477"/>
                  <a:gd name="T37" fmla="*/ 227 h 305"/>
                  <a:gd name="T38" fmla="*/ 328 w 477"/>
                  <a:gd name="T39" fmla="*/ 227 h 305"/>
                  <a:gd name="T40" fmla="*/ 334 w 477"/>
                  <a:gd name="T41" fmla="*/ 209 h 305"/>
                  <a:gd name="T42" fmla="*/ 334 w 477"/>
                  <a:gd name="T43" fmla="*/ 203 h 305"/>
                  <a:gd name="T44" fmla="*/ 322 w 477"/>
                  <a:gd name="T45" fmla="*/ 203 h 305"/>
                  <a:gd name="T46" fmla="*/ 310 w 477"/>
                  <a:gd name="T47" fmla="*/ 221 h 305"/>
                  <a:gd name="T48" fmla="*/ 310 w 477"/>
                  <a:gd name="T49" fmla="*/ 227 h 305"/>
                  <a:gd name="T50" fmla="*/ 310 w 477"/>
                  <a:gd name="T51" fmla="*/ 215 h 305"/>
                  <a:gd name="T52" fmla="*/ 286 w 477"/>
                  <a:gd name="T53" fmla="*/ 209 h 305"/>
                  <a:gd name="T54" fmla="*/ 268 w 477"/>
                  <a:gd name="T55" fmla="*/ 215 h 305"/>
                  <a:gd name="T56" fmla="*/ 257 w 477"/>
                  <a:gd name="T57" fmla="*/ 221 h 305"/>
                  <a:gd name="T58" fmla="*/ 233 w 477"/>
                  <a:gd name="T59" fmla="*/ 227 h 305"/>
                  <a:gd name="T60" fmla="*/ 221 w 477"/>
                  <a:gd name="T61" fmla="*/ 245 h 305"/>
                  <a:gd name="T62" fmla="*/ 191 w 477"/>
                  <a:gd name="T63" fmla="*/ 287 h 305"/>
                  <a:gd name="T64" fmla="*/ 155 w 477"/>
                  <a:gd name="T65" fmla="*/ 305 h 305"/>
                  <a:gd name="T66" fmla="*/ 125 w 477"/>
                  <a:gd name="T67" fmla="*/ 305 h 305"/>
                  <a:gd name="T68" fmla="*/ 107 w 477"/>
                  <a:gd name="T69" fmla="*/ 305 h 305"/>
                  <a:gd name="T70" fmla="*/ 71 w 477"/>
                  <a:gd name="T71" fmla="*/ 293 h 305"/>
                  <a:gd name="T72" fmla="*/ 36 w 477"/>
                  <a:gd name="T73" fmla="*/ 275 h 305"/>
                  <a:gd name="T74" fmla="*/ 0 w 477"/>
                  <a:gd name="T75" fmla="*/ 269 h 305"/>
                  <a:gd name="T76" fmla="*/ 24 w 477"/>
                  <a:gd name="T77" fmla="*/ 245 h 305"/>
                  <a:gd name="T78" fmla="*/ 83 w 477"/>
                  <a:gd name="T79" fmla="*/ 191 h 305"/>
                  <a:gd name="T80" fmla="*/ 125 w 477"/>
                  <a:gd name="T81" fmla="*/ 179 h 305"/>
                  <a:gd name="T82" fmla="*/ 173 w 477"/>
                  <a:gd name="T83" fmla="*/ 179 h 305"/>
                  <a:gd name="T84" fmla="*/ 215 w 477"/>
                  <a:gd name="T85" fmla="*/ 197 h 305"/>
                  <a:gd name="T86" fmla="*/ 233 w 477"/>
                  <a:gd name="T87" fmla="*/ 209 h 305"/>
                  <a:gd name="T88" fmla="*/ 251 w 477"/>
                  <a:gd name="T89" fmla="*/ 215 h 305"/>
                  <a:gd name="T90" fmla="*/ 268 w 477"/>
                  <a:gd name="T91" fmla="*/ 209 h 305"/>
                  <a:gd name="T92" fmla="*/ 263 w 477"/>
                  <a:gd name="T93" fmla="*/ 203 h 305"/>
                  <a:gd name="T94" fmla="*/ 239 w 477"/>
                  <a:gd name="T95" fmla="*/ 203 h 305"/>
                  <a:gd name="T96" fmla="*/ 215 w 477"/>
                  <a:gd name="T97" fmla="*/ 197 h 305"/>
                  <a:gd name="T98" fmla="*/ 167 w 477"/>
                  <a:gd name="T99" fmla="*/ 173 h 305"/>
                  <a:gd name="T100" fmla="*/ 137 w 477"/>
                  <a:gd name="T101" fmla="*/ 113 h 305"/>
                  <a:gd name="T102" fmla="*/ 137 w 477"/>
                  <a:gd name="T103" fmla="*/ 59 h 305"/>
                  <a:gd name="T104" fmla="*/ 173 w 477"/>
                  <a:gd name="T105" fmla="*/ 77 h 305"/>
                  <a:gd name="T106" fmla="*/ 221 w 477"/>
                  <a:gd name="T107" fmla="*/ 95 h 305"/>
                  <a:gd name="T108" fmla="*/ 251 w 477"/>
                  <a:gd name="T109" fmla="*/ 113 h 305"/>
                  <a:gd name="T110" fmla="*/ 268 w 477"/>
                  <a:gd name="T111" fmla="*/ 161 h 305"/>
                  <a:gd name="T112" fmla="*/ 274 w 477"/>
                  <a:gd name="T113" fmla="*/ 197 h 305"/>
                  <a:gd name="T114" fmla="*/ 292 w 477"/>
                  <a:gd name="T115" fmla="*/ 209 h 305"/>
                  <a:gd name="T116" fmla="*/ 298 w 477"/>
                  <a:gd name="T117" fmla="*/ 203 h 305"/>
                  <a:gd name="T118" fmla="*/ 286 w 477"/>
                  <a:gd name="T119" fmla="*/ 179 h 305"/>
                  <a:gd name="T120" fmla="*/ 257 w 477"/>
                  <a:gd name="T121" fmla="*/ 125 h 3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7"/>
                  <a:gd name="T184" fmla="*/ 0 h 305"/>
                  <a:gd name="T185" fmla="*/ 477 w 477"/>
                  <a:gd name="T186" fmla="*/ 305 h 3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7" h="305">
                    <a:moveTo>
                      <a:pt x="257" y="125"/>
                    </a:moveTo>
                    <a:lnTo>
                      <a:pt x="257" y="113"/>
                    </a:lnTo>
                    <a:lnTo>
                      <a:pt x="257" y="101"/>
                    </a:lnTo>
                    <a:lnTo>
                      <a:pt x="257" y="95"/>
                    </a:lnTo>
                    <a:lnTo>
                      <a:pt x="257" y="83"/>
                    </a:lnTo>
                    <a:lnTo>
                      <a:pt x="263" y="71"/>
                    </a:lnTo>
                    <a:lnTo>
                      <a:pt x="263" y="59"/>
                    </a:lnTo>
                    <a:lnTo>
                      <a:pt x="268" y="53"/>
                    </a:lnTo>
                    <a:lnTo>
                      <a:pt x="274" y="42"/>
                    </a:lnTo>
                    <a:lnTo>
                      <a:pt x="280" y="36"/>
                    </a:lnTo>
                    <a:lnTo>
                      <a:pt x="286" y="30"/>
                    </a:lnTo>
                    <a:lnTo>
                      <a:pt x="292" y="24"/>
                    </a:lnTo>
                    <a:lnTo>
                      <a:pt x="292" y="18"/>
                    </a:lnTo>
                    <a:lnTo>
                      <a:pt x="298" y="12"/>
                    </a:lnTo>
                    <a:lnTo>
                      <a:pt x="298" y="6"/>
                    </a:lnTo>
                    <a:lnTo>
                      <a:pt x="304" y="0"/>
                    </a:lnTo>
                    <a:lnTo>
                      <a:pt x="304" y="6"/>
                    </a:lnTo>
                    <a:lnTo>
                      <a:pt x="304" y="12"/>
                    </a:lnTo>
                    <a:lnTo>
                      <a:pt x="310" y="18"/>
                    </a:lnTo>
                    <a:lnTo>
                      <a:pt x="310" y="24"/>
                    </a:lnTo>
                    <a:lnTo>
                      <a:pt x="316" y="36"/>
                    </a:lnTo>
                    <a:lnTo>
                      <a:pt x="322" y="42"/>
                    </a:lnTo>
                    <a:lnTo>
                      <a:pt x="328" y="47"/>
                    </a:lnTo>
                    <a:lnTo>
                      <a:pt x="328" y="53"/>
                    </a:lnTo>
                    <a:lnTo>
                      <a:pt x="334" y="59"/>
                    </a:lnTo>
                    <a:lnTo>
                      <a:pt x="340" y="65"/>
                    </a:lnTo>
                    <a:lnTo>
                      <a:pt x="346" y="71"/>
                    </a:lnTo>
                    <a:lnTo>
                      <a:pt x="346" y="77"/>
                    </a:lnTo>
                    <a:lnTo>
                      <a:pt x="352" y="101"/>
                    </a:lnTo>
                    <a:lnTo>
                      <a:pt x="352" y="113"/>
                    </a:lnTo>
                    <a:lnTo>
                      <a:pt x="352" y="131"/>
                    </a:lnTo>
                    <a:lnTo>
                      <a:pt x="346" y="143"/>
                    </a:lnTo>
                    <a:lnTo>
                      <a:pt x="340" y="149"/>
                    </a:lnTo>
                    <a:lnTo>
                      <a:pt x="340" y="155"/>
                    </a:lnTo>
                    <a:lnTo>
                      <a:pt x="334" y="161"/>
                    </a:lnTo>
                    <a:lnTo>
                      <a:pt x="328" y="167"/>
                    </a:lnTo>
                    <a:lnTo>
                      <a:pt x="322" y="173"/>
                    </a:lnTo>
                    <a:lnTo>
                      <a:pt x="316" y="179"/>
                    </a:lnTo>
                    <a:lnTo>
                      <a:pt x="316" y="185"/>
                    </a:lnTo>
                    <a:lnTo>
                      <a:pt x="310" y="197"/>
                    </a:lnTo>
                    <a:lnTo>
                      <a:pt x="304" y="197"/>
                    </a:lnTo>
                    <a:lnTo>
                      <a:pt x="304" y="203"/>
                    </a:lnTo>
                    <a:lnTo>
                      <a:pt x="304" y="209"/>
                    </a:lnTo>
                    <a:lnTo>
                      <a:pt x="310" y="209"/>
                    </a:lnTo>
                    <a:lnTo>
                      <a:pt x="316" y="203"/>
                    </a:lnTo>
                    <a:lnTo>
                      <a:pt x="316" y="197"/>
                    </a:lnTo>
                    <a:lnTo>
                      <a:pt x="322" y="191"/>
                    </a:lnTo>
                    <a:lnTo>
                      <a:pt x="322" y="179"/>
                    </a:lnTo>
                    <a:lnTo>
                      <a:pt x="328" y="179"/>
                    </a:lnTo>
                    <a:lnTo>
                      <a:pt x="328" y="173"/>
                    </a:lnTo>
                    <a:lnTo>
                      <a:pt x="340" y="161"/>
                    </a:lnTo>
                    <a:lnTo>
                      <a:pt x="352" y="155"/>
                    </a:lnTo>
                    <a:lnTo>
                      <a:pt x="358" y="143"/>
                    </a:lnTo>
                    <a:lnTo>
                      <a:pt x="370" y="143"/>
                    </a:lnTo>
                    <a:lnTo>
                      <a:pt x="382" y="137"/>
                    </a:lnTo>
                    <a:lnTo>
                      <a:pt x="394" y="137"/>
                    </a:lnTo>
                    <a:lnTo>
                      <a:pt x="406" y="137"/>
                    </a:lnTo>
                    <a:lnTo>
                      <a:pt x="412" y="137"/>
                    </a:lnTo>
                    <a:lnTo>
                      <a:pt x="418" y="137"/>
                    </a:lnTo>
                    <a:lnTo>
                      <a:pt x="424" y="137"/>
                    </a:lnTo>
                    <a:lnTo>
                      <a:pt x="424" y="143"/>
                    </a:lnTo>
                    <a:lnTo>
                      <a:pt x="430" y="143"/>
                    </a:lnTo>
                    <a:lnTo>
                      <a:pt x="436" y="149"/>
                    </a:lnTo>
                    <a:lnTo>
                      <a:pt x="442" y="149"/>
                    </a:lnTo>
                    <a:lnTo>
                      <a:pt x="448" y="155"/>
                    </a:lnTo>
                    <a:lnTo>
                      <a:pt x="454" y="155"/>
                    </a:lnTo>
                    <a:lnTo>
                      <a:pt x="460" y="161"/>
                    </a:lnTo>
                    <a:lnTo>
                      <a:pt x="466" y="167"/>
                    </a:lnTo>
                    <a:lnTo>
                      <a:pt x="477" y="167"/>
                    </a:lnTo>
                    <a:lnTo>
                      <a:pt x="472" y="173"/>
                    </a:lnTo>
                    <a:lnTo>
                      <a:pt x="466" y="173"/>
                    </a:lnTo>
                    <a:lnTo>
                      <a:pt x="460" y="173"/>
                    </a:lnTo>
                    <a:lnTo>
                      <a:pt x="454" y="173"/>
                    </a:lnTo>
                    <a:lnTo>
                      <a:pt x="448" y="179"/>
                    </a:lnTo>
                    <a:lnTo>
                      <a:pt x="442" y="179"/>
                    </a:lnTo>
                    <a:lnTo>
                      <a:pt x="436" y="185"/>
                    </a:lnTo>
                    <a:lnTo>
                      <a:pt x="430" y="191"/>
                    </a:lnTo>
                    <a:lnTo>
                      <a:pt x="424" y="197"/>
                    </a:lnTo>
                    <a:lnTo>
                      <a:pt x="418" y="203"/>
                    </a:lnTo>
                    <a:lnTo>
                      <a:pt x="406" y="215"/>
                    </a:lnTo>
                    <a:lnTo>
                      <a:pt x="400" y="221"/>
                    </a:lnTo>
                    <a:lnTo>
                      <a:pt x="388" y="227"/>
                    </a:lnTo>
                    <a:lnTo>
                      <a:pt x="376" y="233"/>
                    </a:lnTo>
                    <a:lnTo>
                      <a:pt x="364" y="233"/>
                    </a:lnTo>
                    <a:lnTo>
                      <a:pt x="352" y="227"/>
                    </a:lnTo>
                    <a:lnTo>
                      <a:pt x="346" y="227"/>
                    </a:lnTo>
                    <a:lnTo>
                      <a:pt x="340" y="227"/>
                    </a:lnTo>
                    <a:lnTo>
                      <a:pt x="334" y="227"/>
                    </a:lnTo>
                    <a:lnTo>
                      <a:pt x="328" y="227"/>
                    </a:lnTo>
                    <a:lnTo>
                      <a:pt x="322" y="227"/>
                    </a:lnTo>
                    <a:lnTo>
                      <a:pt x="328" y="227"/>
                    </a:lnTo>
                    <a:lnTo>
                      <a:pt x="334" y="221"/>
                    </a:lnTo>
                    <a:lnTo>
                      <a:pt x="334" y="215"/>
                    </a:lnTo>
                    <a:lnTo>
                      <a:pt x="334" y="209"/>
                    </a:lnTo>
                    <a:lnTo>
                      <a:pt x="334" y="203"/>
                    </a:lnTo>
                    <a:lnTo>
                      <a:pt x="328" y="203"/>
                    </a:lnTo>
                    <a:lnTo>
                      <a:pt x="322" y="203"/>
                    </a:lnTo>
                    <a:lnTo>
                      <a:pt x="316" y="203"/>
                    </a:lnTo>
                    <a:lnTo>
                      <a:pt x="316" y="209"/>
                    </a:lnTo>
                    <a:lnTo>
                      <a:pt x="310" y="215"/>
                    </a:lnTo>
                    <a:lnTo>
                      <a:pt x="310" y="221"/>
                    </a:lnTo>
                    <a:lnTo>
                      <a:pt x="316" y="221"/>
                    </a:lnTo>
                    <a:lnTo>
                      <a:pt x="316" y="227"/>
                    </a:lnTo>
                    <a:lnTo>
                      <a:pt x="310" y="227"/>
                    </a:lnTo>
                    <a:lnTo>
                      <a:pt x="310" y="221"/>
                    </a:lnTo>
                    <a:lnTo>
                      <a:pt x="310" y="215"/>
                    </a:lnTo>
                    <a:lnTo>
                      <a:pt x="304" y="215"/>
                    </a:lnTo>
                    <a:lnTo>
                      <a:pt x="292" y="215"/>
                    </a:lnTo>
                    <a:lnTo>
                      <a:pt x="286" y="209"/>
                    </a:lnTo>
                    <a:lnTo>
                      <a:pt x="280" y="209"/>
                    </a:lnTo>
                    <a:lnTo>
                      <a:pt x="274" y="209"/>
                    </a:lnTo>
                    <a:lnTo>
                      <a:pt x="268" y="215"/>
                    </a:lnTo>
                    <a:lnTo>
                      <a:pt x="268" y="221"/>
                    </a:lnTo>
                    <a:lnTo>
                      <a:pt x="263" y="221"/>
                    </a:lnTo>
                    <a:lnTo>
                      <a:pt x="257" y="221"/>
                    </a:lnTo>
                    <a:lnTo>
                      <a:pt x="251" y="221"/>
                    </a:lnTo>
                    <a:lnTo>
                      <a:pt x="245" y="221"/>
                    </a:lnTo>
                    <a:lnTo>
                      <a:pt x="239" y="221"/>
                    </a:lnTo>
                    <a:lnTo>
                      <a:pt x="233" y="227"/>
                    </a:lnTo>
                    <a:lnTo>
                      <a:pt x="227" y="227"/>
                    </a:lnTo>
                    <a:lnTo>
                      <a:pt x="227" y="233"/>
                    </a:lnTo>
                    <a:lnTo>
                      <a:pt x="221" y="239"/>
                    </a:lnTo>
                    <a:lnTo>
                      <a:pt x="221" y="245"/>
                    </a:lnTo>
                    <a:lnTo>
                      <a:pt x="215" y="257"/>
                    </a:lnTo>
                    <a:lnTo>
                      <a:pt x="209" y="263"/>
                    </a:lnTo>
                    <a:lnTo>
                      <a:pt x="203" y="275"/>
                    </a:lnTo>
                    <a:lnTo>
                      <a:pt x="197" y="281"/>
                    </a:lnTo>
                    <a:lnTo>
                      <a:pt x="191" y="287"/>
                    </a:lnTo>
                    <a:lnTo>
                      <a:pt x="185" y="293"/>
                    </a:lnTo>
                    <a:lnTo>
                      <a:pt x="179" y="299"/>
                    </a:lnTo>
                    <a:lnTo>
                      <a:pt x="173" y="299"/>
                    </a:lnTo>
                    <a:lnTo>
                      <a:pt x="161" y="305"/>
                    </a:lnTo>
                    <a:lnTo>
                      <a:pt x="155" y="305"/>
                    </a:lnTo>
                    <a:lnTo>
                      <a:pt x="149" y="305"/>
                    </a:lnTo>
                    <a:lnTo>
                      <a:pt x="143" y="305"/>
                    </a:lnTo>
                    <a:lnTo>
                      <a:pt x="137" y="305"/>
                    </a:lnTo>
                    <a:lnTo>
                      <a:pt x="131" y="305"/>
                    </a:lnTo>
                    <a:lnTo>
                      <a:pt x="125" y="305"/>
                    </a:lnTo>
                    <a:lnTo>
                      <a:pt x="119" y="305"/>
                    </a:lnTo>
                    <a:lnTo>
                      <a:pt x="113" y="305"/>
                    </a:lnTo>
                    <a:lnTo>
                      <a:pt x="107" y="305"/>
                    </a:lnTo>
                    <a:lnTo>
                      <a:pt x="101" y="305"/>
                    </a:lnTo>
                    <a:lnTo>
                      <a:pt x="95" y="299"/>
                    </a:lnTo>
                    <a:lnTo>
                      <a:pt x="83" y="299"/>
                    </a:lnTo>
                    <a:lnTo>
                      <a:pt x="77" y="293"/>
                    </a:lnTo>
                    <a:lnTo>
                      <a:pt x="71" y="293"/>
                    </a:lnTo>
                    <a:lnTo>
                      <a:pt x="65" y="287"/>
                    </a:lnTo>
                    <a:lnTo>
                      <a:pt x="59" y="281"/>
                    </a:lnTo>
                    <a:lnTo>
                      <a:pt x="54" y="281"/>
                    </a:lnTo>
                    <a:lnTo>
                      <a:pt x="42" y="275"/>
                    </a:lnTo>
                    <a:lnTo>
                      <a:pt x="36" y="275"/>
                    </a:lnTo>
                    <a:lnTo>
                      <a:pt x="30" y="275"/>
                    </a:lnTo>
                    <a:lnTo>
                      <a:pt x="18" y="269"/>
                    </a:lnTo>
                    <a:lnTo>
                      <a:pt x="12" y="269"/>
                    </a:lnTo>
                    <a:lnTo>
                      <a:pt x="6" y="269"/>
                    </a:lnTo>
                    <a:lnTo>
                      <a:pt x="0" y="269"/>
                    </a:lnTo>
                    <a:lnTo>
                      <a:pt x="6" y="263"/>
                    </a:lnTo>
                    <a:lnTo>
                      <a:pt x="12" y="251"/>
                    </a:lnTo>
                    <a:lnTo>
                      <a:pt x="24" y="245"/>
                    </a:lnTo>
                    <a:lnTo>
                      <a:pt x="36" y="233"/>
                    </a:lnTo>
                    <a:lnTo>
                      <a:pt x="48" y="221"/>
                    </a:lnTo>
                    <a:lnTo>
                      <a:pt x="59" y="209"/>
                    </a:lnTo>
                    <a:lnTo>
                      <a:pt x="71" y="197"/>
                    </a:lnTo>
                    <a:lnTo>
                      <a:pt x="83" y="191"/>
                    </a:lnTo>
                    <a:lnTo>
                      <a:pt x="95" y="185"/>
                    </a:lnTo>
                    <a:lnTo>
                      <a:pt x="101" y="185"/>
                    </a:lnTo>
                    <a:lnTo>
                      <a:pt x="107" y="185"/>
                    </a:lnTo>
                    <a:lnTo>
                      <a:pt x="119" y="185"/>
                    </a:lnTo>
                    <a:lnTo>
                      <a:pt x="125" y="179"/>
                    </a:lnTo>
                    <a:lnTo>
                      <a:pt x="137" y="179"/>
                    </a:lnTo>
                    <a:lnTo>
                      <a:pt x="149" y="179"/>
                    </a:lnTo>
                    <a:lnTo>
                      <a:pt x="155" y="179"/>
                    </a:lnTo>
                    <a:lnTo>
                      <a:pt x="167" y="179"/>
                    </a:lnTo>
                    <a:lnTo>
                      <a:pt x="173" y="179"/>
                    </a:lnTo>
                    <a:lnTo>
                      <a:pt x="185" y="179"/>
                    </a:lnTo>
                    <a:lnTo>
                      <a:pt x="191" y="185"/>
                    </a:lnTo>
                    <a:lnTo>
                      <a:pt x="203" y="191"/>
                    </a:lnTo>
                    <a:lnTo>
                      <a:pt x="209" y="191"/>
                    </a:lnTo>
                    <a:lnTo>
                      <a:pt x="215" y="197"/>
                    </a:lnTo>
                    <a:lnTo>
                      <a:pt x="221" y="197"/>
                    </a:lnTo>
                    <a:lnTo>
                      <a:pt x="227" y="203"/>
                    </a:lnTo>
                    <a:lnTo>
                      <a:pt x="233" y="209"/>
                    </a:lnTo>
                    <a:lnTo>
                      <a:pt x="239" y="215"/>
                    </a:lnTo>
                    <a:lnTo>
                      <a:pt x="245" y="215"/>
                    </a:lnTo>
                    <a:lnTo>
                      <a:pt x="251" y="215"/>
                    </a:lnTo>
                    <a:lnTo>
                      <a:pt x="257" y="215"/>
                    </a:lnTo>
                    <a:lnTo>
                      <a:pt x="263" y="215"/>
                    </a:lnTo>
                    <a:lnTo>
                      <a:pt x="263" y="209"/>
                    </a:lnTo>
                    <a:lnTo>
                      <a:pt x="268" y="209"/>
                    </a:lnTo>
                    <a:lnTo>
                      <a:pt x="268" y="203"/>
                    </a:lnTo>
                    <a:lnTo>
                      <a:pt x="263" y="203"/>
                    </a:lnTo>
                    <a:lnTo>
                      <a:pt x="257" y="203"/>
                    </a:lnTo>
                    <a:lnTo>
                      <a:pt x="251" y="203"/>
                    </a:lnTo>
                    <a:lnTo>
                      <a:pt x="245" y="203"/>
                    </a:lnTo>
                    <a:lnTo>
                      <a:pt x="239" y="203"/>
                    </a:lnTo>
                    <a:lnTo>
                      <a:pt x="233" y="203"/>
                    </a:lnTo>
                    <a:lnTo>
                      <a:pt x="227" y="203"/>
                    </a:lnTo>
                    <a:lnTo>
                      <a:pt x="221" y="203"/>
                    </a:lnTo>
                    <a:lnTo>
                      <a:pt x="215" y="197"/>
                    </a:lnTo>
                    <a:lnTo>
                      <a:pt x="209" y="197"/>
                    </a:lnTo>
                    <a:lnTo>
                      <a:pt x="197" y="191"/>
                    </a:lnTo>
                    <a:lnTo>
                      <a:pt x="191" y="185"/>
                    </a:lnTo>
                    <a:lnTo>
                      <a:pt x="179" y="179"/>
                    </a:lnTo>
                    <a:lnTo>
                      <a:pt x="167" y="173"/>
                    </a:lnTo>
                    <a:lnTo>
                      <a:pt x="161" y="161"/>
                    </a:lnTo>
                    <a:lnTo>
                      <a:pt x="155" y="155"/>
                    </a:lnTo>
                    <a:lnTo>
                      <a:pt x="149" y="143"/>
                    </a:lnTo>
                    <a:lnTo>
                      <a:pt x="143" y="125"/>
                    </a:lnTo>
                    <a:lnTo>
                      <a:pt x="137" y="113"/>
                    </a:lnTo>
                    <a:lnTo>
                      <a:pt x="137" y="101"/>
                    </a:lnTo>
                    <a:lnTo>
                      <a:pt x="137" y="89"/>
                    </a:lnTo>
                    <a:lnTo>
                      <a:pt x="137" y="77"/>
                    </a:lnTo>
                    <a:lnTo>
                      <a:pt x="137" y="71"/>
                    </a:lnTo>
                    <a:lnTo>
                      <a:pt x="137" y="59"/>
                    </a:lnTo>
                    <a:lnTo>
                      <a:pt x="143" y="53"/>
                    </a:lnTo>
                    <a:lnTo>
                      <a:pt x="143" y="59"/>
                    </a:lnTo>
                    <a:lnTo>
                      <a:pt x="155" y="65"/>
                    </a:lnTo>
                    <a:lnTo>
                      <a:pt x="161" y="71"/>
                    </a:lnTo>
                    <a:lnTo>
                      <a:pt x="173" y="77"/>
                    </a:lnTo>
                    <a:lnTo>
                      <a:pt x="185" y="83"/>
                    </a:lnTo>
                    <a:lnTo>
                      <a:pt x="197" y="89"/>
                    </a:lnTo>
                    <a:lnTo>
                      <a:pt x="203" y="89"/>
                    </a:lnTo>
                    <a:lnTo>
                      <a:pt x="215" y="95"/>
                    </a:lnTo>
                    <a:lnTo>
                      <a:pt x="221" y="95"/>
                    </a:lnTo>
                    <a:lnTo>
                      <a:pt x="227" y="95"/>
                    </a:lnTo>
                    <a:lnTo>
                      <a:pt x="233" y="101"/>
                    </a:lnTo>
                    <a:lnTo>
                      <a:pt x="239" y="101"/>
                    </a:lnTo>
                    <a:lnTo>
                      <a:pt x="245" y="107"/>
                    </a:lnTo>
                    <a:lnTo>
                      <a:pt x="251" y="113"/>
                    </a:lnTo>
                    <a:lnTo>
                      <a:pt x="257" y="119"/>
                    </a:lnTo>
                    <a:lnTo>
                      <a:pt x="257" y="131"/>
                    </a:lnTo>
                    <a:lnTo>
                      <a:pt x="263" y="143"/>
                    </a:lnTo>
                    <a:lnTo>
                      <a:pt x="268" y="149"/>
                    </a:lnTo>
                    <a:lnTo>
                      <a:pt x="268" y="161"/>
                    </a:lnTo>
                    <a:lnTo>
                      <a:pt x="268" y="179"/>
                    </a:lnTo>
                    <a:lnTo>
                      <a:pt x="268" y="185"/>
                    </a:lnTo>
                    <a:lnTo>
                      <a:pt x="274" y="191"/>
                    </a:lnTo>
                    <a:lnTo>
                      <a:pt x="274" y="197"/>
                    </a:lnTo>
                    <a:lnTo>
                      <a:pt x="280" y="197"/>
                    </a:lnTo>
                    <a:lnTo>
                      <a:pt x="280" y="203"/>
                    </a:lnTo>
                    <a:lnTo>
                      <a:pt x="286" y="203"/>
                    </a:lnTo>
                    <a:lnTo>
                      <a:pt x="292" y="209"/>
                    </a:lnTo>
                    <a:lnTo>
                      <a:pt x="298" y="209"/>
                    </a:lnTo>
                    <a:lnTo>
                      <a:pt x="298" y="203"/>
                    </a:lnTo>
                    <a:lnTo>
                      <a:pt x="298" y="197"/>
                    </a:lnTo>
                    <a:lnTo>
                      <a:pt x="298" y="191"/>
                    </a:lnTo>
                    <a:lnTo>
                      <a:pt x="292" y="185"/>
                    </a:lnTo>
                    <a:lnTo>
                      <a:pt x="286" y="179"/>
                    </a:lnTo>
                    <a:lnTo>
                      <a:pt x="280" y="173"/>
                    </a:lnTo>
                    <a:lnTo>
                      <a:pt x="274" y="161"/>
                    </a:lnTo>
                    <a:lnTo>
                      <a:pt x="268" y="149"/>
                    </a:lnTo>
                    <a:lnTo>
                      <a:pt x="263" y="137"/>
                    </a:lnTo>
                    <a:lnTo>
                      <a:pt x="257" y="125"/>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75" name="Freeform 238"/>
              <p:cNvSpPr>
                <a:spLocks/>
              </p:cNvSpPr>
              <p:nvPr/>
            </p:nvSpPr>
            <p:spPr bwMode="auto">
              <a:xfrm>
                <a:off x="5179" y="2067"/>
                <a:ext cx="120" cy="149"/>
              </a:xfrm>
              <a:custGeom>
                <a:avLst/>
                <a:gdLst>
                  <a:gd name="T0" fmla="*/ 30 w 120"/>
                  <a:gd name="T1" fmla="*/ 6 h 149"/>
                  <a:gd name="T2" fmla="*/ 24 w 120"/>
                  <a:gd name="T3" fmla="*/ 12 h 149"/>
                  <a:gd name="T4" fmla="*/ 18 w 120"/>
                  <a:gd name="T5" fmla="*/ 12 h 149"/>
                  <a:gd name="T6" fmla="*/ 12 w 120"/>
                  <a:gd name="T7" fmla="*/ 12 h 149"/>
                  <a:gd name="T8" fmla="*/ 12 w 120"/>
                  <a:gd name="T9" fmla="*/ 6 h 149"/>
                  <a:gd name="T10" fmla="*/ 6 w 120"/>
                  <a:gd name="T11" fmla="*/ 6 h 149"/>
                  <a:gd name="T12" fmla="*/ 0 w 120"/>
                  <a:gd name="T13" fmla="*/ 0 h 149"/>
                  <a:gd name="T14" fmla="*/ 0 w 120"/>
                  <a:gd name="T15" fmla="*/ 0 h 149"/>
                  <a:gd name="T16" fmla="*/ 0 w 120"/>
                  <a:gd name="T17" fmla="*/ 6 h 149"/>
                  <a:gd name="T18" fmla="*/ 6 w 120"/>
                  <a:gd name="T19" fmla="*/ 12 h 149"/>
                  <a:gd name="T20" fmla="*/ 12 w 120"/>
                  <a:gd name="T21" fmla="*/ 12 h 149"/>
                  <a:gd name="T22" fmla="*/ 18 w 120"/>
                  <a:gd name="T23" fmla="*/ 12 h 149"/>
                  <a:gd name="T24" fmla="*/ 18 w 120"/>
                  <a:gd name="T25" fmla="*/ 18 h 149"/>
                  <a:gd name="T26" fmla="*/ 24 w 120"/>
                  <a:gd name="T27" fmla="*/ 24 h 149"/>
                  <a:gd name="T28" fmla="*/ 18 w 120"/>
                  <a:gd name="T29" fmla="*/ 30 h 149"/>
                  <a:gd name="T30" fmla="*/ 18 w 120"/>
                  <a:gd name="T31" fmla="*/ 36 h 149"/>
                  <a:gd name="T32" fmla="*/ 12 w 120"/>
                  <a:gd name="T33" fmla="*/ 36 h 149"/>
                  <a:gd name="T34" fmla="*/ 6 w 120"/>
                  <a:gd name="T35" fmla="*/ 36 h 149"/>
                  <a:gd name="T36" fmla="*/ 0 w 120"/>
                  <a:gd name="T37" fmla="*/ 54 h 149"/>
                  <a:gd name="T38" fmla="*/ 0 w 120"/>
                  <a:gd name="T39" fmla="*/ 78 h 149"/>
                  <a:gd name="T40" fmla="*/ 18 w 120"/>
                  <a:gd name="T41" fmla="*/ 101 h 149"/>
                  <a:gd name="T42" fmla="*/ 48 w 120"/>
                  <a:gd name="T43" fmla="*/ 119 h 149"/>
                  <a:gd name="T44" fmla="*/ 78 w 120"/>
                  <a:gd name="T45" fmla="*/ 131 h 149"/>
                  <a:gd name="T46" fmla="*/ 90 w 120"/>
                  <a:gd name="T47" fmla="*/ 137 h 149"/>
                  <a:gd name="T48" fmla="*/ 108 w 120"/>
                  <a:gd name="T49" fmla="*/ 143 h 149"/>
                  <a:gd name="T50" fmla="*/ 120 w 120"/>
                  <a:gd name="T51" fmla="*/ 149 h 149"/>
                  <a:gd name="T52" fmla="*/ 120 w 120"/>
                  <a:gd name="T53" fmla="*/ 143 h 149"/>
                  <a:gd name="T54" fmla="*/ 114 w 120"/>
                  <a:gd name="T55" fmla="*/ 125 h 149"/>
                  <a:gd name="T56" fmla="*/ 108 w 120"/>
                  <a:gd name="T57" fmla="*/ 107 h 149"/>
                  <a:gd name="T58" fmla="*/ 102 w 120"/>
                  <a:gd name="T59" fmla="*/ 84 h 149"/>
                  <a:gd name="T60" fmla="*/ 102 w 120"/>
                  <a:gd name="T61" fmla="*/ 72 h 149"/>
                  <a:gd name="T62" fmla="*/ 96 w 120"/>
                  <a:gd name="T63" fmla="*/ 48 h 149"/>
                  <a:gd name="T64" fmla="*/ 78 w 120"/>
                  <a:gd name="T65" fmla="*/ 24 h 149"/>
                  <a:gd name="T66" fmla="*/ 54 w 120"/>
                  <a:gd name="T67" fmla="*/ 6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149"/>
                  <a:gd name="T104" fmla="*/ 120 w 120"/>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149">
                    <a:moveTo>
                      <a:pt x="30" y="0"/>
                    </a:moveTo>
                    <a:lnTo>
                      <a:pt x="30" y="6"/>
                    </a:lnTo>
                    <a:lnTo>
                      <a:pt x="24" y="12"/>
                    </a:lnTo>
                    <a:lnTo>
                      <a:pt x="18" y="12"/>
                    </a:lnTo>
                    <a:lnTo>
                      <a:pt x="12" y="12"/>
                    </a:lnTo>
                    <a:lnTo>
                      <a:pt x="12" y="6"/>
                    </a:lnTo>
                    <a:lnTo>
                      <a:pt x="6" y="6"/>
                    </a:lnTo>
                    <a:lnTo>
                      <a:pt x="0" y="0"/>
                    </a:lnTo>
                    <a:lnTo>
                      <a:pt x="0" y="6"/>
                    </a:lnTo>
                    <a:lnTo>
                      <a:pt x="0" y="12"/>
                    </a:lnTo>
                    <a:lnTo>
                      <a:pt x="6" y="12"/>
                    </a:lnTo>
                    <a:lnTo>
                      <a:pt x="12" y="12"/>
                    </a:lnTo>
                    <a:lnTo>
                      <a:pt x="18" y="12"/>
                    </a:lnTo>
                    <a:lnTo>
                      <a:pt x="18" y="18"/>
                    </a:lnTo>
                    <a:lnTo>
                      <a:pt x="24" y="24"/>
                    </a:lnTo>
                    <a:lnTo>
                      <a:pt x="18" y="30"/>
                    </a:lnTo>
                    <a:lnTo>
                      <a:pt x="18" y="36"/>
                    </a:lnTo>
                    <a:lnTo>
                      <a:pt x="12" y="36"/>
                    </a:lnTo>
                    <a:lnTo>
                      <a:pt x="6" y="36"/>
                    </a:lnTo>
                    <a:lnTo>
                      <a:pt x="0" y="54"/>
                    </a:lnTo>
                    <a:lnTo>
                      <a:pt x="0" y="66"/>
                    </a:lnTo>
                    <a:lnTo>
                      <a:pt x="0" y="78"/>
                    </a:lnTo>
                    <a:lnTo>
                      <a:pt x="6" y="90"/>
                    </a:lnTo>
                    <a:lnTo>
                      <a:pt x="18" y="101"/>
                    </a:lnTo>
                    <a:lnTo>
                      <a:pt x="30" y="113"/>
                    </a:lnTo>
                    <a:lnTo>
                      <a:pt x="48" y="119"/>
                    </a:lnTo>
                    <a:lnTo>
                      <a:pt x="66" y="131"/>
                    </a:lnTo>
                    <a:lnTo>
                      <a:pt x="78" y="131"/>
                    </a:lnTo>
                    <a:lnTo>
                      <a:pt x="84" y="137"/>
                    </a:lnTo>
                    <a:lnTo>
                      <a:pt x="90" y="137"/>
                    </a:lnTo>
                    <a:lnTo>
                      <a:pt x="102" y="137"/>
                    </a:lnTo>
                    <a:lnTo>
                      <a:pt x="108" y="143"/>
                    </a:lnTo>
                    <a:lnTo>
                      <a:pt x="114" y="149"/>
                    </a:lnTo>
                    <a:lnTo>
                      <a:pt x="120" y="149"/>
                    </a:lnTo>
                    <a:lnTo>
                      <a:pt x="120" y="143"/>
                    </a:lnTo>
                    <a:lnTo>
                      <a:pt x="114" y="137"/>
                    </a:lnTo>
                    <a:lnTo>
                      <a:pt x="114" y="125"/>
                    </a:lnTo>
                    <a:lnTo>
                      <a:pt x="108" y="113"/>
                    </a:lnTo>
                    <a:lnTo>
                      <a:pt x="108" y="107"/>
                    </a:lnTo>
                    <a:lnTo>
                      <a:pt x="108" y="95"/>
                    </a:lnTo>
                    <a:lnTo>
                      <a:pt x="102" y="84"/>
                    </a:lnTo>
                    <a:lnTo>
                      <a:pt x="102" y="78"/>
                    </a:lnTo>
                    <a:lnTo>
                      <a:pt x="102" y="72"/>
                    </a:lnTo>
                    <a:lnTo>
                      <a:pt x="102" y="60"/>
                    </a:lnTo>
                    <a:lnTo>
                      <a:pt x="96" y="48"/>
                    </a:lnTo>
                    <a:lnTo>
                      <a:pt x="90" y="36"/>
                    </a:lnTo>
                    <a:lnTo>
                      <a:pt x="78" y="24"/>
                    </a:lnTo>
                    <a:lnTo>
                      <a:pt x="66" y="12"/>
                    </a:lnTo>
                    <a:lnTo>
                      <a:pt x="54" y="6"/>
                    </a:lnTo>
                    <a:lnTo>
                      <a:pt x="30"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76" name="Freeform 239"/>
              <p:cNvSpPr>
                <a:spLocks/>
              </p:cNvSpPr>
              <p:nvPr/>
            </p:nvSpPr>
            <p:spPr bwMode="auto">
              <a:xfrm>
                <a:off x="5149" y="2103"/>
                <a:ext cx="12" cy="12"/>
              </a:xfrm>
              <a:custGeom>
                <a:avLst/>
                <a:gdLst>
                  <a:gd name="T0" fmla="*/ 12 w 12"/>
                  <a:gd name="T1" fmla="*/ 6 h 12"/>
                  <a:gd name="T2" fmla="*/ 12 w 12"/>
                  <a:gd name="T3" fmla="*/ 12 h 12"/>
                  <a:gd name="T4" fmla="*/ 12 w 12"/>
                  <a:gd name="T5" fmla="*/ 12 h 12"/>
                  <a:gd name="T6" fmla="*/ 6 w 12"/>
                  <a:gd name="T7" fmla="*/ 12 h 12"/>
                  <a:gd name="T8" fmla="*/ 6 w 12"/>
                  <a:gd name="T9" fmla="*/ 12 h 12"/>
                  <a:gd name="T10" fmla="*/ 0 w 12"/>
                  <a:gd name="T11" fmla="*/ 12 h 12"/>
                  <a:gd name="T12" fmla="*/ 0 w 12"/>
                  <a:gd name="T13" fmla="*/ 12 h 12"/>
                  <a:gd name="T14" fmla="*/ 0 w 12"/>
                  <a:gd name="T15" fmla="*/ 6 h 12"/>
                  <a:gd name="T16" fmla="*/ 0 w 12"/>
                  <a:gd name="T17" fmla="*/ 6 h 12"/>
                  <a:gd name="T18" fmla="*/ 0 w 12"/>
                  <a:gd name="T19" fmla="*/ 6 h 12"/>
                  <a:gd name="T20" fmla="*/ 0 w 12"/>
                  <a:gd name="T21" fmla="*/ 0 h 12"/>
                  <a:gd name="T22" fmla="*/ 6 w 12"/>
                  <a:gd name="T23" fmla="*/ 0 h 12"/>
                  <a:gd name="T24" fmla="*/ 6 w 12"/>
                  <a:gd name="T25" fmla="*/ 0 h 12"/>
                  <a:gd name="T26" fmla="*/ 6 w 12"/>
                  <a:gd name="T27" fmla="*/ 0 h 12"/>
                  <a:gd name="T28" fmla="*/ 12 w 12"/>
                  <a:gd name="T29" fmla="*/ 0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12"/>
                    </a:lnTo>
                    <a:lnTo>
                      <a:pt x="6" y="12"/>
                    </a:lnTo>
                    <a:lnTo>
                      <a:pt x="0" y="12"/>
                    </a:lnTo>
                    <a:lnTo>
                      <a:pt x="0" y="6"/>
                    </a:lnTo>
                    <a:lnTo>
                      <a:pt x="0" y="0"/>
                    </a:lnTo>
                    <a:lnTo>
                      <a:pt x="6" y="0"/>
                    </a:lnTo>
                    <a:lnTo>
                      <a:pt x="12" y="0"/>
                    </a:lnTo>
                    <a:lnTo>
                      <a:pt x="1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77" name="Freeform 240"/>
              <p:cNvSpPr>
                <a:spLocks/>
              </p:cNvSpPr>
              <p:nvPr/>
            </p:nvSpPr>
            <p:spPr bwMode="auto">
              <a:xfrm>
                <a:off x="5120" y="2079"/>
                <a:ext cx="17" cy="12"/>
              </a:xfrm>
              <a:custGeom>
                <a:avLst/>
                <a:gdLst>
                  <a:gd name="T0" fmla="*/ 11 w 17"/>
                  <a:gd name="T1" fmla="*/ 12 h 12"/>
                  <a:gd name="T2" fmla="*/ 11 w 17"/>
                  <a:gd name="T3" fmla="*/ 12 h 12"/>
                  <a:gd name="T4" fmla="*/ 5 w 17"/>
                  <a:gd name="T5" fmla="*/ 12 h 12"/>
                  <a:gd name="T6" fmla="*/ 5 w 17"/>
                  <a:gd name="T7" fmla="*/ 12 h 12"/>
                  <a:gd name="T8" fmla="*/ 0 w 17"/>
                  <a:gd name="T9" fmla="*/ 12 h 12"/>
                  <a:gd name="T10" fmla="*/ 0 w 17"/>
                  <a:gd name="T11" fmla="*/ 6 h 12"/>
                  <a:gd name="T12" fmla="*/ 0 w 17"/>
                  <a:gd name="T13" fmla="*/ 6 h 12"/>
                  <a:gd name="T14" fmla="*/ 0 w 17"/>
                  <a:gd name="T15" fmla="*/ 0 h 12"/>
                  <a:gd name="T16" fmla="*/ 0 w 17"/>
                  <a:gd name="T17" fmla="*/ 0 h 12"/>
                  <a:gd name="T18" fmla="*/ 5 w 17"/>
                  <a:gd name="T19" fmla="*/ 0 h 12"/>
                  <a:gd name="T20" fmla="*/ 5 w 17"/>
                  <a:gd name="T21" fmla="*/ 0 h 12"/>
                  <a:gd name="T22" fmla="*/ 11 w 17"/>
                  <a:gd name="T23" fmla="*/ 0 h 12"/>
                  <a:gd name="T24" fmla="*/ 11 w 17"/>
                  <a:gd name="T25" fmla="*/ 0 h 12"/>
                  <a:gd name="T26" fmla="*/ 11 w 17"/>
                  <a:gd name="T27" fmla="*/ 6 h 12"/>
                  <a:gd name="T28" fmla="*/ 17 w 17"/>
                  <a:gd name="T29" fmla="*/ 6 h 12"/>
                  <a:gd name="T30" fmla="*/ 17 w 17"/>
                  <a:gd name="T31" fmla="*/ 12 h 12"/>
                  <a:gd name="T32" fmla="*/ 11 w 17"/>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11" y="12"/>
                    </a:moveTo>
                    <a:lnTo>
                      <a:pt x="11" y="12"/>
                    </a:lnTo>
                    <a:lnTo>
                      <a:pt x="5" y="12"/>
                    </a:lnTo>
                    <a:lnTo>
                      <a:pt x="0" y="12"/>
                    </a:lnTo>
                    <a:lnTo>
                      <a:pt x="0" y="6"/>
                    </a:lnTo>
                    <a:lnTo>
                      <a:pt x="0" y="0"/>
                    </a:lnTo>
                    <a:lnTo>
                      <a:pt x="5" y="0"/>
                    </a:lnTo>
                    <a:lnTo>
                      <a:pt x="11" y="0"/>
                    </a:lnTo>
                    <a:lnTo>
                      <a:pt x="11" y="6"/>
                    </a:lnTo>
                    <a:lnTo>
                      <a:pt x="17" y="6"/>
                    </a:lnTo>
                    <a:lnTo>
                      <a:pt x="17" y="12"/>
                    </a:lnTo>
                    <a:lnTo>
                      <a:pt x="11"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78" name="Freeform 241"/>
              <p:cNvSpPr>
                <a:spLocks/>
              </p:cNvSpPr>
              <p:nvPr/>
            </p:nvSpPr>
            <p:spPr bwMode="auto">
              <a:xfrm>
                <a:off x="5155" y="2061"/>
                <a:ext cx="18" cy="18"/>
              </a:xfrm>
              <a:custGeom>
                <a:avLst/>
                <a:gdLst>
                  <a:gd name="T0" fmla="*/ 18 w 18"/>
                  <a:gd name="T1" fmla="*/ 18 h 18"/>
                  <a:gd name="T2" fmla="*/ 12 w 18"/>
                  <a:gd name="T3" fmla="*/ 18 h 18"/>
                  <a:gd name="T4" fmla="*/ 12 w 18"/>
                  <a:gd name="T5" fmla="*/ 18 h 18"/>
                  <a:gd name="T6" fmla="*/ 6 w 18"/>
                  <a:gd name="T7" fmla="*/ 18 h 18"/>
                  <a:gd name="T8" fmla="*/ 0 w 18"/>
                  <a:gd name="T9" fmla="*/ 18 h 18"/>
                  <a:gd name="T10" fmla="*/ 0 w 18"/>
                  <a:gd name="T11" fmla="*/ 12 h 18"/>
                  <a:gd name="T12" fmla="*/ 0 w 18"/>
                  <a:gd name="T13" fmla="*/ 6 h 18"/>
                  <a:gd name="T14" fmla="*/ 0 w 18"/>
                  <a:gd name="T15" fmla="*/ 6 h 18"/>
                  <a:gd name="T16" fmla="*/ 6 w 18"/>
                  <a:gd name="T17" fmla="*/ 6 h 18"/>
                  <a:gd name="T18" fmla="*/ 6 w 18"/>
                  <a:gd name="T19" fmla="*/ 0 h 18"/>
                  <a:gd name="T20" fmla="*/ 12 w 18"/>
                  <a:gd name="T21" fmla="*/ 0 h 18"/>
                  <a:gd name="T22" fmla="*/ 12 w 18"/>
                  <a:gd name="T23" fmla="*/ 0 h 18"/>
                  <a:gd name="T24" fmla="*/ 18 w 18"/>
                  <a:gd name="T25" fmla="*/ 6 h 18"/>
                  <a:gd name="T26" fmla="*/ 18 w 18"/>
                  <a:gd name="T27" fmla="*/ 6 h 18"/>
                  <a:gd name="T28" fmla="*/ 18 w 18"/>
                  <a:gd name="T29" fmla="*/ 12 h 18"/>
                  <a:gd name="T30" fmla="*/ 18 w 18"/>
                  <a:gd name="T31" fmla="*/ 12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2" y="18"/>
                    </a:lnTo>
                    <a:lnTo>
                      <a:pt x="6" y="18"/>
                    </a:lnTo>
                    <a:lnTo>
                      <a:pt x="0" y="18"/>
                    </a:lnTo>
                    <a:lnTo>
                      <a:pt x="0" y="12"/>
                    </a:lnTo>
                    <a:lnTo>
                      <a:pt x="0" y="6"/>
                    </a:lnTo>
                    <a:lnTo>
                      <a:pt x="6" y="6"/>
                    </a:lnTo>
                    <a:lnTo>
                      <a:pt x="6" y="0"/>
                    </a:lnTo>
                    <a:lnTo>
                      <a:pt x="12" y="0"/>
                    </a:lnTo>
                    <a:lnTo>
                      <a:pt x="18" y="6"/>
                    </a:lnTo>
                    <a:lnTo>
                      <a:pt x="18" y="12"/>
                    </a:lnTo>
                    <a:lnTo>
                      <a:pt x="18"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79" name="Freeform 242"/>
              <p:cNvSpPr>
                <a:spLocks/>
              </p:cNvSpPr>
              <p:nvPr/>
            </p:nvSpPr>
            <p:spPr bwMode="auto">
              <a:xfrm>
                <a:off x="5179" y="2085"/>
                <a:ext cx="18" cy="18"/>
              </a:xfrm>
              <a:custGeom>
                <a:avLst/>
                <a:gdLst>
                  <a:gd name="T0" fmla="*/ 12 w 18"/>
                  <a:gd name="T1" fmla="*/ 18 h 18"/>
                  <a:gd name="T2" fmla="*/ 12 w 18"/>
                  <a:gd name="T3" fmla="*/ 12 h 18"/>
                  <a:gd name="T4" fmla="*/ 18 w 18"/>
                  <a:gd name="T5" fmla="*/ 12 h 18"/>
                  <a:gd name="T6" fmla="*/ 18 w 18"/>
                  <a:gd name="T7" fmla="*/ 6 h 18"/>
                  <a:gd name="T8" fmla="*/ 18 w 18"/>
                  <a:gd name="T9" fmla="*/ 6 h 18"/>
                  <a:gd name="T10" fmla="*/ 12 w 18"/>
                  <a:gd name="T11" fmla="*/ 0 h 18"/>
                  <a:gd name="T12" fmla="*/ 12 w 18"/>
                  <a:gd name="T13" fmla="*/ 0 h 18"/>
                  <a:gd name="T14" fmla="*/ 6 w 18"/>
                  <a:gd name="T15" fmla="*/ 0 h 18"/>
                  <a:gd name="T16" fmla="*/ 0 w 18"/>
                  <a:gd name="T17" fmla="*/ 0 h 18"/>
                  <a:gd name="T18" fmla="*/ 0 w 18"/>
                  <a:gd name="T19" fmla="*/ 6 h 18"/>
                  <a:gd name="T20" fmla="*/ 0 w 18"/>
                  <a:gd name="T21" fmla="*/ 6 h 18"/>
                  <a:gd name="T22" fmla="*/ 0 w 18"/>
                  <a:gd name="T23" fmla="*/ 6 h 18"/>
                  <a:gd name="T24" fmla="*/ 0 w 18"/>
                  <a:gd name="T25" fmla="*/ 12 h 18"/>
                  <a:gd name="T26" fmla="*/ 0 w 18"/>
                  <a:gd name="T27" fmla="*/ 12 h 18"/>
                  <a:gd name="T28" fmla="*/ 6 w 18"/>
                  <a:gd name="T29" fmla="*/ 12 h 18"/>
                  <a:gd name="T30" fmla="*/ 12 w 18"/>
                  <a:gd name="T31" fmla="*/ 18 h 18"/>
                  <a:gd name="T32" fmla="*/ 12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8"/>
                    </a:moveTo>
                    <a:lnTo>
                      <a:pt x="12" y="12"/>
                    </a:lnTo>
                    <a:lnTo>
                      <a:pt x="18" y="12"/>
                    </a:lnTo>
                    <a:lnTo>
                      <a:pt x="18" y="6"/>
                    </a:lnTo>
                    <a:lnTo>
                      <a:pt x="12" y="0"/>
                    </a:lnTo>
                    <a:lnTo>
                      <a:pt x="6" y="0"/>
                    </a:lnTo>
                    <a:lnTo>
                      <a:pt x="0" y="0"/>
                    </a:lnTo>
                    <a:lnTo>
                      <a:pt x="0" y="6"/>
                    </a:lnTo>
                    <a:lnTo>
                      <a:pt x="0" y="12"/>
                    </a:lnTo>
                    <a:lnTo>
                      <a:pt x="6" y="12"/>
                    </a:lnTo>
                    <a:lnTo>
                      <a:pt x="12"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80" name="Freeform 243"/>
              <p:cNvSpPr>
                <a:spLocks/>
              </p:cNvSpPr>
              <p:nvPr/>
            </p:nvSpPr>
            <p:spPr bwMode="auto">
              <a:xfrm>
                <a:off x="5191" y="2061"/>
                <a:ext cx="18" cy="12"/>
              </a:xfrm>
              <a:custGeom>
                <a:avLst/>
                <a:gdLst>
                  <a:gd name="T0" fmla="*/ 18 w 18"/>
                  <a:gd name="T1" fmla="*/ 6 h 12"/>
                  <a:gd name="T2" fmla="*/ 18 w 18"/>
                  <a:gd name="T3" fmla="*/ 6 h 12"/>
                  <a:gd name="T4" fmla="*/ 18 w 18"/>
                  <a:gd name="T5" fmla="*/ 6 h 12"/>
                  <a:gd name="T6" fmla="*/ 12 w 18"/>
                  <a:gd name="T7" fmla="*/ 12 h 12"/>
                  <a:gd name="T8" fmla="*/ 12 w 18"/>
                  <a:gd name="T9" fmla="*/ 12 h 12"/>
                  <a:gd name="T10" fmla="*/ 6 w 18"/>
                  <a:gd name="T11" fmla="*/ 12 h 12"/>
                  <a:gd name="T12" fmla="*/ 6 w 18"/>
                  <a:gd name="T13" fmla="*/ 12 h 12"/>
                  <a:gd name="T14" fmla="*/ 6 w 18"/>
                  <a:gd name="T15" fmla="*/ 6 h 12"/>
                  <a:gd name="T16" fmla="*/ 0 w 18"/>
                  <a:gd name="T17" fmla="*/ 6 h 12"/>
                  <a:gd name="T18" fmla="*/ 6 w 18"/>
                  <a:gd name="T19" fmla="*/ 6 h 12"/>
                  <a:gd name="T20" fmla="*/ 6 w 18"/>
                  <a:gd name="T21" fmla="*/ 0 h 12"/>
                  <a:gd name="T22" fmla="*/ 6 w 18"/>
                  <a:gd name="T23" fmla="*/ 0 h 12"/>
                  <a:gd name="T24" fmla="*/ 6 w 18"/>
                  <a:gd name="T25" fmla="*/ 0 h 12"/>
                  <a:gd name="T26" fmla="*/ 12 w 18"/>
                  <a:gd name="T27" fmla="*/ 0 h 12"/>
                  <a:gd name="T28" fmla="*/ 12 w 18"/>
                  <a:gd name="T29" fmla="*/ 0 h 12"/>
                  <a:gd name="T30" fmla="*/ 18 w 18"/>
                  <a:gd name="T31" fmla="*/ 0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12"/>
                    </a:lnTo>
                    <a:lnTo>
                      <a:pt x="6" y="12"/>
                    </a:lnTo>
                    <a:lnTo>
                      <a:pt x="6" y="6"/>
                    </a:lnTo>
                    <a:lnTo>
                      <a:pt x="0" y="6"/>
                    </a:lnTo>
                    <a:lnTo>
                      <a:pt x="6" y="6"/>
                    </a:lnTo>
                    <a:lnTo>
                      <a:pt x="6" y="0"/>
                    </a:lnTo>
                    <a:lnTo>
                      <a:pt x="12" y="0"/>
                    </a:lnTo>
                    <a:lnTo>
                      <a:pt x="18" y="0"/>
                    </a:lnTo>
                    <a:lnTo>
                      <a:pt x="18"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81" name="Freeform 244"/>
              <p:cNvSpPr>
                <a:spLocks/>
              </p:cNvSpPr>
              <p:nvPr/>
            </p:nvSpPr>
            <p:spPr bwMode="auto">
              <a:xfrm>
                <a:off x="5173" y="2031"/>
                <a:ext cx="12" cy="18"/>
              </a:xfrm>
              <a:custGeom>
                <a:avLst/>
                <a:gdLst>
                  <a:gd name="T0" fmla="*/ 12 w 12"/>
                  <a:gd name="T1" fmla="*/ 0 h 18"/>
                  <a:gd name="T2" fmla="*/ 12 w 12"/>
                  <a:gd name="T3" fmla="*/ 6 h 18"/>
                  <a:gd name="T4" fmla="*/ 12 w 12"/>
                  <a:gd name="T5" fmla="*/ 6 h 18"/>
                  <a:gd name="T6" fmla="*/ 12 w 12"/>
                  <a:gd name="T7" fmla="*/ 6 h 18"/>
                  <a:gd name="T8" fmla="*/ 12 w 12"/>
                  <a:gd name="T9" fmla="*/ 12 h 18"/>
                  <a:gd name="T10" fmla="*/ 12 w 12"/>
                  <a:gd name="T11" fmla="*/ 12 h 18"/>
                  <a:gd name="T12" fmla="*/ 6 w 12"/>
                  <a:gd name="T13" fmla="*/ 18 h 18"/>
                  <a:gd name="T14" fmla="*/ 6 w 12"/>
                  <a:gd name="T15" fmla="*/ 18 h 18"/>
                  <a:gd name="T16" fmla="*/ 6 w 12"/>
                  <a:gd name="T17" fmla="*/ 18 h 18"/>
                  <a:gd name="T18" fmla="*/ 0 w 12"/>
                  <a:gd name="T19" fmla="*/ 18 h 18"/>
                  <a:gd name="T20" fmla="*/ 0 w 12"/>
                  <a:gd name="T21" fmla="*/ 12 h 18"/>
                  <a:gd name="T22" fmla="*/ 0 w 12"/>
                  <a:gd name="T23" fmla="*/ 12 h 18"/>
                  <a:gd name="T24" fmla="*/ 0 w 12"/>
                  <a:gd name="T25" fmla="*/ 6 h 18"/>
                  <a:gd name="T26" fmla="*/ 0 w 12"/>
                  <a:gd name="T27" fmla="*/ 6 h 18"/>
                  <a:gd name="T28" fmla="*/ 6 w 12"/>
                  <a:gd name="T29" fmla="*/ 6 h 18"/>
                  <a:gd name="T30" fmla="*/ 6 w 12"/>
                  <a:gd name="T31" fmla="*/ 0 h 18"/>
                  <a:gd name="T32" fmla="*/ 12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0"/>
                    </a:moveTo>
                    <a:lnTo>
                      <a:pt x="12" y="6"/>
                    </a:lnTo>
                    <a:lnTo>
                      <a:pt x="12" y="12"/>
                    </a:lnTo>
                    <a:lnTo>
                      <a:pt x="6" y="18"/>
                    </a:lnTo>
                    <a:lnTo>
                      <a:pt x="0" y="18"/>
                    </a:lnTo>
                    <a:lnTo>
                      <a:pt x="0" y="12"/>
                    </a:lnTo>
                    <a:lnTo>
                      <a:pt x="0" y="6"/>
                    </a:lnTo>
                    <a:lnTo>
                      <a:pt x="6" y="6"/>
                    </a:lnTo>
                    <a:lnTo>
                      <a:pt x="6" y="0"/>
                    </a:lnTo>
                    <a:lnTo>
                      <a:pt x="12"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82" name="Freeform 245"/>
              <p:cNvSpPr>
                <a:spLocks/>
              </p:cNvSpPr>
              <p:nvPr/>
            </p:nvSpPr>
            <p:spPr bwMode="auto">
              <a:xfrm>
                <a:off x="5149" y="2043"/>
                <a:ext cx="12" cy="18"/>
              </a:xfrm>
              <a:custGeom>
                <a:avLst/>
                <a:gdLst>
                  <a:gd name="T0" fmla="*/ 12 w 12"/>
                  <a:gd name="T1" fmla="*/ 12 h 18"/>
                  <a:gd name="T2" fmla="*/ 12 w 12"/>
                  <a:gd name="T3" fmla="*/ 12 h 18"/>
                  <a:gd name="T4" fmla="*/ 12 w 12"/>
                  <a:gd name="T5" fmla="*/ 18 h 18"/>
                  <a:gd name="T6" fmla="*/ 6 w 12"/>
                  <a:gd name="T7" fmla="*/ 18 h 18"/>
                  <a:gd name="T8" fmla="*/ 6 w 12"/>
                  <a:gd name="T9" fmla="*/ 18 h 18"/>
                  <a:gd name="T10" fmla="*/ 0 w 12"/>
                  <a:gd name="T11" fmla="*/ 18 h 18"/>
                  <a:gd name="T12" fmla="*/ 0 w 12"/>
                  <a:gd name="T13" fmla="*/ 12 h 18"/>
                  <a:gd name="T14" fmla="*/ 0 w 12"/>
                  <a:gd name="T15" fmla="*/ 12 h 18"/>
                  <a:gd name="T16" fmla="*/ 0 w 12"/>
                  <a:gd name="T17" fmla="*/ 6 h 18"/>
                  <a:gd name="T18" fmla="*/ 0 w 12"/>
                  <a:gd name="T19" fmla="*/ 6 h 18"/>
                  <a:gd name="T20" fmla="*/ 6 w 12"/>
                  <a:gd name="T21" fmla="*/ 0 h 18"/>
                  <a:gd name="T22" fmla="*/ 6 w 12"/>
                  <a:gd name="T23" fmla="*/ 0 h 18"/>
                  <a:gd name="T24" fmla="*/ 12 w 12"/>
                  <a:gd name="T25" fmla="*/ 0 h 18"/>
                  <a:gd name="T26" fmla="*/ 12 w 12"/>
                  <a:gd name="T27" fmla="*/ 0 h 18"/>
                  <a:gd name="T28" fmla="*/ 12 w 12"/>
                  <a:gd name="T29" fmla="*/ 6 h 18"/>
                  <a:gd name="T30" fmla="*/ 12 w 12"/>
                  <a:gd name="T31" fmla="*/ 6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18"/>
                    </a:lnTo>
                    <a:lnTo>
                      <a:pt x="6" y="18"/>
                    </a:lnTo>
                    <a:lnTo>
                      <a:pt x="0" y="18"/>
                    </a:lnTo>
                    <a:lnTo>
                      <a:pt x="0" y="12"/>
                    </a:lnTo>
                    <a:lnTo>
                      <a:pt x="0" y="6"/>
                    </a:lnTo>
                    <a:lnTo>
                      <a:pt x="6" y="0"/>
                    </a:lnTo>
                    <a:lnTo>
                      <a:pt x="12" y="0"/>
                    </a:lnTo>
                    <a:lnTo>
                      <a:pt x="12" y="6"/>
                    </a:lnTo>
                    <a:lnTo>
                      <a:pt x="12"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83" name="Freeform 246"/>
              <p:cNvSpPr>
                <a:spLocks/>
              </p:cNvSpPr>
              <p:nvPr/>
            </p:nvSpPr>
            <p:spPr bwMode="auto">
              <a:xfrm>
                <a:off x="5131" y="2043"/>
                <a:ext cx="12" cy="12"/>
              </a:xfrm>
              <a:custGeom>
                <a:avLst/>
                <a:gdLst>
                  <a:gd name="T0" fmla="*/ 0 w 12"/>
                  <a:gd name="T1" fmla="*/ 12 h 12"/>
                  <a:gd name="T2" fmla="*/ 0 w 12"/>
                  <a:gd name="T3" fmla="*/ 6 h 12"/>
                  <a:gd name="T4" fmla="*/ 0 w 12"/>
                  <a:gd name="T5" fmla="*/ 6 h 12"/>
                  <a:gd name="T6" fmla="*/ 0 w 12"/>
                  <a:gd name="T7" fmla="*/ 6 h 12"/>
                  <a:gd name="T8" fmla="*/ 0 w 12"/>
                  <a:gd name="T9" fmla="*/ 0 h 12"/>
                  <a:gd name="T10" fmla="*/ 0 w 12"/>
                  <a:gd name="T11" fmla="*/ 0 h 12"/>
                  <a:gd name="T12" fmla="*/ 6 w 12"/>
                  <a:gd name="T13" fmla="*/ 0 h 12"/>
                  <a:gd name="T14" fmla="*/ 6 w 12"/>
                  <a:gd name="T15" fmla="*/ 0 h 12"/>
                  <a:gd name="T16" fmla="*/ 12 w 12"/>
                  <a:gd name="T17" fmla="*/ 0 h 12"/>
                  <a:gd name="T18" fmla="*/ 12 w 12"/>
                  <a:gd name="T19" fmla="*/ 0 h 12"/>
                  <a:gd name="T20" fmla="*/ 12 w 12"/>
                  <a:gd name="T21" fmla="*/ 0 h 12"/>
                  <a:gd name="T22" fmla="*/ 12 w 12"/>
                  <a:gd name="T23" fmla="*/ 6 h 12"/>
                  <a:gd name="T24" fmla="*/ 12 w 12"/>
                  <a:gd name="T25" fmla="*/ 6 h 12"/>
                  <a:gd name="T26" fmla="*/ 12 w 12"/>
                  <a:gd name="T27" fmla="*/ 12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0" y="0"/>
                    </a:lnTo>
                    <a:lnTo>
                      <a:pt x="6" y="0"/>
                    </a:lnTo>
                    <a:lnTo>
                      <a:pt x="12" y="0"/>
                    </a:lnTo>
                    <a:lnTo>
                      <a:pt x="12" y="6"/>
                    </a:lnTo>
                    <a:lnTo>
                      <a:pt x="12" y="12"/>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84" name="Freeform 247"/>
              <p:cNvSpPr>
                <a:spLocks/>
              </p:cNvSpPr>
              <p:nvPr/>
            </p:nvSpPr>
            <p:spPr bwMode="auto">
              <a:xfrm>
                <a:off x="5191" y="1965"/>
                <a:ext cx="120" cy="84"/>
              </a:xfrm>
              <a:custGeom>
                <a:avLst/>
                <a:gdLst>
                  <a:gd name="T0" fmla="*/ 0 w 120"/>
                  <a:gd name="T1" fmla="*/ 66 h 84"/>
                  <a:gd name="T2" fmla="*/ 0 w 120"/>
                  <a:gd name="T3" fmla="*/ 72 h 84"/>
                  <a:gd name="T4" fmla="*/ 0 w 120"/>
                  <a:gd name="T5" fmla="*/ 72 h 84"/>
                  <a:gd name="T6" fmla="*/ 6 w 120"/>
                  <a:gd name="T7" fmla="*/ 66 h 84"/>
                  <a:gd name="T8" fmla="*/ 18 w 120"/>
                  <a:gd name="T9" fmla="*/ 72 h 84"/>
                  <a:gd name="T10" fmla="*/ 42 w 120"/>
                  <a:gd name="T11" fmla="*/ 78 h 84"/>
                  <a:gd name="T12" fmla="*/ 66 w 120"/>
                  <a:gd name="T13" fmla="*/ 84 h 84"/>
                  <a:gd name="T14" fmla="*/ 66 w 120"/>
                  <a:gd name="T15" fmla="*/ 78 h 84"/>
                  <a:gd name="T16" fmla="*/ 48 w 120"/>
                  <a:gd name="T17" fmla="*/ 78 h 84"/>
                  <a:gd name="T18" fmla="*/ 30 w 120"/>
                  <a:gd name="T19" fmla="*/ 72 h 84"/>
                  <a:gd name="T20" fmla="*/ 18 w 120"/>
                  <a:gd name="T21" fmla="*/ 60 h 84"/>
                  <a:gd name="T22" fmla="*/ 18 w 120"/>
                  <a:gd name="T23" fmla="*/ 60 h 84"/>
                  <a:gd name="T24" fmla="*/ 30 w 120"/>
                  <a:gd name="T25" fmla="*/ 54 h 84"/>
                  <a:gd name="T26" fmla="*/ 36 w 120"/>
                  <a:gd name="T27" fmla="*/ 54 h 84"/>
                  <a:gd name="T28" fmla="*/ 54 w 120"/>
                  <a:gd name="T29" fmla="*/ 60 h 84"/>
                  <a:gd name="T30" fmla="*/ 78 w 120"/>
                  <a:gd name="T31" fmla="*/ 66 h 84"/>
                  <a:gd name="T32" fmla="*/ 84 w 120"/>
                  <a:gd name="T33" fmla="*/ 60 h 84"/>
                  <a:gd name="T34" fmla="*/ 78 w 120"/>
                  <a:gd name="T35" fmla="*/ 60 h 84"/>
                  <a:gd name="T36" fmla="*/ 72 w 120"/>
                  <a:gd name="T37" fmla="*/ 60 h 84"/>
                  <a:gd name="T38" fmla="*/ 60 w 120"/>
                  <a:gd name="T39" fmla="*/ 60 h 84"/>
                  <a:gd name="T40" fmla="*/ 48 w 120"/>
                  <a:gd name="T41" fmla="*/ 54 h 84"/>
                  <a:gd name="T42" fmla="*/ 42 w 120"/>
                  <a:gd name="T43" fmla="*/ 48 h 84"/>
                  <a:gd name="T44" fmla="*/ 54 w 120"/>
                  <a:gd name="T45" fmla="*/ 48 h 84"/>
                  <a:gd name="T46" fmla="*/ 60 w 120"/>
                  <a:gd name="T47" fmla="*/ 42 h 84"/>
                  <a:gd name="T48" fmla="*/ 66 w 120"/>
                  <a:gd name="T49" fmla="*/ 42 h 84"/>
                  <a:gd name="T50" fmla="*/ 78 w 120"/>
                  <a:gd name="T51" fmla="*/ 48 h 84"/>
                  <a:gd name="T52" fmla="*/ 84 w 120"/>
                  <a:gd name="T53" fmla="*/ 48 h 84"/>
                  <a:gd name="T54" fmla="*/ 96 w 120"/>
                  <a:gd name="T55" fmla="*/ 54 h 84"/>
                  <a:gd name="T56" fmla="*/ 90 w 120"/>
                  <a:gd name="T57" fmla="*/ 48 h 84"/>
                  <a:gd name="T58" fmla="*/ 78 w 120"/>
                  <a:gd name="T59" fmla="*/ 42 h 84"/>
                  <a:gd name="T60" fmla="*/ 72 w 120"/>
                  <a:gd name="T61" fmla="*/ 42 h 84"/>
                  <a:gd name="T62" fmla="*/ 90 w 120"/>
                  <a:gd name="T63" fmla="*/ 36 h 84"/>
                  <a:gd name="T64" fmla="*/ 108 w 120"/>
                  <a:gd name="T65" fmla="*/ 36 h 84"/>
                  <a:gd name="T66" fmla="*/ 120 w 120"/>
                  <a:gd name="T67" fmla="*/ 30 h 84"/>
                  <a:gd name="T68" fmla="*/ 114 w 120"/>
                  <a:gd name="T69" fmla="*/ 30 h 84"/>
                  <a:gd name="T70" fmla="*/ 96 w 120"/>
                  <a:gd name="T71" fmla="*/ 30 h 84"/>
                  <a:gd name="T72" fmla="*/ 78 w 120"/>
                  <a:gd name="T73" fmla="*/ 30 h 84"/>
                  <a:gd name="T74" fmla="*/ 72 w 120"/>
                  <a:gd name="T75" fmla="*/ 30 h 84"/>
                  <a:gd name="T76" fmla="*/ 84 w 120"/>
                  <a:gd name="T77" fmla="*/ 6 h 84"/>
                  <a:gd name="T78" fmla="*/ 84 w 120"/>
                  <a:gd name="T79" fmla="*/ 0 h 84"/>
                  <a:gd name="T80" fmla="*/ 78 w 120"/>
                  <a:gd name="T81" fmla="*/ 12 h 84"/>
                  <a:gd name="T82" fmla="*/ 66 w 120"/>
                  <a:gd name="T83" fmla="*/ 24 h 84"/>
                  <a:gd name="T84" fmla="*/ 60 w 120"/>
                  <a:gd name="T85" fmla="*/ 36 h 84"/>
                  <a:gd name="T86" fmla="*/ 54 w 120"/>
                  <a:gd name="T87" fmla="*/ 36 h 84"/>
                  <a:gd name="T88" fmla="*/ 36 w 120"/>
                  <a:gd name="T89" fmla="*/ 42 h 84"/>
                  <a:gd name="T90" fmla="*/ 36 w 120"/>
                  <a:gd name="T91" fmla="*/ 36 h 84"/>
                  <a:gd name="T92" fmla="*/ 42 w 120"/>
                  <a:gd name="T93" fmla="*/ 12 h 84"/>
                  <a:gd name="T94" fmla="*/ 42 w 120"/>
                  <a:gd name="T95" fmla="*/ 6 h 84"/>
                  <a:gd name="T96" fmla="*/ 30 w 120"/>
                  <a:gd name="T97" fmla="*/ 24 h 84"/>
                  <a:gd name="T98" fmla="*/ 24 w 120"/>
                  <a:gd name="T99" fmla="*/ 48 h 84"/>
                  <a:gd name="T100" fmla="*/ 12 w 120"/>
                  <a:gd name="T101" fmla="*/ 60 h 84"/>
                  <a:gd name="T102" fmla="*/ 6 w 120"/>
                  <a:gd name="T103" fmla="*/ 60 h 84"/>
                  <a:gd name="T104" fmla="*/ 12 w 120"/>
                  <a:gd name="T105" fmla="*/ 36 h 84"/>
                  <a:gd name="T106" fmla="*/ 6 w 120"/>
                  <a:gd name="T107" fmla="*/ 30 h 84"/>
                  <a:gd name="T108" fmla="*/ 0 w 120"/>
                  <a:gd name="T109" fmla="*/ 66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
                  <a:gd name="T166" fmla="*/ 0 h 84"/>
                  <a:gd name="T167" fmla="*/ 120 w 120"/>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 h="84">
                    <a:moveTo>
                      <a:pt x="0" y="66"/>
                    </a:moveTo>
                    <a:lnTo>
                      <a:pt x="0" y="66"/>
                    </a:lnTo>
                    <a:lnTo>
                      <a:pt x="0" y="72"/>
                    </a:lnTo>
                    <a:lnTo>
                      <a:pt x="6" y="72"/>
                    </a:lnTo>
                    <a:lnTo>
                      <a:pt x="6" y="66"/>
                    </a:lnTo>
                    <a:lnTo>
                      <a:pt x="12" y="66"/>
                    </a:lnTo>
                    <a:lnTo>
                      <a:pt x="12" y="72"/>
                    </a:lnTo>
                    <a:lnTo>
                      <a:pt x="18" y="72"/>
                    </a:lnTo>
                    <a:lnTo>
                      <a:pt x="30" y="72"/>
                    </a:lnTo>
                    <a:lnTo>
                      <a:pt x="36" y="78"/>
                    </a:lnTo>
                    <a:lnTo>
                      <a:pt x="42" y="78"/>
                    </a:lnTo>
                    <a:lnTo>
                      <a:pt x="54" y="84"/>
                    </a:lnTo>
                    <a:lnTo>
                      <a:pt x="60" y="84"/>
                    </a:lnTo>
                    <a:lnTo>
                      <a:pt x="66" y="84"/>
                    </a:lnTo>
                    <a:lnTo>
                      <a:pt x="66" y="78"/>
                    </a:lnTo>
                    <a:lnTo>
                      <a:pt x="72" y="78"/>
                    </a:lnTo>
                    <a:lnTo>
                      <a:pt x="66" y="78"/>
                    </a:lnTo>
                    <a:lnTo>
                      <a:pt x="60" y="78"/>
                    </a:lnTo>
                    <a:lnTo>
                      <a:pt x="48" y="78"/>
                    </a:lnTo>
                    <a:lnTo>
                      <a:pt x="42" y="78"/>
                    </a:lnTo>
                    <a:lnTo>
                      <a:pt x="36" y="72"/>
                    </a:lnTo>
                    <a:lnTo>
                      <a:pt x="30" y="72"/>
                    </a:lnTo>
                    <a:lnTo>
                      <a:pt x="24" y="66"/>
                    </a:lnTo>
                    <a:lnTo>
                      <a:pt x="18" y="66"/>
                    </a:lnTo>
                    <a:lnTo>
                      <a:pt x="18" y="60"/>
                    </a:lnTo>
                    <a:lnTo>
                      <a:pt x="24" y="60"/>
                    </a:lnTo>
                    <a:lnTo>
                      <a:pt x="30" y="54"/>
                    </a:lnTo>
                    <a:lnTo>
                      <a:pt x="36" y="54"/>
                    </a:lnTo>
                    <a:lnTo>
                      <a:pt x="42" y="60"/>
                    </a:lnTo>
                    <a:lnTo>
                      <a:pt x="48" y="60"/>
                    </a:lnTo>
                    <a:lnTo>
                      <a:pt x="54" y="60"/>
                    </a:lnTo>
                    <a:lnTo>
                      <a:pt x="66" y="66"/>
                    </a:lnTo>
                    <a:lnTo>
                      <a:pt x="72" y="66"/>
                    </a:lnTo>
                    <a:lnTo>
                      <a:pt x="78" y="66"/>
                    </a:lnTo>
                    <a:lnTo>
                      <a:pt x="84" y="66"/>
                    </a:lnTo>
                    <a:lnTo>
                      <a:pt x="84" y="60"/>
                    </a:lnTo>
                    <a:lnTo>
                      <a:pt x="78" y="60"/>
                    </a:lnTo>
                    <a:lnTo>
                      <a:pt x="72" y="60"/>
                    </a:lnTo>
                    <a:lnTo>
                      <a:pt x="66" y="60"/>
                    </a:lnTo>
                    <a:lnTo>
                      <a:pt x="60" y="60"/>
                    </a:lnTo>
                    <a:lnTo>
                      <a:pt x="54" y="54"/>
                    </a:lnTo>
                    <a:lnTo>
                      <a:pt x="48" y="54"/>
                    </a:lnTo>
                    <a:lnTo>
                      <a:pt x="42" y="54"/>
                    </a:lnTo>
                    <a:lnTo>
                      <a:pt x="42" y="48"/>
                    </a:lnTo>
                    <a:lnTo>
                      <a:pt x="48" y="48"/>
                    </a:lnTo>
                    <a:lnTo>
                      <a:pt x="54" y="48"/>
                    </a:lnTo>
                    <a:lnTo>
                      <a:pt x="54" y="42"/>
                    </a:lnTo>
                    <a:lnTo>
                      <a:pt x="60" y="42"/>
                    </a:lnTo>
                    <a:lnTo>
                      <a:pt x="66" y="42"/>
                    </a:lnTo>
                    <a:lnTo>
                      <a:pt x="72" y="42"/>
                    </a:lnTo>
                    <a:lnTo>
                      <a:pt x="78" y="48"/>
                    </a:lnTo>
                    <a:lnTo>
                      <a:pt x="84" y="48"/>
                    </a:lnTo>
                    <a:lnTo>
                      <a:pt x="90" y="54"/>
                    </a:lnTo>
                    <a:lnTo>
                      <a:pt x="96" y="54"/>
                    </a:lnTo>
                    <a:lnTo>
                      <a:pt x="90" y="48"/>
                    </a:lnTo>
                    <a:lnTo>
                      <a:pt x="84" y="48"/>
                    </a:lnTo>
                    <a:lnTo>
                      <a:pt x="84" y="42"/>
                    </a:lnTo>
                    <a:lnTo>
                      <a:pt x="78" y="42"/>
                    </a:lnTo>
                    <a:lnTo>
                      <a:pt x="72" y="42"/>
                    </a:lnTo>
                    <a:lnTo>
                      <a:pt x="78" y="42"/>
                    </a:lnTo>
                    <a:lnTo>
                      <a:pt x="84" y="36"/>
                    </a:lnTo>
                    <a:lnTo>
                      <a:pt x="90" y="36"/>
                    </a:lnTo>
                    <a:lnTo>
                      <a:pt x="96" y="36"/>
                    </a:lnTo>
                    <a:lnTo>
                      <a:pt x="102" y="36"/>
                    </a:lnTo>
                    <a:lnTo>
                      <a:pt x="108" y="36"/>
                    </a:lnTo>
                    <a:lnTo>
                      <a:pt x="114" y="30"/>
                    </a:lnTo>
                    <a:lnTo>
                      <a:pt x="120" y="30"/>
                    </a:lnTo>
                    <a:lnTo>
                      <a:pt x="114" y="30"/>
                    </a:lnTo>
                    <a:lnTo>
                      <a:pt x="108" y="30"/>
                    </a:lnTo>
                    <a:lnTo>
                      <a:pt x="96" y="30"/>
                    </a:lnTo>
                    <a:lnTo>
                      <a:pt x="90" y="30"/>
                    </a:lnTo>
                    <a:lnTo>
                      <a:pt x="84" y="30"/>
                    </a:lnTo>
                    <a:lnTo>
                      <a:pt x="78" y="30"/>
                    </a:lnTo>
                    <a:lnTo>
                      <a:pt x="72" y="36"/>
                    </a:lnTo>
                    <a:lnTo>
                      <a:pt x="72" y="30"/>
                    </a:lnTo>
                    <a:lnTo>
                      <a:pt x="72" y="18"/>
                    </a:lnTo>
                    <a:lnTo>
                      <a:pt x="78" y="12"/>
                    </a:lnTo>
                    <a:lnTo>
                      <a:pt x="84" y="6"/>
                    </a:lnTo>
                    <a:lnTo>
                      <a:pt x="84" y="0"/>
                    </a:lnTo>
                    <a:lnTo>
                      <a:pt x="78" y="6"/>
                    </a:lnTo>
                    <a:lnTo>
                      <a:pt x="78" y="12"/>
                    </a:lnTo>
                    <a:lnTo>
                      <a:pt x="72" y="12"/>
                    </a:lnTo>
                    <a:lnTo>
                      <a:pt x="72" y="18"/>
                    </a:lnTo>
                    <a:lnTo>
                      <a:pt x="66" y="24"/>
                    </a:lnTo>
                    <a:lnTo>
                      <a:pt x="66" y="30"/>
                    </a:lnTo>
                    <a:lnTo>
                      <a:pt x="60" y="30"/>
                    </a:lnTo>
                    <a:lnTo>
                      <a:pt x="60" y="36"/>
                    </a:lnTo>
                    <a:lnTo>
                      <a:pt x="54" y="36"/>
                    </a:lnTo>
                    <a:lnTo>
                      <a:pt x="48" y="36"/>
                    </a:lnTo>
                    <a:lnTo>
                      <a:pt x="42" y="42"/>
                    </a:lnTo>
                    <a:lnTo>
                      <a:pt x="36" y="42"/>
                    </a:lnTo>
                    <a:lnTo>
                      <a:pt x="36" y="36"/>
                    </a:lnTo>
                    <a:lnTo>
                      <a:pt x="36" y="24"/>
                    </a:lnTo>
                    <a:lnTo>
                      <a:pt x="42" y="18"/>
                    </a:lnTo>
                    <a:lnTo>
                      <a:pt x="42" y="12"/>
                    </a:lnTo>
                    <a:lnTo>
                      <a:pt x="42" y="6"/>
                    </a:lnTo>
                    <a:lnTo>
                      <a:pt x="36" y="18"/>
                    </a:lnTo>
                    <a:lnTo>
                      <a:pt x="30" y="24"/>
                    </a:lnTo>
                    <a:lnTo>
                      <a:pt x="30" y="36"/>
                    </a:lnTo>
                    <a:lnTo>
                      <a:pt x="24" y="42"/>
                    </a:lnTo>
                    <a:lnTo>
                      <a:pt x="24" y="48"/>
                    </a:lnTo>
                    <a:lnTo>
                      <a:pt x="18" y="54"/>
                    </a:lnTo>
                    <a:lnTo>
                      <a:pt x="12" y="54"/>
                    </a:lnTo>
                    <a:lnTo>
                      <a:pt x="12" y="60"/>
                    </a:lnTo>
                    <a:lnTo>
                      <a:pt x="6" y="60"/>
                    </a:lnTo>
                    <a:lnTo>
                      <a:pt x="6" y="54"/>
                    </a:lnTo>
                    <a:lnTo>
                      <a:pt x="6" y="48"/>
                    </a:lnTo>
                    <a:lnTo>
                      <a:pt x="12" y="36"/>
                    </a:lnTo>
                    <a:lnTo>
                      <a:pt x="12" y="24"/>
                    </a:lnTo>
                    <a:lnTo>
                      <a:pt x="12" y="18"/>
                    </a:lnTo>
                    <a:lnTo>
                      <a:pt x="6" y="30"/>
                    </a:lnTo>
                    <a:lnTo>
                      <a:pt x="6" y="42"/>
                    </a:lnTo>
                    <a:lnTo>
                      <a:pt x="0" y="54"/>
                    </a:lnTo>
                    <a:lnTo>
                      <a:pt x="0" y="6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85" name="Freeform 248"/>
              <p:cNvSpPr>
                <a:spLocks/>
              </p:cNvSpPr>
              <p:nvPr/>
            </p:nvSpPr>
            <p:spPr bwMode="auto">
              <a:xfrm>
                <a:off x="5197" y="2097"/>
                <a:ext cx="84" cy="101"/>
              </a:xfrm>
              <a:custGeom>
                <a:avLst/>
                <a:gdLst>
                  <a:gd name="T0" fmla="*/ 0 w 84"/>
                  <a:gd name="T1" fmla="*/ 0 h 101"/>
                  <a:gd name="T2" fmla="*/ 0 w 84"/>
                  <a:gd name="T3" fmla="*/ 6 h 101"/>
                  <a:gd name="T4" fmla="*/ 0 w 84"/>
                  <a:gd name="T5" fmla="*/ 6 h 101"/>
                  <a:gd name="T6" fmla="*/ 6 w 84"/>
                  <a:gd name="T7" fmla="*/ 18 h 101"/>
                  <a:gd name="T8" fmla="*/ 6 w 84"/>
                  <a:gd name="T9" fmla="*/ 24 h 101"/>
                  <a:gd name="T10" fmla="*/ 6 w 84"/>
                  <a:gd name="T11" fmla="*/ 48 h 101"/>
                  <a:gd name="T12" fmla="*/ 12 w 84"/>
                  <a:gd name="T13" fmla="*/ 60 h 101"/>
                  <a:gd name="T14" fmla="*/ 12 w 84"/>
                  <a:gd name="T15" fmla="*/ 60 h 101"/>
                  <a:gd name="T16" fmla="*/ 12 w 84"/>
                  <a:gd name="T17" fmla="*/ 48 h 101"/>
                  <a:gd name="T18" fmla="*/ 12 w 84"/>
                  <a:gd name="T19" fmla="*/ 30 h 101"/>
                  <a:gd name="T20" fmla="*/ 18 w 84"/>
                  <a:gd name="T21" fmla="*/ 30 h 101"/>
                  <a:gd name="T22" fmla="*/ 24 w 84"/>
                  <a:gd name="T23" fmla="*/ 30 h 101"/>
                  <a:gd name="T24" fmla="*/ 30 w 84"/>
                  <a:gd name="T25" fmla="*/ 36 h 101"/>
                  <a:gd name="T26" fmla="*/ 30 w 84"/>
                  <a:gd name="T27" fmla="*/ 42 h 101"/>
                  <a:gd name="T28" fmla="*/ 36 w 84"/>
                  <a:gd name="T29" fmla="*/ 48 h 101"/>
                  <a:gd name="T30" fmla="*/ 36 w 84"/>
                  <a:gd name="T31" fmla="*/ 65 h 101"/>
                  <a:gd name="T32" fmla="*/ 36 w 84"/>
                  <a:gd name="T33" fmla="*/ 77 h 101"/>
                  <a:gd name="T34" fmla="*/ 36 w 84"/>
                  <a:gd name="T35" fmla="*/ 89 h 101"/>
                  <a:gd name="T36" fmla="*/ 36 w 84"/>
                  <a:gd name="T37" fmla="*/ 89 h 101"/>
                  <a:gd name="T38" fmla="*/ 42 w 84"/>
                  <a:gd name="T39" fmla="*/ 89 h 101"/>
                  <a:gd name="T40" fmla="*/ 36 w 84"/>
                  <a:gd name="T41" fmla="*/ 77 h 101"/>
                  <a:gd name="T42" fmla="*/ 42 w 84"/>
                  <a:gd name="T43" fmla="*/ 71 h 101"/>
                  <a:gd name="T44" fmla="*/ 42 w 84"/>
                  <a:gd name="T45" fmla="*/ 65 h 101"/>
                  <a:gd name="T46" fmla="*/ 42 w 84"/>
                  <a:gd name="T47" fmla="*/ 54 h 101"/>
                  <a:gd name="T48" fmla="*/ 48 w 84"/>
                  <a:gd name="T49" fmla="*/ 54 h 101"/>
                  <a:gd name="T50" fmla="*/ 60 w 84"/>
                  <a:gd name="T51" fmla="*/ 71 h 101"/>
                  <a:gd name="T52" fmla="*/ 72 w 84"/>
                  <a:gd name="T53" fmla="*/ 83 h 101"/>
                  <a:gd name="T54" fmla="*/ 78 w 84"/>
                  <a:gd name="T55" fmla="*/ 95 h 101"/>
                  <a:gd name="T56" fmla="*/ 84 w 84"/>
                  <a:gd name="T57" fmla="*/ 95 h 101"/>
                  <a:gd name="T58" fmla="*/ 78 w 84"/>
                  <a:gd name="T59" fmla="*/ 83 h 101"/>
                  <a:gd name="T60" fmla="*/ 72 w 84"/>
                  <a:gd name="T61" fmla="*/ 77 h 101"/>
                  <a:gd name="T62" fmla="*/ 66 w 84"/>
                  <a:gd name="T63" fmla="*/ 65 h 101"/>
                  <a:gd name="T64" fmla="*/ 66 w 84"/>
                  <a:gd name="T65" fmla="*/ 65 h 101"/>
                  <a:gd name="T66" fmla="*/ 60 w 84"/>
                  <a:gd name="T67" fmla="*/ 60 h 101"/>
                  <a:gd name="T68" fmla="*/ 54 w 84"/>
                  <a:gd name="T69" fmla="*/ 54 h 101"/>
                  <a:gd name="T70" fmla="*/ 48 w 84"/>
                  <a:gd name="T71" fmla="*/ 48 h 101"/>
                  <a:gd name="T72" fmla="*/ 48 w 84"/>
                  <a:gd name="T73" fmla="*/ 42 h 101"/>
                  <a:gd name="T74" fmla="*/ 54 w 84"/>
                  <a:gd name="T75" fmla="*/ 48 h 101"/>
                  <a:gd name="T76" fmla="*/ 60 w 84"/>
                  <a:gd name="T77" fmla="*/ 48 h 101"/>
                  <a:gd name="T78" fmla="*/ 66 w 84"/>
                  <a:gd name="T79" fmla="*/ 48 h 101"/>
                  <a:gd name="T80" fmla="*/ 72 w 84"/>
                  <a:gd name="T81" fmla="*/ 54 h 101"/>
                  <a:gd name="T82" fmla="*/ 72 w 84"/>
                  <a:gd name="T83" fmla="*/ 54 h 101"/>
                  <a:gd name="T84" fmla="*/ 72 w 84"/>
                  <a:gd name="T85" fmla="*/ 48 h 101"/>
                  <a:gd name="T86" fmla="*/ 60 w 84"/>
                  <a:gd name="T87" fmla="*/ 42 h 101"/>
                  <a:gd name="T88" fmla="*/ 54 w 84"/>
                  <a:gd name="T89" fmla="*/ 36 h 101"/>
                  <a:gd name="T90" fmla="*/ 42 w 84"/>
                  <a:gd name="T91" fmla="*/ 36 h 101"/>
                  <a:gd name="T92" fmla="*/ 36 w 84"/>
                  <a:gd name="T93" fmla="*/ 30 h 101"/>
                  <a:gd name="T94" fmla="*/ 30 w 84"/>
                  <a:gd name="T95" fmla="*/ 30 h 101"/>
                  <a:gd name="T96" fmla="*/ 24 w 84"/>
                  <a:gd name="T97" fmla="*/ 24 h 101"/>
                  <a:gd name="T98" fmla="*/ 18 w 84"/>
                  <a:gd name="T99" fmla="*/ 18 h 101"/>
                  <a:gd name="T100" fmla="*/ 24 w 84"/>
                  <a:gd name="T101" fmla="*/ 18 h 101"/>
                  <a:gd name="T102" fmla="*/ 30 w 84"/>
                  <a:gd name="T103" fmla="*/ 18 h 101"/>
                  <a:gd name="T104" fmla="*/ 36 w 84"/>
                  <a:gd name="T105" fmla="*/ 18 h 101"/>
                  <a:gd name="T106" fmla="*/ 48 w 84"/>
                  <a:gd name="T107" fmla="*/ 18 h 101"/>
                  <a:gd name="T108" fmla="*/ 54 w 84"/>
                  <a:gd name="T109" fmla="*/ 18 h 101"/>
                  <a:gd name="T110" fmla="*/ 54 w 84"/>
                  <a:gd name="T111" fmla="*/ 18 h 101"/>
                  <a:gd name="T112" fmla="*/ 42 w 84"/>
                  <a:gd name="T113" fmla="*/ 12 h 101"/>
                  <a:gd name="T114" fmla="*/ 36 w 84"/>
                  <a:gd name="T115" fmla="*/ 12 h 101"/>
                  <a:gd name="T116" fmla="*/ 24 w 84"/>
                  <a:gd name="T117" fmla="*/ 12 h 101"/>
                  <a:gd name="T118" fmla="*/ 18 w 84"/>
                  <a:gd name="T119" fmla="*/ 12 h 101"/>
                  <a:gd name="T120" fmla="*/ 6 w 84"/>
                  <a:gd name="T121" fmla="*/ 6 h 101"/>
                  <a:gd name="T122" fmla="*/ 6 w 84"/>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01"/>
                  <a:gd name="T188" fmla="*/ 84 w 84"/>
                  <a:gd name="T189" fmla="*/ 101 h 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01">
                    <a:moveTo>
                      <a:pt x="0" y="0"/>
                    </a:moveTo>
                    <a:lnTo>
                      <a:pt x="0" y="0"/>
                    </a:lnTo>
                    <a:lnTo>
                      <a:pt x="0" y="6"/>
                    </a:lnTo>
                    <a:lnTo>
                      <a:pt x="6" y="12"/>
                    </a:lnTo>
                    <a:lnTo>
                      <a:pt x="6" y="18"/>
                    </a:lnTo>
                    <a:lnTo>
                      <a:pt x="6" y="24"/>
                    </a:lnTo>
                    <a:lnTo>
                      <a:pt x="6" y="36"/>
                    </a:lnTo>
                    <a:lnTo>
                      <a:pt x="6" y="48"/>
                    </a:lnTo>
                    <a:lnTo>
                      <a:pt x="12" y="54"/>
                    </a:lnTo>
                    <a:lnTo>
                      <a:pt x="12" y="60"/>
                    </a:lnTo>
                    <a:lnTo>
                      <a:pt x="12" y="48"/>
                    </a:lnTo>
                    <a:lnTo>
                      <a:pt x="12" y="42"/>
                    </a:lnTo>
                    <a:lnTo>
                      <a:pt x="12" y="30"/>
                    </a:lnTo>
                    <a:lnTo>
                      <a:pt x="18" y="24"/>
                    </a:lnTo>
                    <a:lnTo>
                      <a:pt x="18" y="30"/>
                    </a:lnTo>
                    <a:lnTo>
                      <a:pt x="24" y="30"/>
                    </a:lnTo>
                    <a:lnTo>
                      <a:pt x="24" y="36"/>
                    </a:lnTo>
                    <a:lnTo>
                      <a:pt x="30" y="36"/>
                    </a:lnTo>
                    <a:lnTo>
                      <a:pt x="30" y="42"/>
                    </a:lnTo>
                    <a:lnTo>
                      <a:pt x="36" y="48"/>
                    </a:lnTo>
                    <a:lnTo>
                      <a:pt x="36" y="54"/>
                    </a:lnTo>
                    <a:lnTo>
                      <a:pt x="36" y="65"/>
                    </a:lnTo>
                    <a:lnTo>
                      <a:pt x="36" y="71"/>
                    </a:lnTo>
                    <a:lnTo>
                      <a:pt x="36" y="77"/>
                    </a:lnTo>
                    <a:lnTo>
                      <a:pt x="36" y="83"/>
                    </a:lnTo>
                    <a:lnTo>
                      <a:pt x="36" y="89"/>
                    </a:lnTo>
                    <a:lnTo>
                      <a:pt x="42" y="89"/>
                    </a:lnTo>
                    <a:lnTo>
                      <a:pt x="36" y="83"/>
                    </a:lnTo>
                    <a:lnTo>
                      <a:pt x="36" y="77"/>
                    </a:lnTo>
                    <a:lnTo>
                      <a:pt x="42" y="77"/>
                    </a:lnTo>
                    <a:lnTo>
                      <a:pt x="42" y="71"/>
                    </a:lnTo>
                    <a:lnTo>
                      <a:pt x="42" y="65"/>
                    </a:lnTo>
                    <a:lnTo>
                      <a:pt x="42" y="60"/>
                    </a:lnTo>
                    <a:lnTo>
                      <a:pt x="42" y="54"/>
                    </a:lnTo>
                    <a:lnTo>
                      <a:pt x="42" y="48"/>
                    </a:lnTo>
                    <a:lnTo>
                      <a:pt x="48" y="54"/>
                    </a:lnTo>
                    <a:lnTo>
                      <a:pt x="54" y="60"/>
                    </a:lnTo>
                    <a:lnTo>
                      <a:pt x="60" y="71"/>
                    </a:lnTo>
                    <a:lnTo>
                      <a:pt x="66" y="77"/>
                    </a:lnTo>
                    <a:lnTo>
                      <a:pt x="72" y="83"/>
                    </a:lnTo>
                    <a:lnTo>
                      <a:pt x="78" y="89"/>
                    </a:lnTo>
                    <a:lnTo>
                      <a:pt x="78" y="95"/>
                    </a:lnTo>
                    <a:lnTo>
                      <a:pt x="84" y="101"/>
                    </a:lnTo>
                    <a:lnTo>
                      <a:pt x="84" y="95"/>
                    </a:lnTo>
                    <a:lnTo>
                      <a:pt x="78" y="89"/>
                    </a:lnTo>
                    <a:lnTo>
                      <a:pt x="78" y="83"/>
                    </a:lnTo>
                    <a:lnTo>
                      <a:pt x="72" y="77"/>
                    </a:lnTo>
                    <a:lnTo>
                      <a:pt x="66" y="71"/>
                    </a:lnTo>
                    <a:lnTo>
                      <a:pt x="66" y="65"/>
                    </a:lnTo>
                    <a:lnTo>
                      <a:pt x="60" y="60"/>
                    </a:lnTo>
                    <a:lnTo>
                      <a:pt x="54" y="54"/>
                    </a:lnTo>
                    <a:lnTo>
                      <a:pt x="48" y="48"/>
                    </a:lnTo>
                    <a:lnTo>
                      <a:pt x="48" y="42"/>
                    </a:lnTo>
                    <a:lnTo>
                      <a:pt x="54" y="42"/>
                    </a:lnTo>
                    <a:lnTo>
                      <a:pt x="54" y="48"/>
                    </a:lnTo>
                    <a:lnTo>
                      <a:pt x="60" y="48"/>
                    </a:lnTo>
                    <a:lnTo>
                      <a:pt x="66" y="48"/>
                    </a:lnTo>
                    <a:lnTo>
                      <a:pt x="66" y="54"/>
                    </a:lnTo>
                    <a:lnTo>
                      <a:pt x="72" y="54"/>
                    </a:lnTo>
                    <a:lnTo>
                      <a:pt x="72" y="48"/>
                    </a:lnTo>
                    <a:lnTo>
                      <a:pt x="66" y="48"/>
                    </a:lnTo>
                    <a:lnTo>
                      <a:pt x="60" y="42"/>
                    </a:lnTo>
                    <a:lnTo>
                      <a:pt x="54" y="42"/>
                    </a:lnTo>
                    <a:lnTo>
                      <a:pt x="54" y="36"/>
                    </a:lnTo>
                    <a:lnTo>
                      <a:pt x="48" y="36"/>
                    </a:lnTo>
                    <a:lnTo>
                      <a:pt x="42" y="36"/>
                    </a:lnTo>
                    <a:lnTo>
                      <a:pt x="36" y="30"/>
                    </a:lnTo>
                    <a:lnTo>
                      <a:pt x="30" y="30"/>
                    </a:lnTo>
                    <a:lnTo>
                      <a:pt x="24" y="24"/>
                    </a:lnTo>
                    <a:lnTo>
                      <a:pt x="18" y="18"/>
                    </a:lnTo>
                    <a:lnTo>
                      <a:pt x="24" y="18"/>
                    </a:lnTo>
                    <a:lnTo>
                      <a:pt x="30" y="18"/>
                    </a:lnTo>
                    <a:lnTo>
                      <a:pt x="36" y="18"/>
                    </a:lnTo>
                    <a:lnTo>
                      <a:pt x="42" y="18"/>
                    </a:lnTo>
                    <a:lnTo>
                      <a:pt x="48" y="18"/>
                    </a:lnTo>
                    <a:lnTo>
                      <a:pt x="54" y="18"/>
                    </a:lnTo>
                    <a:lnTo>
                      <a:pt x="48" y="12"/>
                    </a:lnTo>
                    <a:lnTo>
                      <a:pt x="42" y="12"/>
                    </a:lnTo>
                    <a:lnTo>
                      <a:pt x="36" y="12"/>
                    </a:lnTo>
                    <a:lnTo>
                      <a:pt x="30" y="12"/>
                    </a:lnTo>
                    <a:lnTo>
                      <a:pt x="24" y="12"/>
                    </a:lnTo>
                    <a:lnTo>
                      <a:pt x="18" y="12"/>
                    </a:lnTo>
                    <a:lnTo>
                      <a:pt x="12" y="12"/>
                    </a:lnTo>
                    <a:lnTo>
                      <a:pt x="6" y="6"/>
                    </a:lnTo>
                    <a:lnTo>
                      <a:pt x="6" y="0"/>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86" name="Freeform 249"/>
              <p:cNvSpPr>
                <a:spLocks/>
              </p:cNvSpPr>
              <p:nvPr/>
            </p:nvSpPr>
            <p:spPr bwMode="auto">
              <a:xfrm>
                <a:off x="5090" y="2079"/>
                <a:ext cx="59" cy="131"/>
              </a:xfrm>
              <a:custGeom>
                <a:avLst/>
                <a:gdLst>
                  <a:gd name="T0" fmla="*/ 53 w 59"/>
                  <a:gd name="T1" fmla="*/ 24 h 131"/>
                  <a:gd name="T2" fmla="*/ 47 w 59"/>
                  <a:gd name="T3" fmla="*/ 30 h 131"/>
                  <a:gd name="T4" fmla="*/ 47 w 59"/>
                  <a:gd name="T5" fmla="*/ 24 h 131"/>
                  <a:gd name="T6" fmla="*/ 41 w 59"/>
                  <a:gd name="T7" fmla="*/ 36 h 131"/>
                  <a:gd name="T8" fmla="*/ 47 w 59"/>
                  <a:gd name="T9" fmla="*/ 60 h 131"/>
                  <a:gd name="T10" fmla="*/ 53 w 59"/>
                  <a:gd name="T11" fmla="*/ 78 h 131"/>
                  <a:gd name="T12" fmla="*/ 53 w 59"/>
                  <a:gd name="T13" fmla="*/ 78 h 131"/>
                  <a:gd name="T14" fmla="*/ 41 w 59"/>
                  <a:gd name="T15" fmla="*/ 54 h 131"/>
                  <a:gd name="T16" fmla="*/ 30 w 59"/>
                  <a:gd name="T17" fmla="*/ 72 h 131"/>
                  <a:gd name="T18" fmla="*/ 30 w 59"/>
                  <a:gd name="T19" fmla="*/ 95 h 131"/>
                  <a:gd name="T20" fmla="*/ 30 w 59"/>
                  <a:gd name="T21" fmla="*/ 119 h 131"/>
                  <a:gd name="T22" fmla="*/ 24 w 59"/>
                  <a:gd name="T23" fmla="*/ 119 h 131"/>
                  <a:gd name="T24" fmla="*/ 24 w 59"/>
                  <a:gd name="T25" fmla="*/ 101 h 131"/>
                  <a:gd name="T26" fmla="*/ 24 w 59"/>
                  <a:gd name="T27" fmla="*/ 95 h 131"/>
                  <a:gd name="T28" fmla="*/ 18 w 59"/>
                  <a:gd name="T29" fmla="*/ 113 h 131"/>
                  <a:gd name="T30" fmla="*/ 6 w 59"/>
                  <a:gd name="T31" fmla="*/ 125 h 131"/>
                  <a:gd name="T32" fmla="*/ 0 w 59"/>
                  <a:gd name="T33" fmla="*/ 131 h 131"/>
                  <a:gd name="T34" fmla="*/ 6 w 59"/>
                  <a:gd name="T35" fmla="*/ 119 h 131"/>
                  <a:gd name="T36" fmla="*/ 18 w 59"/>
                  <a:gd name="T37" fmla="*/ 95 h 131"/>
                  <a:gd name="T38" fmla="*/ 12 w 59"/>
                  <a:gd name="T39" fmla="*/ 95 h 131"/>
                  <a:gd name="T40" fmla="*/ 6 w 59"/>
                  <a:gd name="T41" fmla="*/ 95 h 131"/>
                  <a:gd name="T42" fmla="*/ 0 w 59"/>
                  <a:gd name="T43" fmla="*/ 101 h 131"/>
                  <a:gd name="T44" fmla="*/ 0 w 59"/>
                  <a:gd name="T45" fmla="*/ 95 h 131"/>
                  <a:gd name="T46" fmla="*/ 6 w 59"/>
                  <a:gd name="T47" fmla="*/ 89 h 131"/>
                  <a:gd name="T48" fmla="*/ 18 w 59"/>
                  <a:gd name="T49" fmla="*/ 89 h 131"/>
                  <a:gd name="T50" fmla="*/ 24 w 59"/>
                  <a:gd name="T51" fmla="*/ 78 h 131"/>
                  <a:gd name="T52" fmla="*/ 35 w 59"/>
                  <a:gd name="T53" fmla="*/ 48 h 131"/>
                  <a:gd name="T54" fmla="*/ 18 w 59"/>
                  <a:gd name="T55" fmla="*/ 48 h 131"/>
                  <a:gd name="T56" fmla="*/ 6 w 59"/>
                  <a:gd name="T57" fmla="*/ 48 h 131"/>
                  <a:gd name="T58" fmla="*/ 0 w 59"/>
                  <a:gd name="T59" fmla="*/ 54 h 131"/>
                  <a:gd name="T60" fmla="*/ 0 w 59"/>
                  <a:gd name="T61" fmla="*/ 48 h 131"/>
                  <a:gd name="T62" fmla="*/ 12 w 59"/>
                  <a:gd name="T63" fmla="*/ 48 h 131"/>
                  <a:gd name="T64" fmla="*/ 24 w 59"/>
                  <a:gd name="T65" fmla="*/ 42 h 131"/>
                  <a:gd name="T66" fmla="*/ 35 w 59"/>
                  <a:gd name="T67" fmla="*/ 36 h 131"/>
                  <a:gd name="T68" fmla="*/ 41 w 59"/>
                  <a:gd name="T69" fmla="*/ 24 h 131"/>
                  <a:gd name="T70" fmla="*/ 30 w 59"/>
                  <a:gd name="T71" fmla="*/ 18 h 131"/>
                  <a:gd name="T72" fmla="*/ 24 w 59"/>
                  <a:gd name="T73" fmla="*/ 24 h 131"/>
                  <a:gd name="T74" fmla="*/ 12 w 59"/>
                  <a:gd name="T75" fmla="*/ 30 h 131"/>
                  <a:gd name="T76" fmla="*/ 6 w 59"/>
                  <a:gd name="T77" fmla="*/ 30 h 131"/>
                  <a:gd name="T78" fmla="*/ 0 w 59"/>
                  <a:gd name="T79" fmla="*/ 30 h 131"/>
                  <a:gd name="T80" fmla="*/ 6 w 59"/>
                  <a:gd name="T81" fmla="*/ 24 h 131"/>
                  <a:gd name="T82" fmla="*/ 18 w 59"/>
                  <a:gd name="T83" fmla="*/ 12 h 131"/>
                  <a:gd name="T84" fmla="*/ 24 w 59"/>
                  <a:gd name="T85" fmla="*/ 6 h 131"/>
                  <a:gd name="T86" fmla="*/ 24 w 59"/>
                  <a:gd name="T87" fmla="*/ 12 h 131"/>
                  <a:gd name="T88" fmla="*/ 30 w 59"/>
                  <a:gd name="T89" fmla="*/ 18 h 131"/>
                  <a:gd name="T90" fmla="*/ 35 w 59"/>
                  <a:gd name="T91" fmla="*/ 18 h 131"/>
                  <a:gd name="T92" fmla="*/ 47 w 59"/>
                  <a:gd name="T93" fmla="*/ 18 h 131"/>
                  <a:gd name="T94" fmla="*/ 47 w 59"/>
                  <a:gd name="T95" fmla="*/ 12 h 131"/>
                  <a:gd name="T96" fmla="*/ 53 w 59"/>
                  <a:gd name="T97" fmla="*/ 0 h 131"/>
                  <a:gd name="T98" fmla="*/ 59 w 59"/>
                  <a:gd name="T99" fmla="*/ 6 h 131"/>
                  <a:gd name="T100" fmla="*/ 53 w 59"/>
                  <a:gd name="T101" fmla="*/ 12 h 131"/>
                  <a:gd name="T102" fmla="*/ 59 w 59"/>
                  <a:gd name="T103" fmla="*/ 18 h 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131"/>
                  <a:gd name="T158" fmla="*/ 59 w 59"/>
                  <a:gd name="T159" fmla="*/ 131 h 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131">
                    <a:moveTo>
                      <a:pt x="59" y="18"/>
                    </a:moveTo>
                    <a:lnTo>
                      <a:pt x="59" y="18"/>
                    </a:lnTo>
                    <a:lnTo>
                      <a:pt x="53" y="24"/>
                    </a:lnTo>
                    <a:lnTo>
                      <a:pt x="47" y="30"/>
                    </a:lnTo>
                    <a:lnTo>
                      <a:pt x="47" y="24"/>
                    </a:lnTo>
                    <a:lnTo>
                      <a:pt x="47" y="30"/>
                    </a:lnTo>
                    <a:lnTo>
                      <a:pt x="41" y="30"/>
                    </a:lnTo>
                    <a:lnTo>
                      <a:pt x="41" y="36"/>
                    </a:lnTo>
                    <a:lnTo>
                      <a:pt x="41" y="42"/>
                    </a:lnTo>
                    <a:lnTo>
                      <a:pt x="47" y="48"/>
                    </a:lnTo>
                    <a:lnTo>
                      <a:pt x="47" y="60"/>
                    </a:lnTo>
                    <a:lnTo>
                      <a:pt x="53" y="72"/>
                    </a:lnTo>
                    <a:lnTo>
                      <a:pt x="53" y="78"/>
                    </a:lnTo>
                    <a:lnTo>
                      <a:pt x="53" y="83"/>
                    </a:lnTo>
                    <a:lnTo>
                      <a:pt x="53" y="78"/>
                    </a:lnTo>
                    <a:lnTo>
                      <a:pt x="47" y="72"/>
                    </a:lnTo>
                    <a:lnTo>
                      <a:pt x="47" y="66"/>
                    </a:lnTo>
                    <a:lnTo>
                      <a:pt x="41" y="54"/>
                    </a:lnTo>
                    <a:lnTo>
                      <a:pt x="35" y="60"/>
                    </a:lnTo>
                    <a:lnTo>
                      <a:pt x="30" y="72"/>
                    </a:lnTo>
                    <a:lnTo>
                      <a:pt x="30" y="78"/>
                    </a:lnTo>
                    <a:lnTo>
                      <a:pt x="30" y="89"/>
                    </a:lnTo>
                    <a:lnTo>
                      <a:pt x="30" y="95"/>
                    </a:lnTo>
                    <a:lnTo>
                      <a:pt x="30" y="101"/>
                    </a:lnTo>
                    <a:lnTo>
                      <a:pt x="30" y="113"/>
                    </a:lnTo>
                    <a:lnTo>
                      <a:pt x="30" y="119"/>
                    </a:lnTo>
                    <a:lnTo>
                      <a:pt x="24" y="119"/>
                    </a:lnTo>
                    <a:lnTo>
                      <a:pt x="24" y="113"/>
                    </a:lnTo>
                    <a:lnTo>
                      <a:pt x="30" y="107"/>
                    </a:lnTo>
                    <a:lnTo>
                      <a:pt x="24" y="101"/>
                    </a:lnTo>
                    <a:lnTo>
                      <a:pt x="24" y="95"/>
                    </a:lnTo>
                    <a:lnTo>
                      <a:pt x="24" y="101"/>
                    </a:lnTo>
                    <a:lnTo>
                      <a:pt x="18" y="107"/>
                    </a:lnTo>
                    <a:lnTo>
                      <a:pt x="18" y="113"/>
                    </a:lnTo>
                    <a:lnTo>
                      <a:pt x="12" y="119"/>
                    </a:lnTo>
                    <a:lnTo>
                      <a:pt x="12" y="125"/>
                    </a:lnTo>
                    <a:lnTo>
                      <a:pt x="6" y="125"/>
                    </a:lnTo>
                    <a:lnTo>
                      <a:pt x="6" y="131"/>
                    </a:lnTo>
                    <a:lnTo>
                      <a:pt x="0" y="131"/>
                    </a:lnTo>
                    <a:lnTo>
                      <a:pt x="0" y="125"/>
                    </a:lnTo>
                    <a:lnTo>
                      <a:pt x="6" y="125"/>
                    </a:lnTo>
                    <a:lnTo>
                      <a:pt x="6" y="119"/>
                    </a:lnTo>
                    <a:lnTo>
                      <a:pt x="12" y="113"/>
                    </a:lnTo>
                    <a:lnTo>
                      <a:pt x="18" y="101"/>
                    </a:lnTo>
                    <a:lnTo>
                      <a:pt x="18" y="95"/>
                    </a:lnTo>
                    <a:lnTo>
                      <a:pt x="12" y="95"/>
                    </a:lnTo>
                    <a:lnTo>
                      <a:pt x="6" y="95"/>
                    </a:lnTo>
                    <a:lnTo>
                      <a:pt x="0" y="95"/>
                    </a:lnTo>
                    <a:lnTo>
                      <a:pt x="0" y="101"/>
                    </a:lnTo>
                    <a:lnTo>
                      <a:pt x="0" y="95"/>
                    </a:lnTo>
                    <a:lnTo>
                      <a:pt x="6" y="95"/>
                    </a:lnTo>
                    <a:lnTo>
                      <a:pt x="6" y="89"/>
                    </a:lnTo>
                    <a:lnTo>
                      <a:pt x="12" y="89"/>
                    </a:lnTo>
                    <a:lnTo>
                      <a:pt x="18" y="89"/>
                    </a:lnTo>
                    <a:lnTo>
                      <a:pt x="18" y="83"/>
                    </a:lnTo>
                    <a:lnTo>
                      <a:pt x="24" y="83"/>
                    </a:lnTo>
                    <a:lnTo>
                      <a:pt x="24" y="78"/>
                    </a:lnTo>
                    <a:lnTo>
                      <a:pt x="30" y="66"/>
                    </a:lnTo>
                    <a:lnTo>
                      <a:pt x="30" y="54"/>
                    </a:lnTo>
                    <a:lnTo>
                      <a:pt x="35" y="48"/>
                    </a:lnTo>
                    <a:lnTo>
                      <a:pt x="30" y="48"/>
                    </a:lnTo>
                    <a:lnTo>
                      <a:pt x="24" y="48"/>
                    </a:lnTo>
                    <a:lnTo>
                      <a:pt x="18" y="48"/>
                    </a:lnTo>
                    <a:lnTo>
                      <a:pt x="12" y="48"/>
                    </a:lnTo>
                    <a:lnTo>
                      <a:pt x="6" y="48"/>
                    </a:lnTo>
                    <a:lnTo>
                      <a:pt x="6" y="54"/>
                    </a:lnTo>
                    <a:lnTo>
                      <a:pt x="0" y="54"/>
                    </a:lnTo>
                    <a:lnTo>
                      <a:pt x="0" y="48"/>
                    </a:lnTo>
                    <a:lnTo>
                      <a:pt x="6" y="48"/>
                    </a:lnTo>
                    <a:lnTo>
                      <a:pt x="12" y="48"/>
                    </a:lnTo>
                    <a:lnTo>
                      <a:pt x="18" y="42"/>
                    </a:lnTo>
                    <a:lnTo>
                      <a:pt x="24" y="42"/>
                    </a:lnTo>
                    <a:lnTo>
                      <a:pt x="30" y="42"/>
                    </a:lnTo>
                    <a:lnTo>
                      <a:pt x="35" y="42"/>
                    </a:lnTo>
                    <a:lnTo>
                      <a:pt x="35" y="36"/>
                    </a:lnTo>
                    <a:lnTo>
                      <a:pt x="35" y="30"/>
                    </a:lnTo>
                    <a:lnTo>
                      <a:pt x="41" y="30"/>
                    </a:lnTo>
                    <a:lnTo>
                      <a:pt x="41" y="24"/>
                    </a:lnTo>
                    <a:lnTo>
                      <a:pt x="35" y="24"/>
                    </a:lnTo>
                    <a:lnTo>
                      <a:pt x="30" y="18"/>
                    </a:lnTo>
                    <a:lnTo>
                      <a:pt x="30" y="24"/>
                    </a:lnTo>
                    <a:lnTo>
                      <a:pt x="24" y="24"/>
                    </a:lnTo>
                    <a:lnTo>
                      <a:pt x="18" y="24"/>
                    </a:lnTo>
                    <a:lnTo>
                      <a:pt x="12" y="24"/>
                    </a:lnTo>
                    <a:lnTo>
                      <a:pt x="12" y="30"/>
                    </a:lnTo>
                    <a:lnTo>
                      <a:pt x="6" y="30"/>
                    </a:lnTo>
                    <a:lnTo>
                      <a:pt x="0" y="30"/>
                    </a:lnTo>
                    <a:lnTo>
                      <a:pt x="0" y="36"/>
                    </a:lnTo>
                    <a:lnTo>
                      <a:pt x="0" y="30"/>
                    </a:lnTo>
                    <a:lnTo>
                      <a:pt x="6" y="30"/>
                    </a:lnTo>
                    <a:lnTo>
                      <a:pt x="6" y="24"/>
                    </a:lnTo>
                    <a:lnTo>
                      <a:pt x="12" y="18"/>
                    </a:lnTo>
                    <a:lnTo>
                      <a:pt x="18" y="12"/>
                    </a:lnTo>
                    <a:lnTo>
                      <a:pt x="24" y="12"/>
                    </a:lnTo>
                    <a:lnTo>
                      <a:pt x="24" y="6"/>
                    </a:lnTo>
                    <a:lnTo>
                      <a:pt x="24" y="12"/>
                    </a:lnTo>
                    <a:lnTo>
                      <a:pt x="24" y="18"/>
                    </a:lnTo>
                    <a:lnTo>
                      <a:pt x="30" y="18"/>
                    </a:lnTo>
                    <a:lnTo>
                      <a:pt x="35" y="18"/>
                    </a:lnTo>
                    <a:lnTo>
                      <a:pt x="41" y="18"/>
                    </a:lnTo>
                    <a:lnTo>
                      <a:pt x="47" y="18"/>
                    </a:lnTo>
                    <a:lnTo>
                      <a:pt x="47" y="12"/>
                    </a:lnTo>
                    <a:lnTo>
                      <a:pt x="47" y="6"/>
                    </a:lnTo>
                    <a:lnTo>
                      <a:pt x="53" y="6"/>
                    </a:lnTo>
                    <a:lnTo>
                      <a:pt x="53" y="0"/>
                    </a:lnTo>
                    <a:lnTo>
                      <a:pt x="59" y="0"/>
                    </a:lnTo>
                    <a:lnTo>
                      <a:pt x="59" y="6"/>
                    </a:lnTo>
                    <a:lnTo>
                      <a:pt x="53" y="6"/>
                    </a:lnTo>
                    <a:lnTo>
                      <a:pt x="53" y="12"/>
                    </a:lnTo>
                    <a:lnTo>
                      <a:pt x="53" y="18"/>
                    </a:lnTo>
                    <a:lnTo>
                      <a:pt x="59" y="1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87" name="Freeform 250"/>
              <p:cNvSpPr>
                <a:spLocks/>
              </p:cNvSpPr>
              <p:nvPr/>
            </p:nvSpPr>
            <p:spPr bwMode="auto">
              <a:xfrm>
                <a:off x="5149" y="2121"/>
                <a:ext cx="12" cy="18"/>
              </a:xfrm>
              <a:custGeom>
                <a:avLst/>
                <a:gdLst>
                  <a:gd name="T0" fmla="*/ 0 w 12"/>
                  <a:gd name="T1" fmla="*/ 0 h 18"/>
                  <a:gd name="T2" fmla="*/ 0 w 12"/>
                  <a:gd name="T3" fmla="*/ 0 h 18"/>
                  <a:gd name="T4" fmla="*/ 6 w 12"/>
                  <a:gd name="T5" fmla="*/ 0 h 18"/>
                  <a:gd name="T6" fmla="*/ 6 w 12"/>
                  <a:gd name="T7" fmla="*/ 0 h 18"/>
                  <a:gd name="T8" fmla="*/ 6 w 12"/>
                  <a:gd name="T9" fmla="*/ 0 h 18"/>
                  <a:gd name="T10" fmla="*/ 12 w 12"/>
                  <a:gd name="T11" fmla="*/ 6 h 18"/>
                  <a:gd name="T12" fmla="*/ 12 w 12"/>
                  <a:gd name="T13" fmla="*/ 12 h 18"/>
                  <a:gd name="T14" fmla="*/ 12 w 12"/>
                  <a:gd name="T15" fmla="*/ 12 h 18"/>
                  <a:gd name="T16" fmla="*/ 6 w 12"/>
                  <a:gd name="T17" fmla="*/ 18 h 18"/>
                  <a:gd name="T18" fmla="*/ 6 w 12"/>
                  <a:gd name="T19" fmla="*/ 18 h 18"/>
                  <a:gd name="T20" fmla="*/ 6 w 12"/>
                  <a:gd name="T21" fmla="*/ 18 h 18"/>
                  <a:gd name="T22" fmla="*/ 6 w 12"/>
                  <a:gd name="T23" fmla="*/ 18 h 18"/>
                  <a:gd name="T24" fmla="*/ 6 w 12"/>
                  <a:gd name="T25" fmla="*/ 18 h 18"/>
                  <a:gd name="T26" fmla="*/ 6 w 12"/>
                  <a:gd name="T27" fmla="*/ 12 h 18"/>
                  <a:gd name="T28" fmla="*/ 6 w 12"/>
                  <a:gd name="T29" fmla="*/ 12 h 18"/>
                  <a:gd name="T30" fmla="*/ 0 w 12"/>
                  <a:gd name="T31" fmla="*/ 6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0"/>
                    </a:lnTo>
                    <a:lnTo>
                      <a:pt x="6" y="0"/>
                    </a:lnTo>
                    <a:lnTo>
                      <a:pt x="12" y="6"/>
                    </a:lnTo>
                    <a:lnTo>
                      <a:pt x="12" y="12"/>
                    </a:lnTo>
                    <a:lnTo>
                      <a:pt x="6" y="18"/>
                    </a:lnTo>
                    <a:lnTo>
                      <a:pt x="6" y="12"/>
                    </a:lnTo>
                    <a:lnTo>
                      <a:pt x="0" y="6"/>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88" name="Freeform 251"/>
              <p:cNvSpPr>
                <a:spLocks/>
              </p:cNvSpPr>
              <p:nvPr/>
            </p:nvSpPr>
            <p:spPr bwMode="auto">
              <a:xfrm>
                <a:off x="4899" y="2013"/>
                <a:ext cx="191" cy="114"/>
              </a:xfrm>
              <a:custGeom>
                <a:avLst/>
                <a:gdLst>
                  <a:gd name="T0" fmla="*/ 173 w 191"/>
                  <a:gd name="T1" fmla="*/ 42 h 114"/>
                  <a:gd name="T2" fmla="*/ 155 w 191"/>
                  <a:gd name="T3" fmla="*/ 48 h 114"/>
                  <a:gd name="T4" fmla="*/ 137 w 191"/>
                  <a:gd name="T5" fmla="*/ 78 h 114"/>
                  <a:gd name="T6" fmla="*/ 125 w 191"/>
                  <a:gd name="T7" fmla="*/ 96 h 114"/>
                  <a:gd name="T8" fmla="*/ 101 w 191"/>
                  <a:gd name="T9" fmla="*/ 114 h 114"/>
                  <a:gd name="T10" fmla="*/ 95 w 191"/>
                  <a:gd name="T11" fmla="*/ 114 h 114"/>
                  <a:gd name="T12" fmla="*/ 107 w 191"/>
                  <a:gd name="T13" fmla="*/ 102 h 114"/>
                  <a:gd name="T14" fmla="*/ 131 w 191"/>
                  <a:gd name="T15" fmla="*/ 84 h 114"/>
                  <a:gd name="T16" fmla="*/ 137 w 191"/>
                  <a:gd name="T17" fmla="*/ 60 h 114"/>
                  <a:gd name="T18" fmla="*/ 137 w 191"/>
                  <a:gd name="T19" fmla="*/ 54 h 114"/>
                  <a:gd name="T20" fmla="*/ 125 w 191"/>
                  <a:gd name="T21" fmla="*/ 66 h 114"/>
                  <a:gd name="T22" fmla="*/ 107 w 191"/>
                  <a:gd name="T23" fmla="*/ 72 h 114"/>
                  <a:gd name="T24" fmla="*/ 89 w 191"/>
                  <a:gd name="T25" fmla="*/ 90 h 114"/>
                  <a:gd name="T26" fmla="*/ 59 w 191"/>
                  <a:gd name="T27" fmla="*/ 108 h 114"/>
                  <a:gd name="T28" fmla="*/ 47 w 191"/>
                  <a:gd name="T29" fmla="*/ 108 h 114"/>
                  <a:gd name="T30" fmla="*/ 71 w 191"/>
                  <a:gd name="T31" fmla="*/ 96 h 114"/>
                  <a:gd name="T32" fmla="*/ 95 w 191"/>
                  <a:gd name="T33" fmla="*/ 72 h 114"/>
                  <a:gd name="T34" fmla="*/ 95 w 191"/>
                  <a:gd name="T35" fmla="*/ 66 h 114"/>
                  <a:gd name="T36" fmla="*/ 83 w 191"/>
                  <a:gd name="T37" fmla="*/ 66 h 114"/>
                  <a:gd name="T38" fmla="*/ 71 w 191"/>
                  <a:gd name="T39" fmla="*/ 72 h 114"/>
                  <a:gd name="T40" fmla="*/ 47 w 191"/>
                  <a:gd name="T41" fmla="*/ 78 h 114"/>
                  <a:gd name="T42" fmla="*/ 23 w 191"/>
                  <a:gd name="T43" fmla="*/ 90 h 114"/>
                  <a:gd name="T44" fmla="*/ 12 w 191"/>
                  <a:gd name="T45" fmla="*/ 90 h 114"/>
                  <a:gd name="T46" fmla="*/ 35 w 191"/>
                  <a:gd name="T47" fmla="*/ 84 h 114"/>
                  <a:gd name="T48" fmla="*/ 53 w 191"/>
                  <a:gd name="T49" fmla="*/ 72 h 114"/>
                  <a:gd name="T50" fmla="*/ 35 w 191"/>
                  <a:gd name="T51" fmla="*/ 66 h 114"/>
                  <a:gd name="T52" fmla="*/ 12 w 191"/>
                  <a:gd name="T53" fmla="*/ 66 h 114"/>
                  <a:gd name="T54" fmla="*/ 0 w 191"/>
                  <a:gd name="T55" fmla="*/ 72 h 114"/>
                  <a:gd name="T56" fmla="*/ 17 w 191"/>
                  <a:gd name="T57" fmla="*/ 60 h 114"/>
                  <a:gd name="T58" fmla="*/ 47 w 191"/>
                  <a:gd name="T59" fmla="*/ 60 h 114"/>
                  <a:gd name="T60" fmla="*/ 47 w 191"/>
                  <a:gd name="T61" fmla="*/ 48 h 114"/>
                  <a:gd name="T62" fmla="*/ 23 w 191"/>
                  <a:gd name="T63" fmla="*/ 36 h 114"/>
                  <a:gd name="T64" fmla="*/ 17 w 191"/>
                  <a:gd name="T65" fmla="*/ 30 h 114"/>
                  <a:gd name="T66" fmla="*/ 41 w 191"/>
                  <a:gd name="T67" fmla="*/ 36 h 114"/>
                  <a:gd name="T68" fmla="*/ 65 w 191"/>
                  <a:gd name="T69" fmla="*/ 54 h 114"/>
                  <a:gd name="T70" fmla="*/ 77 w 191"/>
                  <a:gd name="T71" fmla="*/ 54 h 114"/>
                  <a:gd name="T72" fmla="*/ 95 w 191"/>
                  <a:gd name="T73" fmla="*/ 54 h 114"/>
                  <a:gd name="T74" fmla="*/ 89 w 191"/>
                  <a:gd name="T75" fmla="*/ 48 h 114"/>
                  <a:gd name="T76" fmla="*/ 77 w 191"/>
                  <a:gd name="T77" fmla="*/ 30 h 114"/>
                  <a:gd name="T78" fmla="*/ 65 w 191"/>
                  <a:gd name="T79" fmla="*/ 24 h 114"/>
                  <a:gd name="T80" fmla="*/ 59 w 191"/>
                  <a:gd name="T81" fmla="*/ 18 h 114"/>
                  <a:gd name="T82" fmla="*/ 53 w 191"/>
                  <a:gd name="T83" fmla="*/ 12 h 114"/>
                  <a:gd name="T84" fmla="*/ 77 w 191"/>
                  <a:gd name="T85" fmla="*/ 30 h 114"/>
                  <a:gd name="T86" fmla="*/ 101 w 191"/>
                  <a:gd name="T87" fmla="*/ 48 h 114"/>
                  <a:gd name="T88" fmla="*/ 113 w 191"/>
                  <a:gd name="T89" fmla="*/ 54 h 114"/>
                  <a:gd name="T90" fmla="*/ 125 w 191"/>
                  <a:gd name="T91" fmla="*/ 48 h 114"/>
                  <a:gd name="T92" fmla="*/ 137 w 191"/>
                  <a:gd name="T93" fmla="*/ 48 h 114"/>
                  <a:gd name="T94" fmla="*/ 137 w 191"/>
                  <a:gd name="T95" fmla="*/ 42 h 114"/>
                  <a:gd name="T96" fmla="*/ 125 w 191"/>
                  <a:gd name="T97" fmla="*/ 24 h 114"/>
                  <a:gd name="T98" fmla="*/ 101 w 191"/>
                  <a:gd name="T99" fmla="*/ 6 h 114"/>
                  <a:gd name="T100" fmla="*/ 95 w 191"/>
                  <a:gd name="T101" fmla="*/ 0 h 114"/>
                  <a:gd name="T102" fmla="*/ 119 w 191"/>
                  <a:gd name="T103" fmla="*/ 18 h 114"/>
                  <a:gd name="T104" fmla="*/ 143 w 191"/>
                  <a:gd name="T105" fmla="*/ 36 h 114"/>
                  <a:gd name="T106" fmla="*/ 161 w 191"/>
                  <a:gd name="T107" fmla="*/ 36 h 114"/>
                  <a:gd name="T108" fmla="*/ 185 w 191"/>
                  <a:gd name="T109" fmla="*/ 30 h 114"/>
                  <a:gd name="T110" fmla="*/ 185 w 191"/>
                  <a:gd name="T111" fmla="*/ 30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14"/>
                  <a:gd name="T170" fmla="*/ 191 w 191"/>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14">
                    <a:moveTo>
                      <a:pt x="185" y="36"/>
                    </a:moveTo>
                    <a:lnTo>
                      <a:pt x="179" y="36"/>
                    </a:lnTo>
                    <a:lnTo>
                      <a:pt x="173" y="42"/>
                    </a:lnTo>
                    <a:lnTo>
                      <a:pt x="167" y="42"/>
                    </a:lnTo>
                    <a:lnTo>
                      <a:pt x="161" y="48"/>
                    </a:lnTo>
                    <a:lnTo>
                      <a:pt x="155" y="48"/>
                    </a:lnTo>
                    <a:lnTo>
                      <a:pt x="149" y="54"/>
                    </a:lnTo>
                    <a:lnTo>
                      <a:pt x="149" y="60"/>
                    </a:lnTo>
                    <a:lnTo>
                      <a:pt x="143" y="66"/>
                    </a:lnTo>
                    <a:lnTo>
                      <a:pt x="137" y="78"/>
                    </a:lnTo>
                    <a:lnTo>
                      <a:pt x="131" y="84"/>
                    </a:lnTo>
                    <a:lnTo>
                      <a:pt x="131" y="90"/>
                    </a:lnTo>
                    <a:lnTo>
                      <a:pt x="125" y="90"/>
                    </a:lnTo>
                    <a:lnTo>
                      <a:pt x="125" y="96"/>
                    </a:lnTo>
                    <a:lnTo>
                      <a:pt x="119" y="102"/>
                    </a:lnTo>
                    <a:lnTo>
                      <a:pt x="113" y="108"/>
                    </a:lnTo>
                    <a:lnTo>
                      <a:pt x="107" y="108"/>
                    </a:lnTo>
                    <a:lnTo>
                      <a:pt x="101" y="114"/>
                    </a:lnTo>
                    <a:lnTo>
                      <a:pt x="95" y="114"/>
                    </a:lnTo>
                    <a:lnTo>
                      <a:pt x="101" y="108"/>
                    </a:lnTo>
                    <a:lnTo>
                      <a:pt x="107" y="102"/>
                    </a:lnTo>
                    <a:lnTo>
                      <a:pt x="113" y="96"/>
                    </a:lnTo>
                    <a:lnTo>
                      <a:pt x="119" y="90"/>
                    </a:lnTo>
                    <a:lnTo>
                      <a:pt x="125" y="84"/>
                    </a:lnTo>
                    <a:lnTo>
                      <a:pt x="131" y="84"/>
                    </a:lnTo>
                    <a:lnTo>
                      <a:pt x="131" y="78"/>
                    </a:lnTo>
                    <a:lnTo>
                      <a:pt x="131" y="72"/>
                    </a:lnTo>
                    <a:lnTo>
                      <a:pt x="137" y="66"/>
                    </a:lnTo>
                    <a:lnTo>
                      <a:pt x="137" y="60"/>
                    </a:lnTo>
                    <a:lnTo>
                      <a:pt x="137" y="54"/>
                    </a:lnTo>
                    <a:lnTo>
                      <a:pt x="131" y="60"/>
                    </a:lnTo>
                    <a:lnTo>
                      <a:pt x="125" y="60"/>
                    </a:lnTo>
                    <a:lnTo>
                      <a:pt x="125" y="66"/>
                    </a:lnTo>
                    <a:lnTo>
                      <a:pt x="119" y="66"/>
                    </a:lnTo>
                    <a:lnTo>
                      <a:pt x="113" y="72"/>
                    </a:lnTo>
                    <a:lnTo>
                      <a:pt x="107" y="72"/>
                    </a:lnTo>
                    <a:lnTo>
                      <a:pt x="101" y="78"/>
                    </a:lnTo>
                    <a:lnTo>
                      <a:pt x="95" y="84"/>
                    </a:lnTo>
                    <a:lnTo>
                      <a:pt x="89" y="90"/>
                    </a:lnTo>
                    <a:lnTo>
                      <a:pt x="83" y="96"/>
                    </a:lnTo>
                    <a:lnTo>
                      <a:pt x="71" y="102"/>
                    </a:lnTo>
                    <a:lnTo>
                      <a:pt x="65" y="102"/>
                    </a:lnTo>
                    <a:lnTo>
                      <a:pt x="59" y="108"/>
                    </a:lnTo>
                    <a:lnTo>
                      <a:pt x="53" y="108"/>
                    </a:lnTo>
                    <a:lnTo>
                      <a:pt x="47" y="108"/>
                    </a:lnTo>
                    <a:lnTo>
                      <a:pt x="53" y="108"/>
                    </a:lnTo>
                    <a:lnTo>
                      <a:pt x="59" y="102"/>
                    </a:lnTo>
                    <a:lnTo>
                      <a:pt x="65" y="96"/>
                    </a:lnTo>
                    <a:lnTo>
                      <a:pt x="71" y="96"/>
                    </a:lnTo>
                    <a:lnTo>
                      <a:pt x="83" y="90"/>
                    </a:lnTo>
                    <a:lnTo>
                      <a:pt x="89" y="84"/>
                    </a:lnTo>
                    <a:lnTo>
                      <a:pt x="95" y="78"/>
                    </a:lnTo>
                    <a:lnTo>
                      <a:pt x="95" y="72"/>
                    </a:lnTo>
                    <a:lnTo>
                      <a:pt x="101" y="72"/>
                    </a:lnTo>
                    <a:lnTo>
                      <a:pt x="101" y="66"/>
                    </a:lnTo>
                    <a:lnTo>
                      <a:pt x="95" y="66"/>
                    </a:lnTo>
                    <a:lnTo>
                      <a:pt x="89" y="66"/>
                    </a:lnTo>
                    <a:lnTo>
                      <a:pt x="83" y="66"/>
                    </a:lnTo>
                    <a:lnTo>
                      <a:pt x="77" y="66"/>
                    </a:lnTo>
                    <a:lnTo>
                      <a:pt x="77" y="72"/>
                    </a:lnTo>
                    <a:lnTo>
                      <a:pt x="71" y="72"/>
                    </a:lnTo>
                    <a:lnTo>
                      <a:pt x="65" y="72"/>
                    </a:lnTo>
                    <a:lnTo>
                      <a:pt x="59" y="78"/>
                    </a:lnTo>
                    <a:lnTo>
                      <a:pt x="47" y="78"/>
                    </a:lnTo>
                    <a:lnTo>
                      <a:pt x="41" y="84"/>
                    </a:lnTo>
                    <a:lnTo>
                      <a:pt x="35" y="84"/>
                    </a:lnTo>
                    <a:lnTo>
                      <a:pt x="29" y="90"/>
                    </a:lnTo>
                    <a:lnTo>
                      <a:pt x="23" y="90"/>
                    </a:lnTo>
                    <a:lnTo>
                      <a:pt x="17" y="90"/>
                    </a:lnTo>
                    <a:lnTo>
                      <a:pt x="12" y="90"/>
                    </a:lnTo>
                    <a:lnTo>
                      <a:pt x="17" y="90"/>
                    </a:lnTo>
                    <a:lnTo>
                      <a:pt x="23" y="84"/>
                    </a:lnTo>
                    <a:lnTo>
                      <a:pt x="29" y="84"/>
                    </a:lnTo>
                    <a:lnTo>
                      <a:pt x="35" y="84"/>
                    </a:lnTo>
                    <a:lnTo>
                      <a:pt x="41" y="78"/>
                    </a:lnTo>
                    <a:lnTo>
                      <a:pt x="47" y="78"/>
                    </a:lnTo>
                    <a:lnTo>
                      <a:pt x="53" y="72"/>
                    </a:lnTo>
                    <a:lnTo>
                      <a:pt x="59" y="66"/>
                    </a:lnTo>
                    <a:lnTo>
                      <a:pt x="53" y="66"/>
                    </a:lnTo>
                    <a:lnTo>
                      <a:pt x="41" y="66"/>
                    </a:lnTo>
                    <a:lnTo>
                      <a:pt x="35" y="66"/>
                    </a:lnTo>
                    <a:lnTo>
                      <a:pt x="29" y="66"/>
                    </a:lnTo>
                    <a:lnTo>
                      <a:pt x="23" y="66"/>
                    </a:lnTo>
                    <a:lnTo>
                      <a:pt x="12" y="66"/>
                    </a:lnTo>
                    <a:lnTo>
                      <a:pt x="6" y="72"/>
                    </a:lnTo>
                    <a:lnTo>
                      <a:pt x="0" y="72"/>
                    </a:lnTo>
                    <a:lnTo>
                      <a:pt x="0" y="66"/>
                    </a:lnTo>
                    <a:lnTo>
                      <a:pt x="6" y="66"/>
                    </a:lnTo>
                    <a:lnTo>
                      <a:pt x="12" y="66"/>
                    </a:lnTo>
                    <a:lnTo>
                      <a:pt x="17" y="60"/>
                    </a:lnTo>
                    <a:lnTo>
                      <a:pt x="23" y="60"/>
                    </a:lnTo>
                    <a:lnTo>
                      <a:pt x="29" y="60"/>
                    </a:lnTo>
                    <a:lnTo>
                      <a:pt x="41" y="60"/>
                    </a:lnTo>
                    <a:lnTo>
                      <a:pt x="47" y="60"/>
                    </a:lnTo>
                    <a:lnTo>
                      <a:pt x="53" y="60"/>
                    </a:lnTo>
                    <a:lnTo>
                      <a:pt x="53" y="54"/>
                    </a:lnTo>
                    <a:lnTo>
                      <a:pt x="47" y="54"/>
                    </a:lnTo>
                    <a:lnTo>
                      <a:pt x="47" y="48"/>
                    </a:lnTo>
                    <a:lnTo>
                      <a:pt x="41" y="42"/>
                    </a:lnTo>
                    <a:lnTo>
                      <a:pt x="35" y="42"/>
                    </a:lnTo>
                    <a:lnTo>
                      <a:pt x="29" y="36"/>
                    </a:lnTo>
                    <a:lnTo>
                      <a:pt x="23" y="36"/>
                    </a:lnTo>
                    <a:lnTo>
                      <a:pt x="17" y="30"/>
                    </a:lnTo>
                    <a:lnTo>
                      <a:pt x="23" y="30"/>
                    </a:lnTo>
                    <a:lnTo>
                      <a:pt x="29" y="30"/>
                    </a:lnTo>
                    <a:lnTo>
                      <a:pt x="35" y="36"/>
                    </a:lnTo>
                    <a:lnTo>
                      <a:pt x="41" y="36"/>
                    </a:lnTo>
                    <a:lnTo>
                      <a:pt x="47" y="42"/>
                    </a:lnTo>
                    <a:lnTo>
                      <a:pt x="53" y="48"/>
                    </a:lnTo>
                    <a:lnTo>
                      <a:pt x="59" y="48"/>
                    </a:lnTo>
                    <a:lnTo>
                      <a:pt x="65" y="54"/>
                    </a:lnTo>
                    <a:lnTo>
                      <a:pt x="71" y="54"/>
                    </a:lnTo>
                    <a:lnTo>
                      <a:pt x="77" y="54"/>
                    </a:lnTo>
                    <a:lnTo>
                      <a:pt x="83" y="54"/>
                    </a:lnTo>
                    <a:lnTo>
                      <a:pt x="89" y="54"/>
                    </a:lnTo>
                    <a:lnTo>
                      <a:pt x="95" y="54"/>
                    </a:lnTo>
                    <a:lnTo>
                      <a:pt x="89" y="48"/>
                    </a:lnTo>
                    <a:lnTo>
                      <a:pt x="83" y="42"/>
                    </a:lnTo>
                    <a:lnTo>
                      <a:pt x="83" y="36"/>
                    </a:lnTo>
                    <a:lnTo>
                      <a:pt x="77" y="36"/>
                    </a:lnTo>
                    <a:lnTo>
                      <a:pt x="77" y="30"/>
                    </a:lnTo>
                    <a:lnTo>
                      <a:pt x="71" y="30"/>
                    </a:lnTo>
                    <a:lnTo>
                      <a:pt x="71" y="24"/>
                    </a:lnTo>
                    <a:lnTo>
                      <a:pt x="65" y="24"/>
                    </a:lnTo>
                    <a:lnTo>
                      <a:pt x="59" y="24"/>
                    </a:lnTo>
                    <a:lnTo>
                      <a:pt x="59" y="18"/>
                    </a:lnTo>
                    <a:lnTo>
                      <a:pt x="53" y="18"/>
                    </a:lnTo>
                    <a:lnTo>
                      <a:pt x="53" y="12"/>
                    </a:lnTo>
                    <a:lnTo>
                      <a:pt x="59" y="18"/>
                    </a:lnTo>
                    <a:lnTo>
                      <a:pt x="65" y="18"/>
                    </a:lnTo>
                    <a:lnTo>
                      <a:pt x="71" y="24"/>
                    </a:lnTo>
                    <a:lnTo>
                      <a:pt x="77" y="30"/>
                    </a:lnTo>
                    <a:lnTo>
                      <a:pt x="83" y="36"/>
                    </a:lnTo>
                    <a:lnTo>
                      <a:pt x="89" y="36"/>
                    </a:lnTo>
                    <a:lnTo>
                      <a:pt x="95" y="42"/>
                    </a:lnTo>
                    <a:lnTo>
                      <a:pt x="101" y="48"/>
                    </a:lnTo>
                    <a:lnTo>
                      <a:pt x="107" y="54"/>
                    </a:lnTo>
                    <a:lnTo>
                      <a:pt x="113" y="54"/>
                    </a:lnTo>
                    <a:lnTo>
                      <a:pt x="119" y="54"/>
                    </a:lnTo>
                    <a:lnTo>
                      <a:pt x="125" y="48"/>
                    </a:lnTo>
                    <a:lnTo>
                      <a:pt x="131" y="48"/>
                    </a:lnTo>
                    <a:lnTo>
                      <a:pt x="137" y="48"/>
                    </a:lnTo>
                    <a:lnTo>
                      <a:pt x="137" y="42"/>
                    </a:lnTo>
                    <a:lnTo>
                      <a:pt x="137" y="36"/>
                    </a:lnTo>
                    <a:lnTo>
                      <a:pt x="131" y="36"/>
                    </a:lnTo>
                    <a:lnTo>
                      <a:pt x="125" y="30"/>
                    </a:lnTo>
                    <a:lnTo>
                      <a:pt x="125" y="24"/>
                    </a:lnTo>
                    <a:lnTo>
                      <a:pt x="119" y="18"/>
                    </a:lnTo>
                    <a:lnTo>
                      <a:pt x="113" y="12"/>
                    </a:lnTo>
                    <a:lnTo>
                      <a:pt x="107" y="12"/>
                    </a:lnTo>
                    <a:lnTo>
                      <a:pt x="101" y="6"/>
                    </a:lnTo>
                    <a:lnTo>
                      <a:pt x="95" y="6"/>
                    </a:lnTo>
                    <a:lnTo>
                      <a:pt x="95" y="0"/>
                    </a:lnTo>
                    <a:lnTo>
                      <a:pt x="101" y="6"/>
                    </a:lnTo>
                    <a:lnTo>
                      <a:pt x="107" y="6"/>
                    </a:lnTo>
                    <a:lnTo>
                      <a:pt x="113" y="12"/>
                    </a:lnTo>
                    <a:lnTo>
                      <a:pt x="119" y="18"/>
                    </a:lnTo>
                    <a:lnTo>
                      <a:pt x="125" y="24"/>
                    </a:lnTo>
                    <a:lnTo>
                      <a:pt x="131" y="30"/>
                    </a:lnTo>
                    <a:lnTo>
                      <a:pt x="137" y="30"/>
                    </a:lnTo>
                    <a:lnTo>
                      <a:pt x="143" y="36"/>
                    </a:lnTo>
                    <a:lnTo>
                      <a:pt x="149" y="36"/>
                    </a:lnTo>
                    <a:lnTo>
                      <a:pt x="155" y="36"/>
                    </a:lnTo>
                    <a:lnTo>
                      <a:pt x="161" y="36"/>
                    </a:lnTo>
                    <a:lnTo>
                      <a:pt x="167" y="36"/>
                    </a:lnTo>
                    <a:lnTo>
                      <a:pt x="173" y="30"/>
                    </a:lnTo>
                    <a:lnTo>
                      <a:pt x="179" y="30"/>
                    </a:lnTo>
                    <a:lnTo>
                      <a:pt x="185" y="30"/>
                    </a:lnTo>
                    <a:lnTo>
                      <a:pt x="191" y="30"/>
                    </a:lnTo>
                    <a:lnTo>
                      <a:pt x="185" y="30"/>
                    </a:lnTo>
                    <a:lnTo>
                      <a:pt x="185" y="3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89" name="Freeform 252"/>
              <p:cNvSpPr>
                <a:spLocks/>
              </p:cNvSpPr>
              <p:nvPr/>
            </p:nvSpPr>
            <p:spPr bwMode="auto">
              <a:xfrm>
                <a:off x="5000" y="1899"/>
                <a:ext cx="131" cy="126"/>
              </a:xfrm>
              <a:custGeom>
                <a:avLst/>
                <a:gdLst>
                  <a:gd name="T0" fmla="*/ 120 w 131"/>
                  <a:gd name="T1" fmla="*/ 120 h 126"/>
                  <a:gd name="T2" fmla="*/ 114 w 131"/>
                  <a:gd name="T3" fmla="*/ 114 h 126"/>
                  <a:gd name="T4" fmla="*/ 102 w 131"/>
                  <a:gd name="T5" fmla="*/ 114 h 126"/>
                  <a:gd name="T6" fmla="*/ 78 w 131"/>
                  <a:gd name="T7" fmla="*/ 114 h 126"/>
                  <a:gd name="T8" fmla="*/ 54 w 131"/>
                  <a:gd name="T9" fmla="*/ 114 h 126"/>
                  <a:gd name="T10" fmla="*/ 36 w 131"/>
                  <a:gd name="T11" fmla="*/ 108 h 126"/>
                  <a:gd name="T12" fmla="*/ 48 w 131"/>
                  <a:gd name="T13" fmla="*/ 108 h 126"/>
                  <a:gd name="T14" fmla="*/ 66 w 131"/>
                  <a:gd name="T15" fmla="*/ 108 h 126"/>
                  <a:gd name="T16" fmla="*/ 90 w 131"/>
                  <a:gd name="T17" fmla="*/ 108 h 126"/>
                  <a:gd name="T18" fmla="*/ 96 w 131"/>
                  <a:gd name="T19" fmla="*/ 102 h 126"/>
                  <a:gd name="T20" fmla="*/ 84 w 131"/>
                  <a:gd name="T21" fmla="*/ 96 h 126"/>
                  <a:gd name="T22" fmla="*/ 72 w 131"/>
                  <a:gd name="T23" fmla="*/ 90 h 126"/>
                  <a:gd name="T24" fmla="*/ 60 w 131"/>
                  <a:gd name="T25" fmla="*/ 90 h 126"/>
                  <a:gd name="T26" fmla="*/ 30 w 131"/>
                  <a:gd name="T27" fmla="*/ 84 h 126"/>
                  <a:gd name="T28" fmla="*/ 12 w 131"/>
                  <a:gd name="T29" fmla="*/ 72 h 126"/>
                  <a:gd name="T30" fmla="*/ 12 w 131"/>
                  <a:gd name="T31" fmla="*/ 72 h 126"/>
                  <a:gd name="T32" fmla="*/ 24 w 131"/>
                  <a:gd name="T33" fmla="*/ 78 h 126"/>
                  <a:gd name="T34" fmla="*/ 48 w 131"/>
                  <a:gd name="T35" fmla="*/ 84 h 126"/>
                  <a:gd name="T36" fmla="*/ 66 w 131"/>
                  <a:gd name="T37" fmla="*/ 84 h 126"/>
                  <a:gd name="T38" fmla="*/ 48 w 131"/>
                  <a:gd name="T39" fmla="*/ 72 h 126"/>
                  <a:gd name="T40" fmla="*/ 36 w 131"/>
                  <a:gd name="T41" fmla="*/ 66 h 126"/>
                  <a:gd name="T42" fmla="*/ 18 w 131"/>
                  <a:gd name="T43" fmla="*/ 60 h 126"/>
                  <a:gd name="T44" fmla="*/ 0 w 131"/>
                  <a:gd name="T45" fmla="*/ 36 h 126"/>
                  <a:gd name="T46" fmla="*/ 18 w 131"/>
                  <a:gd name="T47" fmla="*/ 48 h 126"/>
                  <a:gd name="T48" fmla="*/ 30 w 131"/>
                  <a:gd name="T49" fmla="*/ 54 h 126"/>
                  <a:gd name="T50" fmla="*/ 36 w 131"/>
                  <a:gd name="T51" fmla="*/ 54 h 126"/>
                  <a:gd name="T52" fmla="*/ 18 w 131"/>
                  <a:gd name="T53" fmla="*/ 30 h 126"/>
                  <a:gd name="T54" fmla="*/ 12 w 131"/>
                  <a:gd name="T55" fmla="*/ 18 h 126"/>
                  <a:gd name="T56" fmla="*/ 6 w 131"/>
                  <a:gd name="T57" fmla="*/ 12 h 126"/>
                  <a:gd name="T58" fmla="*/ 12 w 131"/>
                  <a:gd name="T59" fmla="*/ 6 h 126"/>
                  <a:gd name="T60" fmla="*/ 24 w 131"/>
                  <a:gd name="T61" fmla="*/ 30 h 126"/>
                  <a:gd name="T62" fmla="*/ 42 w 131"/>
                  <a:gd name="T63" fmla="*/ 54 h 126"/>
                  <a:gd name="T64" fmla="*/ 48 w 131"/>
                  <a:gd name="T65" fmla="*/ 54 h 126"/>
                  <a:gd name="T66" fmla="*/ 48 w 131"/>
                  <a:gd name="T67" fmla="*/ 42 h 126"/>
                  <a:gd name="T68" fmla="*/ 42 w 131"/>
                  <a:gd name="T69" fmla="*/ 18 h 126"/>
                  <a:gd name="T70" fmla="*/ 42 w 131"/>
                  <a:gd name="T71" fmla="*/ 18 h 126"/>
                  <a:gd name="T72" fmla="*/ 54 w 131"/>
                  <a:gd name="T73" fmla="*/ 42 h 126"/>
                  <a:gd name="T74" fmla="*/ 60 w 131"/>
                  <a:gd name="T75" fmla="*/ 66 h 126"/>
                  <a:gd name="T76" fmla="*/ 66 w 131"/>
                  <a:gd name="T77" fmla="*/ 72 h 126"/>
                  <a:gd name="T78" fmla="*/ 72 w 131"/>
                  <a:gd name="T79" fmla="*/ 78 h 126"/>
                  <a:gd name="T80" fmla="*/ 78 w 131"/>
                  <a:gd name="T81" fmla="*/ 84 h 126"/>
                  <a:gd name="T82" fmla="*/ 84 w 131"/>
                  <a:gd name="T83" fmla="*/ 72 h 126"/>
                  <a:gd name="T84" fmla="*/ 72 w 131"/>
                  <a:gd name="T85" fmla="*/ 36 h 126"/>
                  <a:gd name="T86" fmla="*/ 72 w 131"/>
                  <a:gd name="T87" fmla="*/ 30 h 126"/>
                  <a:gd name="T88" fmla="*/ 78 w 131"/>
                  <a:gd name="T89" fmla="*/ 42 h 126"/>
                  <a:gd name="T90" fmla="*/ 84 w 131"/>
                  <a:gd name="T91" fmla="*/ 60 h 126"/>
                  <a:gd name="T92" fmla="*/ 84 w 131"/>
                  <a:gd name="T93" fmla="*/ 84 h 126"/>
                  <a:gd name="T94" fmla="*/ 90 w 131"/>
                  <a:gd name="T95" fmla="*/ 96 h 126"/>
                  <a:gd name="T96" fmla="*/ 102 w 131"/>
                  <a:gd name="T97" fmla="*/ 96 h 126"/>
                  <a:gd name="T98" fmla="*/ 108 w 131"/>
                  <a:gd name="T99" fmla="*/ 96 h 126"/>
                  <a:gd name="T100" fmla="*/ 108 w 131"/>
                  <a:gd name="T101" fmla="*/ 72 h 126"/>
                  <a:gd name="T102" fmla="*/ 102 w 131"/>
                  <a:gd name="T103" fmla="*/ 48 h 126"/>
                  <a:gd name="T104" fmla="*/ 102 w 131"/>
                  <a:gd name="T105" fmla="*/ 42 h 126"/>
                  <a:gd name="T106" fmla="*/ 108 w 131"/>
                  <a:gd name="T107" fmla="*/ 60 h 126"/>
                  <a:gd name="T108" fmla="*/ 114 w 131"/>
                  <a:gd name="T109" fmla="*/ 102 h 126"/>
                  <a:gd name="T110" fmla="*/ 120 w 131"/>
                  <a:gd name="T111" fmla="*/ 114 h 126"/>
                  <a:gd name="T112" fmla="*/ 125 w 131"/>
                  <a:gd name="T113" fmla="*/ 126 h 126"/>
                  <a:gd name="T114" fmla="*/ 131 w 131"/>
                  <a:gd name="T115" fmla="*/ 126 h 126"/>
                  <a:gd name="T116" fmla="*/ 125 w 131"/>
                  <a:gd name="T117" fmla="*/ 126 h 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1"/>
                  <a:gd name="T178" fmla="*/ 0 h 126"/>
                  <a:gd name="T179" fmla="*/ 131 w 131"/>
                  <a:gd name="T180" fmla="*/ 126 h 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1" h="126">
                    <a:moveTo>
                      <a:pt x="125" y="126"/>
                    </a:moveTo>
                    <a:lnTo>
                      <a:pt x="120" y="126"/>
                    </a:lnTo>
                    <a:lnTo>
                      <a:pt x="120" y="120"/>
                    </a:lnTo>
                    <a:lnTo>
                      <a:pt x="114" y="114"/>
                    </a:lnTo>
                    <a:lnTo>
                      <a:pt x="108" y="114"/>
                    </a:lnTo>
                    <a:lnTo>
                      <a:pt x="102" y="114"/>
                    </a:lnTo>
                    <a:lnTo>
                      <a:pt x="96" y="114"/>
                    </a:lnTo>
                    <a:lnTo>
                      <a:pt x="90" y="114"/>
                    </a:lnTo>
                    <a:lnTo>
                      <a:pt x="78" y="114"/>
                    </a:lnTo>
                    <a:lnTo>
                      <a:pt x="72" y="114"/>
                    </a:lnTo>
                    <a:lnTo>
                      <a:pt x="60" y="114"/>
                    </a:lnTo>
                    <a:lnTo>
                      <a:pt x="54" y="114"/>
                    </a:lnTo>
                    <a:lnTo>
                      <a:pt x="42" y="108"/>
                    </a:lnTo>
                    <a:lnTo>
                      <a:pt x="36" y="108"/>
                    </a:lnTo>
                    <a:lnTo>
                      <a:pt x="42" y="108"/>
                    </a:lnTo>
                    <a:lnTo>
                      <a:pt x="48" y="108"/>
                    </a:lnTo>
                    <a:lnTo>
                      <a:pt x="54" y="108"/>
                    </a:lnTo>
                    <a:lnTo>
                      <a:pt x="66" y="108"/>
                    </a:lnTo>
                    <a:lnTo>
                      <a:pt x="72" y="108"/>
                    </a:lnTo>
                    <a:lnTo>
                      <a:pt x="84" y="108"/>
                    </a:lnTo>
                    <a:lnTo>
                      <a:pt x="90" y="108"/>
                    </a:lnTo>
                    <a:lnTo>
                      <a:pt x="96" y="108"/>
                    </a:lnTo>
                    <a:lnTo>
                      <a:pt x="96" y="102"/>
                    </a:lnTo>
                    <a:lnTo>
                      <a:pt x="90" y="102"/>
                    </a:lnTo>
                    <a:lnTo>
                      <a:pt x="90" y="96"/>
                    </a:lnTo>
                    <a:lnTo>
                      <a:pt x="84" y="96"/>
                    </a:lnTo>
                    <a:lnTo>
                      <a:pt x="78" y="96"/>
                    </a:lnTo>
                    <a:lnTo>
                      <a:pt x="72" y="90"/>
                    </a:lnTo>
                    <a:lnTo>
                      <a:pt x="66" y="90"/>
                    </a:lnTo>
                    <a:lnTo>
                      <a:pt x="60" y="90"/>
                    </a:lnTo>
                    <a:lnTo>
                      <a:pt x="48" y="90"/>
                    </a:lnTo>
                    <a:lnTo>
                      <a:pt x="36" y="84"/>
                    </a:lnTo>
                    <a:lnTo>
                      <a:pt x="30" y="84"/>
                    </a:lnTo>
                    <a:lnTo>
                      <a:pt x="24" y="84"/>
                    </a:lnTo>
                    <a:lnTo>
                      <a:pt x="12" y="78"/>
                    </a:lnTo>
                    <a:lnTo>
                      <a:pt x="12" y="72"/>
                    </a:lnTo>
                    <a:lnTo>
                      <a:pt x="6" y="72"/>
                    </a:lnTo>
                    <a:lnTo>
                      <a:pt x="6" y="66"/>
                    </a:lnTo>
                    <a:lnTo>
                      <a:pt x="12" y="72"/>
                    </a:lnTo>
                    <a:lnTo>
                      <a:pt x="18" y="72"/>
                    </a:lnTo>
                    <a:lnTo>
                      <a:pt x="24" y="78"/>
                    </a:lnTo>
                    <a:lnTo>
                      <a:pt x="30" y="78"/>
                    </a:lnTo>
                    <a:lnTo>
                      <a:pt x="42" y="78"/>
                    </a:lnTo>
                    <a:lnTo>
                      <a:pt x="48" y="84"/>
                    </a:lnTo>
                    <a:lnTo>
                      <a:pt x="54" y="84"/>
                    </a:lnTo>
                    <a:lnTo>
                      <a:pt x="60" y="84"/>
                    </a:lnTo>
                    <a:lnTo>
                      <a:pt x="66" y="84"/>
                    </a:lnTo>
                    <a:lnTo>
                      <a:pt x="60" y="78"/>
                    </a:lnTo>
                    <a:lnTo>
                      <a:pt x="54" y="72"/>
                    </a:lnTo>
                    <a:lnTo>
                      <a:pt x="48" y="72"/>
                    </a:lnTo>
                    <a:lnTo>
                      <a:pt x="48" y="66"/>
                    </a:lnTo>
                    <a:lnTo>
                      <a:pt x="42" y="66"/>
                    </a:lnTo>
                    <a:lnTo>
                      <a:pt x="36" y="66"/>
                    </a:lnTo>
                    <a:lnTo>
                      <a:pt x="30" y="66"/>
                    </a:lnTo>
                    <a:lnTo>
                      <a:pt x="24" y="60"/>
                    </a:lnTo>
                    <a:lnTo>
                      <a:pt x="18" y="60"/>
                    </a:lnTo>
                    <a:lnTo>
                      <a:pt x="12" y="54"/>
                    </a:lnTo>
                    <a:lnTo>
                      <a:pt x="6" y="48"/>
                    </a:lnTo>
                    <a:lnTo>
                      <a:pt x="0" y="36"/>
                    </a:lnTo>
                    <a:lnTo>
                      <a:pt x="6" y="42"/>
                    </a:lnTo>
                    <a:lnTo>
                      <a:pt x="12" y="48"/>
                    </a:lnTo>
                    <a:lnTo>
                      <a:pt x="18" y="48"/>
                    </a:lnTo>
                    <a:lnTo>
                      <a:pt x="18" y="54"/>
                    </a:lnTo>
                    <a:lnTo>
                      <a:pt x="24" y="54"/>
                    </a:lnTo>
                    <a:lnTo>
                      <a:pt x="30" y="54"/>
                    </a:lnTo>
                    <a:lnTo>
                      <a:pt x="36" y="60"/>
                    </a:lnTo>
                    <a:lnTo>
                      <a:pt x="42" y="60"/>
                    </a:lnTo>
                    <a:lnTo>
                      <a:pt x="36" y="54"/>
                    </a:lnTo>
                    <a:lnTo>
                      <a:pt x="30" y="42"/>
                    </a:lnTo>
                    <a:lnTo>
                      <a:pt x="24" y="36"/>
                    </a:lnTo>
                    <a:lnTo>
                      <a:pt x="18" y="30"/>
                    </a:lnTo>
                    <a:lnTo>
                      <a:pt x="12" y="24"/>
                    </a:lnTo>
                    <a:lnTo>
                      <a:pt x="12" y="18"/>
                    </a:lnTo>
                    <a:lnTo>
                      <a:pt x="12" y="12"/>
                    </a:lnTo>
                    <a:lnTo>
                      <a:pt x="6" y="12"/>
                    </a:lnTo>
                    <a:lnTo>
                      <a:pt x="6" y="6"/>
                    </a:lnTo>
                    <a:lnTo>
                      <a:pt x="6" y="0"/>
                    </a:lnTo>
                    <a:lnTo>
                      <a:pt x="12" y="6"/>
                    </a:lnTo>
                    <a:lnTo>
                      <a:pt x="12" y="12"/>
                    </a:lnTo>
                    <a:lnTo>
                      <a:pt x="18" y="24"/>
                    </a:lnTo>
                    <a:lnTo>
                      <a:pt x="24" y="30"/>
                    </a:lnTo>
                    <a:lnTo>
                      <a:pt x="30" y="42"/>
                    </a:lnTo>
                    <a:lnTo>
                      <a:pt x="36" y="48"/>
                    </a:lnTo>
                    <a:lnTo>
                      <a:pt x="42" y="54"/>
                    </a:lnTo>
                    <a:lnTo>
                      <a:pt x="48" y="54"/>
                    </a:lnTo>
                    <a:lnTo>
                      <a:pt x="48" y="48"/>
                    </a:lnTo>
                    <a:lnTo>
                      <a:pt x="48" y="42"/>
                    </a:lnTo>
                    <a:lnTo>
                      <a:pt x="48" y="36"/>
                    </a:lnTo>
                    <a:lnTo>
                      <a:pt x="42" y="24"/>
                    </a:lnTo>
                    <a:lnTo>
                      <a:pt x="42" y="18"/>
                    </a:lnTo>
                    <a:lnTo>
                      <a:pt x="42" y="12"/>
                    </a:lnTo>
                    <a:lnTo>
                      <a:pt x="42" y="18"/>
                    </a:lnTo>
                    <a:lnTo>
                      <a:pt x="48" y="18"/>
                    </a:lnTo>
                    <a:lnTo>
                      <a:pt x="48" y="30"/>
                    </a:lnTo>
                    <a:lnTo>
                      <a:pt x="54" y="42"/>
                    </a:lnTo>
                    <a:lnTo>
                      <a:pt x="54" y="54"/>
                    </a:lnTo>
                    <a:lnTo>
                      <a:pt x="54" y="60"/>
                    </a:lnTo>
                    <a:lnTo>
                      <a:pt x="60" y="66"/>
                    </a:lnTo>
                    <a:lnTo>
                      <a:pt x="60" y="72"/>
                    </a:lnTo>
                    <a:lnTo>
                      <a:pt x="66" y="72"/>
                    </a:lnTo>
                    <a:lnTo>
                      <a:pt x="72" y="78"/>
                    </a:lnTo>
                    <a:lnTo>
                      <a:pt x="78" y="78"/>
                    </a:lnTo>
                    <a:lnTo>
                      <a:pt x="78" y="84"/>
                    </a:lnTo>
                    <a:lnTo>
                      <a:pt x="78" y="78"/>
                    </a:lnTo>
                    <a:lnTo>
                      <a:pt x="84" y="72"/>
                    </a:lnTo>
                    <a:lnTo>
                      <a:pt x="78" y="60"/>
                    </a:lnTo>
                    <a:lnTo>
                      <a:pt x="78" y="42"/>
                    </a:lnTo>
                    <a:lnTo>
                      <a:pt x="72" y="36"/>
                    </a:lnTo>
                    <a:lnTo>
                      <a:pt x="72" y="30"/>
                    </a:lnTo>
                    <a:lnTo>
                      <a:pt x="78" y="36"/>
                    </a:lnTo>
                    <a:lnTo>
                      <a:pt x="78" y="42"/>
                    </a:lnTo>
                    <a:lnTo>
                      <a:pt x="84" y="48"/>
                    </a:lnTo>
                    <a:lnTo>
                      <a:pt x="84" y="54"/>
                    </a:lnTo>
                    <a:lnTo>
                      <a:pt x="84" y="60"/>
                    </a:lnTo>
                    <a:lnTo>
                      <a:pt x="84" y="66"/>
                    </a:lnTo>
                    <a:lnTo>
                      <a:pt x="84" y="78"/>
                    </a:lnTo>
                    <a:lnTo>
                      <a:pt x="84" y="84"/>
                    </a:lnTo>
                    <a:lnTo>
                      <a:pt x="84" y="90"/>
                    </a:lnTo>
                    <a:lnTo>
                      <a:pt x="90" y="90"/>
                    </a:lnTo>
                    <a:lnTo>
                      <a:pt x="90" y="96"/>
                    </a:lnTo>
                    <a:lnTo>
                      <a:pt x="96" y="96"/>
                    </a:lnTo>
                    <a:lnTo>
                      <a:pt x="102" y="96"/>
                    </a:lnTo>
                    <a:lnTo>
                      <a:pt x="102" y="102"/>
                    </a:lnTo>
                    <a:lnTo>
                      <a:pt x="108" y="96"/>
                    </a:lnTo>
                    <a:lnTo>
                      <a:pt x="108" y="90"/>
                    </a:lnTo>
                    <a:lnTo>
                      <a:pt x="108" y="78"/>
                    </a:lnTo>
                    <a:lnTo>
                      <a:pt x="108" y="72"/>
                    </a:lnTo>
                    <a:lnTo>
                      <a:pt x="102" y="66"/>
                    </a:lnTo>
                    <a:lnTo>
                      <a:pt x="102" y="54"/>
                    </a:lnTo>
                    <a:lnTo>
                      <a:pt x="102" y="48"/>
                    </a:lnTo>
                    <a:lnTo>
                      <a:pt x="102" y="42"/>
                    </a:lnTo>
                    <a:lnTo>
                      <a:pt x="108" y="42"/>
                    </a:lnTo>
                    <a:lnTo>
                      <a:pt x="108" y="54"/>
                    </a:lnTo>
                    <a:lnTo>
                      <a:pt x="108" y="60"/>
                    </a:lnTo>
                    <a:lnTo>
                      <a:pt x="108" y="78"/>
                    </a:lnTo>
                    <a:lnTo>
                      <a:pt x="114" y="96"/>
                    </a:lnTo>
                    <a:lnTo>
                      <a:pt x="114" y="102"/>
                    </a:lnTo>
                    <a:lnTo>
                      <a:pt x="114" y="108"/>
                    </a:lnTo>
                    <a:lnTo>
                      <a:pt x="120" y="114"/>
                    </a:lnTo>
                    <a:lnTo>
                      <a:pt x="125" y="120"/>
                    </a:lnTo>
                    <a:lnTo>
                      <a:pt x="125" y="126"/>
                    </a:lnTo>
                    <a:lnTo>
                      <a:pt x="131" y="126"/>
                    </a:lnTo>
                    <a:lnTo>
                      <a:pt x="125" y="12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90" name="Freeform 253"/>
              <p:cNvSpPr>
                <a:spLocks/>
              </p:cNvSpPr>
              <p:nvPr/>
            </p:nvSpPr>
            <p:spPr bwMode="auto">
              <a:xfrm>
                <a:off x="5114" y="1864"/>
                <a:ext cx="95" cy="155"/>
              </a:xfrm>
              <a:custGeom>
                <a:avLst/>
                <a:gdLst>
                  <a:gd name="T0" fmla="*/ 41 w 95"/>
                  <a:gd name="T1" fmla="*/ 149 h 155"/>
                  <a:gd name="T2" fmla="*/ 41 w 95"/>
                  <a:gd name="T3" fmla="*/ 137 h 155"/>
                  <a:gd name="T4" fmla="*/ 41 w 95"/>
                  <a:gd name="T5" fmla="*/ 125 h 155"/>
                  <a:gd name="T6" fmla="*/ 35 w 95"/>
                  <a:gd name="T7" fmla="*/ 119 h 155"/>
                  <a:gd name="T8" fmla="*/ 29 w 95"/>
                  <a:gd name="T9" fmla="*/ 113 h 155"/>
                  <a:gd name="T10" fmla="*/ 17 w 95"/>
                  <a:gd name="T11" fmla="*/ 101 h 155"/>
                  <a:gd name="T12" fmla="*/ 11 w 95"/>
                  <a:gd name="T13" fmla="*/ 77 h 155"/>
                  <a:gd name="T14" fmla="*/ 6 w 95"/>
                  <a:gd name="T15" fmla="*/ 65 h 155"/>
                  <a:gd name="T16" fmla="*/ 6 w 95"/>
                  <a:gd name="T17" fmla="*/ 59 h 155"/>
                  <a:gd name="T18" fmla="*/ 6 w 95"/>
                  <a:gd name="T19" fmla="*/ 59 h 155"/>
                  <a:gd name="T20" fmla="*/ 6 w 95"/>
                  <a:gd name="T21" fmla="*/ 65 h 155"/>
                  <a:gd name="T22" fmla="*/ 11 w 95"/>
                  <a:gd name="T23" fmla="*/ 77 h 155"/>
                  <a:gd name="T24" fmla="*/ 17 w 95"/>
                  <a:gd name="T25" fmla="*/ 89 h 155"/>
                  <a:gd name="T26" fmla="*/ 23 w 95"/>
                  <a:gd name="T27" fmla="*/ 101 h 155"/>
                  <a:gd name="T28" fmla="*/ 29 w 95"/>
                  <a:gd name="T29" fmla="*/ 107 h 155"/>
                  <a:gd name="T30" fmla="*/ 35 w 95"/>
                  <a:gd name="T31" fmla="*/ 113 h 155"/>
                  <a:gd name="T32" fmla="*/ 41 w 95"/>
                  <a:gd name="T33" fmla="*/ 107 h 155"/>
                  <a:gd name="T34" fmla="*/ 41 w 95"/>
                  <a:gd name="T35" fmla="*/ 89 h 155"/>
                  <a:gd name="T36" fmla="*/ 41 w 95"/>
                  <a:gd name="T37" fmla="*/ 77 h 155"/>
                  <a:gd name="T38" fmla="*/ 29 w 95"/>
                  <a:gd name="T39" fmla="*/ 65 h 155"/>
                  <a:gd name="T40" fmla="*/ 17 w 95"/>
                  <a:gd name="T41" fmla="*/ 53 h 155"/>
                  <a:gd name="T42" fmla="*/ 11 w 95"/>
                  <a:gd name="T43" fmla="*/ 35 h 155"/>
                  <a:gd name="T44" fmla="*/ 11 w 95"/>
                  <a:gd name="T45" fmla="*/ 23 h 155"/>
                  <a:gd name="T46" fmla="*/ 17 w 95"/>
                  <a:gd name="T47" fmla="*/ 29 h 155"/>
                  <a:gd name="T48" fmla="*/ 23 w 95"/>
                  <a:gd name="T49" fmla="*/ 41 h 155"/>
                  <a:gd name="T50" fmla="*/ 29 w 95"/>
                  <a:gd name="T51" fmla="*/ 53 h 155"/>
                  <a:gd name="T52" fmla="*/ 35 w 95"/>
                  <a:gd name="T53" fmla="*/ 65 h 155"/>
                  <a:gd name="T54" fmla="*/ 41 w 95"/>
                  <a:gd name="T55" fmla="*/ 71 h 155"/>
                  <a:gd name="T56" fmla="*/ 41 w 95"/>
                  <a:gd name="T57" fmla="*/ 59 h 155"/>
                  <a:gd name="T58" fmla="*/ 41 w 95"/>
                  <a:gd name="T59" fmla="*/ 17 h 155"/>
                  <a:gd name="T60" fmla="*/ 41 w 95"/>
                  <a:gd name="T61" fmla="*/ 0 h 155"/>
                  <a:gd name="T62" fmla="*/ 47 w 95"/>
                  <a:gd name="T63" fmla="*/ 0 h 155"/>
                  <a:gd name="T64" fmla="*/ 41 w 95"/>
                  <a:gd name="T65" fmla="*/ 17 h 155"/>
                  <a:gd name="T66" fmla="*/ 47 w 95"/>
                  <a:gd name="T67" fmla="*/ 53 h 155"/>
                  <a:gd name="T68" fmla="*/ 53 w 95"/>
                  <a:gd name="T69" fmla="*/ 65 h 155"/>
                  <a:gd name="T70" fmla="*/ 59 w 95"/>
                  <a:gd name="T71" fmla="*/ 59 h 155"/>
                  <a:gd name="T72" fmla="*/ 71 w 95"/>
                  <a:gd name="T73" fmla="*/ 47 h 155"/>
                  <a:gd name="T74" fmla="*/ 77 w 95"/>
                  <a:gd name="T75" fmla="*/ 35 h 155"/>
                  <a:gd name="T76" fmla="*/ 77 w 95"/>
                  <a:gd name="T77" fmla="*/ 29 h 155"/>
                  <a:gd name="T78" fmla="*/ 83 w 95"/>
                  <a:gd name="T79" fmla="*/ 35 h 155"/>
                  <a:gd name="T80" fmla="*/ 77 w 95"/>
                  <a:gd name="T81" fmla="*/ 41 h 155"/>
                  <a:gd name="T82" fmla="*/ 71 w 95"/>
                  <a:gd name="T83" fmla="*/ 53 h 155"/>
                  <a:gd name="T84" fmla="*/ 65 w 95"/>
                  <a:gd name="T85" fmla="*/ 65 h 155"/>
                  <a:gd name="T86" fmla="*/ 53 w 95"/>
                  <a:gd name="T87" fmla="*/ 77 h 155"/>
                  <a:gd name="T88" fmla="*/ 53 w 95"/>
                  <a:gd name="T89" fmla="*/ 89 h 155"/>
                  <a:gd name="T90" fmla="*/ 47 w 95"/>
                  <a:gd name="T91" fmla="*/ 107 h 155"/>
                  <a:gd name="T92" fmla="*/ 53 w 95"/>
                  <a:gd name="T93" fmla="*/ 113 h 155"/>
                  <a:gd name="T94" fmla="*/ 65 w 95"/>
                  <a:gd name="T95" fmla="*/ 101 h 155"/>
                  <a:gd name="T96" fmla="*/ 77 w 95"/>
                  <a:gd name="T97" fmla="*/ 89 h 155"/>
                  <a:gd name="T98" fmla="*/ 89 w 95"/>
                  <a:gd name="T99" fmla="*/ 77 h 155"/>
                  <a:gd name="T100" fmla="*/ 95 w 95"/>
                  <a:gd name="T101" fmla="*/ 65 h 155"/>
                  <a:gd name="T102" fmla="*/ 95 w 95"/>
                  <a:gd name="T103" fmla="*/ 71 h 155"/>
                  <a:gd name="T104" fmla="*/ 89 w 95"/>
                  <a:gd name="T105" fmla="*/ 77 h 155"/>
                  <a:gd name="T106" fmla="*/ 83 w 95"/>
                  <a:gd name="T107" fmla="*/ 89 h 155"/>
                  <a:gd name="T108" fmla="*/ 71 w 95"/>
                  <a:gd name="T109" fmla="*/ 107 h 155"/>
                  <a:gd name="T110" fmla="*/ 59 w 95"/>
                  <a:gd name="T111" fmla="*/ 119 h 155"/>
                  <a:gd name="T112" fmla="*/ 47 w 95"/>
                  <a:gd name="T113" fmla="*/ 131 h 155"/>
                  <a:gd name="T114" fmla="*/ 47 w 95"/>
                  <a:gd name="T115" fmla="*/ 143 h 155"/>
                  <a:gd name="T116" fmla="*/ 47 w 95"/>
                  <a:gd name="T117" fmla="*/ 149 h 155"/>
                  <a:gd name="T118" fmla="*/ 47 w 95"/>
                  <a:gd name="T119" fmla="*/ 149 h 1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
                  <a:gd name="T181" fmla="*/ 0 h 155"/>
                  <a:gd name="T182" fmla="*/ 95 w 95"/>
                  <a:gd name="T183" fmla="*/ 155 h 1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 h="155">
                    <a:moveTo>
                      <a:pt x="47" y="155"/>
                    </a:moveTo>
                    <a:lnTo>
                      <a:pt x="41" y="149"/>
                    </a:lnTo>
                    <a:lnTo>
                      <a:pt x="41" y="143"/>
                    </a:lnTo>
                    <a:lnTo>
                      <a:pt x="41" y="137"/>
                    </a:lnTo>
                    <a:lnTo>
                      <a:pt x="41" y="131"/>
                    </a:lnTo>
                    <a:lnTo>
                      <a:pt x="41" y="125"/>
                    </a:lnTo>
                    <a:lnTo>
                      <a:pt x="35" y="119"/>
                    </a:lnTo>
                    <a:lnTo>
                      <a:pt x="29" y="119"/>
                    </a:lnTo>
                    <a:lnTo>
                      <a:pt x="29" y="113"/>
                    </a:lnTo>
                    <a:lnTo>
                      <a:pt x="23" y="107"/>
                    </a:lnTo>
                    <a:lnTo>
                      <a:pt x="17" y="101"/>
                    </a:lnTo>
                    <a:lnTo>
                      <a:pt x="17" y="89"/>
                    </a:lnTo>
                    <a:lnTo>
                      <a:pt x="11" y="77"/>
                    </a:lnTo>
                    <a:lnTo>
                      <a:pt x="6" y="71"/>
                    </a:lnTo>
                    <a:lnTo>
                      <a:pt x="6" y="65"/>
                    </a:lnTo>
                    <a:lnTo>
                      <a:pt x="0" y="59"/>
                    </a:lnTo>
                    <a:lnTo>
                      <a:pt x="6" y="59"/>
                    </a:lnTo>
                    <a:lnTo>
                      <a:pt x="6" y="65"/>
                    </a:lnTo>
                    <a:lnTo>
                      <a:pt x="11" y="71"/>
                    </a:lnTo>
                    <a:lnTo>
                      <a:pt x="11" y="77"/>
                    </a:lnTo>
                    <a:lnTo>
                      <a:pt x="17" y="83"/>
                    </a:lnTo>
                    <a:lnTo>
                      <a:pt x="17" y="89"/>
                    </a:lnTo>
                    <a:lnTo>
                      <a:pt x="23" y="95"/>
                    </a:lnTo>
                    <a:lnTo>
                      <a:pt x="23" y="101"/>
                    </a:lnTo>
                    <a:lnTo>
                      <a:pt x="29" y="107"/>
                    </a:lnTo>
                    <a:lnTo>
                      <a:pt x="35" y="113"/>
                    </a:lnTo>
                    <a:lnTo>
                      <a:pt x="41" y="113"/>
                    </a:lnTo>
                    <a:lnTo>
                      <a:pt x="41" y="107"/>
                    </a:lnTo>
                    <a:lnTo>
                      <a:pt x="41" y="95"/>
                    </a:lnTo>
                    <a:lnTo>
                      <a:pt x="41" y="89"/>
                    </a:lnTo>
                    <a:lnTo>
                      <a:pt x="41" y="83"/>
                    </a:lnTo>
                    <a:lnTo>
                      <a:pt x="41" y="77"/>
                    </a:lnTo>
                    <a:lnTo>
                      <a:pt x="35" y="77"/>
                    </a:lnTo>
                    <a:lnTo>
                      <a:pt x="29" y="65"/>
                    </a:lnTo>
                    <a:lnTo>
                      <a:pt x="23" y="59"/>
                    </a:lnTo>
                    <a:lnTo>
                      <a:pt x="17" y="53"/>
                    </a:lnTo>
                    <a:lnTo>
                      <a:pt x="17" y="41"/>
                    </a:lnTo>
                    <a:lnTo>
                      <a:pt x="11" y="35"/>
                    </a:lnTo>
                    <a:lnTo>
                      <a:pt x="11" y="23"/>
                    </a:lnTo>
                    <a:lnTo>
                      <a:pt x="17" y="29"/>
                    </a:lnTo>
                    <a:lnTo>
                      <a:pt x="17" y="35"/>
                    </a:lnTo>
                    <a:lnTo>
                      <a:pt x="23" y="41"/>
                    </a:lnTo>
                    <a:lnTo>
                      <a:pt x="23" y="47"/>
                    </a:lnTo>
                    <a:lnTo>
                      <a:pt x="29" y="53"/>
                    </a:lnTo>
                    <a:lnTo>
                      <a:pt x="29" y="59"/>
                    </a:lnTo>
                    <a:lnTo>
                      <a:pt x="35" y="65"/>
                    </a:lnTo>
                    <a:lnTo>
                      <a:pt x="41" y="71"/>
                    </a:lnTo>
                    <a:lnTo>
                      <a:pt x="41" y="59"/>
                    </a:lnTo>
                    <a:lnTo>
                      <a:pt x="35" y="35"/>
                    </a:lnTo>
                    <a:lnTo>
                      <a:pt x="41" y="17"/>
                    </a:lnTo>
                    <a:lnTo>
                      <a:pt x="41" y="0"/>
                    </a:lnTo>
                    <a:lnTo>
                      <a:pt x="47" y="0"/>
                    </a:lnTo>
                    <a:lnTo>
                      <a:pt x="41" y="6"/>
                    </a:lnTo>
                    <a:lnTo>
                      <a:pt x="41" y="17"/>
                    </a:lnTo>
                    <a:lnTo>
                      <a:pt x="47" y="35"/>
                    </a:lnTo>
                    <a:lnTo>
                      <a:pt x="47" y="53"/>
                    </a:lnTo>
                    <a:lnTo>
                      <a:pt x="47" y="65"/>
                    </a:lnTo>
                    <a:lnTo>
                      <a:pt x="53" y="65"/>
                    </a:lnTo>
                    <a:lnTo>
                      <a:pt x="59" y="59"/>
                    </a:lnTo>
                    <a:lnTo>
                      <a:pt x="65" y="53"/>
                    </a:lnTo>
                    <a:lnTo>
                      <a:pt x="71" y="47"/>
                    </a:lnTo>
                    <a:lnTo>
                      <a:pt x="71" y="41"/>
                    </a:lnTo>
                    <a:lnTo>
                      <a:pt x="77" y="35"/>
                    </a:lnTo>
                    <a:lnTo>
                      <a:pt x="77" y="29"/>
                    </a:lnTo>
                    <a:lnTo>
                      <a:pt x="83" y="29"/>
                    </a:lnTo>
                    <a:lnTo>
                      <a:pt x="83" y="35"/>
                    </a:lnTo>
                    <a:lnTo>
                      <a:pt x="77" y="41"/>
                    </a:lnTo>
                    <a:lnTo>
                      <a:pt x="77" y="47"/>
                    </a:lnTo>
                    <a:lnTo>
                      <a:pt x="71" y="53"/>
                    </a:lnTo>
                    <a:lnTo>
                      <a:pt x="65" y="59"/>
                    </a:lnTo>
                    <a:lnTo>
                      <a:pt x="65" y="65"/>
                    </a:lnTo>
                    <a:lnTo>
                      <a:pt x="59" y="71"/>
                    </a:lnTo>
                    <a:lnTo>
                      <a:pt x="53" y="77"/>
                    </a:lnTo>
                    <a:lnTo>
                      <a:pt x="53" y="89"/>
                    </a:lnTo>
                    <a:lnTo>
                      <a:pt x="47" y="95"/>
                    </a:lnTo>
                    <a:lnTo>
                      <a:pt x="47" y="107"/>
                    </a:lnTo>
                    <a:lnTo>
                      <a:pt x="47" y="113"/>
                    </a:lnTo>
                    <a:lnTo>
                      <a:pt x="53" y="113"/>
                    </a:lnTo>
                    <a:lnTo>
                      <a:pt x="59" y="107"/>
                    </a:lnTo>
                    <a:lnTo>
                      <a:pt x="65" y="101"/>
                    </a:lnTo>
                    <a:lnTo>
                      <a:pt x="71" y="95"/>
                    </a:lnTo>
                    <a:lnTo>
                      <a:pt x="77" y="89"/>
                    </a:lnTo>
                    <a:lnTo>
                      <a:pt x="83" y="83"/>
                    </a:lnTo>
                    <a:lnTo>
                      <a:pt x="89" y="77"/>
                    </a:lnTo>
                    <a:lnTo>
                      <a:pt x="89" y="71"/>
                    </a:lnTo>
                    <a:lnTo>
                      <a:pt x="95" y="65"/>
                    </a:lnTo>
                    <a:lnTo>
                      <a:pt x="95" y="71"/>
                    </a:lnTo>
                    <a:lnTo>
                      <a:pt x="89" y="77"/>
                    </a:lnTo>
                    <a:lnTo>
                      <a:pt x="89" y="83"/>
                    </a:lnTo>
                    <a:lnTo>
                      <a:pt x="83" y="89"/>
                    </a:lnTo>
                    <a:lnTo>
                      <a:pt x="77" y="101"/>
                    </a:lnTo>
                    <a:lnTo>
                      <a:pt x="71" y="107"/>
                    </a:lnTo>
                    <a:lnTo>
                      <a:pt x="65" y="113"/>
                    </a:lnTo>
                    <a:lnTo>
                      <a:pt x="59" y="119"/>
                    </a:lnTo>
                    <a:lnTo>
                      <a:pt x="53" y="125"/>
                    </a:lnTo>
                    <a:lnTo>
                      <a:pt x="47" y="131"/>
                    </a:lnTo>
                    <a:lnTo>
                      <a:pt x="47" y="137"/>
                    </a:lnTo>
                    <a:lnTo>
                      <a:pt x="47" y="143"/>
                    </a:lnTo>
                    <a:lnTo>
                      <a:pt x="47" y="149"/>
                    </a:lnTo>
                    <a:lnTo>
                      <a:pt x="47" y="15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91" name="Freeform 254"/>
              <p:cNvSpPr>
                <a:spLocks/>
              </p:cNvSpPr>
              <p:nvPr/>
            </p:nvSpPr>
            <p:spPr bwMode="auto">
              <a:xfrm>
                <a:off x="4976" y="2049"/>
                <a:ext cx="126" cy="149"/>
              </a:xfrm>
              <a:custGeom>
                <a:avLst/>
                <a:gdLst>
                  <a:gd name="T0" fmla="*/ 126 w 126"/>
                  <a:gd name="T1" fmla="*/ 6 h 149"/>
                  <a:gd name="T2" fmla="*/ 120 w 126"/>
                  <a:gd name="T3" fmla="*/ 12 h 149"/>
                  <a:gd name="T4" fmla="*/ 114 w 126"/>
                  <a:gd name="T5" fmla="*/ 24 h 149"/>
                  <a:gd name="T6" fmla="*/ 108 w 126"/>
                  <a:gd name="T7" fmla="*/ 36 h 149"/>
                  <a:gd name="T8" fmla="*/ 102 w 126"/>
                  <a:gd name="T9" fmla="*/ 42 h 149"/>
                  <a:gd name="T10" fmla="*/ 102 w 126"/>
                  <a:gd name="T11" fmla="*/ 48 h 149"/>
                  <a:gd name="T12" fmla="*/ 96 w 126"/>
                  <a:gd name="T13" fmla="*/ 60 h 149"/>
                  <a:gd name="T14" fmla="*/ 90 w 126"/>
                  <a:gd name="T15" fmla="*/ 66 h 149"/>
                  <a:gd name="T16" fmla="*/ 90 w 126"/>
                  <a:gd name="T17" fmla="*/ 72 h 149"/>
                  <a:gd name="T18" fmla="*/ 96 w 126"/>
                  <a:gd name="T19" fmla="*/ 84 h 149"/>
                  <a:gd name="T20" fmla="*/ 96 w 126"/>
                  <a:gd name="T21" fmla="*/ 90 h 149"/>
                  <a:gd name="T22" fmla="*/ 96 w 126"/>
                  <a:gd name="T23" fmla="*/ 90 h 149"/>
                  <a:gd name="T24" fmla="*/ 90 w 126"/>
                  <a:gd name="T25" fmla="*/ 84 h 149"/>
                  <a:gd name="T26" fmla="*/ 84 w 126"/>
                  <a:gd name="T27" fmla="*/ 78 h 149"/>
                  <a:gd name="T28" fmla="*/ 78 w 126"/>
                  <a:gd name="T29" fmla="*/ 84 h 149"/>
                  <a:gd name="T30" fmla="*/ 66 w 126"/>
                  <a:gd name="T31" fmla="*/ 90 h 149"/>
                  <a:gd name="T32" fmla="*/ 60 w 126"/>
                  <a:gd name="T33" fmla="*/ 102 h 149"/>
                  <a:gd name="T34" fmla="*/ 54 w 126"/>
                  <a:gd name="T35" fmla="*/ 108 h 149"/>
                  <a:gd name="T36" fmla="*/ 48 w 126"/>
                  <a:gd name="T37" fmla="*/ 113 h 149"/>
                  <a:gd name="T38" fmla="*/ 54 w 126"/>
                  <a:gd name="T39" fmla="*/ 131 h 149"/>
                  <a:gd name="T40" fmla="*/ 60 w 126"/>
                  <a:gd name="T41" fmla="*/ 143 h 149"/>
                  <a:gd name="T42" fmla="*/ 60 w 126"/>
                  <a:gd name="T43" fmla="*/ 149 h 149"/>
                  <a:gd name="T44" fmla="*/ 54 w 126"/>
                  <a:gd name="T45" fmla="*/ 137 h 149"/>
                  <a:gd name="T46" fmla="*/ 48 w 126"/>
                  <a:gd name="T47" fmla="*/ 119 h 149"/>
                  <a:gd name="T48" fmla="*/ 42 w 126"/>
                  <a:gd name="T49" fmla="*/ 119 h 149"/>
                  <a:gd name="T50" fmla="*/ 36 w 126"/>
                  <a:gd name="T51" fmla="*/ 131 h 149"/>
                  <a:gd name="T52" fmla="*/ 30 w 126"/>
                  <a:gd name="T53" fmla="*/ 137 h 149"/>
                  <a:gd name="T54" fmla="*/ 24 w 126"/>
                  <a:gd name="T55" fmla="*/ 149 h 149"/>
                  <a:gd name="T56" fmla="*/ 12 w 126"/>
                  <a:gd name="T57" fmla="*/ 149 h 149"/>
                  <a:gd name="T58" fmla="*/ 18 w 126"/>
                  <a:gd name="T59" fmla="*/ 149 h 149"/>
                  <a:gd name="T60" fmla="*/ 18 w 126"/>
                  <a:gd name="T61" fmla="*/ 143 h 149"/>
                  <a:gd name="T62" fmla="*/ 24 w 126"/>
                  <a:gd name="T63" fmla="*/ 131 h 149"/>
                  <a:gd name="T64" fmla="*/ 36 w 126"/>
                  <a:gd name="T65" fmla="*/ 119 h 149"/>
                  <a:gd name="T66" fmla="*/ 42 w 126"/>
                  <a:gd name="T67" fmla="*/ 108 h 149"/>
                  <a:gd name="T68" fmla="*/ 36 w 126"/>
                  <a:gd name="T69" fmla="*/ 108 h 149"/>
                  <a:gd name="T70" fmla="*/ 24 w 126"/>
                  <a:gd name="T71" fmla="*/ 113 h 149"/>
                  <a:gd name="T72" fmla="*/ 18 w 126"/>
                  <a:gd name="T73" fmla="*/ 113 h 149"/>
                  <a:gd name="T74" fmla="*/ 12 w 126"/>
                  <a:gd name="T75" fmla="*/ 113 h 149"/>
                  <a:gd name="T76" fmla="*/ 6 w 126"/>
                  <a:gd name="T77" fmla="*/ 119 h 149"/>
                  <a:gd name="T78" fmla="*/ 0 w 126"/>
                  <a:gd name="T79" fmla="*/ 119 h 149"/>
                  <a:gd name="T80" fmla="*/ 6 w 126"/>
                  <a:gd name="T81" fmla="*/ 113 h 149"/>
                  <a:gd name="T82" fmla="*/ 18 w 126"/>
                  <a:gd name="T83" fmla="*/ 108 h 149"/>
                  <a:gd name="T84" fmla="*/ 30 w 126"/>
                  <a:gd name="T85" fmla="*/ 102 h 149"/>
                  <a:gd name="T86" fmla="*/ 42 w 126"/>
                  <a:gd name="T87" fmla="*/ 102 h 149"/>
                  <a:gd name="T88" fmla="*/ 48 w 126"/>
                  <a:gd name="T89" fmla="*/ 102 h 149"/>
                  <a:gd name="T90" fmla="*/ 54 w 126"/>
                  <a:gd name="T91" fmla="*/ 96 h 149"/>
                  <a:gd name="T92" fmla="*/ 60 w 126"/>
                  <a:gd name="T93" fmla="*/ 90 h 149"/>
                  <a:gd name="T94" fmla="*/ 66 w 126"/>
                  <a:gd name="T95" fmla="*/ 84 h 149"/>
                  <a:gd name="T96" fmla="*/ 66 w 126"/>
                  <a:gd name="T97" fmla="*/ 78 h 149"/>
                  <a:gd name="T98" fmla="*/ 60 w 126"/>
                  <a:gd name="T99" fmla="*/ 78 h 149"/>
                  <a:gd name="T100" fmla="*/ 60 w 126"/>
                  <a:gd name="T101" fmla="*/ 78 h 149"/>
                  <a:gd name="T102" fmla="*/ 66 w 126"/>
                  <a:gd name="T103" fmla="*/ 72 h 149"/>
                  <a:gd name="T104" fmla="*/ 72 w 126"/>
                  <a:gd name="T105" fmla="*/ 72 h 149"/>
                  <a:gd name="T106" fmla="*/ 72 w 126"/>
                  <a:gd name="T107" fmla="*/ 72 h 149"/>
                  <a:gd name="T108" fmla="*/ 78 w 126"/>
                  <a:gd name="T109" fmla="*/ 66 h 149"/>
                  <a:gd name="T110" fmla="*/ 84 w 126"/>
                  <a:gd name="T111" fmla="*/ 54 h 149"/>
                  <a:gd name="T112" fmla="*/ 96 w 126"/>
                  <a:gd name="T113" fmla="*/ 36 h 149"/>
                  <a:gd name="T114" fmla="*/ 102 w 126"/>
                  <a:gd name="T115" fmla="*/ 24 h 149"/>
                  <a:gd name="T116" fmla="*/ 108 w 126"/>
                  <a:gd name="T117" fmla="*/ 12 h 149"/>
                  <a:gd name="T118" fmla="*/ 108 w 126"/>
                  <a:gd name="T119" fmla="*/ 6 h 149"/>
                  <a:gd name="T120" fmla="*/ 114 w 126"/>
                  <a:gd name="T121" fmla="*/ 6 h 149"/>
                  <a:gd name="T122" fmla="*/ 126 w 126"/>
                  <a:gd name="T123" fmla="*/ 0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
                  <a:gd name="T187" fmla="*/ 0 h 149"/>
                  <a:gd name="T188" fmla="*/ 126 w 126"/>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 h="149">
                    <a:moveTo>
                      <a:pt x="126" y="0"/>
                    </a:moveTo>
                    <a:lnTo>
                      <a:pt x="126" y="6"/>
                    </a:lnTo>
                    <a:lnTo>
                      <a:pt x="120" y="6"/>
                    </a:lnTo>
                    <a:lnTo>
                      <a:pt x="120" y="12"/>
                    </a:lnTo>
                    <a:lnTo>
                      <a:pt x="114" y="18"/>
                    </a:lnTo>
                    <a:lnTo>
                      <a:pt x="114" y="24"/>
                    </a:lnTo>
                    <a:lnTo>
                      <a:pt x="108" y="30"/>
                    </a:lnTo>
                    <a:lnTo>
                      <a:pt x="108" y="36"/>
                    </a:lnTo>
                    <a:lnTo>
                      <a:pt x="102" y="42"/>
                    </a:lnTo>
                    <a:lnTo>
                      <a:pt x="102" y="48"/>
                    </a:lnTo>
                    <a:lnTo>
                      <a:pt x="96" y="54"/>
                    </a:lnTo>
                    <a:lnTo>
                      <a:pt x="96" y="60"/>
                    </a:lnTo>
                    <a:lnTo>
                      <a:pt x="90" y="66"/>
                    </a:lnTo>
                    <a:lnTo>
                      <a:pt x="90" y="72"/>
                    </a:lnTo>
                    <a:lnTo>
                      <a:pt x="96" y="78"/>
                    </a:lnTo>
                    <a:lnTo>
                      <a:pt x="96" y="84"/>
                    </a:lnTo>
                    <a:lnTo>
                      <a:pt x="96" y="90"/>
                    </a:lnTo>
                    <a:lnTo>
                      <a:pt x="96" y="84"/>
                    </a:lnTo>
                    <a:lnTo>
                      <a:pt x="90" y="84"/>
                    </a:lnTo>
                    <a:lnTo>
                      <a:pt x="90" y="78"/>
                    </a:lnTo>
                    <a:lnTo>
                      <a:pt x="84" y="78"/>
                    </a:lnTo>
                    <a:lnTo>
                      <a:pt x="78" y="84"/>
                    </a:lnTo>
                    <a:lnTo>
                      <a:pt x="72" y="84"/>
                    </a:lnTo>
                    <a:lnTo>
                      <a:pt x="66" y="90"/>
                    </a:lnTo>
                    <a:lnTo>
                      <a:pt x="66" y="96"/>
                    </a:lnTo>
                    <a:lnTo>
                      <a:pt x="60" y="102"/>
                    </a:lnTo>
                    <a:lnTo>
                      <a:pt x="54" y="102"/>
                    </a:lnTo>
                    <a:lnTo>
                      <a:pt x="54" y="108"/>
                    </a:lnTo>
                    <a:lnTo>
                      <a:pt x="48" y="108"/>
                    </a:lnTo>
                    <a:lnTo>
                      <a:pt x="48" y="113"/>
                    </a:lnTo>
                    <a:lnTo>
                      <a:pt x="48" y="125"/>
                    </a:lnTo>
                    <a:lnTo>
                      <a:pt x="54" y="131"/>
                    </a:lnTo>
                    <a:lnTo>
                      <a:pt x="54" y="143"/>
                    </a:lnTo>
                    <a:lnTo>
                      <a:pt x="60" y="143"/>
                    </a:lnTo>
                    <a:lnTo>
                      <a:pt x="60" y="149"/>
                    </a:lnTo>
                    <a:lnTo>
                      <a:pt x="54" y="143"/>
                    </a:lnTo>
                    <a:lnTo>
                      <a:pt x="54" y="137"/>
                    </a:lnTo>
                    <a:lnTo>
                      <a:pt x="48" y="131"/>
                    </a:lnTo>
                    <a:lnTo>
                      <a:pt x="48" y="119"/>
                    </a:lnTo>
                    <a:lnTo>
                      <a:pt x="48" y="113"/>
                    </a:lnTo>
                    <a:lnTo>
                      <a:pt x="42" y="119"/>
                    </a:lnTo>
                    <a:lnTo>
                      <a:pt x="42" y="125"/>
                    </a:lnTo>
                    <a:lnTo>
                      <a:pt x="36" y="131"/>
                    </a:lnTo>
                    <a:lnTo>
                      <a:pt x="30" y="131"/>
                    </a:lnTo>
                    <a:lnTo>
                      <a:pt x="30" y="137"/>
                    </a:lnTo>
                    <a:lnTo>
                      <a:pt x="24" y="143"/>
                    </a:lnTo>
                    <a:lnTo>
                      <a:pt x="24" y="149"/>
                    </a:lnTo>
                    <a:lnTo>
                      <a:pt x="18" y="149"/>
                    </a:lnTo>
                    <a:lnTo>
                      <a:pt x="12" y="149"/>
                    </a:lnTo>
                    <a:lnTo>
                      <a:pt x="18" y="149"/>
                    </a:lnTo>
                    <a:lnTo>
                      <a:pt x="18" y="143"/>
                    </a:lnTo>
                    <a:lnTo>
                      <a:pt x="24" y="137"/>
                    </a:lnTo>
                    <a:lnTo>
                      <a:pt x="24" y="131"/>
                    </a:lnTo>
                    <a:lnTo>
                      <a:pt x="30" y="125"/>
                    </a:lnTo>
                    <a:lnTo>
                      <a:pt x="36" y="119"/>
                    </a:lnTo>
                    <a:lnTo>
                      <a:pt x="36" y="113"/>
                    </a:lnTo>
                    <a:lnTo>
                      <a:pt x="42" y="108"/>
                    </a:lnTo>
                    <a:lnTo>
                      <a:pt x="36" y="108"/>
                    </a:lnTo>
                    <a:lnTo>
                      <a:pt x="30" y="108"/>
                    </a:lnTo>
                    <a:lnTo>
                      <a:pt x="24" y="113"/>
                    </a:lnTo>
                    <a:lnTo>
                      <a:pt x="18" y="113"/>
                    </a:lnTo>
                    <a:lnTo>
                      <a:pt x="12" y="113"/>
                    </a:lnTo>
                    <a:lnTo>
                      <a:pt x="6" y="119"/>
                    </a:lnTo>
                    <a:lnTo>
                      <a:pt x="0" y="119"/>
                    </a:lnTo>
                    <a:lnTo>
                      <a:pt x="0" y="113"/>
                    </a:lnTo>
                    <a:lnTo>
                      <a:pt x="6" y="113"/>
                    </a:lnTo>
                    <a:lnTo>
                      <a:pt x="12" y="113"/>
                    </a:lnTo>
                    <a:lnTo>
                      <a:pt x="18" y="108"/>
                    </a:lnTo>
                    <a:lnTo>
                      <a:pt x="24" y="108"/>
                    </a:lnTo>
                    <a:lnTo>
                      <a:pt x="30" y="102"/>
                    </a:lnTo>
                    <a:lnTo>
                      <a:pt x="36" y="102"/>
                    </a:lnTo>
                    <a:lnTo>
                      <a:pt x="42" y="102"/>
                    </a:lnTo>
                    <a:lnTo>
                      <a:pt x="48" y="102"/>
                    </a:lnTo>
                    <a:lnTo>
                      <a:pt x="54" y="96"/>
                    </a:lnTo>
                    <a:lnTo>
                      <a:pt x="60" y="90"/>
                    </a:lnTo>
                    <a:lnTo>
                      <a:pt x="66" y="84"/>
                    </a:lnTo>
                    <a:lnTo>
                      <a:pt x="66" y="78"/>
                    </a:lnTo>
                    <a:lnTo>
                      <a:pt x="60" y="78"/>
                    </a:lnTo>
                    <a:lnTo>
                      <a:pt x="66" y="72"/>
                    </a:lnTo>
                    <a:lnTo>
                      <a:pt x="72" y="72"/>
                    </a:lnTo>
                    <a:lnTo>
                      <a:pt x="78" y="66"/>
                    </a:lnTo>
                    <a:lnTo>
                      <a:pt x="78" y="60"/>
                    </a:lnTo>
                    <a:lnTo>
                      <a:pt x="84" y="54"/>
                    </a:lnTo>
                    <a:lnTo>
                      <a:pt x="90" y="48"/>
                    </a:lnTo>
                    <a:lnTo>
                      <a:pt x="96" y="36"/>
                    </a:lnTo>
                    <a:lnTo>
                      <a:pt x="102" y="30"/>
                    </a:lnTo>
                    <a:lnTo>
                      <a:pt x="102" y="24"/>
                    </a:lnTo>
                    <a:lnTo>
                      <a:pt x="102" y="18"/>
                    </a:lnTo>
                    <a:lnTo>
                      <a:pt x="108" y="12"/>
                    </a:lnTo>
                    <a:lnTo>
                      <a:pt x="108" y="6"/>
                    </a:lnTo>
                    <a:lnTo>
                      <a:pt x="114" y="6"/>
                    </a:lnTo>
                    <a:lnTo>
                      <a:pt x="120" y="0"/>
                    </a:lnTo>
                    <a:lnTo>
                      <a:pt x="126"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92" name="Freeform 255"/>
              <p:cNvSpPr>
                <a:spLocks/>
              </p:cNvSpPr>
              <p:nvPr/>
            </p:nvSpPr>
            <p:spPr bwMode="auto">
              <a:xfrm>
                <a:off x="5209" y="1846"/>
                <a:ext cx="72" cy="119"/>
              </a:xfrm>
              <a:custGeom>
                <a:avLst/>
                <a:gdLst>
                  <a:gd name="T0" fmla="*/ 18 w 72"/>
                  <a:gd name="T1" fmla="*/ 113 h 119"/>
                  <a:gd name="T2" fmla="*/ 30 w 72"/>
                  <a:gd name="T3" fmla="*/ 101 h 119"/>
                  <a:gd name="T4" fmla="*/ 36 w 72"/>
                  <a:gd name="T5" fmla="*/ 95 h 119"/>
                  <a:gd name="T6" fmla="*/ 48 w 72"/>
                  <a:gd name="T7" fmla="*/ 95 h 119"/>
                  <a:gd name="T8" fmla="*/ 60 w 72"/>
                  <a:gd name="T9" fmla="*/ 89 h 119"/>
                  <a:gd name="T10" fmla="*/ 66 w 72"/>
                  <a:gd name="T11" fmla="*/ 83 h 119"/>
                  <a:gd name="T12" fmla="*/ 72 w 72"/>
                  <a:gd name="T13" fmla="*/ 83 h 119"/>
                  <a:gd name="T14" fmla="*/ 72 w 72"/>
                  <a:gd name="T15" fmla="*/ 77 h 119"/>
                  <a:gd name="T16" fmla="*/ 66 w 72"/>
                  <a:gd name="T17" fmla="*/ 83 h 119"/>
                  <a:gd name="T18" fmla="*/ 60 w 72"/>
                  <a:gd name="T19" fmla="*/ 83 h 119"/>
                  <a:gd name="T20" fmla="*/ 48 w 72"/>
                  <a:gd name="T21" fmla="*/ 89 h 119"/>
                  <a:gd name="T22" fmla="*/ 36 w 72"/>
                  <a:gd name="T23" fmla="*/ 95 h 119"/>
                  <a:gd name="T24" fmla="*/ 36 w 72"/>
                  <a:gd name="T25" fmla="*/ 89 h 119"/>
                  <a:gd name="T26" fmla="*/ 42 w 72"/>
                  <a:gd name="T27" fmla="*/ 71 h 119"/>
                  <a:gd name="T28" fmla="*/ 48 w 72"/>
                  <a:gd name="T29" fmla="*/ 65 h 119"/>
                  <a:gd name="T30" fmla="*/ 54 w 72"/>
                  <a:gd name="T31" fmla="*/ 59 h 119"/>
                  <a:gd name="T32" fmla="*/ 66 w 72"/>
                  <a:gd name="T33" fmla="*/ 47 h 119"/>
                  <a:gd name="T34" fmla="*/ 72 w 72"/>
                  <a:gd name="T35" fmla="*/ 41 h 119"/>
                  <a:gd name="T36" fmla="*/ 72 w 72"/>
                  <a:gd name="T37" fmla="*/ 35 h 119"/>
                  <a:gd name="T38" fmla="*/ 72 w 72"/>
                  <a:gd name="T39" fmla="*/ 35 h 119"/>
                  <a:gd name="T40" fmla="*/ 66 w 72"/>
                  <a:gd name="T41" fmla="*/ 41 h 119"/>
                  <a:gd name="T42" fmla="*/ 60 w 72"/>
                  <a:gd name="T43" fmla="*/ 47 h 119"/>
                  <a:gd name="T44" fmla="*/ 54 w 72"/>
                  <a:gd name="T45" fmla="*/ 53 h 119"/>
                  <a:gd name="T46" fmla="*/ 48 w 72"/>
                  <a:gd name="T47" fmla="*/ 59 h 119"/>
                  <a:gd name="T48" fmla="*/ 42 w 72"/>
                  <a:gd name="T49" fmla="*/ 47 h 119"/>
                  <a:gd name="T50" fmla="*/ 48 w 72"/>
                  <a:gd name="T51" fmla="*/ 12 h 119"/>
                  <a:gd name="T52" fmla="*/ 42 w 72"/>
                  <a:gd name="T53" fmla="*/ 0 h 119"/>
                  <a:gd name="T54" fmla="*/ 42 w 72"/>
                  <a:gd name="T55" fmla="*/ 0 h 119"/>
                  <a:gd name="T56" fmla="*/ 42 w 72"/>
                  <a:gd name="T57" fmla="*/ 18 h 119"/>
                  <a:gd name="T58" fmla="*/ 36 w 72"/>
                  <a:gd name="T59" fmla="*/ 53 h 119"/>
                  <a:gd name="T60" fmla="*/ 36 w 72"/>
                  <a:gd name="T61" fmla="*/ 65 h 119"/>
                  <a:gd name="T62" fmla="*/ 36 w 72"/>
                  <a:gd name="T63" fmla="*/ 59 h 119"/>
                  <a:gd name="T64" fmla="*/ 30 w 72"/>
                  <a:gd name="T65" fmla="*/ 53 h 119"/>
                  <a:gd name="T66" fmla="*/ 30 w 72"/>
                  <a:gd name="T67" fmla="*/ 47 h 119"/>
                  <a:gd name="T68" fmla="*/ 18 w 72"/>
                  <a:gd name="T69" fmla="*/ 35 h 119"/>
                  <a:gd name="T70" fmla="*/ 12 w 72"/>
                  <a:gd name="T71" fmla="*/ 29 h 119"/>
                  <a:gd name="T72" fmla="*/ 6 w 72"/>
                  <a:gd name="T73" fmla="*/ 29 h 119"/>
                  <a:gd name="T74" fmla="*/ 12 w 72"/>
                  <a:gd name="T75" fmla="*/ 35 h 119"/>
                  <a:gd name="T76" fmla="*/ 18 w 72"/>
                  <a:gd name="T77" fmla="*/ 41 h 119"/>
                  <a:gd name="T78" fmla="*/ 30 w 72"/>
                  <a:gd name="T79" fmla="*/ 59 h 119"/>
                  <a:gd name="T80" fmla="*/ 30 w 72"/>
                  <a:gd name="T81" fmla="*/ 71 h 119"/>
                  <a:gd name="T82" fmla="*/ 30 w 72"/>
                  <a:gd name="T83" fmla="*/ 89 h 119"/>
                  <a:gd name="T84" fmla="*/ 24 w 72"/>
                  <a:gd name="T85" fmla="*/ 89 h 119"/>
                  <a:gd name="T86" fmla="*/ 24 w 72"/>
                  <a:gd name="T87" fmla="*/ 89 h 119"/>
                  <a:gd name="T88" fmla="*/ 18 w 72"/>
                  <a:gd name="T89" fmla="*/ 83 h 119"/>
                  <a:gd name="T90" fmla="*/ 12 w 72"/>
                  <a:gd name="T91" fmla="*/ 77 h 119"/>
                  <a:gd name="T92" fmla="*/ 6 w 72"/>
                  <a:gd name="T93" fmla="*/ 71 h 119"/>
                  <a:gd name="T94" fmla="*/ 0 w 72"/>
                  <a:gd name="T95" fmla="*/ 65 h 119"/>
                  <a:gd name="T96" fmla="*/ 0 w 72"/>
                  <a:gd name="T97" fmla="*/ 65 h 119"/>
                  <a:gd name="T98" fmla="*/ 6 w 72"/>
                  <a:gd name="T99" fmla="*/ 71 h 119"/>
                  <a:gd name="T100" fmla="*/ 12 w 72"/>
                  <a:gd name="T101" fmla="*/ 83 h 119"/>
                  <a:gd name="T102" fmla="*/ 18 w 72"/>
                  <a:gd name="T103" fmla="*/ 89 h 119"/>
                  <a:gd name="T104" fmla="*/ 18 w 72"/>
                  <a:gd name="T105" fmla="*/ 95 h 119"/>
                  <a:gd name="T106" fmla="*/ 18 w 72"/>
                  <a:gd name="T107" fmla="*/ 107 h 119"/>
                  <a:gd name="T108" fmla="*/ 12 w 72"/>
                  <a:gd name="T109" fmla="*/ 119 h 119"/>
                  <a:gd name="T110" fmla="*/ 12 w 72"/>
                  <a:gd name="T111" fmla="*/ 119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
                  <a:gd name="T169" fmla="*/ 0 h 119"/>
                  <a:gd name="T170" fmla="*/ 72 w 72"/>
                  <a:gd name="T171" fmla="*/ 119 h 1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 h="119">
                    <a:moveTo>
                      <a:pt x="18" y="119"/>
                    </a:moveTo>
                    <a:lnTo>
                      <a:pt x="18" y="113"/>
                    </a:lnTo>
                    <a:lnTo>
                      <a:pt x="24" y="107"/>
                    </a:lnTo>
                    <a:lnTo>
                      <a:pt x="30" y="101"/>
                    </a:lnTo>
                    <a:lnTo>
                      <a:pt x="30" y="95"/>
                    </a:lnTo>
                    <a:lnTo>
                      <a:pt x="36" y="95"/>
                    </a:lnTo>
                    <a:lnTo>
                      <a:pt x="42" y="95"/>
                    </a:lnTo>
                    <a:lnTo>
                      <a:pt x="48" y="95"/>
                    </a:lnTo>
                    <a:lnTo>
                      <a:pt x="54" y="95"/>
                    </a:lnTo>
                    <a:lnTo>
                      <a:pt x="60" y="89"/>
                    </a:lnTo>
                    <a:lnTo>
                      <a:pt x="66" y="89"/>
                    </a:lnTo>
                    <a:lnTo>
                      <a:pt x="66" y="83"/>
                    </a:lnTo>
                    <a:lnTo>
                      <a:pt x="72" y="83"/>
                    </a:lnTo>
                    <a:lnTo>
                      <a:pt x="72" y="77"/>
                    </a:lnTo>
                    <a:lnTo>
                      <a:pt x="66" y="83"/>
                    </a:lnTo>
                    <a:lnTo>
                      <a:pt x="60" y="83"/>
                    </a:lnTo>
                    <a:lnTo>
                      <a:pt x="54" y="89"/>
                    </a:lnTo>
                    <a:lnTo>
                      <a:pt x="48" y="89"/>
                    </a:lnTo>
                    <a:lnTo>
                      <a:pt x="42" y="89"/>
                    </a:lnTo>
                    <a:lnTo>
                      <a:pt x="36" y="95"/>
                    </a:lnTo>
                    <a:lnTo>
                      <a:pt x="36" y="89"/>
                    </a:lnTo>
                    <a:lnTo>
                      <a:pt x="36" y="77"/>
                    </a:lnTo>
                    <a:lnTo>
                      <a:pt x="42" y="71"/>
                    </a:lnTo>
                    <a:lnTo>
                      <a:pt x="42" y="65"/>
                    </a:lnTo>
                    <a:lnTo>
                      <a:pt x="48" y="65"/>
                    </a:lnTo>
                    <a:lnTo>
                      <a:pt x="48" y="59"/>
                    </a:lnTo>
                    <a:lnTo>
                      <a:pt x="54" y="59"/>
                    </a:lnTo>
                    <a:lnTo>
                      <a:pt x="60" y="53"/>
                    </a:lnTo>
                    <a:lnTo>
                      <a:pt x="66" y="47"/>
                    </a:lnTo>
                    <a:lnTo>
                      <a:pt x="72" y="41"/>
                    </a:lnTo>
                    <a:lnTo>
                      <a:pt x="72" y="35"/>
                    </a:lnTo>
                    <a:lnTo>
                      <a:pt x="72" y="41"/>
                    </a:lnTo>
                    <a:lnTo>
                      <a:pt x="66" y="41"/>
                    </a:lnTo>
                    <a:lnTo>
                      <a:pt x="60" y="47"/>
                    </a:lnTo>
                    <a:lnTo>
                      <a:pt x="54" y="53"/>
                    </a:lnTo>
                    <a:lnTo>
                      <a:pt x="48" y="53"/>
                    </a:lnTo>
                    <a:lnTo>
                      <a:pt x="48" y="59"/>
                    </a:lnTo>
                    <a:lnTo>
                      <a:pt x="42" y="59"/>
                    </a:lnTo>
                    <a:lnTo>
                      <a:pt x="42" y="47"/>
                    </a:lnTo>
                    <a:lnTo>
                      <a:pt x="42" y="29"/>
                    </a:lnTo>
                    <a:lnTo>
                      <a:pt x="48" y="12"/>
                    </a:lnTo>
                    <a:lnTo>
                      <a:pt x="42" y="6"/>
                    </a:lnTo>
                    <a:lnTo>
                      <a:pt x="42" y="0"/>
                    </a:lnTo>
                    <a:lnTo>
                      <a:pt x="42" y="6"/>
                    </a:lnTo>
                    <a:lnTo>
                      <a:pt x="42" y="18"/>
                    </a:lnTo>
                    <a:lnTo>
                      <a:pt x="42" y="35"/>
                    </a:lnTo>
                    <a:lnTo>
                      <a:pt x="36" y="53"/>
                    </a:lnTo>
                    <a:lnTo>
                      <a:pt x="36" y="65"/>
                    </a:lnTo>
                    <a:lnTo>
                      <a:pt x="36" y="59"/>
                    </a:lnTo>
                    <a:lnTo>
                      <a:pt x="30" y="59"/>
                    </a:lnTo>
                    <a:lnTo>
                      <a:pt x="30" y="53"/>
                    </a:lnTo>
                    <a:lnTo>
                      <a:pt x="30" y="47"/>
                    </a:lnTo>
                    <a:lnTo>
                      <a:pt x="24" y="41"/>
                    </a:lnTo>
                    <a:lnTo>
                      <a:pt x="18" y="35"/>
                    </a:lnTo>
                    <a:lnTo>
                      <a:pt x="12" y="29"/>
                    </a:lnTo>
                    <a:lnTo>
                      <a:pt x="6" y="29"/>
                    </a:lnTo>
                    <a:lnTo>
                      <a:pt x="12" y="29"/>
                    </a:lnTo>
                    <a:lnTo>
                      <a:pt x="12" y="35"/>
                    </a:lnTo>
                    <a:lnTo>
                      <a:pt x="18" y="41"/>
                    </a:lnTo>
                    <a:lnTo>
                      <a:pt x="24" y="53"/>
                    </a:lnTo>
                    <a:lnTo>
                      <a:pt x="30" y="59"/>
                    </a:lnTo>
                    <a:lnTo>
                      <a:pt x="30" y="65"/>
                    </a:lnTo>
                    <a:lnTo>
                      <a:pt x="30" y="71"/>
                    </a:lnTo>
                    <a:lnTo>
                      <a:pt x="30" y="77"/>
                    </a:lnTo>
                    <a:lnTo>
                      <a:pt x="30" y="89"/>
                    </a:lnTo>
                    <a:lnTo>
                      <a:pt x="24" y="89"/>
                    </a:lnTo>
                    <a:lnTo>
                      <a:pt x="18" y="89"/>
                    </a:lnTo>
                    <a:lnTo>
                      <a:pt x="18" y="83"/>
                    </a:lnTo>
                    <a:lnTo>
                      <a:pt x="12" y="77"/>
                    </a:lnTo>
                    <a:lnTo>
                      <a:pt x="6" y="71"/>
                    </a:lnTo>
                    <a:lnTo>
                      <a:pt x="0" y="65"/>
                    </a:lnTo>
                    <a:lnTo>
                      <a:pt x="6" y="71"/>
                    </a:lnTo>
                    <a:lnTo>
                      <a:pt x="6" y="77"/>
                    </a:lnTo>
                    <a:lnTo>
                      <a:pt x="12" y="83"/>
                    </a:lnTo>
                    <a:lnTo>
                      <a:pt x="12" y="89"/>
                    </a:lnTo>
                    <a:lnTo>
                      <a:pt x="18" y="89"/>
                    </a:lnTo>
                    <a:lnTo>
                      <a:pt x="18" y="95"/>
                    </a:lnTo>
                    <a:lnTo>
                      <a:pt x="18" y="101"/>
                    </a:lnTo>
                    <a:lnTo>
                      <a:pt x="18" y="107"/>
                    </a:lnTo>
                    <a:lnTo>
                      <a:pt x="12" y="113"/>
                    </a:lnTo>
                    <a:lnTo>
                      <a:pt x="12" y="119"/>
                    </a:lnTo>
                    <a:lnTo>
                      <a:pt x="18" y="11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8193" name="Freeform 256"/>
              <p:cNvSpPr>
                <a:spLocks/>
              </p:cNvSpPr>
              <p:nvPr/>
            </p:nvSpPr>
            <p:spPr bwMode="auto">
              <a:xfrm>
                <a:off x="4875" y="1881"/>
                <a:ext cx="143" cy="114"/>
              </a:xfrm>
              <a:custGeom>
                <a:avLst/>
                <a:gdLst>
                  <a:gd name="T0" fmla="*/ 137 w 143"/>
                  <a:gd name="T1" fmla="*/ 102 h 114"/>
                  <a:gd name="T2" fmla="*/ 125 w 143"/>
                  <a:gd name="T3" fmla="*/ 96 h 114"/>
                  <a:gd name="T4" fmla="*/ 119 w 143"/>
                  <a:gd name="T5" fmla="*/ 96 h 114"/>
                  <a:gd name="T6" fmla="*/ 113 w 143"/>
                  <a:gd name="T7" fmla="*/ 90 h 114"/>
                  <a:gd name="T8" fmla="*/ 113 w 143"/>
                  <a:gd name="T9" fmla="*/ 66 h 114"/>
                  <a:gd name="T10" fmla="*/ 113 w 143"/>
                  <a:gd name="T11" fmla="*/ 42 h 114"/>
                  <a:gd name="T12" fmla="*/ 113 w 143"/>
                  <a:gd name="T13" fmla="*/ 48 h 114"/>
                  <a:gd name="T14" fmla="*/ 107 w 143"/>
                  <a:gd name="T15" fmla="*/ 78 h 114"/>
                  <a:gd name="T16" fmla="*/ 101 w 143"/>
                  <a:gd name="T17" fmla="*/ 78 h 114"/>
                  <a:gd name="T18" fmla="*/ 89 w 143"/>
                  <a:gd name="T19" fmla="*/ 66 h 114"/>
                  <a:gd name="T20" fmla="*/ 77 w 143"/>
                  <a:gd name="T21" fmla="*/ 60 h 114"/>
                  <a:gd name="T22" fmla="*/ 77 w 143"/>
                  <a:gd name="T23" fmla="*/ 12 h 114"/>
                  <a:gd name="T24" fmla="*/ 71 w 143"/>
                  <a:gd name="T25" fmla="*/ 0 h 114"/>
                  <a:gd name="T26" fmla="*/ 71 w 143"/>
                  <a:gd name="T27" fmla="*/ 18 h 114"/>
                  <a:gd name="T28" fmla="*/ 71 w 143"/>
                  <a:gd name="T29" fmla="*/ 54 h 114"/>
                  <a:gd name="T30" fmla="*/ 47 w 143"/>
                  <a:gd name="T31" fmla="*/ 36 h 114"/>
                  <a:gd name="T32" fmla="*/ 18 w 143"/>
                  <a:gd name="T33" fmla="*/ 18 h 114"/>
                  <a:gd name="T34" fmla="*/ 6 w 143"/>
                  <a:gd name="T35" fmla="*/ 6 h 114"/>
                  <a:gd name="T36" fmla="*/ 12 w 143"/>
                  <a:gd name="T37" fmla="*/ 12 h 114"/>
                  <a:gd name="T38" fmla="*/ 30 w 143"/>
                  <a:gd name="T39" fmla="*/ 30 h 114"/>
                  <a:gd name="T40" fmla="*/ 59 w 143"/>
                  <a:gd name="T41" fmla="*/ 54 h 114"/>
                  <a:gd name="T42" fmla="*/ 71 w 143"/>
                  <a:gd name="T43" fmla="*/ 60 h 114"/>
                  <a:gd name="T44" fmla="*/ 65 w 143"/>
                  <a:gd name="T45" fmla="*/ 60 h 114"/>
                  <a:gd name="T46" fmla="*/ 41 w 143"/>
                  <a:gd name="T47" fmla="*/ 66 h 114"/>
                  <a:gd name="T48" fmla="*/ 18 w 143"/>
                  <a:gd name="T49" fmla="*/ 60 h 114"/>
                  <a:gd name="T50" fmla="*/ 0 w 143"/>
                  <a:gd name="T51" fmla="*/ 54 h 114"/>
                  <a:gd name="T52" fmla="*/ 6 w 143"/>
                  <a:gd name="T53" fmla="*/ 66 h 114"/>
                  <a:gd name="T54" fmla="*/ 30 w 143"/>
                  <a:gd name="T55" fmla="*/ 66 h 114"/>
                  <a:gd name="T56" fmla="*/ 59 w 143"/>
                  <a:gd name="T57" fmla="*/ 72 h 114"/>
                  <a:gd name="T58" fmla="*/ 71 w 143"/>
                  <a:gd name="T59" fmla="*/ 72 h 114"/>
                  <a:gd name="T60" fmla="*/ 83 w 143"/>
                  <a:gd name="T61" fmla="*/ 78 h 114"/>
                  <a:gd name="T62" fmla="*/ 95 w 143"/>
                  <a:gd name="T63" fmla="*/ 90 h 114"/>
                  <a:gd name="T64" fmla="*/ 83 w 143"/>
                  <a:gd name="T65" fmla="*/ 96 h 114"/>
                  <a:gd name="T66" fmla="*/ 65 w 143"/>
                  <a:gd name="T67" fmla="*/ 102 h 114"/>
                  <a:gd name="T68" fmla="*/ 53 w 143"/>
                  <a:gd name="T69" fmla="*/ 108 h 114"/>
                  <a:gd name="T70" fmla="*/ 53 w 143"/>
                  <a:gd name="T71" fmla="*/ 108 h 114"/>
                  <a:gd name="T72" fmla="*/ 65 w 143"/>
                  <a:gd name="T73" fmla="*/ 108 h 114"/>
                  <a:gd name="T74" fmla="*/ 89 w 143"/>
                  <a:gd name="T75" fmla="*/ 102 h 114"/>
                  <a:gd name="T76" fmla="*/ 101 w 143"/>
                  <a:gd name="T77" fmla="*/ 96 h 114"/>
                  <a:gd name="T78" fmla="*/ 113 w 143"/>
                  <a:gd name="T79" fmla="*/ 96 h 114"/>
                  <a:gd name="T80" fmla="*/ 125 w 143"/>
                  <a:gd name="T81" fmla="*/ 102 h 114"/>
                  <a:gd name="T82" fmla="*/ 131 w 143"/>
                  <a:gd name="T83" fmla="*/ 108 h 114"/>
                  <a:gd name="T84" fmla="*/ 143 w 143"/>
                  <a:gd name="T85" fmla="*/ 114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14"/>
                  <a:gd name="T131" fmla="*/ 143 w 143"/>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14">
                    <a:moveTo>
                      <a:pt x="143" y="114"/>
                    </a:moveTo>
                    <a:lnTo>
                      <a:pt x="137" y="108"/>
                    </a:lnTo>
                    <a:lnTo>
                      <a:pt x="137" y="102"/>
                    </a:lnTo>
                    <a:lnTo>
                      <a:pt x="131" y="102"/>
                    </a:lnTo>
                    <a:lnTo>
                      <a:pt x="131" y="96"/>
                    </a:lnTo>
                    <a:lnTo>
                      <a:pt x="125" y="96"/>
                    </a:lnTo>
                    <a:lnTo>
                      <a:pt x="119" y="96"/>
                    </a:lnTo>
                    <a:lnTo>
                      <a:pt x="119" y="90"/>
                    </a:lnTo>
                    <a:lnTo>
                      <a:pt x="113" y="90"/>
                    </a:lnTo>
                    <a:lnTo>
                      <a:pt x="113" y="84"/>
                    </a:lnTo>
                    <a:lnTo>
                      <a:pt x="113" y="78"/>
                    </a:lnTo>
                    <a:lnTo>
                      <a:pt x="113" y="66"/>
                    </a:lnTo>
                    <a:lnTo>
                      <a:pt x="113" y="54"/>
                    </a:lnTo>
                    <a:lnTo>
                      <a:pt x="113" y="48"/>
                    </a:lnTo>
                    <a:lnTo>
                      <a:pt x="113" y="42"/>
                    </a:lnTo>
                    <a:lnTo>
                      <a:pt x="113" y="48"/>
                    </a:lnTo>
                    <a:lnTo>
                      <a:pt x="113" y="54"/>
                    </a:lnTo>
                    <a:lnTo>
                      <a:pt x="107" y="66"/>
                    </a:lnTo>
                    <a:lnTo>
                      <a:pt x="107" y="78"/>
                    </a:lnTo>
                    <a:lnTo>
                      <a:pt x="107" y="84"/>
                    </a:lnTo>
                    <a:lnTo>
                      <a:pt x="101" y="84"/>
                    </a:lnTo>
                    <a:lnTo>
                      <a:pt x="101" y="78"/>
                    </a:lnTo>
                    <a:lnTo>
                      <a:pt x="95" y="78"/>
                    </a:lnTo>
                    <a:lnTo>
                      <a:pt x="95" y="72"/>
                    </a:lnTo>
                    <a:lnTo>
                      <a:pt x="89" y="66"/>
                    </a:lnTo>
                    <a:lnTo>
                      <a:pt x="83" y="66"/>
                    </a:lnTo>
                    <a:lnTo>
                      <a:pt x="83" y="60"/>
                    </a:lnTo>
                    <a:lnTo>
                      <a:pt x="77" y="60"/>
                    </a:lnTo>
                    <a:lnTo>
                      <a:pt x="83" y="48"/>
                    </a:lnTo>
                    <a:lnTo>
                      <a:pt x="77" y="30"/>
                    </a:lnTo>
                    <a:lnTo>
                      <a:pt x="77" y="12"/>
                    </a:lnTo>
                    <a:lnTo>
                      <a:pt x="71" y="0"/>
                    </a:lnTo>
                    <a:lnTo>
                      <a:pt x="71" y="6"/>
                    </a:lnTo>
                    <a:lnTo>
                      <a:pt x="71" y="12"/>
                    </a:lnTo>
                    <a:lnTo>
                      <a:pt x="71" y="18"/>
                    </a:lnTo>
                    <a:lnTo>
                      <a:pt x="77" y="30"/>
                    </a:lnTo>
                    <a:lnTo>
                      <a:pt x="77" y="48"/>
                    </a:lnTo>
                    <a:lnTo>
                      <a:pt x="71" y="54"/>
                    </a:lnTo>
                    <a:lnTo>
                      <a:pt x="65" y="48"/>
                    </a:lnTo>
                    <a:lnTo>
                      <a:pt x="59" y="42"/>
                    </a:lnTo>
                    <a:lnTo>
                      <a:pt x="47" y="36"/>
                    </a:lnTo>
                    <a:lnTo>
                      <a:pt x="41" y="30"/>
                    </a:lnTo>
                    <a:lnTo>
                      <a:pt x="30" y="24"/>
                    </a:lnTo>
                    <a:lnTo>
                      <a:pt x="18" y="18"/>
                    </a:lnTo>
                    <a:lnTo>
                      <a:pt x="12" y="12"/>
                    </a:lnTo>
                    <a:lnTo>
                      <a:pt x="12" y="6"/>
                    </a:lnTo>
                    <a:lnTo>
                      <a:pt x="6" y="6"/>
                    </a:lnTo>
                    <a:lnTo>
                      <a:pt x="12" y="12"/>
                    </a:lnTo>
                    <a:lnTo>
                      <a:pt x="18" y="18"/>
                    </a:lnTo>
                    <a:lnTo>
                      <a:pt x="24" y="24"/>
                    </a:lnTo>
                    <a:lnTo>
                      <a:pt x="30" y="30"/>
                    </a:lnTo>
                    <a:lnTo>
                      <a:pt x="41" y="36"/>
                    </a:lnTo>
                    <a:lnTo>
                      <a:pt x="53" y="48"/>
                    </a:lnTo>
                    <a:lnTo>
                      <a:pt x="59" y="54"/>
                    </a:lnTo>
                    <a:lnTo>
                      <a:pt x="65" y="54"/>
                    </a:lnTo>
                    <a:lnTo>
                      <a:pt x="71" y="60"/>
                    </a:lnTo>
                    <a:lnTo>
                      <a:pt x="65" y="60"/>
                    </a:lnTo>
                    <a:lnTo>
                      <a:pt x="59" y="66"/>
                    </a:lnTo>
                    <a:lnTo>
                      <a:pt x="53" y="66"/>
                    </a:lnTo>
                    <a:lnTo>
                      <a:pt x="41" y="66"/>
                    </a:lnTo>
                    <a:lnTo>
                      <a:pt x="36" y="66"/>
                    </a:lnTo>
                    <a:lnTo>
                      <a:pt x="24" y="66"/>
                    </a:lnTo>
                    <a:lnTo>
                      <a:pt x="18" y="60"/>
                    </a:lnTo>
                    <a:lnTo>
                      <a:pt x="12" y="60"/>
                    </a:lnTo>
                    <a:lnTo>
                      <a:pt x="6" y="60"/>
                    </a:lnTo>
                    <a:lnTo>
                      <a:pt x="0" y="54"/>
                    </a:lnTo>
                    <a:lnTo>
                      <a:pt x="0" y="60"/>
                    </a:lnTo>
                    <a:lnTo>
                      <a:pt x="6" y="60"/>
                    </a:lnTo>
                    <a:lnTo>
                      <a:pt x="6" y="66"/>
                    </a:lnTo>
                    <a:lnTo>
                      <a:pt x="12" y="66"/>
                    </a:lnTo>
                    <a:lnTo>
                      <a:pt x="18" y="66"/>
                    </a:lnTo>
                    <a:lnTo>
                      <a:pt x="30" y="66"/>
                    </a:lnTo>
                    <a:lnTo>
                      <a:pt x="41" y="66"/>
                    </a:lnTo>
                    <a:lnTo>
                      <a:pt x="47" y="66"/>
                    </a:lnTo>
                    <a:lnTo>
                      <a:pt x="59" y="72"/>
                    </a:lnTo>
                    <a:lnTo>
                      <a:pt x="65" y="72"/>
                    </a:lnTo>
                    <a:lnTo>
                      <a:pt x="71" y="72"/>
                    </a:lnTo>
                    <a:lnTo>
                      <a:pt x="77" y="72"/>
                    </a:lnTo>
                    <a:lnTo>
                      <a:pt x="77" y="78"/>
                    </a:lnTo>
                    <a:lnTo>
                      <a:pt x="83" y="78"/>
                    </a:lnTo>
                    <a:lnTo>
                      <a:pt x="89" y="84"/>
                    </a:lnTo>
                    <a:lnTo>
                      <a:pt x="95" y="90"/>
                    </a:lnTo>
                    <a:lnTo>
                      <a:pt x="89" y="90"/>
                    </a:lnTo>
                    <a:lnTo>
                      <a:pt x="83" y="96"/>
                    </a:lnTo>
                    <a:lnTo>
                      <a:pt x="77" y="96"/>
                    </a:lnTo>
                    <a:lnTo>
                      <a:pt x="71" y="102"/>
                    </a:lnTo>
                    <a:lnTo>
                      <a:pt x="65" y="102"/>
                    </a:lnTo>
                    <a:lnTo>
                      <a:pt x="59" y="108"/>
                    </a:lnTo>
                    <a:lnTo>
                      <a:pt x="53" y="108"/>
                    </a:lnTo>
                    <a:lnTo>
                      <a:pt x="47" y="108"/>
                    </a:lnTo>
                    <a:lnTo>
                      <a:pt x="53" y="108"/>
                    </a:lnTo>
                    <a:lnTo>
                      <a:pt x="59" y="108"/>
                    </a:lnTo>
                    <a:lnTo>
                      <a:pt x="65" y="108"/>
                    </a:lnTo>
                    <a:lnTo>
                      <a:pt x="77" y="108"/>
                    </a:lnTo>
                    <a:lnTo>
                      <a:pt x="83" y="102"/>
                    </a:lnTo>
                    <a:lnTo>
                      <a:pt x="89" y="102"/>
                    </a:lnTo>
                    <a:lnTo>
                      <a:pt x="95" y="102"/>
                    </a:lnTo>
                    <a:lnTo>
                      <a:pt x="95" y="96"/>
                    </a:lnTo>
                    <a:lnTo>
                      <a:pt x="101" y="96"/>
                    </a:lnTo>
                    <a:lnTo>
                      <a:pt x="107" y="96"/>
                    </a:lnTo>
                    <a:lnTo>
                      <a:pt x="113" y="96"/>
                    </a:lnTo>
                    <a:lnTo>
                      <a:pt x="113" y="102"/>
                    </a:lnTo>
                    <a:lnTo>
                      <a:pt x="119" y="102"/>
                    </a:lnTo>
                    <a:lnTo>
                      <a:pt x="125" y="102"/>
                    </a:lnTo>
                    <a:lnTo>
                      <a:pt x="125" y="108"/>
                    </a:lnTo>
                    <a:lnTo>
                      <a:pt x="131" y="108"/>
                    </a:lnTo>
                    <a:lnTo>
                      <a:pt x="137" y="108"/>
                    </a:lnTo>
                    <a:lnTo>
                      <a:pt x="137" y="114"/>
                    </a:lnTo>
                    <a:lnTo>
                      <a:pt x="143" y="114"/>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grpSp>
          <p:nvGrpSpPr>
            <p:cNvPr id="7687" name="Group 257"/>
            <p:cNvGrpSpPr>
              <a:grpSpLocks/>
            </p:cNvGrpSpPr>
            <p:nvPr/>
          </p:nvGrpSpPr>
          <p:grpSpPr bwMode="auto">
            <a:xfrm rot="10800000">
              <a:off x="0" y="0"/>
              <a:ext cx="1104" cy="1182"/>
              <a:chOff x="4176" y="878"/>
              <a:chExt cx="1254" cy="1422"/>
            </a:xfrm>
          </p:grpSpPr>
          <p:sp>
            <p:nvSpPr>
              <p:cNvPr id="7688" name="Freeform 258"/>
              <p:cNvSpPr>
                <a:spLocks/>
              </p:cNvSpPr>
              <p:nvPr/>
            </p:nvSpPr>
            <p:spPr bwMode="auto">
              <a:xfrm>
                <a:off x="5149" y="1189"/>
                <a:ext cx="54" cy="149"/>
              </a:xfrm>
              <a:custGeom>
                <a:avLst/>
                <a:gdLst>
                  <a:gd name="T0" fmla="*/ 42 w 54"/>
                  <a:gd name="T1" fmla="*/ 149 h 149"/>
                  <a:gd name="T2" fmla="*/ 42 w 54"/>
                  <a:gd name="T3" fmla="*/ 149 h 149"/>
                  <a:gd name="T4" fmla="*/ 42 w 54"/>
                  <a:gd name="T5" fmla="*/ 143 h 149"/>
                  <a:gd name="T6" fmla="*/ 42 w 54"/>
                  <a:gd name="T7" fmla="*/ 143 h 149"/>
                  <a:gd name="T8" fmla="*/ 42 w 54"/>
                  <a:gd name="T9" fmla="*/ 143 h 149"/>
                  <a:gd name="T10" fmla="*/ 48 w 54"/>
                  <a:gd name="T11" fmla="*/ 119 h 149"/>
                  <a:gd name="T12" fmla="*/ 48 w 54"/>
                  <a:gd name="T13" fmla="*/ 96 h 149"/>
                  <a:gd name="T14" fmla="*/ 48 w 54"/>
                  <a:gd name="T15" fmla="*/ 78 h 149"/>
                  <a:gd name="T16" fmla="*/ 36 w 54"/>
                  <a:gd name="T17" fmla="*/ 60 h 149"/>
                  <a:gd name="T18" fmla="*/ 30 w 54"/>
                  <a:gd name="T19" fmla="*/ 42 h 149"/>
                  <a:gd name="T20" fmla="*/ 18 w 54"/>
                  <a:gd name="T21" fmla="*/ 24 h 149"/>
                  <a:gd name="T22" fmla="*/ 6 w 54"/>
                  <a:gd name="T23" fmla="*/ 12 h 149"/>
                  <a:gd name="T24" fmla="*/ 0 w 54"/>
                  <a:gd name="T25" fmla="*/ 0 h 149"/>
                  <a:gd name="T26" fmla="*/ 12 w 54"/>
                  <a:gd name="T27" fmla="*/ 6 h 149"/>
                  <a:gd name="T28" fmla="*/ 24 w 54"/>
                  <a:gd name="T29" fmla="*/ 18 h 149"/>
                  <a:gd name="T30" fmla="*/ 36 w 54"/>
                  <a:gd name="T31" fmla="*/ 36 h 149"/>
                  <a:gd name="T32" fmla="*/ 48 w 54"/>
                  <a:gd name="T33" fmla="*/ 60 h 149"/>
                  <a:gd name="T34" fmla="*/ 54 w 54"/>
                  <a:gd name="T35" fmla="*/ 84 h 149"/>
                  <a:gd name="T36" fmla="*/ 54 w 54"/>
                  <a:gd name="T37" fmla="*/ 107 h 149"/>
                  <a:gd name="T38" fmla="*/ 54 w 54"/>
                  <a:gd name="T39" fmla="*/ 131 h 149"/>
                  <a:gd name="T40" fmla="*/ 42 w 54"/>
                  <a:gd name="T41" fmla="*/ 149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9"/>
                  <a:gd name="T65" fmla="*/ 54 w 54"/>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9">
                    <a:moveTo>
                      <a:pt x="42" y="149"/>
                    </a:moveTo>
                    <a:lnTo>
                      <a:pt x="42" y="149"/>
                    </a:lnTo>
                    <a:lnTo>
                      <a:pt x="42" y="143"/>
                    </a:lnTo>
                    <a:lnTo>
                      <a:pt x="48" y="119"/>
                    </a:lnTo>
                    <a:lnTo>
                      <a:pt x="48" y="96"/>
                    </a:lnTo>
                    <a:lnTo>
                      <a:pt x="48" y="78"/>
                    </a:lnTo>
                    <a:lnTo>
                      <a:pt x="36" y="60"/>
                    </a:lnTo>
                    <a:lnTo>
                      <a:pt x="30" y="42"/>
                    </a:lnTo>
                    <a:lnTo>
                      <a:pt x="18" y="24"/>
                    </a:lnTo>
                    <a:lnTo>
                      <a:pt x="6" y="12"/>
                    </a:lnTo>
                    <a:lnTo>
                      <a:pt x="0" y="0"/>
                    </a:lnTo>
                    <a:lnTo>
                      <a:pt x="12" y="6"/>
                    </a:lnTo>
                    <a:lnTo>
                      <a:pt x="24" y="18"/>
                    </a:lnTo>
                    <a:lnTo>
                      <a:pt x="36" y="36"/>
                    </a:lnTo>
                    <a:lnTo>
                      <a:pt x="48" y="60"/>
                    </a:lnTo>
                    <a:lnTo>
                      <a:pt x="54" y="84"/>
                    </a:lnTo>
                    <a:lnTo>
                      <a:pt x="54" y="107"/>
                    </a:lnTo>
                    <a:lnTo>
                      <a:pt x="54" y="131"/>
                    </a:lnTo>
                    <a:lnTo>
                      <a:pt x="42" y="1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89" name="Freeform 259"/>
              <p:cNvSpPr>
                <a:spLocks/>
              </p:cNvSpPr>
              <p:nvPr/>
            </p:nvSpPr>
            <p:spPr bwMode="auto">
              <a:xfrm>
                <a:off x="5125" y="1207"/>
                <a:ext cx="54" cy="12"/>
              </a:xfrm>
              <a:custGeom>
                <a:avLst/>
                <a:gdLst>
                  <a:gd name="T0" fmla="*/ 0 w 54"/>
                  <a:gd name="T1" fmla="*/ 6 h 12"/>
                  <a:gd name="T2" fmla="*/ 6 w 54"/>
                  <a:gd name="T3" fmla="*/ 0 h 12"/>
                  <a:gd name="T4" fmla="*/ 12 w 54"/>
                  <a:gd name="T5" fmla="*/ 0 h 12"/>
                  <a:gd name="T6" fmla="*/ 18 w 54"/>
                  <a:gd name="T7" fmla="*/ 0 h 12"/>
                  <a:gd name="T8" fmla="*/ 24 w 54"/>
                  <a:gd name="T9" fmla="*/ 0 h 12"/>
                  <a:gd name="T10" fmla="*/ 30 w 54"/>
                  <a:gd name="T11" fmla="*/ 6 h 12"/>
                  <a:gd name="T12" fmla="*/ 42 w 54"/>
                  <a:gd name="T13" fmla="*/ 6 h 12"/>
                  <a:gd name="T14" fmla="*/ 48 w 54"/>
                  <a:gd name="T15" fmla="*/ 12 h 12"/>
                  <a:gd name="T16" fmla="*/ 54 w 54"/>
                  <a:gd name="T17" fmla="*/ 12 h 12"/>
                  <a:gd name="T18" fmla="*/ 48 w 54"/>
                  <a:gd name="T19" fmla="*/ 12 h 12"/>
                  <a:gd name="T20" fmla="*/ 42 w 54"/>
                  <a:gd name="T21" fmla="*/ 12 h 12"/>
                  <a:gd name="T22" fmla="*/ 30 w 54"/>
                  <a:gd name="T23" fmla="*/ 12 h 12"/>
                  <a:gd name="T24" fmla="*/ 24 w 54"/>
                  <a:gd name="T25" fmla="*/ 6 h 12"/>
                  <a:gd name="T26" fmla="*/ 18 w 54"/>
                  <a:gd name="T27" fmla="*/ 6 h 12"/>
                  <a:gd name="T28" fmla="*/ 12 w 54"/>
                  <a:gd name="T29" fmla="*/ 6 h 12"/>
                  <a:gd name="T30" fmla="*/ 6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6" y="0"/>
                    </a:lnTo>
                    <a:lnTo>
                      <a:pt x="12" y="0"/>
                    </a:lnTo>
                    <a:lnTo>
                      <a:pt x="18" y="0"/>
                    </a:lnTo>
                    <a:lnTo>
                      <a:pt x="24" y="0"/>
                    </a:lnTo>
                    <a:lnTo>
                      <a:pt x="30" y="6"/>
                    </a:lnTo>
                    <a:lnTo>
                      <a:pt x="42" y="6"/>
                    </a:lnTo>
                    <a:lnTo>
                      <a:pt x="48" y="12"/>
                    </a:lnTo>
                    <a:lnTo>
                      <a:pt x="54" y="12"/>
                    </a:lnTo>
                    <a:lnTo>
                      <a:pt x="48" y="12"/>
                    </a:lnTo>
                    <a:lnTo>
                      <a:pt x="42" y="12"/>
                    </a:lnTo>
                    <a:lnTo>
                      <a:pt x="30" y="12"/>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90" name="Freeform 260"/>
              <p:cNvSpPr>
                <a:spLocks/>
              </p:cNvSpPr>
              <p:nvPr/>
            </p:nvSpPr>
            <p:spPr bwMode="auto">
              <a:xfrm>
                <a:off x="5125" y="1219"/>
                <a:ext cx="60" cy="12"/>
              </a:xfrm>
              <a:custGeom>
                <a:avLst/>
                <a:gdLst>
                  <a:gd name="T0" fmla="*/ 0 w 60"/>
                  <a:gd name="T1" fmla="*/ 0 h 12"/>
                  <a:gd name="T2" fmla="*/ 6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12 h 12"/>
                  <a:gd name="T16" fmla="*/ 60 w 60"/>
                  <a:gd name="T17" fmla="*/ 12 h 12"/>
                  <a:gd name="T18" fmla="*/ 54 w 60"/>
                  <a:gd name="T19" fmla="*/ 12 h 12"/>
                  <a:gd name="T20" fmla="*/ 48 w 60"/>
                  <a:gd name="T21" fmla="*/ 12 h 12"/>
                  <a:gd name="T22" fmla="*/ 36 w 60"/>
                  <a:gd name="T23" fmla="*/ 12 h 12"/>
                  <a:gd name="T24" fmla="*/ 30 w 60"/>
                  <a:gd name="T25" fmla="*/ 6 h 12"/>
                  <a:gd name="T26" fmla="*/ 18 w 60"/>
                  <a:gd name="T27" fmla="*/ 6 h 12"/>
                  <a:gd name="T28" fmla="*/ 12 w 60"/>
                  <a:gd name="T29" fmla="*/ 6 h 12"/>
                  <a:gd name="T30" fmla="*/ 6 w 60"/>
                  <a:gd name="T31" fmla="*/ 0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6" y="0"/>
                    </a:lnTo>
                    <a:lnTo>
                      <a:pt x="18" y="0"/>
                    </a:lnTo>
                    <a:lnTo>
                      <a:pt x="24" y="0"/>
                    </a:lnTo>
                    <a:lnTo>
                      <a:pt x="36" y="6"/>
                    </a:lnTo>
                    <a:lnTo>
                      <a:pt x="48" y="6"/>
                    </a:lnTo>
                    <a:lnTo>
                      <a:pt x="54" y="12"/>
                    </a:lnTo>
                    <a:lnTo>
                      <a:pt x="60" y="12"/>
                    </a:lnTo>
                    <a:lnTo>
                      <a:pt x="54" y="12"/>
                    </a:lnTo>
                    <a:lnTo>
                      <a:pt x="48" y="12"/>
                    </a:lnTo>
                    <a:lnTo>
                      <a:pt x="36" y="12"/>
                    </a:lnTo>
                    <a:lnTo>
                      <a:pt x="30" y="6"/>
                    </a:lnTo>
                    <a:lnTo>
                      <a:pt x="18" y="6"/>
                    </a:lnTo>
                    <a:lnTo>
                      <a:pt x="12"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91" name="Freeform 261"/>
              <p:cNvSpPr>
                <a:spLocks/>
              </p:cNvSpPr>
              <p:nvPr/>
            </p:nvSpPr>
            <p:spPr bwMode="auto">
              <a:xfrm>
                <a:off x="5131" y="1243"/>
                <a:ext cx="66" cy="12"/>
              </a:xfrm>
              <a:custGeom>
                <a:avLst/>
                <a:gdLst>
                  <a:gd name="T0" fmla="*/ 0 w 66"/>
                  <a:gd name="T1" fmla="*/ 0 h 12"/>
                  <a:gd name="T2" fmla="*/ 6 w 66"/>
                  <a:gd name="T3" fmla="*/ 0 h 12"/>
                  <a:gd name="T4" fmla="*/ 12 w 66"/>
                  <a:gd name="T5" fmla="*/ 0 h 12"/>
                  <a:gd name="T6" fmla="*/ 18 w 66"/>
                  <a:gd name="T7" fmla="*/ 0 h 12"/>
                  <a:gd name="T8" fmla="*/ 30 w 66"/>
                  <a:gd name="T9" fmla="*/ 0 h 12"/>
                  <a:gd name="T10" fmla="*/ 42 w 66"/>
                  <a:gd name="T11" fmla="*/ 6 h 12"/>
                  <a:gd name="T12" fmla="*/ 54 w 66"/>
                  <a:gd name="T13" fmla="*/ 6 h 12"/>
                  <a:gd name="T14" fmla="*/ 60 w 66"/>
                  <a:gd name="T15" fmla="*/ 6 h 12"/>
                  <a:gd name="T16" fmla="*/ 66 w 66"/>
                  <a:gd name="T17" fmla="*/ 12 h 12"/>
                  <a:gd name="T18" fmla="*/ 60 w 66"/>
                  <a:gd name="T19" fmla="*/ 12 h 12"/>
                  <a:gd name="T20" fmla="*/ 54 w 66"/>
                  <a:gd name="T21" fmla="*/ 12 h 12"/>
                  <a:gd name="T22" fmla="*/ 42 w 66"/>
                  <a:gd name="T23" fmla="*/ 12 h 12"/>
                  <a:gd name="T24" fmla="*/ 30 w 66"/>
                  <a:gd name="T25" fmla="*/ 12 h 12"/>
                  <a:gd name="T26" fmla="*/ 18 w 66"/>
                  <a:gd name="T27" fmla="*/ 6 h 12"/>
                  <a:gd name="T28" fmla="*/ 12 w 66"/>
                  <a:gd name="T29" fmla="*/ 6 h 12"/>
                  <a:gd name="T30" fmla="*/ 6 w 66"/>
                  <a:gd name="T31" fmla="*/ 6 h 12"/>
                  <a:gd name="T32" fmla="*/ 0 w 6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2"/>
                  <a:gd name="T53" fmla="*/ 66 w 6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2">
                    <a:moveTo>
                      <a:pt x="0" y="0"/>
                    </a:moveTo>
                    <a:lnTo>
                      <a:pt x="6" y="0"/>
                    </a:lnTo>
                    <a:lnTo>
                      <a:pt x="12" y="0"/>
                    </a:lnTo>
                    <a:lnTo>
                      <a:pt x="18" y="0"/>
                    </a:lnTo>
                    <a:lnTo>
                      <a:pt x="30" y="0"/>
                    </a:lnTo>
                    <a:lnTo>
                      <a:pt x="42" y="6"/>
                    </a:lnTo>
                    <a:lnTo>
                      <a:pt x="54" y="6"/>
                    </a:lnTo>
                    <a:lnTo>
                      <a:pt x="60" y="6"/>
                    </a:lnTo>
                    <a:lnTo>
                      <a:pt x="66" y="12"/>
                    </a:lnTo>
                    <a:lnTo>
                      <a:pt x="60" y="12"/>
                    </a:lnTo>
                    <a:lnTo>
                      <a:pt x="54" y="12"/>
                    </a:lnTo>
                    <a:lnTo>
                      <a:pt x="42" y="12"/>
                    </a:lnTo>
                    <a:lnTo>
                      <a:pt x="30" y="12"/>
                    </a:lnTo>
                    <a:lnTo>
                      <a:pt x="18" y="6"/>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92" name="Freeform 262"/>
              <p:cNvSpPr>
                <a:spLocks/>
              </p:cNvSpPr>
              <p:nvPr/>
            </p:nvSpPr>
            <p:spPr bwMode="auto">
              <a:xfrm>
                <a:off x="5143" y="1261"/>
                <a:ext cx="54" cy="6"/>
              </a:xfrm>
              <a:custGeom>
                <a:avLst/>
                <a:gdLst>
                  <a:gd name="T0" fmla="*/ 0 w 54"/>
                  <a:gd name="T1" fmla="*/ 0 h 6"/>
                  <a:gd name="T2" fmla="*/ 0 w 54"/>
                  <a:gd name="T3" fmla="*/ 0 h 6"/>
                  <a:gd name="T4" fmla="*/ 6 w 54"/>
                  <a:gd name="T5" fmla="*/ 0 h 6"/>
                  <a:gd name="T6" fmla="*/ 18 w 54"/>
                  <a:gd name="T7" fmla="*/ 0 h 6"/>
                  <a:gd name="T8" fmla="*/ 24 w 54"/>
                  <a:gd name="T9" fmla="*/ 0 h 6"/>
                  <a:gd name="T10" fmla="*/ 36 w 54"/>
                  <a:gd name="T11" fmla="*/ 0 h 6"/>
                  <a:gd name="T12" fmla="*/ 42 w 54"/>
                  <a:gd name="T13" fmla="*/ 0 h 6"/>
                  <a:gd name="T14" fmla="*/ 54 w 54"/>
                  <a:gd name="T15" fmla="*/ 6 h 6"/>
                  <a:gd name="T16" fmla="*/ 54 w 54"/>
                  <a:gd name="T17" fmla="*/ 6 h 6"/>
                  <a:gd name="T18" fmla="*/ 54 w 54"/>
                  <a:gd name="T19" fmla="*/ 6 h 6"/>
                  <a:gd name="T20" fmla="*/ 42 w 54"/>
                  <a:gd name="T21" fmla="*/ 6 h 6"/>
                  <a:gd name="T22" fmla="*/ 36 w 54"/>
                  <a:gd name="T23" fmla="*/ 6 h 6"/>
                  <a:gd name="T24" fmla="*/ 24 w 54"/>
                  <a:gd name="T25" fmla="*/ 6 h 6"/>
                  <a:gd name="T26" fmla="*/ 18 w 54"/>
                  <a:gd name="T27" fmla="*/ 6 h 6"/>
                  <a:gd name="T28" fmla="*/ 6 w 54"/>
                  <a:gd name="T29" fmla="*/ 6 h 6"/>
                  <a:gd name="T30" fmla="*/ 0 w 54"/>
                  <a:gd name="T31" fmla="*/ 0 h 6"/>
                  <a:gd name="T32" fmla="*/ 0 w 5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
                  <a:gd name="T53" fmla="*/ 54 w 5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
                    <a:moveTo>
                      <a:pt x="0" y="0"/>
                    </a:moveTo>
                    <a:lnTo>
                      <a:pt x="0" y="0"/>
                    </a:lnTo>
                    <a:lnTo>
                      <a:pt x="6" y="0"/>
                    </a:lnTo>
                    <a:lnTo>
                      <a:pt x="18" y="0"/>
                    </a:lnTo>
                    <a:lnTo>
                      <a:pt x="24" y="0"/>
                    </a:lnTo>
                    <a:lnTo>
                      <a:pt x="36" y="0"/>
                    </a:lnTo>
                    <a:lnTo>
                      <a:pt x="42" y="0"/>
                    </a:lnTo>
                    <a:lnTo>
                      <a:pt x="54" y="6"/>
                    </a:lnTo>
                    <a:lnTo>
                      <a:pt x="42" y="6"/>
                    </a:lnTo>
                    <a:lnTo>
                      <a:pt x="36" y="6"/>
                    </a:lnTo>
                    <a:lnTo>
                      <a:pt x="24" y="6"/>
                    </a:lnTo>
                    <a:lnTo>
                      <a:pt x="18"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93" name="Freeform 263"/>
              <p:cNvSpPr>
                <a:spLocks/>
              </p:cNvSpPr>
              <p:nvPr/>
            </p:nvSpPr>
            <p:spPr bwMode="auto">
              <a:xfrm>
                <a:off x="5155" y="1285"/>
                <a:ext cx="48" cy="5"/>
              </a:xfrm>
              <a:custGeom>
                <a:avLst/>
                <a:gdLst>
                  <a:gd name="T0" fmla="*/ 0 w 48"/>
                  <a:gd name="T1" fmla="*/ 5 h 5"/>
                  <a:gd name="T2" fmla="*/ 0 w 48"/>
                  <a:gd name="T3" fmla="*/ 5 h 5"/>
                  <a:gd name="T4" fmla="*/ 6 w 48"/>
                  <a:gd name="T5" fmla="*/ 0 h 5"/>
                  <a:gd name="T6" fmla="*/ 12 w 48"/>
                  <a:gd name="T7" fmla="*/ 0 h 5"/>
                  <a:gd name="T8" fmla="*/ 18 w 48"/>
                  <a:gd name="T9" fmla="*/ 0 h 5"/>
                  <a:gd name="T10" fmla="*/ 30 w 48"/>
                  <a:gd name="T11" fmla="*/ 0 h 5"/>
                  <a:gd name="T12" fmla="*/ 36 w 48"/>
                  <a:gd name="T13" fmla="*/ 0 h 5"/>
                  <a:gd name="T14" fmla="*/ 42 w 48"/>
                  <a:gd name="T15" fmla="*/ 5 h 5"/>
                  <a:gd name="T16" fmla="*/ 48 w 48"/>
                  <a:gd name="T17" fmla="*/ 5 h 5"/>
                  <a:gd name="T18" fmla="*/ 42 w 48"/>
                  <a:gd name="T19" fmla="*/ 5 h 5"/>
                  <a:gd name="T20" fmla="*/ 36 w 48"/>
                  <a:gd name="T21" fmla="*/ 5 h 5"/>
                  <a:gd name="T22" fmla="*/ 30 w 48"/>
                  <a:gd name="T23" fmla="*/ 5 h 5"/>
                  <a:gd name="T24" fmla="*/ 18 w 48"/>
                  <a:gd name="T25" fmla="*/ 5 h 5"/>
                  <a:gd name="T26" fmla="*/ 12 w 48"/>
                  <a:gd name="T27" fmla="*/ 5 h 5"/>
                  <a:gd name="T28" fmla="*/ 6 w 48"/>
                  <a:gd name="T29" fmla="*/ 5 h 5"/>
                  <a:gd name="T30" fmla="*/ 0 w 48"/>
                  <a:gd name="T31" fmla="*/ 5 h 5"/>
                  <a:gd name="T32" fmla="*/ 0 w 4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
                  <a:gd name="T53" fmla="*/ 48 w 4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
                    <a:moveTo>
                      <a:pt x="0" y="5"/>
                    </a:moveTo>
                    <a:lnTo>
                      <a:pt x="0" y="5"/>
                    </a:lnTo>
                    <a:lnTo>
                      <a:pt x="6" y="0"/>
                    </a:lnTo>
                    <a:lnTo>
                      <a:pt x="12" y="0"/>
                    </a:lnTo>
                    <a:lnTo>
                      <a:pt x="18" y="0"/>
                    </a:lnTo>
                    <a:lnTo>
                      <a:pt x="30" y="0"/>
                    </a:lnTo>
                    <a:lnTo>
                      <a:pt x="36" y="0"/>
                    </a:lnTo>
                    <a:lnTo>
                      <a:pt x="42" y="5"/>
                    </a:lnTo>
                    <a:lnTo>
                      <a:pt x="48" y="5"/>
                    </a:lnTo>
                    <a:lnTo>
                      <a:pt x="42" y="5"/>
                    </a:lnTo>
                    <a:lnTo>
                      <a:pt x="36" y="5"/>
                    </a:lnTo>
                    <a:lnTo>
                      <a:pt x="30" y="5"/>
                    </a:lnTo>
                    <a:lnTo>
                      <a:pt x="18" y="5"/>
                    </a:lnTo>
                    <a:lnTo>
                      <a:pt x="12" y="5"/>
                    </a:lnTo>
                    <a:lnTo>
                      <a:pt x="6" y="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94" name="Freeform 264"/>
              <p:cNvSpPr>
                <a:spLocks/>
              </p:cNvSpPr>
              <p:nvPr/>
            </p:nvSpPr>
            <p:spPr bwMode="auto">
              <a:xfrm>
                <a:off x="5173" y="1326"/>
                <a:ext cx="24" cy="6"/>
              </a:xfrm>
              <a:custGeom>
                <a:avLst/>
                <a:gdLst>
                  <a:gd name="T0" fmla="*/ 0 w 24"/>
                  <a:gd name="T1" fmla="*/ 6 h 6"/>
                  <a:gd name="T2" fmla="*/ 0 w 24"/>
                  <a:gd name="T3" fmla="*/ 6 h 6"/>
                  <a:gd name="T4" fmla="*/ 6 w 24"/>
                  <a:gd name="T5" fmla="*/ 0 h 6"/>
                  <a:gd name="T6" fmla="*/ 6 w 24"/>
                  <a:gd name="T7" fmla="*/ 0 h 6"/>
                  <a:gd name="T8" fmla="*/ 12 w 24"/>
                  <a:gd name="T9" fmla="*/ 0 h 6"/>
                  <a:gd name="T10" fmla="*/ 12 w 24"/>
                  <a:gd name="T11" fmla="*/ 0 h 6"/>
                  <a:gd name="T12" fmla="*/ 18 w 24"/>
                  <a:gd name="T13" fmla="*/ 0 h 6"/>
                  <a:gd name="T14" fmla="*/ 24 w 24"/>
                  <a:gd name="T15" fmla="*/ 0 h 6"/>
                  <a:gd name="T16" fmla="*/ 24 w 24"/>
                  <a:gd name="T17" fmla="*/ 0 h 6"/>
                  <a:gd name="T18" fmla="*/ 18 w 24"/>
                  <a:gd name="T19" fmla="*/ 0 h 6"/>
                  <a:gd name="T20" fmla="*/ 18 w 24"/>
                  <a:gd name="T21" fmla="*/ 0 h 6"/>
                  <a:gd name="T22" fmla="*/ 12 w 24"/>
                  <a:gd name="T23" fmla="*/ 0 h 6"/>
                  <a:gd name="T24" fmla="*/ 6 w 24"/>
                  <a:gd name="T25" fmla="*/ 6 h 6"/>
                  <a:gd name="T26" fmla="*/ 6 w 24"/>
                  <a:gd name="T27" fmla="*/ 6 h 6"/>
                  <a:gd name="T28" fmla="*/ 0 w 24"/>
                  <a:gd name="T29" fmla="*/ 6 h 6"/>
                  <a:gd name="T30" fmla="*/ 0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0"/>
                    </a:lnTo>
                    <a:lnTo>
                      <a:pt x="12" y="0"/>
                    </a:lnTo>
                    <a:lnTo>
                      <a:pt x="18" y="0"/>
                    </a:lnTo>
                    <a:lnTo>
                      <a:pt x="24" y="0"/>
                    </a:lnTo>
                    <a:lnTo>
                      <a:pt x="18" y="0"/>
                    </a:lnTo>
                    <a:lnTo>
                      <a:pt x="12" y="0"/>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95" name="Freeform 265"/>
              <p:cNvSpPr>
                <a:spLocks/>
              </p:cNvSpPr>
              <p:nvPr/>
            </p:nvSpPr>
            <p:spPr bwMode="auto">
              <a:xfrm>
                <a:off x="5125" y="1195"/>
                <a:ext cx="42" cy="12"/>
              </a:xfrm>
              <a:custGeom>
                <a:avLst/>
                <a:gdLst>
                  <a:gd name="T0" fmla="*/ 0 w 42"/>
                  <a:gd name="T1" fmla="*/ 0 h 12"/>
                  <a:gd name="T2" fmla="*/ 0 w 42"/>
                  <a:gd name="T3" fmla="*/ 0 h 12"/>
                  <a:gd name="T4" fmla="*/ 6 w 42"/>
                  <a:gd name="T5" fmla="*/ 0 h 12"/>
                  <a:gd name="T6" fmla="*/ 12 w 42"/>
                  <a:gd name="T7" fmla="*/ 0 h 12"/>
                  <a:gd name="T8" fmla="*/ 18 w 42"/>
                  <a:gd name="T9" fmla="*/ 0 h 12"/>
                  <a:gd name="T10" fmla="*/ 24 w 42"/>
                  <a:gd name="T11" fmla="*/ 0 h 12"/>
                  <a:gd name="T12" fmla="*/ 30 w 42"/>
                  <a:gd name="T13" fmla="*/ 6 h 12"/>
                  <a:gd name="T14" fmla="*/ 36 w 42"/>
                  <a:gd name="T15" fmla="*/ 6 h 12"/>
                  <a:gd name="T16" fmla="*/ 42 w 42"/>
                  <a:gd name="T17" fmla="*/ 12 h 12"/>
                  <a:gd name="T18" fmla="*/ 36 w 42"/>
                  <a:gd name="T19" fmla="*/ 12 h 12"/>
                  <a:gd name="T20" fmla="*/ 30 w 42"/>
                  <a:gd name="T21" fmla="*/ 6 h 12"/>
                  <a:gd name="T22" fmla="*/ 24 w 42"/>
                  <a:gd name="T23" fmla="*/ 6 h 12"/>
                  <a:gd name="T24" fmla="*/ 18 w 42"/>
                  <a:gd name="T25" fmla="*/ 6 h 12"/>
                  <a:gd name="T26" fmla="*/ 12 w 42"/>
                  <a:gd name="T27" fmla="*/ 6 h 12"/>
                  <a:gd name="T28" fmla="*/ 6 w 42"/>
                  <a:gd name="T29" fmla="*/ 6 h 12"/>
                  <a:gd name="T30" fmla="*/ 0 w 42"/>
                  <a:gd name="T31" fmla="*/ 0 h 12"/>
                  <a:gd name="T32" fmla="*/ 0 w 4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0"/>
                    </a:moveTo>
                    <a:lnTo>
                      <a:pt x="0" y="0"/>
                    </a:lnTo>
                    <a:lnTo>
                      <a:pt x="6" y="0"/>
                    </a:lnTo>
                    <a:lnTo>
                      <a:pt x="12" y="0"/>
                    </a:lnTo>
                    <a:lnTo>
                      <a:pt x="18" y="0"/>
                    </a:lnTo>
                    <a:lnTo>
                      <a:pt x="24" y="0"/>
                    </a:lnTo>
                    <a:lnTo>
                      <a:pt x="30" y="6"/>
                    </a:lnTo>
                    <a:lnTo>
                      <a:pt x="36" y="6"/>
                    </a:lnTo>
                    <a:lnTo>
                      <a:pt x="42" y="12"/>
                    </a:lnTo>
                    <a:lnTo>
                      <a:pt x="36" y="12"/>
                    </a:lnTo>
                    <a:lnTo>
                      <a:pt x="30" y="6"/>
                    </a:lnTo>
                    <a:lnTo>
                      <a:pt x="24" y="6"/>
                    </a:lnTo>
                    <a:lnTo>
                      <a:pt x="18" y="6"/>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96" name="Freeform 266"/>
              <p:cNvSpPr>
                <a:spLocks/>
              </p:cNvSpPr>
              <p:nvPr/>
            </p:nvSpPr>
            <p:spPr bwMode="auto">
              <a:xfrm>
                <a:off x="5131" y="1231"/>
                <a:ext cx="60" cy="12"/>
              </a:xfrm>
              <a:custGeom>
                <a:avLst/>
                <a:gdLst>
                  <a:gd name="T0" fmla="*/ 0 w 60"/>
                  <a:gd name="T1" fmla="*/ 0 h 12"/>
                  <a:gd name="T2" fmla="*/ 0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6 h 12"/>
                  <a:gd name="T16" fmla="*/ 60 w 60"/>
                  <a:gd name="T17" fmla="*/ 12 h 12"/>
                  <a:gd name="T18" fmla="*/ 54 w 60"/>
                  <a:gd name="T19" fmla="*/ 12 h 12"/>
                  <a:gd name="T20" fmla="*/ 48 w 60"/>
                  <a:gd name="T21" fmla="*/ 12 h 12"/>
                  <a:gd name="T22" fmla="*/ 36 w 60"/>
                  <a:gd name="T23" fmla="*/ 12 h 12"/>
                  <a:gd name="T24" fmla="*/ 24 w 60"/>
                  <a:gd name="T25" fmla="*/ 12 h 12"/>
                  <a:gd name="T26" fmla="*/ 18 w 60"/>
                  <a:gd name="T27" fmla="*/ 6 h 12"/>
                  <a:gd name="T28" fmla="*/ 6 w 60"/>
                  <a:gd name="T29" fmla="*/ 6 h 12"/>
                  <a:gd name="T30" fmla="*/ 0 w 60"/>
                  <a:gd name="T31" fmla="*/ 6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0" y="0"/>
                    </a:lnTo>
                    <a:lnTo>
                      <a:pt x="6" y="0"/>
                    </a:lnTo>
                    <a:lnTo>
                      <a:pt x="18" y="0"/>
                    </a:lnTo>
                    <a:lnTo>
                      <a:pt x="24" y="0"/>
                    </a:lnTo>
                    <a:lnTo>
                      <a:pt x="36" y="6"/>
                    </a:lnTo>
                    <a:lnTo>
                      <a:pt x="48" y="6"/>
                    </a:lnTo>
                    <a:lnTo>
                      <a:pt x="54" y="6"/>
                    </a:lnTo>
                    <a:lnTo>
                      <a:pt x="60" y="12"/>
                    </a:lnTo>
                    <a:lnTo>
                      <a:pt x="54" y="12"/>
                    </a:lnTo>
                    <a:lnTo>
                      <a:pt x="48" y="12"/>
                    </a:lnTo>
                    <a:lnTo>
                      <a:pt x="36" y="12"/>
                    </a:lnTo>
                    <a:lnTo>
                      <a:pt x="24" y="12"/>
                    </a:lnTo>
                    <a:lnTo>
                      <a:pt x="18" y="6"/>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97" name="Freeform 267"/>
              <p:cNvSpPr>
                <a:spLocks/>
              </p:cNvSpPr>
              <p:nvPr/>
            </p:nvSpPr>
            <p:spPr bwMode="auto">
              <a:xfrm>
                <a:off x="5149" y="1273"/>
                <a:ext cx="54" cy="12"/>
              </a:xfrm>
              <a:custGeom>
                <a:avLst/>
                <a:gdLst>
                  <a:gd name="T0" fmla="*/ 0 w 54"/>
                  <a:gd name="T1" fmla="*/ 6 h 12"/>
                  <a:gd name="T2" fmla="*/ 0 w 54"/>
                  <a:gd name="T3" fmla="*/ 6 h 12"/>
                  <a:gd name="T4" fmla="*/ 6 w 54"/>
                  <a:gd name="T5" fmla="*/ 6 h 12"/>
                  <a:gd name="T6" fmla="*/ 12 w 54"/>
                  <a:gd name="T7" fmla="*/ 0 h 12"/>
                  <a:gd name="T8" fmla="*/ 24 w 54"/>
                  <a:gd name="T9" fmla="*/ 0 h 12"/>
                  <a:gd name="T10" fmla="*/ 30 w 54"/>
                  <a:gd name="T11" fmla="*/ 0 h 12"/>
                  <a:gd name="T12" fmla="*/ 36 w 54"/>
                  <a:gd name="T13" fmla="*/ 6 h 12"/>
                  <a:gd name="T14" fmla="*/ 48 w 54"/>
                  <a:gd name="T15" fmla="*/ 6 h 12"/>
                  <a:gd name="T16" fmla="*/ 54 w 54"/>
                  <a:gd name="T17" fmla="*/ 12 h 12"/>
                  <a:gd name="T18" fmla="*/ 48 w 54"/>
                  <a:gd name="T19" fmla="*/ 6 h 12"/>
                  <a:gd name="T20" fmla="*/ 42 w 54"/>
                  <a:gd name="T21" fmla="*/ 6 h 12"/>
                  <a:gd name="T22" fmla="*/ 30 w 54"/>
                  <a:gd name="T23" fmla="*/ 12 h 12"/>
                  <a:gd name="T24" fmla="*/ 24 w 54"/>
                  <a:gd name="T25" fmla="*/ 12 h 12"/>
                  <a:gd name="T26" fmla="*/ 12 w 54"/>
                  <a:gd name="T27" fmla="*/ 12 h 12"/>
                  <a:gd name="T28" fmla="*/ 6 w 54"/>
                  <a:gd name="T29" fmla="*/ 12 h 12"/>
                  <a:gd name="T30" fmla="*/ 0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0" y="6"/>
                    </a:lnTo>
                    <a:lnTo>
                      <a:pt x="6" y="6"/>
                    </a:lnTo>
                    <a:lnTo>
                      <a:pt x="12" y="0"/>
                    </a:lnTo>
                    <a:lnTo>
                      <a:pt x="24" y="0"/>
                    </a:lnTo>
                    <a:lnTo>
                      <a:pt x="30" y="0"/>
                    </a:lnTo>
                    <a:lnTo>
                      <a:pt x="36" y="6"/>
                    </a:lnTo>
                    <a:lnTo>
                      <a:pt x="48" y="6"/>
                    </a:lnTo>
                    <a:lnTo>
                      <a:pt x="54" y="12"/>
                    </a:lnTo>
                    <a:lnTo>
                      <a:pt x="48" y="6"/>
                    </a:lnTo>
                    <a:lnTo>
                      <a:pt x="42" y="6"/>
                    </a:lnTo>
                    <a:lnTo>
                      <a:pt x="30" y="12"/>
                    </a:lnTo>
                    <a:lnTo>
                      <a:pt x="24" y="12"/>
                    </a:lnTo>
                    <a:lnTo>
                      <a:pt x="12" y="12"/>
                    </a:lnTo>
                    <a:lnTo>
                      <a:pt x="6" y="12"/>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98" name="Freeform 268"/>
              <p:cNvSpPr>
                <a:spLocks/>
              </p:cNvSpPr>
              <p:nvPr/>
            </p:nvSpPr>
            <p:spPr bwMode="auto">
              <a:xfrm>
                <a:off x="5155" y="1296"/>
                <a:ext cx="48" cy="6"/>
              </a:xfrm>
              <a:custGeom>
                <a:avLst/>
                <a:gdLst>
                  <a:gd name="T0" fmla="*/ 0 w 48"/>
                  <a:gd name="T1" fmla="*/ 6 h 6"/>
                  <a:gd name="T2" fmla="*/ 6 w 48"/>
                  <a:gd name="T3" fmla="*/ 0 h 6"/>
                  <a:gd name="T4" fmla="*/ 6 w 48"/>
                  <a:gd name="T5" fmla="*/ 0 h 6"/>
                  <a:gd name="T6" fmla="*/ 18 w 48"/>
                  <a:gd name="T7" fmla="*/ 0 h 6"/>
                  <a:gd name="T8" fmla="*/ 24 w 48"/>
                  <a:gd name="T9" fmla="*/ 0 h 6"/>
                  <a:gd name="T10" fmla="*/ 30 w 48"/>
                  <a:gd name="T11" fmla="*/ 0 h 6"/>
                  <a:gd name="T12" fmla="*/ 36 w 48"/>
                  <a:gd name="T13" fmla="*/ 6 h 6"/>
                  <a:gd name="T14" fmla="*/ 42 w 48"/>
                  <a:gd name="T15" fmla="*/ 6 h 6"/>
                  <a:gd name="T16" fmla="*/ 48 w 48"/>
                  <a:gd name="T17" fmla="*/ 6 h 6"/>
                  <a:gd name="T18" fmla="*/ 42 w 48"/>
                  <a:gd name="T19" fmla="*/ 6 h 6"/>
                  <a:gd name="T20" fmla="*/ 36 w 48"/>
                  <a:gd name="T21" fmla="*/ 6 h 6"/>
                  <a:gd name="T22" fmla="*/ 30 w 48"/>
                  <a:gd name="T23" fmla="*/ 6 h 6"/>
                  <a:gd name="T24" fmla="*/ 24 w 48"/>
                  <a:gd name="T25" fmla="*/ 6 h 6"/>
                  <a:gd name="T26" fmla="*/ 18 w 48"/>
                  <a:gd name="T27" fmla="*/ 6 h 6"/>
                  <a:gd name="T28" fmla="*/ 12 w 48"/>
                  <a:gd name="T29" fmla="*/ 6 h 6"/>
                  <a:gd name="T30" fmla="*/ 6 w 48"/>
                  <a:gd name="T31" fmla="*/ 6 h 6"/>
                  <a:gd name="T32" fmla="*/ 0 w 48"/>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
                  <a:gd name="T53" fmla="*/ 48 w 4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
                    <a:moveTo>
                      <a:pt x="0" y="6"/>
                    </a:moveTo>
                    <a:lnTo>
                      <a:pt x="6" y="0"/>
                    </a:lnTo>
                    <a:lnTo>
                      <a:pt x="18" y="0"/>
                    </a:lnTo>
                    <a:lnTo>
                      <a:pt x="24" y="0"/>
                    </a:lnTo>
                    <a:lnTo>
                      <a:pt x="30" y="0"/>
                    </a:lnTo>
                    <a:lnTo>
                      <a:pt x="36" y="6"/>
                    </a:lnTo>
                    <a:lnTo>
                      <a:pt x="42" y="6"/>
                    </a:lnTo>
                    <a:lnTo>
                      <a:pt x="48" y="6"/>
                    </a:lnTo>
                    <a:lnTo>
                      <a:pt x="42" y="6"/>
                    </a:lnTo>
                    <a:lnTo>
                      <a:pt x="36" y="6"/>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99" name="Freeform 269"/>
              <p:cNvSpPr>
                <a:spLocks/>
              </p:cNvSpPr>
              <p:nvPr/>
            </p:nvSpPr>
            <p:spPr bwMode="auto">
              <a:xfrm>
                <a:off x="5173" y="1308"/>
                <a:ext cx="24" cy="12"/>
              </a:xfrm>
              <a:custGeom>
                <a:avLst/>
                <a:gdLst>
                  <a:gd name="T0" fmla="*/ 0 w 24"/>
                  <a:gd name="T1" fmla="*/ 6 h 12"/>
                  <a:gd name="T2" fmla="*/ 0 w 24"/>
                  <a:gd name="T3" fmla="*/ 6 h 12"/>
                  <a:gd name="T4" fmla="*/ 6 w 24"/>
                  <a:gd name="T5" fmla="*/ 6 h 12"/>
                  <a:gd name="T6" fmla="*/ 6 w 24"/>
                  <a:gd name="T7" fmla="*/ 6 h 12"/>
                  <a:gd name="T8" fmla="*/ 12 w 24"/>
                  <a:gd name="T9" fmla="*/ 6 h 12"/>
                  <a:gd name="T10" fmla="*/ 18 w 24"/>
                  <a:gd name="T11" fmla="*/ 0 h 12"/>
                  <a:gd name="T12" fmla="*/ 24 w 24"/>
                  <a:gd name="T13" fmla="*/ 6 h 12"/>
                  <a:gd name="T14" fmla="*/ 24 w 24"/>
                  <a:gd name="T15" fmla="*/ 6 h 12"/>
                  <a:gd name="T16" fmla="*/ 24 w 24"/>
                  <a:gd name="T17" fmla="*/ 6 h 12"/>
                  <a:gd name="T18" fmla="*/ 24 w 24"/>
                  <a:gd name="T19" fmla="*/ 6 h 12"/>
                  <a:gd name="T20" fmla="*/ 18 w 24"/>
                  <a:gd name="T21" fmla="*/ 6 h 12"/>
                  <a:gd name="T22" fmla="*/ 12 w 24"/>
                  <a:gd name="T23" fmla="*/ 6 h 12"/>
                  <a:gd name="T24" fmla="*/ 12 w 24"/>
                  <a:gd name="T25" fmla="*/ 6 h 12"/>
                  <a:gd name="T26" fmla="*/ 6 w 24"/>
                  <a:gd name="T27" fmla="*/ 12 h 12"/>
                  <a:gd name="T28" fmla="*/ 0 w 24"/>
                  <a:gd name="T29" fmla="*/ 12 h 12"/>
                  <a:gd name="T30" fmla="*/ 0 w 24"/>
                  <a:gd name="T31" fmla="*/ 12 h 12"/>
                  <a:gd name="T32" fmla="*/ 0 w 2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0" y="6"/>
                    </a:moveTo>
                    <a:lnTo>
                      <a:pt x="0" y="6"/>
                    </a:lnTo>
                    <a:lnTo>
                      <a:pt x="6" y="6"/>
                    </a:lnTo>
                    <a:lnTo>
                      <a:pt x="12" y="6"/>
                    </a:lnTo>
                    <a:lnTo>
                      <a:pt x="18" y="0"/>
                    </a:lnTo>
                    <a:lnTo>
                      <a:pt x="24" y="6"/>
                    </a:lnTo>
                    <a:lnTo>
                      <a:pt x="18" y="6"/>
                    </a:lnTo>
                    <a:lnTo>
                      <a:pt x="12" y="6"/>
                    </a:lnTo>
                    <a:lnTo>
                      <a:pt x="6" y="12"/>
                    </a:lnTo>
                    <a:lnTo>
                      <a:pt x="0" y="12"/>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00" name="Freeform 270"/>
              <p:cNvSpPr>
                <a:spLocks/>
              </p:cNvSpPr>
              <p:nvPr/>
            </p:nvSpPr>
            <p:spPr bwMode="auto">
              <a:xfrm>
                <a:off x="5131" y="1183"/>
                <a:ext cx="30" cy="12"/>
              </a:xfrm>
              <a:custGeom>
                <a:avLst/>
                <a:gdLst>
                  <a:gd name="T0" fmla="*/ 30 w 30"/>
                  <a:gd name="T1" fmla="*/ 12 h 12"/>
                  <a:gd name="T2" fmla="*/ 24 w 30"/>
                  <a:gd name="T3" fmla="*/ 12 h 12"/>
                  <a:gd name="T4" fmla="*/ 24 w 30"/>
                  <a:gd name="T5" fmla="*/ 12 h 12"/>
                  <a:gd name="T6" fmla="*/ 18 w 30"/>
                  <a:gd name="T7" fmla="*/ 6 h 12"/>
                  <a:gd name="T8" fmla="*/ 12 w 30"/>
                  <a:gd name="T9" fmla="*/ 6 h 12"/>
                  <a:gd name="T10" fmla="*/ 6 w 30"/>
                  <a:gd name="T11" fmla="*/ 6 h 12"/>
                  <a:gd name="T12" fmla="*/ 0 w 30"/>
                  <a:gd name="T13" fmla="*/ 6 h 12"/>
                  <a:gd name="T14" fmla="*/ 0 w 30"/>
                  <a:gd name="T15" fmla="*/ 6 h 12"/>
                  <a:gd name="T16" fmla="*/ 0 w 30"/>
                  <a:gd name="T17" fmla="*/ 0 h 12"/>
                  <a:gd name="T18" fmla="*/ 0 w 30"/>
                  <a:gd name="T19" fmla="*/ 0 h 12"/>
                  <a:gd name="T20" fmla="*/ 6 w 30"/>
                  <a:gd name="T21" fmla="*/ 0 h 12"/>
                  <a:gd name="T22" fmla="*/ 6 w 30"/>
                  <a:gd name="T23" fmla="*/ 0 h 12"/>
                  <a:gd name="T24" fmla="*/ 12 w 30"/>
                  <a:gd name="T25" fmla="*/ 0 h 12"/>
                  <a:gd name="T26" fmla="*/ 18 w 30"/>
                  <a:gd name="T27" fmla="*/ 6 h 12"/>
                  <a:gd name="T28" fmla="*/ 24 w 30"/>
                  <a:gd name="T29" fmla="*/ 6 h 12"/>
                  <a:gd name="T30" fmla="*/ 24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18" y="6"/>
                    </a:lnTo>
                    <a:lnTo>
                      <a:pt x="12" y="6"/>
                    </a:lnTo>
                    <a:lnTo>
                      <a:pt x="6" y="6"/>
                    </a:lnTo>
                    <a:lnTo>
                      <a:pt x="0" y="6"/>
                    </a:lnTo>
                    <a:lnTo>
                      <a:pt x="0" y="0"/>
                    </a:lnTo>
                    <a:lnTo>
                      <a:pt x="6" y="0"/>
                    </a:lnTo>
                    <a:lnTo>
                      <a:pt x="12" y="0"/>
                    </a:lnTo>
                    <a:lnTo>
                      <a:pt x="18" y="6"/>
                    </a:lnTo>
                    <a:lnTo>
                      <a:pt x="24" y="6"/>
                    </a:lnTo>
                    <a:lnTo>
                      <a:pt x="24" y="12"/>
                    </a:lnTo>
                    <a:lnTo>
                      <a:pt x="3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01" name="Freeform 271"/>
              <p:cNvSpPr>
                <a:spLocks/>
              </p:cNvSpPr>
              <p:nvPr/>
            </p:nvSpPr>
            <p:spPr bwMode="auto">
              <a:xfrm>
                <a:off x="5155" y="1171"/>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0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0" y="18"/>
                    </a:lnTo>
                    <a:lnTo>
                      <a:pt x="6"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02" name="Freeform 272"/>
              <p:cNvSpPr>
                <a:spLocks/>
              </p:cNvSpPr>
              <p:nvPr/>
            </p:nvSpPr>
            <p:spPr bwMode="auto">
              <a:xfrm>
                <a:off x="5137" y="1165"/>
                <a:ext cx="12" cy="24"/>
              </a:xfrm>
              <a:custGeom>
                <a:avLst/>
                <a:gdLst>
                  <a:gd name="T0" fmla="*/ 12 w 12"/>
                  <a:gd name="T1" fmla="*/ 24 h 24"/>
                  <a:gd name="T2" fmla="*/ 12 w 12"/>
                  <a:gd name="T3" fmla="*/ 18 h 24"/>
                  <a:gd name="T4" fmla="*/ 6 w 12"/>
                  <a:gd name="T5" fmla="*/ 6 h 24"/>
                  <a:gd name="T6" fmla="*/ 6 w 12"/>
                  <a:gd name="T7" fmla="*/ 0 h 24"/>
                  <a:gd name="T8" fmla="*/ 0 w 12"/>
                  <a:gd name="T9" fmla="*/ 0 h 24"/>
                  <a:gd name="T10" fmla="*/ 0 w 12"/>
                  <a:gd name="T11" fmla="*/ 0 h 24"/>
                  <a:gd name="T12" fmla="*/ 0 w 12"/>
                  <a:gd name="T13" fmla="*/ 6 h 24"/>
                  <a:gd name="T14" fmla="*/ 0 w 12"/>
                  <a:gd name="T15" fmla="*/ 6 h 24"/>
                  <a:gd name="T16" fmla="*/ 0 w 12"/>
                  <a:gd name="T17" fmla="*/ 12 h 24"/>
                  <a:gd name="T18" fmla="*/ 6 w 12"/>
                  <a:gd name="T19" fmla="*/ 12 h 24"/>
                  <a:gd name="T20" fmla="*/ 6 w 12"/>
                  <a:gd name="T21" fmla="*/ 18 h 24"/>
                  <a:gd name="T22" fmla="*/ 12 w 12"/>
                  <a:gd name="T23" fmla="*/ 18 h 24"/>
                  <a:gd name="T24" fmla="*/ 12 w 12"/>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4"/>
                  <a:gd name="T41" fmla="*/ 12 w 1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4">
                    <a:moveTo>
                      <a:pt x="12" y="24"/>
                    </a:moveTo>
                    <a:lnTo>
                      <a:pt x="12" y="18"/>
                    </a:lnTo>
                    <a:lnTo>
                      <a:pt x="6" y="6"/>
                    </a:lnTo>
                    <a:lnTo>
                      <a:pt x="6" y="0"/>
                    </a:lnTo>
                    <a:lnTo>
                      <a:pt x="0" y="0"/>
                    </a:lnTo>
                    <a:lnTo>
                      <a:pt x="0" y="6"/>
                    </a:lnTo>
                    <a:lnTo>
                      <a:pt x="0" y="12"/>
                    </a:lnTo>
                    <a:lnTo>
                      <a:pt x="6" y="12"/>
                    </a:lnTo>
                    <a:lnTo>
                      <a:pt x="6" y="18"/>
                    </a:lnTo>
                    <a:lnTo>
                      <a:pt x="12" y="18"/>
                    </a:lnTo>
                    <a:lnTo>
                      <a:pt x="12"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03" name="Freeform 273"/>
              <p:cNvSpPr>
                <a:spLocks/>
              </p:cNvSpPr>
              <p:nvPr/>
            </p:nvSpPr>
            <p:spPr bwMode="auto">
              <a:xfrm>
                <a:off x="5197" y="1308"/>
                <a:ext cx="36" cy="6"/>
              </a:xfrm>
              <a:custGeom>
                <a:avLst/>
                <a:gdLst>
                  <a:gd name="T0" fmla="*/ 0 w 36"/>
                  <a:gd name="T1" fmla="*/ 6 h 6"/>
                  <a:gd name="T2" fmla="*/ 6 w 36"/>
                  <a:gd name="T3" fmla="*/ 6 h 6"/>
                  <a:gd name="T4" fmla="*/ 6 w 36"/>
                  <a:gd name="T5" fmla="*/ 0 h 6"/>
                  <a:gd name="T6" fmla="*/ 12 w 36"/>
                  <a:gd name="T7" fmla="*/ 0 h 6"/>
                  <a:gd name="T8" fmla="*/ 18 w 36"/>
                  <a:gd name="T9" fmla="*/ 0 h 6"/>
                  <a:gd name="T10" fmla="*/ 24 w 36"/>
                  <a:gd name="T11" fmla="*/ 0 h 6"/>
                  <a:gd name="T12" fmla="*/ 30 w 36"/>
                  <a:gd name="T13" fmla="*/ 0 h 6"/>
                  <a:gd name="T14" fmla="*/ 30 w 36"/>
                  <a:gd name="T15" fmla="*/ 6 h 6"/>
                  <a:gd name="T16" fmla="*/ 36 w 36"/>
                  <a:gd name="T17" fmla="*/ 6 h 6"/>
                  <a:gd name="T18" fmla="*/ 36 w 36"/>
                  <a:gd name="T19" fmla="*/ 6 h 6"/>
                  <a:gd name="T20" fmla="*/ 30 w 36"/>
                  <a:gd name="T21" fmla="*/ 6 h 6"/>
                  <a:gd name="T22" fmla="*/ 24 w 36"/>
                  <a:gd name="T23" fmla="*/ 6 h 6"/>
                  <a:gd name="T24" fmla="*/ 18 w 36"/>
                  <a:gd name="T25" fmla="*/ 6 h 6"/>
                  <a:gd name="T26" fmla="*/ 18 w 36"/>
                  <a:gd name="T27" fmla="*/ 6 h 6"/>
                  <a:gd name="T28" fmla="*/ 12 w 36"/>
                  <a:gd name="T29" fmla="*/ 6 h 6"/>
                  <a:gd name="T30" fmla="*/ 6 w 36"/>
                  <a:gd name="T31" fmla="*/ 6 h 6"/>
                  <a:gd name="T32" fmla="*/ 0 w 36"/>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
                  <a:gd name="T53" fmla="*/ 36 w 3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
                    <a:moveTo>
                      <a:pt x="0" y="6"/>
                    </a:moveTo>
                    <a:lnTo>
                      <a:pt x="6" y="6"/>
                    </a:lnTo>
                    <a:lnTo>
                      <a:pt x="6" y="0"/>
                    </a:lnTo>
                    <a:lnTo>
                      <a:pt x="12" y="0"/>
                    </a:lnTo>
                    <a:lnTo>
                      <a:pt x="18" y="0"/>
                    </a:lnTo>
                    <a:lnTo>
                      <a:pt x="24" y="0"/>
                    </a:lnTo>
                    <a:lnTo>
                      <a:pt x="30" y="0"/>
                    </a:lnTo>
                    <a:lnTo>
                      <a:pt x="30" y="6"/>
                    </a:lnTo>
                    <a:lnTo>
                      <a:pt x="36" y="6"/>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04" name="Freeform 274"/>
              <p:cNvSpPr>
                <a:spLocks/>
              </p:cNvSpPr>
              <p:nvPr/>
            </p:nvSpPr>
            <p:spPr bwMode="auto">
              <a:xfrm>
                <a:off x="5191" y="1326"/>
                <a:ext cx="30" cy="18"/>
              </a:xfrm>
              <a:custGeom>
                <a:avLst/>
                <a:gdLst>
                  <a:gd name="T0" fmla="*/ 0 w 30"/>
                  <a:gd name="T1" fmla="*/ 0 h 18"/>
                  <a:gd name="T2" fmla="*/ 6 w 30"/>
                  <a:gd name="T3" fmla="*/ 0 h 18"/>
                  <a:gd name="T4" fmla="*/ 6 w 30"/>
                  <a:gd name="T5" fmla="*/ 6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2 h 18"/>
                  <a:gd name="T18" fmla="*/ 30 w 30"/>
                  <a:gd name="T19" fmla="*/ 18 h 18"/>
                  <a:gd name="T20" fmla="*/ 30 w 30"/>
                  <a:gd name="T21" fmla="*/ 18 h 18"/>
                  <a:gd name="T22" fmla="*/ 24 w 30"/>
                  <a:gd name="T23" fmla="*/ 12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6" y="0"/>
                    </a:lnTo>
                    <a:lnTo>
                      <a:pt x="6" y="6"/>
                    </a:lnTo>
                    <a:lnTo>
                      <a:pt x="12" y="6"/>
                    </a:lnTo>
                    <a:lnTo>
                      <a:pt x="18" y="6"/>
                    </a:lnTo>
                    <a:lnTo>
                      <a:pt x="24" y="6"/>
                    </a:lnTo>
                    <a:lnTo>
                      <a:pt x="30" y="12"/>
                    </a:lnTo>
                    <a:lnTo>
                      <a:pt x="30" y="18"/>
                    </a:lnTo>
                    <a:lnTo>
                      <a:pt x="24" y="12"/>
                    </a:lnTo>
                    <a:lnTo>
                      <a:pt x="18" y="12"/>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05" name="Freeform 275"/>
              <p:cNvSpPr>
                <a:spLocks/>
              </p:cNvSpPr>
              <p:nvPr/>
            </p:nvSpPr>
            <p:spPr bwMode="auto">
              <a:xfrm>
                <a:off x="5203" y="1296"/>
                <a:ext cx="30" cy="6"/>
              </a:xfrm>
              <a:custGeom>
                <a:avLst/>
                <a:gdLst>
                  <a:gd name="T0" fmla="*/ 0 w 30"/>
                  <a:gd name="T1" fmla="*/ 6 h 6"/>
                  <a:gd name="T2" fmla="*/ 0 w 30"/>
                  <a:gd name="T3" fmla="*/ 6 h 6"/>
                  <a:gd name="T4" fmla="*/ 0 w 30"/>
                  <a:gd name="T5" fmla="*/ 6 h 6"/>
                  <a:gd name="T6" fmla="*/ 6 w 30"/>
                  <a:gd name="T7" fmla="*/ 0 h 6"/>
                  <a:gd name="T8" fmla="*/ 12 w 30"/>
                  <a:gd name="T9" fmla="*/ 0 h 6"/>
                  <a:gd name="T10" fmla="*/ 18 w 30"/>
                  <a:gd name="T11" fmla="*/ 0 h 6"/>
                  <a:gd name="T12" fmla="*/ 24 w 30"/>
                  <a:gd name="T13" fmla="*/ 0 h 6"/>
                  <a:gd name="T14" fmla="*/ 24 w 30"/>
                  <a:gd name="T15" fmla="*/ 0 h 6"/>
                  <a:gd name="T16" fmla="*/ 30 w 30"/>
                  <a:gd name="T17" fmla="*/ 6 h 6"/>
                  <a:gd name="T18" fmla="*/ 30 w 30"/>
                  <a:gd name="T19" fmla="*/ 6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0"/>
                    </a:lnTo>
                    <a:lnTo>
                      <a:pt x="12" y="0"/>
                    </a:lnTo>
                    <a:lnTo>
                      <a:pt x="18" y="0"/>
                    </a:lnTo>
                    <a:lnTo>
                      <a:pt x="24" y="0"/>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06" name="Freeform 276"/>
              <p:cNvSpPr>
                <a:spLocks/>
              </p:cNvSpPr>
              <p:nvPr/>
            </p:nvSpPr>
            <p:spPr bwMode="auto">
              <a:xfrm>
                <a:off x="5203" y="1285"/>
                <a:ext cx="30" cy="5"/>
              </a:xfrm>
              <a:custGeom>
                <a:avLst/>
                <a:gdLst>
                  <a:gd name="T0" fmla="*/ 0 w 30"/>
                  <a:gd name="T1" fmla="*/ 5 h 5"/>
                  <a:gd name="T2" fmla="*/ 0 w 30"/>
                  <a:gd name="T3" fmla="*/ 5 h 5"/>
                  <a:gd name="T4" fmla="*/ 6 w 30"/>
                  <a:gd name="T5" fmla="*/ 5 h 5"/>
                  <a:gd name="T6" fmla="*/ 12 w 30"/>
                  <a:gd name="T7" fmla="*/ 0 h 5"/>
                  <a:gd name="T8" fmla="*/ 12 w 30"/>
                  <a:gd name="T9" fmla="*/ 0 h 5"/>
                  <a:gd name="T10" fmla="*/ 18 w 30"/>
                  <a:gd name="T11" fmla="*/ 0 h 5"/>
                  <a:gd name="T12" fmla="*/ 24 w 30"/>
                  <a:gd name="T13" fmla="*/ 0 h 5"/>
                  <a:gd name="T14" fmla="*/ 30 w 30"/>
                  <a:gd name="T15" fmla="*/ 0 h 5"/>
                  <a:gd name="T16" fmla="*/ 30 w 30"/>
                  <a:gd name="T17" fmla="*/ 0 h 5"/>
                  <a:gd name="T18" fmla="*/ 30 w 30"/>
                  <a:gd name="T19" fmla="*/ 0 h 5"/>
                  <a:gd name="T20" fmla="*/ 30 w 30"/>
                  <a:gd name="T21" fmla="*/ 5 h 5"/>
                  <a:gd name="T22" fmla="*/ 24 w 30"/>
                  <a:gd name="T23" fmla="*/ 5 h 5"/>
                  <a:gd name="T24" fmla="*/ 18 w 30"/>
                  <a:gd name="T25" fmla="*/ 5 h 5"/>
                  <a:gd name="T26" fmla="*/ 12 w 30"/>
                  <a:gd name="T27" fmla="*/ 5 h 5"/>
                  <a:gd name="T28" fmla="*/ 6 w 30"/>
                  <a:gd name="T29" fmla="*/ 5 h 5"/>
                  <a:gd name="T30" fmla="*/ 0 w 30"/>
                  <a:gd name="T31" fmla="*/ 5 h 5"/>
                  <a:gd name="T32" fmla="*/ 0 w 3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
                  <a:gd name="T53" fmla="*/ 30 w 30"/>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
                    <a:moveTo>
                      <a:pt x="0" y="5"/>
                    </a:moveTo>
                    <a:lnTo>
                      <a:pt x="0" y="5"/>
                    </a:lnTo>
                    <a:lnTo>
                      <a:pt x="6" y="5"/>
                    </a:lnTo>
                    <a:lnTo>
                      <a:pt x="12" y="0"/>
                    </a:lnTo>
                    <a:lnTo>
                      <a:pt x="18" y="0"/>
                    </a:lnTo>
                    <a:lnTo>
                      <a:pt x="24" y="0"/>
                    </a:lnTo>
                    <a:lnTo>
                      <a:pt x="30" y="0"/>
                    </a:lnTo>
                    <a:lnTo>
                      <a:pt x="30" y="5"/>
                    </a:lnTo>
                    <a:lnTo>
                      <a:pt x="24" y="5"/>
                    </a:lnTo>
                    <a:lnTo>
                      <a:pt x="18" y="5"/>
                    </a:lnTo>
                    <a:lnTo>
                      <a:pt x="12" y="5"/>
                    </a:lnTo>
                    <a:lnTo>
                      <a:pt x="6" y="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07" name="Freeform 277"/>
              <p:cNvSpPr>
                <a:spLocks/>
              </p:cNvSpPr>
              <p:nvPr/>
            </p:nvSpPr>
            <p:spPr bwMode="auto">
              <a:xfrm>
                <a:off x="5197" y="1273"/>
                <a:ext cx="36" cy="12"/>
              </a:xfrm>
              <a:custGeom>
                <a:avLst/>
                <a:gdLst>
                  <a:gd name="T0" fmla="*/ 0 w 36"/>
                  <a:gd name="T1" fmla="*/ 12 h 12"/>
                  <a:gd name="T2" fmla="*/ 6 w 36"/>
                  <a:gd name="T3" fmla="*/ 6 h 12"/>
                  <a:gd name="T4" fmla="*/ 12 w 36"/>
                  <a:gd name="T5" fmla="*/ 6 h 12"/>
                  <a:gd name="T6" fmla="*/ 18 w 36"/>
                  <a:gd name="T7" fmla="*/ 0 h 12"/>
                  <a:gd name="T8" fmla="*/ 18 w 36"/>
                  <a:gd name="T9" fmla="*/ 0 h 12"/>
                  <a:gd name="T10" fmla="*/ 24 w 36"/>
                  <a:gd name="T11" fmla="*/ 0 h 12"/>
                  <a:gd name="T12" fmla="*/ 30 w 36"/>
                  <a:gd name="T13" fmla="*/ 0 h 12"/>
                  <a:gd name="T14" fmla="*/ 36 w 36"/>
                  <a:gd name="T15" fmla="*/ 0 h 12"/>
                  <a:gd name="T16" fmla="*/ 36 w 36"/>
                  <a:gd name="T17" fmla="*/ 0 h 12"/>
                  <a:gd name="T18" fmla="*/ 36 w 36"/>
                  <a:gd name="T19" fmla="*/ 0 h 12"/>
                  <a:gd name="T20" fmla="*/ 30 w 36"/>
                  <a:gd name="T21" fmla="*/ 0 h 12"/>
                  <a:gd name="T22" fmla="*/ 30 w 36"/>
                  <a:gd name="T23" fmla="*/ 6 h 12"/>
                  <a:gd name="T24" fmla="*/ 24 w 36"/>
                  <a:gd name="T25" fmla="*/ 6 h 12"/>
                  <a:gd name="T26" fmla="*/ 18 w 36"/>
                  <a:gd name="T27" fmla="*/ 6 h 12"/>
                  <a:gd name="T28" fmla="*/ 12 w 36"/>
                  <a:gd name="T29" fmla="*/ 6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6"/>
                    </a:lnTo>
                    <a:lnTo>
                      <a:pt x="12" y="6"/>
                    </a:lnTo>
                    <a:lnTo>
                      <a:pt x="18" y="0"/>
                    </a:lnTo>
                    <a:lnTo>
                      <a:pt x="24" y="0"/>
                    </a:lnTo>
                    <a:lnTo>
                      <a:pt x="30" y="0"/>
                    </a:lnTo>
                    <a:lnTo>
                      <a:pt x="36" y="0"/>
                    </a:lnTo>
                    <a:lnTo>
                      <a:pt x="30" y="0"/>
                    </a:lnTo>
                    <a:lnTo>
                      <a:pt x="30" y="6"/>
                    </a:lnTo>
                    <a:lnTo>
                      <a:pt x="24" y="6"/>
                    </a:lnTo>
                    <a:lnTo>
                      <a:pt x="18" y="6"/>
                    </a:lnTo>
                    <a:lnTo>
                      <a:pt x="12" y="6"/>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08" name="Freeform 278"/>
              <p:cNvSpPr>
                <a:spLocks/>
              </p:cNvSpPr>
              <p:nvPr/>
            </p:nvSpPr>
            <p:spPr bwMode="auto">
              <a:xfrm>
                <a:off x="5197" y="1249"/>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6 h 24"/>
                  <a:gd name="T14" fmla="*/ 30 w 36"/>
                  <a:gd name="T15" fmla="*/ 0 h 24"/>
                  <a:gd name="T16" fmla="*/ 36 w 36"/>
                  <a:gd name="T17" fmla="*/ 6 h 24"/>
                  <a:gd name="T18" fmla="*/ 36 w 36"/>
                  <a:gd name="T19" fmla="*/ 6 h 24"/>
                  <a:gd name="T20" fmla="*/ 30 w 36"/>
                  <a:gd name="T21" fmla="*/ 12 h 24"/>
                  <a:gd name="T22" fmla="*/ 24 w 36"/>
                  <a:gd name="T23" fmla="*/ 12 h 24"/>
                  <a:gd name="T24" fmla="*/ 18 w 36"/>
                  <a:gd name="T25" fmla="*/ 12 h 24"/>
                  <a:gd name="T26" fmla="*/ 18 w 36"/>
                  <a:gd name="T27" fmla="*/ 18 h 24"/>
                  <a:gd name="T28" fmla="*/ 12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6"/>
                    </a:lnTo>
                    <a:lnTo>
                      <a:pt x="30" y="0"/>
                    </a:lnTo>
                    <a:lnTo>
                      <a:pt x="36" y="6"/>
                    </a:lnTo>
                    <a:lnTo>
                      <a:pt x="30" y="12"/>
                    </a:lnTo>
                    <a:lnTo>
                      <a:pt x="24" y="12"/>
                    </a:lnTo>
                    <a:lnTo>
                      <a:pt x="18" y="12"/>
                    </a:lnTo>
                    <a:lnTo>
                      <a:pt x="18" y="18"/>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09" name="Freeform 279"/>
              <p:cNvSpPr>
                <a:spLocks/>
              </p:cNvSpPr>
              <p:nvPr/>
            </p:nvSpPr>
            <p:spPr bwMode="auto">
              <a:xfrm>
                <a:off x="5191" y="1231"/>
                <a:ext cx="36" cy="24"/>
              </a:xfrm>
              <a:custGeom>
                <a:avLst/>
                <a:gdLst>
                  <a:gd name="T0" fmla="*/ 0 w 36"/>
                  <a:gd name="T1" fmla="*/ 24 h 24"/>
                  <a:gd name="T2" fmla="*/ 6 w 36"/>
                  <a:gd name="T3" fmla="*/ 24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8 h 24"/>
                  <a:gd name="T26" fmla="*/ 12 w 36"/>
                  <a:gd name="T27" fmla="*/ 18 h 24"/>
                  <a:gd name="T28" fmla="*/ 6 w 36"/>
                  <a:gd name="T29" fmla="*/ 24 h 24"/>
                  <a:gd name="T30" fmla="*/ 6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24"/>
                    </a:lnTo>
                    <a:lnTo>
                      <a:pt x="6" y="18"/>
                    </a:lnTo>
                    <a:lnTo>
                      <a:pt x="12" y="12"/>
                    </a:lnTo>
                    <a:lnTo>
                      <a:pt x="18" y="6"/>
                    </a:lnTo>
                    <a:lnTo>
                      <a:pt x="24" y="6"/>
                    </a:lnTo>
                    <a:lnTo>
                      <a:pt x="30" y="0"/>
                    </a:lnTo>
                    <a:lnTo>
                      <a:pt x="36" y="0"/>
                    </a:lnTo>
                    <a:lnTo>
                      <a:pt x="36" y="6"/>
                    </a:lnTo>
                    <a:lnTo>
                      <a:pt x="30" y="6"/>
                    </a:lnTo>
                    <a:lnTo>
                      <a:pt x="24" y="12"/>
                    </a:lnTo>
                    <a:lnTo>
                      <a:pt x="18" y="18"/>
                    </a:lnTo>
                    <a:lnTo>
                      <a:pt x="12"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10" name="Freeform 280"/>
              <p:cNvSpPr>
                <a:spLocks/>
              </p:cNvSpPr>
              <p:nvPr/>
            </p:nvSpPr>
            <p:spPr bwMode="auto">
              <a:xfrm>
                <a:off x="5185" y="1213"/>
                <a:ext cx="36" cy="30"/>
              </a:xfrm>
              <a:custGeom>
                <a:avLst/>
                <a:gdLst>
                  <a:gd name="T0" fmla="*/ 0 w 36"/>
                  <a:gd name="T1" fmla="*/ 30 h 30"/>
                  <a:gd name="T2" fmla="*/ 6 w 36"/>
                  <a:gd name="T3" fmla="*/ 24 h 30"/>
                  <a:gd name="T4" fmla="*/ 6 w 36"/>
                  <a:gd name="T5" fmla="*/ 18 h 30"/>
                  <a:gd name="T6" fmla="*/ 12 w 36"/>
                  <a:gd name="T7" fmla="*/ 12 h 30"/>
                  <a:gd name="T8" fmla="*/ 18 w 36"/>
                  <a:gd name="T9" fmla="*/ 6 h 30"/>
                  <a:gd name="T10" fmla="*/ 24 w 36"/>
                  <a:gd name="T11" fmla="*/ 0 h 30"/>
                  <a:gd name="T12" fmla="*/ 30 w 36"/>
                  <a:gd name="T13" fmla="*/ 0 h 30"/>
                  <a:gd name="T14" fmla="*/ 36 w 36"/>
                  <a:gd name="T15" fmla="*/ 0 h 30"/>
                  <a:gd name="T16" fmla="*/ 36 w 36"/>
                  <a:gd name="T17" fmla="*/ 0 h 30"/>
                  <a:gd name="T18" fmla="*/ 36 w 36"/>
                  <a:gd name="T19" fmla="*/ 0 h 30"/>
                  <a:gd name="T20" fmla="*/ 36 w 36"/>
                  <a:gd name="T21" fmla="*/ 6 h 30"/>
                  <a:gd name="T22" fmla="*/ 30 w 36"/>
                  <a:gd name="T23" fmla="*/ 12 h 30"/>
                  <a:gd name="T24" fmla="*/ 24 w 36"/>
                  <a:gd name="T25" fmla="*/ 12 h 30"/>
                  <a:gd name="T26" fmla="*/ 18 w 36"/>
                  <a:gd name="T27" fmla="*/ 18 h 30"/>
                  <a:gd name="T28" fmla="*/ 12 w 36"/>
                  <a:gd name="T29" fmla="*/ 24 h 30"/>
                  <a:gd name="T30" fmla="*/ 6 w 36"/>
                  <a:gd name="T31" fmla="*/ 24 h 30"/>
                  <a:gd name="T32" fmla="*/ 0 w 36"/>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30"/>
                    </a:moveTo>
                    <a:lnTo>
                      <a:pt x="6" y="24"/>
                    </a:lnTo>
                    <a:lnTo>
                      <a:pt x="6" y="18"/>
                    </a:lnTo>
                    <a:lnTo>
                      <a:pt x="12" y="12"/>
                    </a:lnTo>
                    <a:lnTo>
                      <a:pt x="18" y="6"/>
                    </a:lnTo>
                    <a:lnTo>
                      <a:pt x="24" y="0"/>
                    </a:lnTo>
                    <a:lnTo>
                      <a:pt x="30" y="0"/>
                    </a:lnTo>
                    <a:lnTo>
                      <a:pt x="36" y="0"/>
                    </a:lnTo>
                    <a:lnTo>
                      <a:pt x="36" y="6"/>
                    </a:lnTo>
                    <a:lnTo>
                      <a:pt x="30" y="12"/>
                    </a:lnTo>
                    <a:lnTo>
                      <a:pt x="24" y="12"/>
                    </a:lnTo>
                    <a:lnTo>
                      <a:pt x="18" y="18"/>
                    </a:lnTo>
                    <a:lnTo>
                      <a:pt x="12" y="24"/>
                    </a:lnTo>
                    <a:lnTo>
                      <a:pt x="6"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11" name="Freeform 281"/>
              <p:cNvSpPr>
                <a:spLocks/>
              </p:cNvSpPr>
              <p:nvPr/>
            </p:nvSpPr>
            <p:spPr bwMode="auto">
              <a:xfrm>
                <a:off x="5179" y="1195"/>
                <a:ext cx="36" cy="36"/>
              </a:xfrm>
              <a:custGeom>
                <a:avLst/>
                <a:gdLst>
                  <a:gd name="T0" fmla="*/ 0 w 36"/>
                  <a:gd name="T1" fmla="*/ 36 h 36"/>
                  <a:gd name="T2" fmla="*/ 6 w 36"/>
                  <a:gd name="T3" fmla="*/ 30 h 36"/>
                  <a:gd name="T4" fmla="*/ 6 w 36"/>
                  <a:gd name="T5" fmla="*/ 24 h 36"/>
                  <a:gd name="T6" fmla="*/ 12 w 36"/>
                  <a:gd name="T7" fmla="*/ 18 h 36"/>
                  <a:gd name="T8" fmla="*/ 12 w 36"/>
                  <a:gd name="T9" fmla="*/ 12 h 36"/>
                  <a:gd name="T10" fmla="*/ 18 w 36"/>
                  <a:gd name="T11" fmla="*/ 6 h 36"/>
                  <a:gd name="T12" fmla="*/ 24 w 36"/>
                  <a:gd name="T13" fmla="*/ 0 h 36"/>
                  <a:gd name="T14" fmla="*/ 30 w 36"/>
                  <a:gd name="T15" fmla="*/ 0 h 36"/>
                  <a:gd name="T16" fmla="*/ 36 w 36"/>
                  <a:gd name="T17" fmla="*/ 0 h 36"/>
                  <a:gd name="T18" fmla="*/ 36 w 36"/>
                  <a:gd name="T19" fmla="*/ 0 h 36"/>
                  <a:gd name="T20" fmla="*/ 30 w 36"/>
                  <a:gd name="T21" fmla="*/ 6 h 36"/>
                  <a:gd name="T22" fmla="*/ 30 w 36"/>
                  <a:gd name="T23" fmla="*/ 6 h 36"/>
                  <a:gd name="T24" fmla="*/ 24 w 36"/>
                  <a:gd name="T25" fmla="*/ 12 h 36"/>
                  <a:gd name="T26" fmla="*/ 18 w 36"/>
                  <a:gd name="T27" fmla="*/ 18 h 36"/>
                  <a:gd name="T28" fmla="*/ 12 w 36"/>
                  <a:gd name="T29" fmla="*/ 24 h 36"/>
                  <a:gd name="T30" fmla="*/ 6 w 36"/>
                  <a:gd name="T31" fmla="*/ 30 h 36"/>
                  <a:gd name="T32" fmla="*/ 0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36"/>
                    </a:moveTo>
                    <a:lnTo>
                      <a:pt x="6" y="30"/>
                    </a:lnTo>
                    <a:lnTo>
                      <a:pt x="6" y="24"/>
                    </a:lnTo>
                    <a:lnTo>
                      <a:pt x="12" y="18"/>
                    </a:lnTo>
                    <a:lnTo>
                      <a:pt x="12" y="12"/>
                    </a:lnTo>
                    <a:lnTo>
                      <a:pt x="18" y="6"/>
                    </a:lnTo>
                    <a:lnTo>
                      <a:pt x="24" y="0"/>
                    </a:lnTo>
                    <a:lnTo>
                      <a:pt x="30" y="0"/>
                    </a:lnTo>
                    <a:lnTo>
                      <a:pt x="36" y="0"/>
                    </a:lnTo>
                    <a:lnTo>
                      <a:pt x="30" y="6"/>
                    </a:lnTo>
                    <a:lnTo>
                      <a:pt x="24" y="12"/>
                    </a:lnTo>
                    <a:lnTo>
                      <a:pt x="18" y="18"/>
                    </a:lnTo>
                    <a:lnTo>
                      <a:pt x="12" y="24"/>
                    </a:lnTo>
                    <a:lnTo>
                      <a:pt x="6"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12" name="Freeform 282"/>
              <p:cNvSpPr>
                <a:spLocks/>
              </p:cNvSpPr>
              <p:nvPr/>
            </p:nvSpPr>
            <p:spPr bwMode="auto">
              <a:xfrm>
                <a:off x="5179" y="1183"/>
                <a:ext cx="12" cy="36"/>
              </a:xfrm>
              <a:custGeom>
                <a:avLst/>
                <a:gdLst>
                  <a:gd name="T0" fmla="*/ 12 w 12"/>
                  <a:gd name="T1" fmla="*/ 0 h 36"/>
                  <a:gd name="T2" fmla="*/ 12 w 12"/>
                  <a:gd name="T3" fmla="*/ 0 h 36"/>
                  <a:gd name="T4" fmla="*/ 12 w 12"/>
                  <a:gd name="T5" fmla="*/ 6 h 36"/>
                  <a:gd name="T6" fmla="*/ 12 w 12"/>
                  <a:gd name="T7" fmla="*/ 12 h 36"/>
                  <a:gd name="T8" fmla="*/ 6 w 12"/>
                  <a:gd name="T9" fmla="*/ 18 h 36"/>
                  <a:gd name="T10" fmla="*/ 6 w 12"/>
                  <a:gd name="T11" fmla="*/ 24 h 36"/>
                  <a:gd name="T12" fmla="*/ 0 w 12"/>
                  <a:gd name="T13" fmla="*/ 30 h 36"/>
                  <a:gd name="T14" fmla="*/ 0 w 12"/>
                  <a:gd name="T15" fmla="*/ 30 h 36"/>
                  <a:gd name="T16" fmla="*/ 0 w 12"/>
                  <a:gd name="T17" fmla="*/ 36 h 36"/>
                  <a:gd name="T18" fmla="*/ 0 w 12"/>
                  <a:gd name="T19" fmla="*/ 30 h 36"/>
                  <a:gd name="T20" fmla="*/ 0 w 12"/>
                  <a:gd name="T21" fmla="*/ 24 h 36"/>
                  <a:gd name="T22" fmla="*/ 0 w 12"/>
                  <a:gd name="T23" fmla="*/ 18 h 36"/>
                  <a:gd name="T24" fmla="*/ 0 w 12"/>
                  <a:gd name="T25" fmla="*/ 12 h 36"/>
                  <a:gd name="T26" fmla="*/ 6 w 12"/>
                  <a:gd name="T27" fmla="*/ 6 h 36"/>
                  <a:gd name="T28" fmla="*/ 6 w 12"/>
                  <a:gd name="T29" fmla="*/ 0 h 36"/>
                  <a:gd name="T30" fmla="*/ 12 w 12"/>
                  <a:gd name="T31" fmla="*/ 0 h 36"/>
                  <a:gd name="T32" fmla="*/ 12 w 1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6"/>
                  <a:gd name="T53" fmla="*/ 12 w 1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6">
                    <a:moveTo>
                      <a:pt x="12" y="0"/>
                    </a:moveTo>
                    <a:lnTo>
                      <a:pt x="12" y="0"/>
                    </a:lnTo>
                    <a:lnTo>
                      <a:pt x="12" y="6"/>
                    </a:lnTo>
                    <a:lnTo>
                      <a:pt x="12" y="12"/>
                    </a:lnTo>
                    <a:lnTo>
                      <a:pt x="6" y="18"/>
                    </a:lnTo>
                    <a:lnTo>
                      <a:pt x="6" y="24"/>
                    </a:lnTo>
                    <a:lnTo>
                      <a:pt x="0" y="30"/>
                    </a:lnTo>
                    <a:lnTo>
                      <a:pt x="0" y="36"/>
                    </a:lnTo>
                    <a:lnTo>
                      <a:pt x="0" y="30"/>
                    </a:lnTo>
                    <a:lnTo>
                      <a:pt x="0" y="24"/>
                    </a:lnTo>
                    <a:lnTo>
                      <a:pt x="0" y="18"/>
                    </a:lnTo>
                    <a:lnTo>
                      <a:pt x="0" y="12"/>
                    </a:lnTo>
                    <a:lnTo>
                      <a:pt x="6" y="6"/>
                    </a:lnTo>
                    <a:lnTo>
                      <a:pt x="6" y="0"/>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13" name="Freeform 283"/>
              <p:cNvSpPr>
                <a:spLocks/>
              </p:cNvSpPr>
              <p:nvPr/>
            </p:nvSpPr>
            <p:spPr bwMode="auto">
              <a:xfrm>
                <a:off x="5167" y="1165"/>
                <a:ext cx="12" cy="42"/>
              </a:xfrm>
              <a:custGeom>
                <a:avLst/>
                <a:gdLst>
                  <a:gd name="T0" fmla="*/ 12 w 12"/>
                  <a:gd name="T1" fmla="*/ 0 h 42"/>
                  <a:gd name="T2" fmla="*/ 12 w 12"/>
                  <a:gd name="T3" fmla="*/ 6 h 42"/>
                  <a:gd name="T4" fmla="*/ 12 w 12"/>
                  <a:gd name="T5" fmla="*/ 6 h 42"/>
                  <a:gd name="T6" fmla="*/ 12 w 12"/>
                  <a:gd name="T7" fmla="*/ 12 h 42"/>
                  <a:gd name="T8" fmla="*/ 6 w 12"/>
                  <a:gd name="T9" fmla="*/ 18 h 42"/>
                  <a:gd name="T10" fmla="*/ 6 w 12"/>
                  <a:gd name="T11" fmla="*/ 30 h 42"/>
                  <a:gd name="T12" fmla="*/ 6 w 12"/>
                  <a:gd name="T13" fmla="*/ 36 h 42"/>
                  <a:gd name="T14" fmla="*/ 0 w 12"/>
                  <a:gd name="T15" fmla="*/ 36 h 42"/>
                  <a:gd name="T16" fmla="*/ 0 w 12"/>
                  <a:gd name="T17" fmla="*/ 42 h 42"/>
                  <a:gd name="T18" fmla="*/ 0 w 12"/>
                  <a:gd name="T19" fmla="*/ 36 h 42"/>
                  <a:gd name="T20" fmla="*/ 0 w 12"/>
                  <a:gd name="T21" fmla="*/ 30 h 42"/>
                  <a:gd name="T22" fmla="*/ 0 w 12"/>
                  <a:gd name="T23" fmla="*/ 24 h 42"/>
                  <a:gd name="T24" fmla="*/ 0 w 12"/>
                  <a:gd name="T25" fmla="*/ 18 h 42"/>
                  <a:gd name="T26" fmla="*/ 6 w 12"/>
                  <a:gd name="T27" fmla="*/ 12 h 42"/>
                  <a:gd name="T28" fmla="*/ 6 w 12"/>
                  <a:gd name="T29" fmla="*/ 6 h 42"/>
                  <a:gd name="T30" fmla="*/ 12 w 12"/>
                  <a:gd name="T31" fmla="*/ 0 h 42"/>
                  <a:gd name="T32" fmla="*/ 12 w 1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12" y="0"/>
                    </a:moveTo>
                    <a:lnTo>
                      <a:pt x="12" y="6"/>
                    </a:lnTo>
                    <a:lnTo>
                      <a:pt x="12" y="12"/>
                    </a:lnTo>
                    <a:lnTo>
                      <a:pt x="6" y="18"/>
                    </a:lnTo>
                    <a:lnTo>
                      <a:pt x="6" y="30"/>
                    </a:lnTo>
                    <a:lnTo>
                      <a:pt x="6" y="36"/>
                    </a:lnTo>
                    <a:lnTo>
                      <a:pt x="0" y="36"/>
                    </a:lnTo>
                    <a:lnTo>
                      <a:pt x="0" y="42"/>
                    </a:lnTo>
                    <a:lnTo>
                      <a:pt x="0" y="36"/>
                    </a:lnTo>
                    <a:lnTo>
                      <a:pt x="0" y="30"/>
                    </a:lnTo>
                    <a:lnTo>
                      <a:pt x="0" y="24"/>
                    </a:lnTo>
                    <a:lnTo>
                      <a:pt x="0" y="18"/>
                    </a:lnTo>
                    <a:lnTo>
                      <a:pt x="6" y="12"/>
                    </a:lnTo>
                    <a:lnTo>
                      <a:pt x="6" y="6"/>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14" name="Freeform 284"/>
              <p:cNvSpPr>
                <a:spLocks/>
              </p:cNvSpPr>
              <p:nvPr/>
            </p:nvSpPr>
            <p:spPr bwMode="auto">
              <a:xfrm>
                <a:off x="5197" y="1051"/>
                <a:ext cx="42" cy="198"/>
              </a:xfrm>
              <a:custGeom>
                <a:avLst/>
                <a:gdLst>
                  <a:gd name="T0" fmla="*/ 36 w 42"/>
                  <a:gd name="T1" fmla="*/ 192 h 198"/>
                  <a:gd name="T2" fmla="*/ 36 w 42"/>
                  <a:gd name="T3" fmla="*/ 192 h 198"/>
                  <a:gd name="T4" fmla="*/ 42 w 42"/>
                  <a:gd name="T5" fmla="*/ 198 h 198"/>
                  <a:gd name="T6" fmla="*/ 42 w 42"/>
                  <a:gd name="T7" fmla="*/ 198 h 198"/>
                  <a:gd name="T8" fmla="*/ 42 w 42"/>
                  <a:gd name="T9" fmla="*/ 198 h 198"/>
                  <a:gd name="T10" fmla="*/ 30 w 42"/>
                  <a:gd name="T11" fmla="*/ 168 h 198"/>
                  <a:gd name="T12" fmla="*/ 18 w 42"/>
                  <a:gd name="T13" fmla="*/ 138 h 198"/>
                  <a:gd name="T14" fmla="*/ 12 w 42"/>
                  <a:gd name="T15" fmla="*/ 114 h 198"/>
                  <a:gd name="T16" fmla="*/ 12 w 42"/>
                  <a:gd name="T17" fmla="*/ 84 h 198"/>
                  <a:gd name="T18" fmla="*/ 6 w 42"/>
                  <a:gd name="T19" fmla="*/ 60 h 198"/>
                  <a:gd name="T20" fmla="*/ 6 w 42"/>
                  <a:gd name="T21" fmla="*/ 36 h 198"/>
                  <a:gd name="T22" fmla="*/ 6 w 42"/>
                  <a:gd name="T23" fmla="*/ 18 h 198"/>
                  <a:gd name="T24" fmla="*/ 12 w 42"/>
                  <a:gd name="T25" fmla="*/ 0 h 198"/>
                  <a:gd name="T26" fmla="*/ 6 w 42"/>
                  <a:gd name="T27" fmla="*/ 12 h 198"/>
                  <a:gd name="T28" fmla="*/ 6 w 42"/>
                  <a:gd name="T29" fmla="*/ 36 h 198"/>
                  <a:gd name="T30" fmla="*/ 0 w 42"/>
                  <a:gd name="T31" fmla="*/ 60 h 198"/>
                  <a:gd name="T32" fmla="*/ 6 w 42"/>
                  <a:gd name="T33" fmla="*/ 90 h 198"/>
                  <a:gd name="T34" fmla="*/ 6 w 42"/>
                  <a:gd name="T35" fmla="*/ 120 h 198"/>
                  <a:gd name="T36" fmla="*/ 12 w 42"/>
                  <a:gd name="T37" fmla="*/ 150 h 198"/>
                  <a:gd name="T38" fmla="*/ 24 w 42"/>
                  <a:gd name="T39" fmla="*/ 174 h 198"/>
                  <a:gd name="T40" fmla="*/ 36 w 42"/>
                  <a:gd name="T41" fmla="*/ 192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98"/>
                  <a:gd name="T65" fmla="*/ 42 w 42"/>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98">
                    <a:moveTo>
                      <a:pt x="36" y="192"/>
                    </a:moveTo>
                    <a:lnTo>
                      <a:pt x="36" y="192"/>
                    </a:lnTo>
                    <a:lnTo>
                      <a:pt x="42" y="198"/>
                    </a:lnTo>
                    <a:lnTo>
                      <a:pt x="30" y="168"/>
                    </a:lnTo>
                    <a:lnTo>
                      <a:pt x="18" y="138"/>
                    </a:lnTo>
                    <a:lnTo>
                      <a:pt x="12" y="114"/>
                    </a:lnTo>
                    <a:lnTo>
                      <a:pt x="12" y="84"/>
                    </a:lnTo>
                    <a:lnTo>
                      <a:pt x="6" y="60"/>
                    </a:lnTo>
                    <a:lnTo>
                      <a:pt x="6" y="36"/>
                    </a:lnTo>
                    <a:lnTo>
                      <a:pt x="6" y="18"/>
                    </a:lnTo>
                    <a:lnTo>
                      <a:pt x="12" y="0"/>
                    </a:lnTo>
                    <a:lnTo>
                      <a:pt x="6" y="12"/>
                    </a:lnTo>
                    <a:lnTo>
                      <a:pt x="6" y="36"/>
                    </a:lnTo>
                    <a:lnTo>
                      <a:pt x="0" y="60"/>
                    </a:lnTo>
                    <a:lnTo>
                      <a:pt x="6" y="90"/>
                    </a:lnTo>
                    <a:lnTo>
                      <a:pt x="6" y="120"/>
                    </a:lnTo>
                    <a:lnTo>
                      <a:pt x="12" y="150"/>
                    </a:lnTo>
                    <a:lnTo>
                      <a:pt x="24" y="174"/>
                    </a:lnTo>
                    <a:lnTo>
                      <a:pt x="36" y="19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15" name="Freeform 285"/>
              <p:cNvSpPr>
                <a:spLocks/>
              </p:cNvSpPr>
              <p:nvPr/>
            </p:nvSpPr>
            <p:spPr bwMode="auto">
              <a:xfrm>
                <a:off x="5203" y="1063"/>
                <a:ext cx="30" cy="30"/>
              </a:xfrm>
              <a:custGeom>
                <a:avLst/>
                <a:gdLst>
                  <a:gd name="T0" fmla="*/ 30 w 30"/>
                  <a:gd name="T1" fmla="*/ 0 h 30"/>
                  <a:gd name="T2" fmla="*/ 30 w 30"/>
                  <a:gd name="T3" fmla="*/ 0 h 30"/>
                  <a:gd name="T4" fmla="*/ 24 w 30"/>
                  <a:gd name="T5" fmla="*/ 0 h 30"/>
                  <a:gd name="T6" fmla="*/ 18 w 30"/>
                  <a:gd name="T7" fmla="*/ 0 h 30"/>
                  <a:gd name="T8" fmla="*/ 18 w 30"/>
                  <a:gd name="T9" fmla="*/ 6 h 30"/>
                  <a:gd name="T10" fmla="*/ 12 w 30"/>
                  <a:gd name="T11" fmla="*/ 12 h 30"/>
                  <a:gd name="T12" fmla="*/ 6 w 30"/>
                  <a:gd name="T13" fmla="*/ 12 h 30"/>
                  <a:gd name="T14" fmla="*/ 0 w 30"/>
                  <a:gd name="T15" fmla="*/ 24 h 30"/>
                  <a:gd name="T16" fmla="*/ 0 w 30"/>
                  <a:gd name="T17" fmla="*/ 30 h 30"/>
                  <a:gd name="T18" fmla="*/ 6 w 30"/>
                  <a:gd name="T19" fmla="*/ 24 h 30"/>
                  <a:gd name="T20" fmla="*/ 6 w 30"/>
                  <a:gd name="T21" fmla="*/ 18 h 30"/>
                  <a:gd name="T22" fmla="*/ 12 w 30"/>
                  <a:gd name="T23" fmla="*/ 18 h 30"/>
                  <a:gd name="T24" fmla="*/ 18 w 30"/>
                  <a:gd name="T25" fmla="*/ 12 h 30"/>
                  <a:gd name="T26" fmla="*/ 24 w 30"/>
                  <a:gd name="T27" fmla="*/ 12 h 30"/>
                  <a:gd name="T28" fmla="*/ 24 w 30"/>
                  <a:gd name="T29" fmla="*/ 6 h 30"/>
                  <a:gd name="T30" fmla="*/ 30 w 30"/>
                  <a:gd name="T31" fmla="*/ 0 h 30"/>
                  <a:gd name="T32" fmla="*/ 30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30" y="0"/>
                    </a:moveTo>
                    <a:lnTo>
                      <a:pt x="30" y="0"/>
                    </a:lnTo>
                    <a:lnTo>
                      <a:pt x="24" y="0"/>
                    </a:lnTo>
                    <a:lnTo>
                      <a:pt x="18" y="0"/>
                    </a:lnTo>
                    <a:lnTo>
                      <a:pt x="18" y="6"/>
                    </a:lnTo>
                    <a:lnTo>
                      <a:pt x="12" y="12"/>
                    </a:lnTo>
                    <a:lnTo>
                      <a:pt x="6" y="12"/>
                    </a:lnTo>
                    <a:lnTo>
                      <a:pt x="0" y="24"/>
                    </a:lnTo>
                    <a:lnTo>
                      <a:pt x="0" y="30"/>
                    </a:lnTo>
                    <a:lnTo>
                      <a:pt x="6" y="24"/>
                    </a:lnTo>
                    <a:lnTo>
                      <a:pt x="6" y="18"/>
                    </a:lnTo>
                    <a:lnTo>
                      <a:pt x="12" y="18"/>
                    </a:lnTo>
                    <a:lnTo>
                      <a:pt x="18" y="12"/>
                    </a:lnTo>
                    <a:lnTo>
                      <a:pt x="24" y="12"/>
                    </a:lnTo>
                    <a:lnTo>
                      <a:pt x="24" y="6"/>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16" name="Freeform 286"/>
              <p:cNvSpPr>
                <a:spLocks/>
              </p:cNvSpPr>
              <p:nvPr/>
            </p:nvSpPr>
            <p:spPr bwMode="auto">
              <a:xfrm>
                <a:off x="5203" y="1087"/>
                <a:ext cx="30" cy="36"/>
              </a:xfrm>
              <a:custGeom>
                <a:avLst/>
                <a:gdLst>
                  <a:gd name="T0" fmla="*/ 30 w 30"/>
                  <a:gd name="T1" fmla="*/ 6 h 36"/>
                  <a:gd name="T2" fmla="*/ 30 w 30"/>
                  <a:gd name="T3" fmla="*/ 0 h 36"/>
                  <a:gd name="T4" fmla="*/ 24 w 30"/>
                  <a:gd name="T5" fmla="*/ 6 h 36"/>
                  <a:gd name="T6" fmla="*/ 24 w 30"/>
                  <a:gd name="T7" fmla="*/ 6 h 36"/>
                  <a:gd name="T8" fmla="*/ 18 w 30"/>
                  <a:gd name="T9" fmla="*/ 12 h 36"/>
                  <a:gd name="T10" fmla="*/ 12 w 30"/>
                  <a:gd name="T11" fmla="*/ 18 h 36"/>
                  <a:gd name="T12" fmla="*/ 6 w 30"/>
                  <a:gd name="T13" fmla="*/ 24 h 36"/>
                  <a:gd name="T14" fmla="*/ 0 w 30"/>
                  <a:gd name="T15" fmla="*/ 30 h 36"/>
                  <a:gd name="T16" fmla="*/ 0 w 30"/>
                  <a:gd name="T17" fmla="*/ 36 h 36"/>
                  <a:gd name="T18" fmla="*/ 0 w 30"/>
                  <a:gd name="T19" fmla="*/ 36 h 36"/>
                  <a:gd name="T20" fmla="*/ 6 w 30"/>
                  <a:gd name="T21" fmla="*/ 30 h 36"/>
                  <a:gd name="T22" fmla="*/ 12 w 30"/>
                  <a:gd name="T23" fmla="*/ 30 h 36"/>
                  <a:gd name="T24" fmla="*/ 18 w 30"/>
                  <a:gd name="T25" fmla="*/ 24 h 36"/>
                  <a:gd name="T26" fmla="*/ 24 w 30"/>
                  <a:gd name="T27" fmla="*/ 18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6"/>
                    </a:lnTo>
                    <a:lnTo>
                      <a:pt x="18" y="12"/>
                    </a:lnTo>
                    <a:lnTo>
                      <a:pt x="12" y="18"/>
                    </a:lnTo>
                    <a:lnTo>
                      <a:pt x="6" y="24"/>
                    </a:lnTo>
                    <a:lnTo>
                      <a:pt x="0" y="30"/>
                    </a:lnTo>
                    <a:lnTo>
                      <a:pt x="0" y="36"/>
                    </a:lnTo>
                    <a:lnTo>
                      <a:pt x="6" y="30"/>
                    </a:lnTo>
                    <a:lnTo>
                      <a:pt x="12" y="30"/>
                    </a:lnTo>
                    <a:lnTo>
                      <a:pt x="18" y="24"/>
                    </a:lnTo>
                    <a:lnTo>
                      <a:pt x="24" y="18"/>
                    </a:lnTo>
                    <a:lnTo>
                      <a:pt x="30" y="12"/>
                    </a:lnTo>
                    <a:lnTo>
                      <a:pt x="3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17" name="Freeform 287"/>
              <p:cNvSpPr>
                <a:spLocks/>
              </p:cNvSpPr>
              <p:nvPr/>
            </p:nvSpPr>
            <p:spPr bwMode="auto">
              <a:xfrm>
                <a:off x="5203" y="1111"/>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0 w 36"/>
                  <a:gd name="T19" fmla="*/ 30 h 30"/>
                  <a:gd name="T20" fmla="*/ 6 w 36"/>
                  <a:gd name="T21" fmla="*/ 30 h 30"/>
                  <a:gd name="T22" fmla="*/ 12 w 36"/>
                  <a:gd name="T23" fmla="*/ 24 h 30"/>
                  <a:gd name="T24" fmla="*/ 24 w 36"/>
                  <a:gd name="T25" fmla="*/ 18 h 30"/>
                  <a:gd name="T26" fmla="*/ 30 w 36"/>
                  <a:gd name="T27" fmla="*/ 12 h 30"/>
                  <a:gd name="T28" fmla="*/ 36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30"/>
                    </a:lnTo>
                    <a:lnTo>
                      <a:pt x="12" y="24"/>
                    </a:lnTo>
                    <a:lnTo>
                      <a:pt x="24" y="18"/>
                    </a:lnTo>
                    <a:lnTo>
                      <a:pt x="30" y="12"/>
                    </a:lnTo>
                    <a:lnTo>
                      <a:pt x="36" y="6"/>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18" name="Freeform 288"/>
              <p:cNvSpPr>
                <a:spLocks/>
              </p:cNvSpPr>
              <p:nvPr/>
            </p:nvSpPr>
            <p:spPr bwMode="auto">
              <a:xfrm>
                <a:off x="5209" y="1147"/>
                <a:ext cx="36" cy="30"/>
              </a:xfrm>
              <a:custGeom>
                <a:avLst/>
                <a:gdLst>
                  <a:gd name="T0" fmla="*/ 36 w 36"/>
                  <a:gd name="T1" fmla="*/ 6 h 30"/>
                  <a:gd name="T2" fmla="*/ 30 w 36"/>
                  <a:gd name="T3" fmla="*/ 0 h 30"/>
                  <a:gd name="T4" fmla="*/ 24 w 36"/>
                  <a:gd name="T5" fmla="*/ 6 h 30"/>
                  <a:gd name="T6" fmla="*/ 24 w 36"/>
                  <a:gd name="T7" fmla="*/ 6 h 30"/>
                  <a:gd name="T8" fmla="*/ 18 w 36"/>
                  <a:gd name="T9" fmla="*/ 12 h 30"/>
                  <a:gd name="T10" fmla="*/ 6 w 36"/>
                  <a:gd name="T11" fmla="*/ 12 h 30"/>
                  <a:gd name="T12" fmla="*/ 6 w 36"/>
                  <a:gd name="T13" fmla="*/ 18 h 30"/>
                  <a:gd name="T14" fmla="*/ 0 w 36"/>
                  <a:gd name="T15" fmla="*/ 24 h 30"/>
                  <a:gd name="T16" fmla="*/ 0 w 36"/>
                  <a:gd name="T17" fmla="*/ 30 h 30"/>
                  <a:gd name="T18" fmla="*/ 0 w 36"/>
                  <a:gd name="T19" fmla="*/ 30 h 30"/>
                  <a:gd name="T20" fmla="*/ 6 w 36"/>
                  <a:gd name="T21" fmla="*/ 24 h 30"/>
                  <a:gd name="T22" fmla="*/ 12 w 36"/>
                  <a:gd name="T23" fmla="*/ 24 h 30"/>
                  <a:gd name="T24" fmla="*/ 18 w 36"/>
                  <a:gd name="T25" fmla="*/ 18 h 30"/>
                  <a:gd name="T26" fmla="*/ 24 w 36"/>
                  <a:gd name="T27" fmla="*/ 12 h 30"/>
                  <a:gd name="T28" fmla="*/ 30 w 36"/>
                  <a:gd name="T29" fmla="*/ 12 h 30"/>
                  <a:gd name="T30" fmla="*/ 30 w 36"/>
                  <a:gd name="T31" fmla="*/ 6 h 30"/>
                  <a:gd name="T32" fmla="*/ 36 w 36"/>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6"/>
                    </a:moveTo>
                    <a:lnTo>
                      <a:pt x="30" y="0"/>
                    </a:lnTo>
                    <a:lnTo>
                      <a:pt x="24" y="6"/>
                    </a:lnTo>
                    <a:lnTo>
                      <a:pt x="18" y="12"/>
                    </a:lnTo>
                    <a:lnTo>
                      <a:pt x="6" y="12"/>
                    </a:lnTo>
                    <a:lnTo>
                      <a:pt x="6" y="18"/>
                    </a:lnTo>
                    <a:lnTo>
                      <a:pt x="0" y="24"/>
                    </a:lnTo>
                    <a:lnTo>
                      <a:pt x="0" y="30"/>
                    </a:lnTo>
                    <a:lnTo>
                      <a:pt x="6" y="24"/>
                    </a:lnTo>
                    <a:lnTo>
                      <a:pt x="12" y="24"/>
                    </a:lnTo>
                    <a:lnTo>
                      <a:pt x="18" y="18"/>
                    </a:lnTo>
                    <a:lnTo>
                      <a:pt x="24" y="12"/>
                    </a:lnTo>
                    <a:lnTo>
                      <a:pt x="30" y="12"/>
                    </a:lnTo>
                    <a:lnTo>
                      <a:pt x="30" y="6"/>
                    </a:lnTo>
                    <a:lnTo>
                      <a:pt x="36"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19" name="Freeform 289"/>
              <p:cNvSpPr>
                <a:spLocks/>
              </p:cNvSpPr>
              <p:nvPr/>
            </p:nvSpPr>
            <p:spPr bwMode="auto">
              <a:xfrm>
                <a:off x="5209" y="1171"/>
                <a:ext cx="36" cy="18"/>
              </a:xfrm>
              <a:custGeom>
                <a:avLst/>
                <a:gdLst>
                  <a:gd name="T0" fmla="*/ 36 w 36"/>
                  <a:gd name="T1" fmla="*/ 0 h 18"/>
                  <a:gd name="T2" fmla="*/ 30 w 36"/>
                  <a:gd name="T3" fmla="*/ 0 h 18"/>
                  <a:gd name="T4" fmla="*/ 30 w 36"/>
                  <a:gd name="T5" fmla="*/ 0 h 18"/>
                  <a:gd name="T6" fmla="*/ 24 w 36"/>
                  <a:gd name="T7" fmla="*/ 0 h 18"/>
                  <a:gd name="T8" fmla="*/ 18 w 36"/>
                  <a:gd name="T9" fmla="*/ 0 h 18"/>
                  <a:gd name="T10" fmla="*/ 12 w 36"/>
                  <a:gd name="T11" fmla="*/ 6 h 18"/>
                  <a:gd name="T12" fmla="*/ 6 w 36"/>
                  <a:gd name="T13" fmla="*/ 6 h 18"/>
                  <a:gd name="T14" fmla="*/ 6 w 36"/>
                  <a:gd name="T15" fmla="*/ 12 h 18"/>
                  <a:gd name="T16" fmla="*/ 0 w 36"/>
                  <a:gd name="T17" fmla="*/ 18 h 18"/>
                  <a:gd name="T18" fmla="*/ 6 w 36"/>
                  <a:gd name="T19" fmla="*/ 18 h 18"/>
                  <a:gd name="T20" fmla="*/ 12 w 36"/>
                  <a:gd name="T21" fmla="*/ 18 h 18"/>
                  <a:gd name="T22" fmla="*/ 18 w 36"/>
                  <a:gd name="T23" fmla="*/ 12 h 18"/>
                  <a:gd name="T24" fmla="*/ 18 w 36"/>
                  <a:gd name="T25" fmla="*/ 12 h 18"/>
                  <a:gd name="T26" fmla="*/ 24 w 36"/>
                  <a:gd name="T27" fmla="*/ 12 h 18"/>
                  <a:gd name="T28" fmla="*/ 30 w 36"/>
                  <a:gd name="T29" fmla="*/ 6 h 18"/>
                  <a:gd name="T30" fmla="*/ 36 w 36"/>
                  <a:gd name="T31" fmla="*/ 6 h 18"/>
                  <a:gd name="T32" fmla="*/ 36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0"/>
                    </a:moveTo>
                    <a:lnTo>
                      <a:pt x="30" y="0"/>
                    </a:lnTo>
                    <a:lnTo>
                      <a:pt x="24" y="0"/>
                    </a:lnTo>
                    <a:lnTo>
                      <a:pt x="18" y="0"/>
                    </a:lnTo>
                    <a:lnTo>
                      <a:pt x="12" y="6"/>
                    </a:lnTo>
                    <a:lnTo>
                      <a:pt x="6" y="6"/>
                    </a:lnTo>
                    <a:lnTo>
                      <a:pt x="6" y="12"/>
                    </a:lnTo>
                    <a:lnTo>
                      <a:pt x="0" y="18"/>
                    </a:lnTo>
                    <a:lnTo>
                      <a:pt x="6" y="18"/>
                    </a:lnTo>
                    <a:lnTo>
                      <a:pt x="12" y="18"/>
                    </a:lnTo>
                    <a:lnTo>
                      <a:pt x="18" y="12"/>
                    </a:lnTo>
                    <a:lnTo>
                      <a:pt x="24" y="12"/>
                    </a:lnTo>
                    <a:lnTo>
                      <a:pt x="30" y="6"/>
                    </a:lnTo>
                    <a:lnTo>
                      <a:pt x="36" y="6"/>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20" name="Freeform 290"/>
              <p:cNvSpPr>
                <a:spLocks/>
              </p:cNvSpPr>
              <p:nvPr/>
            </p:nvSpPr>
            <p:spPr bwMode="auto">
              <a:xfrm>
                <a:off x="5221" y="1207"/>
                <a:ext cx="24" cy="12"/>
              </a:xfrm>
              <a:custGeom>
                <a:avLst/>
                <a:gdLst>
                  <a:gd name="T0" fmla="*/ 24 w 24"/>
                  <a:gd name="T1" fmla="*/ 0 h 12"/>
                  <a:gd name="T2" fmla="*/ 24 w 24"/>
                  <a:gd name="T3" fmla="*/ 0 h 12"/>
                  <a:gd name="T4" fmla="*/ 24 w 24"/>
                  <a:gd name="T5" fmla="*/ 0 h 12"/>
                  <a:gd name="T6" fmla="*/ 18 w 24"/>
                  <a:gd name="T7" fmla="*/ 0 h 12"/>
                  <a:gd name="T8" fmla="*/ 12 w 24"/>
                  <a:gd name="T9" fmla="*/ 0 h 12"/>
                  <a:gd name="T10" fmla="*/ 6 w 24"/>
                  <a:gd name="T11" fmla="*/ 6 h 12"/>
                  <a:gd name="T12" fmla="*/ 6 w 24"/>
                  <a:gd name="T13" fmla="*/ 6 h 12"/>
                  <a:gd name="T14" fmla="*/ 0 w 24"/>
                  <a:gd name="T15" fmla="*/ 12 h 12"/>
                  <a:gd name="T16" fmla="*/ 0 w 24"/>
                  <a:gd name="T17" fmla="*/ 12 h 12"/>
                  <a:gd name="T18" fmla="*/ 6 w 24"/>
                  <a:gd name="T19" fmla="*/ 12 h 12"/>
                  <a:gd name="T20" fmla="*/ 6 w 24"/>
                  <a:gd name="T21" fmla="*/ 12 h 12"/>
                  <a:gd name="T22" fmla="*/ 12 w 24"/>
                  <a:gd name="T23" fmla="*/ 12 h 12"/>
                  <a:gd name="T24" fmla="*/ 18 w 24"/>
                  <a:gd name="T25" fmla="*/ 6 h 12"/>
                  <a:gd name="T26" fmla="*/ 18 w 24"/>
                  <a:gd name="T27" fmla="*/ 6 h 12"/>
                  <a:gd name="T28" fmla="*/ 24 w 24"/>
                  <a:gd name="T29" fmla="*/ 6 h 12"/>
                  <a:gd name="T30" fmla="*/ 24 w 24"/>
                  <a:gd name="T31" fmla="*/ 0 h 12"/>
                  <a:gd name="T32" fmla="*/ 24 w 24"/>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0"/>
                    </a:moveTo>
                    <a:lnTo>
                      <a:pt x="24" y="0"/>
                    </a:lnTo>
                    <a:lnTo>
                      <a:pt x="18" y="0"/>
                    </a:lnTo>
                    <a:lnTo>
                      <a:pt x="12" y="0"/>
                    </a:lnTo>
                    <a:lnTo>
                      <a:pt x="6" y="6"/>
                    </a:lnTo>
                    <a:lnTo>
                      <a:pt x="0" y="12"/>
                    </a:lnTo>
                    <a:lnTo>
                      <a:pt x="6" y="12"/>
                    </a:lnTo>
                    <a:lnTo>
                      <a:pt x="12" y="12"/>
                    </a:lnTo>
                    <a:lnTo>
                      <a:pt x="18" y="6"/>
                    </a:lnTo>
                    <a:lnTo>
                      <a:pt x="24" y="6"/>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21" name="Freeform 291"/>
              <p:cNvSpPr>
                <a:spLocks/>
              </p:cNvSpPr>
              <p:nvPr/>
            </p:nvSpPr>
            <p:spPr bwMode="auto">
              <a:xfrm>
                <a:off x="5227" y="1225"/>
                <a:ext cx="18" cy="12"/>
              </a:xfrm>
              <a:custGeom>
                <a:avLst/>
                <a:gdLst>
                  <a:gd name="T0" fmla="*/ 18 w 18"/>
                  <a:gd name="T1" fmla="*/ 0 h 12"/>
                  <a:gd name="T2" fmla="*/ 12 w 18"/>
                  <a:gd name="T3" fmla="*/ 0 h 12"/>
                  <a:gd name="T4" fmla="*/ 12 w 18"/>
                  <a:gd name="T5" fmla="*/ 0 h 12"/>
                  <a:gd name="T6" fmla="*/ 12 w 18"/>
                  <a:gd name="T7" fmla="*/ 0 h 12"/>
                  <a:gd name="T8" fmla="*/ 6 w 18"/>
                  <a:gd name="T9" fmla="*/ 0 h 12"/>
                  <a:gd name="T10" fmla="*/ 6 w 18"/>
                  <a:gd name="T11" fmla="*/ 0 h 12"/>
                  <a:gd name="T12" fmla="*/ 0 w 18"/>
                  <a:gd name="T13" fmla="*/ 6 h 12"/>
                  <a:gd name="T14" fmla="*/ 0 w 18"/>
                  <a:gd name="T15" fmla="*/ 6 h 12"/>
                  <a:gd name="T16" fmla="*/ 0 w 18"/>
                  <a:gd name="T17" fmla="*/ 12 h 12"/>
                  <a:gd name="T18" fmla="*/ 0 w 18"/>
                  <a:gd name="T19" fmla="*/ 6 h 12"/>
                  <a:gd name="T20" fmla="*/ 6 w 18"/>
                  <a:gd name="T21" fmla="*/ 6 h 12"/>
                  <a:gd name="T22" fmla="*/ 6 w 18"/>
                  <a:gd name="T23" fmla="*/ 6 h 12"/>
                  <a:gd name="T24" fmla="*/ 12 w 18"/>
                  <a:gd name="T25" fmla="*/ 6 h 12"/>
                  <a:gd name="T26" fmla="*/ 12 w 18"/>
                  <a:gd name="T27" fmla="*/ 0 h 12"/>
                  <a:gd name="T28" fmla="*/ 18 w 18"/>
                  <a:gd name="T29" fmla="*/ 0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6"/>
                    </a:lnTo>
                    <a:lnTo>
                      <a:pt x="0" y="12"/>
                    </a:lnTo>
                    <a:lnTo>
                      <a:pt x="0" y="6"/>
                    </a:lnTo>
                    <a:lnTo>
                      <a:pt x="6" y="6"/>
                    </a:lnTo>
                    <a:lnTo>
                      <a:pt x="12" y="6"/>
                    </a:lnTo>
                    <a:lnTo>
                      <a:pt x="12" y="0"/>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22" name="Freeform 292"/>
              <p:cNvSpPr>
                <a:spLocks/>
              </p:cNvSpPr>
              <p:nvPr/>
            </p:nvSpPr>
            <p:spPr bwMode="auto">
              <a:xfrm>
                <a:off x="5203" y="1075"/>
                <a:ext cx="30" cy="36"/>
              </a:xfrm>
              <a:custGeom>
                <a:avLst/>
                <a:gdLst>
                  <a:gd name="T0" fmla="*/ 30 w 30"/>
                  <a:gd name="T1" fmla="*/ 6 h 36"/>
                  <a:gd name="T2" fmla="*/ 30 w 30"/>
                  <a:gd name="T3" fmla="*/ 0 h 36"/>
                  <a:gd name="T4" fmla="*/ 24 w 30"/>
                  <a:gd name="T5" fmla="*/ 0 h 36"/>
                  <a:gd name="T6" fmla="*/ 18 w 30"/>
                  <a:gd name="T7" fmla="*/ 6 h 36"/>
                  <a:gd name="T8" fmla="*/ 18 w 30"/>
                  <a:gd name="T9" fmla="*/ 12 h 36"/>
                  <a:gd name="T10" fmla="*/ 12 w 30"/>
                  <a:gd name="T11" fmla="*/ 12 h 36"/>
                  <a:gd name="T12" fmla="*/ 6 w 30"/>
                  <a:gd name="T13" fmla="*/ 18 h 36"/>
                  <a:gd name="T14" fmla="*/ 0 w 30"/>
                  <a:gd name="T15" fmla="*/ 30 h 36"/>
                  <a:gd name="T16" fmla="*/ 0 w 30"/>
                  <a:gd name="T17" fmla="*/ 36 h 36"/>
                  <a:gd name="T18" fmla="*/ 0 w 30"/>
                  <a:gd name="T19" fmla="*/ 30 h 36"/>
                  <a:gd name="T20" fmla="*/ 6 w 30"/>
                  <a:gd name="T21" fmla="*/ 30 h 36"/>
                  <a:gd name="T22" fmla="*/ 12 w 30"/>
                  <a:gd name="T23" fmla="*/ 24 h 36"/>
                  <a:gd name="T24" fmla="*/ 18 w 30"/>
                  <a:gd name="T25" fmla="*/ 18 h 36"/>
                  <a:gd name="T26" fmla="*/ 24 w 30"/>
                  <a:gd name="T27" fmla="*/ 12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0"/>
                    </a:lnTo>
                    <a:lnTo>
                      <a:pt x="18" y="6"/>
                    </a:lnTo>
                    <a:lnTo>
                      <a:pt x="18" y="12"/>
                    </a:lnTo>
                    <a:lnTo>
                      <a:pt x="12" y="12"/>
                    </a:lnTo>
                    <a:lnTo>
                      <a:pt x="6" y="18"/>
                    </a:lnTo>
                    <a:lnTo>
                      <a:pt x="0" y="30"/>
                    </a:lnTo>
                    <a:lnTo>
                      <a:pt x="0" y="36"/>
                    </a:lnTo>
                    <a:lnTo>
                      <a:pt x="0" y="30"/>
                    </a:lnTo>
                    <a:lnTo>
                      <a:pt x="6" y="30"/>
                    </a:lnTo>
                    <a:lnTo>
                      <a:pt x="12" y="24"/>
                    </a:lnTo>
                    <a:lnTo>
                      <a:pt x="18" y="18"/>
                    </a:lnTo>
                    <a:lnTo>
                      <a:pt x="24" y="12"/>
                    </a:lnTo>
                    <a:lnTo>
                      <a:pt x="30" y="12"/>
                    </a:lnTo>
                    <a:lnTo>
                      <a:pt x="3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23" name="Freeform 293"/>
              <p:cNvSpPr>
                <a:spLocks/>
              </p:cNvSpPr>
              <p:nvPr/>
            </p:nvSpPr>
            <p:spPr bwMode="auto">
              <a:xfrm>
                <a:off x="5203" y="1051"/>
                <a:ext cx="24" cy="24"/>
              </a:xfrm>
              <a:custGeom>
                <a:avLst/>
                <a:gdLst>
                  <a:gd name="T0" fmla="*/ 24 w 24"/>
                  <a:gd name="T1" fmla="*/ 0 h 24"/>
                  <a:gd name="T2" fmla="*/ 24 w 24"/>
                  <a:gd name="T3" fmla="*/ 0 h 24"/>
                  <a:gd name="T4" fmla="*/ 24 w 24"/>
                  <a:gd name="T5" fmla="*/ 0 h 24"/>
                  <a:gd name="T6" fmla="*/ 18 w 24"/>
                  <a:gd name="T7" fmla="*/ 0 h 24"/>
                  <a:gd name="T8" fmla="*/ 12 w 24"/>
                  <a:gd name="T9" fmla="*/ 0 h 24"/>
                  <a:gd name="T10" fmla="*/ 12 w 24"/>
                  <a:gd name="T11" fmla="*/ 6 h 24"/>
                  <a:gd name="T12" fmla="*/ 6 w 24"/>
                  <a:gd name="T13" fmla="*/ 12 h 24"/>
                  <a:gd name="T14" fmla="*/ 0 w 24"/>
                  <a:gd name="T15" fmla="*/ 18 h 24"/>
                  <a:gd name="T16" fmla="*/ 0 w 24"/>
                  <a:gd name="T17" fmla="*/ 24 h 24"/>
                  <a:gd name="T18" fmla="*/ 6 w 24"/>
                  <a:gd name="T19" fmla="*/ 18 h 24"/>
                  <a:gd name="T20" fmla="*/ 6 w 24"/>
                  <a:gd name="T21" fmla="*/ 18 h 24"/>
                  <a:gd name="T22" fmla="*/ 12 w 24"/>
                  <a:gd name="T23" fmla="*/ 12 h 24"/>
                  <a:gd name="T24" fmla="*/ 18 w 24"/>
                  <a:gd name="T25" fmla="*/ 12 h 24"/>
                  <a:gd name="T26" fmla="*/ 18 w 24"/>
                  <a:gd name="T27" fmla="*/ 6 h 24"/>
                  <a:gd name="T28" fmla="*/ 24 w 24"/>
                  <a:gd name="T29" fmla="*/ 6 h 24"/>
                  <a:gd name="T30" fmla="*/ 24 w 24"/>
                  <a:gd name="T31" fmla="*/ 0 h 24"/>
                  <a:gd name="T32" fmla="*/ 24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0"/>
                    </a:moveTo>
                    <a:lnTo>
                      <a:pt x="24" y="0"/>
                    </a:lnTo>
                    <a:lnTo>
                      <a:pt x="18" y="0"/>
                    </a:lnTo>
                    <a:lnTo>
                      <a:pt x="12" y="0"/>
                    </a:lnTo>
                    <a:lnTo>
                      <a:pt x="12" y="6"/>
                    </a:lnTo>
                    <a:lnTo>
                      <a:pt x="6" y="12"/>
                    </a:lnTo>
                    <a:lnTo>
                      <a:pt x="0" y="18"/>
                    </a:lnTo>
                    <a:lnTo>
                      <a:pt x="0" y="24"/>
                    </a:lnTo>
                    <a:lnTo>
                      <a:pt x="6" y="18"/>
                    </a:lnTo>
                    <a:lnTo>
                      <a:pt x="12" y="12"/>
                    </a:lnTo>
                    <a:lnTo>
                      <a:pt x="18" y="12"/>
                    </a:lnTo>
                    <a:lnTo>
                      <a:pt x="18" y="6"/>
                    </a:lnTo>
                    <a:lnTo>
                      <a:pt x="24" y="6"/>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24" name="Freeform 294"/>
              <p:cNvSpPr>
                <a:spLocks/>
              </p:cNvSpPr>
              <p:nvPr/>
            </p:nvSpPr>
            <p:spPr bwMode="auto">
              <a:xfrm>
                <a:off x="5203" y="1135"/>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6 w 36"/>
                  <a:gd name="T19" fmla="*/ 24 h 30"/>
                  <a:gd name="T20" fmla="*/ 6 w 36"/>
                  <a:gd name="T21" fmla="*/ 24 h 30"/>
                  <a:gd name="T22" fmla="*/ 12 w 36"/>
                  <a:gd name="T23" fmla="*/ 18 h 30"/>
                  <a:gd name="T24" fmla="*/ 24 w 36"/>
                  <a:gd name="T25" fmla="*/ 18 h 30"/>
                  <a:gd name="T26" fmla="*/ 24 w 36"/>
                  <a:gd name="T27" fmla="*/ 12 h 30"/>
                  <a:gd name="T28" fmla="*/ 30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24"/>
                    </a:lnTo>
                    <a:lnTo>
                      <a:pt x="12" y="18"/>
                    </a:lnTo>
                    <a:lnTo>
                      <a:pt x="24" y="18"/>
                    </a:lnTo>
                    <a:lnTo>
                      <a:pt x="24" y="12"/>
                    </a:lnTo>
                    <a:lnTo>
                      <a:pt x="30" y="6"/>
                    </a:lnTo>
                    <a:lnTo>
                      <a:pt x="36" y="6"/>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25" name="Freeform 295"/>
              <p:cNvSpPr>
                <a:spLocks/>
              </p:cNvSpPr>
              <p:nvPr/>
            </p:nvSpPr>
            <p:spPr bwMode="auto">
              <a:xfrm>
                <a:off x="5215" y="1189"/>
                <a:ext cx="30" cy="18"/>
              </a:xfrm>
              <a:custGeom>
                <a:avLst/>
                <a:gdLst>
                  <a:gd name="T0" fmla="*/ 30 w 30"/>
                  <a:gd name="T1" fmla="*/ 0 h 18"/>
                  <a:gd name="T2" fmla="*/ 30 w 30"/>
                  <a:gd name="T3" fmla="*/ 0 h 18"/>
                  <a:gd name="T4" fmla="*/ 24 w 30"/>
                  <a:gd name="T5" fmla="*/ 0 h 18"/>
                  <a:gd name="T6" fmla="*/ 18 w 30"/>
                  <a:gd name="T7" fmla="*/ 0 h 18"/>
                  <a:gd name="T8" fmla="*/ 12 w 30"/>
                  <a:gd name="T9" fmla="*/ 0 h 18"/>
                  <a:gd name="T10" fmla="*/ 12 w 30"/>
                  <a:gd name="T11" fmla="*/ 6 h 18"/>
                  <a:gd name="T12" fmla="*/ 6 w 30"/>
                  <a:gd name="T13" fmla="*/ 12 h 18"/>
                  <a:gd name="T14" fmla="*/ 0 w 30"/>
                  <a:gd name="T15" fmla="*/ 12 h 18"/>
                  <a:gd name="T16" fmla="*/ 0 w 30"/>
                  <a:gd name="T17" fmla="*/ 18 h 18"/>
                  <a:gd name="T18" fmla="*/ 0 w 30"/>
                  <a:gd name="T19" fmla="*/ 18 h 18"/>
                  <a:gd name="T20" fmla="*/ 6 w 30"/>
                  <a:gd name="T21" fmla="*/ 12 h 18"/>
                  <a:gd name="T22" fmla="*/ 12 w 30"/>
                  <a:gd name="T23" fmla="*/ 12 h 18"/>
                  <a:gd name="T24" fmla="*/ 18 w 30"/>
                  <a:gd name="T25" fmla="*/ 12 h 18"/>
                  <a:gd name="T26" fmla="*/ 24 w 30"/>
                  <a:gd name="T27" fmla="*/ 6 h 18"/>
                  <a:gd name="T28" fmla="*/ 24 w 30"/>
                  <a:gd name="T29" fmla="*/ 6 h 18"/>
                  <a:gd name="T30" fmla="*/ 30 w 30"/>
                  <a:gd name="T31" fmla="*/ 0 h 18"/>
                  <a:gd name="T32" fmla="*/ 3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30" y="0"/>
                    </a:moveTo>
                    <a:lnTo>
                      <a:pt x="30" y="0"/>
                    </a:lnTo>
                    <a:lnTo>
                      <a:pt x="24" y="0"/>
                    </a:lnTo>
                    <a:lnTo>
                      <a:pt x="18" y="0"/>
                    </a:lnTo>
                    <a:lnTo>
                      <a:pt x="12" y="0"/>
                    </a:lnTo>
                    <a:lnTo>
                      <a:pt x="12" y="6"/>
                    </a:lnTo>
                    <a:lnTo>
                      <a:pt x="6" y="12"/>
                    </a:lnTo>
                    <a:lnTo>
                      <a:pt x="0" y="12"/>
                    </a:lnTo>
                    <a:lnTo>
                      <a:pt x="0" y="18"/>
                    </a:lnTo>
                    <a:lnTo>
                      <a:pt x="6" y="12"/>
                    </a:lnTo>
                    <a:lnTo>
                      <a:pt x="12" y="12"/>
                    </a:lnTo>
                    <a:lnTo>
                      <a:pt x="18" y="12"/>
                    </a:lnTo>
                    <a:lnTo>
                      <a:pt x="24" y="6"/>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26" name="Freeform 296"/>
              <p:cNvSpPr>
                <a:spLocks/>
              </p:cNvSpPr>
              <p:nvPr/>
            </p:nvSpPr>
            <p:spPr bwMode="auto">
              <a:xfrm>
                <a:off x="5203" y="1033"/>
                <a:ext cx="6" cy="30"/>
              </a:xfrm>
              <a:custGeom>
                <a:avLst/>
                <a:gdLst>
                  <a:gd name="T0" fmla="*/ 0 w 6"/>
                  <a:gd name="T1" fmla="*/ 30 h 30"/>
                  <a:gd name="T2" fmla="*/ 0 w 6"/>
                  <a:gd name="T3" fmla="*/ 24 h 30"/>
                  <a:gd name="T4" fmla="*/ 0 w 6"/>
                  <a:gd name="T5" fmla="*/ 12 h 30"/>
                  <a:gd name="T6" fmla="*/ 0 w 6"/>
                  <a:gd name="T7" fmla="*/ 0 h 30"/>
                  <a:gd name="T8" fmla="*/ 0 w 6"/>
                  <a:gd name="T9" fmla="*/ 0 h 30"/>
                  <a:gd name="T10" fmla="*/ 6 w 6"/>
                  <a:gd name="T11" fmla="*/ 0 h 30"/>
                  <a:gd name="T12" fmla="*/ 6 w 6"/>
                  <a:gd name="T13" fmla="*/ 12 h 30"/>
                  <a:gd name="T14" fmla="*/ 6 w 6"/>
                  <a:gd name="T15" fmla="*/ 18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18"/>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27" name="Freeform 297"/>
              <p:cNvSpPr>
                <a:spLocks/>
              </p:cNvSpPr>
              <p:nvPr/>
            </p:nvSpPr>
            <p:spPr bwMode="auto">
              <a:xfrm>
                <a:off x="5167" y="1051"/>
                <a:ext cx="36" cy="42"/>
              </a:xfrm>
              <a:custGeom>
                <a:avLst/>
                <a:gdLst>
                  <a:gd name="T0" fmla="*/ 36 w 36"/>
                  <a:gd name="T1" fmla="*/ 42 h 42"/>
                  <a:gd name="T2" fmla="*/ 30 w 36"/>
                  <a:gd name="T3" fmla="*/ 36 h 42"/>
                  <a:gd name="T4" fmla="*/ 30 w 36"/>
                  <a:gd name="T5" fmla="*/ 30 h 42"/>
                  <a:gd name="T6" fmla="*/ 24 w 36"/>
                  <a:gd name="T7" fmla="*/ 24 h 42"/>
                  <a:gd name="T8" fmla="*/ 18 w 36"/>
                  <a:gd name="T9" fmla="*/ 18 h 42"/>
                  <a:gd name="T10" fmla="*/ 12 w 36"/>
                  <a:gd name="T11" fmla="*/ 12 h 42"/>
                  <a:gd name="T12" fmla="*/ 12 w 36"/>
                  <a:gd name="T13" fmla="*/ 6 h 42"/>
                  <a:gd name="T14" fmla="*/ 6 w 36"/>
                  <a:gd name="T15" fmla="*/ 0 h 42"/>
                  <a:gd name="T16" fmla="*/ 6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42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8"/>
                    </a:lnTo>
                    <a:lnTo>
                      <a:pt x="12" y="12"/>
                    </a:lnTo>
                    <a:lnTo>
                      <a:pt x="12" y="6"/>
                    </a:lnTo>
                    <a:lnTo>
                      <a:pt x="6" y="0"/>
                    </a:lnTo>
                    <a:lnTo>
                      <a:pt x="0" y="6"/>
                    </a:lnTo>
                    <a:lnTo>
                      <a:pt x="6" y="12"/>
                    </a:lnTo>
                    <a:lnTo>
                      <a:pt x="12" y="18"/>
                    </a:lnTo>
                    <a:lnTo>
                      <a:pt x="18" y="24"/>
                    </a:lnTo>
                    <a:lnTo>
                      <a:pt x="24" y="30"/>
                    </a:lnTo>
                    <a:lnTo>
                      <a:pt x="30" y="36"/>
                    </a:lnTo>
                    <a:lnTo>
                      <a:pt x="30" y="42"/>
                    </a:lnTo>
                    <a:lnTo>
                      <a:pt x="36"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28" name="Freeform 298"/>
              <p:cNvSpPr>
                <a:spLocks/>
              </p:cNvSpPr>
              <p:nvPr/>
            </p:nvSpPr>
            <p:spPr bwMode="auto">
              <a:xfrm>
                <a:off x="5167" y="1069"/>
                <a:ext cx="36" cy="42"/>
              </a:xfrm>
              <a:custGeom>
                <a:avLst/>
                <a:gdLst>
                  <a:gd name="T0" fmla="*/ 36 w 36"/>
                  <a:gd name="T1" fmla="*/ 42 h 42"/>
                  <a:gd name="T2" fmla="*/ 30 w 36"/>
                  <a:gd name="T3" fmla="*/ 36 h 42"/>
                  <a:gd name="T4" fmla="*/ 30 w 36"/>
                  <a:gd name="T5" fmla="*/ 30 h 42"/>
                  <a:gd name="T6" fmla="*/ 24 w 36"/>
                  <a:gd name="T7" fmla="*/ 24 h 42"/>
                  <a:gd name="T8" fmla="*/ 18 w 36"/>
                  <a:gd name="T9" fmla="*/ 12 h 42"/>
                  <a:gd name="T10" fmla="*/ 12 w 36"/>
                  <a:gd name="T11" fmla="*/ 6 h 42"/>
                  <a:gd name="T12" fmla="*/ 6 w 36"/>
                  <a:gd name="T13" fmla="*/ 6 h 42"/>
                  <a:gd name="T14" fmla="*/ 6 w 36"/>
                  <a:gd name="T15" fmla="*/ 0 h 42"/>
                  <a:gd name="T16" fmla="*/ 0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36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2"/>
                    </a:lnTo>
                    <a:lnTo>
                      <a:pt x="12" y="6"/>
                    </a:lnTo>
                    <a:lnTo>
                      <a:pt x="6" y="6"/>
                    </a:lnTo>
                    <a:lnTo>
                      <a:pt x="6" y="0"/>
                    </a:lnTo>
                    <a:lnTo>
                      <a:pt x="0" y="0"/>
                    </a:lnTo>
                    <a:lnTo>
                      <a:pt x="0" y="6"/>
                    </a:lnTo>
                    <a:lnTo>
                      <a:pt x="6" y="12"/>
                    </a:lnTo>
                    <a:lnTo>
                      <a:pt x="12" y="18"/>
                    </a:lnTo>
                    <a:lnTo>
                      <a:pt x="18" y="24"/>
                    </a:lnTo>
                    <a:lnTo>
                      <a:pt x="24" y="30"/>
                    </a:lnTo>
                    <a:lnTo>
                      <a:pt x="30" y="36"/>
                    </a:lnTo>
                    <a:lnTo>
                      <a:pt x="36"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29" name="Freeform 299"/>
              <p:cNvSpPr>
                <a:spLocks/>
              </p:cNvSpPr>
              <p:nvPr/>
            </p:nvSpPr>
            <p:spPr bwMode="auto">
              <a:xfrm>
                <a:off x="5167" y="1093"/>
                <a:ext cx="36" cy="36"/>
              </a:xfrm>
              <a:custGeom>
                <a:avLst/>
                <a:gdLst>
                  <a:gd name="T0" fmla="*/ 36 w 36"/>
                  <a:gd name="T1" fmla="*/ 36 h 36"/>
                  <a:gd name="T2" fmla="*/ 30 w 36"/>
                  <a:gd name="T3" fmla="*/ 30 h 36"/>
                  <a:gd name="T4" fmla="*/ 30 w 36"/>
                  <a:gd name="T5" fmla="*/ 24 h 36"/>
                  <a:gd name="T6" fmla="*/ 24 w 36"/>
                  <a:gd name="T7" fmla="*/ 12 h 36"/>
                  <a:gd name="T8" fmla="*/ 18 w 36"/>
                  <a:gd name="T9" fmla="*/ 12 h 36"/>
                  <a:gd name="T10" fmla="*/ 12 w 36"/>
                  <a:gd name="T11" fmla="*/ 6 h 36"/>
                  <a:gd name="T12" fmla="*/ 6 w 36"/>
                  <a:gd name="T13" fmla="*/ 0 h 36"/>
                  <a:gd name="T14" fmla="*/ 0 w 36"/>
                  <a:gd name="T15" fmla="*/ 0 h 36"/>
                  <a:gd name="T16" fmla="*/ 0 w 36"/>
                  <a:gd name="T17" fmla="*/ 0 h 36"/>
                  <a:gd name="T18" fmla="*/ 0 w 36"/>
                  <a:gd name="T19" fmla="*/ 0 h 36"/>
                  <a:gd name="T20" fmla="*/ 6 w 36"/>
                  <a:gd name="T21" fmla="*/ 6 h 36"/>
                  <a:gd name="T22" fmla="*/ 6 w 36"/>
                  <a:gd name="T23" fmla="*/ 12 h 36"/>
                  <a:gd name="T24" fmla="*/ 18 w 36"/>
                  <a:gd name="T25" fmla="*/ 18 h 36"/>
                  <a:gd name="T26" fmla="*/ 24 w 36"/>
                  <a:gd name="T27" fmla="*/ 18 h 36"/>
                  <a:gd name="T28" fmla="*/ 30 w 36"/>
                  <a:gd name="T29" fmla="*/ 24 h 36"/>
                  <a:gd name="T30" fmla="*/ 30 w 36"/>
                  <a:gd name="T31" fmla="*/ 30 h 36"/>
                  <a:gd name="T32" fmla="*/ 36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36" y="36"/>
                    </a:moveTo>
                    <a:lnTo>
                      <a:pt x="30" y="30"/>
                    </a:lnTo>
                    <a:lnTo>
                      <a:pt x="30" y="24"/>
                    </a:lnTo>
                    <a:lnTo>
                      <a:pt x="24" y="12"/>
                    </a:lnTo>
                    <a:lnTo>
                      <a:pt x="18" y="12"/>
                    </a:lnTo>
                    <a:lnTo>
                      <a:pt x="12" y="6"/>
                    </a:lnTo>
                    <a:lnTo>
                      <a:pt x="6" y="0"/>
                    </a:lnTo>
                    <a:lnTo>
                      <a:pt x="0" y="0"/>
                    </a:lnTo>
                    <a:lnTo>
                      <a:pt x="6" y="6"/>
                    </a:lnTo>
                    <a:lnTo>
                      <a:pt x="6" y="12"/>
                    </a:lnTo>
                    <a:lnTo>
                      <a:pt x="18" y="18"/>
                    </a:lnTo>
                    <a:lnTo>
                      <a:pt x="24" y="18"/>
                    </a:lnTo>
                    <a:lnTo>
                      <a:pt x="30" y="24"/>
                    </a:lnTo>
                    <a:lnTo>
                      <a:pt x="30" y="30"/>
                    </a:lnTo>
                    <a:lnTo>
                      <a:pt x="36"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30" name="Freeform 300"/>
              <p:cNvSpPr>
                <a:spLocks/>
              </p:cNvSpPr>
              <p:nvPr/>
            </p:nvSpPr>
            <p:spPr bwMode="auto">
              <a:xfrm>
                <a:off x="5173" y="1117"/>
                <a:ext cx="30" cy="24"/>
              </a:xfrm>
              <a:custGeom>
                <a:avLst/>
                <a:gdLst>
                  <a:gd name="T0" fmla="*/ 30 w 30"/>
                  <a:gd name="T1" fmla="*/ 24 h 24"/>
                  <a:gd name="T2" fmla="*/ 30 w 30"/>
                  <a:gd name="T3" fmla="*/ 24 h 24"/>
                  <a:gd name="T4" fmla="*/ 24 w 30"/>
                  <a:gd name="T5" fmla="*/ 18 h 24"/>
                  <a:gd name="T6" fmla="*/ 18 w 30"/>
                  <a:gd name="T7" fmla="*/ 12 h 24"/>
                  <a:gd name="T8" fmla="*/ 12 w 30"/>
                  <a:gd name="T9" fmla="*/ 6 h 24"/>
                  <a:gd name="T10" fmla="*/ 6 w 30"/>
                  <a:gd name="T11" fmla="*/ 0 h 24"/>
                  <a:gd name="T12" fmla="*/ 0 w 30"/>
                  <a:gd name="T13" fmla="*/ 0 h 24"/>
                  <a:gd name="T14" fmla="*/ 0 w 30"/>
                  <a:gd name="T15" fmla="*/ 0 h 24"/>
                  <a:gd name="T16" fmla="*/ 0 w 30"/>
                  <a:gd name="T17" fmla="*/ 0 h 24"/>
                  <a:gd name="T18" fmla="*/ 0 w 30"/>
                  <a:gd name="T19" fmla="*/ 6 h 24"/>
                  <a:gd name="T20" fmla="*/ 0 w 30"/>
                  <a:gd name="T21" fmla="*/ 6 h 24"/>
                  <a:gd name="T22" fmla="*/ 6 w 30"/>
                  <a:gd name="T23" fmla="*/ 12 h 24"/>
                  <a:gd name="T24" fmla="*/ 12 w 30"/>
                  <a:gd name="T25" fmla="*/ 12 h 24"/>
                  <a:gd name="T26" fmla="*/ 18 w 30"/>
                  <a:gd name="T27" fmla="*/ 18 h 24"/>
                  <a:gd name="T28" fmla="*/ 24 w 30"/>
                  <a:gd name="T29" fmla="*/ 18 h 24"/>
                  <a:gd name="T30" fmla="*/ 30 w 30"/>
                  <a:gd name="T31" fmla="*/ 24 h 24"/>
                  <a:gd name="T32" fmla="*/ 3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24"/>
                    </a:moveTo>
                    <a:lnTo>
                      <a:pt x="30" y="24"/>
                    </a:lnTo>
                    <a:lnTo>
                      <a:pt x="24" y="18"/>
                    </a:lnTo>
                    <a:lnTo>
                      <a:pt x="18" y="12"/>
                    </a:lnTo>
                    <a:lnTo>
                      <a:pt x="12" y="6"/>
                    </a:lnTo>
                    <a:lnTo>
                      <a:pt x="6" y="0"/>
                    </a:lnTo>
                    <a:lnTo>
                      <a:pt x="0" y="0"/>
                    </a:lnTo>
                    <a:lnTo>
                      <a:pt x="0" y="6"/>
                    </a:lnTo>
                    <a:lnTo>
                      <a:pt x="6" y="12"/>
                    </a:lnTo>
                    <a:lnTo>
                      <a:pt x="12" y="12"/>
                    </a:lnTo>
                    <a:lnTo>
                      <a:pt x="18" y="18"/>
                    </a:lnTo>
                    <a:lnTo>
                      <a:pt x="24" y="18"/>
                    </a:lnTo>
                    <a:lnTo>
                      <a:pt x="3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31" name="Freeform 301"/>
              <p:cNvSpPr>
                <a:spLocks/>
              </p:cNvSpPr>
              <p:nvPr/>
            </p:nvSpPr>
            <p:spPr bwMode="auto">
              <a:xfrm>
                <a:off x="5173" y="1135"/>
                <a:ext cx="36" cy="24"/>
              </a:xfrm>
              <a:custGeom>
                <a:avLst/>
                <a:gdLst>
                  <a:gd name="T0" fmla="*/ 36 w 36"/>
                  <a:gd name="T1" fmla="*/ 24 h 24"/>
                  <a:gd name="T2" fmla="*/ 30 w 36"/>
                  <a:gd name="T3" fmla="*/ 24 h 24"/>
                  <a:gd name="T4" fmla="*/ 24 w 36"/>
                  <a:gd name="T5" fmla="*/ 18 h 24"/>
                  <a:gd name="T6" fmla="*/ 18 w 36"/>
                  <a:gd name="T7" fmla="*/ 12 h 24"/>
                  <a:gd name="T8" fmla="*/ 12 w 36"/>
                  <a:gd name="T9" fmla="*/ 12 h 24"/>
                  <a:gd name="T10" fmla="*/ 6 w 36"/>
                  <a:gd name="T11" fmla="*/ 6 h 24"/>
                  <a:gd name="T12" fmla="*/ 6 w 36"/>
                  <a:gd name="T13" fmla="*/ 6 h 24"/>
                  <a:gd name="T14" fmla="*/ 0 w 36"/>
                  <a:gd name="T15" fmla="*/ 0 h 24"/>
                  <a:gd name="T16" fmla="*/ 0 w 36"/>
                  <a:gd name="T17" fmla="*/ 6 h 24"/>
                  <a:gd name="T18" fmla="*/ 0 w 36"/>
                  <a:gd name="T19" fmla="*/ 6 h 24"/>
                  <a:gd name="T20" fmla="*/ 6 w 36"/>
                  <a:gd name="T21" fmla="*/ 12 h 24"/>
                  <a:gd name="T22" fmla="*/ 12 w 36"/>
                  <a:gd name="T23" fmla="*/ 18 h 24"/>
                  <a:gd name="T24" fmla="*/ 18 w 36"/>
                  <a:gd name="T25" fmla="*/ 18 h 24"/>
                  <a:gd name="T26" fmla="*/ 24 w 36"/>
                  <a:gd name="T27" fmla="*/ 24 h 24"/>
                  <a:gd name="T28" fmla="*/ 24 w 36"/>
                  <a:gd name="T29" fmla="*/ 24 h 24"/>
                  <a:gd name="T30" fmla="*/ 30 w 36"/>
                  <a:gd name="T31" fmla="*/ 24 h 24"/>
                  <a:gd name="T32" fmla="*/ 36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24"/>
                    </a:moveTo>
                    <a:lnTo>
                      <a:pt x="30" y="24"/>
                    </a:lnTo>
                    <a:lnTo>
                      <a:pt x="24" y="18"/>
                    </a:lnTo>
                    <a:lnTo>
                      <a:pt x="18" y="12"/>
                    </a:lnTo>
                    <a:lnTo>
                      <a:pt x="12" y="12"/>
                    </a:lnTo>
                    <a:lnTo>
                      <a:pt x="6" y="6"/>
                    </a:lnTo>
                    <a:lnTo>
                      <a:pt x="0" y="0"/>
                    </a:lnTo>
                    <a:lnTo>
                      <a:pt x="0" y="6"/>
                    </a:lnTo>
                    <a:lnTo>
                      <a:pt x="6" y="12"/>
                    </a:lnTo>
                    <a:lnTo>
                      <a:pt x="12" y="18"/>
                    </a:lnTo>
                    <a:lnTo>
                      <a:pt x="18" y="18"/>
                    </a:lnTo>
                    <a:lnTo>
                      <a:pt x="24" y="24"/>
                    </a:lnTo>
                    <a:lnTo>
                      <a:pt x="30" y="24"/>
                    </a:lnTo>
                    <a:lnTo>
                      <a:pt x="36"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32" name="Freeform 302"/>
              <p:cNvSpPr>
                <a:spLocks/>
              </p:cNvSpPr>
              <p:nvPr/>
            </p:nvSpPr>
            <p:spPr bwMode="auto">
              <a:xfrm>
                <a:off x="5179" y="1165"/>
                <a:ext cx="30" cy="12"/>
              </a:xfrm>
              <a:custGeom>
                <a:avLst/>
                <a:gdLst>
                  <a:gd name="T0" fmla="*/ 30 w 30"/>
                  <a:gd name="T1" fmla="*/ 12 h 12"/>
                  <a:gd name="T2" fmla="*/ 24 w 30"/>
                  <a:gd name="T3" fmla="*/ 12 h 12"/>
                  <a:gd name="T4" fmla="*/ 24 w 30"/>
                  <a:gd name="T5" fmla="*/ 6 h 12"/>
                  <a:gd name="T6" fmla="*/ 18 w 30"/>
                  <a:gd name="T7" fmla="*/ 6 h 12"/>
                  <a:gd name="T8" fmla="*/ 12 w 30"/>
                  <a:gd name="T9" fmla="*/ 6 h 12"/>
                  <a:gd name="T10" fmla="*/ 6 w 30"/>
                  <a:gd name="T11" fmla="*/ 0 h 12"/>
                  <a:gd name="T12" fmla="*/ 6 w 30"/>
                  <a:gd name="T13" fmla="*/ 0 h 12"/>
                  <a:gd name="T14" fmla="*/ 0 w 30"/>
                  <a:gd name="T15" fmla="*/ 0 h 12"/>
                  <a:gd name="T16" fmla="*/ 0 w 30"/>
                  <a:gd name="T17" fmla="*/ 6 h 12"/>
                  <a:gd name="T18" fmla="*/ 0 w 30"/>
                  <a:gd name="T19" fmla="*/ 6 h 12"/>
                  <a:gd name="T20" fmla="*/ 6 w 30"/>
                  <a:gd name="T21" fmla="*/ 12 h 12"/>
                  <a:gd name="T22" fmla="*/ 6 w 30"/>
                  <a:gd name="T23" fmla="*/ 12 h 12"/>
                  <a:gd name="T24" fmla="*/ 12 w 30"/>
                  <a:gd name="T25" fmla="*/ 12 h 12"/>
                  <a:gd name="T26" fmla="*/ 18 w 30"/>
                  <a:gd name="T27" fmla="*/ 12 h 12"/>
                  <a:gd name="T28" fmla="*/ 24 w 30"/>
                  <a:gd name="T29" fmla="*/ 12 h 12"/>
                  <a:gd name="T30" fmla="*/ 30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24" y="6"/>
                    </a:lnTo>
                    <a:lnTo>
                      <a:pt x="18" y="6"/>
                    </a:lnTo>
                    <a:lnTo>
                      <a:pt x="12" y="6"/>
                    </a:lnTo>
                    <a:lnTo>
                      <a:pt x="6" y="0"/>
                    </a:lnTo>
                    <a:lnTo>
                      <a:pt x="0" y="0"/>
                    </a:lnTo>
                    <a:lnTo>
                      <a:pt x="0" y="6"/>
                    </a:lnTo>
                    <a:lnTo>
                      <a:pt x="6" y="12"/>
                    </a:lnTo>
                    <a:lnTo>
                      <a:pt x="12" y="12"/>
                    </a:lnTo>
                    <a:lnTo>
                      <a:pt x="18" y="12"/>
                    </a:lnTo>
                    <a:lnTo>
                      <a:pt x="24" y="12"/>
                    </a:lnTo>
                    <a:lnTo>
                      <a:pt x="3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33" name="Freeform 303"/>
              <p:cNvSpPr>
                <a:spLocks/>
              </p:cNvSpPr>
              <p:nvPr/>
            </p:nvSpPr>
            <p:spPr bwMode="auto">
              <a:xfrm>
                <a:off x="5185" y="1189"/>
                <a:ext cx="30" cy="6"/>
              </a:xfrm>
              <a:custGeom>
                <a:avLst/>
                <a:gdLst>
                  <a:gd name="T0" fmla="*/ 30 w 30"/>
                  <a:gd name="T1" fmla="*/ 6 h 6"/>
                  <a:gd name="T2" fmla="*/ 24 w 30"/>
                  <a:gd name="T3" fmla="*/ 0 h 6"/>
                  <a:gd name="T4" fmla="*/ 18 w 30"/>
                  <a:gd name="T5" fmla="*/ 0 h 6"/>
                  <a:gd name="T6" fmla="*/ 18 w 30"/>
                  <a:gd name="T7" fmla="*/ 0 h 6"/>
                  <a:gd name="T8" fmla="*/ 12 w 30"/>
                  <a:gd name="T9" fmla="*/ 0 h 6"/>
                  <a:gd name="T10" fmla="*/ 6 w 30"/>
                  <a:gd name="T11" fmla="*/ 0 h 6"/>
                  <a:gd name="T12" fmla="*/ 6 w 30"/>
                  <a:gd name="T13" fmla="*/ 0 h 6"/>
                  <a:gd name="T14" fmla="*/ 0 w 30"/>
                  <a:gd name="T15" fmla="*/ 0 h 6"/>
                  <a:gd name="T16" fmla="*/ 0 w 30"/>
                  <a:gd name="T17" fmla="*/ 0 h 6"/>
                  <a:gd name="T18" fmla="*/ 0 w 30"/>
                  <a:gd name="T19" fmla="*/ 0 h 6"/>
                  <a:gd name="T20" fmla="*/ 6 w 30"/>
                  <a:gd name="T21" fmla="*/ 6 h 6"/>
                  <a:gd name="T22" fmla="*/ 6 w 30"/>
                  <a:gd name="T23" fmla="*/ 6 h 6"/>
                  <a:gd name="T24" fmla="*/ 12 w 30"/>
                  <a:gd name="T25" fmla="*/ 6 h 6"/>
                  <a:gd name="T26" fmla="*/ 18 w 30"/>
                  <a:gd name="T27" fmla="*/ 6 h 6"/>
                  <a:gd name="T28" fmla="*/ 18 w 30"/>
                  <a:gd name="T29" fmla="*/ 6 h 6"/>
                  <a:gd name="T30" fmla="*/ 24 w 30"/>
                  <a:gd name="T31" fmla="*/ 6 h 6"/>
                  <a:gd name="T32" fmla="*/ 3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6"/>
                    </a:moveTo>
                    <a:lnTo>
                      <a:pt x="24" y="0"/>
                    </a:lnTo>
                    <a:lnTo>
                      <a:pt x="18" y="0"/>
                    </a:lnTo>
                    <a:lnTo>
                      <a:pt x="12" y="0"/>
                    </a:lnTo>
                    <a:lnTo>
                      <a:pt x="6" y="0"/>
                    </a:lnTo>
                    <a:lnTo>
                      <a:pt x="0" y="0"/>
                    </a:lnTo>
                    <a:lnTo>
                      <a:pt x="6" y="6"/>
                    </a:lnTo>
                    <a:lnTo>
                      <a:pt x="12" y="6"/>
                    </a:lnTo>
                    <a:lnTo>
                      <a:pt x="18" y="6"/>
                    </a:lnTo>
                    <a:lnTo>
                      <a:pt x="24" y="6"/>
                    </a:lnTo>
                    <a:lnTo>
                      <a:pt x="3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34" name="Freeform 304"/>
              <p:cNvSpPr>
                <a:spLocks/>
              </p:cNvSpPr>
              <p:nvPr/>
            </p:nvSpPr>
            <p:spPr bwMode="auto">
              <a:xfrm>
                <a:off x="5191" y="1201"/>
                <a:ext cx="24" cy="6"/>
              </a:xfrm>
              <a:custGeom>
                <a:avLst/>
                <a:gdLst>
                  <a:gd name="T0" fmla="*/ 24 w 24"/>
                  <a:gd name="T1" fmla="*/ 6 h 6"/>
                  <a:gd name="T2" fmla="*/ 24 w 24"/>
                  <a:gd name="T3" fmla="*/ 6 h 6"/>
                  <a:gd name="T4" fmla="*/ 18 w 24"/>
                  <a:gd name="T5" fmla="*/ 0 h 6"/>
                  <a:gd name="T6" fmla="*/ 18 w 24"/>
                  <a:gd name="T7" fmla="*/ 0 h 6"/>
                  <a:gd name="T8" fmla="*/ 12 w 24"/>
                  <a:gd name="T9" fmla="*/ 0 h 6"/>
                  <a:gd name="T10" fmla="*/ 6 w 24"/>
                  <a:gd name="T11" fmla="*/ 0 h 6"/>
                  <a:gd name="T12" fmla="*/ 6 w 24"/>
                  <a:gd name="T13" fmla="*/ 0 h 6"/>
                  <a:gd name="T14" fmla="*/ 0 w 24"/>
                  <a:gd name="T15" fmla="*/ 6 h 6"/>
                  <a:gd name="T16" fmla="*/ 0 w 24"/>
                  <a:gd name="T17" fmla="*/ 6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0"/>
                    </a:lnTo>
                    <a:lnTo>
                      <a:pt x="12" y="0"/>
                    </a:lnTo>
                    <a:lnTo>
                      <a:pt x="6" y="0"/>
                    </a:lnTo>
                    <a:lnTo>
                      <a:pt x="0" y="6"/>
                    </a:lnTo>
                    <a:lnTo>
                      <a:pt x="6" y="6"/>
                    </a:lnTo>
                    <a:lnTo>
                      <a:pt x="12" y="6"/>
                    </a:lnTo>
                    <a:lnTo>
                      <a:pt x="18" y="6"/>
                    </a:lnTo>
                    <a:lnTo>
                      <a:pt x="24"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35" name="Freeform 305"/>
              <p:cNvSpPr>
                <a:spLocks/>
              </p:cNvSpPr>
              <p:nvPr/>
            </p:nvSpPr>
            <p:spPr bwMode="auto">
              <a:xfrm>
                <a:off x="5197" y="1213"/>
                <a:ext cx="24" cy="12"/>
              </a:xfrm>
              <a:custGeom>
                <a:avLst/>
                <a:gdLst>
                  <a:gd name="T0" fmla="*/ 24 w 24"/>
                  <a:gd name="T1" fmla="*/ 12 h 12"/>
                  <a:gd name="T2" fmla="*/ 24 w 24"/>
                  <a:gd name="T3" fmla="*/ 6 h 12"/>
                  <a:gd name="T4" fmla="*/ 24 w 24"/>
                  <a:gd name="T5" fmla="*/ 6 h 12"/>
                  <a:gd name="T6" fmla="*/ 18 w 24"/>
                  <a:gd name="T7" fmla="*/ 6 h 12"/>
                  <a:gd name="T8" fmla="*/ 18 w 24"/>
                  <a:gd name="T9" fmla="*/ 0 h 12"/>
                  <a:gd name="T10" fmla="*/ 12 w 24"/>
                  <a:gd name="T11" fmla="*/ 0 h 12"/>
                  <a:gd name="T12" fmla="*/ 6 w 24"/>
                  <a:gd name="T13" fmla="*/ 0 h 12"/>
                  <a:gd name="T14" fmla="*/ 6 w 24"/>
                  <a:gd name="T15" fmla="*/ 0 h 12"/>
                  <a:gd name="T16" fmla="*/ 0 w 24"/>
                  <a:gd name="T17" fmla="*/ 6 h 12"/>
                  <a:gd name="T18" fmla="*/ 0 w 24"/>
                  <a:gd name="T19" fmla="*/ 6 h 12"/>
                  <a:gd name="T20" fmla="*/ 6 w 24"/>
                  <a:gd name="T21" fmla="*/ 12 h 12"/>
                  <a:gd name="T22" fmla="*/ 6 w 24"/>
                  <a:gd name="T23" fmla="*/ 12 h 12"/>
                  <a:gd name="T24" fmla="*/ 12 w 24"/>
                  <a:gd name="T25" fmla="*/ 12 h 12"/>
                  <a:gd name="T26" fmla="*/ 18 w 24"/>
                  <a:gd name="T27" fmla="*/ 12 h 12"/>
                  <a:gd name="T28" fmla="*/ 18 w 24"/>
                  <a:gd name="T29" fmla="*/ 12 h 12"/>
                  <a:gd name="T30" fmla="*/ 24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24" y="6"/>
                    </a:lnTo>
                    <a:lnTo>
                      <a:pt x="18" y="6"/>
                    </a:lnTo>
                    <a:lnTo>
                      <a:pt x="18" y="0"/>
                    </a:lnTo>
                    <a:lnTo>
                      <a:pt x="12" y="0"/>
                    </a:lnTo>
                    <a:lnTo>
                      <a:pt x="6" y="0"/>
                    </a:lnTo>
                    <a:lnTo>
                      <a:pt x="0" y="6"/>
                    </a:lnTo>
                    <a:lnTo>
                      <a:pt x="6" y="12"/>
                    </a:lnTo>
                    <a:lnTo>
                      <a:pt x="12" y="12"/>
                    </a:lnTo>
                    <a:lnTo>
                      <a:pt x="18" y="12"/>
                    </a:lnTo>
                    <a:lnTo>
                      <a:pt x="24"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36" name="Freeform 306"/>
              <p:cNvSpPr>
                <a:spLocks/>
              </p:cNvSpPr>
              <p:nvPr/>
            </p:nvSpPr>
            <p:spPr bwMode="auto">
              <a:xfrm>
                <a:off x="5203" y="1225"/>
                <a:ext cx="24" cy="6"/>
              </a:xfrm>
              <a:custGeom>
                <a:avLst/>
                <a:gdLst>
                  <a:gd name="T0" fmla="*/ 24 w 24"/>
                  <a:gd name="T1" fmla="*/ 6 h 6"/>
                  <a:gd name="T2" fmla="*/ 24 w 24"/>
                  <a:gd name="T3" fmla="*/ 6 h 6"/>
                  <a:gd name="T4" fmla="*/ 18 w 24"/>
                  <a:gd name="T5" fmla="*/ 6 h 6"/>
                  <a:gd name="T6" fmla="*/ 18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6"/>
                    </a:lnTo>
                    <a:lnTo>
                      <a:pt x="18" y="0"/>
                    </a:lnTo>
                    <a:lnTo>
                      <a:pt x="12" y="0"/>
                    </a:lnTo>
                    <a:lnTo>
                      <a:pt x="6" y="0"/>
                    </a:lnTo>
                    <a:lnTo>
                      <a:pt x="0" y="0"/>
                    </a:lnTo>
                    <a:lnTo>
                      <a:pt x="0" y="6"/>
                    </a:lnTo>
                    <a:lnTo>
                      <a:pt x="6" y="6"/>
                    </a:lnTo>
                    <a:lnTo>
                      <a:pt x="12" y="6"/>
                    </a:lnTo>
                    <a:lnTo>
                      <a:pt x="18" y="6"/>
                    </a:lnTo>
                    <a:lnTo>
                      <a:pt x="24"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37" name="Freeform 307"/>
              <p:cNvSpPr>
                <a:spLocks/>
              </p:cNvSpPr>
              <p:nvPr/>
            </p:nvSpPr>
            <p:spPr bwMode="auto">
              <a:xfrm>
                <a:off x="5179" y="1033"/>
                <a:ext cx="24" cy="48"/>
              </a:xfrm>
              <a:custGeom>
                <a:avLst/>
                <a:gdLst>
                  <a:gd name="T0" fmla="*/ 0 w 24"/>
                  <a:gd name="T1" fmla="*/ 6 h 48"/>
                  <a:gd name="T2" fmla="*/ 0 w 24"/>
                  <a:gd name="T3" fmla="*/ 6 h 48"/>
                  <a:gd name="T4" fmla="*/ 0 w 24"/>
                  <a:gd name="T5" fmla="*/ 12 h 48"/>
                  <a:gd name="T6" fmla="*/ 6 w 24"/>
                  <a:gd name="T7" fmla="*/ 18 h 48"/>
                  <a:gd name="T8" fmla="*/ 12 w 24"/>
                  <a:gd name="T9" fmla="*/ 24 h 48"/>
                  <a:gd name="T10" fmla="*/ 18 w 24"/>
                  <a:gd name="T11" fmla="*/ 30 h 48"/>
                  <a:gd name="T12" fmla="*/ 18 w 24"/>
                  <a:gd name="T13" fmla="*/ 36 h 48"/>
                  <a:gd name="T14" fmla="*/ 24 w 24"/>
                  <a:gd name="T15" fmla="*/ 42 h 48"/>
                  <a:gd name="T16" fmla="*/ 24 w 24"/>
                  <a:gd name="T17" fmla="*/ 48 h 48"/>
                  <a:gd name="T18" fmla="*/ 24 w 24"/>
                  <a:gd name="T19" fmla="*/ 36 h 48"/>
                  <a:gd name="T20" fmla="*/ 18 w 24"/>
                  <a:gd name="T21" fmla="*/ 30 h 48"/>
                  <a:gd name="T22" fmla="*/ 18 w 24"/>
                  <a:gd name="T23" fmla="*/ 24 h 48"/>
                  <a:gd name="T24" fmla="*/ 12 w 24"/>
                  <a:gd name="T25" fmla="*/ 18 h 48"/>
                  <a:gd name="T26" fmla="*/ 6 w 24"/>
                  <a:gd name="T27" fmla="*/ 12 h 48"/>
                  <a:gd name="T28" fmla="*/ 6 w 24"/>
                  <a:gd name="T29" fmla="*/ 6 h 48"/>
                  <a:gd name="T30" fmla="*/ 0 w 24"/>
                  <a:gd name="T31" fmla="*/ 0 h 48"/>
                  <a:gd name="T32" fmla="*/ 0 w 24"/>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6"/>
                    </a:moveTo>
                    <a:lnTo>
                      <a:pt x="0" y="6"/>
                    </a:lnTo>
                    <a:lnTo>
                      <a:pt x="0" y="12"/>
                    </a:lnTo>
                    <a:lnTo>
                      <a:pt x="6" y="18"/>
                    </a:lnTo>
                    <a:lnTo>
                      <a:pt x="12" y="24"/>
                    </a:lnTo>
                    <a:lnTo>
                      <a:pt x="18" y="30"/>
                    </a:lnTo>
                    <a:lnTo>
                      <a:pt x="18" y="36"/>
                    </a:lnTo>
                    <a:lnTo>
                      <a:pt x="24" y="42"/>
                    </a:lnTo>
                    <a:lnTo>
                      <a:pt x="24" y="48"/>
                    </a:lnTo>
                    <a:lnTo>
                      <a:pt x="24" y="36"/>
                    </a:lnTo>
                    <a:lnTo>
                      <a:pt x="18" y="30"/>
                    </a:lnTo>
                    <a:lnTo>
                      <a:pt x="18" y="24"/>
                    </a:lnTo>
                    <a:lnTo>
                      <a:pt x="12" y="18"/>
                    </a:lnTo>
                    <a:lnTo>
                      <a:pt x="6" y="12"/>
                    </a:lnTo>
                    <a:lnTo>
                      <a:pt x="6" y="6"/>
                    </a:lnTo>
                    <a:lnTo>
                      <a:pt x="0" y="0"/>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38" name="Freeform 308"/>
              <p:cNvSpPr>
                <a:spLocks/>
              </p:cNvSpPr>
              <p:nvPr/>
            </p:nvSpPr>
            <p:spPr bwMode="auto">
              <a:xfrm>
                <a:off x="5191" y="1027"/>
                <a:ext cx="12" cy="36"/>
              </a:xfrm>
              <a:custGeom>
                <a:avLst/>
                <a:gdLst>
                  <a:gd name="T0" fmla="*/ 12 w 12"/>
                  <a:gd name="T1" fmla="*/ 36 h 36"/>
                  <a:gd name="T2" fmla="*/ 12 w 12"/>
                  <a:gd name="T3" fmla="*/ 24 h 36"/>
                  <a:gd name="T4" fmla="*/ 6 w 12"/>
                  <a:gd name="T5" fmla="*/ 12 h 36"/>
                  <a:gd name="T6" fmla="*/ 0 w 12"/>
                  <a:gd name="T7" fmla="*/ 6 h 36"/>
                  <a:gd name="T8" fmla="*/ 0 w 12"/>
                  <a:gd name="T9" fmla="*/ 0 h 36"/>
                  <a:gd name="T10" fmla="*/ 0 w 12"/>
                  <a:gd name="T11" fmla="*/ 6 h 36"/>
                  <a:gd name="T12" fmla="*/ 0 w 12"/>
                  <a:gd name="T13" fmla="*/ 6 h 36"/>
                  <a:gd name="T14" fmla="*/ 0 w 12"/>
                  <a:gd name="T15" fmla="*/ 12 h 36"/>
                  <a:gd name="T16" fmla="*/ 6 w 12"/>
                  <a:gd name="T17" fmla="*/ 18 h 36"/>
                  <a:gd name="T18" fmla="*/ 6 w 12"/>
                  <a:gd name="T19" fmla="*/ 24 h 36"/>
                  <a:gd name="T20" fmla="*/ 12 w 12"/>
                  <a:gd name="T21" fmla="*/ 30 h 36"/>
                  <a:gd name="T22" fmla="*/ 12 w 12"/>
                  <a:gd name="T23" fmla="*/ 30 h 36"/>
                  <a:gd name="T24" fmla="*/ 12 w 12"/>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36"/>
                  <a:gd name="T41" fmla="*/ 12 w 12"/>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36">
                    <a:moveTo>
                      <a:pt x="12" y="36"/>
                    </a:moveTo>
                    <a:lnTo>
                      <a:pt x="12" y="24"/>
                    </a:lnTo>
                    <a:lnTo>
                      <a:pt x="6" y="12"/>
                    </a:lnTo>
                    <a:lnTo>
                      <a:pt x="0" y="6"/>
                    </a:lnTo>
                    <a:lnTo>
                      <a:pt x="0" y="0"/>
                    </a:lnTo>
                    <a:lnTo>
                      <a:pt x="0" y="6"/>
                    </a:lnTo>
                    <a:lnTo>
                      <a:pt x="0" y="12"/>
                    </a:lnTo>
                    <a:lnTo>
                      <a:pt x="6" y="18"/>
                    </a:lnTo>
                    <a:lnTo>
                      <a:pt x="6" y="24"/>
                    </a:lnTo>
                    <a:lnTo>
                      <a:pt x="12" y="30"/>
                    </a:lnTo>
                    <a:lnTo>
                      <a:pt x="12"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39" name="Freeform 309"/>
              <p:cNvSpPr>
                <a:spLocks/>
              </p:cNvSpPr>
              <p:nvPr/>
            </p:nvSpPr>
            <p:spPr bwMode="auto">
              <a:xfrm>
                <a:off x="5275" y="1147"/>
                <a:ext cx="48" cy="161"/>
              </a:xfrm>
              <a:custGeom>
                <a:avLst/>
                <a:gdLst>
                  <a:gd name="T0" fmla="*/ 12 w 48"/>
                  <a:gd name="T1" fmla="*/ 161 h 161"/>
                  <a:gd name="T2" fmla="*/ 6 w 48"/>
                  <a:gd name="T3" fmla="*/ 161 h 161"/>
                  <a:gd name="T4" fmla="*/ 6 w 48"/>
                  <a:gd name="T5" fmla="*/ 161 h 161"/>
                  <a:gd name="T6" fmla="*/ 6 w 48"/>
                  <a:gd name="T7" fmla="*/ 161 h 161"/>
                  <a:gd name="T8" fmla="*/ 0 w 48"/>
                  <a:gd name="T9" fmla="*/ 161 h 161"/>
                  <a:gd name="T10" fmla="*/ 18 w 48"/>
                  <a:gd name="T11" fmla="*/ 143 h 161"/>
                  <a:gd name="T12" fmla="*/ 30 w 48"/>
                  <a:gd name="T13" fmla="*/ 120 h 161"/>
                  <a:gd name="T14" fmla="*/ 42 w 48"/>
                  <a:gd name="T15" fmla="*/ 102 h 161"/>
                  <a:gd name="T16" fmla="*/ 42 w 48"/>
                  <a:gd name="T17" fmla="*/ 78 h 161"/>
                  <a:gd name="T18" fmla="*/ 48 w 48"/>
                  <a:gd name="T19" fmla="*/ 54 h 161"/>
                  <a:gd name="T20" fmla="*/ 42 w 48"/>
                  <a:gd name="T21" fmla="*/ 36 h 161"/>
                  <a:gd name="T22" fmla="*/ 42 w 48"/>
                  <a:gd name="T23" fmla="*/ 18 h 161"/>
                  <a:gd name="T24" fmla="*/ 42 w 48"/>
                  <a:gd name="T25" fmla="*/ 0 h 161"/>
                  <a:gd name="T26" fmla="*/ 48 w 48"/>
                  <a:gd name="T27" fmla="*/ 12 h 161"/>
                  <a:gd name="T28" fmla="*/ 48 w 48"/>
                  <a:gd name="T29" fmla="*/ 30 h 161"/>
                  <a:gd name="T30" fmla="*/ 48 w 48"/>
                  <a:gd name="T31" fmla="*/ 54 h 161"/>
                  <a:gd name="T32" fmla="*/ 48 w 48"/>
                  <a:gd name="T33" fmla="*/ 78 h 161"/>
                  <a:gd name="T34" fmla="*/ 42 w 48"/>
                  <a:gd name="T35" fmla="*/ 108 h 161"/>
                  <a:gd name="T36" fmla="*/ 36 w 48"/>
                  <a:gd name="T37" fmla="*/ 132 h 161"/>
                  <a:gd name="T38" fmla="*/ 24 w 48"/>
                  <a:gd name="T39" fmla="*/ 149 h 161"/>
                  <a:gd name="T40" fmla="*/ 12 w 48"/>
                  <a:gd name="T41" fmla="*/ 161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1"/>
                  <a:gd name="T65" fmla="*/ 48 w 48"/>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1">
                    <a:moveTo>
                      <a:pt x="12" y="161"/>
                    </a:moveTo>
                    <a:lnTo>
                      <a:pt x="6" y="161"/>
                    </a:lnTo>
                    <a:lnTo>
                      <a:pt x="0" y="161"/>
                    </a:lnTo>
                    <a:lnTo>
                      <a:pt x="18" y="143"/>
                    </a:lnTo>
                    <a:lnTo>
                      <a:pt x="30" y="120"/>
                    </a:lnTo>
                    <a:lnTo>
                      <a:pt x="42" y="102"/>
                    </a:lnTo>
                    <a:lnTo>
                      <a:pt x="42" y="78"/>
                    </a:lnTo>
                    <a:lnTo>
                      <a:pt x="48" y="54"/>
                    </a:lnTo>
                    <a:lnTo>
                      <a:pt x="42" y="36"/>
                    </a:lnTo>
                    <a:lnTo>
                      <a:pt x="42" y="18"/>
                    </a:lnTo>
                    <a:lnTo>
                      <a:pt x="42" y="0"/>
                    </a:lnTo>
                    <a:lnTo>
                      <a:pt x="48" y="12"/>
                    </a:lnTo>
                    <a:lnTo>
                      <a:pt x="48" y="30"/>
                    </a:lnTo>
                    <a:lnTo>
                      <a:pt x="48" y="54"/>
                    </a:lnTo>
                    <a:lnTo>
                      <a:pt x="48" y="78"/>
                    </a:lnTo>
                    <a:lnTo>
                      <a:pt x="42" y="108"/>
                    </a:lnTo>
                    <a:lnTo>
                      <a:pt x="36" y="132"/>
                    </a:lnTo>
                    <a:lnTo>
                      <a:pt x="24" y="149"/>
                    </a:lnTo>
                    <a:lnTo>
                      <a:pt x="12" y="1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40" name="Freeform 310"/>
              <p:cNvSpPr>
                <a:spLocks/>
              </p:cNvSpPr>
              <p:nvPr/>
            </p:nvSpPr>
            <p:spPr bwMode="auto">
              <a:xfrm>
                <a:off x="5287" y="1153"/>
                <a:ext cx="36" cy="18"/>
              </a:xfrm>
              <a:custGeom>
                <a:avLst/>
                <a:gdLst>
                  <a:gd name="T0" fmla="*/ 36 w 36"/>
                  <a:gd name="T1" fmla="*/ 18 h 18"/>
                  <a:gd name="T2" fmla="*/ 30 w 36"/>
                  <a:gd name="T3" fmla="*/ 18 h 18"/>
                  <a:gd name="T4" fmla="*/ 30 w 36"/>
                  <a:gd name="T5" fmla="*/ 12 h 18"/>
                  <a:gd name="T6" fmla="*/ 24 w 36"/>
                  <a:gd name="T7" fmla="*/ 6 h 18"/>
                  <a:gd name="T8" fmla="*/ 18 w 36"/>
                  <a:gd name="T9" fmla="*/ 6 h 18"/>
                  <a:gd name="T10" fmla="*/ 12 w 36"/>
                  <a:gd name="T11" fmla="*/ 0 h 18"/>
                  <a:gd name="T12" fmla="*/ 6 w 36"/>
                  <a:gd name="T13" fmla="*/ 0 h 18"/>
                  <a:gd name="T14" fmla="*/ 6 w 36"/>
                  <a:gd name="T15" fmla="*/ 0 h 18"/>
                  <a:gd name="T16" fmla="*/ 0 w 36"/>
                  <a:gd name="T17" fmla="*/ 0 h 18"/>
                  <a:gd name="T18" fmla="*/ 0 w 36"/>
                  <a:gd name="T19" fmla="*/ 0 h 18"/>
                  <a:gd name="T20" fmla="*/ 6 w 36"/>
                  <a:gd name="T21" fmla="*/ 0 h 18"/>
                  <a:gd name="T22" fmla="*/ 6 w 36"/>
                  <a:gd name="T23" fmla="*/ 6 h 18"/>
                  <a:gd name="T24" fmla="*/ 12 w 36"/>
                  <a:gd name="T25" fmla="*/ 6 h 18"/>
                  <a:gd name="T26" fmla="*/ 18 w 36"/>
                  <a:gd name="T27" fmla="*/ 12 h 18"/>
                  <a:gd name="T28" fmla="*/ 24 w 36"/>
                  <a:gd name="T29" fmla="*/ 12 h 18"/>
                  <a:gd name="T30" fmla="*/ 30 w 36"/>
                  <a:gd name="T31" fmla="*/ 18 h 18"/>
                  <a:gd name="T32" fmla="*/ 36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18"/>
                    </a:moveTo>
                    <a:lnTo>
                      <a:pt x="30" y="18"/>
                    </a:lnTo>
                    <a:lnTo>
                      <a:pt x="30" y="12"/>
                    </a:lnTo>
                    <a:lnTo>
                      <a:pt x="24" y="6"/>
                    </a:lnTo>
                    <a:lnTo>
                      <a:pt x="18" y="6"/>
                    </a:lnTo>
                    <a:lnTo>
                      <a:pt x="12" y="0"/>
                    </a:lnTo>
                    <a:lnTo>
                      <a:pt x="6" y="0"/>
                    </a:lnTo>
                    <a:lnTo>
                      <a:pt x="0" y="0"/>
                    </a:lnTo>
                    <a:lnTo>
                      <a:pt x="6" y="0"/>
                    </a:lnTo>
                    <a:lnTo>
                      <a:pt x="6" y="6"/>
                    </a:lnTo>
                    <a:lnTo>
                      <a:pt x="12" y="6"/>
                    </a:lnTo>
                    <a:lnTo>
                      <a:pt x="18" y="12"/>
                    </a:lnTo>
                    <a:lnTo>
                      <a:pt x="24" y="12"/>
                    </a:lnTo>
                    <a:lnTo>
                      <a:pt x="30" y="18"/>
                    </a:lnTo>
                    <a:lnTo>
                      <a:pt x="36"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41" name="Freeform 311"/>
              <p:cNvSpPr>
                <a:spLocks/>
              </p:cNvSpPr>
              <p:nvPr/>
            </p:nvSpPr>
            <p:spPr bwMode="auto">
              <a:xfrm>
                <a:off x="5287" y="1153"/>
                <a:ext cx="36" cy="36"/>
              </a:xfrm>
              <a:custGeom>
                <a:avLst/>
                <a:gdLst>
                  <a:gd name="T0" fmla="*/ 0 w 36"/>
                  <a:gd name="T1" fmla="*/ 6 h 36"/>
                  <a:gd name="T2" fmla="*/ 0 w 36"/>
                  <a:gd name="T3" fmla="*/ 0 h 36"/>
                  <a:gd name="T4" fmla="*/ 6 w 36"/>
                  <a:gd name="T5" fmla="*/ 6 h 36"/>
                  <a:gd name="T6" fmla="*/ 6 w 36"/>
                  <a:gd name="T7" fmla="*/ 6 h 36"/>
                  <a:gd name="T8" fmla="*/ 18 w 36"/>
                  <a:gd name="T9" fmla="*/ 12 h 36"/>
                  <a:gd name="T10" fmla="*/ 24 w 36"/>
                  <a:gd name="T11" fmla="*/ 18 h 36"/>
                  <a:gd name="T12" fmla="*/ 30 w 36"/>
                  <a:gd name="T13" fmla="*/ 24 h 36"/>
                  <a:gd name="T14" fmla="*/ 30 w 36"/>
                  <a:gd name="T15" fmla="*/ 30 h 36"/>
                  <a:gd name="T16" fmla="*/ 36 w 36"/>
                  <a:gd name="T17" fmla="*/ 36 h 36"/>
                  <a:gd name="T18" fmla="*/ 30 w 36"/>
                  <a:gd name="T19" fmla="*/ 30 h 36"/>
                  <a:gd name="T20" fmla="*/ 24 w 36"/>
                  <a:gd name="T21" fmla="*/ 30 h 36"/>
                  <a:gd name="T22" fmla="*/ 18 w 36"/>
                  <a:gd name="T23" fmla="*/ 24 h 36"/>
                  <a:gd name="T24" fmla="*/ 12 w 36"/>
                  <a:gd name="T25" fmla="*/ 18 h 36"/>
                  <a:gd name="T26" fmla="*/ 6 w 36"/>
                  <a:gd name="T27" fmla="*/ 12 h 36"/>
                  <a:gd name="T28" fmla="*/ 0 w 36"/>
                  <a:gd name="T29" fmla="*/ 6 h 36"/>
                  <a:gd name="T30" fmla="*/ 0 w 36"/>
                  <a:gd name="T31" fmla="*/ 6 h 36"/>
                  <a:gd name="T32" fmla="*/ 0 w 36"/>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6"/>
                    </a:moveTo>
                    <a:lnTo>
                      <a:pt x="0" y="0"/>
                    </a:lnTo>
                    <a:lnTo>
                      <a:pt x="6" y="6"/>
                    </a:lnTo>
                    <a:lnTo>
                      <a:pt x="18" y="12"/>
                    </a:lnTo>
                    <a:lnTo>
                      <a:pt x="24" y="18"/>
                    </a:lnTo>
                    <a:lnTo>
                      <a:pt x="30" y="24"/>
                    </a:lnTo>
                    <a:lnTo>
                      <a:pt x="30" y="30"/>
                    </a:lnTo>
                    <a:lnTo>
                      <a:pt x="36" y="36"/>
                    </a:lnTo>
                    <a:lnTo>
                      <a:pt x="30" y="30"/>
                    </a:lnTo>
                    <a:lnTo>
                      <a:pt x="24" y="30"/>
                    </a:lnTo>
                    <a:lnTo>
                      <a:pt x="18" y="24"/>
                    </a:lnTo>
                    <a:lnTo>
                      <a:pt x="12" y="18"/>
                    </a:lnTo>
                    <a:lnTo>
                      <a:pt x="6" y="12"/>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42" name="Freeform 312"/>
              <p:cNvSpPr>
                <a:spLocks/>
              </p:cNvSpPr>
              <p:nvPr/>
            </p:nvSpPr>
            <p:spPr bwMode="auto">
              <a:xfrm>
                <a:off x="5275" y="1177"/>
                <a:ext cx="48" cy="42"/>
              </a:xfrm>
              <a:custGeom>
                <a:avLst/>
                <a:gdLst>
                  <a:gd name="T0" fmla="*/ 0 w 48"/>
                  <a:gd name="T1" fmla="*/ 0 h 42"/>
                  <a:gd name="T2" fmla="*/ 6 w 48"/>
                  <a:gd name="T3" fmla="*/ 0 h 42"/>
                  <a:gd name="T4" fmla="*/ 12 w 48"/>
                  <a:gd name="T5" fmla="*/ 0 h 42"/>
                  <a:gd name="T6" fmla="*/ 18 w 48"/>
                  <a:gd name="T7" fmla="*/ 6 h 42"/>
                  <a:gd name="T8" fmla="*/ 24 w 48"/>
                  <a:gd name="T9" fmla="*/ 12 h 42"/>
                  <a:gd name="T10" fmla="*/ 30 w 48"/>
                  <a:gd name="T11" fmla="*/ 18 h 42"/>
                  <a:gd name="T12" fmla="*/ 42 w 48"/>
                  <a:gd name="T13" fmla="*/ 30 h 42"/>
                  <a:gd name="T14" fmla="*/ 42 w 48"/>
                  <a:gd name="T15" fmla="*/ 36 h 42"/>
                  <a:gd name="T16" fmla="*/ 48 w 48"/>
                  <a:gd name="T17" fmla="*/ 42 h 42"/>
                  <a:gd name="T18" fmla="*/ 42 w 48"/>
                  <a:gd name="T19" fmla="*/ 42 h 42"/>
                  <a:gd name="T20" fmla="*/ 36 w 48"/>
                  <a:gd name="T21" fmla="*/ 36 h 42"/>
                  <a:gd name="T22" fmla="*/ 30 w 48"/>
                  <a:gd name="T23" fmla="*/ 30 h 42"/>
                  <a:gd name="T24" fmla="*/ 24 w 48"/>
                  <a:gd name="T25" fmla="*/ 24 h 42"/>
                  <a:gd name="T26" fmla="*/ 12 w 48"/>
                  <a:gd name="T27" fmla="*/ 12 h 42"/>
                  <a:gd name="T28" fmla="*/ 6 w 48"/>
                  <a:gd name="T29" fmla="*/ 6 h 42"/>
                  <a:gd name="T30" fmla="*/ 6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6" y="0"/>
                    </a:lnTo>
                    <a:lnTo>
                      <a:pt x="12" y="0"/>
                    </a:lnTo>
                    <a:lnTo>
                      <a:pt x="18" y="6"/>
                    </a:lnTo>
                    <a:lnTo>
                      <a:pt x="24" y="12"/>
                    </a:lnTo>
                    <a:lnTo>
                      <a:pt x="30" y="18"/>
                    </a:lnTo>
                    <a:lnTo>
                      <a:pt x="42" y="30"/>
                    </a:lnTo>
                    <a:lnTo>
                      <a:pt x="42" y="36"/>
                    </a:lnTo>
                    <a:lnTo>
                      <a:pt x="48" y="42"/>
                    </a:lnTo>
                    <a:lnTo>
                      <a:pt x="42" y="42"/>
                    </a:lnTo>
                    <a:lnTo>
                      <a:pt x="36" y="36"/>
                    </a:lnTo>
                    <a:lnTo>
                      <a:pt x="30" y="30"/>
                    </a:lnTo>
                    <a:lnTo>
                      <a:pt x="24" y="24"/>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43" name="Freeform 313"/>
              <p:cNvSpPr>
                <a:spLocks/>
              </p:cNvSpPr>
              <p:nvPr/>
            </p:nvSpPr>
            <p:spPr bwMode="auto">
              <a:xfrm>
                <a:off x="5269" y="1213"/>
                <a:ext cx="48" cy="36"/>
              </a:xfrm>
              <a:custGeom>
                <a:avLst/>
                <a:gdLst>
                  <a:gd name="T0" fmla="*/ 0 w 48"/>
                  <a:gd name="T1" fmla="*/ 0 h 36"/>
                  <a:gd name="T2" fmla="*/ 0 w 48"/>
                  <a:gd name="T3" fmla="*/ 0 h 36"/>
                  <a:gd name="T4" fmla="*/ 12 w 48"/>
                  <a:gd name="T5" fmla="*/ 0 h 36"/>
                  <a:gd name="T6" fmla="*/ 18 w 48"/>
                  <a:gd name="T7" fmla="*/ 6 h 36"/>
                  <a:gd name="T8" fmla="*/ 24 w 48"/>
                  <a:gd name="T9" fmla="*/ 12 h 36"/>
                  <a:gd name="T10" fmla="*/ 36 w 48"/>
                  <a:gd name="T11" fmla="*/ 18 h 36"/>
                  <a:gd name="T12" fmla="*/ 42 w 48"/>
                  <a:gd name="T13" fmla="*/ 24 h 36"/>
                  <a:gd name="T14" fmla="*/ 48 w 48"/>
                  <a:gd name="T15" fmla="*/ 30 h 36"/>
                  <a:gd name="T16" fmla="*/ 48 w 48"/>
                  <a:gd name="T17" fmla="*/ 36 h 36"/>
                  <a:gd name="T18" fmla="*/ 48 w 48"/>
                  <a:gd name="T19" fmla="*/ 36 h 36"/>
                  <a:gd name="T20" fmla="*/ 42 w 48"/>
                  <a:gd name="T21" fmla="*/ 30 h 36"/>
                  <a:gd name="T22" fmla="*/ 30 w 48"/>
                  <a:gd name="T23" fmla="*/ 24 h 36"/>
                  <a:gd name="T24" fmla="*/ 24 w 48"/>
                  <a:gd name="T25" fmla="*/ 18 h 36"/>
                  <a:gd name="T26" fmla="*/ 12 w 48"/>
                  <a:gd name="T27" fmla="*/ 12 h 36"/>
                  <a:gd name="T28" fmla="*/ 6 w 48"/>
                  <a:gd name="T29" fmla="*/ 6 h 36"/>
                  <a:gd name="T30" fmla="*/ 0 w 48"/>
                  <a:gd name="T31" fmla="*/ 0 h 36"/>
                  <a:gd name="T32" fmla="*/ 0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0" y="0"/>
                    </a:moveTo>
                    <a:lnTo>
                      <a:pt x="0" y="0"/>
                    </a:lnTo>
                    <a:lnTo>
                      <a:pt x="12" y="0"/>
                    </a:lnTo>
                    <a:lnTo>
                      <a:pt x="18" y="6"/>
                    </a:lnTo>
                    <a:lnTo>
                      <a:pt x="24" y="12"/>
                    </a:lnTo>
                    <a:lnTo>
                      <a:pt x="36" y="18"/>
                    </a:lnTo>
                    <a:lnTo>
                      <a:pt x="42" y="24"/>
                    </a:lnTo>
                    <a:lnTo>
                      <a:pt x="48" y="30"/>
                    </a:lnTo>
                    <a:lnTo>
                      <a:pt x="48" y="36"/>
                    </a:lnTo>
                    <a:lnTo>
                      <a:pt x="42" y="30"/>
                    </a:lnTo>
                    <a:lnTo>
                      <a:pt x="30" y="24"/>
                    </a:lnTo>
                    <a:lnTo>
                      <a:pt x="24"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44" name="Freeform 314"/>
              <p:cNvSpPr>
                <a:spLocks/>
              </p:cNvSpPr>
              <p:nvPr/>
            </p:nvSpPr>
            <p:spPr bwMode="auto">
              <a:xfrm>
                <a:off x="5269" y="1225"/>
                <a:ext cx="42" cy="36"/>
              </a:xfrm>
              <a:custGeom>
                <a:avLst/>
                <a:gdLst>
                  <a:gd name="T0" fmla="*/ 0 w 42"/>
                  <a:gd name="T1" fmla="*/ 0 h 36"/>
                  <a:gd name="T2" fmla="*/ 0 w 42"/>
                  <a:gd name="T3" fmla="*/ 0 h 36"/>
                  <a:gd name="T4" fmla="*/ 6 w 42"/>
                  <a:gd name="T5" fmla="*/ 6 h 36"/>
                  <a:gd name="T6" fmla="*/ 12 w 42"/>
                  <a:gd name="T7" fmla="*/ 6 h 36"/>
                  <a:gd name="T8" fmla="*/ 24 w 42"/>
                  <a:gd name="T9" fmla="*/ 12 h 36"/>
                  <a:gd name="T10" fmla="*/ 30 w 42"/>
                  <a:gd name="T11" fmla="*/ 18 h 36"/>
                  <a:gd name="T12" fmla="*/ 36 w 42"/>
                  <a:gd name="T13" fmla="*/ 24 h 36"/>
                  <a:gd name="T14" fmla="*/ 42 w 42"/>
                  <a:gd name="T15" fmla="*/ 30 h 36"/>
                  <a:gd name="T16" fmla="*/ 42 w 42"/>
                  <a:gd name="T17" fmla="*/ 36 h 36"/>
                  <a:gd name="T18" fmla="*/ 42 w 42"/>
                  <a:gd name="T19" fmla="*/ 36 h 36"/>
                  <a:gd name="T20" fmla="*/ 30 w 42"/>
                  <a:gd name="T21" fmla="*/ 30 h 36"/>
                  <a:gd name="T22" fmla="*/ 24 w 42"/>
                  <a:gd name="T23" fmla="*/ 24 h 36"/>
                  <a:gd name="T24" fmla="*/ 18 w 42"/>
                  <a:gd name="T25" fmla="*/ 18 h 36"/>
                  <a:gd name="T26" fmla="*/ 6 w 42"/>
                  <a:gd name="T27" fmla="*/ 12 h 36"/>
                  <a:gd name="T28" fmla="*/ 0 w 42"/>
                  <a:gd name="T29" fmla="*/ 12 h 36"/>
                  <a:gd name="T30" fmla="*/ 0 w 42"/>
                  <a:gd name="T31" fmla="*/ 6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6"/>
                    </a:lnTo>
                    <a:lnTo>
                      <a:pt x="12" y="6"/>
                    </a:lnTo>
                    <a:lnTo>
                      <a:pt x="24" y="12"/>
                    </a:lnTo>
                    <a:lnTo>
                      <a:pt x="30" y="18"/>
                    </a:lnTo>
                    <a:lnTo>
                      <a:pt x="36" y="24"/>
                    </a:lnTo>
                    <a:lnTo>
                      <a:pt x="42" y="30"/>
                    </a:lnTo>
                    <a:lnTo>
                      <a:pt x="42" y="36"/>
                    </a:lnTo>
                    <a:lnTo>
                      <a:pt x="30" y="30"/>
                    </a:lnTo>
                    <a:lnTo>
                      <a:pt x="24" y="24"/>
                    </a:lnTo>
                    <a:lnTo>
                      <a:pt x="18" y="18"/>
                    </a:lnTo>
                    <a:lnTo>
                      <a:pt x="6" y="12"/>
                    </a:lnTo>
                    <a:lnTo>
                      <a:pt x="0" y="12"/>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45" name="Freeform 315"/>
              <p:cNvSpPr>
                <a:spLocks/>
              </p:cNvSpPr>
              <p:nvPr/>
            </p:nvSpPr>
            <p:spPr bwMode="auto">
              <a:xfrm>
                <a:off x="5269" y="1255"/>
                <a:ext cx="36" cy="30"/>
              </a:xfrm>
              <a:custGeom>
                <a:avLst/>
                <a:gdLst>
                  <a:gd name="T0" fmla="*/ 0 w 36"/>
                  <a:gd name="T1" fmla="*/ 0 h 30"/>
                  <a:gd name="T2" fmla="*/ 0 w 36"/>
                  <a:gd name="T3" fmla="*/ 0 h 30"/>
                  <a:gd name="T4" fmla="*/ 6 w 36"/>
                  <a:gd name="T5" fmla="*/ 0 h 30"/>
                  <a:gd name="T6" fmla="*/ 12 w 36"/>
                  <a:gd name="T7" fmla="*/ 6 h 30"/>
                  <a:gd name="T8" fmla="*/ 18 w 36"/>
                  <a:gd name="T9" fmla="*/ 6 h 30"/>
                  <a:gd name="T10" fmla="*/ 24 w 36"/>
                  <a:gd name="T11" fmla="*/ 12 h 30"/>
                  <a:gd name="T12" fmla="*/ 30 w 36"/>
                  <a:gd name="T13" fmla="*/ 18 h 30"/>
                  <a:gd name="T14" fmla="*/ 36 w 36"/>
                  <a:gd name="T15" fmla="*/ 24 h 30"/>
                  <a:gd name="T16" fmla="*/ 36 w 36"/>
                  <a:gd name="T17" fmla="*/ 30 h 30"/>
                  <a:gd name="T18" fmla="*/ 30 w 36"/>
                  <a:gd name="T19" fmla="*/ 30 h 30"/>
                  <a:gd name="T20" fmla="*/ 30 w 36"/>
                  <a:gd name="T21" fmla="*/ 24 h 30"/>
                  <a:gd name="T22" fmla="*/ 18 w 36"/>
                  <a:gd name="T23" fmla="*/ 18 h 30"/>
                  <a:gd name="T24" fmla="*/ 12 w 36"/>
                  <a:gd name="T25" fmla="*/ 18 h 30"/>
                  <a:gd name="T26" fmla="*/ 6 w 36"/>
                  <a:gd name="T27" fmla="*/ 12 h 30"/>
                  <a:gd name="T28" fmla="*/ 0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6"/>
                    </a:lnTo>
                    <a:lnTo>
                      <a:pt x="24" y="12"/>
                    </a:lnTo>
                    <a:lnTo>
                      <a:pt x="30" y="18"/>
                    </a:lnTo>
                    <a:lnTo>
                      <a:pt x="36" y="24"/>
                    </a:lnTo>
                    <a:lnTo>
                      <a:pt x="36" y="30"/>
                    </a:lnTo>
                    <a:lnTo>
                      <a:pt x="30" y="30"/>
                    </a:lnTo>
                    <a:lnTo>
                      <a:pt x="30" y="24"/>
                    </a:lnTo>
                    <a:lnTo>
                      <a:pt x="18" y="18"/>
                    </a:lnTo>
                    <a:lnTo>
                      <a:pt x="12" y="18"/>
                    </a:lnTo>
                    <a:lnTo>
                      <a:pt x="6" y="12"/>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46" name="Freeform 316"/>
              <p:cNvSpPr>
                <a:spLocks/>
              </p:cNvSpPr>
              <p:nvPr/>
            </p:nvSpPr>
            <p:spPr bwMode="auto">
              <a:xfrm>
                <a:off x="5257" y="1296"/>
                <a:ext cx="24" cy="6"/>
              </a:xfrm>
              <a:custGeom>
                <a:avLst/>
                <a:gdLst>
                  <a:gd name="T0" fmla="*/ 0 w 24"/>
                  <a:gd name="T1" fmla="*/ 0 h 6"/>
                  <a:gd name="T2" fmla="*/ 6 w 24"/>
                  <a:gd name="T3" fmla="*/ 0 h 6"/>
                  <a:gd name="T4" fmla="*/ 6 w 24"/>
                  <a:gd name="T5" fmla="*/ 0 h 6"/>
                  <a:gd name="T6" fmla="*/ 12 w 24"/>
                  <a:gd name="T7" fmla="*/ 0 h 6"/>
                  <a:gd name="T8" fmla="*/ 12 w 24"/>
                  <a:gd name="T9" fmla="*/ 0 h 6"/>
                  <a:gd name="T10" fmla="*/ 18 w 24"/>
                  <a:gd name="T11" fmla="*/ 0 h 6"/>
                  <a:gd name="T12" fmla="*/ 24 w 24"/>
                  <a:gd name="T13" fmla="*/ 0 h 6"/>
                  <a:gd name="T14" fmla="*/ 24 w 24"/>
                  <a:gd name="T15" fmla="*/ 6 h 6"/>
                  <a:gd name="T16" fmla="*/ 24 w 24"/>
                  <a:gd name="T17" fmla="*/ 6 h 6"/>
                  <a:gd name="T18" fmla="*/ 24 w 24"/>
                  <a:gd name="T19" fmla="*/ 6 h 6"/>
                  <a:gd name="T20" fmla="*/ 18 w 24"/>
                  <a:gd name="T21" fmla="*/ 6 h 6"/>
                  <a:gd name="T22" fmla="*/ 12 w 24"/>
                  <a:gd name="T23" fmla="*/ 6 h 6"/>
                  <a:gd name="T24" fmla="*/ 12 w 24"/>
                  <a:gd name="T25" fmla="*/ 6 h 6"/>
                  <a:gd name="T26" fmla="*/ 6 w 24"/>
                  <a:gd name="T27" fmla="*/ 6 h 6"/>
                  <a:gd name="T28" fmla="*/ 6 w 24"/>
                  <a:gd name="T29" fmla="*/ 6 h 6"/>
                  <a:gd name="T30" fmla="*/ 0 w 24"/>
                  <a:gd name="T31" fmla="*/ 6 h 6"/>
                  <a:gd name="T32" fmla="*/ 0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0"/>
                    </a:moveTo>
                    <a:lnTo>
                      <a:pt x="6" y="0"/>
                    </a:lnTo>
                    <a:lnTo>
                      <a:pt x="12" y="0"/>
                    </a:lnTo>
                    <a:lnTo>
                      <a:pt x="18" y="0"/>
                    </a:lnTo>
                    <a:lnTo>
                      <a:pt x="24" y="0"/>
                    </a:lnTo>
                    <a:lnTo>
                      <a:pt x="24" y="6"/>
                    </a:lnTo>
                    <a:lnTo>
                      <a:pt x="18" y="6"/>
                    </a:lnTo>
                    <a:lnTo>
                      <a:pt x="12" y="6"/>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47" name="Freeform 317"/>
              <p:cNvSpPr>
                <a:spLocks/>
              </p:cNvSpPr>
              <p:nvPr/>
            </p:nvSpPr>
            <p:spPr bwMode="auto">
              <a:xfrm>
                <a:off x="5281" y="1171"/>
                <a:ext cx="42" cy="36"/>
              </a:xfrm>
              <a:custGeom>
                <a:avLst/>
                <a:gdLst>
                  <a:gd name="T0" fmla="*/ 0 w 42"/>
                  <a:gd name="T1" fmla="*/ 0 h 36"/>
                  <a:gd name="T2" fmla="*/ 6 w 42"/>
                  <a:gd name="T3" fmla="*/ 0 h 36"/>
                  <a:gd name="T4" fmla="*/ 6 w 42"/>
                  <a:gd name="T5" fmla="*/ 0 h 36"/>
                  <a:gd name="T6" fmla="*/ 12 w 42"/>
                  <a:gd name="T7" fmla="*/ 0 h 36"/>
                  <a:gd name="T8" fmla="*/ 18 w 42"/>
                  <a:gd name="T9" fmla="*/ 6 h 36"/>
                  <a:gd name="T10" fmla="*/ 30 w 42"/>
                  <a:gd name="T11" fmla="*/ 12 h 36"/>
                  <a:gd name="T12" fmla="*/ 36 w 42"/>
                  <a:gd name="T13" fmla="*/ 24 h 36"/>
                  <a:gd name="T14" fmla="*/ 42 w 42"/>
                  <a:gd name="T15" fmla="*/ 30 h 36"/>
                  <a:gd name="T16" fmla="*/ 42 w 42"/>
                  <a:gd name="T17" fmla="*/ 36 h 36"/>
                  <a:gd name="T18" fmla="*/ 42 w 42"/>
                  <a:gd name="T19" fmla="*/ 30 h 36"/>
                  <a:gd name="T20" fmla="*/ 36 w 42"/>
                  <a:gd name="T21" fmla="*/ 30 h 36"/>
                  <a:gd name="T22" fmla="*/ 24 w 42"/>
                  <a:gd name="T23" fmla="*/ 24 h 36"/>
                  <a:gd name="T24" fmla="*/ 18 w 42"/>
                  <a:gd name="T25" fmla="*/ 18 h 36"/>
                  <a:gd name="T26" fmla="*/ 12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6" y="0"/>
                    </a:lnTo>
                    <a:lnTo>
                      <a:pt x="12" y="0"/>
                    </a:lnTo>
                    <a:lnTo>
                      <a:pt x="18" y="6"/>
                    </a:lnTo>
                    <a:lnTo>
                      <a:pt x="30" y="12"/>
                    </a:lnTo>
                    <a:lnTo>
                      <a:pt x="36" y="24"/>
                    </a:lnTo>
                    <a:lnTo>
                      <a:pt x="42" y="30"/>
                    </a:lnTo>
                    <a:lnTo>
                      <a:pt x="42" y="36"/>
                    </a:lnTo>
                    <a:lnTo>
                      <a:pt x="42" y="30"/>
                    </a:lnTo>
                    <a:lnTo>
                      <a:pt x="36" y="30"/>
                    </a:lnTo>
                    <a:lnTo>
                      <a:pt x="24" y="24"/>
                    </a:lnTo>
                    <a:lnTo>
                      <a:pt x="18"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48" name="Freeform 318"/>
              <p:cNvSpPr>
                <a:spLocks/>
              </p:cNvSpPr>
              <p:nvPr/>
            </p:nvSpPr>
            <p:spPr bwMode="auto">
              <a:xfrm>
                <a:off x="5275" y="1195"/>
                <a:ext cx="48" cy="42"/>
              </a:xfrm>
              <a:custGeom>
                <a:avLst/>
                <a:gdLst>
                  <a:gd name="T0" fmla="*/ 0 w 48"/>
                  <a:gd name="T1" fmla="*/ 0 h 42"/>
                  <a:gd name="T2" fmla="*/ 0 w 48"/>
                  <a:gd name="T3" fmla="*/ 0 h 42"/>
                  <a:gd name="T4" fmla="*/ 6 w 48"/>
                  <a:gd name="T5" fmla="*/ 6 h 42"/>
                  <a:gd name="T6" fmla="*/ 12 w 48"/>
                  <a:gd name="T7" fmla="*/ 6 h 42"/>
                  <a:gd name="T8" fmla="*/ 24 w 48"/>
                  <a:gd name="T9" fmla="*/ 12 h 42"/>
                  <a:gd name="T10" fmla="*/ 30 w 48"/>
                  <a:gd name="T11" fmla="*/ 18 h 42"/>
                  <a:gd name="T12" fmla="*/ 36 w 48"/>
                  <a:gd name="T13" fmla="*/ 24 h 42"/>
                  <a:gd name="T14" fmla="*/ 42 w 48"/>
                  <a:gd name="T15" fmla="*/ 30 h 42"/>
                  <a:gd name="T16" fmla="*/ 48 w 48"/>
                  <a:gd name="T17" fmla="*/ 42 h 42"/>
                  <a:gd name="T18" fmla="*/ 42 w 48"/>
                  <a:gd name="T19" fmla="*/ 36 h 42"/>
                  <a:gd name="T20" fmla="*/ 36 w 48"/>
                  <a:gd name="T21" fmla="*/ 30 h 42"/>
                  <a:gd name="T22" fmla="*/ 30 w 48"/>
                  <a:gd name="T23" fmla="*/ 24 h 42"/>
                  <a:gd name="T24" fmla="*/ 18 w 48"/>
                  <a:gd name="T25" fmla="*/ 18 h 42"/>
                  <a:gd name="T26" fmla="*/ 12 w 48"/>
                  <a:gd name="T27" fmla="*/ 12 h 42"/>
                  <a:gd name="T28" fmla="*/ 6 w 48"/>
                  <a:gd name="T29" fmla="*/ 6 h 42"/>
                  <a:gd name="T30" fmla="*/ 0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0" y="0"/>
                    </a:lnTo>
                    <a:lnTo>
                      <a:pt x="6" y="6"/>
                    </a:lnTo>
                    <a:lnTo>
                      <a:pt x="12" y="6"/>
                    </a:lnTo>
                    <a:lnTo>
                      <a:pt x="24" y="12"/>
                    </a:lnTo>
                    <a:lnTo>
                      <a:pt x="30" y="18"/>
                    </a:lnTo>
                    <a:lnTo>
                      <a:pt x="36" y="24"/>
                    </a:lnTo>
                    <a:lnTo>
                      <a:pt x="42" y="30"/>
                    </a:lnTo>
                    <a:lnTo>
                      <a:pt x="48" y="42"/>
                    </a:lnTo>
                    <a:lnTo>
                      <a:pt x="42" y="36"/>
                    </a:lnTo>
                    <a:lnTo>
                      <a:pt x="36" y="30"/>
                    </a:lnTo>
                    <a:lnTo>
                      <a:pt x="30" y="24"/>
                    </a:lnTo>
                    <a:lnTo>
                      <a:pt x="18" y="18"/>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49" name="Freeform 319"/>
              <p:cNvSpPr>
                <a:spLocks/>
              </p:cNvSpPr>
              <p:nvPr/>
            </p:nvSpPr>
            <p:spPr bwMode="auto">
              <a:xfrm>
                <a:off x="5263" y="1243"/>
                <a:ext cx="48" cy="30"/>
              </a:xfrm>
              <a:custGeom>
                <a:avLst/>
                <a:gdLst>
                  <a:gd name="T0" fmla="*/ 0 w 48"/>
                  <a:gd name="T1" fmla="*/ 0 h 30"/>
                  <a:gd name="T2" fmla="*/ 6 w 48"/>
                  <a:gd name="T3" fmla="*/ 0 h 30"/>
                  <a:gd name="T4" fmla="*/ 12 w 48"/>
                  <a:gd name="T5" fmla="*/ 6 h 30"/>
                  <a:gd name="T6" fmla="*/ 18 w 48"/>
                  <a:gd name="T7" fmla="*/ 6 h 30"/>
                  <a:gd name="T8" fmla="*/ 24 w 48"/>
                  <a:gd name="T9" fmla="*/ 12 h 30"/>
                  <a:gd name="T10" fmla="*/ 30 w 48"/>
                  <a:gd name="T11" fmla="*/ 12 h 30"/>
                  <a:gd name="T12" fmla="*/ 42 w 48"/>
                  <a:gd name="T13" fmla="*/ 18 h 30"/>
                  <a:gd name="T14" fmla="*/ 48 w 48"/>
                  <a:gd name="T15" fmla="*/ 24 h 30"/>
                  <a:gd name="T16" fmla="*/ 48 w 48"/>
                  <a:gd name="T17" fmla="*/ 30 h 30"/>
                  <a:gd name="T18" fmla="*/ 42 w 48"/>
                  <a:gd name="T19" fmla="*/ 30 h 30"/>
                  <a:gd name="T20" fmla="*/ 36 w 48"/>
                  <a:gd name="T21" fmla="*/ 24 h 30"/>
                  <a:gd name="T22" fmla="*/ 30 w 48"/>
                  <a:gd name="T23" fmla="*/ 18 h 30"/>
                  <a:gd name="T24" fmla="*/ 24 w 48"/>
                  <a:gd name="T25" fmla="*/ 18 h 30"/>
                  <a:gd name="T26" fmla="*/ 12 w 48"/>
                  <a:gd name="T27" fmla="*/ 12 h 30"/>
                  <a:gd name="T28" fmla="*/ 6 w 48"/>
                  <a:gd name="T29" fmla="*/ 6 h 30"/>
                  <a:gd name="T30" fmla="*/ 6 w 48"/>
                  <a:gd name="T31" fmla="*/ 6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6"/>
                    </a:lnTo>
                    <a:lnTo>
                      <a:pt x="18" y="6"/>
                    </a:lnTo>
                    <a:lnTo>
                      <a:pt x="24" y="12"/>
                    </a:lnTo>
                    <a:lnTo>
                      <a:pt x="30" y="12"/>
                    </a:lnTo>
                    <a:lnTo>
                      <a:pt x="42" y="18"/>
                    </a:lnTo>
                    <a:lnTo>
                      <a:pt x="48" y="24"/>
                    </a:lnTo>
                    <a:lnTo>
                      <a:pt x="48" y="30"/>
                    </a:lnTo>
                    <a:lnTo>
                      <a:pt x="42" y="30"/>
                    </a:lnTo>
                    <a:lnTo>
                      <a:pt x="36" y="24"/>
                    </a:lnTo>
                    <a:lnTo>
                      <a:pt x="30" y="18"/>
                    </a:lnTo>
                    <a:lnTo>
                      <a:pt x="24"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50" name="Freeform 320"/>
              <p:cNvSpPr>
                <a:spLocks/>
              </p:cNvSpPr>
              <p:nvPr/>
            </p:nvSpPr>
            <p:spPr bwMode="auto">
              <a:xfrm>
                <a:off x="5263" y="1267"/>
                <a:ext cx="36" cy="29"/>
              </a:xfrm>
              <a:custGeom>
                <a:avLst/>
                <a:gdLst>
                  <a:gd name="T0" fmla="*/ 0 w 36"/>
                  <a:gd name="T1" fmla="*/ 0 h 29"/>
                  <a:gd name="T2" fmla="*/ 6 w 36"/>
                  <a:gd name="T3" fmla="*/ 0 h 29"/>
                  <a:gd name="T4" fmla="*/ 6 w 36"/>
                  <a:gd name="T5" fmla="*/ 0 h 29"/>
                  <a:gd name="T6" fmla="*/ 12 w 36"/>
                  <a:gd name="T7" fmla="*/ 6 h 29"/>
                  <a:gd name="T8" fmla="*/ 18 w 36"/>
                  <a:gd name="T9" fmla="*/ 6 h 29"/>
                  <a:gd name="T10" fmla="*/ 24 w 36"/>
                  <a:gd name="T11" fmla="*/ 12 h 29"/>
                  <a:gd name="T12" fmla="*/ 30 w 36"/>
                  <a:gd name="T13" fmla="*/ 18 h 29"/>
                  <a:gd name="T14" fmla="*/ 36 w 36"/>
                  <a:gd name="T15" fmla="*/ 23 h 29"/>
                  <a:gd name="T16" fmla="*/ 36 w 36"/>
                  <a:gd name="T17" fmla="*/ 29 h 29"/>
                  <a:gd name="T18" fmla="*/ 36 w 36"/>
                  <a:gd name="T19" fmla="*/ 23 h 29"/>
                  <a:gd name="T20" fmla="*/ 30 w 36"/>
                  <a:gd name="T21" fmla="*/ 23 h 29"/>
                  <a:gd name="T22" fmla="*/ 24 w 36"/>
                  <a:gd name="T23" fmla="*/ 18 h 29"/>
                  <a:gd name="T24" fmla="*/ 18 w 36"/>
                  <a:gd name="T25" fmla="*/ 12 h 29"/>
                  <a:gd name="T26" fmla="*/ 12 w 36"/>
                  <a:gd name="T27" fmla="*/ 6 h 29"/>
                  <a:gd name="T28" fmla="*/ 6 w 36"/>
                  <a:gd name="T29" fmla="*/ 6 h 29"/>
                  <a:gd name="T30" fmla="*/ 6 w 36"/>
                  <a:gd name="T31" fmla="*/ 0 h 29"/>
                  <a:gd name="T32" fmla="*/ 0 w 36"/>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9"/>
                  <a:gd name="T53" fmla="*/ 36 w 3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9">
                    <a:moveTo>
                      <a:pt x="0" y="0"/>
                    </a:moveTo>
                    <a:lnTo>
                      <a:pt x="6" y="0"/>
                    </a:lnTo>
                    <a:lnTo>
                      <a:pt x="12" y="6"/>
                    </a:lnTo>
                    <a:lnTo>
                      <a:pt x="18" y="6"/>
                    </a:lnTo>
                    <a:lnTo>
                      <a:pt x="24" y="12"/>
                    </a:lnTo>
                    <a:lnTo>
                      <a:pt x="30" y="18"/>
                    </a:lnTo>
                    <a:lnTo>
                      <a:pt x="36" y="23"/>
                    </a:lnTo>
                    <a:lnTo>
                      <a:pt x="36" y="29"/>
                    </a:lnTo>
                    <a:lnTo>
                      <a:pt x="36" y="23"/>
                    </a:lnTo>
                    <a:lnTo>
                      <a:pt x="30" y="23"/>
                    </a:lnTo>
                    <a:lnTo>
                      <a:pt x="24" y="18"/>
                    </a:lnTo>
                    <a:lnTo>
                      <a:pt x="18" y="12"/>
                    </a:lnTo>
                    <a:lnTo>
                      <a:pt x="12" y="6"/>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51" name="Freeform 321"/>
              <p:cNvSpPr>
                <a:spLocks/>
              </p:cNvSpPr>
              <p:nvPr/>
            </p:nvSpPr>
            <p:spPr bwMode="auto">
              <a:xfrm>
                <a:off x="5269" y="1285"/>
                <a:ext cx="24" cy="11"/>
              </a:xfrm>
              <a:custGeom>
                <a:avLst/>
                <a:gdLst>
                  <a:gd name="T0" fmla="*/ 0 w 24"/>
                  <a:gd name="T1" fmla="*/ 5 h 11"/>
                  <a:gd name="T2" fmla="*/ 0 w 24"/>
                  <a:gd name="T3" fmla="*/ 0 h 11"/>
                  <a:gd name="T4" fmla="*/ 6 w 24"/>
                  <a:gd name="T5" fmla="*/ 0 h 11"/>
                  <a:gd name="T6" fmla="*/ 6 w 24"/>
                  <a:gd name="T7" fmla="*/ 0 h 11"/>
                  <a:gd name="T8" fmla="*/ 12 w 24"/>
                  <a:gd name="T9" fmla="*/ 5 h 11"/>
                  <a:gd name="T10" fmla="*/ 18 w 24"/>
                  <a:gd name="T11" fmla="*/ 5 h 11"/>
                  <a:gd name="T12" fmla="*/ 24 w 24"/>
                  <a:gd name="T13" fmla="*/ 5 h 11"/>
                  <a:gd name="T14" fmla="*/ 24 w 24"/>
                  <a:gd name="T15" fmla="*/ 11 h 11"/>
                  <a:gd name="T16" fmla="*/ 24 w 24"/>
                  <a:gd name="T17" fmla="*/ 11 h 11"/>
                  <a:gd name="T18" fmla="*/ 24 w 24"/>
                  <a:gd name="T19" fmla="*/ 11 h 11"/>
                  <a:gd name="T20" fmla="*/ 18 w 24"/>
                  <a:gd name="T21" fmla="*/ 11 h 11"/>
                  <a:gd name="T22" fmla="*/ 12 w 24"/>
                  <a:gd name="T23" fmla="*/ 5 h 11"/>
                  <a:gd name="T24" fmla="*/ 12 w 24"/>
                  <a:gd name="T25" fmla="*/ 5 h 11"/>
                  <a:gd name="T26" fmla="*/ 6 w 24"/>
                  <a:gd name="T27" fmla="*/ 5 h 11"/>
                  <a:gd name="T28" fmla="*/ 0 w 24"/>
                  <a:gd name="T29" fmla="*/ 5 h 11"/>
                  <a:gd name="T30" fmla="*/ 0 w 24"/>
                  <a:gd name="T31" fmla="*/ 5 h 11"/>
                  <a:gd name="T32" fmla="*/ 0 w 24"/>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5"/>
                    </a:moveTo>
                    <a:lnTo>
                      <a:pt x="0" y="0"/>
                    </a:lnTo>
                    <a:lnTo>
                      <a:pt x="6" y="0"/>
                    </a:lnTo>
                    <a:lnTo>
                      <a:pt x="12" y="5"/>
                    </a:lnTo>
                    <a:lnTo>
                      <a:pt x="18" y="5"/>
                    </a:lnTo>
                    <a:lnTo>
                      <a:pt x="24" y="5"/>
                    </a:lnTo>
                    <a:lnTo>
                      <a:pt x="24" y="11"/>
                    </a:lnTo>
                    <a:lnTo>
                      <a:pt x="18" y="11"/>
                    </a:lnTo>
                    <a:lnTo>
                      <a:pt x="12" y="5"/>
                    </a:lnTo>
                    <a:lnTo>
                      <a:pt x="6" y="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52" name="Freeform 322"/>
              <p:cNvSpPr>
                <a:spLocks/>
              </p:cNvSpPr>
              <p:nvPr/>
            </p:nvSpPr>
            <p:spPr bwMode="auto">
              <a:xfrm>
                <a:off x="5299" y="1135"/>
                <a:ext cx="18" cy="24"/>
              </a:xfrm>
              <a:custGeom>
                <a:avLst/>
                <a:gdLst>
                  <a:gd name="T0" fmla="*/ 18 w 18"/>
                  <a:gd name="T1" fmla="*/ 24 h 24"/>
                  <a:gd name="T2" fmla="*/ 18 w 18"/>
                  <a:gd name="T3" fmla="*/ 24 h 24"/>
                  <a:gd name="T4" fmla="*/ 12 w 18"/>
                  <a:gd name="T5" fmla="*/ 24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6 h 24"/>
                  <a:gd name="T22" fmla="*/ 6 w 18"/>
                  <a:gd name="T23" fmla="*/ 6 h 24"/>
                  <a:gd name="T24" fmla="*/ 12 w 18"/>
                  <a:gd name="T25" fmla="*/ 12 h 24"/>
                  <a:gd name="T26" fmla="*/ 12 w 18"/>
                  <a:gd name="T27" fmla="*/ 12 h 24"/>
                  <a:gd name="T28" fmla="*/ 18 w 18"/>
                  <a:gd name="T29" fmla="*/ 18 h 24"/>
                  <a:gd name="T30" fmla="*/ 18 w 18"/>
                  <a:gd name="T31" fmla="*/ 24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24"/>
                    </a:lnTo>
                    <a:lnTo>
                      <a:pt x="12" y="24"/>
                    </a:lnTo>
                    <a:lnTo>
                      <a:pt x="12" y="18"/>
                    </a:lnTo>
                    <a:lnTo>
                      <a:pt x="6" y="12"/>
                    </a:lnTo>
                    <a:lnTo>
                      <a:pt x="0" y="12"/>
                    </a:lnTo>
                    <a:lnTo>
                      <a:pt x="0" y="6"/>
                    </a:lnTo>
                    <a:lnTo>
                      <a:pt x="0" y="0"/>
                    </a:lnTo>
                    <a:lnTo>
                      <a:pt x="6" y="6"/>
                    </a:lnTo>
                    <a:lnTo>
                      <a:pt x="12" y="12"/>
                    </a:lnTo>
                    <a:lnTo>
                      <a:pt x="18" y="18"/>
                    </a:lnTo>
                    <a:lnTo>
                      <a:pt x="18"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53" name="Freeform 323"/>
              <p:cNvSpPr>
                <a:spLocks/>
              </p:cNvSpPr>
              <p:nvPr/>
            </p:nvSpPr>
            <p:spPr bwMode="auto">
              <a:xfrm>
                <a:off x="5317" y="1129"/>
                <a:ext cx="1" cy="24"/>
              </a:xfrm>
              <a:custGeom>
                <a:avLst/>
                <a:gdLst>
                  <a:gd name="T0" fmla="*/ 0 w 1"/>
                  <a:gd name="T1" fmla="*/ 24 h 24"/>
                  <a:gd name="T2" fmla="*/ 0 w 1"/>
                  <a:gd name="T3" fmla="*/ 24 h 24"/>
                  <a:gd name="T4" fmla="*/ 0 w 1"/>
                  <a:gd name="T5" fmla="*/ 12 h 24"/>
                  <a:gd name="T6" fmla="*/ 0 w 1"/>
                  <a:gd name="T7" fmla="*/ 6 h 24"/>
                  <a:gd name="T8" fmla="*/ 0 w 1"/>
                  <a:gd name="T9" fmla="*/ 0 h 24"/>
                  <a:gd name="T10" fmla="*/ 0 w 1"/>
                  <a:gd name="T11" fmla="*/ 0 h 24"/>
                  <a:gd name="T12" fmla="*/ 0 w 1"/>
                  <a:gd name="T13" fmla="*/ 12 h 24"/>
                  <a:gd name="T14" fmla="*/ 0 w 1"/>
                  <a:gd name="T15" fmla="*/ 18 h 24"/>
                  <a:gd name="T16" fmla="*/ 0 w 1"/>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4"/>
                  <a:gd name="T29" fmla="*/ 1 w 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4">
                    <a:moveTo>
                      <a:pt x="0" y="24"/>
                    </a:moveTo>
                    <a:lnTo>
                      <a:pt x="0" y="24"/>
                    </a:lnTo>
                    <a:lnTo>
                      <a:pt x="0" y="12"/>
                    </a:lnTo>
                    <a:lnTo>
                      <a:pt x="0" y="6"/>
                    </a:lnTo>
                    <a:lnTo>
                      <a:pt x="0" y="0"/>
                    </a:lnTo>
                    <a:lnTo>
                      <a:pt x="0" y="12"/>
                    </a:lnTo>
                    <a:lnTo>
                      <a:pt x="0"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54" name="Freeform 324"/>
              <p:cNvSpPr>
                <a:spLocks/>
              </p:cNvSpPr>
              <p:nvPr/>
            </p:nvSpPr>
            <p:spPr bwMode="auto">
              <a:xfrm>
                <a:off x="5317" y="1135"/>
                <a:ext cx="23" cy="24"/>
              </a:xfrm>
              <a:custGeom>
                <a:avLst/>
                <a:gdLst>
                  <a:gd name="T0" fmla="*/ 0 w 23"/>
                  <a:gd name="T1" fmla="*/ 24 h 24"/>
                  <a:gd name="T2" fmla="*/ 0 w 23"/>
                  <a:gd name="T3" fmla="*/ 24 h 24"/>
                  <a:gd name="T4" fmla="*/ 6 w 23"/>
                  <a:gd name="T5" fmla="*/ 18 h 24"/>
                  <a:gd name="T6" fmla="*/ 12 w 23"/>
                  <a:gd name="T7" fmla="*/ 12 h 24"/>
                  <a:gd name="T8" fmla="*/ 12 w 23"/>
                  <a:gd name="T9" fmla="*/ 12 h 24"/>
                  <a:gd name="T10" fmla="*/ 17 w 23"/>
                  <a:gd name="T11" fmla="*/ 6 h 24"/>
                  <a:gd name="T12" fmla="*/ 17 w 23"/>
                  <a:gd name="T13" fmla="*/ 0 h 24"/>
                  <a:gd name="T14" fmla="*/ 23 w 23"/>
                  <a:gd name="T15" fmla="*/ 0 h 24"/>
                  <a:gd name="T16" fmla="*/ 23 w 23"/>
                  <a:gd name="T17" fmla="*/ 0 h 24"/>
                  <a:gd name="T18" fmla="*/ 23 w 23"/>
                  <a:gd name="T19" fmla="*/ 6 h 24"/>
                  <a:gd name="T20" fmla="*/ 23 w 23"/>
                  <a:gd name="T21" fmla="*/ 6 h 24"/>
                  <a:gd name="T22" fmla="*/ 17 w 23"/>
                  <a:gd name="T23" fmla="*/ 12 h 24"/>
                  <a:gd name="T24" fmla="*/ 12 w 23"/>
                  <a:gd name="T25" fmla="*/ 12 h 24"/>
                  <a:gd name="T26" fmla="*/ 12 w 23"/>
                  <a:gd name="T27" fmla="*/ 18 h 24"/>
                  <a:gd name="T28" fmla="*/ 6 w 23"/>
                  <a:gd name="T29" fmla="*/ 18 h 24"/>
                  <a:gd name="T30" fmla="*/ 0 w 23"/>
                  <a:gd name="T31" fmla="*/ 24 h 24"/>
                  <a:gd name="T32" fmla="*/ 0 w 23"/>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0" y="24"/>
                    </a:moveTo>
                    <a:lnTo>
                      <a:pt x="0" y="24"/>
                    </a:lnTo>
                    <a:lnTo>
                      <a:pt x="6" y="18"/>
                    </a:lnTo>
                    <a:lnTo>
                      <a:pt x="12" y="12"/>
                    </a:lnTo>
                    <a:lnTo>
                      <a:pt x="17" y="6"/>
                    </a:lnTo>
                    <a:lnTo>
                      <a:pt x="17" y="0"/>
                    </a:lnTo>
                    <a:lnTo>
                      <a:pt x="23" y="0"/>
                    </a:lnTo>
                    <a:lnTo>
                      <a:pt x="23" y="6"/>
                    </a:lnTo>
                    <a:lnTo>
                      <a:pt x="17" y="12"/>
                    </a:lnTo>
                    <a:lnTo>
                      <a:pt x="12" y="12"/>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55" name="Freeform 325"/>
              <p:cNvSpPr>
                <a:spLocks/>
              </p:cNvSpPr>
              <p:nvPr/>
            </p:nvSpPr>
            <p:spPr bwMode="auto">
              <a:xfrm>
                <a:off x="5299" y="1290"/>
                <a:ext cx="30" cy="6"/>
              </a:xfrm>
              <a:custGeom>
                <a:avLst/>
                <a:gdLst>
                  <a:gd name="T0" fmla="*/ 0 w 30"/>
                  <a:gd name="T1" fmla="*/ 0 h 6"/>
                  <a:gd name="T2" fmla="*/ 6 w 30"/>
                  <a:gd name="T3" fmla="*/ 0 h 6"/>
                  <a:gd name="T4" fmla="*/ 6 w 30"/>
                  <a:gd name="T5" fmla="*/ 0 h 6"/>
                  <a:gd name="T6" fmla="*/ 12 w 30"/>
                  <a:gd name="T7" fmla="*/ 0 h 6"/>
                  <a:gd name="T8" fmla="*/ 18 w 30"/>
                  <a:gd name="T9" fmla="*/ 0 h 6"/>
                  <a:gd name="T10" fmla="*/ 24 w 30"/>
                  <a:gd name="T11" fmla="*/ 0 h 6"/>
                  <a:gd name="T12" fmla="*/ 30 w 30"/>
                  <a:gd name="T13" fmla="*/ 0 h 6"/>
                  <a:gd name="T14" fmla="*/ 30 w 30"/>
                  <a:gd name="T15" fmla="*/ 6 h 6"/>
                  <a:gd name="T16" fmla="*/ 30 w 30"/>
                  <a:gd name="T17" fmla="*/ 6 h 6"/>
                  <a:gd name="T18" fmla="*/ 30 w 30"/>
                  <a:gd name="T19" fmla="*/ 6 h 6"/>
                  <a:gd name="T20" fmla="*/ 30 w 30"/>
                  <a:gd name="T21" fmla="*/ 6 h 6"/>
                  <a:gd name="T22" fmla="*/ 24 w 30"/>
                  <a:gd name="T23" fmla="*/ 6 h 6"/>
                  <a:gd name="T24" fmla="*/ 18 w 30"/>
                  <a:gd name="T25" fmla="*/ 6 h 6"/>
                  <a:gd name="T26" fmla="*/ 12 w 30"/>
                  <a:gd name="T27" fmla="*/ 6 h 6"/>
                  <a:gd name="T28" fmla="*/ 6 w 30"/>
                  <a:gd name="T29" fmla="*/ 6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6"/>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56" name="Freeform 326"/>
              <p:cNvSpPr>
                <a:spLocks/>
              </p:cNvSpPr>
              <p:nvPr/>
            </p:nvSpPr>
            <p:spPr bwMode="auto">
              <a:xfrm>
                <a:off x="5293" y="1296"/>
                <a:ext cx="30" cy="18"/>
              </a:xfrm>
              <a:custGeom>
                <a:avLst/>
                <a:gdLst>
                  <a:gd name="T0" fmla="*/ 0 w 30"/>
                  <a:gd name="T1" fmla="*/ 0 h 18"/>
                  <a:gd name="T2" fmla="*/ 0 w 30"/>
                  <a:gd name="T3" fmla="*/ 0 h 18"/>
                  <a:gd name="T4" fmla="*/ 6 w 30"/>
                  <a:gd name="T5" fmla="*/ 0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8 h 18"/>
                  <a:gd name="T18" fmla="*/ 30 w 30"/>
                  <a:gd name="T19" fmla="*/ 18 h 18"/>
                  <a:gd name="T20" fmla="*/ 24 w 30"/>
                  <a:gd name="T21" fmla="*/ 18 h 18"/>
                  <a:gd name="T22" fmla="*/ 24 w 30"/>
                  <a:gd name="T23" fmla="*/ 18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0" y="0"/>
                    </a:lnTo>
                    <a:lnTo>
                      <a:pt x="6" y="0"/>
                    </a:lnTo>
                    <a:lnTo>
                      <a:pt x="12" y="6"/>
                    </a:lnTo>
                    <a:lnTo>
                      <a:pt x="18" y="6"/>
                    </a:lnTo>
                    <a:lnTo>
                      <a:pt x="24" y="6"/>
                    </a:lnTo>
                    <a:lnTo>
                      <a:pt x="30" y="12"/>
                    </a:lnTo>
                    <a:lnTo>
                      <a:pt x="30" y="18"/>
                    </a:lnTo>
                    <a:lnTo>
                      <a:pt x="24" y="18"/>
                    </a:lnTo>
                    <a:lnTo>
                      <a:pt x="18" y="12"/>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57" name="Freeform 327"/>
              <p:cNvSpPr>
                <a:spLocks/>
              </p:cNvSpPr>
              <p:nvPr/>
            </p:nvSpPr>
            <p:spPr bwMode="auto">
              <a:xfrm>
                <a:off x="5299" y="1279"/>
                <a:ext cx="35" cy="6"/>
              </a:xfrm>
              <a:custGeom>
                <a:avLst/>
                <a:gdLst>
                  <a:gd name="T0" fmla="*/ 0 w 35"/>
                  <a:gd name="T1" fmla="*/ 6 h 6"/>
                  <a:gd name="T2" fmla="*/ 0 w 35"/>
                  <a:gd name="T3" fmla="*/ 0 h 6"/>
                  <a:gd name="T4" fmla="*/ 6 w 35"/>
                  <a:gd name="T5" fmla="*/ 0 h 6"/>
                  <a:gd name="T6" fmla="*/ 12 w 35"/>
                  <a:gd name="T7" fmla="*/ 0 h 6"/>
                  <a:gd name="T8" fmla="*/ 18 w 35"/>
                  <a:gd name="T9" fmla="*/ 0 h 6"/>
                  <a:gd name="T10" fmla="*/ 24 w 35"/>
                  <a:gd name="T11" fmla="*/ 0 h 6"/>
                  <a:gd name="T12" fmla="*/ 30 w 35"/>
                  <a:gd name="T13" fmla="*/ 0 h 6"/>
                  <a:gd name="T14" fmla="*/ 30 w 35"/>
                  <a:gd name="T15" fmla="*/ 0 h 6"/>
                  <a:gd name="T16" fmla="*/ 35 w 35"/>
                  <a:gd name="T17" fmla="*/ 6 h 6"/>
                  <a:gd name="T18" fmla="*/ 35 w 35"/>
                  <a:gd name="T19" fmla="*/ 6 h 6"/>
                  <a:gd name="T20" fmla="*/ 30 w 35"/>
                  <a:gd name="T21" fmla="*/ 6 h 6"/>
                  <a:gd name="T22" fmla="*/ 30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0" y="0"/>
                    </a:lnTo>
                    <a:lnTo>
                      <a:pt x="6" y="0"/>
                    </a:lnTo>
                    <a:lnTo>
                      <a:pt x="12" y="0"/>
                    </a:lnTo>
                    <a:lnTo>
                      <a:pt x="18" y="0"/>
                    </a:lnTo>
                    <a:lnTo>
                      <a:pt x="24" y="0"/>
                    </a:lnTo>
                    <a:lnTo>
                      <a:pt x="30" y="0"/>
                    </a:lnTo>
                    <a:lnTo>
                      <a:pt x="35" y="6"/>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58" name="Freeform 328"/>
              <p:cNvSpPr>
                <a:spLocks/>
              </p:cNvSpPr>
              <p:nvPr/>
            </p:nvSpPr>
            <p:spPr bwMode="auto">
              <a:xfrm>
                <a:off x="5305" y="1267"/>
                <a:ext cx="35" cy="6"/>
              </a:xfrm>
              <a:custGeom>
                <a:avLst/>
                <a:gdLst>
                  <a:gd name="T0" fmla="*/ 0 w 35"/>
                  <a:gd name="T1" fmla="*/ 6 h 6"/>
                  <a:gd name="T2" fmla="*/ 6 w 35"/>
                  <a:gd name="T3" fmla="*/ 6 h 6"/>
                  <a:gd name="T4" fmla="*/ 12 w 35"/>
                  <a:gd name="T5" fmla="*/ 0 h 6"/>
                  <a:gd name="T6" fmla="*/ 12 w 35"/>
                  <a:gd name="T7" fmla="*/ 0 h 6"/>
                  <a:gd name="T8" fmla="*/ 18 w 35"/>
                  <a:gd name="T9" fmla="*/ 0 h 6"/>
                  <a:gd name="T10" fmla="*/ 24 w 35"/>
                  <a:gd name="T11" fmla="*/ 0 h 6"/>
                  <a:gd name="T12" fmla="*/ 29 w 35"/>
                  <a:gd name="T13" fmla="*/ 0 h 6"/>
                  <a:gd name="T14" fmla="*/ 35 w 35"/>
                  <a:gd name="T15" fmla="*/ 0 h 6"/>
                  <a:gd name="T16" fmla="*/ 35 w 35"/>
                  <a:gd name="T17" fmla="*/ 0 h 6"/>
                  <a:gd name="T18" fmla="*/ 35 w 35"/>
                  <a:gd name="T19" fmla="*/ 6 h 6"/>
                  <a:gd name="T20" fmla="*/ 35 w 35"/>
                  <a:gd name="T21" fmla="*/ 6 h 6"/>
                  <a:gd name="T22" fmla="*/ 29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4" y="0"/>
                    </a:lnTo>
                    <a:lnTo>
                      <a:pt x="29" y="0"/>
                    </a:lnTo>
                    <a:lnTo>
                      <a:pt x="35" y="0"/>
                    </a:lnTo>
                    <a:lnTo>
                      <a:pt x="35" y="6"/>
                    </a:lnTo>
                    <a:lnTo>
                      <a:pt x="29"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59" name="Freeform 329"/>
              <p:cNvSpPr>
                <a:spLocks/>
              </p:cNvSpPr>
              <p:nvPr/>
            </p:nvSpPr>
            <p:spPr bwMode="auto">
              <a:xfrm>
                <a:off x="5311" y="1255"/>
                <a:ext cx="35" cy="6"/>
              </a:xfrm>
              <a:custGeom>
                <a:avLst/>
                <a:gdLst>
                  <a:gd name="T0" fmla="*/ 0 w 35"/>
                  <a:gd name="T1" fmla="*/ 6 h 6"/>
                  <a:gd name="T2" fmla="*/ 6 w 35"/>
                  <a:gd name="T3" fmla="*/ 6 h 6"/>
                  <a:gd name="T4" fmla="*/ 12 w 35"/>
                  <a:gd name="T5" fmla="*/ 0 h 6"/>
                  <a:gd name="T6" fmla="*/ 18 w 35"/>
                  <a:gd name="T7" fmla="*/ 0 h 6"/>
                  <a:gd name="T8" fmla="*/ 23 w 35"/>
                  <a:gd name="T9" fmla="*/ 0 h 6"/>
                  <a:gd name="T10" fmla="*/ 29 w 35"/>
                  <a:gd name="T11" fmla="*/ 0 h 6"/>
                  <a:gd name="T12" fmla="*/ 29 w 35"/>
                  <a:gd name="T13" fmla="*/ 0 h 6"/>
                  <a:gd name="T14" fmla="*/ 35 w 35"/>
                  <a:gd name="T15" fmla="*/ 0 h 6"/>
                  <a:gd name="T16" fmla="*/ 35 w 35"/>
                  <a:gd name="T17" fmla="*/ 0 h 6"/>
                  <a:gd name="T18" fmla="*/ 35 w 35"/>
                  <a:gd name="T19" fmla="*/ 0 h 6"/>
                  <a:gd name="T20" fmla="*/ 29 w 35"/>
                  <a:gd name="T21" fmla="*/ 6 h 6"/>
                  <a:gd name="T22" fmla="*/ 29 w 35"/>
                  <a:gd name="T23" fmla="*/ 6 h 6"/>
                  <a:gd name="T24" fmla="*/ 23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3" y="0"/>
                    </a:lnTo>
                    <a:lnTo>
                      <a:pt x="29" y="0"/>
                    </a:lnTo>
                    <a:lnTo>
                      <a:pt x="35" y="0"/>
                    </a:lnTo>
                    <a:lnTo>
                      <a:pt x="29" y="6"/>
                    </a:lnTo>
                    <a:lnTo>
                      <a:pt x="23"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60" name="Freeform 330"/>
              <p:cNvSpPr>
                <a:spLocks/>
              </p:cNvSpPr>
              <p:nvPr/>
            </p:nvSpPr>
            <p:spPr bwMode="auto">
              <a:xfrm>
                <a:off x="5317" y="1243"/>
                <a:ext cx="35" cy="6"/>
              </a:xfrm>
              <a:custGeom>
                <a:avLst/>
                <a:gdLst>
                  <a:gd name="T0" fmla="*/ 0 w 35"/>
                  <a:gd name="T1" fmla="*/ 6 h 6"/>
                  <a:gd name="T2" fmla="*/ 6 w 35"/>
                  <a:gd name="T3" fmla="*/ 6 h 6"/>
                  <a:gd name="T4" fmla="*/ 12 w 35"/>
                  <a:gd name="T5" fmla="*/ 0 h 6"/>
                  <a:gd name="T6" fmla="*/ 17 w 35"/>
                  <a:gd name="T7" fmla="*/ 0 h 6"/>
                  <a:gd name="T8" fmla="*/ 23 w 35"/>
                  <a:gd name="T9" fmla="*/ 0 h 6"/>
                  <a:gd name="T10" fmla="*/ 29 w 35"/>
                  <a:gd name="T11" fmla="*/ 0 h 6"/>
                  <a:gd name="T12" fmla="*/ 35 w 35"/>
                  <a:gd name="T13" fmla="*/ 0 h 6"/>
                  <a:gd name="T14" fmla="*/ 35 w 35"/>
                  <a:gd name="T15" fmla="*/ 0 h 6"/>
                  <a:gd name="T16" fmla="*/ 35 w 35"/>
                  <a:gd name="T17" fmla="*/ 0 h 6"/>
                  <a:gd name="T18" fmla="*/ 35 w 35"/>
                  <a:gd name="T19" fmla="*/ 0 h 6"/>
                  <a:gd name="T20" fmla="*/ 35 w 35"/>
                  <a:gd name="T21" fmla="*/ 6 h 6"/>
                  <a:gd name="T22" fmla="*/ 29 w 35"/>
                  <a:gd name="T23" fmla="*/ 6 h 6"/>
                  <a:gd name="T24" fmla="*/ 23 w 35"/>
                  <a:gd name="T25" fmla="*/ 6 h 6"/>
                  <a:gd name="T26" fmla="*/ 17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7" y="0"/>
                    </a:lnTo>
                    <a:lnTo>
                      <a:pt x="23" y="0"/>
                    </a:lnTo>
                    <a:lnTo>
                      <a:pt x="29" y="0"/>
                    </a:lnTo>
                    <a:lnTo>
                      <a:pt x="35" y="0"/>
                    </a:lnTo>
                    <a:lnTo>
                      <a:pt x="35" y="6"/>
                    </a:lnTo>
                    <a:lnTo>
                      <a:pt x="29" y="6"/>
                    </a:lnTo>
                    <a:lnTo>
                      <a:pt x="23" y="6"/>
                    </a:lnTo>
                    <a:lnTo>
                      <a:pt x="17"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61" name="Freeform 331"/>
              <p:cNvSpPr>
                <a:spLocks/>
              </p:cNvSpPr>
              <p:nvPr/>
            </p:nvSpPr>
            <p:spPr bwMode="auto">
              <a:xfrm>
                <a:off x="5317" y="1225"/>
                <a:ext cx="41" cy="12"/>
              </a:xfrm>
              <a:custGeom>
                <a:avLst/>
                <a:gdLst>
                  <a:gd name="T0" fmla="*/ 0 w 41"/>
                  <a:gd name="T1" fmla="*/ 12 h 12"/>
                  <a:gd name="T2" fmla="*/ 6 w 41"/>
                  <a:gd name="T3" fmla="*/ 6 h 12"/>
                  <a:gd name="T4" fmla="*/ 12 w 41"/>
                  <a:gd name="T5" fmla="*/ 6 h 12"/>
                  <a:gd name="T6" fmla="*/ 17 w 41"/>
                  <a:gd name="T7" fmla="*/ 0 h 12"/>
                  <a:gd name="T8" fmla="*/ 29 w 41"/>
                  <a:gd name="T9" fmla="*/ 0 h 12"/>
                  <a:gd name="T10" fmla="*/ 35 w 41"/>
                  <a:gd name="T11" fmla="*/ 0 h 12"/>
                  <a:gd name="T12" fmla="*/ 41 w 41"/>
                  <a:gd name="T13" fmla="*/ 0 h 12"/>
                  <a:gd name="T14" fmla="*/ 41 w 41"/>
                  <a:gd name="T15" fmla="*/ 0 h 12"/>
                  <a:gd name="T16" fmla="*/ 41 w 41"/>
                  <a:gd name="T17" fmla="*/ 0 h 12"/>
                  <a:gd name="T18" fmla="*/ 41 w 41"/>
                  <a:gd name="T19" fmla="*/ 0 h 12"/>
                  <a:gd name="T20" fmla="*/ 35 w 41"/>
                  <a:gd name="T21" fmla="*/ 6 h 12"/>
                  <a:gd name="T22" fmla="*/ 29 w 41"/>
                  <a:gd name="T23" fmla="*/ 6 h 12"/>
                  <a:gd name="T24" fmla="*/ 23 w 41"/>
                  <a:gd name="T25" fmla="*/ 6 h 12"/>
                  <a:gd name="T26" fmla="*/ 17 w 41"/>
                  <a:gd name="T27" fmla="*/ 6 h 12"/>
                  <a:gd name="T28" fmla="*/ 12 w 41"/>
                  <a:gd name="T29" fmla="*/ 6 h 12"/>
                  <a:gd name="T30" fmla="*/ 6 w 41"/>
                  <a:gd name="T31" fmla="*/ 6 h 12"/>
                  <a:gd name="T32" fmla="*/ 0 w 4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2"/>
                  <a:gd name="T53" fmla="*/ 41 w 4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2">
                    <a:moveTo>
                      <a:pt x="0" y="12"/>
                    </a:moveTo>
                    <a:lnTo>
                      <a:pt x="6" y="6"/>
                    </a:lnTo>
                    <a:lnTo>
                      <a:pt x="12" y="6"/>
                    </a:lnTo>
                    <a:lnTo>
                      <a:pt x="17" y="0"/>
                    </a:lnTo>
                    <a:lnTo>
                      <a:pt x="29" y="0"/>
                    </a:lnTo>
                    <a:lnTo>
                      <a:pt x="35" y="0"/>
                    </a:lnTo>
                    <a:lnTo>
                      <a:pt x="41" y="0"/>
                    </a:lnTo>
                    <a:lnTo>
                      <a:pt x="35" y="6"/>
                    </a:lnTo>
                    <a:lnTo>
                      <a:pt x="29" y="6"/>
                    </a:lnTo>
                    <a:lnTo>
                      <a:pt x="23" y="6"/>
                    </a:lnTo>
                    <a:lnTo>
                      <a:pt x="17" y="6"/>
                    </a:lnTo>
                    <a:lnTo>
                      <a:pt x="12" y="6"/>
                    </a:lnTo>
                    <a:lnTo>
                      <a:pt x="6" y="6"/>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62" name="Freeform 332"/>
              <p:cNvSpPr>
                <a:spLocks/>
              </p:cNvSpPr>
              <p:nvPr/>
            </p:nvSpPr>
            <p:spPr bwMode="auto">
              <a:xfrm>
                <a:off x="5317" y="1207"/>
                <a:ext cx="47" cy="18"/>
              </a:xfrm>
              <a:custGeom>
                <a:avLst/>
                <a:gdLst>
                  <a:gd name="T0" fmla="*/ 0 w 47"/>
                  <a:gd name="T1" fmla="*/ 18 h 18"/>
                  <a:gd name="T2" fmla="*/ 6 w 47"/>
                  <a:gd name="T3" fmla="*/ 12 h 18"/>
                  <a:gd name="T4" fmla="*/ 12 w 47"/>
                  <a:gd name="T5" fmla="*/ 12 h 18"/>
                  <a:gd name="T6" fmla="*/ 17 w 47"/>
                  <a:gd name="T7" fmla="*/ 6 h 18"/>
                  <a:gd name="T8" fmla="*/ 29 w 47"/>
                  <a:gd name="T9" fmla="*/ 6 h 18"/>
                  <a:gd name="T10" fmla="*/ 35 w 47"/>
                  <a:gd name="T11" fmla="*/ 0 h 18"/>
                  <a:gd name="T12" fmla="*/ 41 w 47"/>
                  <a:gd name="T13" fmla="*/ 0 h 18"/>
                  <a:gd name="T14" fmla="*/ 47 w 47"/>
                  <a:gd name="T15" fmla="*/ 0 h 18"/>
                  <a:gd name="T16" fmla="*/ 47 w 47"/>
                  <a:gd name="T17" fmla="*/ 6 h 18"/>
                  <a:gd name="T18" fmla="*/ 47 w 47"/>
                  <a:gd name="T19" fmla="*/ 6 h 18"/>
                  <a:gd name="T20" fmla="*/ 41 w 47"/>
                  <a:gd name="T21" fmla="*/ 12 h 18"/>
                  <a:gd name="T22" fmla="*/ 35 w 47"/>
                  <a:gd name="T23" fmla="*/ 12 h 18"/>
                  <a:gd name="T24" fmla="*/ 29 w 47"/>
                  <a:gd name="T25" fmla="*/ 12 h 18"/>
                  <a:gd name="T26" fmla="*/ 23 w 47"/>
                  <a:gd name="T27" fmla="*/ 12 h 18"/>
                  <a:gd name="T28" fmla="*/ 12 w 47"/>
                  <a:gd name="T29" fmla="*/ 18 h 18"/>
                  <a:gd name="T30" fmla="*/ 6 w 47"/>
                  <a:gd name="T31" fmla="*/ 18 h 18"/>
                  <a:gd name="T32" fmla="*/ 0 w 47"/>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8"/>
                  <a:gd name="T53" fmla="*/ 47 w 4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8">
                    <a:moveTo>
                      <a:pt x="0" y="18"/>
                    </a:moveTo>
                    <a:lnTo>
                      <a:pt x="6" y="12"/>
                    </a:lnTo>
                    <a:lnTo>
                      <a:pt x="12" y="12"/>
                    </a:lnTo>
                    <a:lnTo>
                      <a:pt x="17" y="6"/>
                    </a:lnTo>
                    <a:lnTo>
                      <a:pt x="29" y="6"/>
                    </a:lnTo>
                    <a:lnTo>
                      <a:pt x="35" y="0"/>
                    </a:lnTo>
                    <a:lnTo>
                      <a:pt x="41" y="0"/>
                    </a:lnTo>
                    <a:lnTo>
                      <a:pt x="47" y="0"/>
                    </a:lnTo>
                    <a:lnTo>
                      <a:pt x="47" y="6"/>
                    </a:lnTo>
                    <a:lnTo>
                      <a:pt x="41" y="12"/>
                    </a:lnTo>
                    <a:lnTo>
                      <a:pt x="35" y="12"/>
                    </a:lnTo>
                    <a:lnTo>
                      <a:pt x="29" y="12"/>
                    </a:lnTo>
                    <a:lnTo>
                      <a:pt x="23" y="12"/>
                    </a:lnTo>
                    <a:lnTo>
                      <a:pt x="12" y="18"/>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63" name="Freeform 333"/>
              <p:cNvSpPr>
                <a:spLocks/>
              </p:cNvSpPr>
              <p:nvPr/>
            </p:nvSpPr>
            <p:spPr bwMode="auto">
              <a:xfrm>
                <a:off x="5317" y="1177"/>
                <a:ext cx="47" cy="30"/>
              </a:xfrm>
              <a:custGeom>
                <a:avLst/>
                <a:gdLst>
                  <a:gd name="T0" fmla="*/ 0 w 47"/>
                  <a:gd name="T1" fmla="*/ 30 h 30"/>
                  <a:gd name="T2" fmla="*/ 6 w 47"/>
                  <a:gd name="T3" fmla="*/ 24 h 30"/>
                  <a:gd name="T4" fmla="*/ 12 w 47"/>
                  <a:gd name="T5" fmla="*/ 18 h 30"/>
                  <a:gd name="T6" fmla="*/ 17 w 47"/>
                  <a:gd name="T7" fmla="*/ 18 h 30"/>
                  <a:gd name="T8" fmla="*/ 23 w 47"/>
                  <a:gd name="T9" fmla="*/ 12 h 30"/>
                  <a:gd name="T10" fmla="*/ 29 w 47"/>
                  <a:gd name="T11" fmla="*/ 6 h 30"/>
                  <a:gd name="T12" fmla="*/ 35 w 47"/>
                  <a:gd name="T13" fmla="*/ 6 h 30"/>
                  <a:gd name="T14" fmla="*/ 41 w 47"/>
                  <a:gd name="T15" fmla="*/ 0 h 30"/>
                  <a:gd name="T16" fmla="*/ 47 w 47"/>
                  <a:gd name="T17" fmla="*/ 6 h 30"/>
                  <a:gd name="T18" fmla="*/ 47 w 47"/>
                  <a:gd name="T19" fmla="*/ 6 h 30"/>
                  <a:gd name="T20" fmla="*/ 41 w 47"/>
                  <a:gd name="T21" fmla="*/ 12 h 30"/>
                  <a:gd name="T22" fmla="*/ 35 w 47"/>
                  <a:gd name="T23" fmla="*/ 12 h 30"/>
                  <a:gd name="T24" fmla="*/ 29 w 47"/>
                  <a:gd name="T25" fmla="*/ 18 h 30"/>
                  <a:gd name="T26" fmla="*/ 23 w 47"/>
                  <a:gd name="T27" fmla="*/ 24 h 30"/>
                  <a:gd name="T28" fmla="*/ 17 w 47"/>
                  <a:gd name="T29" fmla="*/ 24 h 30"/>
                  <a:gd name="T30" fmla="*/ 6 w 47"/>
                  <a:gd name="T31" fmla="*/ 30 h 30"/>
                  <a:gd name="T32" fmla="*/ 0 w 47"/>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0"/>
                  <a:gd name="T53" fmla="*/ 47 w 47"/>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0">
                    <a:moveTo>
                      <a:pt x="0" y="30"/>
                    </a:moveTo>
                    <a:lnTo>
                      <a:pt x="6" y="24"/>
                    </a:lnTo>
                    <a:lnTo>
                      <a:pt x="12" y="18"/>
                    </a:lnTo>
                    <a:lnTo>
                      <a:pt x="17" y="18"/>
                    </a:lnTo>
                    <a:lnTo>
                      <a:pt x="23" y="12"/>
                    </a:lnTo>
                    <a:lnTo>
                      <a:pt x="29" y="6"/>
                    </a:lnTo>
                    <a:lnTo>
                      <a:pt x="35" y="6"/>
                    </a:lnTo>
                    <a:lnTo>
                      <a:pt x="41" y="0"/>
                    </a:lnTo>
                    <a:lnTo>
                      <a:pt x="47" y="6"/>
                    </a:lnTo>
                    <a:lnTo>
                      <a:pt x="41" y="12"/>
                    </a:lnTo>
                    <a:lnTo>
                      <a:pt x="35" y="12"/>
                    </a:lnTo>
                    <a:lnTo>
                      <a:pt x="29" y="18"/>
                    </a:lnTo>
                    <a:lnTo>
                      <a:pt x="23" y="24"/>
                    </a:lnTo>
                    <a:lnTo>
                      <a:pt x="17" y="24"/>
                    </a:lnTo>
                    <a:lnTo>
                      <a:pt x="6" y="30"/>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64" name="Freeform 334"/>
              <p:cNvSpPr>
                <a:spLocks/>
              </p:cNvSpPr>
              <p:nvPr/>
            </p:nvSpPr>
            <p:spPr bwMode="auto">
              <a:xfrm>
                <a:off x="5317" y="1159"/>
                <a:ext cx="41" cy="30"/>
              </a:xfrm>
              <a:custGeom>
                <a:avLst/>
                <a:gdLst>
                  <a:gd name="T0" fmla="*/ 0 w 41"/>
                  <a:gd name="T1" fmla="*/ 30 h 30"/>
                  <a:gd name="T2" fmla="*/ 6 w 41"/>
                  <a:gd name="T3" fmla="*/ 30 h 30"/>
                  <a:gd name="T4" fmla="*/ 12 w 41"/>
                  <a:gd name="T5" fmla="*/ 24 h 30"/>
                  <a:gd name="T6" fmla="*/ 17 w 41"/>
                  <a:gd name="T7" fmla="*/ 18 h 30"/>
                  <a:gd name="T8" fmla="*/ 23 w 41"/>
                  <a:gd name="T9" fmla="*/ 12 h 30"/>
                  <a:gd name="T10" fmla="*/ 29 w 41"/>
                  <a:gd name="T11" fmla="*/ 6 h 30"/>
                  <a:gd name="T12" fmla="*/ 29 w 41"/>
                  <a:gd name="T13" fmla="*/ 0 h 30"/>
                  <a:gd name="T14" fmla="*/ 35 w 41"/>
                  <a:gd name="T15" fmla="*/ 0 h 30"/>
                  <a:gd name="T16" fmla="*/ 41 w 41"/>
                  <a:gd name="T17" fmla="*/ 0 h 30"/>
                  <a:gd name="T18" fmla="*/ 41 w 41"/>
                  <a:gd name="T19" fmla="*/ 0 h 30"/>
                  <a:gd name="T20" fmla="*/ 35 w 41"/>
                  <a:gd name="T21" fmla="*/ 6 h 30"/>
                  <a:gd name="T22" fmla="*/ 29 w 41"/>
                  <a:gd name="T23" fmla="*/ 12 h 30"/>
                  <a:gd name="T24" fmla="*/ 23 w 41"/>
                  <a:gd name="T25" fmla="*/ 18 h 30"/>
                  <a:gd name="T26" fmla="*/ 17 w 41"/>
                  <a:gd name="T27" fmla="*/ 24 h 30"/>
                  <a:gd name="T28" fmla="*/ 12 w 41"/>
                  <a:gd name="T29" fmla="*/ 30 h 30"/>
                  <a:gd name="T30" fmla="*/ 6 w 41"/>
                  <a:gd name="T31" fmla="*/ 30 h 30"/>
                  <a:gd name="T32" fmla="*/ 0 w 41"/>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0"/>
                  <a:gd name="T53" fmla="*/ 41 w 4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0">
                    <a:moveTo>
                      <a:pt x="0" y="30"/>
                    </a:moveTo>
                    <a:lnTo>
                      <a:pt x="6" y="30"/>
                    </a:lnTo>
                    <a:lnTo>
                      <a:pt x="12" y="24"/>
                    </a:lnTo>
                    <a:lnTo>
                      <a:pt x="17" y="18"/>
                    </a:lnTo>
                    <a:lnTo>
                      <a:pt x="23" y="12"/>
                    </a:lnTo>
                    <a:lnTo>
                      <a:pt x="29" y="6"/>
                    </a:lnTo>
                    <a:lnTo>
                      <a:pt x="29" y="0"/>
                    </a:lnTo>
                    <a:lnTo>
                      <a:pt x="35" y="0"/>
                    </a:lnTo>
                    <a:lnTo>
                      <a:pt x="41" y="0"/>
                    </a:lnTo>
                    <a:lnTo>
                      <a:pt x="35" y="6"/>
                    </a:lnTo>
                    <a:lnTo>
                      <a:pt x="29" y="12"/>
                    </a:lnTo>
                    <a:lnTo>
                      <a:pt x="23" y="18"/>
                    </a:lnTo>
                    <a:lnTo>
                      <a:pt x="17" y="24"/>
                    </a:lnTo>
                    <a:lnTo>
                      <a:pt x="12" y="30"/>
                    </a:lnTo>
                    <a:lnTo>
                      <a:pt x="6" y="30"/>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65" name="Freeform 335"/>
              <p:cNvSpPr>
                <a:spLocks/>
              </p:cNvSpPr>
              <p:nvPr/>
            </p:nvSpPr>
            <p:spPr bwMode="auto">
              <a:xfrm>
                <a:off x="5317" y="1147"/>
                <a:ext cx="35" cy="30"/>
              </a:xfrm>
              <a:custGeom>
                <a:avLst/>
                <a:gdLst>
                  <a:gd name="T0" fmla="*/ 35 w 35"/>
                  <a:gd name="T1" fmla="*/ 0 h 30"/>
                  <a:gd name="T2" fmla="*/ 35 w 35"/>
                  <a:gd name="T3" fmla="*/ 0 h 30"/>
                  <a:gd name="T4" fmla="*/ 29 w 35"/>
                  <a:gd name="T5" fmla="*/ 6 h 30"/>
                  <a:gd name="T6" fmla="*/ 23 w 35"/>
                  <a:gd name="T7" fmla="*/ 6 h 30"/>
                  <a:gd name="T8" fmla="*/ 23 w 35"/>
                  <a:gd name="T9" fmla="*/ 12 h 30"/>
                  <a:gd name="T10" fmla="*/ 17 w 35"/>
                  <a:gd name="T11" fmla="*/ 18 h 30"/>
                  <a:gd name="T12" fmla="*/ 12 w 35"/>
                  <a:gd name="T13" fmla="*/ 18 h 30"/>
                  <a:gd name="T14" fmla="*/ 6 w 35"/>
                  <a:gd name="T15" fmla="*/ 24 h 30"/>
                  <a:gd name="T16" fmla="*/ 0 w 35"/>
                  <a:gd name="T17" fmla="*/ 30 h 30"/>
                  <a:gd name="T18" fmla="*/ 6 w 35"/>
                  <a:gd name="T19" fmla="*/ 24 h 30"/>
                  <a:gd name="T20" fmla="*/ 6 w 35"/>
                  <a:gd name="T21" fmla="*/ 18 h 30"/>
                  <a:gd name="T22" fmla="*/ 12 w 35"/>
                  <a:gd name="T23" fmla="*/ 12 h 30"/>
                  <a:gd name="T24" fmla="*/ 17 w 35"/>
                  <a:gd name="T25" fmla="*/ 6 h 30"/>
                  <a:gd name="T26" fmla="*/ 23 w 35"/>
                  <a:gd name="T27" fmla="*/ 0 h 30"/>
                  <a:gd name="T28" fmla="*/ 29 w 35"/>
                  <a:gd name="T29" fmla="*/ 0 h 30"/>
                  <a:gd name="T30" fmla="*/ 29 w 35"/>
                  <a:gd name="T31" fmla="*/ 0 h 30"/>
                  <a:gd name="T32" fmla="*/ 35 w 35"/>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0"/>
                    </a:moveTo>
                    <a:lnTo>
                      <a:pt x="35" y="0"/>
                    </a:lnTo>
                    <a:lnTo>
                      <a:pt x="29" y="6"/>
                    </a:lnTo>
                    <a:lnTo>
                      <a:pt x="23" y="6"/>
                    </a:lnTo>
                    <a:lnTo>
                      <a:pt x="23" y="12"/>
                    </a:lnTo>
                    <a:lnTo>
                      <a:pt x="17" y="18"/>
                    </a:lnTo>
                    <a:lnTo>
                      <a:pt x="12" y="18"/>
                    </a:lnTo>
                    <a:lnTo>
                      <a:pt x="6" y="24"/>
                    </a:lnTo>
                    <a:lnTo>
                      <a:pt x="0" y="30"/>
                    </a:lnTo>
                    <a:lnTo>
                      <a:pt x="6" y="24"/>
                    </a:lnTo>
                    <a:lnTo>
                      <a:pt x="6" y="18"/>
                    </a:lnTo>
                    <a:lnTo>
                      <a:pt x="12" y="12"/>
                    </a:lnTo>
                    <a:lnTo>
                      <a:pt x="17" y="6"/>
                    </a:lnTo>
                    <a:lnTo>
                      <a:pt x="23" y="0"/>
                    </a:lnTo>
                    <a:lnTo>
                      <a:pt x="29" y="0"/>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66" name="Freeform 336"/>
              <p:cNvSpPr>
                <a:spLocks/>
              </p:cNvSpPr>
              <p:nvPr/>
            </p:nvSpPr>
            <p:spPr bwMode="auto">
              <a:xfrm>
                <a:off x="5251" y="986"/>
                <a:ext cx="42" cy="155"/>
              </a:xfrm>
              <a:custGeom>
                <a:avLst/>
                <a:gdLst>
                  <a:gd name="T0" fmla="*/ 6 w 42"/>
                  <a:gd name="T1" fmla="*/ 155 h 155"/>
                  <a:gd name="T2" fmla="*/ 0 w 42"/>
                  <a:gd name="T3" fmla="*/ 155 h 155"/>
                  <a:gd name="T4" fmla="*/ 0 w 42"/>
                  <a:gd name="T5" fmla="*/ 155 h 155"/>
                  <a:gd name="T6" fmla="*/ 0 w 42"/>
                  <a:gd name="T7" fmla="*/ 155 h 155"/>
                  <a:gd name="T8" fmla="*/ 0 w 42"/>
                  <a:gd name="T9" fmla="*/ 149 h 155"/>
                  <a:gd name="T10" fmla="*/ 18 w 42"/>
                  <a:gd name="T11" fmla="*/ 131 h 155"/>
                  <a:gd name="T12" fmla="*/ 24 w 42"/>
                  <a:gd name="T13" fmla="*/ 113 h 155"/>
                  <a:gd name="T14" fmla="*/ 30 w 42"/>
                  <a:gd name="T15" fmla="*/ 89 h 155"/>
                  <a:gd name="T16" fmla="*/ 36 w 42"/>
                  <a:gd name="T17" fmla="*/ 71 h 155"/>
                  <a:gd name="T18" fmla="*/ 30 w 42"/>
                  <a:gd name="T19" fmla="*/ 47 h 155"/>
                  <a:gd name="T20" fmla="*/ 30 w 42"/>
                  <a:gd name="T21" fmla="*/ 29 h 155"/>
                  <a:gd name="T22" fmla="*/ 24 w 42"/>
                  <a:gd name="T23" fmla="*/ 12 h 155"/>
                  <a:gd name="T24" fmla="*/ 24 w 42"/>
                  <a:gd name="T25" fmla="*/ 0 h 155"/>
                  <a:gd name="T26" fmla="*/ 30 w 42"/>
                  <a:gd name="T27" fmla="*/ 12 h 155"/>
                  <a:gd name="T28" fmla="*/ 36 w 42"/>
                  <a:gd name="T29" fmla="*/ 23 h 155"/>
                  <a:gd name="T30" fmla="*/ 42 w 42"/>
                  <a:gd name="T31" fmla="*/ 47 h 155"/>
                  <a:gd name="T32" fmla="*/ 42 w 42"/>
                  <a:gd name="T33" fmla="*/ 71 h 155"/>
                  <a:gd name="T34" fmla="*/ 36 w 42"/>
                  <a:gd name="T35" fmla="*/ 95 h 155"/>
                  <a:gd name="T36" fmla="*/ 30 w 42"/>
                  <a:gd name="T37" fmla="*/ 119 h 155"/>
                  <a:gd name="T38" fmla="*/ 18 w 42"/>
                  <a:gd name="T39" fmla="*/ 143 h 155"/>
                  <a:gd name="T40" fmla="*/ 6 w 42"/>
                  <a:gd name="T41" fmla="*/ 155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55"/>
                  <a:gd name="T65" fmla="*/ 42 w 42"/>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55">
                    <a:moveTo>
                      <a:pt x="6" y="155"/>
                    </a:moveTo>
                    <a:lnTo>
                      <a:pt x="0" y="155"/>
                    </a:lnTo>
                    <a:lnTo>
                      <a:pt x="0" y="149"/>
                    </a:lnTo>
                    <a:lnTo>
                      <a:pt x="18" y="131"/>
                    </a:lnTo>
                    <a:lnTo>
                      <a:pt x="24" y="113"/>
                    </a:lnTo>
                    <a:lnTo>
                      <a:pt x="30" y="89"/>
                    </a:lnTo>
                    <a:lnTo>
                      <a:pt x="36" y="71"/>
                    </a:lnTo>
                    <a:lnTo>
                      <a:pt x="30" y="47"/>
                    </a:lnTo>
                    <a:lnTo>
                      <a:pt x="30" y="29"/>
                    </a:lnTo>
                    <a:lnTo>
                      <a:pt x="24" y="12"/>
                    </a:lnTo>
                    <a:lnTo>
                      <a:pt x="24" y="0"/>
                    </a:lnTo>
                    <a:lnTo>
                      <a:pt x="30" y="12"/>
                    </a:lnTo>
                    <a:lnTo>
                      <a:pt x="36" y="23"/>
                    </a:lnTo>
                    <a:lnTo>
                      <a:pt x="42" y="47"/>
                    </a:lnTo>
                    <a:lnTo>
                      <a:pt x="42" y="71"/>
                    </a:lnTo>
                    <a:lnTo>
                      <a:pt x="36" y="95"/>
                    </a:lnTo>
                    <a:lnTo>
                      <a:pt x="30" y="119"/>
                    </a:lnTo>
                    <a:lnTo>
                      <a:pt x="18" y="143"/>
                    </a:lnTo>
                    <a:lnTo>
                      <a:pt x="6" y="1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67" name="Freeform 337"/>
              <p:cNvSpPr>
                <a:spLocks/>
              </p:cNvSpPr>
              <p:nvPr/>
            </p:nvSpPr>
            <p:spPr bwMode="auto">
              <a:xfrm>
                <a:off x="5251" y="986"/>
                <a:ext cx="30" cy="23"/>
              </a:xfrm>
              <a:custGeom>
                <a:avLst/>
                <a:gdLst>
                  <a:gd name="T0" fmla="*/ 30 w 30"/>
                  <a:gd name="T1" fmla="*/ 23 h 23"/>
                  <a:gd name="T2" fmla="*/ 30 w 30"/>
                  <a:gd name="T3" fmla="*/ 17 h 23"/>
                  <a:gd name="T4" fmla="*/ 24 w 30"/>
                  <a:gd name="T5" fmla="*/ 12 h 23"/>
                  <a:gd name="T6" fmla="*/ 18 w 30"/>
                  <a:gd name="T7" fmla="*/ 12 h 23"/>
                  <a:gd name="T8" fmla="*/ 12 w 30"/>
                  <a:gd name="T9" fmla="*/ 6 h 23"/>
                  <a:gd name="T10" fmla="*/ 6 w 30"/>
                  <a:gd name="T11" fmla="*/ 6 h 23"/>
                  <a:gd name="T12" fmla="*/ 6 w 30"/>
                  <a:gd name="T13" fmla="*/ 0 h 23"/>
                  <a:gd name="T14" fmla="*/ 0 w 30"/>
                  <a:gd name="T15" fmla="*/ 0 h 23"/>
                  <a:gd name="T16" fmla="*/ 0 w 30"/>
                  <a:gd name="T17" fmla="*/ 6 h 23"/>
                  <a:gd name="T18" fmla="*/ 0 w 30"/>
                  <a:gd name="T19" fmla="*/ 6 h 23"/>
                  <a:gd name="T20" fmla="*/ 0 w 30"/>
                  <a:gd name="T21" fmla="*/ 6 h 23"/>
                  <a:gd name="T22" fmla="*/ 6 w 30"/>
                  <a:gd name="T23" fmla="*/ 6 h 23"/>
                  <a:gd name="T24" fmla="*/ 12 w 30"/>
                  <a:gd name="T25" fmla="*/ 12 h 23"/>
                  <a:gd name="T26" fmla="*/ 18 w 30"/>
                  <a:gd name="T27" fmla="*/ 12 h 23"/>
                  <a:gd name="T28" fmla="*/ 24 w 30"/>
                  <a:gd name="T29" fmla="*/ 17 h 23"/>
                  <a:gd name="T30" fmla="*/ 30 w 30"/>
                  <a:gd name="T31" fmla="*/ 17 h 23"/>
                  <a:gd name="T32" fmla="*/ 30 w 30"/>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3"/>
                  <a:gd name="T53" fmla="*/ 30 w 30"/>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3">
                    <a:moveTo>
                      <a:pt x="30" y="23"/>
                    </a:moveTo>
                    <a:lnTo>
                      <a:pt x="30" y="17"/>
                    </a:lnTo>
                    <a:lnTo>
                      <a:pt x="24" y="12"/>
                    </a:lnTo>
                    <a:lnTo>
                      <a:pt x="18" y="12"/>
                    </a:lnTo>
                    <a:lnTo>
                      <a:pt x="12" y="6"/>
                    </a:lnTo>
                    <a:lnTo>
                      <a:pt x="6" y="6"/>
                    </a:lnTo>
                    <a:lnTo>
                      <a:pt x="6" y="0"/>
                    </a:lnTo>
                    <a:lnTo>
                      <a:pt x="0" y="0"/>
                    </a:lnTo>
                    <a:lnTo>
                      <a:pt x="0" y="6"/>
                    </a:lnTo>
                    <a:lnTo>
                      <a:pt x="6" y="6"/>
                    </a:lnTo>
                    <a:lnTo>
                      <a:pt x="12" y="12"/>
                    </a:lnTo>
                    <a:lnTo>
                      <a:pt x="18" y="12"/>
                    </a:lnTo>
                    <a:lnTo>
                      <a:pt x="24" y="17"/>
                    </a:lnTo>
                    <a:lnTo>
                      <a:pt x="30" y="17"/>
                    </a:lnTo>
                    <a:lnTo>
                      <a:pt x="30"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68" name="Freeform 338"/>
              <p:cNvSpPr>
                <a:spLocks/>
              </p:cNvSpPr>
              <p:nvPr/>
            </p:nvSpPr>
            <p:spPr bwMode="auto">
              <a:xfrm>
                <a:off x="5251" y="998"/>
                <a:ext cx="36" cy="23"/>
              </a:xfrm>
              <a:custGeom>
                <a:avLst/>
                <a:gdLst>
                  <a:gd name="T0" fmla="*/ 0 w 36"/>
                  <a:gd name="T1" fmla="*/ 0 h 23"/>
                  <a:gd name="T2" fmla="*/ 0 w 36"/>
                  <a:gd name="T3" fmla="*/ 0 h 23"/>
                  <a:gd name="T4" fmla="*/ 6 w 36"/>
                  <a:gd name="T5" fmla="*/ 0 h 23"/>
                  <a:gd name="T6" fmla="*/ 6 w 36"/>
                  <a:gd name="T7" fmla="*/ 0 h 23"/>
                  <a:gd name="T8" fmla="*/ 12 w 36"/>
                  <a:gd name="T9" fmla="*/ 5 h 23"/>
                  <a:gd name="T10" fmla="*/ 18 w 36"/>
                  <a:gd name="T11" fmla="*/ 5 h 23"/>
                  <a:gd name="T12" fmla="*/ 24 w 36"/>
                  <a:gd name="T13" fmla="*/ 11 h 23"/>
                  <a:gd name="T14" fmla="*/ 30 w 36"/>
                  <a:gd name="T15" fmla="*/ 17 h 23"/>
                  <a:gd name="T16" fmla="*/ 36 w 36"/>
                  <a:gd name="T17" fmla="*/ 23 h 23"/>
                  <a:gd name="T18" fmla="*/ 30 w 36"/>
                  <a:gd name="T19" fmla="*/ 17 h 23"/>
                  <a:gd name="T20" fmla="*/ 24 w 36"/>
                  <a:gd name="T21" fmla="*/ 17 h 23"/>
                  <a:gd name="T22" fmla="*/ 18 w 36"/>
                  <a:gd name="T23" fmla="*/ 11 h 23"/>
                  <a:gd name="T24" fmla="*/ 12 w 36"/>
                  <a:gd name="T25" fmla="*/ 11 h 23"/>
                  <a:gd name="T26" fmla="*/ 6 w 36"/>
                  <a:gd name="T27" fmla="*/ 5 h 23"/>
                  <a:gd name="T28" fmla="*/ 0 w 36"/>
                  <a:gd name="T29" fmla="*/ 5 h 23"/>
                  <a:gd name="T30" fmla="*/ 0 w 36"/>
                  <a:gd name="T31" fmla="*/ 0 h 23"/>
                  <a:gd name="T32" fmla="*/ 0 w 3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0" y="0"/>
                    </a:moveTo>
                    <a:lnTo>
                      <a:pt x="0" y="0"/>
                    </a:lnTo>
                    <a:lnTo>
                      <a:pt x="6" y="0"/>
                    </a:lnTo>
                    <a:lnTo>
                      <a:pt x="12" y="5"/>
                    </a:lnTo>
                    <a:lnTo>
                      <a:pt x="18" y="5"/>
                    </a:lnTo>
                    <a:lnTo>
                      <a:pt x="24" y="11"/>
                    </a:lnTo>
                    <a:lnTo>
                      <a:pt x="30" y="17"/>
                    </a:lnTo>
                    <a:lnTo>
                      <a:pt x="36" y="23"/>
                    </a:lnTo>
                    <a:lnTo>
                      <a:pt x="30" y="17"/>
                    </a:lnTo>
                    <a:lnTo>
                      <a:pt x="24" y="17"/>
                    </a:lnTo>
                    <a:lnTo>
                      <a:pt x="18" y="11"/>
                    </a:lnTo>
                    <a:lnTo>
                      <a:pt x="12" y="11"/>
                    </a:lnTo>
                    <a:lnTo>
                      <a:pt x="6" y="5"/>
                    </a:lnTo>
                    <a:lnTo>
                      <a:pt x="0"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69" name="Freeform 339"/>
              <p:cNvSpPr>
                <a:spLocks/>
              </p:cNvSpPr>
              <p:nvPr/>
            </p:nvSpPr>
            <p:spPr bwMode="auto">
              <a:xfrm>
                <a:off x="5239" y="1021"/>
                <a:ext cx="48" cy="30"/>
              </a:xfrm>
              <a:custGeom>
                <a:avLst/>
                <a:gdLst>
                  <a:gd name="T0" fmla="*/ 0 w 48"/>
                  <a:gd name="T1" fmla="*/ 0 h 30"/>
                  <a:gd name="T2" fmla="*/ 6 w 48"/>
                  <a:gd name="T3" fmla="*/ 0 h 30"/>
                  <a:gd name="T4" fmla="*/ 12 w 48"/>
                  <a:gd name="T5" fmla="*/ 0 h 30"/>
                  <a:gd name="T6" fmla="*/ 18 w 48"/>
                  <a:gd name="T7" fmla="*/ 6 h 30"/>
                  <a:gd name="T8" fmla="*/ 24 w 48"/>
                  <a:gd name="T9" fmla="*/ 6 h 30"/>
                  <a:gd name="T10" fmla="*/ 30 w 48"/>
                  <a:gd name="T11" fmla="*/ 12 h 30"/>
                  <a:gd name="T12" fmla="*/ 42 w 48"/>
                  <a:gd name="T13" fmla="*/ 18 h 30"/>
                  <a:gd name="T14" fmla="*/ 48 w 48"/>
                  <a:gd name="T15" fmla="*/ 24 h 30"/>
                  <a:gd name="T16" fmla="*/ 48 w 48"/>
                  <a:gd name="T17" fmla="*/ 30 h 30"/>
                  <a:gd name="T18" fmla="*/ 48 w 48"/>
                  <a:gd name="T19" fmla="*/ 30 h 30"/>
                  <a:gd name="T20" fmla="*/ 42 w 48"/>
                  <a:gd name="T21" fmla="*/ 24 h 30"/>
                  <a:gd name="T22" fmla="*/ 30 w 48"/>
                  <a:gd name="T23" fmla="*/ 18 h 30"/>
                  <a:gd name="T24" fmla="*/ 24 w 48"/>
                  <a:gd name="T25" fmla="*/ 18 h 30"/>
                  <a:gd name="T26" fmla="*/ 12 w 48"/>
                  <a:gd name="T27" fmla="*/ 12 h 30"/>
                  <a:gd name="T28" fmla="*/ 6 w 48"/>
                  <a:gd name="T29" fmla="*/ 6 h 30"/>
                  <a:gd name="T30" fmla="*/ 6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0"/>
                    </a:lnTo>
                    <a:lnTo>
                      <a:pt x="18" y="6"/>
                    </a:lnTo>
                    <a:lnTo>
                      <a:pt x="24" y="6"/>
                    </a:lnTo>
                    <a:lnTo>
                      <a:pt x="30" y="12"/>
                    </a:lnTo>
                    <a:lnTo>
                      <a:pt x="42" y="18"/>
                    </a:lnTo>
                    <a:lnTo>
                      <a:pt x="48" y="24"/>
                    </a:lnTo>
                    <a:lnTo>
                      <a:pt x="48" y="30"/>
                    </a:lnTo>
                    <a:lnTo>
                      <a:pt x="42" y="24"/>
                    </a:lnTo>
                    <a:lnTo>
                      <a:pt x="30" y="18"/>
                    </a:lnTo>
                    <a:lnTo>
                      <a:pt x="24" y="18"/>
                    </a:lnTo>
                    <a:lnTo>
                      <a:pt x="12" y="12"/>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70" name="Freeform 340"/>
              <p:cNvSpPr>
                <a:spLocks/>
              </p:cNvSpPr>
              <p:nvPr/>
            </p:nvSpPr>
            <p:spPr bwMode="auto">
              <a:xfrm>
                <a:off x="5233" y="1045"/>
                <a:ext cx="54" cy="36"/>
              </a:xfrm>
              <a:custGeom>
                <a:avLst/>
                <a:gdLst>
                  <a:gd name="T0" fmla="*/ 0 w 54"/>
                  <a:gd name="T1" fmla="*/ 0 h 36"/>
                  <a:gd name="T2" fmla="*/ 6 w 54"/>
                  <a:gd name="T3" fmla="*/ 0 h 36"/>
                  <a:gd name="T4" fmla="*/ 12 w 54"/>
                  <a:gd name="T5" fmla="*/ 0 h 36"/>
                  <a:gd name="T6" fmla="*/ 18 w 54"/>
                  <a:gd name="T7" fmla="*/ 6 h 36"/>
                  <a:gd name="T8" fmla="*/ 24 w 54"/>
                  <a:gd name="T9" fmla="*/ 12 h 36"/>
                  <a:gd name="T10" fmla="*/ 36 w 54"/>
                  <a:gd name="T11" fmla="*/ 18 h 36"/>
                  <a:gd name="T12" fmla="*/ 42 w 54"/>
                  <a:gd name="T13" fmla="*/ 24 h 36"/>
                  <a:gd name="T14" fmla="*/ 48 w 54"/>
                  <a:gd name="T15" fmla="*/ 30 h 36"/>
                  <a:gd name="T16" fmla="*/ 54 w 54"/>
                  <a:gd name="T17" fmla="*/ 36 h 36"/>
                  <a:gd name="T18" fmla="*/ 48 w 54"/>
                  <a:gd name="T19" fmla="*/ 30 h 36"/>
                  <a:gd name="T20" fmla="*/ 42 w 54"/>
                  <a:gd name="T21" fmla="*/ 30 h 36"/>
                  <a:gd name="T22" fmla="*/ 36 w 54"/>
                  <a:gd name="T23" fmla="*/ 24 h 36"/>
                  <a:gd name="T24" fmla="*/ 24 w 54"/>
                  <a:gd name="T25" fmla="*/ 18 h 36"/>
                  <a:gd name="T26" fmla="*/ 12 w 54"/>
                  <a:gd name="T27" fmla="*/ 12 h 36"/>
                  <a:gd name="T28" fmla="*/ 6 w 54"/>
                  <a:gd name="T29" fmla="*/ 6 h 36"/>
                  <a:gd name="T30" fmla="*/ 0 w 54"/>
                  <a:gd name="T31" fmla="*/ 6 h 36"/>
                  <a:gd name="T32" fmla="*/ 0 w 5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0" y="0"/>
                    </a:moveTo>
                    <a:lnTo>
                      <a:pt x="6" y="0"/>
                    </a:lnTo>
                    <a:lnTo>
                      <a:pt x="12" y="0"/>
                    </a:lnTo>
                    <a:lnTo>
                      <a:pt x="18" y="6"/>
                    </a:lnTo>
                    <a:lnTo>
                      <a:pt x="24" y="12"/>
                    </a:lnTo>
                    <a:lnTo>
                      <a:pt x="36" y="18"/>
                    </a:lnTo>
                    <a:lnTo>
                      <a:pt x="42" y="24"/>
                    </a:lnTo>
                    <a:lnTo>
                      <a:pt x="48" y="30"/>
                    </a:lnTo>
                    <a:lnTo>
                      <a:pt x="54" y="36"/>
                    </a:lnTo>
                    <a:lnTo>
                      <a:pt x="48" y="30"/>
                    </a:lnTo>
                    <a:lnTo>
                      <a:pt x="42" y="30"/>
                    </a:lnTo>
                    <a:lnTo>
                      <a:pt x="36" y="24"/>
                    </a:lnTo>
                    <a:lnTo>
                      <a:pt x="24" y="18"/>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71" name="Freeform 341"/>
              <p:cNvSpPr>
                <a:spLocks/>
              </p:cNvSpPr>
              <p:nvPr/>
            </p:nvSpPr>
            <p:spPr bwMode="auto">
              <a:xfrm>
                <a:off x="5239" y="1063"/>
                <a:ext cx="42" cy="36"/>
              </a:xfrm>
              <a:custGeom>
                <a:avLst/>
                <a:gdLst>
                  <a:gd name="T0" fmla="*/ 0 w 42"/>
                  <a:gd name="T1" fmla="*/ 0 h 36"/>
                  <a:gd name="T2" fmla="*/ 0 w 42"/>
                  <a:gd name="T3" fmla="*/ 0 h 36"/>
                  <a:gd name="T4" fmla="*/ 6 w 42"/>
                  <a:gd name="T5" fmla="*/ 0 h 36"/>
                  <a:gd name="T6" fmla="*/ 12 w 42"/>
                  <a:gd name="T7" fmla="*/ 6 h 36"/>
                  <a:gd name="T8" fmla="*/ 18 w 42"/>
                  <a:gd name="T9" fmla="*/ 12 h 36"/>
                  <a:gd name="T10" fmla="*/ 30 w 42"/>
                  <a:gd name="T11" fmla="*/ 18 h 36"/>
                  <a:gd name="T12" fmla="*/ 36 w 42"/>
                  <a:gd name="T13" fmla="*/ 24 h 36"/>
                  <a:gd name="T14" fmla="*/ 42 w 42"/>
                  <a:gd name="T15" fmla="*/ 30 h 36"/>
                  <a:gd name="T16" fmla="*/ 42 w 42"/>
                  <a:gd name="T17" fmla="*/ 36 h 36"/>
                  <a:gd name="T18" fmla="*/ 36 w 42"/>
                  <a:gd name="T19" fmla="*/ 36 h 36"/>
                  <a:gd name="T20" fmla="*/ 30 w 42"/>
                  <a:gd name="T21" fmla="*/ 30 h 36"/>
                  <a:gd name="T22" fmla="*/ 24 w 42"/>
                  <a:gd name="T23" fmla="*/ 24 h 36"/>
                  <a:gd name="T24" fmla="*/ 18 w 42"/>
                  <a:gd name="T25" fmla="*/ 18 h 36"/>
                  <a:gd name="T26" fmla="*/ 6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0"/>
                    </a:lnTo>
                    <a:lnTo>
                      <a:pt x="12" y="6"/>
                    </a:lnTo>
                    <a:lnTo>
                      <a:pt x="18" y="12"/>
                    </a:lnTo>
                    <a:lnTo>
                      <a:pt x="30" y="18"/>
                    </a:lnTo>
                    <a:lnTo>
                      <a:pt x="36" y="24"/>
                    </a:lnTo>
                    <a:lnTo>
                      <a:pt x="42" y="30"/>
                    </a:lnTo>
                    <a:lnTo>
                      <a:pt x="42" y="36"/>
                    </a:lnTo>
                    <a:lnTo>
                      <a:pt x="36" y="36"/>
                    </a:lnTo>
                    <a:lnTo>
                      <a:pt x="30" y="30"/>
                    </a:lnTo>
                    <a:lnTo>
                      <a:pt x="24" y="24"/>
                    </a:lnTo>
                    <a:lnTo>
                      <a:pt x="18" y="18"/>
                    </a:lnTo>
                    <a:lnTo>
                      <a:pt x="6"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72" name="Freeform 342"/>
              <p:cNvSpPr>
                <a:spLocks/>
              </p:cNvSpPr>
              <p:nvPr/>
            </p:nvSpPr>
            <p:spPr bwMode="auto">
              <a:xfrm>
                <a:off x="5239" y="1081"/>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2 h 30"/>
                  <a:gd name="T12" fmla="*/ 30 w 36"/>
                  <a:gd name="T13" fmla="*/ 18 h 30"/>
                  <a:gd name="T14" fmla="*/ 30 w 36"/>
                  <a:gd name="T15" fmla="*/ 24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2"/>
                    </a:lnTo>
                    <a:lnTo>
                      <a:pt x="30" y="18"/>
                    </a:lnTo>
                    <a:lnTo>
                      <a:pt x="30" y="24"/>
                    </a:lnTo>
                    <a:lnTo>
                      <a:pt x="36" y="30"/>
                    </a:lnTo>
                    <a:lnTo>
                      <a:pt x="30" y="30"/>
                    </a:lnTo>
                    <a:lnTo>
                      <a:pt x="24" y="24"/>
                    </a:lnTo>
                    <a:lnTo>
                      <a:pt x="18" y="18"/>
                    </a:lnTo>
                    <a:lnTo>
                      <a:pt x="12" y="18"/>
                    </a:lnTo>
                    <a:lnTo>
                      <a:pt x="6"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73" name="Freeform 343"/>
              <p:cNvSpPr>
                <a:spLocks/>
              </p:cNvSpPr>
              <p:nvPr/>
            </p:nvSpPr>
            <p:spPr bwMode="auto">
              <a:xfrm>
                <a:off x="5239" y="1099"/>
                <a:ext cx="24" cy="30"/>
              </a:xfrm>
              <a:custGeom>
                <a:avLst/>
                <a:gdLst>
                  <a:gd name="T0" fmla="*/ 0 w 24"/>
                  <a:gd name="T1" fmla="*/ 0 h 30"/>
                  <a:gd name="T2" fmla="*/ 0 w 24"/>
                  <a:gd name="T3" fmla="*/ 0 h 30"/>
                  <a:gd name="T4" fmla="*/ 6 w 24"/>
                  <a:gd name="T5" fmla="*/ 6 h 30"/>
                  <a:gd name="T6" fmla="*/ 12 w 24"/>
                  <a:gd name="T7" fmla="*/ 6 h 30"/>
                  <a:gd name="T8" fmla="*/ 12 w 24"/>
                  <a:gd name="T9" fmla="*/ 12 h 30"/>
                  <a:gd name="T10" fmla="*/ 18 w 24"/>
                  <a:gd name="T11" fmla="*/ 18 h 30"/>
                  <a:gd name="T12" fmla="*/ 24 w 24"/>
                  <a:gd name="T13" fmla="*/ 24 h 30"/>
                  <a:gd name="T14" fmla="*/ 24 w 24"/>
                  <a:gd name="T15" fmla="*/ 24 h 30"/>
                  <a:gd name="T16" fmla="*/ 24 w 24"/>
                  <a:gd name="T17" fmla="*/ 30 h 30"/>
                  <a:gd name="T18" fmla="*/ 24 w 24"/>
                  <a:gd name="T19" fmla="*/ 24 h 30"/>
                  <a:gd name="T20" fmla="*/ 18 w 24"/>
                  <a:gd name="T21" fmla="*/ 24 h 30"/>
                  <a:gd name="T22" fmla="*/ 12 w 24"/>
                  <a:gd name="T23" fmla="*/ 18 h 30"/>
                  <a:gd name="T24" fmla="*/ 12 w 24"/>
                  <a:gd name="T25" fmla="*/ 18 h 30"/>
                  <a:gd name="T26" fmla="*/ 6 w 24"/>
                  <a:gd name="T27" fmla="*/ 12 h 30"/>
                  <a:gd name="T28" fmla="*/ 6 w 24"/>
                  <a:gd name="T29" fmla="*/ 6 h 30"/>
                  <a:gd name="T30" fmla="*/ 0 w 24"/>
                  <a:gd name="T31" fmla="*/ 6 h 30"/>
                  <a:gd name="T32" fmla="*/ 0 w 24"/>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0"/>
                  <a:gd name="T53" fmla="*/ 24 w 24"/>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0">
                    <a:moveTo>
                      <a:pt x="0" y="0"/>
                    </a:moveTo>
                    <a:lnTo>
                      <a:pt x="0" y="0"/>
                    </a:lnTo>
                    <a:lnTo>
                      <a:pt x="6" y="6"/>
                    </a:lnTo>
                    <a:lnTo>
                      <a:pt x="12" y="6"/>
                    </a:lnTo>
                    <a:lnTo>
                      <a:pt x="12" y="12"/>
                    </a:lnTo>
                    <a:lnTo>
                      <a:pt x="18" y="18"/>
                    </a:lnTo>
                    <a:lnTo>
                      <a:pt x="24" y="24"/>
                    </a:lnTo>
                    <a:lnTo>
                      <a:pt x="24" y="30"/>
                    </a:lnTo>
                    <a:lnTo>
                      <a:pt x="24" y="24"/>
                    </a:lnTo>
                    <a:lnTo>
                      <a:pt x="18" y="24"/>
                    </a:lnTo>
                    <a:lnTo>
                      <a:pt x="12" y="18"/>
                    </a:lnTo>
                    <a:lnTo>
                      <a:pt x="6"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74" name="Freeform 344"/>
              <p:cNvSpPr>
                <a:spLocks/>
              </p:cNvSpPr>
              <p:nvPr/>
            </p:nvSpPr>
            <p:spPr bwMode="auto">
              <a:xfrm>
                <a:off x="5239" y="1117"/>
                <a:ext cx="18" cy="18"/>
              </a:xfrm>
              <a:custGeom>
                <a:avLst/>
                <a:gdLst>
                  <a:gd name="T0" fmla="*/ 6 w 18"/>
                  <a:gd name="T1" fmla="*/ 0 h 18"/>
                  <a:gd name="T2" fmla="*/ 6 w 18"/>
                  <a:gd name="T3" fmla="*/ 0 h 18"/>
                  <a:gd name="T4" fmla="*/ 6 w 18"/>
                  <a:gd name="T5" fmla="*/ 0 h 18"/>
                  <a:gd name="T6" fmla="*/ 12 w 18"/>
                  <a:gd name="T7" fmla="*/ 6 h 18"/>
                  <a:gd name="T8" fmla="*/ 12 w 18"/>
                  <a:gd name="T9" fmla="*/ 6 h 18"/>
                  <a:gd name="T10" fmla="*/ 18 w 18"/>
                  <a:gd name="T11" fmla="*/ 12 h 18"/>
                  <a:gd name="T12" fmla="*/ 18 w 18"/>
                  <a:gd name="T13" fmla="*/ 12 h 18"/>
                  <a:gd name="T14" fmla="*/ 18 w 18"/>
                  <a:gd name="T15" fmla="*/ 18 h 18"/>
                  <a:gd name="T16" fmla="*/ 18 w 18"/>
                  <a:gd name="T17" fmla="*/ 18 h 18"/>
                  <a:gd name="T18" fmla="*/ 18 w 18"/>
                  <a:gd name="T19" fmla="*/ 18 h 18"/>
                  <a:gd name="T20" fmla="*/ 18 w 18"/>
                  <a:gd name="T21" fmla="*/ 12 h 18"/>
                  <a:gd name="T22" fmla="*/ 12 w 18"/>
                  <a:gd name="T23" fmla="*/ 12 h 18"/>
                  <a:gd name="T24" fmla="*/ 6 w 18"/>
                  <a:gd name="T25" fmla="*/ 6 h 18"/>
                  <a:gd name="T26" fmla="*/ 6 w 18"/>
                  <a:gd name="T27" fmla="*/ 6 h 18"/>
                  <a:gd name="T28" fmla="*/ 6 w 18"/>
                  <a:gd name="T29" fmla="*/ 6 h 18"/>
                  <a:gd name="T30" fmla="*/ 0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6" y="0"/>
                    </a:lnTo>
                    <a:lnTo>
                      <a:pt x="12" y="6"/>
                    </a:lnTo>
                    <a:lnTo>
                      <a:pt x="18" y="12"/>
                    </a:lnTo>
                    <a:lnTo>
                      <a:pt x="18" y="18"/>
                    </a:lnTo>
                    <a:lnTo>
                      <a:pt x="18" y="12"/>
                    </a:lnTo>
                    <a:lnTo>
                      <a:pt x="12" y="12"/>
                    </a:lnTo>
                    <a:lnTo>
                      <a:pt x="6" y="6"/>
                    </a:lnTo>
                    <a:lnTo>
                      <a:pt x="0" y="0"/>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75" name="Freeform 345"/>
              <p:cNvSpPr>
                <a:spLocks/>
              </p:cNvSpPr>
              <p:nvPr/>
            </p:nvSpPr>
            <p:spPr bwMode="auto">
              <a:xfrm>
                <a:off x="5257" y="974"/>
                <a:ext cx="18" cy="24"/>
              </a:xfrm>
              <a:custGeom>
                <a:avLst/>
                <a:gdLst>
                  <a:gd name="T0" fmla="*/ 18 w 18"/>
                  <a:gd name="T1" fmla="*/ 24 h 24"/>
                  <a:gd name="T2" fmla="*/ 18 w 18"/>
                  <a:gd name="T3" fmla="*/ 18 h 24"/>
                  <a:gd name="T4" fmla="*/ 12 w 18"/>
                  <a:gd name="T5" fmla="*/ 18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0 h 24"/>
                  <a:gd name="T22" fmla="*/ 6 w 18"/>
                  <a:gd name="T23" fmla="*/ 6 h 24"/>
                  <a:gd name="T24" fmla="*/ 12 w 18"/>
                  <a:gd name="T25" fmla="*/ 6 h 24"/>
                  <a:gd name="T26" fmla="*/ 12 w 18"/>
                  <a:gd name="T27" fmla="*/ 12 h 24"/>
                  <a:gd name="T28" fmla="*/ 18 w 18"/>
                  <a:gd name="T29" fmla="*/ 18 h 24"/>
                  <a:gd name="T30" fmla="*/ 18 w 18"/>
                  <a:gd name="T31" fmla="*/ 18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18"/>
                    </a:lnTo>
                    <a:lnTo>
                      <a:pt x="12" y="18"/>
                    </a:lnTo>
                    <a:lnTo>
                      <a:pt x="6" y="12"/>
                    </a:lnTo>
                    <a:lnTo>
                      <a:pt x="0" y="12"/>
                    </a:lnTo>
                    <a:lnTo>
                      <a:pt x="0" y="6"/>
                    </a:lnTo>
                    <a:lnTo>
                      <a:pt x="0" y="0"/>
                    </a:lnTo>
                    <a:lnTo>
                      <a:pt x="6" y="0"/>
                    </a:lnTo>
                    <a:lnTo>
                      <a:pt x="6" y="6"/>
                    </a:lnTo>
                    <a:lnTo>
                      <a:pt x="12" y="6"/>
                    </a:lnTo>
                    <a:lnTo>
                      <a:pt x="12" y="12"/>
                    </a:lnTo>
                    <a:lnTo>
                      <a:pt x="18" y="18"/>
                    </a:lnTo>
                    <a:lnTo>
                      <a:pt x="18"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76" name="Freeform 346"/>
              <p:cNvSpPr>
                <a:spLocks/>
              </p:cNvSpPr>
              <p:nvPr/>
            </p:nvSpPr>
            <p:spPr bwMode="auto">
              <a:xfrm>
                <a:off x="5275" y="974"/>
                <a:ext cx="12" cy="24"/>
              </a:xfrm>
              <a:custGeom>
                <a:avLst/>
                <a:gdLst>
                  <a:gd name="T0" fmla="*/ 0 w 12"/>
                  <a:gd name="T1" fmla="*/ 24 h 24"/>
                  <a:gd name="T2" fmla="*/ 6 w 12"/>
                  <a:gd name="T3" fmla="*/ 18 h 24"/>
                  <a:gd name="T4" fmla="*/ 12 w 12"/>
                  <a:gd name="T5" fmla="*/ 12 h 24"/>
                  <a:gd name="T6" fmla="*/ 12 w 12"/>
                  <a:gd name="T7" fmla="*/ 6 h 24"/>
                  <a:gd name="T8" fmla="*/ 12 w 12"/>
                  <a:gd name="T9" fmla="*/ 0 h 24"/>
                  <a:gd name="T10" fmla="*/ 12 w 12"/>
                  <a:gd name="T11" fmla="*/ 0 h 24"/>
                  <a:gd name="T12" fmla="*/ 6 w 12"/>
                  <a:gd name="T13" fmla="*/ 6 h 24"/>
                  <a:gd name="T14" fmla="*/ 6 w 12"/>
                  <a:gd name="T15" fmla="*/ 18 h 24"/>
                  <a:gd name="T16" fmla="*/ 0 w 12"/>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0" y="24"/>
                    </a:moveTo>
                    <a:lnTo>
                      <a:pt x="6" y="18"/>
                    </a:lnTo>
                    <a:lnTo>
                      <a:pt x="12" y="12"/>
                    </a:lnTo>
                    <a:lnTo>
                      <a:pt x="12" y="6"/>
                    </a:lnTo>
                    <a:lnTo>
                      <a:pt x="12" y="0"/>
                    </a:lnTo>
                    <a:lnTo>
                      <a:pt x="6" y="6"/>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77" name="Freeform 347"/>
              <p:cNvSpPr>
                <a:spLocks/>
              </p:cNvSpPr>
              <p:nvPr/>
            </p:nvSpPr>
            <p:spPr bwMode="auto">
              <a:xfrm>
                <a:off x="5269" y="968"/>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6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6" y="18"/>
                    </a:lnTo>
                    <a:lnTo>
                      <a:pt x="6"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78" name="Freeform 348"/>
              <p:cNvSpPr>
                <a:spLocks/>
              </p:cNvSpPr>
              <p:nvPr/>
            </p:nvSpPr>
            <p:spPr bwMode="auto">
              <a:xfrm>
                <a:off x="5281" y="980"/>
                <a:ext cx="18" cy="23"/>
              </a:xfrm>
              <a:custGeom>
                <a:avLst/>
                <a:gdLst>
                  <a:gd name="T0" fmla="*/ 0 w 18"/>
                  <a:gd name="T1" fmla="*/ 23 h 23"/>
                  <a:gd name="T2" fmla="*/ 0 w 18"/>
                  <a:gd name="T3" fmla="*/ 23 h 23"/>
                  <a:gd name="T4" fmla="*/ 6 w 18"/>
                  <a:gd name="T5" fmla="*/ 18 h 23"/>
                  <a:gd name="T6" fmla="*/ 6 w 18"/>
                  <a:gd name="T7" fmla="*/ 12 h 23"/>
                  <a:gd name="T8" fmla="*/ 12 w 18"/>
                  <a:gd name="T9" fmla="*/ 12 h 23"/>
                  <a:gd name="T10" fmla="*/ 12 w 18"/>
                  <a:gd name="T11" fmla="*/ 6 h 23"/>
                  <a:gd name="T12" fmla="*/ 18 w 18"/>
                  <a:gd name="T13" fmla="*/ 0 h 23"/>
                  <a:gd name="T14" fmla="*/ 18 w 18"/>
                  <a:gd name="T15" fmla="*/ 0 h 23"/>
                  <a:gd name="T16" fmla="*/ 18 w 18"/>
                  <a:gd name="T17" fmla="*/ 0 h 23"/>
                  <a:gd name="T18" fmla="*/ 18 w 18"/>
                  <a:gd name="T19" fmla="*/ 6 h 23"/>
                  <a:gd name="T20" fmla="*/ 18 w 18"/>
                  <a:gd name="T21" fmla="*/ 6 h 23"/>
                  <a:gd name="T22" fmla="*/ 18 w 18"/>
                  <a:gd name="T23" fmla="*/ 12 h 23"/>
                  <a:gd name="T24" fmla="*/ 12 w 18"/>
                  <a:gd name="T25" fmla="*/ 12 h 23"/>
                  <a:gd name="T26" fmla="*/ 6 w 18"/>
                  <a:gd name="T27" fmla="*/ 18 h 23"/>
                  <a:gd name="T28" fmla="*/ 6 w 18"/>
                  <a:gd name="T29" fmla="*/ 18 h 23"/>
                  <a:gd name="T30" fmla="*/ 0 w 18"/>
                  <a:gd name="T31" fmla="*/ 23 h 23"/>
                  <a:gd name="T32" fmla="*/ 0 w 18"/>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3"/>
                  <a:gd name="T53" fmla="*/ 18 w 18"/>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3">
                    <a:moveTo>
                      <a:pt x="0" y="23"/>
                    </a:moveTo>
                    <a:lnTo>
                      <a:pt x="0" y="23"/>
                    </a:lnTo>
                    <a:lnTo>
                      <a:pt x="6" y="18"/>
                    </a:lnTo>
                    <a:lnTo>
                      <a:pt x="6" y="12"/>
                    </a:lnTo>
                    <a:lnTo>
                      <a:pt x="12" y="12"/>
                    </a:lnTo>
                    <a:lnTo>
                      <a:pt x="12" y="6"/>
                    </a:lnTo>
                    <a:lnTo>
                      <a:pt x="18" y="0"/>
                    </a:lnTo>
                    <a:lnTo>
                      <a:pt x="18" y="6"/>
                    </a:lnTo>
                    <a:lnTo>
                      <a:pt x="18" y="12"/>
                    </a:lnTo>
                    <a:lnTo>
                      <a:pt x="12" y="12"/>
                    </a:lnTo>
                    <a:lnTo>
                      <a:pt x="6" y="18"/>
                    </a:lnTo>
                    <a:lnTo>
                      <a:pt x="0"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79" name="Freeform 349"/>
              <p:cNvSpPr>
                <a:spLocks/>
              </p:cNvSpPr>
              <p:nvPr/>
            </p:nvSpPr>
            <p:spPr bwMode="auto">
              <a:xfrm>
                <a:off x="5263" y="1123"/>
                <a:ext cx="36" cy="12"/>
              </a:xfrm>
              <a:custGeom>
                <a:avLst/>
                <a:gdLst>
                  <a:gd name="T0" fmla="*/ 0 w 36"/>
                  <a:gd name="T1" fmla="*/ 6 h 12"/>
                  <a:gd name="T2" fmla="*/ 6 w 36"/>
                  <a:gd name="T3" fmla="*/ 0 h 12"/>
                  <a:gd name="T4" fmla="*/ 6 w 36"/>
                  <a:gd name="T5" fmla="*/ 0 h 12"/>
                  <a:gd name="T6" fmla="*/ 12 w 36"/>
                  <a:gd name="T7" fmla="*/ 0 h 12"/>
                  <a:gd name="T8" fmla="*/ 18 w 36"/>
                  <a:gd name="T9" fmla="*/ 0 h 12"/>
                  <a:gd name="T10" fmla="*/ 24 w 36"/>
                  <a:gd name="T11" fmla="*/ 0 h 12"/>
                  <a:gd name="T12" fmla="*/ 30 w 36"/>
                  <a:gd name="T13" fmla="*/ 6 h 12"/>
                  <a:gd name="T14" fmla="*/ 30 w 36"/>
                  <a:gd name="T15" fmla="*/ 6 h 12"/>
                  <a:gd name="T16" fmla="*/ 36 w 36"/>
                  <a:gd name="T17" fmla="*/ 6 h 12"/>
                  <a:gd name="T18" fmla="*/ 30 w 36"/>
                  <a:gd name="T19" fmla="*/ 6 h 12"/>
                  <a:gd name="T20" fmla="*/ 30 w 36"/>
                  <a:gd name="T21" fmla="*/ 12 h 12"/>
                  <a:gd name="T22" fmla="*/ 24 w 36"/>
                  <a:gd name="T23" fmla="*/ 6 h 12"/>
                  <a:gd name="T24" fmla="*/ 18 w 36"/>
                  <a:gd name="T25" fmla="*/ 6 h 12"/>
                  <a:gd name="T26" fmla="*/ 12 w 36"/>
                  <a:gd name="T27" fmla="*/ 6 h 12"/>
                  <a:gd name="T28" fmla="*/ 6 w 36"/>
                  <a:gd name="T29" fmla="*/ 6 h 12"/>
                  <a:gd name="T30" fmla="*/ 6 w 36"/>
                  <a:gd name="T31" fmla="*/ 6 h 12"/>
                  <a:gd name="T32" fmla="*/ 0 w 36"/>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6"/>
                    </a:moveTo>
                    <a:lnTo>
                      <a:pt x="6" y="0"/>
                    </a:lnTo>
                    <a:lnTo>
                      <a:pt x="12" y="0"/>
                    </a:lnTo>
                    <a:lnTo>
                      <a:pt x="18" y="0"/>
                    </a:lnTo>
                    <a:lnTo>
                      <a:pt x="24" y="0"/>
                    </a:lnTo>
                    <a:lnTo>
                      <a:pt x="30" y="6"/>
                    </a:lnTo>
                    <a:lnTo>
                      <a:pt x="36" y="6"/>
                    </a:lnTo>
                    <a:lnTo>
                      <a:pt x="30" y="6"/>
                    </a:lnTo>
                    <a:lnTo>
                      <a:pt x="30" y="12"/>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80" name="Freeform 350"/>
              <p:cNvSpPr>
                <a:spLocks/>
              </p:cNvSpPr>
              <p:nvPr/>
            </p:nvSpPr>
            <p:spPr bwMode="auto">
              <a:xfrm>
                <a:off x="5257" y="1135"/>
                <a:ext cx="30" cy="12"/>
              </a:xfrm>
              <a:custGeom>
                <a:avLst/>
                <a:gdLst>
                  <a:gd name="T0" fmla="*/ 0 w 30"/>
                  <a:gd name="T1" fmla="*/ 0 h 12"/>
                  <a:gd name="T2" fmla="*/ 6 w 30"/>
                  <a:gd name="T3" fmla="*/ 0 h 12"/>
                  <a:gd name="T4" fmla="*/ 6 w 30"/>
                  <a:gd name="T5" fmla="*/ 0 h 12"/>
                  <a:gd name="T6" fmla="*/ 12 w 30"/>
                  <a:gd name="T7" fmla="*/ 0 h 12"/>
                  <a:gd name="T8" fmla="*/ 18 w 30"/>
                  <a:gd name="T9" fmla="*/ 0 h 12"/>
                  <a:gd name="T10" fmla="*/ 24 w 30"/>
                  <a:gd name="T11" fmla="*/ 0 h 12"/>
                  <a:gd name="T12" fmla="*/ 30 w 30"/>
                  <a:gd name="T13" fmla="*/ 6 h 12"/>
                  <a:gd name="T14" fmla="*/ 30 w 30"/>
                  <a:gd name="T15" fmla="*/ 6 h 12"/>
                  <a:gd name="T16" fmla="*/ 30 w 30"/>
                  <a:gd name="T17" fmla="*/ 12 h 12"/>
                  <a:gd name="T18" fmla="*/ 30 w 30"/>
                  <a:gd name="T19" fmla="*/ 12 h 12"/>
                  <a:gd name="T20" fmla="*/ 30 w 30"/>
                  <a:gd name="T21" fmla="*/ 12 h 12"/>
                  <a:gd name="T22" fmla="*/ 24 w 30"/>
                  <a:gd name="T23" fmla="*/ 12 h 12"/>
                  <a:gd name="T24" fmla="*/ 18 w 30"/>
                  <a:gd name="T25" fmla="*/ 6 h 12"/>
                  <a:gd name="T26" fmla="*/ 12 w 30"/>
                  <a:gd name="T27" fmla="*/ 6 h 12"/>
                  <a:gd name="T28" fmla="*/ 6 w 30"/>
                  <a:gd name="T29" fmla="*/ 0 h 12"/>
                  <a:gd name="T30" fmla="*/ 0 w 30"/>
                  <a:gd name="T31" fmla="*/ 0 h 12"/>
                  <a:gd name="T32" fmla="*/ 0 w 3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0" y="0"/>
                    </a:moveTo>
                    <a:lnTo>
                      <a:pt x="6" y="0"/>
                    </a:lnTo>
                    <a:lnTo>
                      <a:pt x="12" y="0"/>
                    </a:lnTo>
                    <a:lnTo>
                      <a:pt x="18" y="0"/>
                    </a:lnTo>
                    <a:lnTo>
                      <a:pt x="24" y="0"/>
                    </a:lnTo>
                    <a:lnTo>
                      <a:pt x="30" y="6"/>
                    </a:lnTo>
                    <a:lnTo>
                      <a:pt x="30" y="12"/>
                    </a:lnTo>
                    <a:lnTo>
                      <a:pt x="24" y="12"/>
                    </a:lnTo>
                    <a:lnTo>
                      <a:pt x="18" y="6"/>
                    </a:lnTo>
                    <a:lnTo>
                      <a:pt x="12"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81" name="Freeform 351"/>
              <p:cNvSpPr>
                <a:spLocks/>
              </p:cNvSpPr>
              <p:nvPr/>
            </p:nvSpPr>
            <p:spPr bwMode="auto">
              <a:xfrm>
                <a:off x="5275" y="1111"/>
                <a:ext cx="30" cy="6"/>
              </a:xfrm>
              <a:custGeom>
                <a:avLst/>
                <a:gdLst>
                  <a:gd name="T0" fmla="*/ 0 w 30"/>
                  <a:gd name="T1" fmla="*/ 0 h 6"/>
                  <a:gd name="T2" fmla="*/ 0 w 30"/>
                  <a:gd name="T3" fmla="*/ 0 h 6"/>
                  <a:gd name="T4" fmla="*/ 6 w 30"/>
                  <a:gd name="T5" fmla="*/ 0 h 6"/>
                  <a:gd name="T6" fmla="*/ 6 w 30"/>
                  <a:gd name="T7" fmla="*/ 0 h 6"/>
                  <a:gd name="T8" fmla="*/ 12 w 30"/>
                  <a:gd name="T9" fmla="*/ 0 h 6"/>
                  <a:gd name="T10" fmla="*/ 18 w 30"/>
                  <a:gd name="T11" fmla="*/ 0 h 6"/>
                  <a:gd name="T12" fmla="*/ 24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6 w 30"/>
                  <a:gd name="T29" fmla="*/ 0 h 6"/>
                  <a:gd name="T30" fmla="*/ 0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0" y="0"/>
                    </a:ln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82" name="Freeform 352"/>
              <p:cNvSpPr>
                <a:spLocks/>
              </p:cNvSpPr>
              <p:nvPr/>
            </p:nvSpPr>
            <p:spPr bwMode="auto">
              <a:xfrm>
                <a:off x="5275" y="1087"/>
                <a:ext cx="42" cy="12"/>
              </a:xfrm>
              <a:custGeom>
                <a:avLst/>
                <a:gdLst>
                  <a:gd name="T0" fmla="*/ 0 w 42"/>
                  <a:gd name="T1" fmla="*/ 12 h 12"/>
                  <a:gd name="T2" fmla="*/ 6 w 42"/>
                  <a:gd name="T3" fmla="*/ 12 h 12"/>
                  <a:gd name="T4" fmla="*/ 12 w 42"/>
                  <a:gd name="T5" fmla="*/ 6 h 12"/>
                  <a:gd name="T6" fmla="*/ 18 w 42"/>
                  <a:gd name="T7" fmla="*/ 6 h 12"/>
                  <a:gd name="T8" fmla="*/ 24 w 42"/>
                  <a:gd name="T9" fmla="*/ 6 h 12"/>
                  <a:gd name="T10" fmla="*/ 30 w 42"/>
                  <a:gd name="T11" fmla="*/ 0 h 12"/>
                  <a:gd name="T12" fmla="*/ 36 w 42"/>
                  <a:gd name="T13" fmla="*/ 0 h 12"/>
                  <a:gd name="T14" fmla="*/ 36 w 42"/>
                  <a:gd name="T15" fmla="*/ 0 h 12"/>
                  <a:gd name="T16" fmla="*/ 42 w 42"/>
                  <a:gd name="T17" fmla="*/ 6 h 12"/>
                  <a:gd name="T18" fmla="*/ 42 w 42"/>
                  <a:gd name="T19" fmla="*/ 6 h 12"/>
                  <a:gd name="T20" fmla="*/ 36 w 42"/>
                  <a:gd name="T21" fmla="*/ 12 h 12"/>
                  <a:gd name="T22" fmla="*/ 30 w 42"/>
                  <a:gd name="T23" fmla="*/ 12 h 12"/>
                  <a:gd name="T24" fmla="*/ 24 w 42"/>
                  <a:gd name="T25" fmla="*/ 12 h 12"/>
                  <a:gd name="T26" fmla="*/ 18 w 42"/>
                  <a:gd name="T27" fmla="*/ 12 h 12"/>
                  <a:gd name="T28" fmla="*/ 12 w 42"/>
                  <a:gd name="T29" fmla="*/ 12 h 12"/>
                  <a:gd name="T30" fmla="*/ 6 w 42"/>
                  <a:gd name="T31" fmla="*/ 12 h 12"/>
                  <a:gd name="T32" fmla="*/ 0 w 4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12"/>
                    </a:moveTo>
                    <a:lnTo>
                      <a:pt x="6" y="12"/>
                    </a:lnTo>
                    <a:lnTo>
                      <a:pt x="12" y="6"/>
                    </a:lnTo>
                    <a:lnTo>
                      <a:pt x="18" y="6"/>
                    </a:lnTo>
                    <a:lnTo>
                      <a:pt x="24" y="6"/>
                    </a:lnTo>
                    <a:lnTo>
                      <a:pt x="30" y="0"/>
                    </a:lnTo>
                    <a:lnTo>
                      <a:pt x="36" y="0"/>
                    </a:lnTo>
                    <a:lnTo>
                      <a:pt x="42" y="6"/>
                    </a:lnTo>
                    <a:lnTo>
                      <a:pt x="36" y="12"/>
                    </a:lnTo>
                    <a:lnTo>
                      <a:pt x="30" y="12"/>
                    </a:lnTo>
                    <a:lnTo>
                      <a:pt x="24" y="12"/>
                    </a:lnTo>
                    <a:lnTo>
                      <a:pt x="18" y="12"/>
                    </a:lnTo>
                    <a:lnTo>
                      <a:pt x="12" y="12"/>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83" name="Freeform 353"/>
              <p:cNvSpPr>
                <a:spLocks/>
              </p:cNvSpPr>
              <p:nvPr/>
            </p:nvSpPr>
            <p:spPr bwMode="auto">
              <a:xfrm>
                <a:off x="5287" y="1069"/>
                <a:ext cx="36" cy="12"/>
              </a:xfrm>
              <a:custGeom>
                <a:avLst/>
                <a:gdLst>
                  <a:gd name="T0" fmla="*/ 0 w 36"/>
                  <a:gd name="T1" fmla="*/ 12 h 12"/>
                  <a:gd name="T2" fmla="*/ 0 w 36"/>
                  <a:gd name="T3" fmla="*/ 12 h 12"/>
                  <a:gd name="T4" fmla="*/ 6 w 36"/>
                  <a:gd name="T5" fmla="*/ 12 h 12"/>
                  <a:gd name="T6" fmla="*/ 12 w 36"/>
                  <a:gd name="T7" fmla="*/ 6 h 12"/>
                  <a:gd name="T8" fmla="*/ 18 w 36"/>
                  <a:gd name="T9" fmla="*/ 6 h 12"/>
                  <a:gd name="T10" fmla="*/ 30 w 36"/>
                  <a:gd name="T11" fmla="*/ 6 h 12"/>
                  <a:gd name="T12" fmla="*/ 36 w 36"/>
                  <a:gd name="T13" fmla="*/ 0 h 12"/>
                  <a:gd name="T14" fmla="*/ 36 w 36"/>
                  <a:gd name="T15" fmla="*/ 0 h 12"/>
                  <a:gd name="T16" fmla="*/ 36 w 36"/>
                  <a:gd name="T17" fmla="*/ 6 h 12"/>
                  <a:gd name="T18" fmla="*/ 36 w 36"/>
                  <a:gd name="T19" fmla="*/ 6 h 12"/>
                  <a:gd name="T20" fmla="*/ 30 w 36"/>
                  <a:gd name="T21" fmla="*/ 6 h 12"/>
                  <a:gd name="T22" fmla="*/ 24 w 36"/>
                  <a:gd name="T23" fmla="*/ 12 h 12"/>
                  <a:gd name="T24" fmla="*/ 18 w 36"/>
                  <a:gd name="T25" fmla="*/ 12 h 12"/>
                  <a:gd name="T26" fmla="*/ 12 w 36"/>
                  <a:gd name="T27" fmla="*/ 12 h 12"/>
                  <a:gd name="T28" fmla="*/ 6 w 36"/>
                  <a:gd name="T29" fmla="*/ 12 h 12"/>
                  <a:gd name="T30" fmla="*/ 0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0" y="12"/>
                    </a:lnTo>
                    <a:lnTo>
                      <a:pt x="6" y="12"/>
                    </a:lnTo>
                    <a:lnTo>
                      <a:pt x="12" y="6"/>
                    </a:lnTo>
                    <a:lnTo>
                      <a:pt x="18" y="6"/>
                    </a:lnTo>
                    <a:lnTo>
                      <a:pt x="30" y="6"/>
                    </a:lnTo>
                    <a:lnTo>
                      <a:pt x="36" y="0"/>
                    </a:lnTo>
                    <a:lnTo>
                      <a:pt x="36" y="6"/>
                    </a:lnTo>
                    <a:lnTo>
                      <a:pt x="30" y="6"/>
                    </a:lnTo>
                    <a:lnTo>
                      <a:pt x="24" y="12"/>
                    </a:lnTo>
                    <a:lnTo>
                      <a:pt x="18" y="12"/>
                    </a:lnTo>
                    <a:lnTo>
                      <a:pt x="12" y="12"/>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84" name="Freeform 354"/>
              <p:cNvSpPr>
                <a:spLocks/>
              </p:cNvSpPr>
              <p:nvPr/>
            </p:nvSpPr>
            <p:spPr bwMode="auto">
              <a:xfrm>
                <a:off x="5287" y="1033"/>
                <a:ext cx="42" cy="18"/>
              </a:xfrm>
              <a:custGeom>
                <a:avLst/>
                <a:gdLst>
                  <a:gd name="T0" fmla="*/ 0 w 42"/>
                  <a:gd name="T1" fmla="*/ 18 h 18"/>
                  <a:gd name="T2" fmla="*/ 0 w 42"/>
                  <a:gd name="T3" fmla="*/ 18 h 18"/>
                  <a:gd name="T4" fmla="*/ 6 w 42"/>
                  <a:gd name="T5" fmla="*/ 12 h 18"/>
                  <a:gd name="T6" fmla="*/ 12 w 42"/>
                  <a:gd name="T7" fmla="*/ 6 h 18"/>
                  <a:gd name="T8" fmla="*/ 24 w 42"/>
                  <a:gd name="T9" fmla="*/ 6 h 18"/>
                  <a:gd name="T10" fmla="*/ 30 w 42"/>
                  <a:gd name="T11" fmla="*/ 0 h 18"/>
                  <a:gd name="T12" fmla="*/ 36 w 42"/>
                  <a:gd name="T13" fmla="*/ 0 h 18"/>
                  <a:gd name="T14" fmla="*/ 42 w 42"/>
                  <a:gd name="T15" fmla="*/ 0 h 18"/>
                  <a:gd name="T16" fmla="*/ 42 w 42"/>
                  <a:gd name="T17" fmla="*/ 0 h 18"/>
                  <a:gd name="T18" fmla="*/ 42 w 42"/>
                  <a:gd name="T19" fmla="*/ 0 h 18"/>
                  <a:gd name="T20" fmla="*/ 36 w 42"/>
                  <a:gd name="T21" fmla="*/ 6 h 18"/>
                  <a:gd name="T22" fmla="*/ 30 w 42"/>
                  <a:gd name="T23" fmla="*/ 6 h 18"/>
                  <a:gd name="T24" fmla="*/ 24 w 42"/>
                  <a:gd name="T25" fmla="*/ 12 h 18"/>
                  <a:gd name="T26" fmla="*/ 12 w 42"/>
                  <a:gd name="T27" fmla="*/ 12 h 18"/>
                  <a:gd name="T28" fmla="*/ 6 w 42"/>
                  <a:gd name="T29" fmla="*/ 12 h 18"/>
                  <a:gd name="T30" fmla="*/ 0 w 42"/>
                  <a:gd name="T31" fmla="*/ 18 h 18"/>
                  <a:gd name="T32" fmla="*/ 0 w 4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8"/>
                  <a:gd name="T53" fmla="*/ 42 w 4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8">
                    <a:moveTo>
                      <a:pt x="0" y="18"/>
                    </a:moveTo>
                    <a:lnTo>
                      <a:pt x="0" y="18"/>
                    </a:lnTo>
                    <a:lnTo>
                      <a:pt x="6" y="12"/>
                    </a:lnTo>
                    <a:lnTo>
                      <a:pt x="12" y="6"/>
                    </a:lnTo>
                    <a:lnTo>
                      <a:pt x="24" y="6"/>
                    </a:lnTo>
                    <a:lnTo>
                      <a:pt x="30" y="0"/>
                    </a:lnTo>
                    <a:lnTo>
                      <a:pt x="36" y="0"/>
                    </a:lnTo>
                    <a:lnTo>
                      <a:pt x="42" y="0"/>
                    </a:lnTo>
                    <a:lnTo>
                      <a:pt x="36" y="6"/>
                    </a:lnTo>
                    <a:lnTo>
                      <a:pt x="30" y="6"/>
                    </a:lnTo>
                    <a:lnTo>
                      <a:pt x="24" y="12"/>
                    </a:lnTo>
                    <a:lnTo>
                      <a:pt x="12" y="12"/>
                    </a:lnTo>
                    <a:lnTo>
                      <a:pt x="6" y="12"/>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85" name="Freeform 355"/>
              <p:cNvSpPr>
                <a:spLocks/>
              </p:cNvSpPr>
              <p:nvPr/>
            </p:nvSpPr>
            <p:spPr bwMode="auto">
              <a:xfrm>
                <a:off x="5281" y="992"/>
                <a:ext cx="42" cy="29"/>
              </a:xfrm>
              <a:custGeom>
                <a:avLst/>
                <a:gdLst>
                  <a:gd name="T0" fmla="*/ 0 w 42"/>
                  <a:gd name="T1" fmla="*/ 29 h 29"/>
                  <a:gd name="T2" fmla="*/ 6 w 42"/>
                  <a:gd name="T3" fmla="*/ 23 h 29"/>
                  <a:gd name="T4" fmla="*/ 12 w 42"/>
                  <a:gd name="T5" fmla="*/ 17 h 29"/>
                  <a:gd name="T6" fmla="*/ 18 w 42"/>
                  <a:gd name="T7" fmla="*/ 11 h 29"/>
                  <a:gd name="T8" fmla="*/ 24 w 42"/>
                  <a:gd name="T9" fmla="*/ 11 h 29"/>
                  <a:gd name="T10" fmla="*/ 30 w 42"/>
                  <a:gd name="T11" fmla="*/ 6 h 29"/>
                  <a:gd name="T12" fmla="*/ 36 w 42"/>
                  <a:gd name="T13" fmla="*/ 6 h 29"/>
                  <a:gd name="T14" fmla="*/ 36 w 42"/>
                  <a:gd name="T15" fmla="*/ 0 h 29"/>
                  <a:gd name="T16" fmla="*/ 42 w 42"/>
                  <a:gd name="T17" fmla="*/ 6 h 29"/>
                  <a:gd name="T18" fmla="*/ 42 w 42"/>
                  <a:gd name="T19" fmla="*/ 6 h 29"/>
                  <a:gd name="T20" fmla="*/ 36 w 42"/>
                  <a:gd name="T21" fmla="*/ 11 h 29"/>
                  <a:gd name="T22" fmla="*/ 30 w 42"/>
                  <a:gd name="T23" fmla="*/ 11 h 29"/>
                  <a:gd name="T24" fmla="*/ 24 w 42"/>
                  <a:gd name="T25" fmla="*/ 17 h 29"/>
                  <a:gd name="T26" fmla="*/ 18 w 42"/>
                  <a:gd name="T27" fmla="*/ 17 h 29"/>
                  <a:gd name="T28" fmla="*/ 6 w 42"/>
                  <a:gd name="T29" fmla="*/ 23 h 29"/>
                  <a:gd name="T30" fmla="*/ 6 w 42"/>
                  <a:gd name="T31" fmla="*/ 23 h 29"/>
                  <a:gd name="T32" fmla="*/ 0 w 4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9"/>
                  <a:gd name="T53" fmla="*/ 42 w 4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9">
                    <a:moveTo>
                      <a:pt x="0" y="29"/>
                    </a:moveTo>
                    <a:lnTo>
                      <a:pt x="6" y="23"/>
                    </a:lnTo>
                    <a:lnTo>
                      <a:pt x="12" y="17"/>
                    </a:lnTo>
                    <a:lnTo>
                      <a:pt x="18" y="11"/>
                    </a:lnTo>
                    <a:lnTo>
                      <a:pt x="24" y="11"/>
                    </a:lnTo>
                    <a:lnTo>
                      <a:pt x="30" y="6"/>
                    </a:lnTo>
                    <a:lnTo>
                      <a:pt x="36" y="6"/>
                    </a:lnTo>
                    <a:lnTo>
                      <a:pt x="36" y="0"/>
                    </a:lnTo>
                    <a:lnTo>
                      <a:pt x="42" y="6"/>
                    </a:lnTo>
                    <a:lnTo>
                      <a:pt x="36" y="11"/>
                    </a:lnTo>
                    <a:lnTo>
                      <a:pt x="30" y="11"/>
                    </a:lnTo>
                    <a:lnTo>
                      <a:pt x="24" y="17"/>
                    </a:lnTo>
                    <a:lnTo>
                      <a:pt x="18" y="17"/>
                    </a:lnTo>
                    <a:lnTo>
                      <a:pt x="6" y="23"/>
                    </a:lnTo>
                    <a:lnTo>
                      <a:pt x="0"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86" name="Freeform 356"/>
              <p:cNvSpPr>
                <a:spLocks/>
              </p:cNvSpPr>
              <p:nvPr/>
            </p:nvSpPr>
            <p:spPr bwMode="auto">
              <a:xfrm>
                <a:off x="5287" y="1045"/>
                <a:ext cx="36" cy="24"/>
              </a:xfrm>
              <a:custGeom>
                <a:avLst/>
                <a:gdLst>
                  <a:gd name="T0" fmla="*/ 0 w 36"/>
                  <a:gd name="T1" fmla="*/ 24 h 24"/>
                  <a:gd name="T2" fmla="*/ 0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6 h 24"/>
                  <a:gd name="T18" fmla="*/ 36 w 36"/>
                  <a:gd name="T19" fmla="*/ 6 h 24"/>
                  <a:gd name="T20" fmla="*/ 30 w 36"/>
                  <a:gd name="T21" fmla="*/ 12 h 24"/>
                  <a:gd name="T22" fmla="*/ 24 w 36"/>
                  <a:gd name="T23" fmla="*/ 12 h 24"/>
                  <a:gd name="T24" fmla="*/ 18 w 36"/>
                  <a:gd name="T25" fmla="*/ 18 h 24"/>
                  <a:gd name="T26" fmla="*/ 12 w 36"/>
                  <a:gd name="T27" fmla="*/ 18 h 24"/>
                  <a:gd name="T28" fmla="*/ 6 w 36"/>
                  <a:gd name="T29" fmla="*/ 18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18"/>
                    </a:lnTo>
                    <a:lnTo>
                      <a:pt x="6" y="18"/>
                    </a:lnTo>
                    <a:lnTo>
                      <a:pt x="12" y="12"/>
                    </a:lnTo>
                    <a:lnTo>
                      <a:pt x="18" y="6"/>
                    </a:lnTo>
                    <a:lnTo>
                      <a:pt x="24" y="6"/>
                    </a:lnTo>
                    <a:lnTo>
                      <a:pt x="30" y="0"/>
                    </a:lnTo>
                    <a:lnTo>
                      <a:pt x="36" y="0"/>
                    </a:lnTo>
                    <a:lnTo>
                      <a:pt x="36" y="6"/>
                    </a:lnTo>
                    <a:lnTo>
                      <a:pt x="30" y="12"/>
                    </a:lnTo>
                    <a:lnTo>
                      <a:pt x="24" y="12"/>
                    </a:lnTo>
                    <a:lnTo>
                      <a:pt x="18" y="18"/>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87" name="Freeform 357"/>
              <p:cNvSpPr>
                <a:spLocks/>
              </p:cNvSpPr>
              <p:nvPr/>
            </p:nvSpPr>
            <p:spPr bwMode="auto">
              <a:xfrm>
                <a:off x="5239" y="1033"/>
                <a:ext cx="48" cy="30"/>
              </a:xfrm>
              <a:custGeom>
                <a:avLst/>
                <a:gdLst>
                  <a:gd name="T0" fmla="*/ 0 w 48"/>
                  <a:gd name="T1" fmla="*/ 0 h 30"/>
                  <a:gd name="T2" fmla="*/ 0 w 48"/>
                  <a:gd name="T3" fmla="*/ 0 h 30"/>
                  <a:gd name="T4" fmla="*/ 6 w 48"/>
                  <a:gd name="T5" fmla="*/ 0 h 30"/>
                  <a:gd name="T6" fmla="*/ 12 w 48"/>
                  <a:gd name="T7" fmla="*/ 6 h 30"/>
                  <a:gd name="T8" fmla="*/ 24 w 48"/>
                  <a:gd name="T9" fmla="*/ 12 h 30"/>
                  <a:gd name="T10" fmla="*/ 30 w 48"/>
                  <a:gd name="T11" fmla="*/ 12 h 30"/>
                  <a:gd name="T12" fmla="*/ 42 w 48"/>
                  <a:gd name="T13" fmla="*/ 24 h 30"/>
                  <a:gd name="T14" fmla="*/ 48 w 48"/>
                  <a:gd name="T15" fmla="*/ 30 h 30"/>
                  <a:gd name="T16" fmla="*/ 48 w 48"/>
                  <a:gd name="T17" fmla="*/ 30 h 30"/>
                  <a:gd name="T18" fmla="*/ 48 w 48"/>
                  <a:gd name="T19" fmla="*/ 30 h 30"/>
                  <a:gd name="T20" fmla="*/ 36 w 48"/>
                  <a:gd name="T21" fmla="*/ 30 h 30"/>
                  <a:gd name="T22" fmla="*/ 30 w 48"/>
                  <a:gd name="T23" fmla="*/ 24 h 30"/>
                  <a:gd name="T24" fmla="*/ 18 w 48"/>
                  <a:gd name="T25" fmla="*/ 18 h 30"/>
                  <a:gd name="T26" fmla="*/ 12 w 48"/>
                  <a:gd name="T27" fmla="*/ 12 h 30"/>
                  <a:gd name="T28" fmla="*/ 6 w 48"/>
                  <a:gd name="T29" fmla="*/ 6 h 30"/>
                  <a:gd name="T30" fmla="*/ 0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0" y="0"/>
                    </a:lnTo>
                    <a:lnTo>
                      <a:pt x="6" y="0"/>
                    </a:lnTo>
                    <a:lnTo>
                      <a:pt x="12" y="6"/>
                    </a:lnTo>
                    <a:lnTo>
                      <a:pt x="24" y="12"/>
                    </a:lnTo>
                    <a:lnTo>
                      <a:pt x="30" y="12"/>
                    </a:lnTo>
                    <a:lnTo>
                      <a:pt x="42" y="24"/>
                    </a:lnTo>
                    <a:lnTo>
                      <a:pt x="48" y="30"/>
                    </a:lnTo>
                    <a:lnTo>
                      <a:pt x="36" y="30"/>
                    </a:lnTo>
                    <a:lnTo>
                      <a:pt x="30" y="24"/>
                    </a:lnTo>
                    <a:lnTo>
                      <a:pt x="18"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88" name="Freeform 358"/>
              <p:cNvSpPr>
                <a:spLocks/>
              </p:cNvSpPr>
              <p:nvPr/>
            </p:nvSpPr>
            <p:spPr bwMode="auto">
              <a:xfrm>
                <a:off x="5245" y="1009"/>
                <a:ext cx="42" cy="30"/>
              </a:xfrm>
              <a:custGeom>
                <a:avLst/>
                <a:gdLst>
                  <a:gd name="T0" fmla="*/ 0 w 42"/>
                  <a:gd name="T1" fmla="*/ 0 h 30"/>
                  <a:gd name="T2" fmla="*/ 6 w 42"/>
                  <a:gd name="T3" fmla="*/ 0 h 30"/>
                  <a:gd name="T4" fmla="*/ 6 w 42"/>
                  <a:gd name="T5" fmla="*/ 0 h 30"/>
                  <a:gd name="T6" fmla="*/ 12 w 42"/>
                  <a:gd name="T7" fmla="*/ 6 h 30"/>
                  <a:gd name="T8" fmla="*/ 18 w 42"/>
                  <a:gd name="T9" fmla="*/ 6 h 30"/>
                  <a:gd name="T10" fmla="*/ 24 w 42"/>
                  <a:gd name="T11" fmla="*/ 12 h 30"/>
                  <a:gd name="T12" fmla="*/ 36 w 42"/>
                  <a:gd name="T13" fmla="*/ 18 h 30"/>
                  <a:gd name="T14" fmla="*/ 42 w 42"/>
                  <a:gd name="T15" fmla="*/ 24 h 30"/>
                  <a:gd name="T16" fmla="*/ 42 w 42"/>
                  <a:gd name="T17" fmla="*/ 30 h 30"/>
                  <a:gd name="T18" fmla="*/ 36 w 42"/>
                  <a:gd name="T19" fmla="*/ 24 h 30"/>
                  <a:gd name="T20" fmla="*/ 30 w 42"/>
                  <a:gd name="T21" fmla="*/ 24 h 30"/>
                  <a:gd name="T22" fmla="*/ 24 w 42"/>
                  <a:gd name="T23" fmla="*/ 18 h 30"/>
                  <a:gd name="T24" fmla="*/ 18 w 42"/>
                  <a:gd name="T25" fmla="*/ 12 h 30"/>
                  <a:gd name="T26" fmla="*/ 12 w 42"/>
                  <a:gd name="T27" fmla="*/ 12 h 30"/>
                  <a:gd name="T28" fmla="*/ 6 w 42"/>
                  <a:gd name="T29" fmla="*/ 6 h 30"/>
                  <a:gd name="T30" fmla="*/ 0 w 42"/>
                  <a:gd name="T31" fmla="*/ 0 h 30"/>
                  <a:gd name="T32" fmla="*/ 0 w 42"/>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0" y="0"/>
                    </a:moveTo>
                    <a:lnTo>
                      <a:pt x="6" y="0"/>
                    </a:lnTo>
                    <a:lnTo>
                      <a:pt x="12" y="6"/>
                    </a:lnTo>
                    <a:lnTo>
                      <a:pt x="18" y="6"/>
                    </a:lnTo>
                    <a:lnTo>
                      <a:pt x="24" y="12"/>
                    </a:lnTo>
                    <a:lnTo>
                      <a:pt x="36" y="18"/>
                    </a:lnTo>
                    <a:lnTo>
                      <a:pt x="42" y="24"/>
                    </a:lnTo>
                    <a:lnTo>
                      <a:pt x="42" y="30"/>
                    </a:lnTo>
                    <a:lnTo>
                      <a:pt x="36" y="24"/>
                    </a:lnTo>
                    <a:lnTo>
                      <a:pt x="30" y="24"/>
                    </a:lnTo>
                    <a:lnTo>
                      <a:pt x="24" y="18"/>
                    </a:lnTo>
                    <a:lnTo>
                      <a:pt x="18" y="12"/>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89" name="Freeform 359"/>
              <p:cNvSpPr>
                <a:spLocks/>
              </p:cNvSpPr>
              <p:nvPr/>
            </p:nvSpPr>
            <p:spPr bwMode="auto">
              <a:xfrm>
                <a:off x="5287" y="1009"/>
                <a:ext cx="36" cy="24"/>
              </a:xfrm>
              <a:custGeom>
                <a:avLst/>
                <a:gdLst>
                  <a:gd name="T0" fmla="*/ 0 w 36"/>
                  <a:gd name="T1" fmla="*/ 24 h 24"/>
                  <a:gd name="T2" fmla="*/ 0 w 36"/>
                  <a:gd name="T3" fmla="*/ 24 h 24"/>
                  <a:gd name="T4" fmla="*/ 6 w 36"/>
                  <a:gd name="T5" fmla="*/ 18 h 24"/>
                  <a:gd name="T6" fmla="*/ 12 w 36"/>
                  <a:gd name="T7" fmla="*/ 12 h 24"/>
                  <a:gd name="T8" fmla="*/ 18 w 36"/>
                  <a:gd name="T9" fmla="*/ 12 h 24"/>
                  <a:gd name="T10" fmla="*/ 24 w 36"/>
                  <a:gd name="T11" fmla="*/ 6 h 24"/>
                  <a:gd name="T12" fmla="*/ 30 w 36"/>
                  <a:gd name="T13" fmla="*/ 0 h 24"/>
                  <a:gd name="T14" fmla="*/ 36 w 36"/>
                  <a:gd name="T15" fmla="*/ 0 h 24"/>
                  <a:gd name="T16" fmla="*/ 36 w 36"/>
                  <a:gd name="T17" fmla="*/ 0 h 24"/>
                  <a:gd name="T18" fmla="*/ 36 w 36"/>
                  <a:gd name="T19" fmla="*/ 6 h 24"/>
                  <a:gd name="T20" fmla="*/ 36 w 36"/>
                  <a:gd name="T21" fmla="*/ 6 h 24"/>
                  <a:gd name="T22" fmla="*/ 30 w 36"/>
                  <a:gd name="T23" fmla="*/ 12 h 24"/>
                  <a:gd name="T24" fmla="*/ 18 w 36"/>
                  <a:gd name="T25" fmla="*/ 18 h 24"/>
                  <a:gd name="T26" fmla="*/ 12 w 36"/>
                  <a:gd name="T27" fmla="*/ 18 h 24"/>
                  <a:gd name="T28" fmla="*/ 6 w 36"/>
                  <a:gd name="T29" fmla="*/ 24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24"/>
                    </a:lnTo>
                    <a:lnTo>
                      <a:pt x="6" y="18"/>
                    </a:lnTo>
                    <a:lnTo>
                      <a:pt x="12" y="12"/>
                    </a:lnTo>
                    <a:lnTo>
                      <a:pt x="18" y="12"/>
                    </a:lnTo>
                    <a:lnTo>
                      <a:pt x="24" y="6"/>
                    </a:lnTo>
                    <a:lnTo>
                      <a:pt x="30" y="0"/>
                    </a:lnTo>
                    <a:lnTo>
                      <a:pt x="36" y="0"/>
                    </a:lnTo>
                    <a:lnTo>
                      <a:pt x="36" y="6"/>
                    </a:lnTo>
                    <a:lnTo>
                      <a:pt x="30" y="12"/>
                    </a:lnTo>
                    <a:lnTo>
                      <a:pt x="18" y="18"/>
                    </a:lnTo>
                    <a:lnTo>
                      <a:pt x="12"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90" name="Freeform 360"/>
              <p:cNvSpPr>
                <a:spLocks/>
              </p:cNvSpPr>
              <p:nvPr/>
            </p:nvSpPr>
            <p:spPr bwMode="auto">
              <a:xfrm>
                <a:off x="5197" y="884"/>
                <a:ext cx="36" cy="18"/>
              </a:xfrm>
              <a:custGeom>
                <a:avLst/>
                <a:gdLst>
                  <a:gd name="T0" fmla="*/ 0 w 36"/>
                  <a:gd name="T1" fmla="*/ 0 h 18"/>
                  <a:gd name="T2" fmla="*/ 6 w 36"/>
                  <a:gd name="T3" fmla="*/ 0 h 18"/>
                  <a:gd name="T4" fmla="*/ 6 w 36"/>
                  <a:gd name="T5" fmla="*/ 0 h 18"/>
                  <a:gd name="T6" fmla="*/ 12 w 36"/>
                  <a:gd name="T7" fmla="*/ 0 h 18"/>
                  <a:gd name="T8" fmla="*/ 18 w 36"/>
                  <a:gd name="T9" fmla="*/ 0 h 18"/>
                  <a:gd name="T10" fmla="*/ 24 w 36"/>
                  <a:gd name="T11" fmla="*/ 6 h 18"/>
                  <a:gd name="T12" fmla="*/ 24 w 36"/>
                  <a:gd name="T13" fmla="*/ 12 h 18"/>
                  <a:gd name="T14" fmla="*/ 30 w 36"/>
                  <a:gd name="T15" fmla="*/ 12 h 18"/>
                  <a:gd name="T16" fmla="*/ 36 w 36"/>
                  <a:gd name="T17" fmla="*/ 18 h 18"/>
                  <a:gd name="T18" fmla="*/ 30 w 36"/>
                  <a:gd name="T19" fmla="*/ 18 h 18"/>
                  <a:gd name="T20" fmla="*/ 24 w 36"/>
                  <a:gd name="T21" fmla="*/ 12 h 18"/>
                  <a:gd name="T22" fmla="*/ 18 w 36"/>
                  <a:gd name="T23" fmla="*/ 12 h 18"/>
                  <a:gd name="T24" fmla="*/ 18 w 36"/>
                  <a:gd name="T25" fmla="*/ 6 h 18"/>
                  <a:gd name="T26" fmla="*/ 12 w 36"/>
                  <a:gd name="T27" fmla="*/ 6 h 18"/>
                  <a:gd name="T28" fmla="*/ 6 w 36"/>
                  <a:gd name="T29" fmla="*/ 0 h 18"/>
                  <a:gd name="T30" fmla="*/ 6 w 36"/>
                  <a:gd name="T31" fmla="*/ 0 h 18"/>
                  <a:gd name="T32" fmla="*/ 0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0"/>
                    </a:moveTo>
                    <a:lnTo>
                      <a:pt x="6" y="0"/>
                    </a:lnTo>
                    <a:lnTo>
                      <a:pt x="12" y="0"/>
                    </a:lnTo>
                    <a:lnTo>
                      <a:pt x="18" y="0"/>
                    </a:lnTo>
                    <a:lnTo>
                      <a:pt x="24" y="6"/>
                    </a:lnTo>
                    <a:lnTo>
                      <a:pt x="24" y="12"/>
                    </a:lnTo>
                    <a:lnTo>
                      <a:pt x="30" y="12"/>
                    </a:lnTo>
                    <a:lnTo>
                      <a:pt x="36" y="18"/>
                    </a:lnTo>
                    <a:lnTo>
                      <a:pt x="30" y="18"/>
                    </a:lnTo>
                    <a:lnTo>
                      <a:pt x="24" y="12"/>
                    </a:lnTo>
                    <a:lnTo>
                      <a:pt x="18" y="12"/>
                    </a:lnTo>
                    <a:lnTo>
                      <a:pt x="18" y="6"/>
                    </a:lnTo>
                    <a:lnTo>
                      <a:pt x="12"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91" name="Freeform 361"/>
              <p:cNvSpPr>
                <a:spLocks/>
              </p:cNvSpPr>
              <p:nvPr/>
            </p:nvSpPr>
            <p:spPr bwMode="auto">
              <a:xfrm>
                <a:off x="5191" y="902"/>
                <a:ext cx="42" cy="24"/>
              </a:xfrm>
              <a:custGeom>
                <a:avLst/>
                <a:gdLst>
                  <a:gd name="T0" fmla="*/ 0 w 42"/>
                  <a:gd name="T1" fmla="*/ 0 h 24"/>
                  <a:gd name="T2" fmla="*/ 6 w 42"/>
                  <a:gd name="T3" fmla="*/ 0 h 24"/>
                  <a:gd name="T4" fmla="*/ 6 w 42"/>
                  <a:gd name="T5" fmla="*/ 0 h 24"/>
                  <a:gd name="T6" fmla="*/ 12 w 42"/>
                  <a:gd name="T7" fmla="*/ 6 h 24"/>
                  <a:gd name="T8" fmla="*/ 18 w 42"/>
                  <a:gd name="T9" fmla="*/ 6 h 24"/>
                  <a:gd name="T10" fmla="*/ 30 w 42"/>
                  <a:gd name="T11" fmla="*/ 12 h 24"/>
                  <a:gd name="T12" fmla="*/ 36 w 42"/>
                  <a:gd name="T13" fmla="*/ 18 h 24"/>
                  <a:gd name="T14" fmla="*/ 36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6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6" y="0"/>
                    </a:lnTo>
                    <a:lnTo>
                      <a:pt x="12" y="6"/>
                    </a:lnTo>
                    <a:lnTo>
                      <a:pt x="18" y="6"/>
                    </a:lnTo>
                    <a:lnTo>
                      <a:pt x="30" y="12"/>
                    </a:lnTo>
                    <a:lnTo>
                      <a:pt x="36" y="18"/>
                    </a:lnTo>
                    <a:lnTo>
                      <a:pt x="36" y="24"/>
                    </a:lnTo>
                    <a:lnTo>
                      <a:pt x="42" y="24"/>
                    </a:lnTo>
                    <a:lnTo>
                      <a:pt x="36" y="24"/>
                    </a:lnTo>
                    <a:lnTo>
                      <a:pt x="24" y="18"/>
                    </a:lnTo>
                    <a:lnTo>
                      <a:pt x="18" y="12"/>
                    </a:lnTo>
                    <a:lnTo>
                      <a:pt x="12" y="6"/>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92" name="Freeform 362"/>
              <p:cNvSpPr>
                <a:spLocks/>
              </p:cNvSpPr>
              <p:nvPr/>
            </p:nvSpPr>
            <p:spPr bwMode="auto">
              <a:xfrm>
                <a:off x="5185" y="926"/>
                <a:ext cx="48" cy="24"/>
              </a:xfrm>
              <a:custGeom>
                <a:avLst/>
                <a:gdLst>
                  <a:gd name="T0" fmla="*/ 0 w 48"/>
                  <a:gd name="T1" fmla="*/ 0 h 24"/>
                  <a:gd name="T2" fmla="*/ 6 w 48"/>
                  <a:gd name="T3" fmla="*/ 0 h 24"/>
                  <a:gd name="T4" fmla="*/ 12 w 48"/>
                  <a:gd name="T5" fmla="*/ 0 h 24"/>
                  <a:gd name="T6" fmla="*/ 18 w 48"/>
                  <a:gd name="T7" fmla="*/ 0 h 24"/>
                  <a:gd name="T8" fmla="*/ 24 w 48"/>
                  <a:gd name="T9" fmla="*/ 6 h 24"/>
                  <a:gd name="T10" fmla="*/ 30 w 48"/>
                  <a:gd name="T11" fmla="*/ 12 h 24"/>
                  <a:gd name="T12" fmla="*/ 36 w 48"/>
                  <a:gd name="T13" fmla="*/ 18 h 24"/>
                  <a:gd name="T14" fmla="*/ 42 w 48"/>
                  <a:gd name="T15" fmla="*/ 24 h 24"/>
                  <a:gd name="T16" fmla="*/ 48 w 48"/>
                  <a:gd name="T17" fmla="*/ 24 h 24"/>
                  <a:gd name="T18" fmla="*/ 42 w 48"/>
                  <a:gd name="T19" fmla="*/ 24 h 24"/>
                  <a:gd name="T20" fmla="*/ 36 w 48"/>
                  <a:gd name="T21" fmla="*/ 24 h 24"/>
                  <a:gd name="T22" fmla="*/ 30 w 48"/>
                  <a:gd name="T23" fmla="*/ 18 h 24"/>
                  <a:gd name="T24" fmla="*/ 24 w 48"/>
                  <a:gd name="T25" fmla="*/ 12 h 24"/>
                  <a:gd name="T26" fmla="*/ 12 w 48"/>
                  <a:gd name="T27" fmla="*/ 6 h 24"/>
                  <a:gd name="T28" fmla="*/ 6 w 48"/>
                  <a:gd name="T29" fmla="*/ 6 h 24"/>
                  <a:gd name="T30" fmla="*/ 0 w 48"/>
                  <a:gd name="T31" fmla="*/ 0 h 24"/>
                  <a:gd name="T32" fmla="*/ 0 w 4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0" y="0"/>
                    </a:moveTo>
                    <a:lnTo>
                      <a:pt x="6" y="0"/>
                    </a:lnTo>
                    <a:lnTo>
                      <a:pt x="12" y="0"/>
                    </a:lnTo>
                    <a:lnTo>
                      <a:pt x="18" y="0"/>
                    </a:lnTo>
                    <a:lnTo>
                      <a:pt x="24" y="6"/>
                    </a:lnTo>
                    <a:lnTo>
                      <a:pt x="30" y="12"/>
                    </a:lnTo>
                    <a:lnTo>
                      <a:pt x="36" y="18"/>
                    </a:lnTo>
                    <a:lnTo>
                      <a:pt x="42" y="24"/>
                    </a:lnTo>
                    <a:lnTo>
                      <a:pt x="48" y="24"/>
                    </a:lnTo>
                    <a:lnTo>
                      <a:pt x="42" y="24"/>
                    </a:lnTo>
                    <a:lnTo>
                      <a:pt x="36" y="24"/>
                    </a:lnTo>
                    <a:lnTo>
                      <a:pt x="30" y="18"/>
                    </a:lnTo>
                    <a:lnTo>
                      <a:pt x="24" y="12"/>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93" name="Freeform 363"/>
              <p:cNvSpPr>
                <a:spLocks/>
              </p:cNvSpPr>
              <p:nvPr/>
            </p:nvSpPr>
            <p:spPr bwMode="auto">
              <a:xfrm>
                <a:off x="5191" y="938"/>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8 h 30"/>
                  <a:gd name="T12" fmla="*/ 30 w 36"/>
                  <a:gd name="T13" fmla="*/ 24 h 30"/>
                  <a:gd name="T14" fmla="*/ 36 w 36"/>
                  <a:gd name="T15" fmla="*/ 30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0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8"/>
                    </a:lnTo>
                    <a:lnTo>
                      <a:pt x="30" y="24"/>
                    </a:lnTo>
                    <a:lnTo>
                      <a:pt x="36" y="30"/>
                    </a:lnTo>
                    <a:lnTo>
                      <a:pt x="30" y="30"/>
                    </a:lnTo>
                    <a:lnTo>
                      <a:pt x="24" y="24"/>
                    </a:lnTo>
                    <a:lnTo>
                      <a:pt x="18" y="18"/>
                    </a:lnTo>
                    <a:lnTo>
                      <a:pt x="12" y="18"/>
                    </a:lnTo>
                    <a:lnTo>
                      <a:pt x="6"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94" name="Freeform 364"/>
              <p:cNvSpPr>
                <a:spLocks/>
              </p:cNvSpPr>
              <p:nvPr/>
            </p:nvSpPr>
            <p:spPr bwMode="auto">
              <a:xfrm>
                <a:off x="5191" y="956"/>
                <a:ext cx="30" cy="24"/>
              </a:xfrm>
              <a:custGeom>
                <a:avLst/>
                <a:gdLst>
                  <a:gd name="T0" fmla="*/ 0 w 30"/>
                  <a:gd name="T1" fmla="*/ 0 h 24"/>
                  <a:gd name="T2" fmla="*/ 0 w 30"/>
                  <a:gd name="T3" fmla="*/ 0 h 24"/>
                  <a:gd name="T4" fmla="*/ 6 w 30"/>
                  <a:gd name="T5" fmla="*/ 0 h 24"/>
                  <a:gd name="T6" fmla="*/ 12 w 30"/>
                  <a:gd name="T7" fmla="*/ 0 h 24"/>
                  <a:gd name="T8" fmla="*/ 18 w 30"/>
                  <a:gd name="T9" fmla="*/ 6 h 24"/>
                  <a:gd name="T10" fmla="*/ 18 w 30"/>
                  <a:gd name="T11" fmla="*/ 12 h 24"/>
                  <a:gd name="T12" fmla="*/ 24 w 30"/>
                  <a:gd name="T13" fmla="*/ 12 h 24"/>
                  <a:gd name="T14" fmla="*/ 30 w 30"/>
                  <a:gd name="T15" fmla="*/ 18 h 24"/>
                  <a:gd name="T16" fmla="*/ 30 w 30"/>
                  <a:gd name="T17" fmla="*/ 24 h 24"/>
                  <a:gd name="T18" fmla="*/ 30 w 30"/>
                  <a:gd name="T19" fmla="*/ 24 h 24"/>
                  <a:gd name="T20" fmla="*/ 24 w 30"/>
                  <a:gd name="T21" fmla="*/ 18 h 24"/>
                  <a:gd name="T22" fmla="*/ 18 w 30"/>
                  <a:gd name="T23" fmla="*/ 12 h 24"/>
                  <a:gd name="T24" fmla="*/ 12 w 30"/>
                  <a:gd name="T25" fmla="*/ 12 h 24"/>
                  <a:gd name="T26" fmla="*/ 6 w 30"/>
                  <a:gd name="T27" fmla="*/ 6 h 24"/>
                  <a:gd name="T28" fmla="*/ 6 w 30"/>
                  <a:gd name="T29" fmla="*/ 6 h 24"/>
                  <a:gd name="T30" fmla="*/ 0 w 30"/>
                  <a:gd name="T31" fmla="*/ 0 h 24"/>
                  <a:gd name="T32" fmla="*/ 0 w 30"/>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0"/>
                    </a:moveTo>
                    <a:lnTo>
                      <a:pt x="0" y="0"/>
                    </a:lnTo>
                    <a:lnTo>
                      <a:pt x="6" y="0"/>
                    </a:lnTo>
                    <a:lnTo>
                      <a:pt x="12" y="0"/>
                    </a:lnTo>
                    <a:lnTo>
                      <a:pt x="18" y="6"/>
                    </a:lnTo>
                    <a:lnTo>
                      <a:pt x="18" y="12"/>
                    </a:lnTo>
                    <a:lnTo>
                      <a:pt x="24" y="12"/>
                    </a:lnTo>
                    <a:lnTo>
                      <a:pt x="30" y="18"/>
                    </a:lnTo>
                    <a:lnTo>
                      <a:pt x="30" y="24"/>
                    </a:lnTo>
                    <a:lnTo>
                      <a:pt x="24" y="18"/>
                    </a:lnTo>
                    <a:lnTo>
                      <a:pt x="18" y="12"/>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95" name="Freeform 365"/>
              <p:cNvSpPr>
                <a:spLocks/>
              </p:cNvSpPr>
              <p:nvPr/>
            </p:nvSpPr>
            <p:spPr bwMode="auto">
              <a:xfrm>
                <a:off x="5191" y="968"/>
                <a:ext cx="24" cy="24"/>
              </a:xfrm>
              <a:custGeom>
                <a:avLst/>
                <a:gdLst>
                  <a:gd name="T0" fmla="*/ 0 w 24"/>
                  <a:gd name="T1" fmla="*/ 0 h 24"/>
                  <a:gd name="T2" fmla="*/ 0 w 24"/>
                  <a:gd name="T3" fmla="*/ 0 h 24"/>
                  <a:gd name="T4" fmla="*/ 6 w 24"/>
                  <a:gd name="T5" fmla="*/ 6 h 24"/>
                  <a:gd name="T6" fmla="*/ 6 w 24"/>
                  <a:gd name="T7" fmla="*/ 6 h 24"/>
                  <a:gd name="T8" fmla="*/ 12 w 24"/>
                  <a:gd name="T9" fmla="*/ 12 h 24"/>
                  <a:gd name="T10" fmla="*/ 18 w 24"/>
                  <a:gd name="T11" fmla="*/ 12 h 24"/>
                  <a:gd name="T12" fmla="*/ 18 w 24"/>
                  <a:gd name="T13" fmla="*/ 18 h 24"/>
                  <a:gd name="T14" fmla="*/ 24 w 24"/>
                  <a:gd name="T15" fmla="*/ 24 h 24"/>
                  <a:gd name="T16" fmla="*/ 24 w 24"/>
                  <a:gd name="T17" fmla="*/ 24 h 24"/>
                  <a:gd name="T18" fmla="*/ 18 w 24"/>
                  <a:gd name="T19" fmla="*/ 24 h 24"/>
                  <a:gd name="T20" fmla="*/ 18 w 24"/>
                  <a:gd name="T21" fmla="*/ 18 h 24"/>
                  <a:gd name="T22" fmla="*/ 12 w 24"/>
                  <a:gd name="T23" fmla="*/ 18 h 24"/>
                  <a:gd name="T24" fmla="*/ 12 w 24"/>
                  <a:gd name="T25" fmla="*/ 12 h 24"/>
                  <a:gd name="T26" fmla="*/ 6 w 24"/>
                  <a:gd name="T27" fmla="*/ 12 h 24"/>
                  <a:gd name="T28" fmla="*/ 6 w 24"/>
                  <a:gd name="T29" fmla="*/ 6 h 24"/>
                  <a:gd name="T30" fmla="*/ 0 w 24"/>
                  <a:gd name="T31" fmla="*/ 6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0"/>
                    </a:moveTo>
                    <a:lnTo>
                      <a:pt x="0" y="0"/>
                    </a:lnTo>
                    <a:lnTo>
                      <a:pt x="6" y="6"/>
                    </a:lnTo>
                    <a:lnTo>
                      <a:pt x="12" y="12"/>
                    </a:lnTo>
                    <a:lnTo>
                      <a:pt x="18" y="12"/>
                    </a:lnTo>
                    <a:lnTo>
                      <a:pt x="18" y="18"/>
                    </a:lnTo>
                    <a:lnTo>
                      <a:pt x="24" y="24"/>
                    </a:lnTo>
                    <a:lnTo>
                      <a:pt x="18" y="24"/>
                    </a:lnTo>
                    <a:lnTo>
                      <a:pt x="18" y="18"/>
                    </a:lnTo>
                    <a:lnTo>
                      <a:pt x="12" y="18"/>
                    </a:lnTo>
                    <a:lnTo>
                      <a:pt x="12" y="12"/>
                    </a:lnTo>
                    <a:lnTo>
                      <a:pt x="6"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96" name="Freeform 366"/>
              <p:cNvSpPr>
                <a:spLocks/>
              </p:cNvSpPr>
              <p:nvPr/>
            </p:nvSpPr>
            <p:spPr bwMode="auto">
              <a:xfrm>
                <a:off x="5191" y="986"/>
                <a:ext cx="18" cy="12"/>
              </a:xfrm>
              <a:custGeom>
                <a:avLst/>
                <a:gdLst>
                  <a:gd name="T0" fmla="*/ 6 w 18"/>
                  <a:gd name="T1" fmla="*/ 0 h 12"/>
                  <a:gd name="T2" fmla="*/ 6 w 18"/>
                  <a:gd name="T3" fmla="*/ 0 h 12"/>
                  <a:gd name="T4" fmla="*/ 12 w 18"/>
                  <a:gd name="T5" fmla="*/ 6 h 12"/>
                  <a:gd name="T6" fmla="*/ 18 w 18"/>
                  <a:gd name="T7" fmla="*/ 12 h 12"/>
                  <a:gd name="T8" fmla="*/ 18 w 18"/>
                  <a:gd name="T9" fmla="*/ 12 h 12"/>
                  <a:gd name="T10" fmla="*/ 18 w 18"/>
                  <a:gd name="T11" fmla="*/ 12 h 12"/>
                  <a:gd name="T12" fmla="*/ 12 w 18"/>
                  <a:gd name="T13" fmla="*/ 12 h 12"/>
                  <a:gd name="T14" fmla="*/ 12 w 18"/>
                  <a:gd name="T15" fmla="*/ 6 h 12"/>
                  <a:gd name="T16" fmla="*/ 6 w 18"/>
                  <a:gd name="T17" fmla="*/ 6 h 12"/>
                  <a:gd name="T18" fmla="*/ 6 w 18"/>
                  <a:gd name="T19" fmla="*/ 6 h 12"/>
                  <a:gd name="T20" fmla="*/ 6 w 18"/>
                  <a:gd name="T21" fmla="*/ 0 h 12"/>
                  <a:gd name="T22" fmla="*/ 0 w 18"/>
                  <a:gd name="T23" fmla="*/ 0 h 12"/>
                  <a:gd name="T24" fmla="*/ 6 w 1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6" y="0"/>
                    </a:moveTo>
                    <a:lnTo>
                      <a:pt x="6" y="0"/>
                    </a:lnTo>
                    <a:lnTo>
                      <a:pt x="12" y="6"/>
                    </a:lnTo>
                    <a:lnTo>
                      <a:pt x="18" y="12"/>
                    </a:lnTo>
                    <a:lnTo>
                      <a:pt x="12" y="12"/>
                    </a:lnTo>
                    <a:lnTo>
                      <a:pt x="12" y="6"/>
                    </a:lnTo>
                    <a:lnTo>
                      <a:pt x="6" y="6"/>
                    </a:lnTo>
                    <a:lnTo>
                      <a:pt x="6" y="0"/>
                    </a:lnTo>
                    <a:lnTo>
                      <a:pt x="0" y="0"/>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97" name="Freeform 367"/>
              <p:cNvSpPr>
                <a:spLocks/>
              </p:cNvSpPr>
              <p:nvPr/>
            </p:nvSpPr>
            <p:spPr bwMode="auto">
              <a:xfrm>
                <a:off x="5209" y="992"/>
                <a:ext cx="30" cy="6"/>
              </a:xfrm>
              <a:custGeom>
                <a:avLst/>
                <a:gdLst>
                  <a:gd name="T0" fmla="*/ 0 w 30"/>
                  <a:gd name="T1" fmla="*/ 0 h 6"/>
                  <a:gd name="T2" fmla="*/ 6 w 30"/>
                  <a:gd name="T3" fmla="*/ 0 h 6"/>
                  <a:gd name="T4" fmla="*/ 12 w 30"/>
                  <a:gd name="T5" fmla="*/ 0 h 6"/>
                  <a:gd name="T6" fmla="*/ 12 w 30"/>
                  <a:gd name="T7" fmla="*/ 0 h 6"/>
                  <a:gd name="T8" fmla="*/ 18 w 30"/>
                  <a:gd name="T9" fmla="*/ 0 h 6"/>
                  <a:gd name="T10" fmla="*/ 24 w 30"/>
                  <a:gd name="T11" fmla="*/ 0 h 6"/>
                  <a:gd name="T12" fmla="*/ 30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12 w 30"/>
                  <a:gd name="T29" fmla="*/ 0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98" name="Freeform 368"/>
              <p:cNvSpPr>
                <a:spLocks/>
              </p:cNvSpPr>
              <p:nvPr/>
            </p:nvSpPr>
            <p:spPr bwMode="auto">
              <a:xfrm>
                <a:off x="5209" y="998"/>
                <a:ext cx="24" cy="11"/>
              </a:xfrm>
              <a:custGeom>
                <a:avLst/>
                <a:gdLst>
                  <a:gd name="T0" fmla="*/ 0 w 24"/>
                  <a:gd name="T1" fmla="*/ 0 h 11"/>
                  <a:gd name="T2" fmla="*/ 0 w 24"/>
                  <a:gd name="T3" fmla="*/ 0 h 11"/>
                  <a:gd name="T4" fmla="*/ 6 w 24"/>
                  <a:gd name="T5" fmla="*/ 0 h 11"/>
                  <a:gd name="T6" fmla="*/ 6 w 24"/>
                  <a:gd name="T7" fmla="*/ 0 h 11"/>
                  <a:gd name="T8" fmla="*/ 12 w 24"/>
                  <a:gd name="T9" fmla="*/ 0 h 11"/>
                  <a:gd name="T10" fmla="*/ 18 w 24"/>
                  <a:gd name="T11" fmla="*/ 5 h 11"/>
                  <a:gd name="T12" fmla="*/ 24 w 24"/>
                  <a:gd name="T13" fmla="*/ 5 h 11"/>
                  <a:gd name="T14" fmla="*/ 24 w 24"/>
                  <a:gd name="T15" fmla="*/ 5 h 11"/>
                  <a:gd name="T16" fmla="*/ 24 w 24"/>
                  <a:gd name="T17" fmla="*/ 5 h 11"/>
                  <a:gd name="T18" fmla="*/ 24 w 24"/>
                  <a:gd name="T19" fmla="*/ 11 h 11"/>
                  <a:gd name="T20" fmla="*/ 24 w 24"/>
                  <a:gd name="T21" fmla="*/ 11 h 11"/>
                  <a:gd name="T22" fmla="*/ 18 w 24"/>
                  <a:gd name="T23" fmla="*/ 5 h 11"/>
                  <a:gd name="T24" fmla="*/ 12 w 24"/>
                  <a:gd name="T25" fmla="*/ 5 h 11"/>
                  <a:gd name="T26" fmla="*/ 6 w 24"/>
                  <a:gd name="T27" fmla="*/ 5 h 11"/>
                  <a:gd name="T28" fmla="*/ 6 w 24"/>
                  <a:gd name="T29" fmla="*/ 5 h 11"/>
                  <a:gd name="T30" fmla="*/ 0 w 24"/>
                  <a:gd name="T31" fmla="*/ 0 h 11"/>
                  <a:gd name="T32" fmla="*/ 0 w 24"/>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0"/>
                    </a:moveTo>
                    <a:lnTo>
                      <a:pt x="0" y="0"/>
                    </a:lnTo>
                    <a:lnTo>
                      <a:pt x="6" y="0"/>
                    </a:lnTo>
                    <a:lnTo>
                      <a:pt x="12" y="0"/>
                    </a:lnTo>
                    <a:lnTo>
                      <a:pt x="18" y="5"/>
                    </a:lnTo>
                    <a:lnTo>
                      <a:pt x="24" y="5"/>
                    </a:lnTo>
                    <a:lnTo>
                      <a:pt x="24" y="11"/>
                    </a:lnTo>
                    <a:lnTo>
                      <a:pt x="18" y="5"/>
                    </a:lnTo>
                    <a:lnTo>
                      <a:pt x="12" y="5"/>
                    </a:lnTo>
                    <a:lnTo>
                      <a:pt x="6"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799" name="Freeform 369"/>
              <p:cNvSpPr>
                <a:spLocks/>
              </p:cNvSpPr>
              <p:nvPr/>
            </p:nvSpPr>
            <p:spPr bwMode="auto">
              <a:xfrm>
                <a:off x="5221" y="974"/>
                <a:ext cx="24" cy="6"/>
              </a:xfrm>
              <a:custGeom>
                <a:avLst/>
                <a:gdLst>
                  <a:gd name="T0" fmla="*/ 0 w 24"/>
                  <a:gd name="T1" fmla="*/ 6 h 6"/>
                  <a:gd name="T2" fmla="*/ 0 w 24"/>
                  <a:gd name="T3" fmla="*/ 6 h 6"/>
                  <a:gd name="T4" fmla="*/ 6 w 24"/>
                  <a:gd name="T5" fmla="*/ 6 h 6"/>
                  <a:gd name="T6" fmla="*/ 6 w 24"/>
                  <a:gd name="T7" fmla="*/ 6 h 6"/>
                  <a:gd name="T8" fmla="*/ 12 w 24"/>
                  <a:gd name="T9" fmla="*/ 0 h 6"/>
                  <a:gd name="T10" fmla="*/ 18 w 24"/>
                  <a:gd name="T11" fmla="*/ 6 h 6"/>
                  <a:gd name="T12" fmla="*/ 24 w 24"/>
                  <a:gd name="T13" fmla="*/ 6 h 6"/>
                  <a:gd name="T14" fmla="*/ 24 w 24"/>
                  <a:gd name="T15" fmla="*/ 6 h 6"/>
                  <a:gd name="T16" fmla="*/ 24 w 24"/>
                  <a:gd name="T17" fmla="*/ 6 h 6"/>
                  <a:gd name="T18" fmla="*/ 24 w 24"/>
                  <a:gd name="T19" fmla="*/ 6 h 6"/>
                  <a:gd name="T20" fmla="*/ 24 w 24"/>
                  <a:gd name="T21" fmla="*/ 6 h 6"/>
                  <a:gd name="T22" fmla="*/ 24 w 24"/>
                  <a:gd name="T23" fmla="*/ 6 h 6"/>
                  <a:gd name="T24" fmla="*/ 18 w 24"/>
                  <a:gd name="T25" fmla="*/ 6 h 6"/>
                  <a:gd name="T26" fmla="*/ 12 w 24"/>
                  <a:gd name="T27" fmla="*/ 6 h 6"/>
                  <a:gd name="T28" fmla="*/ 6 w 24"/>
                  <a:gd name="T29" fmla="*/ 6 h 6"/>
                  <a:gd name="T30" fmla="*/ 6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6"/>
                    </a:lnTo>
                    <a:lnTo>
                      <a:pt x="12" y="0"/>
                    </a:lnTo>
                    <a:lnTo>
                      <a:pt x="18"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00" name="Freeform 370"/>
              <p:cNvSpPr>
                <a:spLocks/>
              </p:cNvSpPr>
              <p:nvPr/>
            </p:nvSpPr>
            <p:spPr bwMode="auto">
              <a:xfrm>
                <a:off x="5227" y="962"/>
                <a:ext cx="30" cy="6"/>
              </a:xfrm>
              <a:custGeom>
                <a:avLst/>
                <a:gdLst>
                  <a:gd name="T0" fmla="*/ 0 w 30"/>
                  <a:gd name="T1" fmla="*/ 6 h 6"/>
                  <a:gd name="T2" fmla="*/ 0 w 30"/>
                  <a:gd name="T3" fmla="*/ 6 h 6"/>
                  <a:gd name="T4" fmla="*/ 6 w 30"/>
                  <a:gd name="T5" fmla="*/ 6 h 6"/>
                  <a:gd name="T6" fmla="*/ 12 w 30"/>
                  <a:gd name="T7" fmla="*/ 0 h 6"/>
                  <a:gd name="T8" fmla="*/ 18 w 30"/>
                  <a:gd name="T9" fmla="*/ 0 h 6"/>
                  <a:gd name="T10" fmla="*/ 18 w 30"/>
                  <a:gd name="T11" fmla="*/ 0 h 6"/>
                  <a:gd name="T12" fmla="*/ 24 w 30"/>
                  <a:gd name="T13" fmla="*/ 0 h 6"/>
                  <a:gd name="T14" fmla="*/ 30 w 30"/>
                  <a:gd name="T15" fmla="*/ 0 h 6"/>
                  <a:gd name="T16" fmla="*/ 30 w 30"/>
                  <a:gd name="T17" fmla="*/ 0 h 6"/>
                  <a:gd name="T18" fmla="*/ 30 w 30"/>
                  <a:gd name="T19" fmla="*/ 0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6"/>
                    </a:lnTo>
                    <a:lnTo>
                      <a:pt x="12" y="0"/>
                    </a:lnTo>
                    <a:lnTo>
                      <a:pt x="18" y="0"/>
                    </a:lnTo>
                    <a:lnTo>
                      <a:pt x="24" y="0"/>
                    </a:lnTo>
                    <a:lnTo>
                      <a:pt x="30" y="0"/>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01" name="Freeform 371"/>
              <p:cNvSpPr>
                <a:spLocks/>
              </p:cNvSpPr>
              <p:nvPr/>
            </p:nvSpPr>
            <p:spPr bwMode="auto">
              <a:xfrm>
                <a:off x="5227" y="944"/>
                <a:ext cx="36" cy="12"/>
              </a:xfrm>
              <a:custGeom>
                <a:avLst/>
                <a:gdLst>
                  <a:gd name="T0" fmla="*/ 0 w 36"/>
                  <a:gd name="T1" fmla="*/ 12 h 12"/>
                  <a:gd name="T2" fmla="*/ 6 w 36"/>
                  <a:gd name="T3" fmla="*/ 12 h 12"/>
                  <a:gd name="T4" fmla="*/ 12 w 36"/>
                  <a:gd name="T5" fmla="*/ 6 h 12"/>
                  <a:gd name="T6" fmla="*/ 18 w 36"/>
                  <a:gd name="T7" fmla="*/ 6 h 12"/>
                  <a:gd name="T8" fmla="*/ 24 w 36"/>
                  <a:gd name="T9" fmla="*/ 6 h 12"/>
                  <a:gd name="T10" fmla="*/ 30 w 36"/>
                  <a:gd name="T11" fmla="*/ 0 h 12"/>
                  <a:gd name="T12" fmla="*/ 30 w 36"/>
                  <a:gd name="T13" fmla="*/ 0 h 12"/>
                  <a:gd name="T14" fmla="*/ 36 w 36"/>
                  <a:gd name="T15" fmla="*/ 0 h 12"/>
                  <a:gd name="T16" fmla="*/ 36 w 36"/>
                  <a:gd name="T17" fmla="*/ 0 h 12"/>
                  <a:gd name="T18" fmla="*/ 36 w 36"/>
                  <a:gd name="T19" fmla="*/ 6 h 12"/>
                  <a:gd name="T20" fmla="*/ 30 w 36"/>
                  <a:gd name="T21" fmla="*/ 6 h 12"/>
                  <a:gd name="T22" fmla="*/ 30 w 36"/>
                  <a:gd name="T23" fmla="*/ 6 h 12"/>
                  <a:gd name="T24" fmla="*/ 24 w 36"/>
                  <a:gd name="T25" fmla="*/ 6 h 12"/>
                  <a:gd name="T26" fmla="*/ 18 w 36"/>
                  <a:gd name="T27" fmla="*/ 12 h 12"/>
                  <a:gd name="T28" fmla="*/ 12 w 36"/>
                  <a:gd name="T29" fmla="*/ 12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12"/>
                    </a:lnTo>
                    <a:lnTo>
                      <a:pt x="12" y="6"/>
                    </a:lnTo>
                    <a:lnTo>
                      <a:pt x="18" y="6"/>
                    </a:lnTo>
                    <a:lnTo>
                      <a:pt x="24" y="6"/>
                    </a:lnTo>
                    <a:lnTo>
                      <a:pt x="30" y="0"/>
                    </a:lnTo>
                    <a:lnTo>
                      <a:pt x="36" y="0"/>
                    </a:lnTo>
                    <a:lnTo>
                      <a:pt x="36" y="6"/>
                    </a:lnTo>
                    <a:lnTo>
                      <a:pt x="30" y="6"/>
                    </a:lnTo>
                    <a:lnTo>
                      <a:pt x="24" y="6"/>
                    </a:lnTo>
                    <a:lnTo>
                      <a:pt x="18" y="12"/>
                    </a:lnTo>
                    <a:lnTo>
                      <a:pt x="12" y="12"/>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02" name="Freeform 372"/>
              <p:cNvSpPr>
                <a:spLocks/>
              </p:cNvSpPr>
              <p:nvPr/>
            </p:nvSpPr>
            <p:spPr bwMode="auto">
              <a:xfrm>
                <a:off x="5233" y="908"/>
                <a:ext cx="36" cy="18"/>
              </a:xfrm>
              <a:custGeom>
                <a:avLst/>
                <a:gdLst>
                  <a:gd name="T0" fmla="*/ 0 w 36"/>
                  <a:gd name="T1" fmla="*/ 18 h 18"/>
                  <a:gd name="T2" fmla="*/ 0 w 36"/>
                  <a:gd name="T3" fmla="*/ 18 h 18"/>
                  <a:gd name="T4" fmla="*/ 6 w 36"/>
                  <a:gd name="T5" fmla="*/ 12 h 18"/>
                  <a:gd name="T6" fmla="*/ 12 w 36"/>
                  <a:gd name="T7" fmla="*/ 12 h 18"/>
                  <a:gd name="T8" fmla="*/ 18 w 36"/>
                  <a:gd name="T9" fmla="*/ 6 h 18"/>
                  <a:gd name="T10" fmla="*/ 24 w 36"/>
                  <a:gd name="T11" fmla="*/ 6 h 18"/>
                  <a:gd name="T12" fmla="*/ 30 w 36"/>
                  <a:gd name="T13" fmla="*/ 6 h 18"/>
                  <a:gd name="T14" fmla="*/ 30 w 36"/>
                  <a:gd name="T15" fmla="*/ 0 h 18"/>
                  <a:gd name="T16" fmla="*/ 36 w 36"/>
                  <a:gd name="T17" fmla="*/ 6 h 18"/>
                  <a:gd name="T18" fmla="*/ 36 w 36"/>
                  <a:gd name="T19" fmla="*/ 6 h 18"/>
                  <a:gd name="T20" fmla="*/ 30 w 36"/>
                  <a:gd name="T21" fmla="*/ 6 h 18"/>
                  <a:gd name="T22" fmla="*/ 24 w 36"/>
                  <a:gd name="T23" fmla="*/ 12 h 18"/>
                  <a:gd name="T24" fmla="*/ 18 w 36"/>
                  <a:gd name="T25" fmla="*/ 12 h 18"/>
                  <a:gd name="T26" fmla="*/ 12 w 36"/>
                  <a:gd name="T27" fmla="*/ 12 h 18"/>
                  <a:gd name="T28" fmla="*/ 6 w 36"/>
                  <a:gd name="T29" fmla="*/ 18 h 18"/>
                  <a:gd name="T30" fmla="*/ 0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0" y="18"/>
                    </a:lnTo>
                    <a:lnTo>
                      <a:pt x="6" y="12"/>
                    </a:lnTo>
                    <a:lnTo>
                      <a:pt x="12" y="12"/>
                    </a:lnTo>
                    <a:lnTo>
                      <a:pt x="18" y="6"/>
                    </a:lnTo>
                    <a:lnTo>
                      <a:pt x="24" y="6"/>
                    </a:lnTo>
                    <a:lnTo>
                      <a:pt x="30" y="6"/>
                    </a:lnTo>
                    <a:lnTo>
                      <a:pt x="30" y="0"/>
                    </a:lnTo>
                    <a:lnTo>
                      <a:pt x="36" y="6"/>
                    </a:lnTo>
                    <a:lnTo>
                      <a:pt x="30" y="6"/>
                    </a:lnTo>
                    <a:lnTo>
                      <a:pt x="24" y="12"/>
                    </a:lnTo>
                    <a:lnTo>
                      <a:pt x="18" y="12"/>
                    </a:lnTo>
                    <a:lnTo>
                      <a:pt x="12" y="12"/>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03" name="Freeform 373"/>
              <p:cNvSpPr>
                <a:spLocks/>
              </p:cNvSpPr>
              <p:nvPr/>
            </p:nvSpPr>
            <p:spPr bwMode="auto">
              <a:xfrm>
                <a:off x="5227" y="878"/>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2 h 24"/>
                  <a:gd name="T26" fmla="*/ 12 w 36"/>
                  <a:gd name="T27" fmla="*/ 18 h 24"/>
                  <a:gd name="T28" fmla="*/ 6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0"/>
                    </a:lnTo>
                    <a:lnTo>
                      <a:pt x="36" y="0"/>
                    </a:lnTo>
                    <a:lnTo>
                      <a:pt x="36" y="6"/>
                    </a:lnTo>
                    <a:lnTo>
                      <a:pt x="30" y="6"/>
                    </a:lnTo>
                    <a:lnTo>
                      <a:pt x="24" y="12"/>
                    </a:lnTo>
                    <a:lnTo>
                      <a:pt x="18" y="12"/>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04" name="Freeform 374"/>
              <p:cNvSpPr>
                <a:spLocks/>
              </p:cNvSpPr>
              <p:nvPr/>
            </p:nvSpPr>
            <p:spPr bwMode="auto">
              <a:xfrm>
                <a:off x="5233" y="926"/>
                <a:ext cx="30" cy="18"/>
              </a:xfrm>
              <a:custGeom>
                <a:avLst/>
                <a:gdLst>
                  <a:gd name="T0" fmla="*/ 0 w 30"/>
                  <a:gd name="T1" fmla="*/ 18 h 18"/>
                  <a:gd name="T2" fmla="*/ 0 w 30"/>
                  <a:gd name="T3" fmla="*/ 12 h 18"/>
                  <a:gd name="T4" fmla="*/ 6 w 30"/>
                  <a:gd name="T5" fmla="*/ 12 h 18"/>
                  <a:gd name="T6" fmla="*/ 12 w 30"/>
                  <a:gd name="T7" fmla="*/ 6 h 18"/>
                  <a:gd name="T8" fmla="*/ 18 w 30"/>
                  <a:gd name="T9" fmla="*/ 6 h 18"/>
                  <a:gd name="T10" fmla="*/ 24 w 30"/>
                  <a:gd name="T11" fmla="*/ 0 h 18"/>
                  <a:gd name="T12" fmla="*/ 24 w 30"/>
                  <a:gd name="T13" fmla="*/ 0 h 18"/>
                  <a:gd name="T14" fmla="*/ 30 w 30"/>
                  <a:gd name="T15" fmla="*/ 0 h 18"/>
                  <a:gd name="T16" fmla="*/ 30 w 30"/>
                  <a:gd name="T17" fmla="*/ 0 h 18"/>
                  <a:gd name="T18" fmla="*/ 30 w 30"/>
                  <a:gd name="T19" fmla="*/ 0 h 18"/>
                  <a:gd name="T20" fmla="*/ 24 w 30"/>
                  <a:gd name="T21" fmla="*/ 6 h 18"/>
                  <a:gd name="T22" fmla="*/ 24 w 30"/>
                  <a:gd name="T23" fmla="*/ 6 h 18"/>
                  <a:gd name="T24" fmla="*/ 18 w 30"/>
                  <a:gd name="T25" fmla="*/ 12 h 18"/>
                  <a:gd name="T26" fmla="*/ 12 w 30"/>
                  <a:gd name="T27" fmla="*/ 12 h 18"/>
                  <a:gd name="T28" fmla="*/ 6 w 30"/>
                  <a:gd name="T29" fmla="*/ 12 h 18"/>
                  <a:gd name="T30" fmla="*/ 0 w 30"/>
                  <a:gd name="T31" fmla="*/ 12 h 18"/>
                  <a:gd name="T32" fmla="*/ 0 w 3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18"/>
                    </a:moveTo>
                    <a:lnTo>
                      <a:pt x="0" y="12"/>
                    </a:lnTo>
                    <a:lnTo>
                      <a:pt x="6" y="12"/>
                    </a:lnTo>
                    <a:lnTo>
                      <a:pt x="12" y="6"/>
                    </a:lnTo>
                    <a:lnTo>
                      <a:pt x="18" y="6"/>
                    </a:lnTo>
                    <a:lnTo>
                      <a:pt x="24" y="0"/>
                    </a:lnTo>
                    <a:lnTo>
                      <a:pt x="30" y="0"/>
                    </a:lnTo>
                    <a:lnTo>
                      <a:pt x="24" y="6"/>
                    </a:lnTo>
                    <a:lnTo>
                      <a:pt x="18" y="12"/>
                    </a:lnTo>
                    <a:lnTo>
                      <a:pt x="12" y="12"/>
                    </a:lnTo>
                    <a:lnTo>
                      <a:pt x="6" y="12"/>
                    </a:lnTo>
                    <a:lnTo>
                      <a:pt x="0" y="12"/>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05" name="Freeform 375"/>
              <p:cNvSpPr>
                <a:spLocks/>
              </p:cNvSpPr>
              <p:nvPr/>
            </p:nvSpPr>
            <p:spPr bwMode="auto">
              <a:xfrm>
                <a:off x="5191" y="914"/>
                <a:ext cx="42" cy="24"/>
              </a:xfrm>
              <a:custGeom>
                <a:avLst/>
                <a:gdLst>
                  <a:gd name="T0" fmla="*/ 0 w 42"/>
                  <a:gd name="T1" fmla="*/ 0 h 24"/>
                  <a:gd name="T2" fmla="*/ 0 w 42"/>
                  <a:gd name="T3" fmla="*/ 0 h 24"/>
                  <a:gd name="T4" fmla="*/ 6 w 42"/>
                  <a:gd name="T5" fmla="*/ 0 h 24"/>
                  <a:gd name="T6" fmla="*/ 12 w 42"/>
                  <a:gd name="T7" fmla="*/ 0 h 24"/>
                  <a:gd name="T8" fmla="*/ 18 w 42"/>
                  <a:gd name="T9" fmla="*/ 6 h 24"/>
                  <a:gd name="T10" fmla="*/ 30 w 42"/>
                  <a:gd name="T11" fmla="*/ 12 h 24"/>
                  <a:gd name="T12" fmla="*/ 36 w 42"/>
                  <a:gd name="T13" fmla="*/ 18 h 24"/>
                  <a:gd name="T14" fmla="*/ 42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0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0" y="0"/>
                    </a:lnTo>
                    <a:lnTo>
                      <a:pt x="6" y="0"/>
                    </a:lnTo>
                    <a:lnTo>
                      <a:pt x="12" y="0"/>
                    </a:lnTo>
                    <a:lnTo>
                      <a:pt x="18" y="6"/>
                    </a:lnTo>
                    <a:lnTo>
                      <a:pt x="30" y="12"/>
                    </a:lnTo>
                    <a:lnTo>
                      <a:pt x="36" y="18"/>
                    </a:lnTo>
                    <a:lnTo>
                      <a:pt x="42" y="24"/>
                    </a:lnTo>
                    <a:lnTo>
                      <a:pt x="36" y="24"/>
                    </a:lnTo>
                    <a:lnTo>
                      <a:pt x="24" y="18"/>
                    </a:lnTo>
                    <a:lnTo>
                      <a:pt x="18" y="12"/>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06" name="Freeform 376"/>
              <p:cNvSpPr>
                <a:spLocks/>
              </p:cNvSpPr>
              <p:nvPr/>
            </p:nvSpPr>
            <p:spPr bwMode="auto">
              <a:xfrm>
                <a:off x="5197" y="890"/>
                <a:ext cx="36" cy="30"/>
              </a:xfrm>
              <a:custGeom>
                <a:avLst/>
                <a:gdLst>
                  <a:gd name="T0" fmla="*/ 0 w 36"/>
                  <a:gd name="T1" fmla="*/ 0 h 30"/>
                  <a:gd name="T2" fmla="*/ 0 w 36"/>
                  <a:gd name="T3" fmla="*/ 0 h 30"/>
                  <a:gd name="T4" fmla="*/ 6 w 36"/>
                  <a:gd name="T5" fmla="*/ 6 h 30"/>
                  <a:gd name="T6" fmla="*/ 12 w 36"/>
                  <a:gd name="T7" fmla="*/ 6 h 30"/>
                  <a:gd name="T8" fmla="*/ 18 w 36"/>
                  <a:gd name="T9" fmla="*/ 6 h 30"/>
                  <a:gd name="T10" fmla="*/ 24 w 36"/>
                  <a:gd name="T11" fmla="*/ 12 h 30"/>
                  <a:gd name="T12" fmla="*/ 30 w 36"/>
                  <a:gd name="T13" fmla="*/ 18 h 30"/>
                  <a:gd name="T14" fmla="*/ 30 w 36"/>
                  <a:gd name="T15" fmla="*/ 24 h 30"/>
                  <a:gd name="T16" fmla="*/ 36 w 36"/>
                  <a:gd name="T17" fmla="*/ 30 h 30"/>
                  <a:gd name="T18" fmla="*/ 30 w 36"/>
                  <a:gd name="T19" fmla="*/ 24 h 30"/>
                  <a:gd name="T20" fmla="*/ 24 w 36"/>
                  <a:gd name="T21" fmla="*/ 18 h 30"/>
                  <a:gd name="T22" fmla="*/ 18 w 36"/>
                  <a:gd name="T23" fmla="*/ 18 h 30"/>
                  <a:gd name="T24" fmla="*/ 12 w 36"/>
                  <a:gd name="T25" fmla="*/ 12 h 30"/>
                  <a:gd name="T26" fmla="*/ 12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6"/>
                    </a:lnTo>
                    <a:lnTo>
                      <a:pt x="12" y="6"/>
                    </a:lnTo>
                    <a:lnTo>
                      <a:pt x="18" y="6"/>
                    </a:lnTo>
                    <a:lnTo>
                      <a:pt x="24" y="12"/>
                    </a:lnTo>
                    <a:lnTo>
                      <a:pt x="30" y="18"/>
                    </a:lnTo>
                    <a:lnTo>
                      <a:pt x="30" y="24"/>
                    </a:lnTo>
                    <a:lnTo>
                      <a:pt x="36" y="30"/>
                    </a:lnTo>
                    <a:lnTo>
                      <a:pt x="30" y="24"/>
                    </a:lnTo>
                    <a:lnTo>
                      <a:pt x="24" y="18"/>
                    </a:lnTo>
                    <a:lnTo>
                      <a:pt x="18" y="18"/>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07" name="Freeform 377"/>
              <p:cNvSpPr>
                <a:spLocks/>
              </p:cNvSpPr>
              <p:nvPr/>
            </p:nvSpPr>
            <p:spPr bwMode="auto">
              <a:xfrm>
                <a:off x="5227" y="896"/>
                <a:ext cx="36" cy="18"/>
              </a:xfrm>
              <a:custGeom>
                <a:avLst/>
                <a:gdLst>
                  <a:gd name="T0" fmla="*/ 0 w 36"/>
                  <a:gd name="T1" fmla="*/ 18 h 18"/>
                  <a:gd name="T2" fmla="*/ 6 w 36"/>
                  <a:gd name="T3" fmla="*/ 18 h 18"/>
                  <a:gd name="T4" fmla="*/ 12 w 36"/>
                  <a:gd name="T5" fmla="*/ 12 h 18"/>
                  <a:gd name="T6" fmla="*/ 18 w 36"/>
                  <a:gd name="T7" fmla="*/ 6 h 18"/>
                  <a:gd name="T8" fmla="*/ 24 w 36"/>
                  <a:gd name="T9" fmla="*/ 6 h 18"/>
                  <a:gd name="T10" fmla="*/ 24 w 36"/>
                  <a:gd name="T11" fmla="*/ 0 h 18"/>
                  <a:gd name="T12" fmla="*/ 30 w 36"/>
                  <a:gd name="T13" fmla="*/ 0 h 18"/>
                  <a:gd name="T14" fmla="*/ 36 w 36"/>
                  <a:gd name="T15" fmla="*/ 0 h 18"/>
                  <a:gd name="T16" fmla="*/ 36 w 36"/>
                  <a:gd name="T17" fmla="*/ 0 h 18"/>
                  <a:gd name="T18" fmla="*/ 36 w 36"/>
                  <a:gd name="T19" fmla="*/ 0 h 18"/>
                  <a:gd name="T20" fmla="*/ 36 w 36"/>
                  <a:gd name="T21" fmla="*/ 6 h 18"/>
                  <a:gd name="T22" fmla="*/ 30 w 36"/>
                  <a:gd name="T23" fmla="*/ 6 h 18"/>
                  <a:gd name="T24" fmla="*/ 24 w 36"/>
                  <a:gd name="T25" fmla="*/ 12 h 18"/>
                  <a:gd name="T26" fmla="*/ 18 w 36"/>
                  <a:gd name="T27" fmla="*/ 12 h 18"/>
                  <a:gd name="T28" fmla="*/ 12 w 36"/>
                  <a:gd name="T29" fmla="*/ 12 h 18"/>
                  <a:gd name="T30" fmla="*/ 6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6" y="18"/>
                    </a:lnTo>
                    <a:lnTo>
                      <a:pt x="12" y="12"/>
                    </a:lnTo>
                    <a:lnTo>
                      <a:pt x="18" y="6"/>
                    </a:lnTo>
                    <a:lnTo>
                      <a:pt x="24" y="6"/>
                    </a:lnTo>
                    <a:lnTo>
                      <a:pt x="24" y="0"/>
                    </a:lnTo>
                    <a:lnTo>
                      <a:pt x="30" y="0"/>
                    </a:lnTo>
                    <a:lnTo>
                      <a:pt x="36" y="0"/>
                    </a:lnTo>
                    <a:lnTo>
                      <a:pt x="36" y="6"/>
                    </a:lnTo>
                    <a:lnTo>
                      <a:pt x="30" y="6"/>
                    </a:lnTo>
                    <a:lnTo>
                      <a:pt x="24" y="12"/>
                    </a:lnTo>
                    <a:lnTo>
                      <a:pt x="18" y="12"/>
                    </a:lnTo>
                    <a:lnTo>
                      <a:pt x="12" y="12"/>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08" name="Freeform 378"/>
              <p:cNvSpPr>
                <a:spLocks/>
              </p:cNvSpPr>
              <p:nvPr/>
            </p:nvSpPr>
            <p:spPr bwMode="auto">
              <a:xfrm>
                <a:off x="4588" y="2079"/>
                <a:ext cx="24" cy="36"/>
              </a:xfrm>
              <a:custGeom>
                <a:avLst/>
                <a:gdLst>
                  <a:gd name="T0" fmla="*/ 0 w 24"/>
                  <a:gd name="T1" fmla="*/ 36 h 36"/>
                  <a:gd name="T2" fmla="*/ 0 w 24"/>
                  <a:gd name="T3" fmla="*/ 36 h 36"/>
                  <a:gd name="T4" fmla="*/ 0 w 24"/>
                  <a:gd name="T5" fmla="*/ 30 h 36"/>
                  <a:gd name="T6" fmla="*/ 6 w 24"/>
                  <a:gd name="T7" fmla="*/ 24 h 36"/>
                  <a:gd name="T8" fmla="*/ 6 w 24"/>
                  <a:gd name="T9" fmla="*/ 18 h 36"/>
                  <a:gd name="T10" fmla="*/ 12 w 24"/>
                  <a:gd name="T11" fmla="*/ 12 h 36"/>
                  <a:gd name="T12" fmla="*/ 18 w 24"/>
                  <a:gd name="T13" fmla="*/ 6 h 36"/>
                  <a:gd name="T14" fmla="*/ 24 w 24"/>
                  <a:gd name="T15" fmla="*/ 6 h 36"/>
                  <a:gd name="T16" fmla="*/ 24 w 24"/>
                  <a:gd name="T17" fmla="*/ 0 h 36"/>
                  <a:gd name="T18" fmla="*/ 24 w 24"/>
                  <a:gd name="T19" fmla="*/ 6 h 36"/>
                  <a:gd name="T20" fmla="*/ 18 w 24"/>
                  <a:gd name="T21" fmla="*/ 12 h 36"/>
                  <a:gd name="T22" fmla="*/ 18 w 24"/>
                  <a:gd name="T23" fmla="*/ 18 h 36"/>
                  <a:gd name="T24" fmla="*/ 12 w 24"/>
                  <a:gd name="T25" fmla="*/ 24 h 36"/>
                  <a:gd name="T26" fmla="*/ 6 w 24"/>
                  <a:gd name="T27" fmla="*/ 30 h 36"/>
                  <a:gd name="T28" fmla="*/ 6 w 24"/>
                  <a:gd name="T29" fmla="*/ 36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6" y="24"/>
                    </a:lnTo>
                    <a:lnTo>
                      <a:pt x="6" y="18"/>
                    </a:lnTo>
                    <a:lnTo>
                      <a:pt x="12" y="12"/>
                    </a:lnTo>
                    <a:lnTo>
                      <a:pt x="18" y="6"/>
                    </a:lnTo>
                    <a:lnTo>
                      <a:pt x="24" y="6"/>
                    </a:lnTo>
                    <a:lnTo>
                      <a:pt x="24" y="0"/>
                    </a:lnTo>
                    <a:lnTo>
                      <a:pt x="24" y="6"/>
                    </a:lnTo>
                    <a:lnTo>
                      <a:pt x="18" y="12"/>
                    </a:lnTo>
                    <a:lnTo>
                      <a:pt x="18" y="18"/>
                    </a:lnTo>
                    <a:lnTo>
                      <a:pt x="12" y="24"/>
                    </a:lnTo>
                    <a:lnTo>
                      <a:pt x="6" y="30"/>
                    </a:lnTo>
                    <a:lnTo>
                      <a:pt x="6" y="36"/>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09" name="Freeform 379"/>
              <p:cNvSpPr>
                <a:spLocks/>
              </p:cNvSpPr>
              <p:nvPr/>
            </p:nvSpPr>
            <p:spPr bwMode="auto">
              <a:xfrm>
                <a:off x="4606" y="2085"/>
                <a:ext cx="12" cy="30"/>
              </a:xfrm>
              <a:custGeom>
                <a:avLst/>
                <a:gdLst>
                  <a:gd name="T0" fmla="*/ 0 w 12"/>
                  <a:gd name="T1" fmla="*/ 30 h 30"/>
                  <a:gd name="T2" fmla="*/ 0 w 12"/>
                  <a:gd name="T3" fmla="*/ 24 h 30"/>
                  <a:gd name="T4" fmla="*/ 0 w 12"/>
                  <a:gd name="T5" fmla="*/ 12 h 30"/>
                  <a:gd name="T6" fmla="*/ 6 w 12"/>
                  <a:gd name="T7" fmla="*/ 6 h 30"/>
                  <a:gd name="T8" fmla="*/ 12 w 12"/>
                  <a:gd name="T9" fmla="*/ 0 h 30"/>
                  <a:gd name="T10" fmla="*/ 6 w 12"/>
                  <a:gd name="T11" fmla="*/ 6 h 30"/>
                  <a:gd name="T12" fmla="*/ 6 w 12"/>
                  <a:gd name="T13" fmla="*/ 18 h 30"/>
                  <a:gd name="T14" fmla="*/ 6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6"/>
                    </a:lnTo>
                    <a:lnTo>
                      <a:pt x="12" y="0"/>
                    </a:lnTo>
                    <a:lnTo>
                      <a:pt x="6" y="6"/>
                    </a:lnTo>
                    <a:lnTo>
                      <a:pt x="6" y="18"/>
                    </a:lnTo>
                    <a:lnTo>
                      <a:pt x="6"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10" name="Freeform 380"/>
              <p:cNvSpPr>
                <a:spLocks/>
              </p:cNvSpPr>
              <p:nvPr/>
            </p:nvSpPr>
            <p:spPr bwMode="auto">
              <a:xfrm>
                <a:off x="4457" y="2067"/>
                <a:ext cx="24" cy="18"/>
              </a:xfrm>
              <a:custGeom>
                <a:avLst/>
                <a:gdLst>
                  <a:gd name="T0" fmla="*/ 24 w 24"/>
                  <a:gd name="T1" fmla="*/ 0 h 18"/>
                  <a:gd name="T2" fmla="*/ 24 w 24"/>
                  <a:gd name="T3" fmla="*/ 0 h 18"/>
                  <a:gd name="T4" fmla="*/ 18 w 24"/>
                  <a:gd name="T5" fmla="*/ 6 h 18"/>
                  <a:gd name="T6" fmla="*/ 18 w 24"/>
                  <a:gd name="T7" fmla="*/ 6 h 18"/>
                  <a:gd name="T8" fmla="*/ 12 w 24"/>
                  <a:gd name="T9" fmla="*/ 12 h 18"/>
                  <a:gd name="T10" fmla="*/ 12 w 24"/>
                  <a:gd name="T11" fmla="*/ 18 h 18"/>
                  <a:gd name="T12" fmla="*/ 6 w 24"/>
                  <a:gd name="T13" fmla="*/ 18 h 18"/>
                  <a:gd name="T14" fmla="*/ 6 w 24"/>
                  <a:gd name="T15" fmla="*/ 18 h 18"/>
                  <a:gd name="T16" fmla="*/ 0 w 24"/>
                  <a:gd name="T17" fmla="*/ 18 h 18"/>
                  <a:gd name="T18" fmla="*/ 0 w 24"/>
                  <a:gd name="T19" fmla="*/ 18 h 18"/>
                  <a:gd name="T20" fmla="*/ 0 w 24"/>
                  <a:gd name="T21" fmla="*/ 12 h 18"/>
                  <a:gd name="T22" fmla="*/ 6 w 24"/>
                  <a:gd name="T23" fmla="*/ 12 h 18"/>
                  <a:gd name="T24" fmla="*/ 6 w 24"/>
                  <a:gd name="T25" fmla="*/ 6 h 18"/>
                  <a:gd name="T26" fmla="*/ 12 w 24"/>
                  <a:gd name="T27" fmla="*/ 6 h 18"/>
                  <a:gd name="T28" fmla="*/ 18 w 24"/>
                  <a:gd name="T29" fmla="*/ 6 h 18"/>
                  <a:gd name="T30" fmla="*/ 18 w 24"/>
                  <a:gd name="T31" fmla="*/ 0 h 18"/>
                  <a:gd name="T32" fmla="*/ 24 w 2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0"/>
                    </a:moveTo>
                    <a:lnTo>
                      <a:pt x="24" y="0"/>
                    </a:lnTo>
                    <a:lnTo>
                      <a:pt x="18" y="6"/>
                    </a:lnTo>
                    <a:lnTo>
                      <a:pt x="12" y="12"/>
                    </a:lnTo>
                    <a:lnTo>
                      <a:pt x="12" y="18"/>
                    </a:lnTo>
                    <a:lnTo>
                      <a:pt x="6" y="18"/>
                    </a:lnTo>
                    <a:lnTo>
                      <a:pt x="0" y="18"/>
                    </a:lnTo>
                    <a:lnTo>
                      <a:pt x="0" y="12"/>
                    </a:lnTo>
                    <a:lnTo>
                      <a:pt x="6" y="12"/>
                    </a:lnTo>
                    <a:lnTo>
                      <a:pt x="6" y="6"/>
                    </a:lnTo>
                    <a:lnTo>
                      <a:pt x="12" y="6"/>
                    </a:lnTo>
                    <a:lnTo>
                      <a:pt x="18" y="6"/>
                    </a:lnTo>
                    <a:lnTo>
                      <a:pt x="18" y="0"/>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11" name="Freeform 381"/>
              <p:cNvSpPr>
                <a:spLocks/>
              </p:cNvSpPr>
              <p:nvPr/>
            </p:nvSpPr>
            <p:spPr bwMode="auto">
              <a:xfrm>
                <a:off x="4451" y="2067"/>
                <a:ext cx="24" cy="6"/>
              </a:xfrm>
              <a:custGeom>
                <a:avLst/>
                <a:gdLst>
                  <a:gd name="T0" fmla="*/ 24 w 24"/>
                  <a:gd name="T1" fmla="*/ 0 h 6"/>
                  <a:gd name="T2" fmla="*/ 24 w 24"/>
                  <a:gd name="T3" fmla="*/ 0 h 6"/>
                  <a:gd name="T4" fmla="*/ 18 w 24"/>
                  <a:gd name="T5" fmla="*/ 0 h 6"/>
                  <a:gd name="T6" fmla="*/ 12 w 24"/>
                  <a:gd name="T7" fmla="*/ 0 h 6"/>
                  <a:gd name="T8" fmla="*/ 12 w 24"/>
                  <a:gd name="T9" fmla="*/ 0 h 6"/>
                  <a:gd name="T10" fmla="*/ 6 w 24"/>
                  <a:gd name="T11" fmla="*/ 0 h 6"/>
                  <a:gd name="T12" fmla="*/ 0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0 h 6"/>
                  <a:gd name="T28" fmla="*/ 18 w 24"/>
                  <a:gd name="T29" fmla="*/ 0 h 6"/>
                  <a:gd name="T30" fmla="*/ 24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24" y="0"/>
                    </a:lnTo>
                    <a:lnTo>
                      <a:pt x="18" y="0"/>
                    </a:lnTo>
                    <a:lnTo>
                      <a:pt x="12" y="0"/>
                    </a:lnTo>
                    <a:lnTo>
                      <a:pt x="6" y="0"/>
                    </a:lnTo>
                    <a:lnTo>
                      <a:pt x="0" y="0"/>
                    </a:lnTo>
                    <a:lnTo>
                      <a:pt x="0" y="6"/>
                    </a:lnTo>
                    <a:lnTo>
                      <a:pt x="6" y="6"/>
                    </a:lnTo>
                    <a:lnTo>
                      <a:pt x="12" y="0"/>
                    </a:lnTo>
                    <a:lnTo>
                      <a:pt x="18" y="0"/>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12" name="Freeform 382"/>
              <p:cNvSpPr>
                <a:spLocks/>
              </p:cNvSpPr>
              <p:nvPr/>
            </p:nvSpPr>
            <p:spPr bwMode="auto">
              <a:xfrm>
                <a:off x="4457" y="2043"/>
                <a:ext cx="24" cy="24"/>
              </a:xfrm>
              <a:custGeom>
                <a:avLst/>
                <a:gdLst>
                  <a:gd name="T0" fmla="*/ 24 w 24"/>
                  <a:gd name="T1" fmla="*/ 24 h 24"/>
                  <a:gd name="T2" fmla="*/ 18 w 24"/>
                  <a:gd name="T3" fmla="*/ 24 h 24"/>
                  <a:gd name="T4" fmla="*/ 18 w 24"/>
                  <a:gd name="T5" fmla="*/ 18 h 24"/>
                  <a:gd name="T6" fmla="*/ 12 w 24"/>
                  <a:gd name="T7" fmla="*/ 18 h 24"/>
                  <a:gd name="T8" fmla="*/ 6 w 24"/>
                  <a:gd name="T9" fmla="*/ 12 h 24"/>
                  <a:gd name="T10" fmla="*/ 0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12 h 24"/>
                  <a:gd name="T26" fmla="*/ 18 w 24"/>
                  <a:gd name="T27" fmla="*/ 12 h 24"/>
                  <a:gd name="T28" fmla="*/ 18 w 24"/>
                  <a:gd name="T29" fmla="*/ 18 h 24"/>
                  <a:gd name="T30" fmla="*/ 24 w 24"/>
                  <a:gd name="T31" fmla="*/ 24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24"/>
                    </a:lnTo>
                    <a:lnTo>
                      <a:pt x="18" y="18"/>
                    </a:lnTo>
                    <a:lnTo>
                      <a:pt x="12" y="18"/>
                    </a:lnTo>
                    <a:lnTo>
                      <a:pt x="6" y="12"/>
                    </a:lnTo>
                    <a:lnTo>
                      <a:pt x="0" y="6"/>
                    </a:lnTo>
                    <a:lnTo>
                      <a:pt x="0" y="0"/>
                    </a:lnTo>
                    <a:lnTo>
                      <a:pt x="6" y="6"/>
                    </a:lnTo>
                    <a:lnTo>
                      <a:pt x="12" y="12"/>
                    </a:lnTo>
                    <a:lnTo>
                      <a:pt x="18" y="12"/>
                    </a:lnTo>
                    <a:lnTo>
                      <a:pt x="18" y="18"/>
                    </a:lnTo>
                    <a:lnTo>
                      <a:pt x="24"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13" name="Freeform 383"/>
              <p:cNvSpPr>
                <a:spLocks/>
              </p:cNvSpPr>
              <p:nvPr/>
            </p:nvSpPr>
            <p:spPr bwMode="auto">
              <a:xfrm>
                <a:off x="4612" y="2049"/>
                <a:ext cx="6" cy="36"/>
              </a:xfrm>
              <a:custGeom>
                <a:avLst/>
                <a:gdLst>
                  <a:gd name="T0" fmla="*/ 0 w 6"/>
                  <a:gd name="T1" fmla="*/ 36 h 36"/>
                  <a:gd name="T2" fmla="*/ 0 w 6"/>
                  <a:gd name="T3" fmla="*/ 24 h 36"/>
                  <a:gd name="T4" fmla="*/ 0 w 6"/>
                  <a:gd name="T5" fmla="*/ 12 h 36"/>
                  <a:gd name="T6" fmla="*/ 0 w 6"/>
                  <a:gd name="T7" fmla="*/ 6 h 36"/>
                  <a:gd name="T8" fmla="*/ 6 w 6"/>
                  <a:gd name="T9" fmla="*/ 0 h 36"/>
                  <a:gd name="T10" fmla="*/ 6 w 6"/>
                  <a:gd name="T11" fmla="*/ 6 h 36"/>
                  <a:gd name="T12" fmla="*/ 6 w 6"/>
                  <a:gd name="T13" fmla="*/ 12 h 36"/>
                  <a:gd name="T14" fmla="*/ 0 w 6"/>
                  <a:gd name="T15" fmla="*/ 24 h 36"/>
                  <a:gd name="T16" fmla="*/ 0 w 6"/>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6"/>
                  <a:gd name="T29" fmla="*/ 6 w 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6">
                    <a:moveTo>
                      <a:pt x="0" y="36"/>
                    </a:moveTo>
                    <a:lnTo>
                      <a:pt x="0" y="24"/>
                    </a:lnTo>
                    <a:lnTo>
                      <a:pt x="0" y="12"/>
                    </a:lnTo>
                    <a:lnTo>
                      <a:pt x="0" y="6"/>
                    </a:lnTo>
                    <a:lnTo>
                      <a:pt x="6" y="0"/>
                    </a:lnTo>
                    <a:lnTo>
                      <a:pt x="6" y="6"/>
                    </a:lnTo>
                    <a:lnTo>
                      <a:pt x="6" y="12"/>
                    </a:lnTo>
                    <a:lnTo>
                      <a:pt x="0" y="24"/>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14" name="Freeform 384"/>
              <p:cNvSpPr>
                <a:spLocks/>
              </p:cNvSpPr>
              <p:nvPr/>
            </p:nvSpPr>
            <p:spPr bwMode="auto">
              <a:xfrm>
                <a:off x="4618" y="2055"/>
                <a:ext cx="18" cy="36"/>
              </a:xfrm>
              <a:custGeom>
                <a:avLst/>
                <a:gdLst>
                  <a:gd name="T0" fmla="*/ 0 w 18"/>
                  <a:gd name="T1" fmla="*/ 36 h 36"/>
                  <a:gd name="T2" fmla="*/ 0 w 18"/>
                  <a:gd name="T3" fmla="*/ 24 h 36"/>
                  <a:gd name="T4" fmla="*/ 6 w 18"/>
                  <a:gd name="T5" fmla="*/ 18 h 36"/>
                  <a:gd name="T6" fmla="*/ 6 w 18"/>
                  <a:gd name="T7" fmla="*/ 6 h 36"/>
                  <a:gd name="T8" fmla="*/ 12 w 18"/>
                  <a:gd name="T9" fmla="*/ 0 h 36"/>
                  <a:gd name="T10" fmla="*/ 18 w 18"/>
                  <a:gd name="T11" fmla="*/ 0 h 36"/>
                  <a:gd name="T12" fmla="*/ 18 w 18"/>
                  <a:gd name="T13" fmla="*/ 6 h 36"/>
                  <a:gd name="T14" fmla="*/ 12 w 18"/>
                  <a:gd name="T15" fmla="*/ 12 h 36"/>
                  <a:gd name="T16" fmla="*/ 12 w 18"/>
                  <a:gd name="T17" fmla="*/ 18 h 36"/>
                  <a:gd name="T18" fmla="*/ 6 w 18"/>
                  <a:gd name="T19" fmla="*/ 24 h 36"/>
                  <a:gd name="T20" fmla="*/ 6 w 18"/>
                  <a:gd name="T21" fmla="*/ 24 h 36"/>
                  <a:gd name="T22" fmla="*/ 0 w 18"/>
                  <a:gd name="T23" fmla="*/ 30 h 36"/>
                  <a:gd name="T24" fmla="*/ 0 w 18"/>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6"/>
                  <a:gd name="T41" fmla="*/ 18 w 1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6">
                    <a:moveTo>
                      <a:pt x="0" y="36"/>
                    </a:moveTo>
                    <a:lnTo>
                      <a:pt x="0" y="24"/>
                    </a:lnTo>
                    <a:lnTo>
                      <a:pt x="6" y="18"/>
                    </a:lnTo>
                    <a:lnTo>
                      <a:pt x="6" y="6"/>
                    </a:lnTo>
                    <a:lnTo>
                      <a:pt x="12" y="0"/>
                    </a:lnTo>
                    <a:lnTo>
                      <a:pt x="18" y="0"/>
                    </a:lnTo>
                    <a:lnTo>
                      <a:pt x="18" y="6"/>
                    </a:lnTo>
                    <a:lnTo>
                      <a:pt x="12" y="12"/>
                    </a:lnTo>
                    <a:lnTo>
                      <a:pt x="12" y="18"/>
                    </a:lnTo>
                    <a:lnTo>
                      <a:pt x="6" y="24"/>
                    </a:lnTo>
                    <a:lnTo>
                      <a:pt x="0"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15" name="Freeform 385"/>
              <p:cNvSpPr>
                <a:spLocks/>
              </p:cNvSpPr>
              <p:nvPr/>
            </p:nvSpPr>
            <p:spPr bwMode="auto">
              <a:xfrm>
                <a:off x="4600" y="2049"/>
                <a:ext cx="6" cy="30"/>
              </a:xfrm>
              <a:custGeom>
                <a:avLst/>
                <a:gdLst>
                  <a:gd name="T0" fmla="*/ 0 w 6"/>
                  <a:gd name="T1" fmla="*/ 30 h 30"/>
                  <a:gd name="T2" fmla="*/ 0 w 6"/>
                  <a:gd name="T3" fmla="*/ 30 h 30"/>
                  <a:gd name="T4" fmla="*/ 0 w 6"/>
                  <a:gd name="T5" fmla="*/ 18 h 30"/>
                  <a:gd name="T6" fmla="*/ 0 w 6"/>
                  <a:gd name="T7" fmla="*/ 6 h 30"/>
                  <a:gd name="T8" fmla="*/ 0 w 6"/>
                  <a:gd name="T9" fmla="*/ 0 h 30"/>
                  <a:gd name="T10" fmla="*/ 6 w 6"/>
                  <a:gd name="T11" fmla="*/ 0 h 30"/>
                  <a:gd name="T12" fmla="*/ 6 w 6"/>
                  <a:gd name="T13" fmla="*/ 12 h 30"/>
                  <a:gd name="T14" fmla="*/ 0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30"/>
                    </a:lnTo>
                    <a:lnTo>
                      <a:pt x="0" y="18"/>
                    </a:lnTo>
                    <a:lnTo>
                      <a:pt x="0" y="6"/>
                    </a:lnTo>
                    <a:lnTo>
                      <a:pt x="0" y="0"/>
                    </a:lnTo>
                    <a:lnTo>
                      <a:pt x="6" y="0"/>
                    </a:lnTo>
                    <a:lnTo>
                      <a:pt x="6" y="12"/>
                    </a:lnTo>
                    <a:lnTo>
                      <a:pt x="0"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16" name="Freeform 386"/>
              <p:cNvSpPr>
                <a:spLocks/>
              </p:cNvSpPr>
              <p:nvPr/>
            </p:nvSpPr>
            <p:spPr bwMode="auto">
              <a:xfrm>
                <a:off x="4588" y="2043"/>
                <a:ext cx="6" cy="30"/>
              </a:xfrm>
              <a:custGeom>
                <a:avLst/>
                <a:gdLst>
                  <a:gd name="T0" fmla="*/ 6 w 6"/>
                  <a:gd name="T1" fmla="*/ 30 h 30"/>
                  <a:gd name="T2" fmla="*/ 0 w 6"/>
                  <a:gd name="T3" fmla="*/ 24 h 30"/>
                  <a:gd name="T4" fmla="*/ 0 w 6"/>
                  <a:gd name="T5" fmla="*/ 12 h 30"/>
                  <a:gd name="T6" fmla="*/ 0 w 6"/>
                  <a:gd name="T7" fmla="*/ 6 h 30"/>
                  <a:gd name="T8" fmla="*/ 0 w 6"/>
                  <a:gd name="T9" fmla="*/ 0 h 30"/>
                  <a:gd name="T10" fmla="*/ 0 w 6"/>
                  <a:gd name="T11" fmla="*/ 0 h 30"/>
                  <a:gd name="T12" fmla="*/ 6 w 6"/>
                  <a:gd name="T13" fmla="*/ 6 h 30"/>
                  <a:gd name="T14" fmla="*/ 0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0" y="24"/>
                    </a:lnTo>
                    <a:lnTo>
                      <a:pt x="0" y="12"/>
                    </a:lnTo>
                    <a:lnTo>
                      <a:pt x="0" y="6"/>
                    </a:lnTo>
                    <a:lnTo>
                      <a:pt x="0" y="0"/>
                    </a:lnTo>
                    <a:lnTo>
                      <a:pt x="6" y="6"/>
                    </a:lnTo>
                    <a:lnTo>
                      <a:pt x="0" y="24"/>
                    </a:lnTo>
                    <a:lnTo>
                      <a:pt x="6"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17" name="Freeform 387"/>
              <p:cNvSpPr>
                <a:spLocks/>
              </p:cNvSpPr>
              <p:nvPr/>
            </p:nvSpPr>
            <p:spPr bwMode="auto">
              <a:xfrm>
                <a:off x="4570" y="2037"/>
                <a:ext cx="12" cy="30"/>
              </a:xfrm>
              <a:custGeom>
                <a:avLst/>
                <a:gdLst>
                  <a:gd name="T0" fmla="*/ 12 w 12"/>
                  <a:gd name="T1" fmla="*/ 30 h 30"/>
                  <a:gd name="T2" fmla="*/ 6 w 12"/>
                  <a:gd name="T3" fmla="*/ 24 h 30"/>
                  <a:gd name="T4" fmla="*/ 6 w 12"/>
                  <a:gd name="T5" fmla="*/ 12 h 30"/>
                  <a:gd name="T6" fmla="*/ 0 w 12"/>
                  <a:gd name="T7" fmla="*/ 0 h 30"/>
                  <a:gd name="T8" fmla="*/ 6 w 12"/>
                  <a:gd name="T9" fmla="*/ 0 h 30"/>
                  <a:gd name="T10" fmla="*/ 6 w 12"/>
                  <a:gd name="T11" fmla="*/ 0 h 30"/>
                  <a:gd name="T12" fmla="*/ 6 w 12"/>
                  <a:gd name="T13" fmla="*/ 12 h 30"/>
                  <a:gd name="T14" fmla="*/ 6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6" y="12"/>
                    </a:lnTo>
                    <a:lnTo>
                      <a:pt x="0" y="0"/>
                    </a:lnTo>
                    <a:lnTo>
                      <a:pt x="6" y="0"/>
                    </a:lnTo>
                    <a:lnTo>
                      <a:pt x="6" y="12"/>
                    </a:lnTo>
                    <a:lnTo>
                      <a:pt x="6" y="24"/>
                    </a:lnTo>
                    <a:lnTo>
                      <a:pt x="1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18" name="Freeform 388"/>
              <p:cNvSpPr>
                <a:spLocks/>
              </p:cNvSpPr>
              <p:nvPr/>
            </p:nvSpPr>
            <p:spPr bwMode="auto">
              <a:xfrm>
                <a:off x="4558" y="2025"/>
                <a:ext cx="12" cy="42"/>
              </a:xfrm>
              <a:custGeom>
                <a:avLst/>
                <a:gdLst>
                  <a:gd name="T0" fmla="*/ 12 w 12"/>
                  <a:gd name="T1" fmla="*/ 42 h 42"/>
                  <a:gd name="T2" fmla="*/ 6 w 12"/>
                  <a:gd name="T3" fmla="*/ 30 h 42"/>
                  <a:gd name="T4" fmla="*/ 0 w 12"/>
                  <a:gd name="T5" fmla="*/ 18 h 42"/>
                  <a:gd name="T6" fmla="*/ 0 w 12"/>
                  <a:gd name="T7" fmla="*/ 6 h 42"/>
                  <a:gd name="T8" fmla="*/ 6 w 12"/>
                  <a:gd name="T9" fmla="*/ 0 h 42"/>
                  <a:gd name="T10" fmla="*/ 6 w 12"/>
                  <a:gd name="T11" fmla="*/ 6 h 42"/>
                  <a:gd name="T12" fmla="*/ 6 w 12"/>
                  <a:gd name="T13" fmla="*/ 18 h 42"/>
                  <a:gd name="T14" fmla="*/ 6 w 12"/>
                  <a:gd name="T15" fmla="*/ 30 h 42"/>
                  <a:gd name="T16" fmla="*/ 12 w 12"/>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2"/>
                  <a:gd name="T29" fmla="*/ 12 w 1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2">
                    <a:moveTo>
                      <a:pt x="12" y="42"/>
                    </a:moveTo>
                    <a:lnTo>
                      <a:pt x="6" y="30"/>
                    </a:lnTo>
                    <a:lnTo>
                      <a:pt x="0" y="18"/>
                    </a:lnTo>
                    <a:lnTo>
                      <a:pt x="0" y="6"/>
                    </a:lnTo>
                    <a:lnTo>
                      <a:pt x="6" y="0"/>
                    </a:lnTo>
                    <a:lnTo>
                      <a:pt x="6" y="6"/>
                    </a:lnTo>
                    <a:lnTo>
                      <a:pt x="6" y="18"/>
                    </a:lnTo>
                    <a:lnTo>
                      <a:pt x="6" y="30"/>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19" name="Freeform 389"/>
              <p:cNvSpPr>
                <a:spLocks/>
              </p:cNvSpPr>
              <p:nvPr/>
            </p:nvSpPr>
            <p:spPr bwMode="auto">
              <a:xfrm>
                <a:off x="4540" y="2019"/>
                <a:ext cx="12" cy="42"/>
              </a:xfrm>
              <a:custGeom>
                <a:avLst/>
                <a:gdLst>
                  <a:gd name="T0" fmla="*/ 12 w 12"/>
                  <a:gd name="T1" fmla="*/ 42 h 42"/>
                  <a:gd name="T2" fmla="*/ 12 w 12"/>
                  <a:gd name="T3" fmla="*/ 42 h 42"/>
                  <a:gd name="T4" fmla="*/ 12 w 12"/>
                  <a:gd name="T5" fmla="*/ 36 h 42"/>
                  <a:gd name="T6" fmla="*/ 6 w 12"/>
                  <a:gd name="T7" fmla="*/ 30 h 42"/>
                  <a:gd name="T8" fmla="*/ 6 w 12"/>
                  <a:gd name="T9" fmla="*/ 18 h 42"/>
                  <a:gd name="T10" fmla="*/ 0 w 12"/>
                  <a:gd name="T11" fmla="*/ 12 h 42"/>
                  <a:gd name="T12" fmla="*/ 0 w 12"/>
                  <a:gd name="T13" fmla="*/ 6 h 42"/>
                  <a:gd name="T14" fmla="*/ 0 w 12"/>
                  <a:gd name="T15" fmla="*/ 6 h 42"/>
                  <a:gd name="T16" fmla="*/ 0 w 12"/>
                  <a:gd name="T17" fmla="*/ 0 h 42"/>
                  <a:gd name="T18" fmla="*/ 6 w 12"/>
                  <a:gd name="T19" fmla="*/ 6 h 42"/>
                  <a:gd name="T20" fmla="*/ 12 w 12"/>
                  <a:gd name="T21" fmla="*/ 24 h 42"/>
                  <a:gd name="T22" fmla="*/ 12 w 12"/>
                  <a:gd name="T23" fmla="*/ 36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12" y="36"/>
                    </a:lnTo>
                    <a:lnTo>
                      <a:pt x="6" y="30"/>
                    </a:lnTo>
                    <a:lnTo>
                      <a:pt x="6" y="18"/>
                    </a:lnTo>
                    <a:lnTo>
                      <a:pt x="0" y="12"/>
                    </a:lnTo>
                    <a:lnTo>
                      <a:pt x="0" y="6"/>
                    </a:lnTo>
                    <a:lnTo>
                      <a:pt x="0" y="0"/>
                    </a:lnTo>
                    <a:lnTo>
                      <a:pt x="6" y="6"/>
                    </a:lnTo>
                    <a:lnTo>
                      <a:pt x="12" y="24"/>
                    </a:lnTo>
                    <a:lnTo>
                      <a:pt x="12" y="36"/>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20" name="Freeform 390"/>
              <p:cNvSpPr>
                <a:spLocks/>
              </p:cNvSpPr>
              <p:nvPr/>
            </p:nvSpPr>
            <p:spPr bwMode="auto">
              <a:xfrm>
                <a:off x="4528" y="2019"/>
                <a:ext cx="12" cy="42"/>
              </a:xfrm>
              <a:custGeom>
                <a:avLst/>
                <a:gdLst>
                  <a:gd name="T0" fmla="*/ 12 w 12"/>
                  <a:gd name="T1" fmla="*/ 42 h 42"/>
                  <a:gd name="T2" fmla="*/ 12 w 12"/>
                  <a:gd name="T3" fmla="*/ 42 h 42"/>
                  <a:gd name="T4" fmla="*/ 6 w 12"/>
                  <a:gd name="T5" fmla="*/ 36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6" y="36"/>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21" name="Freeform 391"/>
              <p:cNvSpPr>
                <a:spLocks/>
              </p:cNvSpPr>
              <p:nvPr/>
            </p:nvSpPr>
            <p:spPr bwMode="auto">
              <a:xfrm>
                <a:off x="4498" y="2019"/>
                <a:ext cx="30" cy="48"/>
              </a:xfrm>
              <a:custGeom>
                <a:avLst/>
                <a:gdLst>
                  <a:gd name="T0" fmla="*/ 30 w 30"/>
                  <a:gd name="T1" fmla="*/ 48 h 48"/>
                  <a:gd name="T2" fmla="*/ 24 w 30"/>
                  <a:gd name="T3" fmla="*/ 42 h 48"/>
                  <a:gd name="T4" fmla="*/ 18 w 30"/>
                  <a:gd name="T5" fmla="*/ 36 h 48"/>
                  <a:gd name="T6" fmla="*/ 12 w 30"/>
                  <a:gd name="T7" fmla="*/ 30 h 48"/>
                  <a:gd name="T8" fmla="*/ 6 w 30"/>
                  <a:gd name="T9" fmla="*/ 24 h 48"/>
                  <a:gd name="T10" fmla="*/ 6 w 30"/>
                  <a:gd name="T11" fmla="*/ 18 h 48"/>
                  <a:gd name="T12" fmla="*/ 0 w 30"/>
                  <a:gd name="T13" fmla="*/ 12 h 48"/>
                  <a:gd name="T14" fmla="*/ 0 w 30"/>
                  <a:gd name="T15" fmla="*/ 6 h 48"/>
                  <a:gd name="T16" fmla="*/ 0 w 30"/>
                  <a:gd name="T17" fmla="*/ 0 h 48"/>
                  <a:gd name="T18" fmla="*/ 6 w 30"/>
                  <a:gd name="T19" fmla="*/ 0 h 48"/>
                  <a:gd name="T20" fmla="*/ 6 w 30"/>
                  <a:gd name="T21" fmla="*/ 6 h 48"/>
                  <a:gd name="T22" fmla="*/ 12 w 30"/>
                  <a:gd name="T23" fmla="*/ 12 h 48"/>
                  <a:gd name="T24" fmla="*/ 18 w 30"/>
                  <a:gd name="T25" fmla="*/ 18 h 48"/>
                  <a:gd name="T26" fmla="*/ 18 w 30"/>
                  <a:gd name="T27" fmla="*/ 24 h 48"/>
                  <a:gd name="T28" fmla="*/ 24 w 30"/>
                  <a:gd name="T29" fmla="*/ 30 h 48"/>
                  <a:gd name="T30" fmla="*/ 24 w 30"/>
                  <a:gd name="T31" fmla="*/ 36 h 48"/>
                  <a:gd name="T32" fmla="*/ 3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30" y="48"/>
                    </a:moveTo>
                    <a:lnTo>
                      <a:pt x="24" y="42"/>
                    </a:lnTo>
                    <a:lnTo>
                      <a:pt x="18" y="36"/>
                    </a:lnTo>
                    <a:lnTo>
                      <a:pt x="12" y="30"/>
                    </a:lnTo>
                    <a:lnTo>
                      <a:pt x="6" y="24"/>
                    </a:lnTo>
                    <a:lnTo>
                      <a:pt x="6" y="18"/>
                    </a:lnTo>
                    <a:lnTo>
                      <a:pt x="0" y="12"/>
                    </a:lnTo>
                    <a:lnTo>
                      <a:pt x="0" y="6"/>
                    </a:lnTo>
                    <a:lnTo>
                      <a:pt x="0" y="0"/>
                    </a:lnTo>
                    <a:lnTo>
                      <a:pt x="6" y="0"/>
                    </a:lnTo>
                    <a:lnTo>
                      <a:pt x="6" y="6"/>
                    </a:lnTo>
                    <a:lnTo>
                      <a:pt x="12" y="12"/>
                    </a:lnTo>
                    <a:lnTo>
                      <a:pt x="18" y="18"/>
                    </a:lnTo>
                    <a:lnTo>
                      <a:pt x="18" y="24"/>
                    </a:lnTo>
                    <a:lnTo>
                      <a:pt x="24" y="30"/>
                    </a:lnTo>
                    <a:lnTo>
                      <a:pt x="24" y="36"/>
                    </a:lnTo>
                    <a:lnTo>
                      <a:pt x="3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22" name="Freeform 392"/>
              <p:cNvSpPr>
                <a:spLocks/>
              </p:cNvSpPr>
              <p:nvPr/>
            </p:nvSpPr>
            <p:spPr bwMode="auto">
              <a:xfrm>
                <a:off x="4475" y="2031"/>
                <a:ext cx="35" cy="30"/>
              </a:xfrm>
              <a:custGeom>
                <a:avLst/>
                <a:gdLst>
                  <a:gd name="T0" fmla="*/ 35 w 35"/>
                  <a:gd name="T1" fmla="*/ 30 h 30"/>
                  <a:gd name="T2" fmla="*/ 29 w 35"/>
                  <a:gd name="T3" fmla="*/ 30 h 30"/>
                  <a:gd name="T4" fmla="*/ 23 w 35"/>
                  <a:gd name="T5" fmla="*/ 24 h 30"/>
                  <a:gd name="T6" fmla="*/ 17 w 35"/>
                  <a:gd name="T7" fmla="*/ 18 h 30"/>
                  <a:gd name="T8" fmla="*/ 12 w 35"/>
                  <a:gd name="T9" fmla="*/ 12 h 30"/>
                  <a:gd name="T10" fmla="*/ 6 w 35"/>
                  <a:gd name="T11" fmla="*/ 6 h 30"/>
                  <a:gd name="T12" fmla="*/ 0 w 35"/>
                  <a:gd name="T13" fmla="*/ 6 h 30"/>
                  <a:gd name="T14" fmla="*/ 0 w 35"/>
                  <a:gd name="T15" fmla="*/ 0 h 30"/>
                  <a:gd name="T16" fmla="*/ 0 w 35"/>
                  <a:gd name="T17" fmla="*/ 0 h 30"/>
                  <a:gd name="T18" fmla="*/ 6 w 35"/>
                  <a:gd name="T19" fmla="*/ 0 h 30"/>
                  <a:gd name="T20" fmla="*/ 12 w 35"/>
                  <a:gd name="T21" fmla="*/ 0 h 30"/>
                  <a:gd name="T22" fmla="*/ 17 w 35"/>
                  <a:gd name="T23" fmla="*/ 6 h 30"/>
                  <a:gd name="T24" fmla="*/ 17 w 35"/>
                  <a:gd name="T25" fmla="*/ 12 h 30"/>
                  <a:gd name="T26" fmla="*/ 23 w 35"/>
                  <a:gd name="T27" fmla="*/ 18 h 30"/>
                  <a:gd name="T28" fmla="*/ 29 w 35"/>
                  <a:gd name="T29" fmla="*/ 24 h 30"/>
                  <a:gd name="T30" fmla="*/ 35 w 35"/>
                  <a:gd name="T31" fmla="*/ 30 h 30"/>
                  <a:gd name="T32" fmla="*/ 35 w 35"/>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30"/>
                    </a:moveTo>
                    <a:lnTo>
                      <a:pt x="29" y="30"/>
                    </a:lnTo>
                    <a:lnTo>
                      <a:pt x="23" y="24"/>
                    </a:lnTo>
                    <a:lnTo>
                      <a:pt x="17" y="18"/>
                    </a:lnTo>
                    <a:lnTo>
                      <a:pt x="12" y="12"/>
                    </a:lnTo>
                    <a:lnTo>
                      <a:pt x="6" y="6"/>
                    </a:lnTo>
                    <a:lnTo>
                      <a:pt x="0" y="6"/>
                    </a:lnTo>
                    <a:lnTo>
                      <a:pt x="0" y="0"/>
                    </a:lnTo>
                    <a:lnTo>
                      <a:pt x="6" y="0"/>
                    </a:lnTo>
                    <a:lnTo>
                      <a:pt x="12" y="0"/>
                    </a:lnTo>
                    <a:lnTo>
                      <a:pt x="17" y="6"/>
                    </a:lnTo>
                    <a:lnTo>
                      <a:pt x="17" y="12"/>
                    </a:lnTo>
                    <a:lnTo>
                      <a:pt x="23" y="18"/>
                    </a:lnTo>
                    <a:lnTo>
                      <a:pt x="29" y="24"/>
                    </a:lnTo>
                    <a:lnTo>
                      <a:pt x="35"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23" name="Freeform 393"/>
              <p:cNvSpPr>
                <a:spLocks/>
              </p:cNvSpPr>
              <p:nvPr/>
            </p:nvSpPr>
            <p:spPr bwMode="auto">
              <a:xfrm>
                <a:off x="4463" y="2031"/>
                <a:ext cx="29" cy="36"/>
              </a:xfrm>
              <a:custGeom>
                <a:avLst/>
                <a:gdLst>
                  <a:gd name="T0" fmla="*/ 0 w 29"/>
                  <a:gd name="T1" fmla="*/ 0 h 36"/>
                  <a:gd name="T2" fmla="*/ 6 w 29"/>
                  <a:gd name="T3" fmla="*/ 0 h 36"/>
                  <a:gd name="T4" fmla="*/ 6 w 29"/>
                  <a:gd name="T5" fmla="*/ 6 h 36"/>
                  <a:gd name="T6" fmla="*/ 12 w 29"/>
                  <a:gd name="T7" fmla="*/ 12 h 36"/>
                  <a:gd name="T8" fmla="*/ 18 w 29"/>
                  <a:gd name="T9" fmla="*/ 18 h 36"/>
                  <a:gd name="T10" fmla="*/ 18 w 29"/>
                  <a:gd name="T11" fmla="*/ 18 h 36"/>
                  <a:gd name="T12" fmla="*/ 24 w 29"/>
                  <a:gd name="T13" fmla="*/ 24 h 36"/>
                  <a:gd name="T14" fmla="*/ 29 w 29"/>
                  <a:gd name="T15" fmla="*/ 30 h 36"/>
                  <a:gd name="T16" fmla="*/ 29 w 29"/>
                  <a:gd name="T17" fmla="*/ 36 h 36"/>
                  <a:gd name="T18" fmla="*/ 29 w 29"/>
                  <a:gd name="T19" fmla="*/ 30 h 36"/>
                  <a:gd name="T20" fmla="*/ 18 w 29"/>
                  <a:gd name="T21" fmla="*/ 30 h 36"/>
                  <a:gd name="T22" fmla="*/ 18 w 29"/>
                  <a:gd name="T23" fmla="*/ 24 h 36"/>
                  <a:gd name="T24" fmla="*/ 12 w 29"/>
                  <a:gd name="T25" fmla="*/ 18 h 36"/>
                  <a:gd name="T26" fmla="*/ 6 w 29"/>
                  <a:gd name="T27" fmla="*/ 12 h 36"/>
                  <a:gd name="T28" fmla="*/ 0 w 29"/>
                  <a:gd name="T29" fmla="*/ 6 h 36"/>
                  <a:gd name="T30" fmla="*/ 0 w 29"/>
                  <a:gd name="T31" fmla="*/ 6 h 36"/>
                  <a:gd name="T32" fmla="*/ 0 w 2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0"/>
                    </a:moveTo>
                    <a:lnTo>
                      <a:pt x="6" y="0"/>
                    </a:lnTo>
                    <a:lnTo>
                      <a:pt x="6" y="6"/>
                    </a:lnTo>
                    <a:lnTo>
                      <a:pt x="12" y="12"/>
                    </a:lnTo>
                    <a:lnTo>
                      <a:pt x="18" y="18"/>
                    </a:lnTo>
                    <a:lnTo>
                      <a:pt x="24" y="24"/>
                    </a:lnTo>
                    <a:lnTo>
                      <a:pt x="29" y="30"/>
                    </a:lnTo>
                    <a:lnTo>
                      <a:pt x="29" y="36"/>
                    </a:lnTo>
                    <a:lnTo>
                      <a:pt x="29" y="30"/>
                    </a:lnTo>
                    <a:lnTo>
                      <a:pt x="18" y="30"/>
                    </a:lnTo>
                    <a:lnTo>
                      <a:pt x="18" y="24"/>
                    </a:lnTo>
                    <a:lnTo>
                      <a:pt x="12" y="18"/>
                    </a:lnTo>
                    <a:lnTo>
                      <a:pt x="6" y="12"/>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24" name="Freeform 394"/>
              <p:cNvSpPr>
                <a:spLocks/>
              </p:cNvSpPr>
              <p:nvPr/>
            </p:nvSpPr>
            <p:spPr bwMode="auto">
              <a:xfrm>
                <a:off x="4307" y="2097"/>
                <a:ext cx="156" cy="36"/>
              </a:xfrm>
              <a:custGeom>
                <a:avLst/>
                <a:gdLst>
                  <a:gd name="T0" fmla="*/ 156 w 156"/>
                  <a:gd name="T1" fmla="*/ 36 h 36"/>
                  <a:gd name="T2" fmla="*/ 156 w 156"/>
                  <a:gd name="T3" fmla="*/ 36 h 36"/>
                  <a:gd name="T4" fmla="*/ 156 w 156"/>
                  <a:gd name="T5" fmla="*/ 36 h 36"/>
                  <a:gd name="T6" fmla="*/ 150 w 156"/>
                  <a:gd name="T7" fmla="*/ 36 h 36"/>
                  <a:gd name="T8" fmla="*/ 150 w 156"/>
                  <a:gd name="T9" fmla="*/ 36 h 36"/>
                  <a:gd name="T10" fmla="*/ 144 w 156"/>
                  <a:gd name="T11" fmla="*/ 30 h 36"/>
                  <a:gd name="T12" fmla="*/ 132 w 156"/>
                  <a:gd name="T13" fmla="*/ 24 h 36"/>
                  <a:gd name="T14" fmla="*/ 120 w 156"/>
                  <a:gd name="T15" fmla="*/ 18 h 36"/>
                  <a:gd name="T16" fmla="*/ 114 w 156"/>
                  <a:gd name="T17" fmla="*/ 12 h 36"/>
                  <a:gd name="T18" fmla="*/ 102 w 156"/>
                  <a:gd name="T19" fmla="*/ 12 h 36"/>
                  <a:gd name="T20" fmla="*/ 90 w 156"/>
                  <a:gd name="T21" fmla="*/ 6 h 36"/>
                  <a:gd name="T22" fmla="*/ 78 w 156"/>
                  <a:gd name="T23" fmla="*/ 6 h 36"/>
                  <a:gd name="T24" fmla="*/ 72 w 156"/>
                  <a:gd name="T25" fmla="*/ 6 h 36"/>
                  <a:gd name="T26" fmla="*/ 60 w 156"/>
                  <a:gd name="T27" fmla="*/ 6 h 36"/>
                  <a:gd name="T28" fmla="*/ 48 w 156"/>
                  <a:gd name="T29" fmla="*/ 6 h 36"/>
                  <a:gd name="T30" fmla="*/ 42 w 156"/>
                  <a:gd name="T31" fmla="*/ 6 h 36"/>
                  <a:gd name="T32" fmla="*/ 30 w 156"/>
                  <a:gd name="T33" fmla="*/ 12 h 36"/>
                  <a:gd name="T34" fmla="*/ 24 w 156"/>
                  <a:gd name="T35" fmla="*/ 12 h 36"/>
                  <a:gd name="T36" fmla="*/ 12 w 156"/>
                  <a:gd name="T37" fmla="*/ 12 h 36"/>
                  <a:gd name="T38" fmla="*/ 6 w 156"/>
                  <a:gd name="T39" fmla="*/ 18 h 36"/>
                  <a:gd name="T40" fmla="*/ 0 w 156"/>
                  <a:gd name="T41" fmla="*/ 18 h 36"/>
                  <a:gd name="T42" fmla="*/ 0 w 156"/>
                  <a:gd name="T43" fmla="*/ 12 h 36"/>
                  <a:gd name="T44" fmla="*/ 6 w 156"/>
                  <a:gd name="T45" fmla="*/ 12 h 36"/>
                  <a:gd name="T46" fmla="*/ 18 w 156"/>
                  <a:gd name="T47" fmla="*/ 6 h 36"/>
                  <a:gd name="T48" fmla="*/ 24 w 156"/>
                  <a:gd name="T49" fmla="*/ 6 h 36"/>
                  <a:gd name="T50" fmla="*/ 36 w 156"/>
                  <a:gd name="T51" fmla="*/ 0 h 36"/>
                  <a:gd name="T52" fmla="*/ 48 w 156"/>
                  <a:gd name="T53" fmla="*/ 0 h 36"/>
                  <a:gd name="T54" fmla="*/ 60 w 156"/>
                  <a:gd name="T55" fmla="*/ 0 h 36"/>
                  <a:gd name="T56" fmla="*/ 72 w 156"/>
                  <a:gd name="T57" fmla="*/ 0 h 36"/>
                  <a:gd name="T58" fmla="*/ 84 w 156"/>
                  <a:gd name="T59" fmla="*/ 0 h 36"/>
                  <a:gd name="T60" fmla="*/ 96 w 156"/>
                  <a:gd name="T61" fmla="*/ 0 h 36"/>
                  <a:gd name="T62" fmla="*/ 108 w 156"/>
                  <a:gd name="T63" fmla="*/ 6 h 36"/>
                  <a:gd name="T64" fmla="*/ 120 w 156"/>
                  <a:gd name="T65" fmla="*/ 6 h 36"/>
                  <a:gd name="T66" fmla="*/ 132 w 156"/>
                  <a:gd name="T67" fmla="*/ 12 h 36"/>
                  <a:gd name="T68" fmla="*/ 138 w 156"/>
                  <a:gd name="T69" fmla="*/ 18 h 36"/>
                  <a:gd name="T70" fmla="*/ 150 w 156"/>
                  <a:gd name="T71" fmla="*/ 24 h 36"/>
                  <a:gd name="T72" fmla="*/ 156 w 156"/>
                  <a:gd name="T73" fmla="*/ 36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36"/>
                  <a:gd name="T113" fmla="*/ 156 w 156"/>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36">
                    <a:moveTo>
                      <a:pt x="156" y="36"/>
                    </a:moveTo>
                    <a:lnTo>
                      <a:pt x="156" y="36"/>
                    </a:lnTo>
                    <a:lnTo>
                      <a:pt x="150" y="36"/>
                    </a:lnTo>
                    <a:lnTo>
                      <a:pt x="144" y="30"/>
                    </a:lnTo>
                    <a:lnTo>
                      <a:pt x="132" y="24"/>
                    </a:lnTo>
                    <a:lnTo>
                      <a:pt x="120" y="18"/>
                    </a:lnTo>
                    <a:lnTo>
                      <a:pt x="114" y="12"/>
                    </a:lnTo>
                    <a:lnTo>
                      <a:pt x="102" y="12"/>
                    </a:lnTo>
                    <a:lnTo>
                      <a:pt x="90" y="6"/>
                    </a:lnTo>
                    <a:lnTo>
                      <a:pt x="78" y="6"/>
                    </a:lnTo>
                    <a:lnTo>
                      <a:pt x="72" y="6"/>
                    </a:lnTo>
                    <a:lnTo>
                      <a:pt x="60" y="6"/>
                    </a:lnTo>
                    <a:lnTo>
                      <a:pt x="48" y="6"/>
                    </a:lnTo>
                    <a:lnTo>
                      <a:pt x="42" y="6"/>
                    </a:lnTo>
                    <a:lnTo>
                      <a:pt x="30" y="12"/>
                    </a:lnTo>
                    <a:lnTo>
                      <a:pt x="24" y="12"/>
                    </a:lnTo>
                    <a:lnTo>
                      <a:pt x="12" y="12"/>
                    </a:lnTo>
                    <a:lnTo>
                      <a:pt x="6" y="18"/>
                    </a:lnTo>
                    <a:lnTo>
                      <a:pt x="0" y="18"/>
                    </a:lnTo>
                    <a:lnTo>
                      <a:pt x="0" y="12"/>
                    </a:lnTo>
                    <a:lnTo>
                      <a:pt x="6" y="12"/>
                    </a:lnTo>
                    <a:lnTo>
                      <a:pt x="18" y="6"/>
                    </a:lnTo>
                    <a:lnTo>
                      <a:pt x="24" y="6"/>
                    </a:lnTo>
                    <a:lnTo>
                      <a:pt x="36" y="0"/>
                    </a:lnTo>
                    <a:lnTo>
                      <a:pt x="48" y="0"/>
                    </a:lnTo>
                    <a:lnTo>
                      <a:pt x="60" y="0"/>
                    </a:lnTo>
                    <a:lnTo>
                      <a:pt x="72" y="0"/>
                    </a:lnTo>
                    <a:lnTo>
                      <a:pt x="84" y="0"/>
                    </a:lnTo>
                    <a:lnTo>
                      <a:pt x="96" y="0"/>
                    </a:lnTo>
                    <a:lnTo>
                      <a:pt x="108" y="6"/>
                    </a:lnTo>
                    <a:lnTo>
                      <a:pt x="120" y="6"/>
                    </a:lnTo>
                    <a:lnTo>
                      <a:pt x="132" y="12"/>
                    </a:lnTo>
                    <a:lnTo>
                      <a:pt x="138" y="18"/>
                    </a:lnTo>
                    <a:lnTo>
                      <a:pt x="150" y="24"/>
                    </a:lnTo>
                    <a:lnTo>
                      <a:pt x="156"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25" name="Freeform 395"/>
              <p:cNvSpPr>
                <a:spLocks/>
              </p:cNvSpPr>
              <p:nvPr/>
            </p:nvSpPr>
            <p:spPr bwMode="auto">
              <a:xfrm>
                <a:off x="4307" y="2103"/>
                <a:ext cx="18" cy="36"/>
              </a:xfrm>
              <a:custGeom>
                <a:avLst/>
                <a:gdLst>
                  <a:gd name="T0" fmla="*/ 18 w 18"/>
                  <a:gd name="T1" fmla="*/ 0 h 36"/>
                  <a:gd name="T2" fmla="*/ 18 w 18"/>
                  <a:gd name="T3" fmla="*/ 6 h 36"/>
                  <a:gd name="T4" fmla="*/ 12 w 18"/>
                  <a:gd name="T5" fmla="*/ 12 h 36"/>
                  <a:gd name="T6" fmla="*/ 12 w 18"/>
                  <a:gd name="T7" fmla="*/ 18 h 36"/>
                  <a:gd name="T8" fmla="*/ 6 w 18"/>
                  <a:gd name="T9" fmla="*/ 18 h 36"/>
                  <a:gd name="T10" fmla="*/ 6 w 18"/>
                  <a:gd name="T11" fmla="*/ 24 h 36"/>
                  <a:gd name="T12" fmla="*/ 0 w 18"/>
                  <a:gd name="T13" fmla="*/ 30 h 36"/>
                  <a:gd name="T14" fmla="*/ 0 w 18"/>
                  <a:gd name="T15" fmla="*/ 36 h 36"/>
                  <a:gd name="T16" fmla="*/ 0 w 18"/>
                  <a:gd name="T17" fmla="*/ 36 h 36"/>
                  <a:gd name="T18" fmla="*/ 6 w 18"/>
                  <a:gd name="T19" fmla="*/ 36 h 36"/>
                  <a:gd name="T20" fmla="*/ 6 w 18"/>
                  <a:gd name="T21" fmla="*/ 30 h 36"/>
                  <a:gd name="T22" fmla="*/ 6 w 18"/>
                  <a:gd name="T23" fmla="*/ 30 h 36"/>
                  <a:gd name="T24" fmla="*/ 12 w 18"/>
                  <a:gd name="T25" fmla="*/ 24 h 36"/>
                  <a:gd name="T26" fmla="*/ 12 w 18"/>
                  <a:gd name="T27" fmla="*/ 18 h 36"/>
                  <a:gd name="T28" fmla="*/ 12 w 18"/>
                  <a:gd name="T29" fmla="*/ 12 h 36"/>
                  <a:gd name="T30" fmla="*/ 18 w 18"/>
                  <a:gd name="T31" fmla="*/ 6 h 36"/>
                  <a:gd name="T32" fmla="*/ 18 w 1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0"/>
                    </a:moveTo>
                    <a:lnTo>
                      <a:pt x="18" y="6"/>
                    </a:lnTo>
                    <a:lnTo>
                      <a:pt x="12" y="12"/>
                    </a:lnTo>
                    <a:lnTo>
                      <a:pt x="12" y="18"/>
                    </a:lnTo>
                    <a:lnTo>
                      <a:pt x="6" y="18"/>
                    </a:lnTo>
                    <a:lnTo>
                      <a:pt x="6" y="24"/>
                    </a:lnTo>
                    <a:lnTo>
                      <a:pt x="0" y="30"/>
                    </a:lnTo>
                    <a:lnTo>
                      <a:pt x="0" y="36"/>
                    </a:lnTo>
                    <a:lnTo>
                      <a:pt x="6" y="36"/>
                    </a:lnTo>
                    <a:lnTo>
                      <a:pt x="6" y="30"/>
                    </a:lnTo>
                    <a:lnTo>
                      <a:pt x="12" y="24"/>
                    </a:lnTo>
                    <a:lnTo>
                      <a:pt x="12" y="18"/>
                    </a:lnTo>
                    <a:lnTo>
                      <a:pt x="12" y="12"/>
                    </a:lnTo>
                    <a:lnTo>
                      <a:pt x="18"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26" name="Freeform 396"/>
              <p:cNvSpPr>
                <a:spLocks/>
              </p:cNvSpPr>
              <p:nvPr/>
            </p:nvSpPr>
            <p:spPr bwMode="auto">
              <a:xfrm>
                <a:off x="4319" y="2103"/>
                <a:ext cx="24" cy="36"/>
              </a:xfrm>
              <a:custGeom>
                <a:avLst/>
                <a:gdLst>
                  <a:gd name="T0" fmla="*/ 0 w 24"/>
                  <a:gd name="T1" fmla="*/ 36 h 36"/>
                  <a:gd name="T2" fmla="*/ 0 w 24"/>
                  <a:gd name="T3" fmla="*/ 36 h 36"/>
                  <a:gd name="T4" fmla="*/ 0 w 24"/>
                  <a:gd name="T5" fmla="*/ 30 h 36"/>
                  <a:gd name="T6" fmla="*/ 0 w 24"/>
                  <a:gd name="T7" fmla="*/ 24 h 36"/>
                  <a:gd name="T8" fmla="*/ 6 w 24"/>
                  <a:gd name="T9" fmla="*/ 18 h 36"/>
                  <a:gd name="T10" fmla="*/ 6 w 24"/>
                  <a:gd name="T11" fmla="*/ 12 h 36"/>
                  <a:gd name="T12" fmla="*/ 12 w 24"/>
                  <a:gd name="T13" fmla="*/ 6 h 36"/>
                  <a:gd name="T14" fmla="*/ 18 w 24"/>
                  <a:gd name="T15" fmla="*/ 0 h 36"/>
                  <a:gd name="T16" fmla="*/ 24 w 24"/>
                  <a:gd name="T17" fmla="*/ 0 h 36"/>
                  <a:gd name="T18" fmla="*/ 18 w 24"/>
                  <a:gd name="T19" fmla="*/ 6 h 36"/>
                  <a:gd name="T20" fmla="*/ 18 w 24"/>
                  <a:gd name="T21" fmla="*/ 6 h 36"/>
                  <a:gd name="T22" fmla="*/ 12 w 24"/>
                  <a:gd name="T23" fmla="*/ 18 h 36"/>
                  <a:gd name="T24" fmla="*/ 12 w 24"/>
                  <a:gd name="T25" fmla="*/ 24 h 36"/>
                  <a:gd name="T26" fmla="*/ 6 w 24"/>
                  <a:gd name="T27" fmla="*/ 30 h 36"/>
                  <a:gd name="T28" fmla="*/ 6 w 24"/>
                  <a:gd name="T29" fmla="*/ 30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0" y="24"/>
                    </a:lnTo>
                    <a:lnTo>
                      <a:pt x="6" y="18"/>
                    </a:lnTo>
                    <a:lnTo>
                      <a:pt x="6" y="12"/>
                    </a:lnTo>
                    <a:lnTo>
                      <a:pt x="12" y="6"/>
                    </a:lnTo>
                    <a:lnTo>
                      <a:pt x="18" y="0"/>
                    </a:lnTo>
                    <a:lnTo>
                      <a:pt x="24" y="0"/>
                    </a:lnTo>
                    <a:lnTo>
                      <a:pt x="18" y="6"/>
                    </a:lnTo>
                    <a:lnTo>
                      <a:pt x="12" y="18"/>
                    </a:lnTo>
                    <a:lnTo>
                      <a:pt x="12" y="24"/>
                    </a:lnTo>
                    <a:lnTo>
                      <a:pt x="6"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27" name="Freeform 397"/>
              <p:cNvSpPr>
                <a:spLocks/>
              </p:cNvSpPr>
              <p:nvPr/>
            </p:nvSpPr>
            <p:spPr bwMode="auto">
              <a:xfrm>
                <a:off x="4343" y="2097"/>
                <a:ext cx="30" cy="48"/>
              </a:xfrm>
              <a:custGeom>
                <a:avLst/>
                <a:gdLst>
                  <a:gd name="T0" fmla="*/ 0 w 30"/>
                  <a:gd name="T1" fmla="*/ 48 h 48"/>
                  <a:gd name="T2" fmla="*/ 0 w 30"/>
                  <a:gd name="T3" fmla="*/ 48 h 48"/>
                  <a:gd name="T4" fmla="*/ 0 w 30"/>
                  <a:gd name="T5" fmla="*/ 42 h 48"/>
                  <a:gd name="T6" fmla="*/ 6 w 30"/>
                  <a:gd name="T7" fmla="*/ 36 h 48"/>
                  <a:gd name="T8" fmla="*/ 6 w 30"/>
                  <a:gd name="T9" fmla="*/ 24 h 48"/>
                  <a:gd name="T10" fmla="*/ 12 w 30"/>
                  <a:gd name="T11" fmla="*/ 18 h 48"/>
                  <a:gd name="T12" fmla="*/ 18 w 30"/>
                  <a:gd name="T13" fmla="*/ 12 h 48"/>
                  <a:gd name="T14" fmla="*/ 24 w 30"/>
                  <a:gd name="T15" fmla="*/ 6 h 48"/>
                  <a:gd name="T16" fmla="*/ 30 w 30"/>
                  <a:gd name="T17" fmla="*/ 0 h 48"/>
                  <a:gd name="T18" fmla="*/ 24 w 30"/>
                  <a:gd name="T19" fmla="*/ 6 h 48"/>
                  <a:gd name="T20" fmla="*/ 24 w 30"/>
                  <a:gd name="T21" fmla="*/ 12 h 48"/>
                  <a:gd name="T22" fmla="*/ 18 w 30"/>
                  <a:gd name="T23" fmla="*/ 18 h 48"/>
                  <a:gd name="T24" fmla="*/ 12 w 30"/>
                  <a:gd name="T25" fmla="*/ 30 h 48"/>
                  <a:gd name="T26" fmla="*/ 12 w 30"/>
                  <a:gd name="T27" fmla="*/ 36 h 48"/>
                  <a:gd name="T28" fmla="*/ 6 w 30"/>
                  <a:gd name="T29" fmla="*/ 42 h 48"/>
                  <a:gd name="T30" fmla="*/ 0 w 30"/>
                  <a:gd name="T31" fmla="*/ 48 h 48"/>
                  <a:gd name="T32" fmla="*/ 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0" y="48"/>
                    </a:moveTo>
                    <a:lnTo>
                      <a:pt x="0" y="48"/>
                    </a:lnTo>
                    <a:lnTo>
                      <a:pt x="0" y="42"/>
                    </a:lnTo>
                    <a:lnTo>
                      <a:pt x="6" y="36"/>
                    </a:lnTo>
                    <a:lnTo>
                      <a:pt x="6" y="24"/>
                    </a:lnTo>
                    <a:lnTo>
                      <a:pt x="12" y="18"/>
                    </a:lnTo>
                    <a:lnTo>
                      <a:pt x="18" y="12"/>
                    </a:lnTo>
                    <a:lnTo>
                      <a:pt x="24" y="6"/>
                    </a:lnTo>
                    <a:lnTo>
                      <a:pt x="30" y="0"/>
                    </a:lnTo>
                    <a:lnTo>
                      <a:pt x="24" y="6"/>
                    </a:lnTo>
                    <a:lnTo>
                      <a:pt x="24" y="12"/>
                    </a:lnTo>
                    <a:lnTo>
                      <a:pt x="18" y="18"/>
                    </a:lnTo>
                    <a:lnTo>
                      <a:pt x="12" y="30"/>
                    </a:lnTo>
                    <a:lnTo>
                      <a:pt x="12" y="36"/>
                    </a:lnTo>
                    <a:lnTo>
                      <a:pt x="6" y="42"/>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28" name="Freeform 398"/>
              <p:cNvSpPr>
                <a:spLocks/>
              </p:cNvSpPr>
              <p:nvPr/>
            </p:nvSpPr>
            <p:spPr bwMode="auto">
              <a:xfrm>
                <a:off x="4367" y="2103"/>
                <a:ext cx="36" cy="48"/>
              </a:xfrm>
              <a:custGeom>
                <a:avLst/>
                <a:gdLst>
                  <a:gd name="T0" fmla="*/ 0 w 36"/>
                  <a:gd name="T1" fmla="*/ 48 h 48"/>
                  <a:gd name="T2" fmla="*/ 0 w 36"/>
                  <a:gd name="T3" fmla="*/ 48 h 48"/>
                  <a:gd name="T4" fmla="*/ 0 w 36"/>
                  <a:gd name="T5" fmla="*/ 42 h 48"/>
                  <a:gd name="T6" fmla="*/ 6 w 36"/>
                  <a:gd name="T7" fmla="*/ 36 h 48"/>
                  <a:gd name="T8" fmla="*/ 12 w 36"/>
                  <a:gd name="T9" fmla="*/ 24 h 48"/>
                  <a:gd name="T10" fmla="*/ 18 w 36"/>
                  <a:gd name="T11" fmla="*/ 18 h 48"/>
                  <a:gd name="T12" fmla="*/ 24 w 36"/>
                  <a:gd name="T13" fmla="*/ 6 h 48"/>
                  <a:gd name="T14" fmla="*/ 30 w 36"/>
                  <a:gd name="T15" fmla="*/ 0 h 48"/>
                  <a:gd name="T16" fmla="*/ 36 w 36"/>
                  <a:gd name="T17" fmla="*/ 0 h 48"/>
                  <a:gd name="T18" fmla="*/ 30 w 36"/>
                  <a:gd name="T19" fmla="*/ 0 h 48"/>
                  <a:gd name="T20" fmla="*/ 30 w 36"/>
                  <a:gd name="T21" fmla="*/ 6 h 48"/>
                  <a:gd name="T22" fmla="*/ 24 w 36"/>
                  <a:gd name="T23" fmla="*/ 18 h 48"/>
                  <a:gd name="T24" fmla="*/ 18 w 36"/>
                  <a:gd name="T25" fmla="*/ 24 h 48"/>
                  <a:gd name="T26" fmla="*/ 12 w 36"/>
                  <a:gd name="T27" fmla="*/ 36 h 48"/>
                  <a:gd name="T28" fmla="*/ 6 w 36"/>
                  <a:gd name="T29" fmla="*/ 42 h 48"/>
                  <a:gd name="T30" fmla="*/ 6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8"/>
                    </a:lnTo>
                    <a:lnTo>
                      <a:pt x="0" y="42"/>
                    </a:lnTo>
                    <a:lnTo>
                      <a:pt x="6" y="36"/>
                    </a:lnTo>
                    <a:lnTo>
                      <a:pt x="12" y="24"/>
                    </a:lnTo>
                    <a:lnTo>
                      <a:pt x="18" y="18"/>
                    </a:lnTo>
                    <a:lnTo>
                      <a:pt x="24" y="6"/>
                    </a:lnTo>
                    <a:lnTo>
                      <a:pt x="30" y="0"/>
                    </a:lnTo>
                    <a:lnTo>
                      <a:pt x="36" y="0"/>
                    </a:lnTo>
                    <a:lnTo>
                      <a:pt x="30" y="0"/>
                    </a:lnTo>
                    <a:lnTo>
                      <a:pt x="30" y="6"/>
                    </a:lnTo>
                    <a:lnTo>
                      <a:pt x="24" y="18"/>
                    </a:lnTo>
                    <a:lnTo>
                      <a:pt x="18" y="24"/>
                    </a:lnTo>
                    <a:lnTo>
                      <a:pt x="12" y="36"/>
                    </a:lnTo>
                    <a:lnTo>
                      <a:pt x="6" y="42"/>
                    </a:lnTo>
                    <a:lnTo>
                      <a:pt x="6" y="48"/>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29" name="Freeform 399"/>
              <p:cNvSpPr>
                <a:spLocks/>
              </p:cNvSpPr>
              <p:nvPr/>
            </p:nvSpPr>
            <p:spPr bwMode="auto">
              <a:xfrm>
                <a:off x="4385" y="2103"/>
                <a:ext cx="36" cy="48"/>
              </a:xfrm>
              <a:custGeom>
                <a:avLst/>
                <a:gdLst>
                  <a:gd name="T0" fmla="*/ 0 w 36"/>
                  <a:gd name="T1" fmla="*/ 48 h 48"/>
                  <a:gd name="T2" fmla="*/ 0 w 36"/>
                  <a:gd name="T3" fmla="*/ 42 h 48"/>
                  <a:gd name="T4" fmla="*/ 0 w 36"/>
                  <a:gd name="T5" fmla="*/ 36 h 48"/>
                  <a:gd name="T6" fmla="*/ 6 w 36"/>
                  <a:gd name="T7" fmla="*/ 30 h 48"/>
                  <a:gd name="T8" fmla="*/ 12 w 36"/>
                  <a:gd name="T9" fmla="*/ 24 h 48"/>
                  <a:gd name="T10" fmla="*/ 18 w 36"/>
                  <a:gd name="T11" fmla="*/ 18 h 48"/>
                  <a:gd name="T12" fmla="*/ 24 w 36"/>
                  <a:gd name="T13" fmla="*/ 12 h 48"/>
                  <a:gd name="T14" fmla="*/ 30 w 36"/>
                  <a:gd name="T15" fmla="*/ 6 h 48"/>
                  <a:gd name="T16" fmla="*/ 36 w 36"/>
                  <a:gd name="T17" fmla="*/ 0 h 48"/>
                  <a:gd name="T18" fmla="*/ 30 w 36"/>
                  <a:gd name="T19" fmla="*/ 6 h 48"/>
                  <a:gd name="T20" fmla="*/ 30 w 36"/>
                  <a:gd name="T21" fmla="*/ 12 h 48"/>
                  <a:gd name="T22" fmla="*/ 24 w 36"/>
                  <a:gd name="T23" fmla="*/ 18 h 48"/>
                  <a:gd name="T24" fmla="*/ 18 w 36"/>
                  <a:gd name="T25" fmla="*/ 30 h 48"/>
                  <a:gd name="T26" fmla="*/ 12 w 36"/>
                  <a:gd name="T27" fmla="*/ 36 h 48"/>
                  <a:gd name="T28" fmla="*/ 6 w 36"/>
                  <a:gd name="T29" fmla="*/ 42 h 48"/>
                  <a:gd name="T30" fmla="*/ 0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2"/>
                    </a:lnTo>
                    <a:lnTo>
                      <a:pt x="0" y="36"/>
                    </a:lnTo>
                    <a:lnTo>
                      <a:pt x="6" y="30"/>
                    </a:lnTo>
                    <a:lnTo>
                      <a:pt x="12" y="24"/>
                    </a:lnTo>
                    <a:lnTo>
                      <a:pt x="18" y="18"/>
                    </a:lnTo>
                    <a:lnTo>
                      <a:pt x="24" y="12"/>
                    </a:lnTo>
                    <a:lnTo>
                      <a:pt x="30" y="6"/>
                    </a:lnTo>
                    <a:lnTo>
                      <a:pt x="36" y="0"/>
                    </a:lnTo>
                    <a:lnTo>
                      <a:pt x="30" y="6"/>
                    </a:lnTo>
                    <a:lnTo>
                      <a:pt x="30" y="12"/>
                    </a:lnTo>
                    <a:lnTo>
                      <a:pt x="24" y="18"/>
                    </a:lnTo>
                    <a:lnTo>
                      <a:pt x="18" y="30"/>
                    </a:lnTo>
                    <a:lnTo>
                      <a:pt x="12" y="36"/>
                    </a:lnTo>
                    <a:lnTo>
                      <a:pt x="6" y="42"/>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30" name="Freeform 400"/>
              <p:cNvSpPr>
                <a:spLocks/>
              </p:cNvSpPr>
              <p:nvPr/>
            </p:nvSpPr>
            <p:spPr bwMode="auto">
              <a:xfrm>
                <a:off x="4403" y="2109"/>
                <a:ext cx="30" cy="36"/>
              </a:xfrm>
              <a:custGeom>
                <a:avLst/>
                <a:gdLst>
                  <a:gd name="T0" fmla="*/ 0 w 30"/>
                  <a:gd name="T1" fmla="*/ 36 h 36"/>
                  <a:gd name="T2" fmla="*/ 0 w 30"/>
                  <a:gd name="T3" fmla="*/ 36 h 36"/>
                  <a:gd name="T4" fmla="*/ 0 w 30"/>
                  <a:gd name="T5" fmla="*/ 30 h 36"/>
                  <a:gd name="T6" fmla="*/ 6 w 30"/>
                  <a:gd name="T7" fmla="*/ 24 h 36"/>
                  <a:gd name="T8" fmla="*/ 6 w 30"/>
                  <a:gd name="T9" fmla="*/ 18 h 36"/>
                  <a:gd name="T10" fmla="*/ 12 w 30"/>
                  <a:gd name="T11" fmla="*/ 12 h 36"/>
                  <a:gd name="T12" fmla="*/ 18 w 30"/>
                  <a:gd name="T13" fmla="*/ 6 h 36"/>
                  <a:gd name="T14" fmla="*/ 24 w 30"/>
                  <a:gd name="T15" fmla="*/ 6 h 36"/>
                  <a:gd name="T16" fmla="*/ 30 w 30"/>
                  <a:gd name="T17" fmla="*/ 0 h 36"/>
                  <a:gd name="T18" fmla="*/ 30 w 30"/>
                  <a:gd name="T19" fmla="*/ 6 h 36"/>
                  <a:gd name="T20" fmla="*/ 24 w 30"/>
                  <a:gd name="T21" fmla="*/ 12 h 36"/>
                  <a:gd name="T22" fmla="*/ 18 w 30"/>
                  <a:gd name="T23" fmla="*/ 18 h 36"/>
                  <a:gd name="T24" fmla="*/ 18 w 30"/>
                  <a:gd name="T25" fmla="*/ 24 h 36"/>
                  <a:gd name="T26" fmla="*/ 12 w 30"/>
                  <a:gd name="T27" fmla="*/ 30 h 36"/>
                  <a:gd name="T28" fmla="*/ 6 w 30"/>
                  <a:gd name="T29" fmla="*/ 36 h 36"/>
                  <a:gd name="T30" fmla="*/ 6 w 30"/>
                  <a:gd name="T31" fmla="*/ 36 h 36"/>
                  <a:gd name="T32" fmla="*/ 0 w 3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0" y="36"/>
                    </a:moveTo>
                    <a:lnTo>
                      <a:pt x="0" y="36"/>
                    </a:lnTo>
                    <a:lnTo>
                      <a:pt x="0" y="30"/>
                    </a:lnTo>
                    <a:lnTo>
                      <a:pt x="6" y="24"/>
                    </a:lnTo>
                    <a:lnTo>
                      <a:pt x="6" y="18"/>
                    </a:lnTo>
                    <a:lnTo>
                      <a:pt x="12" y="12"/>
                    </a:lnTo>
                    <a:lnTo>
                      <a:pt x="18" y="6"/>
                    </a:lnTo>
                    <a:lnTo>
                      <a:pt x="24" y="6"/>
                    </a:lnTo>
                    <a:lnTo>
                      <a:pt x="30" y="0"/>
                    </a:lnTo>
                    <a:lnTo>
                      <a:pt x="30" y="6"/>
                    </a:lnTo>
                    <a:lnTo>
                      <a:pt x="24" y="12"/>
                    </a:lnTo>
                    <a:lnTo>
                      <a:pt x="18" y="18"/>
                    </a:lnTo>
                    <a:lnTo>
                      <a:pt x="18" y="24"/>
                    </a:lnTo>
                    <a:lnTo>
                      <a:pt x="12" y="30"/>
                    </a:lnTo>
                    <a:lnTo>
                      <a:pt x="6" y="36"/>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31" name="Freeform 401"/>
              <p:cNvSpPr>
                <a:spLocks/>
              </p:cNvSpPr>
              <p:nvPr/>
            </p:nvSpPr>
            <p:spPr bwMode="auto">
              <a:xfrm>
                <a:off x="4421" y="2121"/>
                <a:ext cx="30" cy="24"/>
              </a:xfrm>
              <a:custGeom>
                <a:avLst/>
                <a:gdLst>
                  <a:gd name="T0" fmla="*/ 0 w 30"/>
                  <a:gd name="T1" fmla="*/ 24 h 24"/>
                  <a:gd name="T2" fmla="*/ 0 w 30"/>
                  <a:gd name="T3" fmla="*/ 24 h 24"/>
                  <a:gd name="T4" fmla="*/ 6 w 30"/>
                  <a:gd name="T5" fmla="*/ 18 h 24"/>
                  <a:gd name="T6" fmla="*/ 6 w 30"/>
                  <a:gd name="T7" fmla="*/ 18 h 24"/>
                  <a:gd name="T8" fmla="*/ 12 w 30"/>
                  <a:gd name="T9" fmla="*/ 12 h 24"/>
                  <a:gd name="T10" fmla="*/ 18 w 30"/>
                  <a:gd name="T11" fmla="*/ 6 h 24"/>
                  <a:gd name="T12" fmla="*/ 18 w 30"/>
                  <a:gd name="T13" fmla="*/ 0 h 24"/>
                  <a:gd name="T14" fmla="*/ 24 w 30"/>
                  <a:gd name="T15" fmla="*/ 0 h 24"/>
                  <a:gd name="T16" fmla="*/ 30 w 30"/>
                  <a:gd name="T17" fmla="*/ 0 h 24"/>
                  <a:gd name="T18" fmla="*/ 24 w 30"/>
                  <a:gd name="T19" fmla="*/ 0 h 24"/>
                  <a:gd name="T20" fmla="*/ 24 w 30"/>
                  <a:gd name="T21" fmla="*/ 6 h 24"/>
                  <a:gd name="T22" fmla="*/ 18 w 30"/>
                  <a:gd name="T23" fmla="*/ 12 h 24"/>
                  <a:gd name="T24" fmla="*/ 12 w 30"/>
                  <a:gd name="T25" fmla="*/ 12 h 24"/>
                  <a:gd name="T26" fmla="*/ 12 w 30"/>
                  <a:gd name="T27" fmla="*/ 18 h 24"/>
                  <a:gd name="T28" fmla="*/ 6 w 30"/>
                  <a:gd name="T29" fmla="*/ 24 h 24"/>
                  <a:gd name="T30" fmla="*/ 6 w 30"/>
                  <a:gd name="T31" fmla="*/ 24 h 24"/>
                  <a:gd name="T32" fmla="*/ 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24"/>
                    </a:moveTo>
                    <a:lnTo>
                      <a:pt x="0" y="24"/>
                    </a:lnTo>
                    <a:lnTo>
                      <a:pt x="6" y="18"/>
                    </a:lnTo>
                    <a:lnTo>
                      <a:pt x="12" y="12"/>
                    </a:lnTo>
                    <a:lnTo>
                      <a:pt x="18" y="6"/>
                    </a:lnTo>
                    <a:lnTo>
                      <a:pt x="18" y="0"/>
                    </a:lnTo>
                    <a:lnTo>
                      <a:pt x="24" y="0"/>
                    </a:lnTo>
                    <a:lnTo>
                      <a:pt x="30" y="0"/>
                    </a:lnTo>
                    <a:lnTo>
                      <a:pt x="24" y="0"/>
                    </a:lnTo>
                    <a:lnTo>
                      <a:pt x="24" y="6"/>
                    </a:lnTo>
                    <a:lnTo>
                      <a:pt x="18" y="12"/>
                    </a:lnTo>
                    <a:lnTo>
                      <a:pt x="12" y="12"/>
                    </a:lnTo>
                    <a:lnTo>
                      <a:pt x="12"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32" name="Freeform 402"/>
              <p:cNvSpPr>
                <a:spLocks/>
              </p:cNvSpPr>
              <p:nvPr/>
            </p:nvSpPr>
            <p:spPr bwMode="auto">
              <a:xfrm>
                <a:off x="4439" y="2127"/>
                <a:ext cx="18" cy="18"/>
              </a:xfrm>
              <a:custGeom>
                <a:avLst/>
                <a:gdLst>
                  <a:gd name="T0" fmla="*/ 0 w 18"/>
                  <a:gd name="T1" fmla="*/ 18 h 18"/>
                  <a:gd name="T2" fmla="*/ 0 w 18"/>
                  <a:gd name="T3" fmla="*/ 12 h 18"/>
                  <a:gd name="T4" fmla="*/ 0 w 18"/>
                  <a:gd name="T5" fmla="*/ 12 h 18"/>
                  <a:gd name="T6" fmla="*/ 6 w 18"/>
                  <a:gd name="T7" fmla="*/ 6 h 18"/>
                  <a:gd name="T8" fmla="*/ 6 w 18"/>
                  <a:gd name="T9" fmla="*/ 6 h 18"/>
                  <a:gd name="T10" fmla="*/ 12 w 18"/>
                  <a:gd name="T11" fmla="*/ 0 h 18"/>
                  <a:gd name="T12" fmla="*/ 12 w 18"/>
                  <a:gd name="T13" fmla="*/ 0 h 18"/>
                  <a:gd name="T14" fmla="*/ 18 w 18"/>
                  <a:gd name="T15" fmla="*/ 0 h 18"/>
                  <a:gd name="T16" fmla="*/ 18 w 18"/>
                  <a:gd name="T17" fmla="*/ 0 h 18"/>
                  <a:gd name="T18" fmla="*/ 18 w 18"/>
                  <a:gd name="T19" fmla="*/ 0 h 18"/>
                  <a:gd name="T20" fmla="*/ 12 w 18"/>
                  <a:gd name="T21" fmla="*/ 6 h 18"/>
                  <a:gd name="T22" fmla="*/ 12 w 18"/>
                  <a:gd name="T23" fmla="*/ 6 h 18"/>
                  <a:gd name="T24" fmla="*/ 6 w 18"/>
                  <a:gd name="T25" fmla="*/ 12 h 18"/>
                  <a:gd name="T26" fmla="*/ 6 w 18"/>
                  <a:gd name="T27" fmla="*/ 12 h 18"/>
                  <a:gd name="T28" fmla="*/ 6 w 18"/>
                  <a:gd name="T29" fmla="*/ 18 h 18"/>
                  <a:gd name="T30" fmla="*/ 0 w 18"/>
                  <a:gd name="T31" fmla="*/ 18 h 18"/>
                  <a:gd name="T32" fmla="*/ 0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8"/>
                    </a:moveTo>
                    <a:lnTo>
                      <a:pt x="0" y="12"/>
                    </a:lnTo>
                    <a:lnTo>
                      <a:pt x="6" y="6"/>
                    </a:lnTo>
                    <a:lnTo>
                      <a:pt x="12" y="0"/>
                    </a:lnTo>
                    <a:lnTo>
                      <a:pt x="18" y="0"/>
                    </a:lnTo>
                    <a:lnTo>
                      <a:pt x="12" y="6"/>
                    </a:lnTo>
                    <a:lnTo>
                      <a:pt x="6" y="12"/>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33" name="Freeform 403"/>
              <p:cNvSpPr>
                <a:spLocks/>
              </p:cNvSpPr>
              <p:nvPr/>
            </p:nvSpPr>
            <p:spPr bwMode="auto">
              <a:xfrm>
                <a:off x="4295" y="2109"/>
                <a:ext cx="18" cy="24"/>
              </a:xfrm>
              <a:custGeom>
                <a:avLst/>
                <a:gdLst>
                  <a:gd name="T0" fmla="*/ 18 w 18"/>
                  <a:gd name="T1" fmla="*/ 0 h 24"/>
                  <a:gd name="T2" fmla="*/ 18 w 18"/>
                  <a:gd name="T3" fmla="*/ 6 h 24"/>
                  <a:gd name="T4" fmla="*/ 18 w 18"/>
                  <a:gd name="T5" fmla="*/ 6 h 24"/>
                  <a:gd name="T6" fmla="*/ 12 w 18"/>
                  <a:gd name="T7" fmla="*/ 12 h 24"/>
                  <a:gd name="T8" fmla="*/ 12 w 18"/>
                  <a:gd name="T9" fmla="*/ 18 h 24"/>
                  <a:gd name="T10" fmla="*/ 12 w 18"/>
                  <a:gd name="T11" fmla="*/ 18 h 24"/>
                  <a:gd name="T12" fmla="*/ 6 w 18"/>
                  <a:gd name="T13" fmla="*/ 24 h 24"/>
                  <a:gd name="T14" fmla="*/ 6 w 18"/>
                  <a:gd name="T15" fmla="*/ 24 h 24"/>
                  <a:gd name="T16" fmla="*/ 0 w 18"/>
                  <a:gd name="T17" fmla="*/ 24 h 24"/>
                  <a:gd name="T18" fmla="*/ 0 w 18"/>
                  <a:gd name="T19" fmla="*/ 24 h 24"/>
                  <a:gd name="T20" fmla="*/ 0 w 18"/>
                  <a:gd name="T21" fmla="*/ 18 h 24"/>
                  <a:gd name="T22" fmla="*/ 6 w 18"/>
                  <a:gd name="T23" fmla="*/ 18 h 24"/>
                  <a:gd name="T24" fmla="*/ 6 w 18"/>
                  <a:gd name="T25" fmla="*/ 12 h 24"/>
                  <a:gd name="T26" fmla="*/ 12 w 18"/>
                  <a:gd name="T27" fmla="*/ 12 h 24"/>
                  <a:gd name="T28" fmla="*/ 18 w 18"/>
                  <a:gd name="T29" fmla="*/ 6 h 24"/>
                  <a:gd name="T30" fmla="*/ 18 w 18"/>
                  <a:gd name="T31" fmla="*/ 6 h 24"/>
                  <a:gd name="T32" fmla="*/ 18 w 1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0"/>
                    </a:moveTo>
                    <a:lnTo>
                      <a:pt x="18" y="6"/>
                    </a:lnTo>
                    <a:lnTo>
                      <a:pt x="12" y="12"/>
                    </a:lnTo>
                    <a:lnTo>
                      <a:pt x="12" y="18"/>
                    </a:lnTo>
                    <a:lnTo>
                      <a:pt x="6" y="24"/>
                    </a:lnTo>
                    <a:lnTo>
                      <a:pt x="0" y="24"/>
                    </a:lnTo>
                    <a:lnTo>
                      <a:pt x="0" y="18"/>
                    </a:lnTo>
                    <a:lnTo>
                      <a:pt x="6" y="18"/>
                    </a:lnTo>
                    <a:lnTo>
                      <a:pt x="6" y="12"/>
                    </a:lnTo>
                    <a:lnTo>
                      <a:pt x="12" y="12"/>
                    </a:lnTo>
                    <a:lnTo>
                      <a:pt x="18"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34" name="Freeform 404"/>
              <p:cNvSpPr>
                <a:spLocks/>
              </p:cNvSpPr>
              <p:nvPr/>
            </p:nvSpPr>
            <p:spPr bwMode="auto">
              <a:xfrm>
                <a:off x="4295" y="2097"/>
                <a:ext cx="24" cy="12"/>
              </a:xfrm>
              <a:custGeom>
                <a:avLst/>
                <a:gdLst>
                  <a:gd name="T0" fmla="*/ 24 w 24"/>
                  <a:gd name="T1" fmla="*/ 12 h 12"/>
                  <a:gd name="T2" fmla="*/ 18 w 24"/>
                  <a:gd name="T3" fmla="*/ 12 h 12"/>
                  <a:gd name="T4" fmla="*/ 18 w 24"/>
                  <a:gd name="T5" fmla="*/ 12 h 12"/>
                  <a:gd name="T6" fmla="*/ 12 w 24"/>
                  <a:gd name="T7" fmla="*/ 6 h 12"/>
                  <a:gd name="T8" fmla="*/ 12 w 24"/>
                  <a:gd name="T9" fmla="*/ 6 h 12"/>
                  <a:gd name="T10" fmla="*/ 6 w 24"/>
                  <a:gd name="T11" fmla="*/ 6 h 12"/>
                  <a:gd name="T12" fmla="*/ 0 w 24"/>
                  <a:gd name="T13" fmla="*/ 0 h 12"/>
                  <a:gd name="T14" fmla="*/ 0 w 24"/>
                  <a:gd name="T15" fmla="*/ 0 h 12"/>
                  <a:gd name="T16" fmla="*/ 0 w 24"/>
                  <a:gd name="T17" fmla="*/ 6 h 12"/>
                  <a:gd name="T18" fmla="*/ 0 w 24"/>
                  <a:gd name="T19" fmla="*/ 6 h 12"/>
                  <a:gd name="T20" fmla="*/ 0 w 24"/>
                  <a:gd name="T21" fmla="*/ 6 h 12"/>
                  <a:gd name="T22" fmla="*/ 0 w 24"/>
                  <a:gd name="T23" fmla="*/ 6 h 12"/>
                  <a:gd name="T24" fmla="*/ 6 w 24"/>
                  <a:gd name="T25" fmla="*/ 12 h 12"/>
                  <a:gd name="T26" fmla="*/ 12 w 24"/>
                  <a:gd name="T27" fmla="*/ 12 h 12"/>
                  <a:gd name="T28" fmla="*/ 12 w 24"/>
                  <a:gd name="T29" fmla="*/ 12 h 12"/>
                  <a:gd name="T30" fmla="*/ 18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18" y="12"/>
                    </a:lnTo>
                    <a:lnTo>
                      <a:pt x="12" y="6"/>
                    </a:lnTo>
                    <a:lnTo>
                      <a:pt x="6" y="6"/>
                    </a:lnTo>
                    <a:lnTo>
                      <a:pt x="0" y="0"/>
                    </a:lnTo>
                    <a:lnTo>
                      <a:pt x="0" y="6"/>
                    </a:lnTo>
                    <a:lnTo>
                      <a:pt x="6" y="12"/>
                    </a:lnTo>
                    <a:lnTo>
                      <a:pt x="12" y="12"/>
                    </a:lnTo>
                    <a:lnTo>
                      <a:pt x="18" y="12"/>
                    </a:lnTo>
                    <a:lnTo>
                      <a:pt x="24"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35" name="Freeform 405"/>
              <p:cNvSpPr>
                <a:spLocks/>
              </p:cNvSpPr>
              <p:nvPr/>
            </p:nvSpPr>
            <p:spPr bwMode="auto">
              <a:xfrm>
                <a:off x="4283" y="2115"/>
                <a:ext cx="30" cy="6"/>
              </a:xfrm>
              <a:custGeom>
                <a:avLst/>
                <a:gdLst>
                  <a:gd name="T0" fmla="*/ 30 w 30"/>
                  <a:gd name="T1" fmla="*/ 0 h 6"/>
                  <a:gd name="T2" fmla="*/ 24 w 30"/>
                  <a:gd name="T3" fmla="*/ 0 h 6"/>
                  <a:gd name="T4" fmla="*/ 24 w 30"/>
                  <a:gd name="T5" fmla="*/ 0 h 6"/>
                  <a:gd name="T6" fmla="*/ 18 w 30"/>
                  <a:gd name="T7" fmla="*/ 0 h 6"/>
                  <a:gd name="T8" fmla="*/ 12 w 30"/>
                  <a:gd name="T9" fmla="*/ 0 h 6"/>
                  <a:gd name="T10" fmla="*/ 12 w 30"/>
                  <a:gd name="T11" fmla="*/ 0 h 6"/>
                  <a:gd name="T12" fmla="*/ 6 w 30"/>
                  <a:gd name="T13" fmla="*/ 0 h 6"/>
                  <a:gd name="T14" fmla="*/ 6 w 30"/>
                  <a:gd name="T15" fmla="*/ 0 h 6"/>
                  <a:gd name="T16" fmla="*/ 0 w 30"/>
                  <a:gd name="T17" fmla="*/ 0 h 6"/>
                  <a:gd name="T18" fmla="*/ 6 w 30"/>
                  <a:gd name="T19" fmla="*/ 6 h 6"/>
                  <a:gd name="T20" fmla="*/ 6 w 30"/>
                  <a:gd name="T21" fmla="*/ 6 h 6"/>
                  <a:gd name="T22" fmla="*/ 6 w 30"/>
                  <a:gd name="T23" fmla="*/ 6 h 6"/>
                  <a:gd name="T24" fmla="*/ 12 w 30"/>
                  <a:gd name="T25" fmla="*/ 0 h 6"/>
                  <a:gd name="T26" fmla="*/ 18 w 30"/>
                  <a:gd name="T27" fmla="*/ 0 h 6"/>
                  <a:gd name="T28" fmla="*/ 24 w 30"/>
                  <a:gd name="T29" fmla="*/ 0 h 6"/>
                  <a:gd name="T30" fmla="*/ 24 w 30"/>
                  <a:gd name="T31" fmla="*/ 0 h 6"/>
                  <a:gd name="T32" fmla="*/ 3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0"/>
                    </a:moveTo>
                    <a:lnTo>
                      <a:pt x="24" y="0"/>
                    </a:lnTo>
                    <a:lnTo>
                      <a:pt x="18" y="0"/>
                    </a:lnTo>
                    <a:lnTo>
                      <a:pt x="12" y="0"/>
                    </a:lnTo>
                    <a:lnTo>
                      <a:pt x="6" y="0"/>
                    </a:lnTo>
                    <a:lnTo>
                      <a:pt x="0" y="0"/>
                    </a:lnTo>
                    <a:lnTo>
                      <a:pt x="6" y="6"/>
                    </a:lnTo>
                    <a:lnTo>
                      <a:pt x="12" y="0"/>
                    </a:lnTo>
                    <a:lnTo>
                      <a:pt x="18" y="0"/>
                    </a:lnTo>
                    <a:lnTo>
                      <a:pt x="24" y="0"/>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36" name="Freeform 406"/>
              <p:cNvSpPr>
                <a:spLocks/>
              </p:cNvSpPr>
              <p:nvPr/>
            </p:nvSpPr>
            <p:spPr bwMode="auto">
              <a:xfrm>
                <a:off x="4301" y="2085"/>
                <a:ext cx="24" cy="24"/>
              </a:xfrm>
              <a:custGeom>
                <a:avLst/>
                <a:gdLst>
                  <a:gd name="T0" fmla="*/ 24 w 24"/>
                  <a:gd name="T1" fmla="*/ 24 h 24"/>
                  <a:gd name="T2" fmla="*/ 18 w 24"/>
                  <a:gd name="T3" fmla="*/ 18 h 24"/>
                  <a:gd name="T4" fmla="*/ 18 w 24"/>
                  <a:gd name="T5" fmla="*/ 18 h 24"/>
                  <a:gd name="T6" fmla="*/ 12 w 24"/>
                  <a:gd name="T7" fmla="*/ 12 h 24"/>
                  <a:gd name="T8" fmla="*/ 6 w 24"/>
                  <a:gd name="T9" fmla="*/ 12 h 24"/>
                  <a:gd name="T10" fmla="*/ 6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6 h 24"/>
                  <a:gd name="T26" fmla="*/ 18 w 24"/>
                  <a:gd name="T27" fmla="*/ 12 h 24"/>
                  <a:gd name="T28" fmla="*/ 18 w 24"/>
                  <a:gd name="T29" fmla="*/ 18 h 24"/>
                  <a:gd name="T30" fmla="*/ 24 w 24"/>
                  <a:gd name="T31" fmla="*/ 18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18"/>
                    </a:lnTo>
                    <a:lnTo>
                      <a:pt x="12" y="12"/>
                    </a:lnTo>
                    <a:lnTo>
                      <a:pt x="6" y="12"/>
                    </a:lnTo>
                    <a:lnTo>
                      <a:pt x="6" y="6"/>
                    </a:lnTo>
                    <a:lnTo>
                      <a:pt x="0" y="6"/>
                    </a:lnTo>
                    <a:lnTo>
                      <a:pt x="0" y="0"/>
                    </a:lnTo>
                    <a:lnTo>
                      <a:pt x="6" y="6"/>
                    </a:lnTo>
                    <a:lnTo>
                      <a:pt x="12" y="6"/>
                    </a:lnTo>
                    <a:lnTo>
                      <a:pt x="18" y="12"/>
                    </a:lnTo>
                    <a:lnTo>
                      <a:pt x="18" y="18"/>
                    </a:lnTo>
                    <a:lnTo>
                      <a:pt x="24" y="18"/>
                    </a:lnTo>
                    <a:lnTo>
                      <a:pt x="24"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37" name="Freeform 407"/>
              <p:cNvSpPr>
                <a:spLocks/>
              </p:cNvSpPr>
              <p:nvPr/>
            </p:nvSpPr>
            <p:spPr bwMode="auto">
              <a:xfrm>
                <a:off x="4445" y="2091"/>
                <a:ext cx="6" cy="30"/>
              </a:xfrm>
              <a:custGeom>
                <a:avLst/>
                <a:gdLst>
                  <a:gd name="T0" fmla="*/ 0 w 6"/>
                  <a:gd name="T1" fmla="*/ 30 h 30"/>
                  <a:gd name="T2" fmla="*/ 0 w 6"/>
                  <a:gd name="T3" fmla="*/ 24 h 30"/>
                  <a:gd name="T4" fmla="*/ 0 w 6"/>
                  <a:gd name="T5" fmla="*/ 12 h 30"/>
                  <a:gd name="T6" fmla="*/ 0 w 6"/>
                  <a:gd name="T7" fmla="*/ 0 h 30"/>
                  <a:gd name="T8" fmla="*/ 6 w 6"/>
                  <a:gd name="T9" fmla="*/ 0 h 30"/>
                  <a:gd name="T10" fmla="*/ 6 w 6"/>
                  <a:gd name="T11" fmla="*/ 0 h 30"/>
                  <a:gd name="T12" fmla="*/ 6 w 6"/>
                  <a:gd name="T13" fmla="*/ 12 h 30"/>
                  <a:gd name="T14" fmla="*/ 6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38" name="Freeform 408"/>
              <p:cNvSpPr>
                <a:spLocks/>
              </p:cNvSpPr>
              <p:nvPr/>
            </p:nvSpPr>
            <p:spPr bwMode="auto">
              <a:xfrm>
                <a:off x="4457" y="2097"/>
                <a:ext cx="12" cy="30"/>
              </a:xfrm>
              <a:custGeom>
                <a:avLst/>
                <a:gdLst>
                  <a:gd name="T0" fmla="*/ 0 w 12"/>
                  <a:gd name="T1" fmla="*/ 30 h 30"/>
                  <a:gd name="T2" fmla="*/ 0 w 12"/>
                  <a:gd name="T3" fmla="*/ 24 h 30"/>
                  <a:gd name="T4" fmla="*/ 0 w 12"/>
                  <a:gd name="T5" fmla="*/ 12 h 30"/>
                  <a:gd name="T6" fmla="*/ 6 w 12"/>
                  <a:gd name="T7" fmla="*/ 0 h 30"/>
                  <a:gd name="T8" fmla="*/ 6 w 12"/>
                  <a:gd name="T9" fmla="*/ 0 h 30"/>
                  <a:gd name="T10" fmla="*/ 12 w 12"/>
                  <a:gd name="T11" fmla="*/ 0 h 30"/>
                  <a:gd name="T12" fmla="*/ 6 w 12"/>
                  <a:gd name="T13" fmla="*/ 12 h 30"/>
                  <a:gd name="T14" fmla="*/ 0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0"/>
                    </a:lnTo>
                    <a:lnTo>
                      <a:pt x="12" y="0"/>
                    </a:lnTo>
                    <a:lnTo>
                      <a:pt x="6" y="12"/>
                    </a:lnTo>
                    <a:lnTo>
                      <a:pt x="0"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39" name="Freeform 409"/>
              <p:cNvSpPr>
                <a:spLocks/>
              </p:cNvSpPr>
              <p:nvPr/>
            </p:nvSpPr>
            <p:spPr bwMode="auto">
              <a:xfrm>
                <a:off x="4427" y="2079"/>
                <a:ext cx="6" cy="30"/>
              </a:xfrm>
              <a:custGeom>
                <a:avLst/>
                <a:gdLst>
                  <a:gd name="T0" fmla="*/ 6 w 6"/>
                  <a:gd name="T1" fmla="*/ 30 h 30"/>
                  <a:gd name="T2" fmla="*/ 6 w 6"/>
                  <a:gd name="T3" fmla="*/ 30 h 30"/>
                  <a:gd name="T4" fmla="*/ 0 w 6"/>
                  <a:gd name="T5" fmla="*/ 18 h 30"/>
                  <a:gd name="T6" fmla="*/ 0 w 6"/>
                  <a:gd name="T7" fmla="*/ 6 h 30"/>
                  <a:gd name="T8" fmla="*/ 6 w 6"/>
                  <a:gd name="T9" fmla="*/ 0 h 30"/>
                  <a:gd name="T10" fmla="*/ 6 w 6"/>
                  <a:gd name="T11" fmla="*/ 6 h 30"/>
                  <a:gd name="T12" fmla="*/ 6 w 6"/>
                  <a:gd name="T13" fmla="*/ 12 h 30"/>
                  <a:gd name="T14" fmla="*/ 6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6" y="30"/>
                    </a:lnTo>
                    <a:lnTo>
                      <a:pt x="0" y="18"/>
                    </a:lnTo>
                    <a:lnTo>
                      <a:pt x="0" y="6"/>
                    </a:lnTo>
                    <a:lnTo>
                      <a:pt x="6" y="0"/>
                    </a:lnTo>
                    <a:lnTo>
                      <a:pt x="6" y="6"/>
                    </a:lnTo>
                    <a:lnTo>
                      <a:pt x="6" y="12"/>
                    </a:lnTo>
                    <a:lnTo>
                      <a:pt x="6" y="24"/>
                    </a:lnTo>
                    <a:lnTo>
                      <a:pt x="6"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40" name="Freeform 410"/>
              <p:cNvSpPr>
                <a:spLocks/>
              </p:cNvSpPr>
              <p:nvPr/>
            </p:nvSpPr>
            <p:spPr bwMode="auto">
              <a:xfrm>
                <a:off x="4409" y="2073"/>
                <a:ext cx="12" cy="36"/>
              </a:xfrm>
              <a:custGeom>
                <a:avLst/>
                <a:gdLst>
                  <a:gd name="T0" fmla="*/ 12 w 12"/>
                  <a:gd name="T1" fmla="*/ 36 h 36"/>
                  <a:gd name="T2" fmla="*/ 6 w 12"/>
                  <a:gd name="T3" fmla="*/ 24 h 36"/>
                  <a:gd name="T4" fmla="*/ 0 w 12"/>
                  <a:gd name="T5" fmla="*/ 12 h 36"/>
                  <a:gd name="T6" fmla="*/ 0 w 12"/>
                  <a:gd name="T7" fmla="*/ 6 h 36"/>
                  <a:gd name="T8" fmla="*/ 0 w 12"/>
                  <a:gd name="T9" fmla="*/ 0 h 36"/>
                  <a:gd name="T10" fmla="*/ 6 w 12"/>
                  <a:gd name="T11" fmla="*/ 0 h 36"/>
                  <a:gd name="T12" fmla="*/ 12 w 12"/>
                  <a:gd name="T13" fmla="*/ 12 h 36"/>
                  <a:gd name="T14" fmla="*/ 12 w 12"/>
                  <a:gd name="T15" fmla="*/ 24 h 36"/>
                  <a:gd name="T16" fmla="*/ 12 w 12"/>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6"/>
                  <a:gd name="T29" fmla="*/ 12 w 1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6">
                    <a:moveTo>
                      <a:pt x="12" y="36"/>
                    </a:moveTo>
                    <a:lnTo>
                      <a:pt x="6" y="24"/>
                    </a:lnTo>
                    <a:lnTo>
                      <a:pt x="0" y="12"/>
                    </a:lnTo>
                    <a:lnTo>
                      <a:pt x="0" y="6"/>
                    </a:lnTo>
                    <a:lnTo>
                      <a:pt x="0" y="0"/>
                    </a:lnTo>
                    <a:lnTo>
                      <a:pt x="6" y="0"/>
                    </a:lnTo>
                    <a:lnTo>
                      <a:pt x="12" y="12"/>
                    </a:lnTo>
                    <a:lnTo>
                      <a:pt x="12" y="24"/>
                    </a:lnTo>
                    <a:lnTo>
                      <a:pt x="12"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41" name="Freeform 411"/>
              <p:cNvSpPr>
                <a:spLocks/>
              </p:cNvSpPr>
              <p:nvPr/>
            </p:nvSpPr>
            <p:spPr bwMode="auto">
              <a:xfrm>
                <a:off x="4391" y="2061"/>
                <a:ext cx="12" cy="42"/>
              </a:xfrm>
              <a:custGeom>
                <a:avLst/>
                <a:gdLst>
                  <a:gd name="T0" fmla="*/ 12 w 12"/>
                  <a:gd name="T1" fmla="*/ 42 h 42"/>
                  <a:gd name="T2" fmla="*/ 12 w 12"/>
                  <a:gd name="T3" fmla="*/ 36 h 42"/>
                  <a:gd name="T4" fmla="*/ 6 w 12"/>
                  <a:gd name="T5" fmla="*/ 30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36"/>
                    </a:lnTo>
                    <a:lnTo>
                      <a:pt x="6" y="30"/>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42" name="Freeform 412"/>
              <p:cNvSpPr>
                <a:spLocks/>
              </p:cNvSpPr>
              <p:nvPr/>
            </p:nvSpPr>
            <p:spPr bwMode="auto">
              <a:xfrm>
                <a:off x="4349" y="2061"/>
                <a:ext cx="24" cy="42"/>
              </a:xfrm>
              <a:custGeom>
                <a:avLst/>
                <a:gdLst>
                  <a:gd name="T0" fmla="*/ 24 w 24"/>
                  <a:gd name="T1" fmla="*/ 42 h 42"/>
                  <a:gd name="T2" fmla="*/ 18 w 24"/>
                  <a:gd name="T3" fmla="*/ 36 h 42"/>
                  <a:gd name="T4" fmla="*/ 18 w 24"/>
                  <a:gd name="T5" fmla="*/ 30 h 42"/>
                  <a:gd name="T6" fmla="*/ 12 w 24"/>
                  <a:gd name="T7" fmla="*/ 24 h 42"/>
                  <a:gd name="T8" fmla="*/ 6 w 24"/>
                  <a:gd name="T9" fmla="*/ 18 h 42"/>
                  <a:gd name="T10" fmla="*/ 6 w 24"/>
                  <a:gd name="T11" fmla="*/ 12 h 42"/>
                  <a:gd name="T12" fmla="*/ 0 w 24"/>
                  <a:gd name="T13" fmla="*/ 6 h 42"/>
                  <a:gd name="T14" fmla="*/ 0 w 24"/>
                  <a:gd name="T15" fmla="*/ 0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24 h 42"/>
                  <a:gd name="T28" fmla="*/ 18 w 24"/>
                  <a:gd name="T29" fmla="*/ 30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18" y="36"/>
                    </a:lnTo>
                    <a:lnTo>
                      <a:pt x="18" y="30"/>
                    </a:lnTo>
                    <a:lnTo>
                      <a:pt x="12" y="24"/>
                    </a:lnTo>
                    <a:lnTo>
                      <a:pt x="6" y="18"/>
                    </a:lnTo>
                    <a:lnTo>
                      <a:pt x="6" y="12"/>
                    </a:lnTo>
                    <a:lnTo>
                      <a:pt x="0" y="6"/>
                    </a:lnTo>
                    <a:lnTo>
                      <a:pt x="0" y="0"/>
                    </a:lnTo>
                    <a:lnTo>
                      <a:pt x="6" y="0"/>
                    </a:lnTo>
                    <a:lnTo>
                      <a:pt x="6" y="6"/>
                    </a:lnTo>
                    <a:lnTo>
                      <a:pt x="12" y="12"/>
                    </a:lnTo>
                    <a:lnTo>
                      <a:pt x="12" y="18"/>
                    </a:lnTo>
                    <a:lnTo>
                      <a:pt x="18" y="24"/>
                    </a:lnTo>
                    <a:lnTo>
                      <a:pt x="18" y="30"/>
                    </a:lnTo>
                    <a:lnTo>
                      <a:pt x="24" y="36"/>
                    </a:lnTo>
                    <a:lnTo>
                      <a:pt x="24"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43" name="Freeform 413"/>
              <p:cNvSpPr>
                <a:spLocks/>
              </p:cNvSpPr>
              <p:nvPr/>
            </p:nvSpPr>
            <p:spPr bwMode="auto">
              <a:xfrm>
                <a:off x="4313" y="2067"/>
                <a:ext cx="24" cy="36"/>
              </a:xfrm>
              <a:custGeom>
                <a:avLst/>
                <a:gdLst>
                  <a:gd name="T0" fmla="*/ 24 w 24"/>
                  <a:gd name="T1" fmla="*/ 36 h 36"/>
                  <a:gd name="T2" fmla="*/ 24 w 24"/>
                  <a:gd name="T3" fmla="*/ 36 h 36"/>
                  <a:gd name="T4" fmla="*/ 18 w 24"/>
                  <a:gd name="T5" fmla="*/ 30 h 36"/>
                  <a:gd name="T6" fmla="*/ 12 w 24"/>
                  <a:gd name="T7" fmla="*/ 24 h 36"/>
                  <a:gd name="T8" fmla="*/ 6 w 24"/>
                  <a:gd name="T9" fmla="*/ 18 h 36"/>
                  <a:gd name="T10" fmla="*/ 6 w 24"/>
                  <a:gd name="T11" fmla="*/ 12 h 36"/>
                  <a:gd name="T12" fmla="*/ 0 w 24"/>
                  <a:gd name="T13" fmla="*/ 6 h 36"/>
                  <a:gd name="T14" fmla="*/ 0 w 24"/>
                  <a:gd name="T15" fmla="*/ 0 h 36"/>
                  <a:gd name="T16" fmla="*/ 0 w 24"/>
                  <a:gd name="T17" fmla="*/ 0 h 36"/>
                  <a:gd name="T18" fmla="*/ 6 w 24"/>
                  <a:gd name="T19" fmla="*/ 0 h 36"/>
                  <a:gd name="T20" fmla="*/ 6 w 24"/>
                  <a:gd name="T21" fmla="*/ 6 h 36"/>
                  <a:gd name="T22" fmla="*/ 12 w 24"/>
                  <a:gd name="T23" fmla="*/ 12 h 36"/>
                  <a:gd name="T24" fmla="*/ 12 w 24"/>
                  <a:gd name="T25" fmla="*/ 18 h 36"/>
                  <a:gd name="T26" fmla="*/ 18 w 24"/>
                  <a:gd name="T27" fmla="*/ 24 h 36"/>
                  <a:gd name="T28" fmla="*/ 24 w 24"/>
                  <a:gd name="T29" fmla="*/ 30 h 36"/>
                  <a:gd name="T30" fmla="*/ 24 w 24"/>
                  <a:gd name="T31" fmla="*/ 36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24" y="36"/>
                    </a:lnTo>
                    <a:lnTo>
                      <a:pt x="18" y="30"/>
                    </a:lnTo>
                    <a:lnTo>
                      <a:pt x="12" y="24"/>
                    </a:lnTo>
                    <a:lnTo>
                      <a:pt x="6" y="18"/>
                    </a:lnTo>
                    <a:lnTo>
                      <a:pt x="6" y="12"/>
                    </a:lnTo>
                    <a:lnTo>
                      <a:pt x="0" y="6"/>
                    </a:lnTo>
                    <a:lnTo>
                      <a:pt x="0" y="0"/>
                    </a:lnTo>
                    <a:lnTo>
                      <a:pt x="6" y="0"/>
                    </a:lnTo>
                    <a:lnTo>
                      <a:pt x="6" y="6"/>
                    </a:lnTo>
                    <a:lnTo>
                      <a:pt x="12" y="12"/>
                    </a:lnTo>
                    <a:lnTo>
                      <a:pt x="12" y="18"/>
                    </a:lnTo>
                    <a:lnTo>
                      <a:pt x="18" y="24"/>
                    </a:lnTo>
                    <a:lnTo>
                      <a:pt x="24" y="30"/>
                    </a:lnTo>
                    <a:lnTo>
                      <a:pt x="24"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44" name="Freeform 414"/>
              <p:cNvSpPr>
                <a:spLocks/>
              </p:cNvSpPr>
              <p:nvPr/>
            </p:nvSpPr>
            <p:spPr bwMode="auto">
              <a:xfrm>
                <a:off x="4367" y="2067"/>
                <a:ext cx="24" cy="36"/>
              </a:xfrm>
              <a:custGeom>
                <a:avLst/>
                <a:gdLst>
                  <a:gd name="T0" fmla="*/ 24 w 24"/>
                  <a:gd name="T1" fmla="*/ 36 h 36"/>
                  <a:gd name="T2" fmla="*/ 18 w 24"/>
                  <a:gd name="T3" fmla="*/ 30 h 36"/>
                  <a:gd name="T4" fmla="*/ 12 w 24"/>
                  <a:gd name="T5" fmla="*/ 24 h 36"/>
                  <a:gd name="T6" fmla="*/ 12 w 24"/>
                  <a:gd name="T7" fmla="*/ 18 h 36"/>
                  <a:gd name="T8" fmla="*/ 6 w 24"/>
                  <a:gd name="T9" fmla="*/ 12 h 36"/>
                  <a:gd name="T10" fmla="*/ 0 w 24"/>
                  <a:gd name="T11" fmla="*/ 6 h 36"/>
                  <a:gd name="T12" fmla="*/ 0 w 24"/>
                  <a:gd name="T13" fmla="*/ 0 h 36"/>
                  <a:gd name="T14" fmla="*/ 0 w 24"/>
                  <a:gd name="T15" fmla="*/ 0 h 36"/>
                  <a:gd name="T16" fmla="*/ 0 w 24"/>
                  <a:gd name="T17" fmla="*/ 0 h 36"/>
                  <a:gd name="T18" fmla="*/ 6 w 24"/>
                  <a:gd name="T19" fmla="*/ 0 h 36"/>
                  <a:gd name="T20" fmla="*/ 6 w 24"/>
                  <a:gd name="T21" fmla="*/ 0 h 36"/>
                  <a:gd name="T22" fmla="*/ 12 w 24"/>
                  <a:gd name="T23" fmla="*/ 6 h 36"/>
                  <a:gd name="T24" fmla="*/ 12 w 24"/>
                  <a:gd name="T25" fmla="*/ 12 h 36"/>
                  <a:gd name="T26" fmla="*/ 18 w 24"/>
                  <a:gd name="T27" fmla="*/ 18 h 36"/>
                  <a:gd name="T28" fmla="*/ 18 w 24"/>
                  <a:gd name="T29" fmla="*/ 24 h 36"/>
                  <a:gd name="T30" fmla="*/ 18 w 24"/>
                  <a:gd name="T31" fmla="*/ 30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18" y="30"/>
                    </a:lnTo>
                    <a:lnTo>
                      <a:pt x="12" y="24"/>
                    </a:lnTo>
                    <a:lnTo>
                      <a:pt x="12" y="18"/>
                    </a:lnTo>
                    <a:lnTo>
                      <a:pt x="6" y="12"/>
                    </a:lnTo>
                    <a:lnTo>
                      <a:pt x="0" y="6"/>
                    </a:lnTo>
                    <a:lnTo>
                      <a:pt x="0" y="0"/>
                    </a:lnTo>
                    <a:lnTo>
                      <a:pt x="6" y="0"/>
                    </a:lnTo>
                    <a:lnTo>
                      <a:pt x="12" y="6"/>
                    </a:lnTo>
                    <a:lnTo>
                      <a:pt x="12" y="12"/>
                    </a:lnTo>
                    <a:lnTo>
                      <a:pt x="18" y="18"/>
                    </a:lnTo>
                    <a:lnTo>
                      <a:pt x="18" y="24"/>
                    </a:lnTo>
                    <a:lnTo>
                      <a:pt x="18" y="30"/>
                    </a:lnTo>
                    <a:lnTo>
                      <a:pt x="24"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45" name="Freeform 415"/>
              <p:cNvSpPr>
                <a:spLocks/>
              </p:cNvSpPr>
              <p:nvPr/>
            </p:nvSpPr>
            <p:spPr bwMode="auto">
              <a:xfrm>
                <a:off x="4355" y="2097"/>
                <a:ext cx="30" cy="54"/>
              </a:xfrm>
              <a:custGeom>
                <a:avLst/>
                <a:gdLst>
                  <a:gd name="T0" fmla="*/ 0 w 30"/>
                  <a:gd name="T1" fmla="*/ 54 h 54"/>
                  <a:gd name="T2" fmla="*/ 0 w 30"/>
                  <a:gd name="T3" fmla="*/ 48 h 54"/>
                  <a:gd name="T4" fmla="*/ 0 w 30"/>
                  <a:gd name="T5" fmla="*/ 42 h 54"/>
                  <a:gd name="T6" fmla="*/ 6 w 30"/>
                  <a:gd name="T7" fmla="*/ 36 h 54"/>
                  <a:gd name="T8" fmla="*/ 6 w 30"/>
                  <a:gd name="T9" fmla="*/ 30 h 54"/>
                  <a:gd name="T10" fmla="*/ 12 w 30"/>
                  <a:gd name="T11" fmla="*/ 18 h 54"/>
                  <a:gd name="T12" fmla="*/ 18 w 30"/>
                  <a:gd name="T13" fmla="*/ 12 h 54"/>
                  <a:gd name="T14" fmla="*/ 24 w 30"/>
                  <a:gd name="T15" fmla="*/ 6 h 54"/>
                  <a:gd name="T16" fmla="*/ 30 w 30"/>
                  <a:gd name="T17" fmla="*/ 0 h 54"/>
                  <a:gd name="T18" fmla="*/ 30 w 30"/>
                  <a:gd name="T19" fmla="*/ 6 h 54"/>
                  <a:gd name="T20" fmla="*/ 24 w 30"/>
                  <a:gd name="T21" fmla="*/ 12 h 54"/>
                  <a:gd name="T22" fmla="*/ 24 w 30"/>
                  <a:gd name="T23" fmla="*/ 18 h 54"/>
                  <a:gd name="T24" fmla="*/ 18 w 30"/>
                  <a:gd name="T25" fmla="*/ 30 h 54"/>
                  <a:gd name="T26" fmla="*/ 12 w 30"/>
                  <a:gd name="T27" fmla="*/ 36 h 54"/>
                  <a:gd name="T28" fmla="*/ 6 w 30"/>
                  <a:gd name="T29" fmla="*/ 48 h 54"/>
                  <a:gd name="T30" fmla="*/ 0 w 30"/>
                  <a:gd name="T31" fmla="*/ 54 h 54"/>
                  <a:gd name="T32" fmla="*/ 0 w 3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4"/>
                  <a:gd name="T53" fmla="*/ 30 w 3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4">
                    <a:moveTo>
                      <a:pt x="0" y="54"/>
                    </a:moveTo>
                    <a:lnTo>
                      <a:pt x="0" y="48"/>
                    </a:lnTo>
                    <a:lnTo>
                      <a:pt x="0" y="42"/>
                    </a:lnTo>
                    <a:lnTo>
                      <a:pt x="6" y="36"/>
                    </a:lnTo>
                    <a:lnTo>
                      <a:pt x="6" y="30"/>
                    </a:lnTo>
                    <a:lnTo>
                      <a:pt x="12" y="18"/>
                    </a:lnTo>
                    <a:lnTo>
                      <a:pt x="18" y="12"/>
                    </a:lnTo>
                    <a:lnTo>
                      <a:pt x="24" y="6"/>
                    </a:lnTo>
                    <a:lnTo>
                      <a:pt x="30" y="0"/>
                    </a:lnTo>
                    <a:lnTo>
                      <a:pt x="30" y="6"/>
                    </a:lnTo>
                    <a:lnTo>
                      <a:pt x="24" y="12"/>
                    </a:lnTo>
                    <a:lnTo>
                      <a:pt x="24" y="18"/>
                    </a:lnTo>
                    <a:lnTo>
                      <a:pt x="18" y="30"/>
                    </a:lnTo>
                    <a:lnTo>
                      <a:pt x="12" y="36"/>
                    </a:lnTo>
                    <a:lnTo>
                      <a:pt x="6" y="48"/>
                    </a:lnTo>
                    <a:lnTo>
                      <a:pt x="0"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46" name="Freeform 416"/>
              <p:cNvSpPr>
                <a:spLocks/>
              </p:cNvSpPr>
              <p:nvPr/>
            </p:nvSpPr>
            <p:spPr bwMode="auto">
              <a:xfrm>
                <a:off x="4331" y="2097"/>
                <a:ext cx="30" cy="42"/>
              </a:xfrm>
              <a:custGeom>
                <a:avLst/>
                <a:gdLst>
                  <a:gd name="T0" fmla="*/ 0 w 30"/>
                  <a:gd name="T1" fmla="*/ 42 h 42"/>
                  <a:gd name="T2" fmla="*/ 0 w 30"/>
                  <a:gd name="T3" fmla="*/ 42 h 42"/>
                  <a:gd name="T4" fmla="*/ 0 w 30"/>
                  <a:gd name="T5" fmla="*/ 36 h 42"/>
                  <a:gd name="T6" fmla="*/ 6 w 30"/>
                  <a:gd name="T7" fmla="*/ 30 h 42"/>
                  <a:gd name="T8" fmla="*/ 6 w 30"/>
                  <a:gd name="T9" fmla="*/ 24 h 42"/>
                  <a:gd name="T10" fmla="*/ 12 w 30"/>
                  <a:gd name="T11" fmla="*/ 18 h 42"/>
                  <a:gd name="T12" fmla="*/ 18 w 30"/>
                  <a:gd name="T13" fmla="*/ 12 h 42"/>
                  <a:gd name="T14" fmla="*/ 24 w 30"/>
                  <a:gd name="T15" fmla="*/ 6 h 42"/>
                  <a:gd name="T16" fmla="*/ 30 w 30"/>
                  <a:gd name="T17" fmla="*/ 0 h 42"/>
                  <a:gd name="T18" fmla="*/ 24 w 30"/>
                  <a:gd name="T19" fmla="*/ 6 h 42"/>
                  <a:gd name="T20" fmla="*/ 18 w 30"/>
                  <a:gd name="T21" fmla="*/ 12 h 42"/>
                  <a:gd name="T22" fmla="*/ 18 w 30"/>
                  <a:gd name="T23" fmla="*/ 18 h 42"/>
                  <a:gd name="T24" fmla="*/ 12 w 30"/>
                  <a:gd name="T25" fmla="*/ 30 h 42"/>
                  <a:gd name="T26" fmla="*/ 6 w 30"/>
                  <a:gd name="T27" fmla="*/ 36 h 42"/>
                  <a:gd name="T28" fmla="*/ 6 w 30"/>
                  <a:gd name="T29" fmla="*/ 42 h 42"/>
                  <a:gd name="T30" fmla="*/ 0 w 30"/>
                  <a:gd name="T31" fmla="*/ 42 h 42"/>
                  <a:gd name="T32" fmla="*/ 0 w 30"/>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0" y="42"/>
                    </a:moveTo>
                    <a:lnTo>
                      <a:pt x="0" y="42"/>
                    </a:lnTo>
                    <a:lnTo>
                      <a:pt x="0" y="36"/>
                    </a:lnTo>
                    <a:lnTo>
                      <a:pt x="6" y="30"/>
                    </a:lnTo>
                    <a:lnTo>
                      <a:pt x="6" y="24"/>
                    </a:lnTo>
                    <a:lnTo>
                      <a:pt x="12" y="18"/>
                    </a:lnTo>
                    <a:lnTo>
                      <a:pt x="18" y="12"/>
                    </a:lnTo>
                    <a:lnTo>
                      <a:pt x="24" y="6"/>
                    </a:lnTo>
                    <a:lnTo>
                      <a:pt x="30" y="0"/>
                    </a:lnTo>
                    <a:lnTo>
                      <a:pt x="24" y="6"/>
                    </a:lnTo>
                    <a:lnTo>
                      <a:pt x="18" y="12"/>
                    </a:lnTo>
                    <a:lnTo>
                      <a:pt x="18" y="18"/>
                    </a:lnTo>
                    <a:lnTo>
                      <a:pt x="12" y="30"/>
                    </a:lnTo>
                    <a:lnTo>
                      <a:pt x="6" y="36"/>
                    </a:lnTo>
                    <a:lnTo>
                      <a:pt x="6" y="42"/>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47" name="Freeform 417"/>
              <p:cNvSpPr>
                <a:spLocks/>
              </p:cNvSpPr>
              <p:nvPr/>
            </p:nvSpPr>
            <p:spPr bwMode="auto">
              <a:xfrm>
                <a:off x="4331" y="2061"/>
                <a:ext cx="24" cy="42"/>
              </a:xfrm>
              <a:custGeom>
                <a:avLst/>
                <a:gdLst>
                  <a:gd name="T0" fmla="*/ 24 w 24"/>
                  <a:gd name="T1" fmla="*/ 42 h 42"/>
                  <a:gd name="T2" fmla="*/ 24 w 24"/>
                  <a:gd name="T3" fmla="*/ 36 h 42"/>
                  <a:gd name="T4" fmla="*/ 18 w 24"/>
                  <a:gd name="T5" fmla="*/ 36 h 42"/>
                  <a:gd name="T6" fmla="*/ 12 w 24"/>
                  <a:gd name="T7" fmla="*/ 30 h 42"/>
                  <a:gd name="T8" fmla="*/ 6 w 24"/>
                  <a:gd name="T9" fmla="*/ 18 h 42"/>
                  <a:gd name="T10" fmla="*/ 6 w 24"/>
                  <a:gd name="T11" fmla="*/ 12 h 42"/>
                  <a:gd name="T12" fmla="*/ 0 w 24"/>
                  <a:gd name="T13" fmla="*/ 6 h 42"/>
                  <a:gd name="T14" fmla="*/ 0 w 24"/>
                  <a:gd name="T15" fmla="*/ 6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30 h 42"/>
                  <a:gd name="T28" fmla="*/ 18 w 24"/>
                  <a:gd name="T29" fmla="*/ 36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24" y="36"/>
                    </a:lnTo>
                    <a:lnTo>
                      <a:pt x="18" y="36"/>
                    </a:lnTo>
                    <a:lnTo>
                      <a:pt x="12" y="30"/>
                    </a:lnTo>
                    <a:lnTo>
                      <a:pt x="6" y="18"/>
                    </a:lnTo>
                    <a:lnTo>
                      <a:pt x="6" y="12"/>
                    </a:lnTo>
                    <a:lnTo>
                      <a:pt x="0" y="6"/>
                    </a:lnTo>
                    <a:lnTo>
                      <a:pt x="0" y="0"/>
                    </a:lnTo>
                    <a:lnTo>
                      <a:pt x="6" y="0"/>
                    </a:lnTo>
                    <a:lnTo>
                      <a:pt x="6" y="6"/>
                    </a:lnTo>
                    <a:lnTo>
                      <a:pt x="12" y="12"/>
                    </a:lnTo>
                    <a:lnTo>
                      <a:pt x="12" y="18"/>
                    </a:lnTo>
                    <a:lnTo>
                      <a:pt x="18" y="30"/>
                    </a:lnTo>
                    <a:lnTo>
                      <a:pt x="18" y="36"/>
                    </a:lnTo>
                    <a:lnTo>
                      <a:pt x="24" y="36"/>
                    </a:lnTo>
                    <a:lnTo>
                      <a:pt x="24"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48" name="Freeform 418"/>
              <p:cNvSpPr>
                <a:spLocks/>
              </p:cNvSpPr>
              <p:nvPr/>
            </p:nvSpPr>
            <p:spPr bwMode="auto">
              <a:xfrm>
                <a:off x="4194" y="2157"/>
                <a:ext cx="131" cy="29"/>
              </a:xfrm>
              <a:custGeom>
                <a:avLst/>
                <a:gdLst>
                  <a:gd name="T0" fmla="*/ 131 w 131"/>
                  <a:gd name="T1" fmla="*/ 23 h 29"/>
                  <a:gd name="T2" fmla="*/ 131 w 131"/>
                  <a:gd name="T3" fmla="*/ 29 h 29"/>
                  <a:gd name="T4" fmla="*/ 131 w 131"/>
                  <a:gd name="T5" fmla="*/ 29 h 29"/>
                  <a:gd name="T6" fmla="*/ 131 w 131"/>
                  <a:gd name="T7" fmla="*/ 29 h 29"/>
                  <a:gd name="T8" fmla="*/ 125 w 131"/>
                  <a:gd name="T9" fmla="*/ 29 h 29"/>
                  <a:gd name="T10" fmla="*/ 119 w 131"/>
                  <a:gd name="T11" fmla="*/ 23 h 29"/>
                  <a:gd name="T12" fmla="*/ 113 w 131"/>
                  <a:gd name="T13" fmla="*/ 17 h 29"/>
                  <a:gd name="T14" fmla="*/ 101 w 131"/>
                  <a:gd name="T15" fmla="*/ 11 h 29"/>
                  <a:gd name="T16" fmla="*/ 95 w 131"/>
                  <a:gd name="T17" fmla="*/ 5 h 29"/>
                  <a:gd name="T18" fmla="*/ 84 w 131"/>
                  <a:gd name="T19" fmla="*/ 5 h 29"/>
                  <a:gd name="T20" fmla="*/ 78 w 131"/>
                  <a:gd name="T21" fmla="*/ 5 h 29"/>
                  <a:gd name="T22" fmla="*/ 66 w 131"/>
                  <a:gd name="T23" fmla="*/ 5 h 29"/>
                  <a:gd name="T24" fmla="*/ 60 w 131"/>
                  <a:gd name="T25" fmla="*/ 5 h 29"/>
                  <a:gd name="T26" fmla="*/ 54 w 131"/>
                  <a:gd name="T27" fmla="*/ 5 h 29"/>
                  <a:gd name="T28" fmla="*/ 42 w 131"/>
                  <a:gd name="T29" fmla="*/ 5 h 29"/>
                  <a:gd name="T30" fmla="*/ 36 w 131"/>
                  <a:gd name="T31" fmla="*/ 5 h 29"/>
                  <a:gd name="T32" fmla="*/ 24 w 131"/>
                  <a:gd name="T33" fmla="*/ 5 h 29"/>
                  <a:gd name="T34" fmla="*/ 18 w 131"/>
                  <a:gd name="T35" fmla="*/ 5 h 29"/>
                  <a:gd name="T36" fmla="*/ 12 w 131"/>
                  <a:gd name="T37" fmla="*/ 11 h 29"/>
                  <a:gd name="T38" fmla="*/ 6 w 131"/>
                  <a:gd name="T39" fmla="*/ 11 h 29"/>
                  <a:gd name="T40" fmla="*/ 0 w 131"/>
                  <a:gd name="T41" fmla="*/ 11 h 29"/>
                  <a:gd name="T42" fmla="*/ 6 w 131"/>
                  <a:gd name="T43" fmla="*/ 11 h 29"/>
                  <a:gd name="T44" fmla="*/ 6 w 131"/>
                  <a:gd name="T45" fmla="*/ 5 h 29"/>
                  <a:gd name="T46" fmla="*/ 12 w 131"/>
                  <a:gd name="T47" fmla="*/ 5 h 29"/>
                  <a:gd name="T48" fmla="*/ 24 w 131"/>
                  <a:gd name="T49" fmla="*/ 0 h 29"/>
                  <a:gd name="T50" fmla="*/ 30 w 131"/>
                  <a:gd name="T51" fmla="*/ 0 h 29"/>
                  <a:gd name="T52" fmla="*/ 42 w 131"/>
                  <a:gd name="T53" fmla="*/ 0 h 29"/>
                  <a:gd name="T54" fmla="*/ 54 w 131"/>
                  <a:gd name="T55" fmla="*/ 0 h 29"/>
                  <a:gd name="T56" fmla="*/ 60 w 131"/>
                  <a:gd name="T57" fmla="*/ 0 h 29"/>
                  <a:gd name="T58" fmla="*/ 72 w 131"/>
                  <a:gd name="T59" fmla="*/ 0 h 29"/>
                  <a:gd name="T60" fmla="*/ 84 w 131"/>
                  <a:gd name="T61" fmla="*/ 0 h 29"/>
                  <a:gd name="T62" fmla="*/ 95 w 131"/>
                  <a:gd name="T63" fmla="*/ 0 h 29"/>
                  <a:gd name="T64" fmla="*/ 101 w 131"/>
                  <a:gd name="T65" fmla="*/ 5 h 29"/>
                  <a:gd name="T66" fmla="*/ 113 w 131"/>
                  <a:gd name="T67" fmla="*/ 5 h 29"/>
                  <a:gd name="T68" fmla="*/ 119 w 131"/>
                  <a:gd name="T69" fmla="*/ 11 h 29"/>
                  <a:gd name="T70" fmla="*/ 125 w 131"/>
                  <a:gd name="T71" fmla="*/ 17 h 29"/>
                  <a:gd name="T72" fmla="*/ 131 w 131"/>
                  <a:gd name="T73" fmla="*/ 23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29"/>
                  <a:gd name="T113" fmla="*/ 131 w 131"/>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29">
                    <a:moveTo>
                      <a:pt x="131" y="23"/>
                    </a:moveTo>
                    <a:lnTo>
                      <a:pt x="131" y="29"/>
                    </a:lnTo>
                    <a:lnTo>
                      <a:pt x="125" y="29"/>
                    </a:lnTo>
                    <a:lnTo>
                      <a:pt x="119" y="23"/>
                    </a:lnTo>
                    <a:lnTo>
                      <a:pt x="113" y="17"/>
                    </a:lnTo>
                    <a:lnTo>
                      <a:pt x="101" y="11"/>
                    </a:lnTo>
                    <a:lnTo>
                      <a:pt x="95" y="5"/>
                    </a:lnTo>
                    <a:lnTo>
                      <a:pt x="84" y="5"/>
                    </a:lnTo>
                    <a:lnTo>
                      <a:pt x="78" y="5"/>
                    </a:lnTo>
                    <a:lnTo>
                      <a:pt x="66" y="5"/>
                    </a:lnTo>
                    <a:lnTo>
                      <a:pt x="60" y="5"/>
                    </a:lnTo>
                    <a:lnTo>
                      <a:pt x="54" y="5"/>
                    </a:lnTo>
                    <a:lnTo>
                      <a:pt x="42" y="5"/>
                    </a:lnTo>
                    <a:lnTo>
                      <a:pt x="36" y="5"/>
                    </a:lnTo>
                    <a:lnTo>
                      <a:pt x="24" y="5"/>
                    </a:lnTo>
                    <a:lnTo>
                      <a:pt x="18" y="5"/>
                    </a:lnTo>
                    <a:lnTo>
                      <a:pt x="12" y="11"/>
                    </a:lnTo>
                    <a:lnTo>
                      <a:pt x="6" y="11"/>
                    </a:lnTo>
                    <a:lnTo>
                      <a:pt x="0" y="11"/>
                    </a:lnTo>
                    <a:lnTo>
                      <a:pt x="6" y="11"/>
                    </a:lnTo>
                    <a:lnTo>
                      <a:pt x="6" y="5"/>
                    </a:lnTo>
                    <a:lnTo>
                      <a:pt x="12" y="5"/>
                    </a:lnTo>
                    <a:lnTo>
                      <a:pt x="24" y="0"/>
                    </a:lnTo>
                    <a:lnTo>
                      <a:pt x="30" y="0"/>
                    </a:lnTo>
                    <a:lnTo>
                      <a:pt x="42" y="0"/>
                    </a:lnTo>
                    <a:lnTo>
                      <a:pt x="54" y="0"/>
                    </a:lnTo>
                    <a:lnTo>
                      <a:pt x="60" y="0"/>
                    </a:lnTo>
                    <a:lnTo>
                      <a:pt x="72" y="0"/>
                    </a:lnTo>
                    <a:lnTo>
                      <a:pt x="84" y="0"/>
                    </a:lnTo>
                    <a:lnTo>
                      <a:pt x="95" y="0"/>
                    </a:lnTo>
                    <a:lnTo>
                      <a:pt x="101" y="5"/>
                    </a:lnTo>
                    <a:lnTo>
                      <a:pt x="113" y="5"/>
                    </a:lnTo>
                    <a:lnTo>
                      <a:pt x="119" y="11"/>
                    </a:lnTo>
                    <a:lnTo>
                      <a:pt x="125" y="17"/>
                    </a:lnTo>
                    <a:lnTo>
                      <a:pt x="131"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49" name="Freeform 419"/>
              <p:cNvSpPr>
                <a:spLocks/>
              </p:cNvSpPr>
              <p:nvPr/>
            </p:nvSpPr>
            <p:spPr bwMode="auto">
              <a:xfrm>
                <a:off x="4194" y="2162"/>
                <a:ext cx="18" cy="30"/>
              </a:xfrm>
              <a:custGeom>
                <a:avLst/>
                <a:gdLst>
                  <a:gd name="T0" fmla="*/ 18 w 18"/>
                  <a:gd name="T1" fmla="*/ 0 h 30"/>
                  <a:gd name="T2" fmla="*/ 12 w 18"/>
                  <a:gd name="T3" fmla="*/ 0 h 30"/>
                  <a:gd name="T4" fmla="*/ 12 w 18"/>
                  <a:gd name="T5" fmla="*/ 6 h 30"/>
                  <a:gd name="T6" fmla="*/ 6 w 18"/>
                  <a:gd name="T7" fmla="*/ 12 h 30"/>
                  <a:gd name="T8" fmla="*/ 6 w 18"/>
                  <a:gd name="T9" fmla="*/ 12 h 30"/>
                  <a:gd name="T10" fmla="*/ 6 w 18"/>
                  <a:gd name="T11" fmla="*/ 18 h 30"/>
                  <a:gd name="T12" fmla="*/ 0 w 18"/>
                  <a:gd name="T13" fmla="*/ 24 h 30"/>
                  <a:gd name="T14" fmla="*/ 0 w 18"/>
                  <a:gd name="T15" fmla="*/ 24 h 30"/>
                  <a:gd name="T16" fmla="*/ 0 w 18"/>
                  <a:gd name="T17" fmla="*/ 30 h 30"/>
                  <a:gd name="T18" fmla="*/ 6 w 18"/>
                  <a:gd name="T19" fmla="*/ 24 h 30"/>
                  <a:gd name="T20" fmla="*/ 12 w 18"/>
                  <a:gd name="T21" fmla="*/ 18 h 30"/>
                  <a:gd name="T22" fmla="*/ 12 w 18"/>
                  <a:gd name="T23" fmla="*/ 6 h 30"/>
                  <a:gd name="T24" fmla="*/ 18 w 18"/>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0"/>
                  <a:gd name="T41" fmla="*/ 18 w 1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0">
                    <a:moveTo>
                      <a:pt x="18" y="0"/>
                    </a:moveTo>
                    <a:lnTo>
                      <a:pt x="12" y="0"/>
                    </a:lnTo>
                    <a:lnTo>
                      <a:pt x="12" y="6"/>
                    </a:lnTo>
                    <a:lnTo>
                      <a:pt x="6" y="12"/>
                    </a:lnTo>
                    <a:lnTo>
                      <a:pt x="6" y="18"/>
                    </a:lnTo>
                    <a:lnTo>
                      <a:pt x="0" y="24"/>
                    </a:lnTo>
                    <a:lnTo>
                      <a:pt x="0" y="30"/>
                    </a:lnTo>
                    <a:lnTo>
                      <a:pt x="6" y="24"/>
                    </a:lnTo>
                    <a:lnTo>
                      <a:pt x="12" y="18"/>
                    </a:lnTo>
                    <a:lnTo>
                      <a:pt x="12"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50" name="Freeform 420"/>
              <p:cNvSpPr>
                <a:spLocks/>
              </p:cNvSpPr>
              <p:nvPr/>
            </p:nvSpPr>
            <p:spPr bwMode="auto">
              <a:xfrm>
                <a:off x="4206" y="2157"/>
                <a:ext cx="18" cy="35"/>
              </a:xfrm>
              <a:custGeom>
                <a:avLst/>
                <a:gdLst>
                  <a:gd name="T0" fmla="*/ 0 w 18"/>
                  <a:gd name="T1" fmla="*/ 35 h 35"/>
                  <a:gd name="T2" fmla="*/ 0 w 18"/>
                  <a:gd name="T3" fmla="*/ 29 h 35"/>
                  <a:gd name="T4" fmla="*/ 0 w 18"/>
                  <a:gd name="T5" fmla="*/ 29 h 35"/>
                  <a:gd name="T6" fmla="*/ 0 w 18"/>
                  <a:gd name="T7" fmla="*/ 23 h 35"/>
                  <a:gd name="T8" fmla="*/ 0 w 18"/>
                  <a:gd name="T9" fmla="*/ 17 h 35"/>
                  <a:gd name="T10" fmla="*/ 6 w 18"/>
                  <a:gd name="T11" fmla="*/ 17 h 35"/>
                  <a:gd name="T12" fmla="*/ 12 w 18"/>
                  <a:gd name="T13" fmla="*/ 11 h 35"/>
                  <a:gd name="T14" fmla="*/ 12 w 18"/>
                  <a:gd name="T15" fmla="*/ 5 h 35"/>
                  <a:gd name="T16" fmla="*/ 18 w 18"/>
                  <a:gd name="T17" fmla="*/ 0 h 35"/>
                  <a:gd name="T18" fmla="*/ 18 w 18"/>
                  <a:gd name="T19" fmla="*/ 5 h 35"/>
                  <a:gd name="T20" fmla="*/ 12 w 18"/>
                  <a:gd name="T21" fmla="*/ 11 h 35"/>
                  <a:gd name="T22" fmla="*/ 12 w 18"/>
                  <a:gd name="T23" fmla="*/ 17 h 35"/>
                  <a:gd name="T24" fmla="*/ 6 w 18"/>
                  <a:gd name="T25" fmla="*/ 17 h 35"/>
                  <a:gd name="T26" fmla="*/ 6 w 18"/>
                  <a:gd name="T27" fmla="*/ 23 h 35"/>
                  <a:gd name="T28" fmla="*/ 0 w 18"/>
                  <a:gd name="T29" fmla="*/ 29 h 35"/>
                  <a:gd name="T30" fmla="*/ 0 w 18"/>
                  <a:gd name="T31" fmla="*/ 29 h 35"/>
                  <a:gd name="T32" fmla="*/ 0 w 18"/>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5"/>
                  <a:gd name="T53" fmla="*/ 18 w 1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5">
                    <a:moveTo>
                      <a:pt x="0" y="35"/>
                    </a:moveTo>
                    <a:lnTo>
                      <a:pt x="0" y="29"/>
                    </a:lnTo>
                    <a:lnTo>
                      <a:pt x="0" y="23"/>
                    </a:lnTo>
                    <a:lnTo>
                      <a:pt x="0" y="17"/>
                    </a:lnTo>
                    <a:lnTo>
                      <a:pt x="6" y="17"/>
                    </a:lnTo>
                    <a:lnTo>
                      <a:pt x="12" y="11"/>
                    </a:lnTo>
                    <a:lnTo>
                      <a:pt x="12" y="5"/>
                    </a:lnTo>
                    <a:lnTo>
                      <a:pt x="18" y="0"/>
                    </a:lnTo>
                    <a:lnTo>
                      <a:pt x="18" y="5"/>
                    </a:lnTo>
                    <a:lnTo>
                      <a:pt x="12" y="11"/>
                    </a:lnTo>
                    <a:lnTo>
                      <a:pt x="12" y="17"/>
                    </a:lnTo>
                    <a:lnTo>
                      <a:pt x="6" y="17"/>
                    </a:lnTo>
                    <a:lnTo>
                      <a:pt x="6" y="23"/>
                    </a:lnTo>
                    <a:lnTo>
                      <a:pt x="0" y="29"/>
                    </a:lnTo>
                    <a:lnTo>
                      <a:pt x="0"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51" name="Freeform 421"/>
              <p:cNvSpPr>
                <a:spLocks/>
              </p:cNvSpPr>
              <p:nvPr/>
            </p:nvSpPr>
            <p:spPr bwMode="auto">
              <a:xfrm>
                <a:off x="4224" y="2157"/>
                <a:ext cx="24" cy="41"/>
              </a:xfrm>
              <a:custGeom>
                <a:avLst/>
                <a:gdLst>
                  <a:gd name="T0" fmla="*/ 0 w 24"/>
                  <a:gd name="T1" fmla="*/ 41 h 41"/>
                  <a:gd name="T2" fmla="*/ 0 w 24"/>
                  <a:gd name="T3" fmla="*/ 35 h 41"/>
                  <a:gd name="T4" fmla="*/ 0 w 24"/>
                  <a:gd name="T5" fmla="*/ 35 h 41"/>
                  <a:gd name="T6" fmla="*/ 6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1 h 41"/>
                  <a:gd name="T24" fmla="*/ 12 w 24"/>
                  <a:gd name="T25" fmla="*/ 23 h 41"/>
                  <a:gd name="T26" fmla="*/ 12 w 24"/>
                  <a:gd name="T27" fmla="*/ 29 h 41"/>
                  <a:gd name="T28" fmla="*/ 6 w 24"/>
                  <a:gd name="T29" fmla="*/ 35 h 41"/>
                  <a:gd name="T30" fmla="*/ 6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35"/>
                    </a:lnTo>
                    <a:lnTo>
                      <a:pt x="6" y="29"/>
                    </a:lnTo>
                    <a:lnTo>
                      <a:pt x="6" y="23"/>
                    </a:lnTo>
                    <a:lnTo>
                      <a:pt x="12" y="11"/>
                    </a:lnTo>
                    <a:lnTo>
                      <a:pt x="18" y="5"/>
                    </a:lnTo>
                    <a:lnTo>
                      <a:pt x="24" y="0"/>
                    </a:lnTo>
                    <a:lnTo>
                      <a:pt x="24" y="5"/>
                    </a:lnTo>
                    <a:lnTo>
                      <a:pt x="18" y="11"/>
                    </a:lnTo>
                    <a:lnTo>
                      <a:pt x="12" y="23"/>
                    </a:lnTo>
                    <a:lnTo>
                      <a:pt x="12" y="29"/>
                    </a:lnTo>
                    <a:lnTo>
                      <a:pt x="6" y="35"/>
                    </a:lnTo>
                    <a:lnTo>
                      <a:pt x="6" y="41"/>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52" name="Freeform 422"/>
              <p:cNvSpPr>
                <a:spLocks/>
              </p:cNvSpPr>
              <p:nvPr/>
            </p:nvSpPr>
            <p:spPr bwMode="auto">
              <a:xfrm>
                <a:off x="4248" y="2157"/>
                <a:ext cx="24" cy="47"/>
              </a:xfrm>
              <a:custGeom>
                <a:avLst/>
                <a:gdLst>
                  <a:gd name="T0" fmla="*/ 0 w 24"/>
                  <a:gd name="T1" fmla="*/ 47 h 47"/>
                  <a:gd name="T2" fmla="*/ 0 w 24"/>
                  <a:gd name="T3" fmla="*/ 41 h 47"/>
                  <a:gd name="T4" fmla="*/ 0 w 24"/>
                  <a:gd name="T5" fmla="*/ 35 h 47"/>
                  <a:gd name="T6" fmla="*/ 0 w 24"/>
                  <a:gd name="T7" fmla="*/ 29 h 47"/>
                  <a:gd name="T8" fmla="*/ 6 w 24"/>
                  <a:gd name="T9" fmla="*/ 23 h 47"/>
                  <a:gd name="T10" fmla="*/ 12 w 24"/>
                  <a:gd name="T11" fmla="*/ 17 h 47"/>
                  <a:gd name="T12" fmla="*/ 18 w 24"/>
                  <a:gd name="T13" fmla="*/ 11 h 47"/>
                  <a:gd name="T14" fmla="*/ 24 w 24"/>
                  <a:gd name="T15" fmla="*/ 5 h 47"/>
                  <a:gd name="T16" fmla="*/ 24 w 24"/>
                  <a:gd name="T17" fmla="*/ 0 h 47"/>
                  <a:gd name="T18" fmla="*/ 24 w 24"/>
                  <a:gd name="T19" fmla="*/ 5 h 47"/>
                  <a:gd name="T20" fmla="*/ 24 w 24"/>
                  <a:gd name="T21" fmla="*/ 11 h 47"/>
                  <a:gd name="T22" fmla="*/ 18 w 24"/>
                  <a:gd name="T23" fmla="*/ 17 h 47"/>
                  <a:gd name="T24" fmla="*/ 12 w 24"/>
                  <a:gd name="T25" fmla="*/ 23 h 47"/>
                  <a:gd name="T26" fmla="*/ 6 w 24"/>
                  <a:gd name="T27" fmla="*/ 35 h 47"/>
                  <a:gd name="T28" fmla="*/ 6 w 24"/>
                  <a:gd name="T29" fmla="*/ 41 h 47"/>
                  <a:gd name="T30" fmla="*/ 0 w 24"/>
                  <a:gd name="T31" fmla="*/ 41 h 47"/>
                  <a:gd name="T32" fmla="*/ 0 w 24"/>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7"/>
                  <a:gd name="T53" fmla="*/ 24 w 2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7">
                    <a:moveTo>
                      <a:pt x="0" y="47"/>
                    </a:moveTo>
                    <a:lnTo>
                      <a:pt x="0" y="41"/>
                    </a:lnTo>
                    <a:lnTo>
                      <a:pt x="0" y="35"/>
                    </a:lnTo>
                    <a:lnTo>
                      <a:pt x="0" y="29"/>
                    </a:lnTo>
                    <a:lnTo>
                      <a:pt x="6" y="23"/>
                    </a:lnTo>
                    <a:lnTo>
                      <a:pt x="12" y="17"/>
                    </a:lnTo>
                    <a:lnTo>
                      <a:pt x="18" y="11"/>
                    </a:lnTo>
                    <a:lnTo>
                      <a:pt x="24" y="5"/>
                    </a:lnTo>
                    <a:lnTo>
                      <a:pt x="24" y="0"/>
                    </a:lnTo>
                    <a:lnTo>
                      <a:pt x="24" y="5"/>
                    </a:lnTo>
                    <a:lnTo>
                      <a:pt x="24" y="11"/>
                    </a:lnTo>
                    <a:lnTo>
                      <a:pt x="18" y="17"/>
                    </a:lnTo>
                    <a:lnTo>
                      <a:pt x="12" y="23"/>
                    </a:lnTo>
                    <a:lnTo>
                      <a:pt x="6" y="35"/>
                    </a:lnTo>
                    <a:lnTo>
                      <a:pt x="6" y="41"/>
                    </a:lnTo>
                    <a:lnTo>
                      <a:pt x="0" y="41"/>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53" name="Freeform 423"/>
              <p:cNvSpPr>
                <a:spLocks/>
              </p:cNvSpPr>
              <p:nvPr/>
            </p:nvSpPr>
            <p:spPr bwMode="auto">
              <a:xfrm>
                <a:off x="4260" y="2162"/>
                <a:ext cx="29" cy="36"/>
              </a:xfrm>
              <a:custGeom>
                <a:avLst/>
                <a:gdLst>
                  <a:gd name="T0" fmla="*/ 0 w 29"/>
                  <a:gd name="T1" fmla="*/ 36 h 36"/>
                  <a:gd name="T2" fmla="*/ 0 w 29"/>
                  <a:gd name="T3" fmla="*/ 36 h 36"/>
                  <a:gd name="T4" fmla="*/ 0 w 29"/>
                  <a:gd name="T5" fmla="*/ 30 h 36"/>
                  <a:gd name="T6" fmla="*/ 6 w 29"/>
                  <a:gd name="T7" fmla="*/ 24 h 36"/>
                  <a:gd name="T8" fmla="*/ 12 w 29"/>
                  <a:gd name="T9" fmla="*/ 18 h 36"/>
                  <a:gd name="T10" fmla="*/ 18 w 29"/>
                  <a:gd name="T11" fmla="*/ 12 h 36"/>
                  <a:gd name="T12" fmla="*/ 23 w 29"/>
                  <a:gd name="T13" fmla="*/ 6 h 36"/>
                  <a:gd name="T14" fmla="*/ 23 w 29"/>
                  <a:gd name="T15" fmla="*/ 0 h 36"/>
                  <a:gd name="T16" fmla="*/ 29 w 29"/>
                  <a:gd name="T17" fmla="*/ 0 h 36"/>
                  <a:gd name="T18" fmla="*/ 29 w 29"/>
                  <a:gd name="T19" fmla="*/ 0 h 36"/>
                  <a:gd name="T20" fmla="*/ 23 w 29"/>
                  <a:gd name="T21" fmla="*/ 6 h 36"/>
                  <a:gd name="T22" fmla="*/ 18 w 29"/>
                  <a:gd name="T23" fmla="*/ 12 h 36"/>
                  <a:gd name="T24" fmla="*/ 18 w 29"/>
                  <a:gd name="T25" fmla="*/ 18 h 36"/>
                  <a:gd name="T26" fmla="*/ 12 w 29"/>
                  <a:gd name="T27" fmla="*/ 24 h 36"/>
                  <a:gd name="T28" fmla="*/ 6 w 29"/>
                  <a:gd name="T29" fmla="*/ 30 h 36"/>
                  <a:gd name="T30" fmla="*/ 0 w 29"/>
                  <a:gd name="T31" fmla="*/ 36 h 36"/>
                  <a:gd name="T32" fmla="*/ 0 w 29"/>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36"/>
                    </a:moveTo>
                    <a:lnTo>
                      <a:pt x="0" y="36"/>
                    </a:lnTo>
                    <a:lnTo>
                      <a:pt x="0" y="30"/>
                    </a:lnTo>
                    <a:lnTo>
                      <a:pt x="6" y="24"/>
                    </a:lnTo>
                    <a:lnTo>
                      <a:pt x="12" y="18"/>
                    </a:lnTo>
                    <a:lnTo>
                      <a:pt x="18" y="12"/>
                    </a:lnTo>
                    <a:lnTo>
                      <a:pt x="23" y="6"/>
                    </a:lnTo>
                    <a:lnTo>
                      <a:pt x="23" y="0"/>
                    </a:lnTo>
                    <a:lnTo>
                      <a:pt x="29" y="0"/>
                    </a:lnTo>
                    <a:lnTo>
                      <a:pt x="23" y="6"/>
                    </a:lnTo>
                    <a:lnTo>
                      <a:pt x="18" y="12"/>
                    </a:lnTo>
                    <a:lnTo>
                      <a:pt x="18" y="18"/>
                    </a:lnTo>
                    <a:lnTo>
                      <a:pt x="12" y="24"/>
                    </a:lnTo>
                    <a:lnTo>
                      <a:pt x="6"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54" name="Freeform 424"/>
              <p:cNvSpPr>
                <a:spLocks/>
              </p:cNvSpPr>
              <p:nvPr/>
            </p:nvSpPr>
            <p:spPr bwMode="auto">
              <a:xfrm>
                <a:off x="4278" y="2168"/>
                <a:ext cx="23" cy="30"/>
              </a:xfrm>
              <a:custGeom>
                <a:avLst/>
                <a:gdLst>
                  <a:gd name="T0" fmla="*/ 0 w 23"/>
                  <a:gd name="T1" fmla="*/ 30 h 30"/>
                  <a:gd name="T2" fmla="*/ 0 w 23"/>
                  <a:gd name="T3" fmla="*/ 24 h 30"/>
                  <a:gd name="T4" fmla="*/ 0 w 23"/>
                  <a:gd name="T5" fmla="*/ 24 h 30"/>
                  <a:gd name="T6" fmla="*/ 0 w 23"/>
                  <a:gd name="T7" fmla="*/ 18 h 30"/>
                  <a:gd name="T8" fmla="*/ 5 w 23"/>
                  <a:gd name="T9" fmla="*/ 12 h 30"/>
                  <a:gd name="T10" fmla="*/ 11 w 23"/>
                  <a:gd name="T11" fmla="*/ 6 h 30"/>
                  <a:gd name="T12" fmla="*/ 11 w 23"/>
                  <a:gd name="T13" fmla="*/ 6 h 30"/>
                  <a:gd name="T14" fmla="*/ 17 w 23"/>
                  <a:gd name="T15" fmla="*/ 0 h 30"/>
                  <a:gd name="T16" fmla="*/ 23 w 23"/>
                  <a:gd name="T17" fmla="*/ 0 h 30"/>
                  <a:gd name="T18" fmla="*/ 23 w 23"/>
                  <a:gd name="T19" fmla="*/ 0 h 30"/>
                  <a:gd name="T20" fmla="*/ 17 w 23"/>
                  <a:gd name="T21" fmla="*/ 6 h 30"/>
                  <a:gd name="T22" fmla="*/ 11 w 23"/>
                  <a:gd name="T23" fmla="*/ 12 h 30"/>
                  <a:gd name="T24" fmla="*/ 11 w 23"/>
                  <a:gd name="T25" fmla="*/ 18 h 30"/>
                  <a:gd name="T26" fmla="*/ 5 w 23"/>
                  <a:gd name="T27" fmla="*/ 24 h 30"/>
                  <a:gd name="T28" fmla="*/ 5 w 23"/>
                  <a:gd name="T29" fmla="*/ 24 h 30"/>
                  <a:gd name="T30" fmla="*/ 0 w 23"/>
                  <a:gd name="T31" fmla="*/ 30 h 30"/>
                  <a:gd name="T32" fmla="*/ 0 w 23"/>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30"/>
                  <a:gd name="T53" fmla="*/ 23 w 23"/>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30">
                    <a:moveTo>
                      <a:pt x="0" y="30"/>
                    </a:moveTo>
                    <a:lnTo>
                      <a:pt x="0" y="24"/>
                    </a:lnTo>
                    <a:lnTo>
                      <a:pt x="0" y="18"/>
                    </a:lnTo>
                    <a:lnTo>
                      <a:pt x="5" y="12"/>
                    </a:lnTo>
                    <a:lnTo>
                      <a:pt x="11" y="6"/>
                    </a:lnTo>
                    <a:lnTo>
                      <a:pt x="17" y="0"/>
                    </a:lnTo>
                    <a:lnTo>
                      <a:pt x="23" y="0"/>
                    </a:lnTo>
                    <a:lnTo>
                      <a:pt x="17" y="6"/>
                    </a:lnTo>
                    <a:lnTo>
                      <a:pt x="11" y="12"/>
                    </a:lnTo>
                    <a:lnTo>
                      <a:pt x="11" y="18"/>
                    </a:lnTo>
                    <a:lnTo>
                      <a:pt x="5"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55" name="Freeform 425"/>
              <p:cNvSpPr>
                <a:spLocks/>
              </p:cNvSpPr>
              <p:nvPr/>
            </p:nvSpPr>
            <p:spPr bwMode="auto">
              <a:xfrm>
                <a:off x="4289" y="2174"/>
                <a:ext cx="24" cy="24"/>
              </a:xfrm>
              <a:custGeom>
                <a:avLst/>
                <a:gdLst>
                  <a:gd name="T0" fmla="*/ 0 w 24"/>
                  <a:gd name="T1" fmla="*/ 24 h 24"/>
                  <a:gd name="T2" fmla="*/ 0 w 24"/>
                  <a:gd name="T3" fmla="*/ 18 h 24"/>
                  <a:gd name="T4" fmla="*/ 6 w 24"/>
                  <a:gd name="T5" fmla="*/ 18 h 24"/>
                  <a:gd name="T6" fmla="*/ 6 w 24"/>
                  <a:gd name="T7" fmla="*/ 12 h 24"/>
                  <a:gd name="T8" fmla="*/ 12 w 24"/>
                  <a:gd name="T9" fmla="*/ 12 h 24"/>
                  <a:gd name="T10" fmla="*/ 18 w 24"/>
                  <a:gd name="T11" fmla="*/ 6 h 24"/>
                  <a:gd name="T12" fmla="*/ 18 w 24"/>
                  <a:gd name="T13" fmla="*/ 0 h 24"/>
                  <a:gd name="T14" fmla="*/ 24 w 24"/>
                  <a:gd name="T15" fmla="*/ 0 h 24"/>
                  <a:gd name="T16" fmla="*/ 24 w 24"/>
                  <a:gd name="T17" fmla="*/ 0 h 24"/>
                  <a:gd name="T18" fmla="*/ 24 w 24"/>
                  <a:gd name="T19" fmla="*/ 0 h 24"/>
                  <a:gd name="T20" fmla="*/ 18 w 24"/>
                  <a:gd name="T21" fmla="*/ 6 h 24"/>
                  <a:gd name="T22" fmla="*/ 18 w 24"/>
                  <a:gd name="T23" fmla="*/ 12 h 24"/>
                  <a:gd name="T24" fmla="*/ 12 w 24"/>
                  <a:gd name="T25" fmla="*/ 12 h 24"/>
                  <a:gd name="T26" fmla="*/ 12 w 24"/>
                  <a:gd name="T27" fmla="*/ 18 h 24"/>
                  <a:gd name="T28" fmla="*/ 6 w 24"/>
                  <a:gd name="T29" fmla="*/ 18 h 24"/>
                  <a:gd name="T30" fmla="*/ 6 w 24"/>
                  <a:gd name="T31" fmla="*/ 24 h 24"/>
                  <a:gd name="T32" fmla="*/ 0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24"/>
                    </a:moveTo>
                    <a:lnTo>
                      <a:pt x="0" y="18"/>
                    </a:lnTo>
                    <a:lnTo>
                      <a:pt x="6" y="18"/>
                    </a:lnTo>
                    <a:lnTo>
                      <a:pt x="6" y="12"/>
                    </a:lnTo>
                    <a:lnTo>
                      <a:pt x="12" y="12"/>
                    </a:lnTo>
                    <a:lnTo>
                      <a:pt x="18" y="6"/>
                    </a:lnTo>
                    <a:lnTo>
                      <a:pt x="18" y="0"/>
                    </a:lnTo>
                    <a:lnTo>
                      <a:pt x="24" y="0"/>
                    </a:lnTo>
                    <a:lnTo>
                      <a:pt x="18" y="6"/>
                    </a:lnTo>
                    <a:lnTo>
                      <a:pt x="18" y="12"/>
                    </a:lnTo>
                    <a:lnTo>
                      <a:pt x="12" y="12"/>
                    </a:lnTo>
                    <a:lnTo>
                      <a:pt x="12" y="18"/>
                    </a:lnTo>
                    <a:lnTo>
                      <a:pt x="6"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56" name="Freeform 426"/>
              <p:cNvSpPr>
                <a:spLocks/>
              </p:cNvSpPr>
              <p:nvPr/>
            </p:nvSpPr>
            <p:spPr bwMode="auto">
              <a:xfrm>
                <a:off x="4307" y="2180"/>
                <a:ext cx="12" cy="12"/>
              </a:xfrm>
              <a:custGeom>
                <a:avLst/>
                <a:gdLst>
                  <a:gd name="T0" fmla="*/ 0 w 12"/>
                  <a:gd name="T1" fmla="*/ 12 h 12"/>
                  <a:gd name="T2" fmla="*/ 0 w 12"/>
                  <a:gd name="T3" fmla="*/ 12 h 12"/>
                  <a:gd name="T4" fmla="*/ 6 w 12"/>
                  <a:gd name="T5" fmla="*/ 6 h 12"/>
                  <a:gd name="T6" fmla="*/ 12 w 12"/>
                  <a:gd name="T7" fmla="*/ 0 h 12"/>
                  <a:gd name="T8" fmla="*/ 12 w 12"/>
                  <a:gd name="T9" fmla="*/ 0 h 12"/>
                  <a:gd name="T10" fmla="*/ 12 w 12"/>
                  <a:gd name="T11" fmla="*/ 0 h 12"/>
                  <a:gd name="T12" fmla="*/ 6 w 12"/>
                  <a:gd name="T13" fmla="*/ 6 h 12"/>
                  <a:gd name="T14" fmla="*/ 0 w 12"/>
                  <a:gd name="T15" fmla="*/ 12 h 12"/>
                  <a:gd name="T16" fmla="*/ 0 w 12"/>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12"/>
                    </a:moveTo>
                    <a:lnTo>
                      <a:pt x="0" y="12"/>
                    </a:lnTo>
                    <a:lnTo>
                      <a:pt x="6" y="6"/>
                    </a:lnTo>
                    <a:lnTo>
                      <a:pt x="12" y="0"/>
                    </a:lnTo>
                    <a:lnTo>
                      <a:pt x="6" y="6"/>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57" name="Freeform 427"/>
              <p:cNvSpPr>
                <a:spLocks/>
              </p:cNvSpPr>
              <p:nvPr/>
            </p:nvSpPr>
            <p:spPr bwMode="auto">
              <a:xfrm>
                <a:off x="4182" y="2168"/>
                <a:ext cx="18" cy="18"/>
              </a:xfrm>
              <a:custGeom>
                <a:avLst/>
                <a:gdLst>
                  <a:gd name="T0" fmla="*/ 18 w 18"/>
                  <a:gd name="T1" fmla="*/ 0 h 18"/>
                  <a:gd name="T2" fmla="*/ 18 w 18"/>
                  <a:gd name="T3" fmla="*/ 0 h 18"/>
                  <a:gd name="T4" fmla="*/ 12 w 18"/>
                  <a:gd name="T5" fmla="*/ 12 h 18"/>
                  <a:gd name="T6" fmla="*/ 6 w 18"/>
                  <a:gd name="T7" fmla="*/ 18 h 18"/>
                  <a:gd name="T8" fmla="*/ 6 w 18"/>
                  <a:gd name="T9" fmla="*/ 18 h 18"/>
                  <a:gd name="T10" fmla="*/ 0 w 18"/>
                  <a:gd name="T11" fmla="*/ 12 h 18"/>
                  <a:gd name="T12" fmla="*/ 6 w 18"/>
                  <a:gd name="T13" fmla="*/ 12 h 18"/>
                  <a:gd name="T14" fmla="*/ 6 w 18"/>
                  <a:gd name="T15" fmla="*/ 6 h 18"/>
                  <a:gd name="T16" fmla="*/ 6 w 18"/>
                  <a:gd name="T17" fmla="*/ 6 h 18"/>
                  <a:gd name="T18" fmla="*/ 12 w 18"/>
                  <a:gd name="T19" fmla="*/ 6 h 18"/>
                  <a:gd name="T20" fmla="*/ 18 w 18"/>
                  <a:gd name="T21" fmla="*/ 0 h 18"/>
                  <a:gd name="T22" fmla="*/ 18 w 18"/>
                  <a:gd name="T23" fmla="*/ 0 h 18"/>
                  <a:gd name="T24" fmla="*/ 18 w 1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8" y="0"/>
                    </a:moveTo>
                    <a:lnTo>
                      <a:pt x="18" y="0"/>
                    </a:lnTo>
                    <a:lnTo>
                      <a:pt x="12" y="12"/>
                    </a:lnTo>
                    <a:lnTo>
                      <a:pt x="6" y="18"/>
                    </a:lnTo>
                    <a:lnTo>
                      <a:pt x="0" y="12"/>
                    </a:lnTo>
                    <a:lnTo>
                      <a:pt x="6" y="12"/>
                    </a:lnTo>
                    <a:lnTo>
                      <a:pt x="6" y="6"/>
                    </a:lnTo>
                    <a:lnTo>
                      <a:pt x="12"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58" name="Freeform 428"/>
              <p:cNvSpPr>
                <a:spLocks/>
              </p:cNvSpPr>
              <p:nvPr/>
            </p:nvSpPr>
            <p:spPr bwMode="auto">
              <a:xfrm>
                <a:off x="4182" y="2157"/>
                <a:ext cx="18" cy="5"/>
              </a:xfrm>
              <a:custGeom>
                <a:avLst/>
                <a:gdLst>
                  <a:gd name="T0" fmla="*/ 18 w 18"/>
                  <a:gd name="T1" fmla="*/ 5 h 5"/>
                  <a:gd name="T2" fmla="*/ 18 w 18"/>
                  <a:gd name="T3" fmla="*/ 5 h 5"/>
                  <a:gd name="T4" fmla="*/ 18 w 18"/>
                  <a:gd name="T5" fmla="*/ 5 h 5"/>
                  <a:gd name="T6" fmla="*/ 12 w 18"/>
                  <a:gd name="T7" fmla="*/ 5 h 5"/>
                  <a:gd name="T8" fmla="*/ 12 w 18"/>
                  <a:gd name="T9" fmla="*/ 5 h 5"/>
                  <a:gd name="T10" fmla="*/ 6 w 18"/>
                  <a:gd name="T11" fmla="*/ 0 h 5"/>
                  <a:gd name="T12" fmla="*/ 6 w 18"/>
                  <a:gd name="T13" fmla="*/ 0 h 5"/>
                  <a:gd name="T14" fmla="*/ 0 w 18"/>
                  <a:gd name="T15" fmla="*/ 0 h 5"/>
                  <a:gd name="T16" fmla="*/ 0 w 18"/>
                  <a:gd name="T17" fmla="*/ 0 h 5"/>
                  <a:gd name="T18" fmla="*/ 0 w 18"/>
                  <a:gd name="T19" fmla="*/ 0 h 5"/>
                  <a:gd name="T20" fmla="*/ 0 w 18"/>
                  <a:gd name="T21" fmla="*/ 5 h 5"/>
                  <a:gd name="T22" fmla="*/ 6 w 18"/>
                  <a:gd name="T23" fmla="*/ 5 h 5"/>
                  <a:gd name="T24" fmla="*/ 6 w 18"/>
                  <a:gd name="T25" fmla="*/ 5 h 5"/>
                  <a:gd name="T26" fmla="*/ 12 w 18"/>
                  <a:gd name="T27" fmla="*/ 5 h 5"/>
                  <a:gd name="T28" fmla="*/ 12 w 18"/>
                  <a:gd name="T29" fmla="*/ 5 h 5"/>
                  <a:gd name="T30" fmla="*/ 18 w 18"/>
                  <a:gd name="T31" fmla="*/ 5 h 5"/>
                  <a:gd name="T32" fmla="*/ 18 w 1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5"/>
                  <a:gd name="T53" fmla="*/ 18 w 1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5">
                    <a:moveTo>
                      <a:pt x="18" y="5"/>
                    </a:moveTo>
                    <a:lnTo>
                      <a:pt x="18" y="5"/>
                    </a:lnTo>
                    <a:lnTo>
                      <a:pt x="12" y="5"/>
                    </a:lnTo>
                    <a:lnTo>
                      <a:pt x="6" y="0"/>
                    </a:lnTo>
                    <a:lnTo>
                      <a:pt x="0" y="0"/>
                    </a:lnTo>
                    <a:lnTo>
                      <a:pt x="0" y="5"/>
                    </a:lnTo>
                    <a:lnTo>
                      <a:pt x="6" y="5"/>
                    </a:lnTo>
                    <a:lnTo>
                      <a:pt x="12" y="5"/>
                    </a:lnTo>
                    <a:lnTo>
                      <a:pt x="18"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59" name="Freeform 429"/>
              <p:cNvSpPr>
                <a:spLocks/>
              </p:cNvSpPr>
              <p:nvPr/>
            </p:nvSpPr>
            <p:spPr bwMode="auto">
              <a:xfrm>
                <a:off x="4176" y="2168"/>
                <a:ext cx="24" cy="6"/>
              </a:xfrm>
              <a:custGeom>
                <a:avLst/>
                <a:gdLst>
                  <a:gd name="T0" fmla="*/ 24 w 24"/>
                  <a:gd name="T1" fmla="*/ 0 h 6"/>
                  <a:gd name="T2" fmla="*/ 18 w 24"/>
                  <a:gd name="T3" fmla="*/ 0 h 6"/>
                  <a:gd name="T4" fmla="*/ 18 w 24"/>
                  <a:gd name="T5" fmla="*/ 0 h 6"/>
                  <a:gd name="T6" fmla="*/ 12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12 w 24"/>
                  <a:gd name="T25" fmla="*/ 6 h 6"/>
                  <a:gd name="T26" fmla="*/ 12 w 24"/>
                  <a:gd name="T27" fmla="*/ 0 h 6"/>
                  <a:gd name="T28" fmla="*/ 18 w 24"/>
                  <a:gd name="T29" fmla="*/ 0 h 6"/>
                  <a:gd name="T30" fmla="*/ 18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18" y="0"/>
                    </a:lnTo>
                    <a:lnTo>
                      <a:pt x="12" y="0"/>
                    </a:lnTo>
                    <a:lnTo>
                      <a:pt x="6" y="0"/>
                    </a:lnTo>
                    <a:lnTo>
                      <a:pt x="0" y="0"/>
                    </a:lnTo>
                    <a:lnTo>
                      <a:pt x="0" y="6"/>
                    </a:lnTo>
                    <a:lnTo>
                      <a:pt x="6" y="6"/>
                    </a:lnTo>
                    <a:lnTo>
                      <a:pt x="12" y="6"/>
                    </a:lnTo>
                    <a:lnTo>
                      <a:pt x="12" y="0"/>
                    </a:lnTo>
                    <a:lnTo>
                      <a:pt x="18" y="0"/>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60" name="Freeform 430"/>
              <p:cNvSpPr>
                <a:spLocks/>
              </p:cNvSpPr>
              <p:nvPr/>
            </p:nvSpPr>
            <p:spPr bwMode="auto">
              <a:xfrm>
                <a:off x="4188" y="2145"/>
                <a:ext cx="24" cy="17"/>
              </a:xfrm>
              <a:custGeom>
                <a:avLst/>
                <a:gdLst>
                  <a:gd name="T0" fmla="*/ 24 w 24"/>
                  <a:gd name="T1" fmla="*/ 17 h 17"/>
                  <a:gd name="T2" fmla="*/ 18 w 24"/>
                  <a:gd name="T3" fmla="*/ 17 h 17"/>
                  <a:gd name="T4" fmla="*/ 18 w 24"/>
                  <a:gd name="T5" fmla="*/ 12 h 17"/>
                  <a:gd name="T6" fmla="*/ 12 w 24"/>
                  <a:gd name="T7" fmla="*/ 12 h 17"/>
                  <a:gd name="T8" fmla="*/ 6 w 24"/>
                  <a:gd name="T9" fmla="*/ 12 h 17"/>
                  <a:gd name="T10" fmla="*/ 6 w 24"/>
                  <a:gd name="T11" fmla="*/ 6 h 17"/>
                  <a:gd name="T12" fmla="*/ 0 w 24"/>
                  <a:gd name="T13" fmla="*/ 6 h 17"/>
                  <a:gd name="T14" fmla="*/ 0 w 24"/>
                  <a:gd name="T15" fmla="*/ 0 h 17"/>
                  <a:gd name="T16" fmla="*/ 0 w 24"/>
                  <a:gd name="T17" fmla="*/ 0 h 17"/>
                  <a:gd name="T18" fmla="*/ 0 w 24"/>
                  <a:gd name="T19" fmla="*/ 0 h 17"/>
                  <a:gd name="T20" fmla="*/ 6 w 24"/>
                  <a:gd name="T21" fmla="*/ 0 h 17"/>
                  <a:gd name="T22" fmla="*/ 6 w 24"/>
                  <a:gd name="T23" fmla="*/ 6 h 17"/>
                  <a:gd name="T24" fmla="*/ 12 w 24"/>
                  <a:gd name="T25" fmla="*/ 6 h 17"/>
                  <a:gd name="T26" fmla="*/ 12 w 24"/>
                  <a:gd name="T27" fmla="*/ 12 h 17"/>
                  <a:gd name="T28" fmla="*/ 18 w 24"/>
                  <a:gd name="T29" fmla="*/ 12 h 17"/>
                  <a:gd name="T30" fmla="*/ 18 w 24"/>
                  <a:gd name="T31" fmla="*/ 17 h 17"/>
                  <a:gd name="T32" fmla="*/ 24 w 24"/>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7"/>
                  <a:gd name="T53" fmla="*/ 24 w 24"/>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7">
                    <a:moveTo>
                      <a:pt x="24" y="17"/>
                    </a:moveTo>
                    <a:lnTo>
                      <a:pt x="18" y="17"/>
                    </a:lnTo>
                    <a:lnTo>
                      <a:pt x="18" y="12"/>
                    </a:lnTo>
                    <a:lnTo>
                      <a:pt x="12" y="12"/>
                    </a:lnTo>
                    <a:lnTo>
                      <a:pt x="6" y="12"/>
                    </a:lnTo>
                    <a:lnTo>
                      <a:pt x="6" y="6"/>
                    </a:lnTo>
                    <a:lnTo>
                      <a:pt x="0" y="6"/>
                    </a:lnTo>
                    <a:lnTo>
                      <a:pt x="0" y="0"/>
                    </a:lnTo>
                    <a:lnTo>
                      <a:pt x="6" y="0"/>
                    </a:lnTo>
                    <a:lnTo>
                      <a:pt x="6" y="6"/>
                    </a:lnTo>
                    <a:lnTo>
                      <a:pt x="12" y="6"/>
                    </a:lnTo>
                    <a:lnTo>
                      <a:pt x="12" y="12"/>
                    </a:lnTo>
                    <a:lnTo>
                      <a:pt x="18" y="12"/>
                    </a:lnTo>
                    <a:lnTo>
                      <a:pt x="18" y="17"/>
                    </a:lnTo>
                    <a:lnTo>
                      <a:pt x="24"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61" name="Freeform 431"/>
              <p:cNvSpPr>
                <a:spLocks/>
              </p:cNvSpPr>
              <p:nvPr/>
            </p:nvSpPr>
            <p:spPr bwMode="auto">
              <a:xfrm>
                <a:off x="4313" y="2151"/>
                <a:ext cx="6" cy="23"/>
              </a:xfrm>
              <a:custGeom>
                <a:avLst/>
                <a:gdLst>
                  <a:gd name="T0" fmla="*/ 0 w 6"/>
                  <a:gd name="T1" fmla="*/ 23 h 23"/>
                  <a:gd name="T2" fmla="*/ 0 w 6"/>
                  <a:gd name="T3" fmla="*/ 17 h 23"/>
                  <a:gd name="T4" fmla="*/ 0 w 6"/>
                  <a:gd name="T5" fmla="*/ 11 h 23"/>
                  <a:gd name="T6" fmla="*/ 0 w 6"/>
                  <a:gd name="T7" fmla="*/ 0 h 23"/>
                  <a:gd name="T8" fmla="*/ 0 w 6"/>
                  <a:gd name="T9" fmla="*/ 0 h 23"/>
                  <a:gd name="T10" fmla="*/ 6 w 6"/>
                  <a:gd name="T11" fmla="*/ 0 h 23"/>
                  <a:gd name="T12" fmla="*/ 6 w 6"/>
                  <a:gd name="T13" fmla="*/ 6 h 23"/>
                  <a:gd name="T14" fmla="*/ 0 w 6"/>
                  <a:gd name="T15" fmla="*/ 17 h 23"/>
                  <a:gd name="T16" fmla="*/ 0 w 6"/>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3"/>
                  <a:gd name="T29" fmla="*/ 6 w 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3">
                    <a:moveTo>
                      <a:pt x="0" y="23"/>
                    </a:moveTo>
                    <a:lnTo>
                      <a:pt x="0" y="17"/>
                    </a:lnTo>
                    <a:lnTo>
                      <a:pt x="0" y="11"/>
                    </a:lnTo>
                    <a:lnTo>
                      <a:pt x="0" y="0"/>
                    </a:lnTo>
                    <a:lnTo>
                      <a:pt x="6" y="0"/>
                    </a:lnTo>
                    <a:lnTo>
                      <a:pt x="6" y="6"/>
                    </a:lnTo>
                    <a:lnTo>
                      <a:pt x="0" y="17"/>
                    </a:lnTo>
                    <a:lnTo>
                      <a:pt x="0"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62" name="Freeform 432"/>
              <p:cNvSpPr>
                <a:spLocks/>
              </p:cNvSpPr>
              <p:nvPr/>
            </p:nvSpPr>
            <p:spPr bwMode="auto">
              <a:xfrm>
                <a:off x="4319" y="2151"/>
                <a:ext cx="12" cy="29"/>
              </a:xfrm>
              <a:custGeom>
                <a:avLst/>
                <a:gdLst>
                  <a:gd name="T0" fmla="*/ 0 w 12"/>
                  <a:gd name="T1" fmla="*/ 29 h 29"/>
                  <a:gd name="T2" fmla="*/ 0 w 12"/>
                  <a:gd name="T3" fmla="*/ 23 h 29"/>
                  <a:gd name="T4" fmla="*/ 0 w 12"/>
                  <a:gd name="T5" fmla="*/ 11 h 29"/>
                  <a:gd name="T6" fmla="*/ 6 w 12"/>
                  <a:gd name="T7" fmla="*/ 6 h 29"/>
                  <a:gd name="T8" fmla="*/ 6 w 12"/>
                  <a:gd name="T9" fmla="*/ 0 h 29"/>
                  <a:gd name="T10" fmla="*/ 12 w 12"/>
                  <a:gd name="T11" fmla="*/ 6 h 29"/>
                  <a:gd name="T12" fmla="*/ 6 w 12"/>
                  <a:gd name="T13" fmla="*/ 11 h 29"/>
                  <a:gd name="T14" fmla="*/ 6 w 12"/>
                  <a:gd name="T15" fmla="*/ 23 h 29"/>
                  <a:gd name="T16" fmla="*/ 0 w 12"/>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9"/>
                  <a:gd name="T29" fmla="*/ 12 w 1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9">
                    <a:moveTo>
                      <a:pt x="0" y="29"/>
                    </a:moveTo>
                    <a:lnTo>
                      <a:pt x="0" y="23"/>
                    </a:lnTo>
                    <a:lnTo>
                      <a:pt x="0" y="11"/>
                    </a:lnTo>
                    <a:lnTo>
                      <a:pt x="6" y="6"/>
                    </a:lnTo>
                    <a:lnTo>
                      <a:pt x="6" y="0"/>
                    </a:lnTo>
                    <a:lnTo>
                      <a:pt x="12" y="6"/>
                    </a:lnTo>
                    <a:lnTo>
                      <a:pt x="6" y="11"/>
                    </a:lnTo>
                    <a:lnTo>
                      <a:pt x="6" y="23"/>
                    </a:lnTo>
                    <a:lnTo>
                      <a:pt x="0"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63" name="Freeform 433"/>
              <p:cNvSpPr>
                <a:spLocks/>
              </p:cNvSpPr>
              <p:nvPr/>
            </p:nvSpPr>
            <p:spPr bwMode="auto">
              <a:xfrm>
                <a:off x="4295" y="2139"/>
                <a:ext cx="6" cy="29"/>
              </a:xfrm>
              <a:custGeom>
                <a:avLst/>
                <a:gdLst>
                  <a:gd name="T0" fmla="*/ 6 w 6"/>
                  <a:gd name="T1" fmla="*/ 29 h 29"/>
                  <a:gd name="T2" fmla="*/ 6 w 6"/>
                  <a:gd name="T3" fmla="*/ 23 h 29"/>
                  <a:gd name="T4" fmla="*/ 0 w 6"/>
                  <a:gd name="T5" fmla="*/ 18 h 29"/>
                  <a:gd name="T6" fmla="*/ 0 w 6"/>
                  <a:gd name="T7" fmla="*/ 6 h 29"/>
                  <a:gd name="T8" fmla="*/ 6 w 6"/>
                  <a:gd name="T9" fmla="*/ 0 h 29"/>
                  <a:gd name="T10" fmla="*/ 6 w 6"/>
                  <a:gd name="T11" fmla="*/ 6 h 29"/>
                  <a:gd name="T12" fmla="*/ 6 w 6"/>
                  <a:gd name="T13" fmla="*/ 12 h 29"/>
                  <a:gd name="T14" fmla="*/ 6 w 6"/>
                  <a:gd name="T15" fmla="*/ 18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3"/>
                    </a:lnTo>
                    <a:lnTo>
                      <a:pt x="0" y="18"/>
                    </a:lnTo>
                    <a:lnTo>
                      <a:pt x="0" y="6"/>
                    </a:lnTo>
                    <a:lnTo>
                      <a:pt x="6" y="0"/>
                    </a:lnTo>
                    <a:lnTo>
                      <a:pt x="6" y="6"/>
                    </a:lnTo>
                    <a:lnTo>
                      <a:pt x="6" y="12"/>
                    </a:lnTo>
                    <a:lnTo>
                      <a:pt x="6" y="18"/>
                    </a:lnTo>
                    <a:lnTo>
                      <a:pt x="6"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64" name="Freeform 434"/>
              <p:cNvSpPr>
                <a:spLocks/>
              </p:cNvSpPr>
              <p:nvPr/>
            </p:nvSpPr>
            <p:spPr bwMode="auto">
              <a:xfrm>
                <a:off x="4283" y="2133"/>
                <a:ext cx="6" cy="29"/>
              </a:xfrm>
              <a:custGeom>
                <a:avLst/>
                <a:gdLst>
                  <a:gd name="T0" fmla="*/ 6 w 6"/>
                  <a:gd name="T1" fmla="*/ 29 h 29"/>
                  <a:gd name="T2" fmla="*/ 6 w 6"/>
                  <a:gd name="T3" fmla="*/ 24 h 29"/>
                  <a:gd name="T4" fmla="*/ 0 w 6"/>
                  <a:gd name="T5" fmla="*/ 12 h 29"/>
                  <a:gd name="T6" fmla="*/ 0 w 6"/>
                  <a:gd name="T7" fmla="*/ 6 h 29"/>
                  <a:gd name="T8" fmla="*/ 0 w 6"/>
                  <a:gd name="T9" fmla="*/ 0 h 29"/>
                  <a:gd name="T10" fmla="*/ 6 w 6"/>
                  <a:gd name="T11" fmla="*/ 6 h 29"/>
                  <a:gd name="T12" fmla="*/ 6 w 6"/>
                  <a:gd name="T13" fmla="*/ 12 h 29"/>
                  <a:gd name="T14" fmla="*/ 6 w 6"/>
                  <a:gd name="T15" fmla="*/ 24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4"/>
                    </a:lnTo>
                    <a:lnTo>
                      <a:pt x="0" y="12"/>
                    </a:lnTo>
                    <a:lnTo>
                      <a:pt x="0" y="6"/>
                    </a:lnTo>
                    <a:lnTo>
                      <a:pt x="0" y="0"/>
                    </a:lnTo>
                    <a:lnTo>
                      <a:pt x="6" y="6"/>
                    </a:lnTo>
                    <a:lnTo>
                      <a:pt x="6" y="12"/>
                    </a:lnTo>
                    <a:lnTo>
                      <a:pt x="6" y="24"/>
                    </a:lnTo>
                    <a:lnTo>
                      <a:pt x="6"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65" name="Freeform 435"/>
              <p:cNvSpPr>
                <a:spLocks/>
              </p:cNvSpPr>
              <p:nvPr/>
            </p:nvSpPr>
            <p:spPr bwMode="auto">
              <a:xfrm>
                <a:off x="4266" y="2127"/>
                <a:ext cx="12" cy="30"/>
              </a:xfrm>
              <a:custGeom>
                <a:avLst/>
                <a:gdLst>
                  <a:gd name="T0" fmla="*/ 12 w 12"/>
                  <a:gd name="T1" fmla="*/ 30 h 30"/>
                  <a:gd name="T2" fmla="*/ 6 w 12"/>
                  <a:gd name="T3" fmla="*/ 24 h 30"/>
                  <a:gd name="T4" fmla="*/ 0 w 12"/>
                  <a:gd name="T5" fmla="*/ 12 h 30"/>
                  <a:gd name="T6" fmla="*/ 0 w 12"/>
                  <a:gd name="T7" fmla="*/ 0 h 30"/>
                  <a:gd name="T8" fmla="*/ 0 w 12"/>
                  <a:gd name="T9" fmla="*/ 0 h 30"/>
                  <a:gd name="T10" fmla="*/ 6 w 12"/>
                  <a:gd name="T11" fmla="*/ 6 h 30"/>
                  <a:gd name="T12" fmla="*/ 6 w 12"/>
                  <a:gd name="T13" fmla="*/ 12 h 30"/>
                  <a:gd name="T14" fmla="*/ 12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0" y="12"/>
                    </a:lnTo>
                    <a:lnTo>
                      <a:pt x="0" y="0"/>
                    </a:lnTo>
                    <a:lnTo>
                      <a:pt x="6" y="6"/>
                    </a:lnTo>
                    <a:lnTo>
                      <a:pt x="6" y="12"/>
                    </a:lnTo>
                    <a:lnTo>
                      <a:pt x="12" y="24"/>
                    </a:lnTo>
                    <a:lnTo>
                      <a:pt x="1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66" name="Freeform 436"/>
              <p:cNvSpPr>
                <a:spLocks/>
              </p:cNvSpPr>
              <p:nvPr/>
            </p:nvSpPr>
            <p:spPr bwMode="auto">
              <a:xfrm>
                <a:off x="4230" y="2121"/>
                <a:ext cx="18" cy="36"/>
              </a:xfrm>
              <a:custGeom>
                <a:avLst/>
                <a:gdLst>
                  <a:gd name="T0" fmla="*/ 18 w 18"/>
                  <a:gd name="T1" fmla="*/ 36 h 36"/>
                  <a:gd name="T2" fmla="*/ 18 w 18"/>
                  <a:gd name="T3" fmla="*/ 36 h 36"/>
                  <a:gd name="T4" fmla="*/ 12 w 18"/>
                  <a:gd name="T5" fmla="*/ 30 h 36"/>
                  <a:gd name="T6" fmla="*/ 12 w 18"/>
                  <a:gd name="T7" fmla="*/ 24 h 36"/>
                  <a:gd name="T8" fmla="*/ 6 w 18"/>
                  <a:gd name="T9" fmla="*/ 18 h 36"/>
                  <a:gd name="T10" fmla="*/ 6 w 18"/>
                  <a:gd name="T11" fmla="*/ 12 h 36"/>
                  <a:gd name="T12" fmla="*/ 0 w 18"/>
                  <a:gd name="T13" fmla="*/ 6 h 36"/>
                  <a:gd name="T14" fmla="*/ 0 w 18"/>
                  <a:gd name="T15" fmla="*/ 6 h 36"/>
                  <a:gd name="T16" fmla="*/ 6 w 18"/>
                  <a:gd name="T17" fmla="*/ 0 h 36"/>
                  <a:gd name="T18" fmla="*/ 6 w 18"/>
                  <a:gd name="T19" fmla="*/ 0 h 36"/>
                  <a:gd name="T20" fmla="*/ 6 w 18"/>
                  <a:gd name="T21" fmla="*/ 6 h 36"/>
                  <a:gd name="T22" fmla="*/ 12 w 18"/>
                  <a:gd name="T23" fmla="*/ 12 h 36"/>
                  <a:gd name="T24" fmla="*/ 12 w 18"/>
                  <a:gd name="T25" fmla="*/ 18 h 36"/>
                  <a:gd name="T26" fmla="*/ 12 w 18"/>
                  <a:gd name="T27" fmla="*/ 24 h 36"/>
                  <a:gd name="T28" fmla="*/ 18 w 18"/>
                  <a:gd name="T29" fmla="*/ 30 h 36"/>
                  <a:gd name="T30" fmla="*/ 18 w 18"/>
                  <a:gd name="T31" fmla="*/ 36 h 36"/>
                  <a:gd name="T32" fmla="*/ 18 w 18"/>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36"/>
                    </a:moveTo>
                    <a:lnTo>
                      <a:pt x="18" y="36"/>
                    </a:lnTo>
                    <a:lnTo>
                      <a:pt x="12" y="30"/>
                    </a:lnTo>
                    <a:lnTo>
                      <a:pt x="12" y="24"/>
                    </a:lnTo>
                    <a:lnTo>
                      <a:pt x="6" y="18"/>
                    </a:lnTo>
                    <a:lnTo>
                      <a:pt x="6" y="12"/>
                    </a:lnTo>
                    <a:lnTo>
                      <a:pt x="0" y="6"/>
                    </a:lnTo>
                    <a:lnTo>
                      <a:pt x="6" y="0"/>
                    </a:lnTo>
                    <a:lnTo>
                      <a:pt x="6" y="6"/>
                    </a:lnTo>
                    <a:lnTo>
                      <a:pt x="12" y="12"/>
                    </a:lnTo>
                    <a:lnTo>
                      <a:pt x="12" y="18"/>
                    </a:lnTo>
                    <a:lnTo>
                      <a:pt x="12" y="24"/>
                    </a:lnTo>
                    <a:lnTo>
                      <a:pt x="18" y="30"/>
                    </a:lnTo>
                    <a:lnTo>
                      <a:pt x="18"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67" name="Freeform 437"/>
              <p:cNvSpPr>
                <a:spLocks/>
              </p:cNvSpPr>
              <p:nvPr/>
            </p:nvSpPr>
            <p:spPr bwMode="auto">
              <a:xfrm>
                <a:off x="4200" y="2127"/>
                <a:ext cx="24" cy="35"/>
              </a:xfrm>
              <a:custGeom>
                <a:avLst/>
                <a:gdLst>
                  <a:gd name="T0" fmla="*/ 24 w 24"/>
                  <a:gd name="T1" fmla="*/ 35 h 35"/>
                  <a:gd name="T2" fmla="*/ 18 w 24"/>
                  <a:gd name="T3" fmla="*/ 30 h 35"/>
                  <a:gd name="T4" fmla="*/ 18 w 24"/>
                  <a:gd name="T5" fmla="*/ 30 h 35"/>
                  <a:gd name="T6" fmla="*/ 12 w 24"/>
                  <a:gd name="T7" fmla="*/ 24 h 35"/>
                  <a:gd name="T8" fmla="*/ 6 w 24"/>
                  <a:gd name="T9" fmla="*/ 18 h 35"/>
                  <a:gd name="T10" fmla="*/ 6 w 24"/>
                  <a:gd name="T11" fmla="*/ 12 h 35"/>
                  <a:gd name="T12" fmla="*/ 0 w 24"/>
                  <a:gd name="T13" fmla="*/ 6 h 35"/>
                  <a:gd name="T14" fmla="*/ 0 w 24"/>
                  <a:gd name="T15" fmla="*/ 6 h 35"/>
                  <a:gd name="T16" fmla="*/ 0 w 24"/>
                  <a:gd name="T17" fmla="*/ 0 h 35"/>
                  <a:gd name="T18" fmla="*/ 6 w 24"/>
                  <a:gd name="T19" fmla="*/ 0 h 35"/>
                  <a:gd name="T20" fmla="*/ 6 w 24"/>
                  <a:gd name="T21" fmla="*/ 6 h 35"/>
                  <a:gd name="T22" fmla="*/ 6 w 24"/>
                  <a:gd name="T23" fmla="*/ 12 h 35"/>
                  <a:gd name="T24" fmla="*/ 12 w 24"/>
                  <a:gd name="T25" fmla="*/ 18 h 35"/>
                  <a:gd name="T26" fmla="*/ 12 w 24"/>
                  <a:gd name="T27" fmla="*/ 24 h 35"/>
                  <a:gd name="T28" fmla="*/ 18 w 24"/>
                  <a:gd name="T29" fmla="*/ 30 h 35"/>
                  <a:gd name="T30" fmla="*/ 18 w 24"/>
                  <a:gd name="T31" fmla="*/ 35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18" y="30"/>
                    </a:lnTo>
                    <a:lnTo>
                      <a:pt x="12" y="24"/>
                    </a:lnTo>
                    <a:lnTo>
                      <a:pt x="6" y="18"/>
                    </a:lnTo>
                    <a:lnTo>
                      <a:pt x="6" y="12"/>
                    </a:lnTo>
                    <a:lnTo>
                      <a:pt x="0" y="6"/>
                    </a:lnTo>
                    <a:lnTo>
                      <a:pt x="0" y="0"/>
                    </a:lnTo>
                    <a:lnTo>
                      <a:pt x="6" y="0"/>
                    </a:lnTo>
                    <a:lnTo>
                      <a:pt x="6" y="6"/>
                    </a:lnTo>
                    <a:lnTo>
                      <a:pt x="6" y="12"/>
                    </a:lnTo>
                    <a:lnTo>
                      <a:pt x="12" y="18"/>
                    </a:lnTo>
                    <a:lnTo>
                      <a:pt x="12" y="24"/>
                    </a:lnTo>
                    <a:lnTo>
                      <a:pt x="18" y="30"/>
                    </a:lnTo>
                    <a:lnTo>
                      <a:pt x="18" y="35"/>
                    </a:lnTo>
                    <a:lnTo>
                      <a:pt x="24"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68" name="Freeform 438"/>
              <p:cNvSpPr>
                <a:spLocks/>
              </p:cNvSpPr>
              <p:nvPr/>
            </p:nvSpPr>
            <p:spPr bwMode="auto">
              <a:xfrm>
                <a:off x="4248" y="2127"/>
                <a:ext cx="18" cy="30"/>
              </a:xfrm>
              <a:custGeom>
                <a:avLst/>
                <a:gdLst>
                  <a:gd name="T0" fmla="*/ 18 w 18"/>
                  <a:gd name="T1" fmla="*/ 30 h 30"/>
                  <a:gd name="T2" fmla="*/ 12 w 18"/>
                  <a:gd name="T3" fmla="*/ 30 h 30"/>
                  <a:gd name="T4" fmla="*/ 12 w 18"/>
                  <a:gd name="T5" fmla="*/ 24 h 30"/>
                  <a:gd name="T6" fmla="*/ 6 w 18"/>
                  <a:gd name="T7" fmla="*/ 18 h 30"/>
                  <a:gd name="T8" fmla="*/ 0 w 18"/>
                  <a:gd name="T9" fmla="*/ 12 h 30"/>
                  <a:gd name="T10" fmla="*/ 0 w 18"/>
                  <a:gd name="T11" fmla="*/ 6 h 30"/>
                  <a:gd name="T12" fmla="*/ 0 w 18"/>
                  <a:gd name="T13" fmla="*/ 6 h 30"/>
                  <a:gd name="T14" fmla="*/ 0 w 18"/>
                  <a:gd name="T15" fmla="*/ 0 h 30"/>
                  <a:gd name="T16" fmla="*/ 0 w 18"/>
                  <a:gd name="T17" fmla="*/ 0 h 30"/>
                  <a:gd name="T18" fmla="*/ 0 w 18"/>
                  <a:gd name="T19" fmla="*/ 0 h 30"/>
                  <a:gd name="T20" fmla="*/ 6 w 18"/>
                  <a:gd name="T21" fmla="*/ 6 h 30"/>
                  <a:gd name="T22" fmla="*/ 6 w 18"/>
                  <a:gd name="T23" fmla="*/ 6 h 30"/>
                  <a:gd name="T24" fmla="*/ 6 w 18"/>
                  <a:gd name="T25" fmla="*/ 12 h 30"/>
                  <a:gd name="T26" fmla="*/ 12 w 18"/>
                  <a:gd name="T27" fmla="*/ 18 h 30"/>
                  <a:gd name="T28" fmla="*/ 12 w 18"/>
                  <a:gd name="T29" fmla="*/ 24 h 30"/>
                  <a:gd name="T30" fmla="*/ 12 w 18"/>
                  <a:gd name="T31" fmla="*/ 30 h 30"/>
                  <a:gd name="T32" fmla="*/ 18 w 18"/>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0"/>
                  <a:gd name="T53" fmla="*/ 18 w 1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0">
                    <a:moveTo>
                      <a:pt x="18" y="30"/>
                    </a:moveTo>
                    <a:lnTo>
                      <a:pt x="12" y="30"/>
                    </a:lnTo>
                    <a:lnTo>
                      <a:pt x="12" y="24"/>
                    </a:lnTo>
                    <a:lnTo>
                      <a:pt x="6" y="18"/>
                    </a:lnTo>
                    <a:lnTo>
                      <a:pt x="0" y="12"/>
                    </a:lnTo>
                    <a:lnTo>
                      <a:pt x="0" y="6"/>
                    </a:lnTo>
                    <a:lnTo>
                      <a:pt x="0" y="0"/>
                    </a:lnTo>
                    <a:lnTo>
                      <a:pt x="6" y="6"/>
                    </a:lnTo>
                    <a:lnTo>
                      <a:pt x="6" y="12"/>
                    </a:lnTo>
                    <a:lnTo>
                      <a:pt x="12" y="18"/>
                    </a:lnTo>
                    <a:lnTo>
                      <a:pt x="12" y="24"/>
                    </a:lnTo>
                    <a:lnTo>
                      <a:pt x="12" y="30"/>
                    </a:lnTo>
                    <a:lnTo>
                      <a:pt x="18"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69" name="Freeform 439"/>
              <p:cNvSpPr>
                <a:spLocks/>
              </p:cNvSpPr>
              <p:nvPr/>
            </p:nvSpPr>
            <p:spPr bwMode="auto">
              <a:xfrm>
                <a:off x="4236" y="2157"/>
                <a:ext cx="24" cy="41"/>
              </a:xfrm>
              <a:custGeom>
                <a:avLst/>
                <a:gdLst>
                  <a:gd name="T0" fmla="*/ 0 w 24"/>
                  <a:gd name="T1" fmla="*/ 41 h 41"/>
                  <a:gd name="T2" fmla="*/ 0 w 24"/>
                  <a:gd name="T3" fmla="*/ 41 h 41"/>
                  <a:gd name="T4" fmla="*/ 0 w 24"/>
                  <a:gd name="T5" fmla="*/ 35 h 41"/>
                  <a:gd name="T6" fmla="*/ 0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7 h 41"/>
                  <a:gd name="T24" fmla="*/ 12 w 24"/>
                  <a:gd name="T25" fmla="*/ 23 h 41"/>
                  <a:gd name="T26" fmla="*/ 6 w 24"/>
                  <a:gd name="T27" fmla="*/ 29 h 41"/>
                  <a:gd name="T28" fmla="*/ 6 w 24"/>
                  <a:gd name="T29" fmla="*/ 35 h 41"/>
                  <a:gd name="T30" fmla="*/ 0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41"/>
                    </a:lnTo>
                    <a:lnTo>
                      <a:pt x="0" y="35"/>
                    </a:lnTo>
                    <a:lnTo>
                      <a:pt x="0" y="29"/>
                    </a:lnTo>
                    <a:lnTo>
                      <a:pt x="6" y="23"/>
                    </a:lnTo>
                    <a:lnTo>
                      <a:pt x="12" y="11"/>
                    </a:lnTo>
                    <a:lnTo>
                      <a:pt x="18" y="5"/>
                    </a:lnTo>
                    <a:lnTo>
                      <a:pt x="24" y="0"/>
                    </a:lnTo>
                    <a:lnTo>
                      <a:pt x="24" y="5"/>
                    </a:lnTo>
                    <a:lnTo>
                      <a:pt x="18" y="17"/>
                    </a:lnTo>
                    <a:lnTo>
                      <a:pt x="12" y="23"/>
                    </a:lnTo>
                    <a:lnTo>
                      <a:pt x="6" y="29"/>
                    </a:lnTo>
                    <a:lnTo>
                      <a:pt x="6" y="35"/>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70" name="Freeform 440"/>
              <p:cNvSpPr>
                <a:spLocks/>
              </p:cNvSpPr>
              <p:nvPr/>
            </p:nvSpPr>
            <p:spPr bwMode="auto">
              <a:xfrm>
                <a:off x="4212" y="2157"/>
                <a:ext cx="24" cy="35"/>
              </a:xfrm>
              <a:custGeom>
                <a:avLst/>
                <a:gdLst>
                  <a:gd name="T0" fmla="*/ 0 w 24"/>
                  <a:gd name="T1" fmla="*/ 35 h 35"/>
                  <a:gd name="T2" fmla="*/ 0 w 24"/>
                  <a:gd name="T3" fmla="*/ 35 h 35"/>
                  <a:gd name="T4" fmla="*/ 6 w 24"/>
                  <a:gd name="T5" fmla="*/ 29 h 35"/>
                  <a:gd name="T6" fmla="*/ 6 w 24"/>
                  <a:gd name="T7" fmla="*/ 23 h 35"/>
                  <a:gd name="T8" fmla="*/ 6 w 24"/>
                  <a:gd name="T9" fmla="*/ 17 h 35"/>
                  <a:gd name="T10" fmla="*/ 12 w 24"/>
                  <a:gd name="T11" fmla="*/ 11 h 35"/>
                  <a:gd name="T12" fmla="*/ 18 w 24"/>
                  <a:gd name="T13" fmla="*/ 5 h 35"/>
                  <a:gd name="T14" fmla="*/ 24 w 24"/>
                  <a:gd name="T15" fmla="*/ 5 h 35"/>
                  <a:gd name="T16" fmla="*/ 24 w 24"/>
                  <a:gd name="T17" fmla="*/ 0 h 35"/>
                  <a:gd name="T18" fmla="*/ 24 w 24"/>
                  <a:gd name="T19" fmla="*/ 5 h 35"/>
                  <a:gd name="T20" fmla="*/ 24 w 24"/>
                  <a:gd name="T21" fmla="*/ 11 h 35"/>
                  <a:gd name="T22" fmla="*/ 18 w 24"/>
                  <a:gd name="T23" fmla="*/ 17 h 35"/>
                  <a:gd name="T24" fmla="*/ 12 w 24"/>
                  <a:gd name="T25" fmla="*/ 23 h 35"/>
                  <a:gd name="T26" fmla="*/ 12 w 24"/>
                  <a:gd name="T27" fmla="*/ 29 h 35"/>
                  <a:gd name="T28" fmla="*/ 6 w 24"/>
                  <a:gd name="T29" fmla="*/ 29 h 35"/>
                  <a:gd name="T30" fmla="*/ 6 w 24"/>
                  <a:gd name="T31" fmla="*/ 35 h 35"/>
                  <a:gd name="T32" fmla="*/ 0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0" y="35"/>
                    </a:moveTo>
                    <a:lnTo>
                      <a:pt x="0" y="35"/>
                    </a:lnTo>
                    <a:lnTo>
                      <a:pt x="6" y="29"/>
                    </a:lnTo>
                    <a:lnTo>
                      <a:pt x="6" y="23"/>
                    </a:lnTo>
                    <a:lnTo>
                      <a:pt x="6" y="17"/>
                    </a:lnTo>
                    <a:lnTo>
                      <a:pt x="12" y="11"/>
                    </a:lnTo>
                    <a:lnTo>
                      <a:pt x="18" y="5"/>
                    </a:lnTo>
                    <a:lnTo>
                      <a:pt x="24" y="5"/>
                    </a:lnTo>
                    <a:lnTo>
                      <a:pt x="24" y="0"/>
                    </a:lnTo>
                    <a:lnTo>
                      <a:pt x="24" y="5"/>
                    </a:lnTo>
                    <a:lnTo>
                      <a:pt x="24" y="11"/>
                    </a:lnTo>
                    <a:lnTo>
                      <a:pt x="18" y="17"/>
                    </a:lnTo>
                    <a:lnTo>
                      <a:pt x="12" y="23"/>
                    </a:lnTo>
                    <a:lnTo>
                      <a:pt x="12" y="29"/>
                    </a:lnTo>
                    <a:lnTo>
                      <a:pt x="6" y="29"/>
                    </a:lnTo>
                    <a:lnTo>
                      <a:pt x="6" y="35"/>
                    </a:lnTo>
                    <a:lnTo>
                      <a:pt x="0"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71" name="Freeform 441"/>
              <p:cNvSpPr>
                <a:spLocks/>
              </p:cNvSpPr>
              <p:nvPr/>
            </p:nvSpPr>
            <p:spPr bwMode="auto">
              <a:xfrm>
                <a:off x="4212" y="2127"/>
                <a:ext cx="24" cy="35"/>
              </a:xfrm>
              <a:custGeom>
                <a:avLst/>
                <a:gdLst>
                  <a:gd name="T0" fmla="*/ 24 w 24"/>
                  <a:gd name="T1" fmla="*/ 35 h 35"/>
                  <a:gd name="T2" fmla="*/ 24 w 24"/>
                  <a:gd name="T3" fmla="*/ 30 h 35"/>
                  <a:gd name="T4" fmla="*/ 18 w 24"/>
                  <a:gd name="T5" fmla="*/ 24 h 35"/>
                  <a:gd name="T6" fmla="*/ 12 w 24"/>
                  <a:gd name="T7" fmla="*/ 18 h 35"/>
                  <a:gd name="T8" fmla="*/ 12 w 24"/>
                  <a:gd name="T9" fmla="*/ 18 h 35"/>
                  <a:gd name="T10" fmla="*/ 6 w 24"/>
                  <a:gd name="T11" fmla="*/ 12 h 35"/>
                  <a:gd name="T12" fmla="*/ 6 w 24"/>
                  <a:gd name="T13" fmla="*/ 6 h 35"/>
                  <a:gd name="T14" fmla="*/ 0 w 24"/>
                  <a:gd name="T15" fmla="*/ 0 h 35"/>
                  <a:gd name="T16" fmla="*/ 6 w 24"/>
                  <a:gd name="T17" fmla="*/ 0 h 35"/>
                  <a:gd name="T18" fmla="*/ 6 w 24"/>
                  <a:gd name="T19" fmla="*/ 0 h 35"/>
                  <a:gd name="T20" fmla="*/ 6 w 24"/>
                  <a:gd name="T21" fmla="*/ 0 h 35"/>
                  <a:gd name="T22" fmla="*/ 12 w 24"/>
                  <a:gd name="T23" fmla="*/ 6 h 35"/>
                  <a:gd name="T24" fmla="*/ 12 w 24"/>
                  <a:gd name="T25" fmla="*/ 12 h 35"/>
                  <a:gd name="T26" fmla="*/ 18 w 24"/>
                  <a:gd name="T27" fmla="*/ 18 h 35"/>
                  <a:gd name="T28" fmla="*/ 18 w 24"/>
                  <a:gd name="T29" fmla="*/ 24 h 35"/>
                  <a:gd name="T30" fmla="*/ 24 w 24"/>
                  <a:gd name="T31" fmla="*/ 30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24" y="30"/>
                    </a:lnTo>
                    <a:lnTo>
                      <a:pt x="18" y="24"/>
                    </a:lnTo>
                    <a:lnTo>
                      <a:pt x="12" y="18"/>
                    </a:lnTo>
                    <a:lnTo>
                      <a:pt x="6" y="12"/>
                    </a:lnTo>
                    <a:lnTo>
                      <a:pt x="6" y="6"/>
                    </a:lnTo>
                    <a:lnTo>
                      <a:pt x="0" y="0"/>
                    </a:lnTo>
                    <a:lnTo>
                      <a:pt x="6" y="0"/>
                    </a:lnTo>
                    <a:lnTo>
                      <a:pt x="12" y="6"/>
                    </a:lnTo>
                    <a:lnTo>
                      <a:pt x="12" y="12"/>
                    </a:lnTo>
                    <a:lnTo>
                      <a:pt x="18" y="18"/>
                    </a:lnTo>
                    <a:lnTo>
                      <a:pt x="18" y="24"/>
                    </a:lnTo>
                    <a:lnTo>
                      <a:pt x="24" y="30"/>
                    </a:lnTo>
                    <a:lnTo>
                      <a:pt x="24"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72" name="Freeform 442"/>
              <p:cNvSpPr>
                <a:spLocks/>
              </p:cNvSpPr>
              <p:nvPr/>
            </p:nvSpPr>
            <p:spPr bwMode="auto">
              <a:xfrm>
                <a:off x="5096" y="1636"/>
                <a:ext cx="89" cy="84"/>
              </a:xfrm>
              <a:custGeom>
                <a:avLst/>
                <a:gdLst>
                  <a:gd name="T0" fmla="*/ 18 w 89"/>
                  <a:gd name="T1" fmla="*/ 18 h 84"/>
                  <a:gd name="T2" fmla="*/ 12 w 89"/>
                  <a:gd name="T3" fmla="*/ 30 h 84"/>
                  <a:gd name="T4" fmla="*/ 12 w 89"/>
                  <a:gd name="T5" fmla="*/ 42 h 84"/>
                  <a:gd name="T6" fmla="*/ 24 w 89"/>
                  <a:gd name="T7" fmla="*/ 42 h 84"/>
                  <a:gd name="T8" fmla="*/ 29 w 89"/>
                  <a:gd name="T9" fmla="*/ 42 h 84"/>
                  <a:gd name="T10" fmla="*/ 29 w 89"/>
                  <a:gd name="T11" fmla="*/ 48 h 84"/>
                  <a:gd name="T12" fmla="*/ 29 w 89"/>
                  <a:gd name="T13" fmla="*/ 48 h 84"/>
                  <a:gd name="T14" fmla="*/ 24 w 89"/>
                  <a:gd name="T15" fmla="*/ 48 h 84"/>
                  <a:gd name="T16" fmla="*/ 18 w 89"/>
                  <a:gd name="T17" fmla="*/ 42 h 84"/>
                  <a:gd name="T18" fmla="*/ 6 w 89"/>
                  <a:gd name="T19" fmla="*/ 48 h 84"/>
                  <a:gd name="T20" fmla="*/ 0 w 89"/>
                  <a:gd name="T21" fmla="*/ 54 h 84"/>
                  <a:gd name="T22" fmla="*/ 6 w 89"/>
                  <a:gd name="T23" fmla="*/ 66 h 84"/>
                  <a:gd name="T24" fmla="*/ 12 w 89"/>
                  <a:gd name="T25" fmla="*/ 66 h 84"/>
                  <a:gd name="T26" fmla="*/ 18 w 89"/>
                  <a:gd name="T27" fmla="*/ 66 h 84"/>
                  <a:gd name="T28" fmla="*/ 24 w 89"/>
                  <a:gd name="T29" fmla="*/ 66 h 84"/>
                  <a:gd name="T30" fmla="*/ 29 w 89"/>
                  <a:gd name="T31" fmla="*/ 60 h 84"/>
                  <a:gd name="T32" fmla="*/ 24 w 89"/>
                  <a:gd name="T33" fmla="*/ 72 h 84"/>
                  <a:gd name="T34" fmla="*/ 24 w 89"/>
                  <a:gd name="T35" fmla="*/ 84 h 84"/>
                  <a:gd name="T36" fmla="*/ 29 w 89"/>
                  <a:gd name="T37" fmla="*/ 84 h 84"/>
                  <a:gd name="T38" fmla="*/ 41 w 89"/>
                  <a:gd name="T39" fmla="*/ 84 h 84"/>
                  <a:gd name="T40" fmla="*/ 41 w 89"/>
                  <a:gd name="T41" fmla="*/ 72 h 84"/>
                  <a:gd name="T42" fmla="*/ 41 w 89"/>
                  <a:gd name="T43" fmla="*/ 66 h 84"/>
                  <a:gd name="T44" fmla="*/ 41 w 89"/>
                  <a:gd name="T45" fmla="*/ 60 h 84"/>
                  <a:gd name="T46" fmla="*/ 41 w 89"/>
                  <a:gd name="T47" fmla="*/ 66 h 84"/>
                  <a:gd name="T48" fmla="*/ 47 w 89"/>
                  <a:gd name="T49" fmla="*/ 72 h 84"/>
                  <a:gd name="T50" fmla="*/ 59 w 89"/>
                  <a:gd name="T51" fmla="*/ 72 h 84"/>
                  <a:gd name="T52" fmla="*/ 71 w 89"/>
                  <a:gd name="T53" fmla="*/ 78 h 84"/>
                  <a:gd name="T54" fmla="*/ 83 w 89"/>
                  <a:gd name="T55" fmla="*/ 72 h 84"/>
                  <a:gd name="T56" fmla="*/ 83 w 89"/>
                  <a:gd name="T57" fmla="*/ 66 h 84"/>
                  <a:gd name="T58" fmla="*/ 83 w 89"/>
                  <a:gd name="T59" fmla="*/ 60 h 84"/>
                  <a:gd name="T60" fmla="*/ 71 w 89"/>
                  <a:gd name="T61" fmla="*/ 54 h 84"/>
                  <a:gd name="T62" fmla="*/ 59 w 89"/>
                  <a:gd name="T63" fmla="*/ 54 h 84"/>
                  <a:gd name="T64" fmla="*/ 65 w 89"/>
                  <a:gd name="T65" fmla="*/ 42 h 84"/>
                  <a:gd name="T66" fmla="*/ 77 w 89"/>
                  <a:gd name="T67" fmla="*/ 42 h 84"/>
                  <a:gd name="T68" fmla="*/ 89 w 89"/>
                  <a:gd name="T69" fmla="*/ 36 h 84"/>
                  <a:gd name="T70" fmla="*/ 89 w 89"/>
                  <a:gd name="T71" fmla="*/ 24 h 84"/>
                  <a:gd name="T72" fmla="*/ 77 w 89"/>
                  <a:gd name="T73" fmla="*/ 18 h 84"/>
                  <a:gd name="T74" fmla="*/ 65 w 89"/>
                  <a:gd name="T75" fmla="*/ 24 h 84"/>
                  <a:gd name="T76" fmla="*/ 65 w 89"/>
                  <a:gd name="T77" fmla="*/ 30 h 84"/>
                  <a:gd name="T78" fmla="*/ 59 w 89"/>
                  <a:gd name="T79" fmla="*/ 36 h 84"/>
                  <a:gd name="T80" fmla="*/ 53 w 89"/>
                  <a:gd name="T81" fmla="*/ 36 h 84"/>
                  <a:gd name="T82" fmla="*/ 53 w 89"/>
                  <a:gd name="T83" fmla="*/ 30 h 84"/>
                  <a:gd name="T84" fmla="*/ 53 w 89"/>
                  <a:gd name="T85" fmla="*/ 24 h 84"/>
                  <a:gd name="T86" fmla="*/ 65 w 89"/>
                  <a:gd name="T87" fmla="*/ 12 h 84"/>
                  <a:gd name="T88" fmla="*/ 59 w 89"/>
                  <a:gd name="T89" fmla="*/ 0 h 84"/>
                  <a:gd name="T90" fmla="*/ 47 w 89"/>
                  <a:gd name="T91" fmla="*/ 0 h 84"/>
                  <a:gd name="T92" fmla="*/ 41 w 89"/>
                  <a:gd name="T93" fmla="*/ 6 h 84"/>
                  <a:gd name="T94" fmla="*/ 35 w 89"/>
                  <a:gd name="T95" fmla="*/ 12 h 84"/>
                  <a:gd name="T96" fmla="*/ 41 w 89"/>
                  <a:gd name="T97" fmla="*/ 18 h 84"/>
                  <a:gd name="T98" fmla="*/ 41 w 89"/>
                  <a:gd name="T99" fmla="*/ 24 h 84"/>
                  <a:gd name="T100" fmla="*/ 41 w 89"/>
                  <a:gd name="T101" fmla="*/ 36 h 84"/>
                  <a:gd name="T102" fmla="*/ 35 w 89"/>
                  <a:gd name="T103" fmla="*/ 36 h 84"/>
                  <a:gd name="T104" fmla="*/ 35 w 89"/>
                  <a:gd name="T105" fmla="*/ 24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84"/>
                  <a:gd name="T161" fmla="*/ 89 w 89"/>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84">
                    <a:moveTo>
                      <a:pt x="24" y="18"/>
                    </a:moveTo>
                    <a:lnTo>
                      <a:pt x="18" y="18"/>
                    </a:lnTo>
                    <a:lnTo>
                      <a:pt x="12" y="24"/>
                    </a:lnTo>
                    <a:lnTo>
                      <a:pt x="12" y="30"/>
                    </a:lnTo>
                    <a:lnTo>
                      <a:pt x="12" y="36"/>
                    </a:lnTo>
                    <a:lnTo>
                      <a:pt x="12" y="42"/>
                    </a:lnTo>
                    <a:lnTo>
                      <a:pt x="18" y="42"/>
                    </a:lnTo>
                    <a:lnTo>
                      <a:pt x="24" y="42"/>
                    </a:lnTo>
                    <a:lnTo>
                      <a:pt x="29" y="42"/>
                    </a:lnTo>
                    <a:lnTo>
                      <a:pt x="29" y="48"/>
                    </a:lnTo>
                    <a:lnTo>
                      <a:pt x="24" y="48"/>
                    </a:lnTo>
                    <a:lnTo>
                      <a:pt x="18" y="48"/>
                    </a:lnTo>
                    <a:lnTo>
                      <a:pt x="18" y="42"/>
                    </a:lnTo>
                    <a:lnTo>
                      <a:pt x="12" y="42"/>
                    </a:lnTo>
                    <a:lnTo>
                      <a:pt x="6" y="48"/>
                    </a:lnTo>
                    <a:lnTo>
                      <a:pt x="0" y="54"/>
                    </a:lnTo>
                    <a:lnTo>
                      <a:pt x="0" y="60"/>
                    </a:lnTo>
                    <a:lnTo>
                      <a:pt x="6" y="60"/>
                    </a:lnTo>
                    <a:lnTo>
                      <a:pt x="6" y="66"/>
                    </a:lnTo>
                    <a:lnTo>
                      <a:pt x="12" y="66"/>
                    </a:lnTo>
                    <a:lnTo>
                      <a:pt x="18" y="66"/>
                    </a:lnTo>
                    <a:lnTo>
                      <a:pt x="24" y="66"/>
                    </a:lnTo>
                    <a:lnTo>
                      <a:pt x="24" y="60"/>
                    </a:lnTo>
                    <a:lnTo>
                      <a:pt x="29" y="60"/>
                    </a:lnTo>
                    <a:lnTo>
                      <a:pt x="29" y="66"/>
                    </a:lnTo>
                    <a:lnTo>
                      <a:pt x="24" y="72"/>
                    </a:lnTo>
                    <a:lnTo>
                      <a:pt x="24" y="78"/>
                    </a:lnTo>
                    <a:lnTo>
                      <a:pt x="24" y="84"/>
                    </a:lnTo>
                    <a:lnTo>
                      <a:pt x="29" y="84"/>
                    </a:lnTo>
                    <a:lnTo>
                      <a:pt x="35" y="84"/>
                    </a:lnTo>
                    <a:lnTo>
                      <a:pt x="41" y="84"/>
                    </a:lnTo>
                    <a:lnTo>
                      <a:pt x="41" y="78"/>
                    </a:lnTo>
                    <a:lnTo>
                      <a:pt x="41" y="72"/>
                    </a:lnTo>
                    <a:lnTo>
                      <a:pt x="41" y="66"/>
                    </a:lnTo>
                    <a:lnTo>
                      <a:pt x="41" y="60"/>
                    </a:lnTo>
                    <a:lnTo>
                      <a:pt x="41" y="66"/>
                    </a:lnTo>
                    <a:lnTo>
                      <a:pt x="47" y="66"/>
                    </a:lnTo>
                    <a:lnTo>
                      <a:pt x="47" y="72"/>
                    </a:lnTo>
                    <a:lnTo>
                      <a:pt x="53" y="72"/>
                    </a:lnTo>
                    <a:lnTo>
                      <a:pt x="59" y="72"/>
                    </a:lnTo>
                    <a:lnTo>
                      <a:pt x="65" y="72"/>
                    </a:lnTo>
                    <a:lnTo>
                      <a:pt x="65" y="78"/>
                    </a:lnTo>
                    <a:lnTo>
                      <a:pt x="71" y="78"/>
                    </a:lnTo>
                    <a:lnTo>
                      <a:pt x="77" y="78"/>
                    </a:lnTo>
                    <a:lnTo>
                      <a:pt x="77" y="72"/>
                    </a:lnTo>
                    <a:lnTo>
                      <a:pt x="83" y="72"/>
                    </a:lnTo>
                    <a:lnTo>
                      <a:pt x="83" y="66"/>
                    </a:lnTo>
                    <a:lnTo>
                      <a:pt x="83" y="60"/>
                    </a:lnTo>
                    <a:lnTo>
                      <a:pt x="77" y="54"/>
                    </a:lnTo>
                    <a:lnTo>
                      <a:pt x="71" y="54"/>
                    </a:lnTo>
                    <a:lnTo>
                      <a:pt x="65" y="54"/>
                    </a:lnTo>
                    <a:lnTo>
                      <a:pt x="59" y="54"/>
                    </a:lnTo>
                    <a:lnTo>
                      <a:pt x="59" y="48"/>
                    </a:lnTo>
                    <a:lnTo>
                      <a:pt x="65" y="48"/>
                    </a:lnTo>
                    <a:lnTo>
                      <a:pt x="65" y="42"/>
                    </a:lnTo>
                    <a:lnTo>
                      <a:pt x="71" y="42"/>
                    </a:lnTo>
                    <a:lnTo>
                      <a:pt x="77" y="42"/>
                    </a:lnTo>
                    <a:lnTo>
                      <a:pt x="83" y="36"/>
                    </a:lnTo>
                    <a:lnTo>
                      <a:pt x="89" y="36"/>
                    </a:lnTo>
                    <a:lnTo>
                      <a:pt x="89" y="30"/>
                    </a:lnTo>
                    <a:lnTo>
                      <a:pt x="89" y="24"/>
                    </a:lnTo>
                    <a:lnTo>
                      <a:pt x="83" y="18"/>
                    </a:lnTo>
                    <a:lnTo>
                      <a:pt x="77" y="18"/>
                    </a:lnTo>
                    <a:lnTo>
                      <a:pt x="71" y="18"/>
                    </a:lnTo>
                    <a:lnTo>
                      <a:pt x="65" y="24"/>
                    </a:lnTo>
                    <a:lnTo>
                      <a:pt x="65" y="30"/>
                    </a:lnTo>
                    <a:lnTo>
                      <a:pt x="65" y="36"/>
                    </a:lnTo>
                    <a:lnTo>
                      <a:pt x="59" y="36"/>
                    </a:lnTo>
                    <a:lnTo>
                      <a:pt x="53" y="42"/>
                    </a:lnTo>
                    <a:lnTo>
                      <a:pt x="53" y="36"/>
                    </a:lnTo>
                    <a:lnTo>
                      <a:pt x="47" y="36"/>
                    </a:lnTo>
                    <a:lnTo>
                      <a:pt x="53" y="30"/>
                    </a:lnTo>
                    <a:lnTo>
                      <a:pt x="53" y="24"/>
                    </a:lnTo>
                    <a:lnTo>
                      <a:pt x="59" y="18"/>
                    </a:lnTo>
                    <a:lnTo>
                      <a:pt x="65" y="12"/>
                    </a:lnTo>
                    <a:lnTo>
                      <a:pt x="59" y="6"/>
                    </a:lnTo>
                    <a:lnTo>
                      <a:pt x="59" y="0"/>
                    </a:lnTo>
                    <a:lnTo>
                      <a:pt x="53" y="0"/>
                    </a:lnTo>
                    <a:lnTo>
                      <a:pt x="47" y="0"/>
                    </a:lnTo>
                    <a:lnTo>
                      <a:pt x="41" y="0"/>
                    </a:lnTo>
                    <a:lnTo>
                      <a:pt x="41" y="6"/>
                    </a:lnTo>
                    <a:lnTo>
                      <a:pt x="35" y="6"/>
                    </a:lnTo>
                    <a:lnTo>
                      <a:pt x="35" y="12"/>
                    </a:lnTo>
                    <a:lnTo>
                      <a:pt x="41" y="18"/>
                    </a:lnTo>
                    <a:lnTo>
                      <a:pt x="41" y="24"/>
                    </a:lnTo>
                    <a:lnTo>
                      <a:pt x="41" y="30"/>
                    </a:lnTo>
                    <a:lnTo>
                      <a:pt x="41" y="36"/>
                    </a:lnTo>
                    <a:lnTo>
                      <a:pt x="35" y="36"/>
                    </a:lnTo>
                    <a:lnTo>
                      <a:pt x="35" y="30"/>
                    </a:lnTo>
                    <a:lnTo>
                      <a:pt x="35" y="24"/>
                    </a:lnTo>
                    <a:lnTo>
                      <a:pt x="29" y="18"/>
                    </a:lnTo>
                    <a:lnTo>
                      <a:pt x="24" y="18"/>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73" name="Freeform 443"/>
              <p:cNvSpPr>
                <a:spLocks/>
              </p:cNvSpPr>
              <p:nvPr/>
            </p:nvSpPr>
            <p:spPr bwMode="auto">
              <a:xfrm>
                <a:off x="5036" y="1750"/>
                <a:ext cx="89" cy="155"/>
              </a:xfrm>
              <a:custGeom>
                <a:avLst/>
                <a:gdLst>
                  <a:gd name="T0" fmla="*/ 89 w 89"/>
                  <a:gd name="T1" fmla="*/ 0 h 155"/>
                  <a:gd name="T2" fmla="*/ 84 w 89"/>
                  <a:gd name="T3" fmla="*/ 12 h 155"/>
                  <a:gd name="T4" fmla="*/ 72 w 89"/>
                  <a:gd name="T5" fmla="*/ 18 h 155"/>
                  <a:gd name="T6" fmla="*/ 66 w 89"/>
                  <a:gd name="T7" fmla="*/ 24 h 155"/>
                  <a:gd name="T8" fmla="*/ 54 w 89"/>
                  <a:gd name="T9" fmla="*/ 30 h 155"/>
                  <a:gd name="T10" fmla="*/ 48 w 89"/>
                  <a:gd name="T11" fmla="*/ 36 h 155"/>
                  <a:gd name="T12" fmla="*/ 36 w 89"/>
                  <a:gd name="T13" fmla="*/ 36 h 155"/>
                  <a:gd name="T14" fmla="*/ 30 w 89"/>
                  <a:gd name="T15" fmla="*/ 42 h 155"/>
                  <a:gd name="T16" fmla="*/ 18 w 89"/>
                  <a:gd name="T17" fmla="*/ 42 h 155"/>
                  <a:gd name="T18" fmla="*/ 18 w 89"/>
                  <a:gd name="T19" fmla="*/ 42 h 155"/>
                  <a:gd name="T20" fmla="*/ 18 w 89"/>
                  <a:gd name="T21" fmla="*/ 48 h 155"/>
                  <a:gd name="T22" fmla="*/ 18 w 89"/>
                  <a:gd name="T23" fmla="*/ 54 h 155"/>
                  <a:gd name="T24" fmla="*/ 18 w 89"/>
                  <a:gd name="T25" fmla="*/ 54 h 155"/>
                  <a:gd name="T26" fmla="*/ 12 w 89"/>
                  <a:gd name="T27" fmla="*/ 60 h 155"/>
                  <a:gd name="T28" fmla="*/ 12 w 89"/>
                  <a:gd name="T29" fmla="*/ 66 h 155"/>
                  <a:gd name="T30" fmla="*/ 6 w 89"/>
                  <a:gd name="T31" fmla="*/ 66 h 155"/>
                  <a:gd name="T32" fmla="*/ 0 w 89"/>
                  <a:gd name="T33" fmla="*/ 72 h 155"/>
                  <a:gd name="T34" fmla="*/ 6 w 89"/>
                  <a:gd name="T35" fmla="*/ 84 h 155"/>
                  <a:gd name="T36" fmla="*/ 12 w 89"/>
                  <a:gd name="T37" fmla="*/ 96 h 155"/>
                  <a:gd name="T38" fmla="*/ 12 w 89"/>
                  <a:gd name="T39" fmla="*/ 108 h 155"/>
                  <a:gd name="T40" fmla="*/ 6 w 89"/>
                  <a:gd name="T41" fmla="*/ 114 h 155"/>
                  <a:gd name="T42" fmla="*/ 12 w 89"/>
                  <a:gd name="T43" fmla="*/ 120 h 155"/>
                  <a:gd name="T44" fmla="*/ 18 w 89"/>
                  <a:gd name="T45" fmla="*/ 120 h 155"/>
                  <a:gd name="T46" fmla="*/ 24 w 89"/>
                  <a:gd name="T47" fmla="*/ 125 h 155"/>
                  <a:gd name="T48" fmla="*/ 30 w 89"/>
                  <a:gd name="T49" fmla="*/ 125 h 155"/>
                  <a:gd name="T50" fmla="*/ 30 w 89"/>
                  <a:gd name="T51" fmla="*/ 131 h 155"/>
                  <a:gd name="T52" fmla="*/ 36 w 89"/>
                  <a:gd name="T53" fmla="*/ 137 h 155"/>
                  <a:gd name="T54" fmla="*/ 42 w 89"/>
                  <a:gd name="T55" fmla="*/ 143 h 155"/>
                  <a:gd name="T56" fmla="*/ 42 w 89"/>
                  <a:gd name="T57" fmla="*/ 155 h 155"/>
                  <a:gd name="T58" fmla="*/ 48 w 89"/>
                  <a:gd name="T59" fmla="*/ 149 h 155"/>
                  <a:gd name="T60" fmla="*/ 48 w 89"/>
                  <a:gd name="T61" fmla="*/ 143 h 155"/>
                  <a:gd name="T62" fmla="*/ 54 w 89"/>
                  <a:gd name="T63" fmla="*/ 137 h 155"/>
                  <a:gd name="T64" fmla="*/ 60 w 89"/>
                  <a:gd name="T65" fmla="*/ 131 h 155"/>
                  <a:gd name="T66" fmla="*/ 60 w 89"/>
                  <a:gd name="T67" fmla="*/ 125 h 155"/>
                  <a:gd name="T68" fmla="*/ 66 w 89"/>
                  <a:gd name="T69" fmla="*/ 125 h 155"/>
                  <a:gd name="T70" fmla="*/ 78 w 89"/>
                  <a:gd name="T71" fmla="*/ 120 h 155"/>
                  <a:gd name="T72" fmla="*/ 84 w 89"/>
                  <a:gd name="T73" fmla="*/ 120 h 155"/>
                  <a:gd name="T74" fmla="*/ 78 w 89"/>
                  <a:gd name="T75" fmla="*/ 114 h 155"/>
                  <a:gd name="T76" fmla="*/ 78 w 89"/>
                  <a:gd name="T77" fmla="*/ 102 h 155"/>
                  <a:gd name="T78" fmla="*/ 78 w 89"/>
                  <a:gd name="T79" fmla="*/ 96 h 155"/>
                  <a:gd name="T80" fmla="*/ 84 w 89"/>
                  <a:gd name="T81" fmla="*/ 84 h 155"/>
                  <a:gd name="T82" fmla="*/ 78 w 89"/>
                  <a:gd name="T83" fmla="*/ 66 h 155"/>
                  <a:gd name="T84" fmla="*/ 78 w 89"/>
                  <a:gd name="T85" fmla="*/ 54 h 155"/>
                  <a:gd name="T86" fmla="*/ 78 w 89"/>
                  <a:gd name="T87" fmla="*/ 36 h 155"/>
                  <a:gd name="T88" fmla="*/ 78 w 89"/>
                  <a:gd name="T89" fmla="*/ 24 h 155"/>
                  <a:gd name="T90" fmla="*/ 84 w 89"/>
                  <a:gd name="T91" fmla="*/ 18 h 155"/>
                  <a:gd name="T92" fmla="*/ 84 w 89"/>
                  <a:gd name="T93" fmla="*/ 12 h 155"/>
                  <a:gd name="T94" fmla="*/ 89 w 89"/>
                  <a:gd name="T95" fmla="*/ 6 h 155"/>
                  <a:gd name="T96" fmla="*/ 89 w 89"/>
                  <a:gd name="T97" fmla="*/ 6 h 155"/>
                  <a:gd name="T98" fmla="*/ 89 w 89"/>
                  <a:gd name="T99" fmla="*/ 6 h 155"/>
                  <a:gd name="T100" fmla="*/ 89 w 89"/>
                  <a:gd name="T101" fmla="*/ 6 h 155"/>
                  <a:gd name="T102" fmla="*/ 89 w 89"/>
                  <a:gd name="T103" fmla="*/ 0 h 155"/>
                  <a:gd name="T104" fmla="*/ 89 w 89"/>
                  <a:gd name="T105" fmla="*/ 0 h 155"/>
                  <a:gd name="T106" fmla="*/ 89 w 89"/>
                  <a:gd name="T107" fmla="*/ 0 h 1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
                  <a:gd name="T163" fmla="*/ 0 h 155"/>
                  <a:gd name="T164" fmla="*/ 89 w 89"/>
                  <a:gd name="T165" fmla="*/ 155 h 1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 h="155">
                    <a:moveTo>
                      <a:pt x="89" y="0"/>
                    </a:moveTo>
                    <a:lnTo>
                      <a:pt x="84" y="12"/>
                    </a:lnTo>
                    <a:lnTo>
                      <a:pt x="72" y="18"/>
                    </a:lnTo>
                    <a:lnTo>
                      <a:pt x="66" y="24"/>
                    </a:lnTo>
                    <a:lnTo>
                      <a:pt x="54" y="30"/>
                    </a:lnTo>
                    <a:lnTo>
                      <a:pt x="48" y="36"/>
                    </a:lnTo>
                    <a:lnTo>
                      <a:pt x="36" y="36"/>
                    </a:lnTo>
                    <a:lnTo>
                      <a:pt x="30" y="42"/>
                    </a:lnTo>
                    <a:lnTo>
                      <a:pt x="18" y="42"/>
                    </a:lnTo>
                    <a:lnTo>
                      <a:pt x="18" y="48"/>
                    </a:lnTo>
                    <a:lnTo>
                      <a:pt x="18" y="54"/>
                    </a:lnTo>
                    <a:lnTo>
                      <a:pt x="12" y="60"/>
                    </a:lnTo>
                    <a:lnTo>
                      <a:pt x="12" y="66"/>
                    </a:lnTo>
                    <a:lnTo>
                      <a:pt x="6" y="66"/>
                    </a:lnTo>
                    <a:lnTo>
                      <a:pt x="0" y="72"/>
                    </a:lnTo>
                    <a:lnTo>
                      <a:pt x="6" y="84"/>
                    </a:lnTo>
                    <a:lnTo>
                      <a:pt x="12" y="96"/>
                    </a:lnTo>
                    <a:lnTo>
                      <a:pt x="12" y="108"/>
                    </a:lnTo>
                    <a:lnTo>
                      <a:pt x="6" y="114"/>
                    </a:lnTo>
                    <a:lnTo>
                      <a:pt x="12" y="120"/>
                    </a:lnTo>
                    <a:lnTo>
                      <a:pt x="18" y="120"/>
                    </a:lnTo>
                    <a:lnTo>
                      <a:pt x="24" y="125"/>
                    </a:lnTo>
                    <a:lnTo>
                      <a:pt x="30" y="125"/>
                    </a:lnTo>
                    <a:lnTo>
                      <a:pt x="30" y="131"/>
                    </a:lnTo>
                    <a:lnTo>
                      <a:pt x="36" y="137"/>
                    </a:lnTo>
                    <a:lnTo>
                      <a:pt x="42" y="143"/>
                    </a:lnTo>
                    <a:lnTo>
                      <a:pt x="42" y="155"/>
                    </a:lnTo>
                    <a:lnTo>
                      <a:pt x="48" y="149"/>
                    </a:lnTo>
                    <a:lnTo>
                      <a:pt x="48" y="143"/>
                    </a:lnTo>
                    <a:lnTo>
                      <a:pt x="54" y="137"/>
                    </a:lnTo>
                    <a:lnTo>
                      <a:pt x="60" y="131"/>
                    </a:lnTo>
                    <a:lnTo>
                      <a:pt x="60" y="125"/>
                    </a:lnTo>
                    <a:lnTo>
                      <a:pt x="66" y="125"/>
                    </a:lnTo>
                    <a:lnTo>
                      <a:pt x="78" y="120"/>
                    </a:lnTo>
                    <a:lnTo>
                      <a:pt x="84" y="120"/>
                    </a:lnTo>
                    <a:lnTo>
                      <a:pt x="78" y="114"/>
                    </a:lnTo>
                    <a:lnTo>
                      <a:pt x="78" y="102"/>
                    </a:lnTo>
                    <a:lnTo>
                      <a:pt x="78" y="96"/>
                    </a:lnTo>
                    <a:lnTo>
                      <a:pt x="84" y="84"/>
                    </a:lnTo>
                    <a:lnTo>
                      <a:pt x="78" y="66"/>
                    </a:lnTo>
                    <a:lnTo>
                      <a:pt x="78" y="54"/>
                    </a:lnTo>
                    <a:lnTo>
                      <a:pt x="78" y="36"/>
                    </a:lnTo>
                    <a:lnTo>
                      <a:pt x="78" y="24"/>
                    </a:lnTo>
                    <a:lnTo>
                      <a:pt x="84" y="18"/>
                    </a:lnTo>
                    <a:lnTo>
                      <a:pt x="84" y="12"/>
                    </a:lnTo>
                    <a:lnTo>
                      <a:pt x="89" y="6"/>
                    </a:lnTo>
                    <a:lnTo>
                      <a:pt x="89"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74" name="Freeform 444"/>
              <p:cNvSpPr>
                <a:spLocks/>
              </p:cNvSpPr>
              <p:nvPr/>
            </p:nvSpPr>
            <p:spPr bwMode="auto">
              <a:xfrm>
                <a:off x="5263" y="1714"/>
                <a:ext cx="167" cy="126"/>
              </a:xfrm>
              <a:custGeom>
                <a:avLst/>
                <a:gdLst>
                  <a:gd name="T0" fmla="*/ 77 w 167"/>
                  <a:gd name="T1" fmla="*/ 0 h 126"/>
                  <a:gd name="T2" fmla="*/ 71 w 167"/>
                  <a:gd name="T3" fmla="*/ 0 h 126"/>
                  <a:gd name="T4" fmla="*/ 66 w 167"/>
                  <a:gd name="T5" fmla="*/ 0 h 126"/>
                  <a:gd name="T6" fmla="*/ 54 w 167"/>
                  <a:gd name="T7" fmla="*/ 6 h 126"/>
                  <a:gd name="T8" fmla="*/ 48 w 167"/>
                  <a:gd name="T9" fmla="*/ 6 h 126"/>
                  <a:gd name="T10" fmla="*/ 36 w 167"/>
                  <a:gd name="T11" fmla="*/ 12 h 126"/>
                  <a:gd name="T12" fmla="*/ 30 w 167"/>
                  <a:gd name="T13" fmla="*/ 12 h 126"/>
                  <a:gd name="T14" fmla="*/ 18 w 167"/>
                  <a:gd name="T15" fmla="*/ 18 h 126"/>
                  <a:gd name="T16" fmla="*/ 12 w 167"/>
                  <a:gd name="T17" fmla="*/ 18 h 126"/>
                  <a:gd name="T18" fmla="*/ 6 w 167"/>
                  <a:gd name="T19" fmla="*/ 18 h 126"/>
                  <a:gd name="T20" fmla="*/ 6 w 167"/>
                  <a:gd name="T21" fmla="*/ 12 h 126"/>
                  <a:gd name="T22" fmla="*/ 0 w 167"/>
                  <a:gd name="T23" fmla="*/ 12 h 126"/>
                  <a:gd name="T24" fmla="*/ 0 w 167"/>
                  <a:gd name="T25" fmla="*/ 12 h 126"/>
                  <a:gd name="T26" fmla="*/ 12 w 167"/>
                  <a:gd name="T27" fmla="*/ 18 h 126"/>
                  <a:gd name="T28" fmla="*/ 18 w 167"/>
                  <a:gd name="T29" fmla="*/ 30 h 126"/>
                  <a:gd name="T30" fmla="*/ 24 w 167"/>
                  <a:gd name="T31" fmla="*/ 36 h 126"/>
                  <a:gd name="T32" fmla="*/ 30 w 167"/>
                  <a:gd name="T33" fmla="*/ 48 h 126"/>
                  <a:gd name="T34" fmla="*/ 36 w 167"/>
                  <a:gd name="T35" fmla="*/ 60 h 126"/>
                  <a:gd name="T36" fmla="*/ 42 w 167"/>
                  <a:gd name="T37" fmla="*/ 66 h 126"/>
                  <a:gd name="T38" fmla="*/ 48 w 167"/>
                  <a:gd name="T39" fmla="*/ 84 h 126"/>
                  <a:gd name="T40" fmla="*/ 48 w 167"/>
                  <a:gd name="T41" fmla="*/ 96 h 126"/>
                  <a:gd name="T42" fmla="*/ 54 w 167"/>
                  <a:gd name="T43" fmla="*/ 96 h 126"/>
                  <a:gd name="T44" fmla="*/ 60 w 167"/>
                  <a:gd name="T45" fmla="*/ 96 h 126"/>
                  <a:gd name="T46" fmla="*/ 66 w 167"/>
                  <a:gd name="T47" fmla="*/ 96 h 126"/>
                  <a:gd name="T48" fmla="*/ 71 w 167"/>
                  <a:gd name="T49" fmla="*/ 102 h 126"/>
                  <a:gd name="T50" fmla="*/ 77 w 167"/>
                  <a:gd name="T51" fmla="*/ 108 h 126"/>
                  <a:gd name="T52" fmla="*/ 83 w 167"/>
                  <a:gd name="T53" fmla="*/ 114 h 126"/>
                  <a:gd name="T54" fmla="*/ 89 w 167"/>
                  <a:gd name="T55" fmla="*/ 120 h 126"/>
                  <a:gd name="T56" fmla="*/ 89 w 167"/>
                  <a:gd name="T57" fmla="*/ 126 h 126"/>
                  <a:gd name="T58" fmla="*/ 95 w 167"/>
                  <a:gd name="T59" fmla="*/ 120 h 126"/>
                  <a:gd name="T60" fmla="*/ 101 w 167"/>
                  <a:gd name="T61" fmla="*/ 120 h 126"/>
                  <a:gd name="T62" fmla="*/ 107 w 167"/>
                  <a:gd name="T63" fmla="*/ 114 h 126"/>
                  <a:gd name="T64" fmla="*/ 119 w 167"/>
                  <a:gd name="T65" fmla="*/ 114 h 126"/>
                  <a:gd name="T66" fmla="*/ 131 w 167"/>
                  <a:gd name="T67" fmla="*/ 114 h 126"/>
                  <a:gd name="T68" fmla="*/ 143 w 167"/>
                  <a:gd name="T69" fmla="*/ 114 h 126"/>
                  <a:gd name="T70" fmla="*/ 155 w 167"/>
                  <a:gd name="T71" fmla="*/ 114 h 126"/>
                  <a:gd name="T72" fmla="*/ 167 w 167"/>
                  <a:gd name="T73" fmla="*/ 120 h 126"/>
                  <a:gd name="T74" fmla="*/ 161 w 167"/>
                  <a:gd name="T75" fmla="*/ 114 h 126"/>
                  <a:gd name="T76" fmla="*/ 161 w 167"/>
                  <a:gd name="T77" fmla="*/ 108 h 126"/>
                  <a:gd name="T78" fmla="*/ 155 w 167"/>
                  <a:gd name="T79" fmla="*/ 102 h 126"/>
                  <a:gd name="T80" fmla="*/ 155 w 167"/>
                  <a:gd name="T81" fmla="*/ 96 h 126"/>
                  <a:gd name="T82" fmla="*/ 149 w 167"/>
                  <a:gd name="T83" fmla="*/ 84 h 126"/>
                  <a:gd name="T84" fmla="*/ 155 w 167"/>
                  <a:gd name="T85" fmla="*/ 78 h 126"/>
                  <a:gd name="T86" fmla="*/ 155 w 167"/>
                  <a:gd name="T87" fmla="*/ 66 h 126"/>
                  <a:gd name="T88" fmla="*/ 161 w 167"/>
                  <a:gd name="T89" fmla="*/ 54 h 126"/>
                  <a:gd name="T90" fmla="*/ 155 w 167"/>
                  <a:gd name="T91" fmla="*/ 48 h 126"/>
                  <a:gd name="T92" fmla="*/ 143 w 167"/>
                  <a:gd name="T93" fmla="*/ 48 h 126"/>
                  <a:gd name="T94" fmla="*/ 137 w 167"/>
                  <a:gd name="T95" fmla="*/ 48 h 126"/>
                  <a:gd name="T96" fmla="*/ 131 w 167"/>
                  <a:gd name="T97" fmla="*/ 42 h 126"/>
                  <a:gd name="T98" fmla="*/ 125 w 167"/>
                  <a:gd name="T99" fmla="*/ 36 h 126"/>
                  <a:gd name="T100" fmla="*/ 119 w 167"/>
                  <a:gd name="T101" fmla="*/ 30 h 126"/>
                  <a:gd name="T102" fmla="*/ 119 w 167"/>
                  <a:gd name="T103" fmla="*/ 18 h 126"/>
                  <a:gd name="T104" fmla="*/ 119 w 167"/>
                  <a:gd name="T105" fmla="*/ 6 h 126"/>
                  <a:gd name="T106" fmla="*/ 113 w 167"/>
                  <a:gd name="T107" fmla="*/ 6 h 126"/>
                  <a:gd name="T108" fmla="*/ 107 w 167"/>
                  <a:gd name="T109" fmla="*/ 6 h 126"/>
                  <a:gd name="T110" fmla="*/ 101 w 167"/>
                  <a:gd name="T111" fmla="*/ 6 h 126"/>
                  <a:gd name="T112" fmla="*/ 95 w 167"/>
                  <a:gd name="T113" fmla="*/ 6 h 126"/>
                  <a:gd name="T114" fmla="*/ 95 w 167"/>
                  <a:gd name="T115" fmla="*/ 6 h 126"/>
                  <a:gd name="T116" fmla="*/ 89 w 167"/>
                  <a:gd name="T117" fmla="*/ 6 h 126"/>
                  <a:gd name="T118" fmla="*/ 83 w 167"/>
                  <a:gd name="T119" fmla="*/ 0 h 126"/>
                  <a:gd name="T120" fmla="*/ 77 w 167"/>
                  <a:gd name="T121" fmla="*/ 0 h 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
                  <a:gd name="T184" fmla="*/ 0 h 126"/>
                  <a:gd name="T185" fmla="*/ 167 w 167"/>
                  <a:gd name="T186" fmla="*/ 126 h 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 h="126">
                    <a:moveTo>
                      <a:pt x="77" y="0"/>
                    </a:moveTo>
                    <a:lnTo>
                      <a:pt x="71" y="0"/>
                    </a:lnTo>
                    <a:lnTo>
                      <a:pt x="66" y="0"/>
                    </a:lnTo>
                    <a:lnTo>
                      <a:pt x="54" y="6"/>
                    </a:lnTo>
                    <a:lnTo>
                      <a:pt x="48" y="6"/>
                    </a:lnTo>
                    <a:lnTo>
                      <a:pt x="36" y="12"/>
                    </a:lnTo>
                    <a:lnTo>
                      <a:pt x="30" y="12"/>
                    </a:lnTo>
                    <a:lnTo>
                      <a:pt x="18" y="18"/>
                    </a:lnTo>
                    <a:lnTo>
                      <a:pt x="12" y="18"/>
                    </a:lnTo>
                    <a:lnTo>
                      <a:pt x="6" y="18"/>
                    </a:lnTo>
                    <a:lnTo>
                      <a:pt x="6" y="12"/>
                    </a:lnTo>
                    <a:lnTo>
                      <a:pt x="0" y="12"/>
                    </a:lnTo>
                    <a:lnTo>
                      <a:pt x="12" y="18"/>
                    </a:lnTo>
                    <a:lnTo>
                      <a:pt x="18" y="30"/>
                    </a:lnTo>
                    <a:lnTo>
                      <a:pt x="24" y="36"/>
                    </a:lnTo>
                    <a:lnTo>
                      <a:pt x="30" y="48"/>
                    </a:lnTo>
                    <a:lnTo>
                      <a:pt x="36" y="60"/>
                    </a:lnTo>
                    <a:lnTo>
                      <a:pt x="42" y="66"/>
                    </a:lnTo>
                    <a:lnTo>
                      <a:pt x="48" y="84"/>
                    </a:lnTo>
                    <a:lnTo>
                      <a:pt x="48" y="96"/>
                    </a:lnTo>
                    <a:lnTo>
                      <a:pt x="54" y="96"/>
                    </a:lnTo>
                    <a:lnTo>
                      <a:pt x="60" y="96"/>
                    </a:lnTo>
                    <a:lnTo>
                      <a:pt x="66" y="96"/>
                    </a:lnTo>
                    <a:lnTo>
                      <a:pt x="71" y="102"/>
                    </a:lnTo>
                    <a:lnTo>
                      <a:pt x="77" y="108"/>
                    </a:lnTo>
                    <a:lnTo>
                      <a:pt x="83" y="114"/>
                    </a:lnTo>
                    <a:lnTo>
                      <a:pt x="89" y="120"/>
                    </a:lnTo>
                    <a:lnTo>
                      <a:pt x="89" y="126"/>
                    </a:lnTo>
                    <a:lnTo>
                      <a:pt x="95" y="120"/>
                    </a:lnTo>
                    <a:lnTo>
                      <a:pt x="101" y="120"/>
                    </a:lnTo>
                    <a:lnTo>
                      <a:pt x="107" y="114"/>
                    </a:lnTo>
                    <a:lnTo>
                      <a:pt x="119" y="114"/>
                    </a:lnTo>
                    <a:lnTo>
                      <a:pt x="131" y="114"/>
                    </a:lnTo>
                    <a:lnTo>
                      <a:pt x="143" y="114"/>
                    </a:lnTo>
                    <a:lnTo>
                      <a:pt x="155" y="114"/>
                    </a:lnTo>
                    <a:lnTo>
                      <a:pt x="167" y="120"/>
                    </a:lnTo>
                    <a:lnTo>
                      <a:pt x="161" y="114"/>
                    </a:lnTo>
                    <a:lnTo>
                      <a:pt x="161" y="108"/>
                    </a:lnTo>
                    <a:lnTo>
                      <a:pt x="155" y="102"/>
                    </a:lnTo>
                    <a:lnTo>
                      <a:pt x="155" y="96"/>
                    </a:lnTo>
                    <a:lnTo>
                      <a:pt x="149" y="84"/>
                    </a:lnTo>
                    <a:lnTo>
                      <a:pt x="155" y="78"/>
                    </a:lnTo>
                    <a:lnTo>
                      <a:pt x="155" y="66"/>
                    </a:lnTo>
                    <a:lnTo>
                      <a:pt x="161" y="54"/>
                    </a:lnTo>
                    <a:lnTo>
                      <a:pt x="155" y="48"/>
                    </a:lnTo>
                    <a:lnTo>
                      <a:pt x="143" y="48"/>
                    </a:lnTo>
                    <a:lnTo>
                      <a:pt x="137" y="48"/>
                    </a:lnTo>
                    <a:lnTo>
                      <a:pt x="131" y="42"/>
                    </a:lnTo>
                    <a:lnTo>
                      <a:pt x="125" y="36"/>
                    </a:lnTo>
                    <a:lnTo>
                      <a:pt x="119" y="30"/>
                    </a:lnTo>
                    <a:lnTo>
                      <a:pt x="119" y="18"/>
                    </a:lnTo>
                    <a:lnTo>
                      <a:pt x="119" y="6"/>
                    </a:lnTo>
                    <a:lnTo>
                      <a:pt x="113" y="6"/>
                    </a:lnTo>
                    <a:lnTo>
                      <a:pt x="107" y="6"/>
                    </a:lnTo>
                    <a:lnTo>
                      <a:pt x="101" y="6"/>
                    </a:lnTo>
                    <a:lnTo>
                      <a:pt x="95" y="6"/>
                    </a:lnTo>
                    <a:lnTo>
                      <a:pt x="89" y="6"/>
                    </a:lnTo>
                    <a:lnTo>
                      <a:pt x="83" y="0"/>
                    </a:lnTo>
                    <a:lnTo>
                      <a:pt x="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75" name="Freeform 445"/>
              <p:cNvSpPr>
                <a:spLocks/>
              </p:cNvSpPr>
              <p:nvPr/>
            </p:nvSpPr>
            <p:spPr bwMode="auto">
              <a:xfrm>
                <a:off x="5179" y="1523"/>
                <a:ext cx="144" cy="179"/>
              </a:xfrm>
              <a:custGeom>
                <a:avLst/>
                <a:gdLst>
                  <a:gd name="T0" fmla="*/ 120 w 144"/>
                  <a:gd name="T1" fmla="*/ 83 h 179"/>
                  <a:gd name="T2" fmla="*/ 102 w 144"/>
                  <a:gd name="T3" fmla="*/ 89 h 179"/>
                  <a:gd name="T4" fmla="*/ 78 w 144"/>
                  <a:gd name="T5" fmla="*/ 95 h 179"/>
                  <a:gd name="T6" fmla="*/ 54 w 144"/>
                  <a:gd name="T7" fmla="*/ 113 h 179"/>
                  <a:gd name="T8" fmla="*/ 42 w 144"/>
                  <a:gd name="T9" fmla="*/ 143 h 179"/>
                  <a:gd name="T10" fmla="*/ 42 w 144"/>
                  <a:gd name="T11" fmla="*/ 155 h 179"/>
                  <a:gd name="T12" fmla="*/ 36 w 144"/>
                  <a:gd name="T13" fmla="*/ 167 h 179"/>
                  <a:gd name="T14" fmla="*/ 30 w 144"/>
                  <a:gd name="T15" fmla="*/ 173 h 179"/>
                  <a:gd name="T16" fmla="*/ 24 w 144"/>
                  <a:gd name="T17" fmla="*/ 173 h 179"/>
                  <a:gd name="T18" fmla="*/ 12 w 144"/>
                  <a:gd name="T19" fmla="*/ 173 h 179"/>
                  <a:gd name="T20" fmla="*/ 6 w 144"/>
                  <a:gd name="T21" fmla="*/ 173 h 179"/>
                  <a:gd name="T22" fmla="*/ 0 w 144"/>
                  <a:gd name="T23" fmla="*/ 179 h 179"/>
                  <a:gd name="T24" fmla="*/ 0 w 144"/>
                  <a:gd name="T25" fmla="*/ 179 h 179"/>
                  <a:gd name="T26" fmla="*/ 0 w 144"/>
                  <a:gd name="T27" fmla="*/ 179 h 179"/>
                  <a:gd name="T28" fmla="*/ 12 w 144"/>
                  <a:gd name="T29" fmla="*/ 167 h 179"/>
                  <a:gd name="T30" fmla="*/ 24 w 144"/>
                  <a:gd name="T31" fmla="*/ 155 h 179"/>
                  <a:gd name="T32" fmla="*/ 36 w 144"/>
                  <a:gd name="T33" fmla="*/ 131 h 179"/>
                  <a:gd name="T34" fmla="*/ 36 w 144"/>
                  <a:gd name="T35" fmla="*/ 113 h 179"/>
                  <a:gd name="T36" fmla="*/ 36 w 144"/>
                  <a:gd name="T37" fmla="*/ 101 h 179"/>
                  <a:gd name="T38" fmla="*/ 30 w 144"/>
                  <a:gd name="T39" fmla="*/ 83 h 179"/>
                  <a:gd name="T40" fmla="*/ 36 w 144"/>
                  <a:gd name="T41" fmla="*/ 71 h 179"/>
                  <a:gd name="T42" fmla="*/ 48 w 144"/>
                  <a:gd name="T43" fmla="*/ 65 h 179"/>
                  <a:gd name="T44" fmla="*/ 54 w 144"/>
                  <a:gd name="T45" fmla="*/ 54 h 179"/>
                  <a:gd name="T46" fmla="*/ 60 w 144"/>
                  <a:gd name="T47" fmla="*/ 36 h 179"/>
                  <a:gd name="T48" fmla="*/ 66 w 144"/>
                  <a:gd name="T49" fmla="*/ 30 h 179"/>
                  <a:gd name="T50" fmla="*/ 78 w 144"/>
                  <a:gd name="T51" fmla="*/ 24 h 179"/>
                  <a:gd name="T52" fmla="*/ 102 w 144"/>
                  <a:gd name="T53" fmla="*/ 18 h 179"/>
                  <a:gd name="T54" fmla="*/ 114 w 144"/>
                  <a:gd name="T55" fmla="*/ 6 h 179"/>
                  <a:gd name="T56" fmla="*/ 120 w 144"/>
                  <a:gd name="T57" fmla="*/ 6 h 179"/>
                  <a:gd name="T58" fmla="*/ 120 w 144"/>
                  <a:gd name="T59" fmla="*/ 24 h 179"/>
                  <a:gd name="T60" fmla="*/ 126 w 144"/>
                  <a:gd name="T61" fmla="*/ 42 h 179"/>
                  <a:gd name="T62" fmla="*/ 138 w 144"/>
                  <a:gd name="T63" fmla="*/ 54 h 179"/>
                  <a:gd name="T64" fmla="*/ 144 w 144"/>
                  <a:gd name="T65" fmla="*/ 60 h 179"/>
                  <a:gd name="T66" fmla="*/ 132 w 144"/>
                  <a:gd name="T67" fmla="*/ 60 h 179"/>
                  <a:gd name="T68" fmla="*/ 126 w 144"/>
                  <a:gd name="T69" fmla="*/ 71 h 179"/>
                  <a:gd name="T70" fmla="*/ 126 w 144"/>
                  <a:gd name="T71" fmla="*/ 77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179"/>
                  <a:gd name="T110" fmla="*/ 144 w 144"/>
                  <a:gd name="T111" fmla="*/ 179 h 1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179">
                    <a:moveTo>
                      <a:pt x="126" y="83"/>
                    </a:moveTo>
                    <a:lnTo>
                      <a:pt x="120" y="83"/>
                    </a:lnTo>
                    <a:lnTo>
                      <a:pt x="114" y="83"/>
                    </a:lnTo>
                    <a:lnTo>
                      <a:pt x="102" y="89"/>
                    </a:lnTo>
                    <a:lnTo>
                      <a:pt x="90" y="89"/>
                    </a:lnTo>
                    <a:lnTo>
                      <a:pt x="78" y="95"/>
                    </a:lnTo>
                    <a:lnTo>
                      <a:pt x="66" y="101"/>
                    </a:lnTo>
                    <a:lnTo>
                      <a:pt x="54" y="113"/>
                    </a:lnTo>
                    <a:lnTo>
                      <a:pt x="48" y="131"/>
                    </a:lnTo>
                    <a:lnTo>
                      <a:pt x="42" y="143"/>
                    </a:lnTo>
                    <a:lnTo>
                      <a:pt x="42" y="149"/>
                    </a:lnTo>
                    <a:lnTo>
                      <a:pt x="42" y="155"/>
                    </a:lnTo>
                    <a:lnTo>
                      <a:pt x="36" y="161"/>
                    </a:lnTo>
                    <a:lnTo>
                      <a:pt x="36" y="167"/>
                    </a:lnTo>
                    <a:lnTo>
                      <a:pt x="30" y="167"/>
                    </a:lnTo>
                    <a:lnTo>
                      <a:pt x="30" y="173"/>
                    </a:lnTo>
                    <a:lnTo>
                      <a:pt x="24" y="173"/>
                    </a:lnTo>
                    <a:lnTo>
                      <a:pt x="18" y="173"/>
                    </a:lnTo>
                    <a:lnTo>
                      <a:pt x="12" y="173"/>
                    </a:lnTo>
                    <a:lnTo>
                      <a:pt x="6" y="173"/>
                    </a:lnTo>
                    <a:lnTo>
                      <a:pt x="6" y="179"/>
                    </a:lnTo>
                    <a:lnTo>
                      <a:pt x="0" y="179"/>
                    </a:lnTo>
                    <a:lnTo>
                      <a:pt x="0" y="173"/>
                    </a:lnTo>
                    <a:lnTo>
                      <a:pt x="12" y="167"/>
                    </a:lnTo>
                    <a:lnTo>
                      <a:pt x="18" y="161"/>
                    </a:lnTo>
                    <a:lnTo>
                      <a:pt x="24" y="155"/>
                    </a:lnTo>
                    <a:lnTo>
                      <a:pt x="30" y="143"/>
                    </a:lnTo>
                    <a:lnTo>
                      <a:pt x="36" y="131"/>
                    </a:lnTo>
                    <a:lnTo>
                      <a:pt x="36" y="119"/>
                    </a:lnTo>
                    <a:lnTo>
                      <a:pt x="36" y="113"/>
                    </a:lnTo>
                    <a:lnTo>
                      <a:pt x="36" y="107"/>
                    </a:lnTo>
                    <a:lnTo>
                      <a:pt x="36" y="101"/>
                    </a:lnTo>
                    <a:lnTo>
                      <a:pt x="36" y="89"/>
                    </a:lnTo>
                    <a:lnTo>
                      <a:pt x="30" y="83"/>
                    </a:lnTo>
                    <a:lnTo>
                      <a:pt x="30" y="77"/>
                    </a:lnTo>
                    <a:lnTo>
                      <a:pt x="36" y="71"/>
                    </a:lnTo>
                    <a:lnTo>
                      <a:pt x="42" y="71"/>
                    </a:lnTo>
                    <a:lnTo>
                      <a:pt x="48" y="65"/>
                    </a:lnTo>
                    <a:lnTo>
                      <a:pt x="54" y="60"/>
                    </a:lnTo>
                    <a:lnTo>
                      <a:pt x="54" y="54"/>
                    </a:lnTo>
                    <a:lnTo>
                      <a:pt x="60" y="48"/>
                    </a:lnTo>
                    <a:lnTo>
                      <a:pt x="60" y="36"/>
                    </a:lnTo>
                    <a:lnTo>
                      <a:pt x="60" y="30"/>
                    </a:lnTo>
                    <a:lnTo>
                      <a:pt x="66" y="30"/>
                    </a:lnTo>
                    <a:lnTo>
                      <a:pt x="72" y="30"/>
                    </a:lnTo>
                    <a:lnTo>
                      <a:pt x="78" y="24"/>
                    </a:lnTo>
                    <a:lnTo>
                      <a:pt x="90" y="18"/>
                    </a:lnTo>
                    <a:lnTo>
                      <a:pt x="102" y="18"/>
                    </a:lnTo>
                    <a:lnTo>
                      <a:pt x="108" y="12"/>
                    </a:lnTo>
                    <a:lnTo>
                      <a:pt x="114" y="6"/>
                    </a:lnTo>
                    <a:lnTo>
                      <a:pt x="120" y="0"/>
                    </a:lnTo>
                    <a:lnTo>
                      <a:pt x="120" y="6"/>
                    </a:lnTo>
                    <a:lnTo>
                      <a:pt x="120" y="12"/>
                    </a:lnTo>
                    <a:lnTo>
                      <a:pt x="120" y="24"/>
                    </a:lnTo>
                    <a:lnTo>
                      <a:pt x="126" y="30"/>
                    </a:lnTo>
                    <a:lnTo>
                      <a:pt x="126" y="42"/>
                    </a:lnTo>
                    <a:lnTo>
                      <a:pt x="132" y="48"/>
                    </a:lnTo>
                    <a:lnTo>
                      <a:pt x="138" y="54"/>
                    </a:lnTo>
                    <a:lnTo>
                      <a:pt x="144" y="60"/>
                    </a:lnTo>
                    <a:lnTo>
                      <a:pt x="138" y="60"/>
                    </a:lnTo>
                    <a:lnTo>
                      <a:pt x="132" y="60"/>
                    </a:lnTo>
                    <a:lnTo>
                      <a:pt x="126" y="65"/>
                    </a:lnTo>
                    <a:lnTo>
                      <a:pt x="126" y="71"/>
                    </a:lnTo>
                    <a:lnTo>
                      <a:pt x="126" y="77"/>
                    </a:lnTo>
                    <a:lnTo>
                      <a:pt x="126" y="83"/>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76" name="Freeform 446"/>
              <p:cNvSpPr>
                <a:spLocks/>
              </p:cNvSpPr>
              <p:nvPr/>
            </p:nvSpPr>
            <p:spPr bwMode="auto">
              <a:xfrm>
                <a:off x="5131" y="1523"/>
                <a:ext cx="84" cy="173"/>
              </a:xfrm>
              <a:custGeom>
                <a:avLst/>
                <a:gdLst>
                  <a:gd name="T0" fmla="*/ 48 w 84"/>
                  <a:gd name="T1" fmla="*/ 173 h 173"/>
                  <a:gd name="T2" fmla="*/ 42 w 84"/>
                  <a:gd name="T3" fmla="*/ 167 h 173"/>
                  <a:gd name="T4" fmla="*/ 30 w 84"/>
                  <a:gd name="T5" fmla="*/ 167 h 173"/>
                  <a:gd name="T6" fmla="*/ 24 w 84"/>
                  <a:gd name="T7" fmla="*/ 167 h 173"/>
                  <a:gd name="T8" fmla="*/ 30 w 84"/>
                  <a:gd name="T9" fmla="*/ 161 h 173"/>
                  <a:gd name="T10" fmla="*/ 30 w 84"/>
                  <a:gd name="T11" fmla="*/ 155 h 173"/>
                  <a:gd name="T12" fmla="*/ 42 w 84"/>
                  <a:gd name="T13" fmla="*/ 155 h 173"/>
                  <a:gd name="T14" fmla="*/ 48 w 84"/>
                  <a:gd name="T15" fmla="*/ 149 h 173"/>
                  <a:gd name="T16" fmla="*/ 54 w 84"/>
                  <a:gd name="T17" fmla="*/ 143 h 173"/>
                  <a:gd name="T18" fmla="*/ 54 w 84"/>
                  <a:gd name="T19" fmla="*/ 143 h 173"/>
                  <a:gd name="T20" fmla="*/ 54 w 84"/>
                  <a:gd name="T21" fmla="*/ 137 h 173"/>
                  <a:gd name="T22" fmla="*/ 48 w 84"/>
                  <a:gd name="T23" fmla="*/ 137 h 173"/>
                  <a:gd name="T24" fmla="*/ 48 w 84"/>
                  <a:gd name="T25" fmla="*/ 131 h 173"/>
                  <a:gd name="T26" fmla="*/ 36 w 84"/>
                  <a:gd name="T27" fmla="*/ 131 h 173"/>
                  <a:gd name="T28" fmla="*/ 30 w 84"/>
                  <a:gd name="T29" fmla="*/ 137 h 173"/>
                  <a:gd name="T30" fmla="*/ 30 w 84"/>
                  <a:gd name="T31" fmla="*/ 143 h 173"/>
                  <a:gd name="T32" fmla="*/ 30 w 84"/>
                  <a:gd name="T33" fmla="*/ 149 h 173"/>
                  <a:gd name="T34" fmla="*/ 24 w 84"/>
                  <a:gd name="T35" fmla="*/ 149 h 173"/>
                  <a:gd name="T36" fmla="*/ 18 w 84"/>
                  <a:gd name="T37" fmla="*/ 149 h 173"/>
                  <a:gd name="T38" fmla="*/ 18 w 84"/>
                  <a:gd name="T39" fmla="*/ 149 h 173"/>
                  <a:gd name="T40" fmla="*/ 18 w 84"/>
                  <a:gd name="T41" fmla="*/ 143 h 173"/>
                  <a:gd name="T42" fmla="*/ 18 w 84"/>
                  <a:gd name="T43" fmla="*/ 137 h 173"/>
                  <a:gd name="T44" fmla="*/ 24 w 84"/>
                  <a:gd name="T45" fmla="*/ 131 h 173"/>
                  <a:gd name="T46" fmla="*/ 24 w 84"/>
                  <a:gd name="T47" fmla="*/ 125 h 173"/>
                  <a:gd name="T48" fmla="*/ 30 w 84"/>
                  <a:gd name="T49" fmla="*/ 125 h 173"/>
                  <a:gd name="T50" fmla="*/ 30 w 84"/>
                  <a:gd name="T51" fmla="*/ 119 h 173"/>
                  <a:gd name="T52" fmla="*/ 24 w 84"/>
                  <a:gd name="T53" fmla="*/ 119 h 173"/>
                  <a:gd name="T54" fmla="*/ 24 w 84"/>
                  <a:gd name="T55" fmla="*/ 113 h 173"/>
                  <a:gd name="T56" fmla="*/ 12 w 84"/>
                  <a:gd name="T57" fmla="*/ 113 h 173"/>
                  <a:gd name="T58" fmla="*/ 12 w 84"/>
                  <a:gd name="T59" fmla="*/ 113 h 173"/>
                  <a:gd name="T60" fmla="*/ 6 w 84"/>
                  <a:gd name="T61" fmla="*/ 113 h 173"/>
                  <a:gd name="T62" fmla="*/ 6 w 84"/>
                  <a:gd name="T63" fmla="*/ 113 h 173"/>
                  <a:gd name="T64" fmla="*/ 0 w 84"/>
                  <a:gd name="T65" fmla="*/ 101 h 173"/>
                  <a:gd name="T66" fmla="*/ 6 w 84"/>
                  <a:gd name="T67" fmla="*/ 65 h 173"/>
                  <a:gd name="T68" fmla="*/ 30 w 84"/>
                  <a:gd name="T69" fmla="*/ 36 h 173"/>
                  <a:gd name="T70" fmla="*/ 60 w 84"/>
                  <a:gd name="T71" fmla="*/ 12 h 173"/>
                  <a:gd name="T72" fmla="*/ 72 w 84"/>
                  <a:gd name="T73" fmla="*/ 6 h 173"/>
                  <a:gd name="T74" fmla="*/ 78 w 84"/>
                  <a:gd name="T75" fmla="*/ 6 h 173"/>
                  <a:gd name="T76" fmla="*/ 84 w 84"/>
                  <a:gd name="T77" fmla="*/ 0 h 173"/>
                  <a:gd name="T78" fmla="*/ 84 w 84"/>
                  <a:gd name="T79" fmla="*/ 0 h 173"/>
                  <a:gd name="T80" fmla="*/ 78 w 84"/>
                  <a:gd name="T81" fmla="*/ 12 h 173"/>
                  <a:gd name="T82" fmla="*/ 72 w 84"/>
                  <a:gd name="T83" fmla="*/ 30 h 173"/>
                  <a:gd name="T84" fmla="*/ 72 w 84"/>
                  <a:gd name="T85" fmla="*/ 48 h 173"/>
                  <a:gd name="T86" fmla="*/ 72 w 84"/>
                  <a:gd name="T87" fmla="*/ 65 h 173"/>
                  <a:gd name="T88" fmla="*/ 78 w 84"/>
                  <a:gd name="T89" fmla="*/ 83 h 173"/>
                  <a:gd name="T90" fmla="*/ 84 w 84"/>
                  <a:gd name="T91" fmla="*/ 101 h 173"/>
                  <a:gd name="T92" fmla="*/ 84 w 84"/>
                  <a:gd name="T93" fmla="*/ 113 h 173"/>
                  <a:gd name="T94" fmla="*/ 84 w 84"/>
                  <a:gd name="T95" fmla="*/ 131 h 173"/>
                  <a:gd name="T96" fmla="*/ 72 w 84"/>
                  <a:gd name="T97" fmla="*/ 155 h 173"/>
                  <a:gd name="T98" fmla="*/ 60 w 84"/>
                  <a:gd name="T99" fmla="*/ 167 h 1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73"/>
                  <a:gd name="T152" fmla="*/ 84 w 84"/>
                  <a:gd name="T153" fmla="*/ 173 h 1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73">
                    <a:moveTo>
                      <a:pt x="48" y="173"/>
                    </a:moveTo>
                    <a:lnTo>
                      <a:pt x="48" y="173"/>
                    </a:lnTo>
                    <a:lnTo>
                      <a:pt x="42" y="167"/>
                    </a:lnTo>
                    <a:lnTo>
                      <a:pt x="36" y="167"/>
                    </a:lnTo>
                    <a:lnTo>
                      <a:pt x="30" y="167"/>
                    </a:lnTo>
                    <a:lnTo>
                      <a:pt x="24" y="167"/>
                    </a:lnTo>
                    <a:lnTo>
                      <a:pt x="24" y="161"/>
                    </a:lnTo>
                    <a:lnTo>
                      <a:pt x="30" y="161"/>
                    </a:lnTo>
                    <a:lnTo>
                      <a:pt x="30" y="155"/>
                    </a:lnTo>
                    <a:lnTo>
                      <a:pt x="36" y="155"/>
                    </a:lnTo>
                    <a:lnTo>
                      <a:pt x="42" y="155"/>
                    </a:lnTo>
                    <a:lnTo>
                      <a:pt x="48" y="149"/>
                    </a:lnTo>
                    <a:lnTo>
                      <a:pt x="54" y="149"/>
                    </a:lnTo>
                    <a:lnTo>
                      <a:pt x="54" y="143"/>
                    </a:lnTo>
                    <a:lnTo>
                      <a:pt x="54" y="137"/>
                    </a:lnTo>
                    <a:lnTo>
                      <a:pt x="48" y="137"/>
                    </a:lnTo>
                    <a:lnTo>
                      <a:pt x="48" y="131"/>
                    </a:lnTo>
                    <a:lnTo>
                      <a:pt x="42" y="131"/>
                    </a:lnTo>
                    <a:lnTo>
                      <a:pt x="36" y="131"/>
                    </a:lnTo>
                    <a:lnTo>
                      <a:pt x="30" y="137"/>
                    </a:lnTo>
                    <a:lnTo>
                      <a:pt x="30" y="143"/>
                    </a:lnTo>
                    <a:lnTo>
                      <a:pt x="30" y="149"/>
                    </a:lnTo>
                    <a:lnTo>
                      <a:pt x="24" y="149"/>
                    </a:lnTo>
                    <a:lnTo>
                      <a:pt x="18" y="155"/>
                    </a:lnTo>
                    <a:lnTo>
                      <a:pt x="18" y="149"/>
                    </a:lnTo>
                    <a:lnTo>
                      <a:pt x="12" y="149"/>
                    </a:lnTo>
                    <a:lnTo>
                      <a:pt x="18" y="143"/>
                    </a:lnTo>
                    <a:lnTo>
                      <a:pt x="18" y="137"/>
                    </a:lnTo>
                    <a:lnTo>
                      <a:pt x="24" y="131"/>
                    </a:lnTo>
                    <a:lnTo>
                      <a:pt x="24" y="125"/>
                    </a:lnTo>
                    <a:lnTo>
                      <a:pt x="30" y="125"/>
                    </a:lnTo>
                    <a:lnTo>
                      <a:pt x="30" y="119"/>
                    </a:lnTo>
                    <a:lnTo>
                      <a:pt x="24" y="119"/>
                    </a:lnTo>
                    <a:lnTo>
                      <a:pt x="24" y="113"/>
                    </a:lnTo>
                    <a:lnTo>
                      <a:pt x="18" y="113"/>
                    </a:lnTo>
                    <a:lnTo>
                      <a:pt x="12" y="113"/>
                    </a:lnTo>
                    <a:lnTo>
                      <a:pt x="6" y="113"/>
                    </a:lnTo>
                    <a:lnTo>
                      <a:pt x="6" y="119"/>
                    </a:lnTo>
                    <a:lnTo>
                      <a:pt x="0" y="101"/>
                    </a:lnTo>
                    <a:lnTo>
                      <a:pt x="0" y="83"/>
                    </a:lnTo>
                    <a:lnTo>
                      <a:pt x="6" y="65"/>
                    </a:lnTo>
                    <a:lnTo>
                      <a:pt x="18" y="54"/>
                    </a:lnTo>
                    <a:lnTo>
                      <a:pt x="30" y="36"/>
                    </a:lnTo>
                    <a:lnTo>
                      <a:pt x="42" y="24"/>
                    </a:lnTo>
                    <a:lnTo>
                      <a:pt x="60" y="12"/>
                    </a:lnTo>
                    <a:lnTo>
                      <a:pt x="72" y="6"/>
                    </a:lnTo>
                    <a:lnTo>
                      <a:pt x="78" y="6"/>
                    </a:lnTo>
                    <a:lnTo>
                      <a:pt x="84" y="0"/>
                    </a:lnTo>
                    <a:lnTo>
                      <a:pt x="84" y="6"/>
                    </a:lnTo>
                    <a:lnTo>
                      <a:pt x="78" y="12"/>
                    </a:lnTo>
                    <a:lnTo>
                      <a:pt x="72" y="24"/>
                    </a:lnTo>
                    <a:lnTo>
                      <a:pt x="72" y="30"/>
                    </a:lnTo>
                    <a:lnTo>
                      <a:pt x="66" y="42"/>
                    </a:lnTo>
                    <a:lnTo>
                      <a:pt x="72" y="48"/>
                    </a:lnTo>
                    <a:lnTo>
                      <a:pt x="72" y="60"/>
                    </a:lnTo>
                    <a:lnTo>
                      <a:pt x="72" y="65"/>
                    </a:lnTo>
                    <a:lnTo>
                      <a:pt x="78" y="77"/>
                    </a:lnTo>
                    <a:lnTo>
                      <a:pt x="78" y="83"/>
                    </a:lnTo>
                    <a:lnTo>
                      <a:pt x="84" y="89"/>
                    </a:lnTo>
                    <a:lnTo>
                      <a:pt x="84" y="101"/>
                    </a:lnTo>
                    <a:lnTo>
                      <a:pt x="84" y="107"/>
                    </a:lnTo>
                    <a:lnTo>
                      <a:pt x="84" y="113"/>
                    </a:lnTo>
                    <a:lnTo>
                      <a:pt x="84" y="119"/>
                    </a:lnTo>
                    <a:lnTo>
                      <a:pt x="84" y="131"/>
                    </a:lnTo>
                    <a:lnTo>
                      <a:pt x="78" y="143"/>
                    </a:lnTo>
                    <a:lnTo>
                      <a:pt x="72" y="155"/>
                    </a:lnTo>
                    <a:lnTo>
                      <a:pt x="66" y="161"/>
                    </a:lnTo>
                    <a:lnTo>
                      <a:pt x="60" y="167"/>
                    </a:lnTo>
                    <a:lnTo>
                      <a:pt x="48" y="173"/>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77" name="Freeform 447"/>
              <p:cNvSpPr>
                <a:spLocks/>
              </p:cNvSpPr>
              <p:nvPr/>
            </p:nvSpPr>
            <p:spPr bwMode="auto">
              <a:xfrm>
                <a:off x="4994" y="1606"/>
                <a:ext cx="424" cy="299"/>
              </a:xfrm>
              <a:custGeom>
                <a:avLst/>
                <a:gdLst>
                  <a:gd name="T0" fmla="*/ 197 w 424"/>
                  <a:gd name="T1" fmla="*/ 252 h 299"/>
                  <a:gd name="T2" fmla="*/ 179 w 424"/>
                  <a:gd name="T3" fmla="*/ 281 h 299"/>
                  <a:gd name="T4" fmla="*/ 173 w 424"/>
                  <a:gd name="T5" fmla="*/ 287 h 299"/>
                  <a:gd name="T6" fmla="*/ 149 w 424"/>
                  <a:gd name="T7" fmla="*/ 252 h 299"/>
                  <a:gd name="T8" fmla="*/ 131 w 424"/>
                  <a:gd name="T9" fmla="*/ 240 h 299"/>
                  <a:gd name="T10" fmla="*/ 120 w 424"/>
                  <a:gd name="T11" fmla="*/ 210 h 299"/>
                  <a:gd name="T12" fmla="*/ 126 w 424"/>
                  <a:gd name="T13" fmla="*/ 162 h 299"/>
                  <a:gd name="T14" fmla="*/ 149 w 424"/>
                  <a:gd name="T15" fmla="*/ 126 h 299"/>
                  <a:gd name="T16" fmla="*/ 149 w 424"/>
                  <a:gd name="T17" fmla="*/ 108 h 299"/>
                  <a:gd name="T18" fmla="*/ 137 w 424"/>
                  <a:gd name="T19" fmla="*/ 126 h 299"/>
                  <a:gd name="T20" fmla="*/ 114 w 424"/>
                  <a:gd name="T21" fmla="*/ 162 h 299"/>
                  <a:gd name="T22" fmla="*/ 72 w 424"/>
                  <a:gd name="T23" fmla="*/ 186 h 299"/>
                  <a:gd name="T24" fmla="*/ 48 w 424"/>
                  <a:gd name="T25" fmla="*/ 180 h 299"/>
                  <a:gd name="T26" fmla="*/ 24 w 424"/>
                  <a:gd name="T27" fmla="*/ 168 h 299"/>
                  <a:gd name="T28" fmla="*/ 12 w 424"/>
                  <a:gd name="T29" fmla="*/ 156 h 299"/>
                  <a:gd name="T30" fmla="*/ 36 w 424"/>
                  <a:gd name="T31" fmla="*/ 144 h 299"/>
                  <a:gd name="T32" fmla="*/ 66 w 424"/>
                  <a:gd name="T33" fmla="*/ 108 h 299"/>
                  <a:gd name="T34" fmla="*/ 108 w 424"/>
                  <a:gd name="T35" fmla="*/ 96 h 299"/>
                  <a:gd name="T36" fmla="*/ 120 w 424"/>
                  <a:gd name="T37" fmla="*/ 96 h 299"/>
                  <a:gd name="T38" fmla="*/ 131 w 424"/>
                  <a:gd name="T39" fmla="*/ 90 h 299"/>
                  <a:gd name="T40" fmla="*/ 126 w 424"/>
                  <a:gd name="T41" fmla="*/ 108 h 299"/>
                  <a:gd name="T42" fmla="*/ 126 w 424"/>
                  <a:gd name="T43" fmla="*/ 114 h 299"/>
                  <a:gd name="T44" fmla="*/ 137 w 424"/>
                  <a:gd name="T45" fmla="*/ 114 h 299"/>
                  <a:gd name="T46" fmla="*/ 143 w 424"/>
                  <a:gd name="T47" fmla="*/ 102 h 299"/>
                  <a:gd name="T48" fmla="*/ 143 w 424"/>
                  <a:gd name="T49" fmla="*/ 90 h 299"/>
                  <a:gd name="T50" fmla="*/ 149 w 424"/>
                  <a:gd name="T51" fmla="*/ 102 h 299"/>
                  <a:gd name="T52" fmla="*/ 167 w 424"/>
                  <a:gd name="T53" fmla="*/ 102 h 299"/>
                  <a:gd name="T54" fmla="*/ 185 w 424"/>
                  <a:gd name="T55" fmla="*/ 102 h 299"/>
                  <a:gd name="T56" fmla="*/ 197 w 424"/>
                  <a:gd name="T57" fmla="*/ 90 h 299"/>
                  <a:gd name="T58" fmla="*/ 215 w 424"/>
                  <a:gd name="T59" fmla="*/ 90 h 299"/>
                  <a:gd name="T60" fmla="*/ 227 w 424"/>
                  <a:gd name="T61" fmla="*/ 66 h 299"/>
                  <a:gd name="T62" fmla="*/ 263 w 424"/>
                  <a:gd name="T63" fmla="*/ 12 h 299"/>
                  <a:gd name="T64" fmla="*/ 311 w 424"/>
                  <a:gd name="T65" fmla="*/ 0 h 299"/>
                  <a:gd name="T66" fmla="*/ 340 w 424"/>
                  <a:gd name="T67" fmla="*/ 6 h 299"/>
                  <a:gd name="T68" fmla="*/ 376 w 424"/>
                  <a:gd name="T69" fmla="*/ 18 h 299"/>
                  <a:gd name="T70" fmla="*/ 406 w 424"/>
                  <a:gd name="T71" fmla="*/ 24 h 299"/>
                  <a:gd name="T72" fmla="*/ 418 w 424"/>
                  <a:gd name="T73" fmla="*/ 30 h 299"/>
                  <a:gd name="T74" fmla="*/ 376 w 424"/>
                  <a:gd name="T75" fmla="*/ 84 h 299"/>
                  <a:gd name="T76" fmla="*/ 335 w 424"/>
                  <a:gd name="T77" fmla="*/ 108 h 299"/>
                  <a:gd name="T78" fmla="*/ 287 w 424"/>
                  <a:gd name="T79" fmla="*/ 126 h 299"/>
                  <a:gd name="T80" fmla="*/ 251 w 424"/>
                  <a:gd name="T81" fmla="*/ 114 h 299"/>
                  <a:gd name="T82" fmla="*/ 221 w 424"/>
                  <a:gd name="T83" fmla="*/ 102 h 299"/>
                  <a:gd name="T84" fmla="*/ 209 w 424"/>
                  <a:gd name="T85" fmla="*/ 96 h 299"/>
                  <a:gd name="T86" fmla="*/ 191 w 424"/>
                  <a:gd name="T87" fmla="*/ 102 h 299"/>
                  <a:gd name="T88" fmla="*/ 185 w 424"/>
                  <a:gd name="T89" fmla="*/ 108 h 299"/>
                  <a:gd name="T90" fmla="*/ 203 w 424"/>
                  <a:gd name="T91" fmla="*/ 108 h 299"/>
                  <a:gd name="T92" fmla="*/ 227 w 424"/>
                  <a:gd name="T93" fmla="*/ 108 h 299"/>
                  <a:gd name="T94" fmla="*/ 257 w 424"/>
                  <a:gd name="T95" fmla="*/ 114 h 299"/>
                  <a:gd name="T96" fmla="*/ 299 w 424"/>
                  <a:gd name="T97" fmla="*/ 156 h 299"/>
                  <a:gd name="T98" fmla="*/ 317 w 424"/>
                  <a:gd name="T99" fmla="*/ 210 h 299"/>
                  <a:gd name="T100" fmla="*/ 305 w 424"/>
                  <a:gd name="T101" fmla="*/ 222 h 299"/>
                  <a:gd name="T102" fmla="*/ 257 w 424"/>
                  <a:gd name="T103" fmla="*/ 204 h 299"/>
                  <a:gd name="T104" fmla="*/ 221 w 424"/>
                  <a:gd name="T105" fmla="*/ 198 h 299"/>
                  <a:gd name="T106" fmla="*/ 197 w 424"/>
                  <a:gd name="T107" fmla="*/ 168 h 299"/>
                  <a:gd name="T108" fmla="*/ 185 w 424"/>
                  <a:gd name="T109" fmla="*/ 126 h 299"/>
                  <a:gd name="T110" fmla="*/ 167 w 424"/>
                  <a:gd name="T111" fmla="*/ 108 h 299"/>
                  <a:gd name="T112" fmla="*/ 155 w 424"/>
                  <a:gd name="T113" fmla="*/ 108 h 299"/>
                  <a:gd name="T114" fmla="*/ 161 w 424"/>
                  <a:gd name="T115" fmla="*/ 126 h 299"/>
                  <a:gd name="T116" fmla="*/ 191 w 424"/>
                  <a:gd name="T117" fmla="*/ 156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4"/>
                  <a:gd name="T178" fmla="*/ 0 h 299"/>
                  <a:gd name="T179" fmla="*/ 424 w 424"/>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4" h="299">
                    <a:moveTo>
                      <a:pt x="203" y="174"/>
                    </a:moveTo>
                    <a:lnTo>
                      <a:pt x="203" y="198"/>
                    </a:lnTo>
                    <a:lnTo>
                      <a:pt x="203" y="222"/>
                    </a:lnTo>
                    <a:lnTo>
                      <a:pt x="203" y="240"/>
                    </a:lnTo>
                    <a:lnTo>
                      <a:pt x="197" y="252"/>
                    </a:lnTo>
                    <a:lnTo>
                      <a:pt x="191" y="258"/>
                    </a:lnTo>
                    <a:lnTo>
                      <a:pt x="191" y="264"/>
                    </a:lnTo>
                    <a:lnTo>
                      <a:pt x="185" y="269"/>
                    </a:lnTo>
                    <a:lnTo>
                      <a:pt x="179" y="275"/>
                    </a:lnTo>
                    <a:lnTo>
                      <a:pt x="179" y="281"/>
                    </a:lnTo>
                    <a:lnTo>
                      <a:pt x="179" y="287"/>
                    </a:lnTo>
                    <a:lnTo>
                      <a:pt x="173" y="293"/>
                    </a:lnTo>
                    <a:lnTo>
                      <a:pt x="173" y="299"/>
                    </a:lnTo>
                    <a:lnTo>
                      <a:pt x="173" y="293"/>
                    </a:lnTo>
                    <a:lnTo>
                      <a:pt x="173" y="287"/>
                    </a:lnTo>
                    <a:lnTo>
                      <a:pt x="167" y="281"/>
                    </a:lnTo>
                    <a:lnTo>
                      <a:pt x="161" y="275"/>
                    </a:lnTo>
                    <a:lnTo>
                      <a:pt x="161" y="264"/>
                    </a:lnTo>
                    <a:lnTo>
                      <a:pt x="155" y="258"/>
                    </a:lnTo>
                    <a:lnTo>
                      <a:pt x="149" y="252"/>
                    </a:lnTo>
                    <a:lnTo>
                      <a:pt x="143" y="246"/>
                    </a:lnTo>
                    <a:lnTo>
                      <a:pt x="137" y="246"/>
                    </a:lnTo>
                    <a:lnTo>
                      <a:pt x="137" y="240"/>
                    </a:lnTo>
                    <a:lnTo>
                      <a:pt x="131" y="240"/>
                    </a:lnTo>
                    <a:lnTo>
                      <a:pt x="131" y="234"/>
                    </a:lnTo>
                    <a:lnTo>
                      <a:pt x="126" y="234"/>
                    </a:lnTo>
                    <a:lnTo>
                      <a:pt x="126" y="228"/>
                    </a:lnTo>
                    <a:lnTo>
                      <a:pt x="120" y="210"/>
                    </a:lnTo>
                    <a:lnTo>
                      <a:pt x="120" y="198"/>
                    </a:lnTo>
                    <a:lnTo>
                      <a:pt x="120" y="180"/>
                    </a:lnTo>
                    <a:lnTo>
                      <a:pt x="120" y="168"/>
                    </a:lnTo>
                    <a:lnTo>
                      <a:pt x="126" y="168"/>
                    </a:lnTo>
                    <a:lnTo>
                      <a:pt x="126" y="162"/>
                    </a:lnTo>
                    <a:lnTo>
                      <a:pt x="131" y="156"/>
                    </a:lnTo>
                    <a:lnTo>
                      <a:pt x="131" y="150"/>
                    </a:lnTo>
                    <a:lnTo>
                      <a:pt x="137" y="144"/>
                    </a:lnTo>
                    <a:lnTo>
                      <a:pt x="143" y="138"/>
                    </a:lnTo>
                    <a:lnTo>
                      <a:pt x="149" y="126"/>
                    </a:lnTo>
                    <a:lnTo>
                      <a:pt x="149" y="120"/>
                    </a:lnTo>
                    <a:lnTo>
                      <a:pt x="149" y="114"/>
                    </a:lnTo>
                    <a:lnTo>
                      <a:pt x="149" y="108"/>
                    </a:lnTo>
                    <a:lnTo>
                      <a:pt x="143" y="114"/>
                    </a:lnTo>
                    <a:lnTo>
                      <a:pt x="143" y="120"/>
                    </a:lnTo>
                    <a:lnTo>
                      <a:pt x="137" y="126"/>
                    </a:lnTo>
                    <a:lnTo>
                      <a:pt x="137" y="132"/>
                    </a:lnTo>
                    <a:lnTo>
                      <a:pt x="131" y="138"/>
                    </a:lnTo>
                    <a:lnTo>
                      <a:pt x="131" y="144"/>
                    </a:lnTo>
                    <a:lnTo>
                      <a:pt x="126" y="156"/>
                    </a:lnTo>
                    <a:lnTo>
                      <a:pt x="114" y="162"/>
                    </a:lnTo>
                    <a:lnTo>
                      <a:pt x="108" y="168"/>
                    </a:lnTo>
                    <a:lnTo>
                      <a:pt x="96" y="174"/>
                    </a:lnTo>
                    <a:lnTo>
                      <a:pt x="90" y="180"/>
                    </a:lnTo>
                    <a:lnTo>
                      <a:pt x="78" y="180"/>
                    </a:lnTo>
                    <a:lnTo>
                      <a:pt x="72" y="186"/>
                    </a:lnTo>
                    <a:lnTo>
                      <a:pt x="60" y="186"/>
                    </a:lnTo>
                    <a:lnTo>
                      <a:pt x="60" y="180"/>
                    </a:lnTo>
                    <a:lnTo>
                      <a:pt x="54" y="180"/>
                    </a:lnTo>
                    <a:lnTo>
                      <a:pt x="48" y="180"/>
                    </a:lnTo>
                    <a:lnTo>
                      <a:pt x="42" y="180"/>
                    </a:lnTo>
                    <a:lnTo>
                      <a:pt x="36" y="180"/>
                    </a:lnTo>
                    <a:lnTo>
                      <a:pt x="30" y="174"/>
                    </a:lnTo>
                    <a:lnTo>
                      <a:pt x="24" y="168"/>
                    </a:lnTo>
                    <a:lnTo>
                      <a:pt x="18" y="168"/>
                    </a:lnTo>
                    <a:lnTo>
                      <a:pt x="6" y="162"/>
                    </a:lnTo>
                    <a:lnTo>
                      <a:pt x="0" y="162"/>
                    </a:lnTo>
                    <a:lnTo>
                      <a:pt x="6" y="156"/>
                    </a:lnTo>
                    <a:lnTo>
                      <a:pt x="12" y="156"/>
                    </a:lnTo>
                    <a:lnTo>
                      <a:pt x="18" y="156"/>
                    </a:lnTo>
                    <a:lnTo>
                      <a:pt x="24" y="156"/>
                    </a:lnTo>
                    <a:lnTo>
                      <a:pt x="30" y="150"/>
                    </a:lnTo>
                    <a:lnTo>
                      <a:pt x="36" y="144"/>
                    </a:lnTo>
                    <a:lnTo>
                      <a:pt x="42" y="138"/>
                    </a:lnTo>
                    <a:lnTo>
                      <a:pt x="42" y="132"/>
                    </a:lnTo>
                    <a:lnTo>
                      <a:pt x="48" y="120"/>
                    </a:lnTo>
                    <a:lnTo>
                      <a:pt x="60" y="114"/>
                    </a:lnTo>
                    <a:lnTo>
                      <a:pt x="66" y="108"/>
                    </a:lnTo>
                    <a:lnTo>
                      <a:pt x="78" y="102"/>
                    </a:lnTo>
                    <a:lnTo>
                      <a:pt x="84" y="96"/>
                    </a:lnTo>
                    <a:lnTo>
                      <a:pt x="96" y="96"/>
                    </a:lnTo>
                    <a:lnTo>
                      <a:pt x="108" y="96"/>
                    </a:lnTo>
                    <a:lnTo>
                      <a:pt x="114" y="96"/>
                    </a:lnTo>
                    <a:lnTo>
                      <a:pt x="120" y="96"/>
                    </a:lnTo>
                    <a:lnTo>
                      <a:pt x="126" y="96"/>
                    </a:lnTo>
                    <a:lnTo>
                      <a:pt x="126" y="90"/>
                    </a:lnTo>
                    <a:lnTo>
                      <a:pt x="131" y="90"/>
                    </a:lnTo>
                    <a:lnTo>
                      <a:pt x="131" y="96"/>
                    </a:lnTo>
                    <a:lnTo>
                      <a:pt x="126" y="102"/>
                    </a:lnTo>
                    <a:lnTo>
                      <a:pt x="126" y="108"/>
                    </a:lnTo>
                    <a:lnTo>
                      <a:pt x="126" y="114"/>
                    </a:lnTo>
                    <a:lnTo>
                      <a:pt x="131" y="114"/>
                    </a:lnTo>
                    <a:lnTo>
                      <a:pt x="137" y="114"/>
                    </a:lnTo>
                    <a:lnTo>
                      <a:pt x="143" y="114"/>
                    </a:lnTo>
                    <a:lnTo>
                      <a:pt x="143" y="108"/>
                    </a:lnTo>
                    <a:lnTo>
                      <a:pt x="143" y="102"/>
                    </a:lnTo>
                    <a:lnTo>
                      <a:pt x="143" y="96"/>
                    </a:lnTo>
                    <a:lnTo>
                      <a:pt x="143" y="90"/>
                    </a:lnTo>
                    <a:lnTo>
                      <a:pt x="143" y="96"/>
                    </a:lnTo>
                    <a:lnTo>
                      <a:pt x="149" y="96"/>
                    </a:lnTo>
                    <a:lnTo>
                      <a:pt x="149" y="102"/>
                    </a:lnTo>
                    <a:lnTo>
                      <a:pt x="155" y="102"/>
                    </a:lnTo>
                    <a:lnTo>
                      <a:pt x="161" y="102"/>
                    </a:lnTo>
                    <a:lnTo>
                      <a:pt x="167" y="102"/>
                    </a:lnTo>
                    <a:lnTo>
                      <a:pt x="167" y="108"/>
                    </a:lnTo>
                    <a:lnTo>
                      <a:pt x="173" y="108"/>
                    </a:lnTo>
                    <a:lnTo>
                      <a:pt x="179" y="108"/>
                    </a:lnTo>
                    <a:lnTo>
                      <a:pt x="179" y="102"/>
                    </a:lnTo>
                    <a:lnTo>
                      <a:pt x="185" y="102"/>
                    </a:lnTo>
                    <a:lnTo>
                      <a:pt x="185" y="96"/>
                    </a:lnTo>
                    <a:lnTo>
                      <a:pt x="191" y="96"/>
                    </a:lnTo>
                    <a:lnTo>
                      <a:pt x="191" y="90"/>
                    </a:lnTo>
                    <a:lnTo>
                      <a:pt x="197" y="90"/>
                    </a:lnTo>
                    <a:lnTo>
                      <a:pt x="203" y="90"/>
                    </a:lnTo>
                    <a:lnTo>
                      <a:pt x="209" y="90"/>
                    </a:lnTo>
                    <a:lnTo>
                      <a:pt x="215" y="90"/>
                    </a:lnTo>
                    <a:lnTo>
                      <a:pt x="215" y="84"/>
                    </a:lnTo>
                    <a:lnTo>
                      <a:pt x="221" y="84"/>
                    </a:lnTo>
                    <a:lnTo>
                      <a:pt x="221" y="78"/>
                    </a:lnTo>
                    <a:lnTo>
                      <a:pt x="227" y="72"/>
                    </a:lnTo>
                    <a:lnTo>
                      <a:pt x="227" y="66"/>
                    </a:lnTo>
                    <a:lnTo>
                      <a:pt x="227" y="60"/>
                    </a:lnTo>
                    <a:lnTo>
                      <a:pt x="233" y="48"/>
                    </a:lnTo>
                    <a:lnTo>
                      <a:pt x="239" y="30"/>
                    </a:lnTo>
                    <a:lnTo>
                      <a:pt x="251" y="18"/>
                    </a:lnTo>
                    <a:lnTo>
                      <a:pt x="263" y="12"/>
                    </a:lnTo>
                    <a:lnTo>
                      <a:pt x="275" y="6"/>
                    </a:lnTo>
                    <a:lnTo>
                      <a:pt x="287" y="6"/>
                    </a:lnTo>
                    <a:lnTo>
                      <a:pt x="299" y="0"/>
                    </a:lnTo>
                    <a:lnTo>
                      <a:pt x="305" y="0"/>
                    </a:lnTo>
                    <a:lnTo>
                      <a:pt x="311" y="0"/>
                    </a:lnTo>
                    <a:lnTo>
                      <a:pt x="317" y="0"/>
                    </a:lnTo>
                    <a:lnTo>
                      <a:pt x="323" y="0"/>
                    </a:lnTo>
                    <a:lnTo>
                      <a:pt x="329" y="6"/>
                    </a:lnTo>
                    <a:lnTo>
                      <a:pt x="335" y="6"/>
                    </a:lnTo>
                    <a:lnTo>
                      <a:pt x="340" y="6"/>
                    </a:lnTo>
                    <a:lnTo>
                      <a:pt x="346" y="6"/>
                    </a:lnTo>
                    <a:lnTo>
                      <a:pt x="352" y="12"/>
                    </a:lnTo>
                    <a:lnTo>
                      <a:pt x="364" y="12"/>
                    </a:lnTo>
                    <a:lnTo>
                      <a:pt x="370" y="18"/>
                    </a:lnTo>
                    <a:lnTo>
                      <a:pt x="376" y="18"/>
                    </a:lnTo>
                    <a:lnTo>
                      <a:pt x="382" y="24"/>
                    </a:lnTo>
                    <a:lnTo>
                      <a:pt x="388" y="24"/>
                    </a:lnTo>
                    <a:lnTo>
                      <a:pt x="394" y="24"/>
                    </a:lnTo>
                    <a:lnTo>
                      <a:pt x="400" y="24"/>
                    </a:lnTo>
                    <a:lnTo>
                      <a:pt x="406" y="24"/>
                    </a:lnTo>
                    <a:lnTo>
                      <a:pt x="412" y="24"/>
                    </a:lnTo>
                    <a:lnTo>
                      <a:pt x="424" y="24"/>
                    </a:lnTo>
                    <a:lnTo>
                      <a:pt x="418" y="30"/>
                    </a:lnTo>
                    <a:lnTo>
                      <a:pt x="412" y="42"/>
                    </a:lnTo>
                    <a:lnTo>
                      <a:pt x="400" y="48"/>
                    </a:lnTo>
                    <a:lnTo>
                      <a:pt x="394" y="60"/>
                    </a:lnTo>
                    <a:lnTo>
                      <a:pt x="382" y="72"/>
                    </a:lnTo>
                    <a:lnTo>
                      <a:pt x="376" y="84"/>
                    </a:lnTo>
                    <a:lnTo>
                      <a:pt x="364" y="96"/>
                    </a:lnTo>
                    <a:lnTo>
                      <a:pt x="352" y="102"/>
                    </a:lnTo>
                    <a:lnTo>
                      <a:pt x="346" y="108"/>
                    </a:lnTo>
                    <a:lnTo>
                      <a:pt x="340" y="108"/>
                    </a:lnTo>
                    <a:lnTo>
                      <a:pt x="335" y="108"/>
                    </a:lnTo>
                    <a:lnTo>
                      <a:pt x="323" y="114"/>
                    </a:lnTo>
                    <a:lnTo>
                      <a:pt x="317" y="114"/>
                    </a:lnTo>
                    <a:lnTo>
                      <a:pt x="305" y="120"/>
                    </a:lnTo>
                    <a:lnTo>
                      <a:pt x="299" y="120"/>
                    </a:lnTo>
                    <a:lnTo>
                      <a:pt x="287" y="126"/>
                    </a:lnTo>
                    <a:lnTo>
                      <a:pt x="281" y="126"/>
                    </a:lnTo>
                    <a:lnTo>
                      <a:pt x="275" y="126"/>
                    </a:lnTo>
                    <a:lnTo>
                      <a:pt x="263" y="120"/>
                    </a:lnTo>
                    <a:lnTo>
                      <a:pt x="257" y="120"/>
                    </a:lnTo>
                    <a:lnTo>
                      <a:pt x="251" y="114"/>
                    </a:lnTo>
                    <a:lnTo>
                      <a:pt x="239" y="114"/>
                    </a:lnTo>
                    <a:lnTo>
                      <a:pt x="233" y="108"/>
                    </a:lnTo>
                    <a:lnTo>
                      <a:pt x="227" y="108"/>
                    </a:lnTo>
                    <a:lnTo>
                      <a:pt x="221" y="102"/>
                    </a:lnTo>
                    <a:lnTo>
                      <a:pt x="215" y="102"/>
                    </a:lnTo>
                    <a:lnTo>
                      <a:pt x="215" y="96"/>
                    </a:lnTo>
                    <a:lnTo>
                      <a:pt x="209" y="96"/>
                    </a:lnTo>
                    <a:lnTo>
                      <a:pt x="203" y="96"/>
                    </a:lnTo>
                    <a:lnTo>
                      <a:pt x="197" y="96"/>
                    </a:lnTo>
                    <a:lnTo>
                      <a:pt x="197" y="102"/>
                    </a:lnTo>
                    <a:lnTo>
                      <a:pt x="191" y="102"/>
                    </a:lnTo>
                    <a:lnTo>
                      <a:pt x="185" y="102"/>
                    </a:lnTo>
                    <a:lnTo>
                      <a:pt x="185" y="108"/>
                    </a:lnTo>
                    <a:lnTo>
                      <a:pt x="191" y="108"/>
                    </a:lnTo>
                    <a:lnTo>
                      <a:pt x="197" y="108"/>
                    </a:lnTo>
                    <a:lnTo>
                      <a:pt x="203" y="108"/>
                    </a:lnTo>
                    <a:lnTo>
                      <a:pt x="209" y="108"/>
                    </a:lnTo>
                    <a:lnTo>
                      <a:pt x="215" y="108"/>
                    </a:lnTo>
                    <a:lnTo>
                      <a:pt x="221" y="108"/>
                    </a:lnTo>
                    <a:lnTo>
                      <a:pt x="227" y="108"/>
                    </a:lnTo>
                    <a:lnTo>
                      <a:pt x="233" y="108"/>
                    </a:lnTo>
                    <a:lnTo>
                      <a:pt x="239" y="108"/>
                    </a:lnTo>
                    <a:lnTo>
                      <a:pt x="251" y="114"/>
                    </a:lnTo>
                    <a:lnTo>
                      <a:pt x="257" y="114"/>
                    </a:lnTo>
                    <a:lnTo>
                      <a:pt x="269" y="120"/>
                    </a:lnTo>
                    <a:lnTo>
                      <a:pt x="281" y="126"/>
                    </a:lnTo>
                    <a:lnTo>
                      <a:pt x="287" y="138"/>
                    </a:lnTo>
                    <a:lnTo>
                      <a:pt x="293" y="144"/>
                    </a:lnTo>
                    <a:lnTo>
                      <a:pt x="299" y="156"/>
                    </a:lnTo>
                    <a:lnTo>
                      <a:pt x="305" y="168"/>
                    </a:lnTo>
                    <a:lnTo>
                      <a:pt x="311" y="174"/>
                    </a:lnTo>
                    <a:lnTo>
                      <a:pt x="317" y="192"/>
                    </a:lnTo>
                    <a:lnTo>
                      <a:pt x="317" y="204"/>
                    </a:lnTo>
                    <a:lnTo>
                      <a:pt x="317" y="210"/>
                    </a:lnTo>
                    <a:lnTo>
                      <a:pt x="317" y="216"/>
                    </a:lnTo>
                    <a:lnTo>
                      <a:pt x="317" y="228"/>
                    </a:lnTo>
                    <a:lnTo>
                      <a:pt x="317" y="234"/>
                    </a:lnTo>
                    <a:lnTo>
                      <a:pt x="311" y="228"/>
                    </a:lnTo>
                    <a:lnTo>
                      <a:pt x="305" y="222"/>
                    </a:lnTo>
                    <a:lnTo>
                      <a:pt x="293" y="216"/>
                    </a:lnTo>
                    <a:lnTo>
                      <a:pt x="287" y="216"/>
                    </a:lnTo>
                    <a:lnTo>
                      <a:pt x="275" y="210"/>
                    </a:lnTo>
                    <a:lnTo>
                      <a:pt x="263" y="204"/>
                    </a:lnTo>
                    <a:lnTo>
                      <a:pt x="257" y="204"/>
                    </a:lnTo>
                    <a:lnTo>
                      <a:pt x="245" y="204"/>
                    </a:lnTo>
                    <a:lnTo>
                      <a:pt x="239" y="204"/>
                    </a:lnTo>
                    <a:lnTo>
                      <a:pt x="233" y="198"/>
                    </a:lnTo>
                    <a:lnTo>
                      <a:pt x="227" y="198"/>
                    </a:lnTo>
                    <a:lnTo>
                      <a:pt x="221" y="198"/>
                    </a:lnTo>
                    <a:lnTo>
                      <a:pt x="215" y="192"/>
                    </a:lnTo>
                    <a:lnTo>
                      <a:pt x="209" y="192"/>
                    </a:lnTo>
                    <a:lnTo>
                      <a:pt x="203" y="180"/>
                    </a:lnTo>
                    <a:lnTo>
                      <a:pt x="203" y="174"/>
                    </a:lnTo>
                    <a:lnTo>
                      <a:pt x="197" y="168"/>
                    </a:lnTo>
                    <a:lnTo>
                      <a:pt x="191" y="156"/>
                    </a:lnTo>
                    <a:lnTo>
                      <a:pt x="191" y="144"/>
                    </a:lnTo>
                    <a:lnTo>
                      <a:pt x="191" y="132"/>
                    </a:lnTo>
                    <a:lnTo>
                      <a:pt x="185" y="126"/>
                    </a:lnTo>
                    <a:lnTo>
                      <a:pt x="185" y="120"/>
                    </a:lnTo>
                    <a:lnTo>
                      <a:pt x="179" y="120"/>
                    </a:lnTo>
                    <a:lnTo>
                      <a:pt x="179" y="114"/>
                    </a:lnTo>
                    <a:lnTo>
                      <a:pt x="173" y="114"/>
                    </a:lnTo>
                    <a:lnTo>
                      <a:pt x="167" y="108"/>
                    </a:lnTo>
                    <a:lnTo>
                      <a:pt x="161" y="108"/>
                    </a:lnTo>
                    <a:lnTo>
                      <a:pt x="155" y="108"/>
                    </a:lnTo>
                    <a:lnTo>
                      <a:pt x="155" y="114"/>
                    </a:lnTo>
                    <a:lnTo>
                      <a:pt x="155" y="120"/>
                    </a:lnTo>
                    <a:lnTo>
                      <a:pt x="161" y="120"/>
                    </a:lnTo>
                    <a:lnTo>
                      <a:pt x="161" y="126"/>
                    </a:lnTo>
                    <a:lnTo>
                      <a:pt x="167" y="126"/>
                    </a:lnTo>
                    <a:lnTo>
                      <a:pt x="173" y="132"/>
                    </a:lnTo>
                    <a:lnTo>
                      <a:pt x="179" y="138"/>
                    </a:lnTo>
                    <a:lnTo>
                      <a:pt x="185" y="150"/>
                    </a:lnTo>
                    <a:lnTo>
                      <a:pt x="191" y="156"/>
                    </a:lnTo>
                    <a:lnTo>
                      <a:pt x="197" y="168"/>
                    </a:lnTo>
                    <a:lnTo>
                      <a:pt x="203" y="174"/>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78" name="Freeform 448"/>
              <p:cNvSpPr>
                <a:spLocks/>
              </p:cNvSpPr>
              <p:nvPr/>
            </p:nvSpPr>
            <p:spPr bwMode="auto">
              <a:xfrm>
                <a:off x="5000" y="1565"/>
                <a:ext cx="125" cy="125"/>
              </a:xfrm>
              <a:custGeom>
                <a:avLst/>
                <a:gdLst>
                  <a:gd name="T0" fmla="*/ 96 w 125"/>
                  <a:gd name="T1" fmla="*/ 125 h 125"/>
                  <a:gd name="T2" fmla="*/ 102 w 125"/>
                  <a:gd name="T3" fmla="*/ 119 h 125"/>
                  <a:gd name="T4" fmla="*/ 108 w 125"/>
                  <a:gd name="T5" fmla="*/ 113 h 125"/>
                  <a:gd name="T6" fmla="*/ 114 w 125"/>
                  <a:gd name="T7" fmla="*/ 119 h 125"/>
                  <a:gd name="T8" fmla="*/ 120 w 125"/>
                  <a:gd name="T9" fmla="*/ 119 h 125"/>
                  <a:gd name="T10" fmla="*/ 120 w 125"/>
                  <a:gd name="T11" fmla="*/ 119 h 125"/>
                  <a:gd name="T12" fmla="*/ 125 w 125"/>
                  <a:gd name="T13" fmla="*/ 119 h 125"/>
                  <a:gd name="T14" fmla="*/ 125 w 125"/>
                  <a:gd name="T15" fmla="*/ 119 h 125"/>
                  <a:gd name="T16" fmla="*/ 125 w 125"/>
                  <a:gd name="T17" fmla="*/ 119 h 125"/>
                  <a:gd name="T18" fmla="*/ 120 w 125"/>
                  <a:gd name="T19" fmla="*/ 113 h 125"/>
                  <a:gd name="T20" fmla="*/ 120 w 125"/>
                  <a:gd name="T21" fmla="*/ 113 h 125"/>
                  <a:gd name="T22" fmla="*/ 114 w 125"/>
                  <a:gd name="T23" fmla="*/ 113 h 125"/>
                  <a:gd name="T24" fmla="*/ 108 w 125"/>
                  <a:gd name="T25" fmla="*/ 107 h 125"/>
                  <a:gd name="T26" fmla="*/ 108 w 125"/>
                  <a:gd name="T27" fmla="*/ 101 h 125"/>
                  <a:gd name="T28" fmla="*/ 108 w 125"/>
                  <a:gd name="T29" fmla="*/ 95 h 125"/>
                  <a:gd name="T30" fmla="*/ 108 w 125"/>
                  <a:gd name="T31" fmla="*/ 95 h 125"/>
                  <a:gd name="T32" fmla="*/ 114 w 125"/>
                  <a:gd name="T33" fmla="*/ 95 h 125"/>
                  <a:gd name="T34" fmla="*/ 114 w 125"/>
                  <a:gd name="T35" fmla="*/ 89 h 125"/>
                  <a:gd name="T36" fmla="*/ 120 w 125"/>
                  <a:gd name="T37" fmla="*/ 77 h 125"/>
                  <a:gd name="T38" fmla="*/ 120 w 125"/>
                  <a:gd name="T39" fmla="*/ 53 h 125"/>
                  <a:gd name="T40" fmla="*/ 102 w 125"/>
                  <a:gd name="T41" fmla="*/ 29 h 125"/>
                  <a:gd name="T42" fmla="*/ 72 w 125"/>
                  <a:gd name="T43" fmla="*/ 18 h 125"/>
                  <a:gd name="T44" fmla="*/ 48 w 125"/>
                  <a:gd name="T45" fmla="*/ 12 h 125"/>
                  <a:gd name="T46" fmla="*/ 30 w 125"/>
                  <a:gd name="T47" fmla="*/ 12 h 125"/>
                  <a:gd name="T48" fmla="*/ 18 w 125"/>
                  <a:gd name="T49" fmla="*/ 6 h 125"/>
                  <a:gd name="T50" fmla="*/ 6 w 125"/>
                  <a:gd name="T51" fmla="*/ 0 h 125"/>
                  <a:gd name="T52" fmla="*/ 6 w 125"/>
                  <a:gd name="T53" fmla="*/ 6 h 125"/>
                  <a:gd name="T54" fmla="*/ 12 w 125"/>
                  <a:gd name="T55" fmla="*/ 23 h 125"/>
                  <a:gd name="T56" fmla="*/ 18 w 125"/>
                  <a:gd name="T57" fmla="*/ 41 h 125"/>
                  <a:gd name="T58" fmla="*/ 24 w 125"/>
                  <a:gd name="T59" fmla="*/ 53 h 125"/>
                  <a:gd name="T60" fmla="*/ 30 w 125"/>
                  <a:gd name="T61" fmla="*/ 71 h 125"/>
                  <a:gd name="T62" fmla="*/ 36 w 125"/>
                  <a:gd name="T63" fmla="*/ 89 h 125"/>
                  <a:gd name="T64" fmla="*/ 54 w 125"/>
                  <a:gd name="T65" fmla="*/ 113 h 125"/>
                  <a:gd name="T66" fmla="*/ 78 w 125"/>
                  <a:gd name="T67" fmla="*/ 125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25"/>
                  <a:gd name="T104" fmla="*/ 125 w 12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25">
                    <a:moveTo>
                      <a:pt x="96" y="125"/>
                    </a:moveTo>
                    <a:lnTo>
                      <a:pt x="96" y="125"/>
                    </a:lnTo>
                    <a:lnTo>
                      <a:pt x="102" y="119"/>
                    </a:lnTo>
                    <a:lnTo>
                      <a:pt x="108" y="113"/>
                    </a:lnTo>
                    <a:lnTo>
                      <a:pt x="114" y="113"/>
                    </a:lnTo>
                    <a:lnTo>
                      <a:pt x="114" y="119"/>
                    </a:lnTo>
                    <a:lnTo>
                      <a:pt x="120" y="119"/>
                    </a:lnTo>
                    <a:lnTo>
                      <a:pt x="125" y="119"/>
                    </a:lnTo>
                    <a:lnTo>
                      <a:pt x="125" y="113"/>
                    </a:lnTo>
                    <a:lnTo>
                      <a:pt x="120" y="113"/>
                    </a:lnTo>
                    <a:lnTo>
                      <a:pt x="114" y="113"/>
                    </a:lnTo>
                    <a:lnTo>
                      <a:pt x="108" y="113"/>
                    </a:lnTo>
                    <a:lnTo>
                      <a:pt x="108" y="107"/>
                    </a:lnTo>
                    <a:lnTo>
                      <a:pt x="108" y="101"/>
                    </a:lnTo>
                    <a:lnTo>
                      <a:pt x="108" y="95"/>
                    </a:lnTo>
                    <a:lnTo>
                      <a:pt x="114" y="95"/>
                    </a:lnTo>
                    <a:lnTo>
                      <a:pt x="114" y="89"/>
                    </a:lnTo>
                    <a:lnTo>
                      <a:pt x="120" y="89"/>
                    </a:lnTo>
                    <a:lnTo>
                      <a:pt x="120" y="77"/>
                    </a:lnTo>
                    <a:lnTo>
                      <a:pt x="120" y="65"/>
                    </a:lnTo>
                    <a:lnTo>
                      <a:pt x="120" y="53"/>
                    </a:lnTo>
                    <a:lnTo>
                      <a:pt x="114" y="41"/>
                    </a:lnTo>
                    <a:lnTo>
                      <a:pt x="102" y="29"/>
                    </a:lnTo>
                    <a:lnTo>
                      <a:pt x="90" y="23"/>
                    </a:lnTo>
                    <a:lnTo>
                      <a:pt x="72" y="18"/>
                    </a:lnTo>
                    <a:lnTo>
                      <a:pt x="54" y="12"/>
                    </a:lnTo>
                    <a:lnTo>
                      <a:pt x="48" y="12"/>
                    </a:lnTo>
                    <a:lnTo>
                      <a:pt x="36" y="12"/>
                    </a:lnTo>
                    <a:lnTo>
                      <a:pt x="30" y="12"/>
                    </a:lnTo>
                    <a:lnTo>
                      <a:pt x="24" y="6"/>
                    </a:lnTo>
                    <a:lnTo>
                      <a:pt x="18" y="6"/>
                    </a:lnTo>
                    <a:lnTo>
                      <a:pt x="12" y="0"/>
                    </a:lnTo>
                    <a:lnTo>
                      <a:pt x="6" y="0"/>
                    </a:lnTo>
                    <a:lnTo>
                      <a:pt x="0" y="0"/>
                    </a:lnTo>
                    <a:lnTo>
                      <a:pt x="6" y="6"/>
                    </a:lnTo>
                    <a:lnTo>
                      <a:pt x="12" y="12"/>
                    </a:lnTo>
                    <a:lnTo>
                      <a:pt x="12" y="23"/>
                    </a:lnTo>
                    <a:lnTo>
                      <a:pt x="18" y="29"/>
                    </a:lnTo>
                    <a:lnTo>
                      <a:pt x="18" y="41"/>
                    </a:lnTo>
                    <a:lnTo>
                      <a:pt x="24" y="47"/>
                    </a:lnTo>
                    <a:lnTo>
                      <a:pt x="24" y="53"/>
                    </a:lnTo>
                    <a:lnTo>
                      <a:pt x="24" y="65"/>
                    </a:lnTo>
                    <a:lnTo>
                      <a:pt x="30" y="71"/>
                    </a:lnTo>
                    <a:lnTo>
                      <a:pt x="30" y="83"/>
                    </a:lnTo>
                    <a:lnTo>
                      <a:pt x="36" y="89"/>
                    </a:lnTo>
                    <a:lnTo>
                      <a:pt x="42" y="101"/>
                    </a:lnTo>
                    <a:lnTo>
                      <a:pt x="54" y="113"/>
                    </a:lnTo>
                    <a:lnTo>
                      <a:pt x="66" y="119"/>
                    </a:lnTo>
                    <a:lnTo>
                      <a:pt x="78" y="125"/>
                    </a:lnTo>
                    <a:lnTo>
                      <a:pt x="96" y="125"/>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79" name="Freeform 449"/>
              <p:cNvSpPr>
                <a:spLocks/>
              </p:cNvSpPr>
              <p:nvPr/>
            </p:nvSpPr>
            <p:spPr bwMode="auto">
              <a:xfrm>
                <a:off x="5137" y="1642"/>
                <a:ext cx="12" cy="12"/>
              </a:xfrm>
              <a:custGeom>
                <a:avLst/>
                <a:gdLst>
                  <a:gd name="T0" fmla="*/ 0 w 12"/>
                  <a:gd name="T1" fmla="*/ 6 h 12"/>
                  <a:gd name="T2" fmla="*/ 0 w 12"/>
                  <a:gd name="T3" fmla="*/ 0 h 12"/>
                  <a:gd name="T4" fmla="*/ 6 w 12"/>
                  <a:gd name="T5" fmla="*/ 0 h 12"/>
                  <a:gd name="T6" fmla="*/ 6 w 12"/>
                  <a:gd name="T7" fmla="*/ 0 h 12"/>
                  <a:gd name="T8" fmla="*/ 6 w 12"/>
                  <a:gd name="T9" fmla="*/ 0 h 12"/>
                  <a:gd name="T10" fmla="*/ 12 w 12"/>
                  <a:gd name="T11" fmla="*/ 0 h 12"/>
                  <a:gd name="T12" fmla="*/ 12 w 12"/>
                  <a:gd name="T13" fmla="*/ 0 h 12"/>
                  <a:gd name="T14" fmla="*/ 12 w 12"/>
                  <a:gd name="T15" fmla="*/ 0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0"/>
                    </a:lnTo>
                    <a:lnTo>
                      <a:pt x="6" y="0"/>
                    </a:lnTo>
                    <a:lnTo>
                      <a:pt x="12" y="0"/>
                    </a:lnTo>
                    <a:lnTo>
                      <a:pt x="12" y="6"/>
                    </a:lnTo>
                    <a:lnTo>
                      <a:pt x="12" y="12"/>
                    </a:lnTo>
                    <a:lnTo>
                      <a:pt x="6" y="12"/>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80" name="Freeform 450"/>
              <p:cNvSpPr>
                <a:spLocks/>
              </p:cNvSpPr>
              <p:nvPr/>
            </p:nvSpPr>
            <p:spPr bwMode="auto">
              <a:xfrm>
                <a:off x="5167" y="1660"/>
                <a:ext cx="12" cy="12"/>
              </a:xfrm>
              <a:custGeom>
                <a:avLst/>
                <a:gdLst>
                  <a:gd name="T0" fmla="*/ 0 w 12"/>
                  <a:gd name="T1" fmla="*/ 0 h 12"/>
                  <a:gd name="T2" fmla="*/ 0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12 h 12"/>
                  <a:gd name="T16" fmla="*/ 12 w 12"/>
                  <a:gd name="T17" fmla="*/ 12 h 12"/>
                  <a:gd name="T18" fmla="*/ 6 w 12"/>
                  <a:gd name="T19" fmla="*/ 12 h 12"/>
                  <a:gd name="T20" fmla="*/ 6 w 12"/>
                  <a:gd name="T21" fmla="*/ 12 h 12"/>
                  <a:gd name="T22" fmla="*/ 0 w 12"/>
                  <a:gd name="T23" fmla="*/ 12 h 12"/>
                  <a:gd name="T24" fmla="*/ 0 w 12"/>
                  <a:gd name="T25" fmla="*/ 12 h 12"/>
                  <a:gd name="T26" fmla="*/ 0 w 12"/>
                  <a:gd name="T27" fmla="*/ 6 h 12"/>
                  <a:gd name="T28" fmla="*/ 0 w 12"/>
                  <a:gd name="T29" fmla="*/ 6 h 12"/>
                  <a:gd name="T30" fmla="*/ 0 w 12"/>
                  <a:gd name="T31" fmla="*/ 6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6" y="0"/>
                    </a:lnTo>
                    <a:lnTo>
                      <a:pt x="12" y="0"/>
                    </a:lnTo>
                    <a:lnTo>
                      <a:pt x="12" y="6"/>
                    </a:lnTo>
                    <a:lnTo>
                      <a:pt x="12" y="12"/>
                    </a:lnTo>
                    <a:lnTo>
                      <a:pt x="6" y="12"/>
                    </a:lnTo>
                    <a:lnTo>
                      <a:pt x="0" y="12"/>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81" name="Freeform 451"/>
              <p:cNvSpPr>
                <a:spLocks/>
              </p:cNvSpPr>
              <p:nvPr/>
            </p:nvSpPr>
            <p:spPr bwMode="auto">
              <a:xfrm>
                <a:off x="5131" y="1678"/>
                <a:ext cx="18" cy="12"/>
              </a:xfrm>
              <a:custGeom>
                <a:avLst/>
                <a:gdLst>
                  <a:gd name="T0" fmla="*/ 0 w 18"/>
                  <a:gd name="T1" fmla="*/ 0 h 12"/>
                  <a:gd name="T2" fmla="*/ 6 w 18"/>
                  <a:gd name="T3" fmla="*/ 0 h 12"/>
                  <a:gd name="T4" fmla="*/ 6 w 18"/>
                  <a:gd name="T5" fmla="*/ 0 h 12"/>
                  <a:gd name="T6" fmla="*/ 12 w 18"/>
                  <a:gd name="T7" fmla="*/ 0 h 12"/>
                  <a:gd name="T8" fmla="*/ 12 w 18"/>
                  <a:gd name="T9" fmla="*/ 0 h 12"/>
                  <a:gd name="T10" fmla="*/ 18 w 18"/>
                  <a:gd name="T11" fmla="*/ 0 h 12"/>
                  <a:gd name="T12" fmla="*/ 18 w 18"/>
                  <a:gd name="T13" fmla="*/ 6 h 12"/>
                  <a:gd name="T14" fmla="*/ 12 w 18"/>
                  <a:gd name="T15" fmla="*/ 6 h 12"/>
                  <a:gd name="T16" fmla="*/ 12 w 18"/>
                  <a:gd name="T17" fmla="*/ 12 h 12"/>
                  <a:gd name="T18" fmla="*/ 12 w 18"/>
                  <a:gd name="T19" fmla="*/ 12 h 12"/>
                  <a:gd name="T20" fmla="*/ 6 w 18"/>
                  <a:gd name="T21" fmla="*/ 12 h 12"/>
                  <a:gd name="T22" fmla="*/ 6 w 18"/>
                  <a:gd name="T23" fmla="*/ 12 h 12"/>
                  <a:gd name="T24" fmla="*/ 6 w 18"/>
                  <a:gd name="T25" fmla="*/ 12 h 12"/>
                  <a:gd name="T26" fmla="*/ 0 w 18"/>
                  <a:gd name="T27" fmla="*/ 6 h 12"/>
                  <a:gd name="T28" fmla="*/ 0 w 18"/>
                  <a:gd name="T29" fmla="*/ 6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6" y="0"/>
                    </a:lnTo>
                    <a:lnTo>
                      <a:pt x="12" y="0"/>
                    </a:lnTo>
                    <a:lnTo>
                      <a:pt x="18" y="0"/>
                    </a:lnTo>
                    <a:lnTo>
                      <a:pt x="18" y="6"/>
                    </a:lnTo>
                    <a:lnTo>
                      <a:pt x="12" y="6"/>
                    </a:lnTo>
                    <a:lnTo>
                      <a:pt x="12" y="12"/>
                    </a:lnTo>
                    <a:lnTo>
                      <a:pt x="6" y="12"/>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82" name="Freeform 452"/>
              <p:cNvSpPr>
                <a:spLocks/>
              </p:cNvSpPr>
              <p:nvPr/>
            </p:nvSpPr>
            <p:spPr bwMode="auto">
              <a:xfrm>
                <a:off x="5108" y="1660"/>
                <a:ext cx="17" cy="12"/>
              </a:xfrm>
              <a:custGeom>
                <a:avLst/>
                <a:gdLst>
                  <a:gd name="T0" fmla="*/ 6 w 17"/>
                  <a:gd name="T1" fmla="*/ 0 h 12"/>
                  <a:gd name="T2" fmla="*/ 6 w 17"/>
                  <a:gd name="T3" fmla="*/ 0 h 12"/>
                  <a:gd name="T4" fmla="*/ 0 w 17"/>
                  <a:gd name="T5" fmla="*/ 6 h 12"/>
                  <a:gd name="T6" fmla="*/ 0 w 17"/>
                  <a:gd name="T7" fmla="*/ 6 h 12"/>
                  <a:gd name="T8" fmla="*/ 6 w 17"/>
                  <a:gd name="T9" fmla="*/ 12 h 12"/>
                  <a:gd name="T10" fmla="*/ 6 w 17"/>
                  <a:gd name="T11" fmla="*/ 12 h 12"/>
                  <a:gd name="T12" fmla="*/ 12 w 17"/>
                  <a:gd name="T13" fmla="*/ 12 h 12"/>
                  <a:gd name="T14" fmla="*/ 12 w 17"/>
                  <a:gd name="T15" fmla="*/ 12 h 12"/>
                  <a:gd name="T16" fmla="*/ 17 w 17"/>
                  <a:gd name="T17" fmla="*/ 12 h 12"/>
                  <a:gd name="T18" fmla="*/ 17 w 17"/>
                  <a:gd name="T19" fmla="*/ 12 h 12"/>
                  <a:gd name="T20" fmla="*/ 17 w 17"/>
                  <a:gd name="T21" fmla="*/ 6 h 12"/>
                  <a:gd name="T22" fmla="*/ 17 w 17"/>
                  <a:gd name="T23" fmla="*/ 6 h 12"/>
                  <a:gd name="T24" fmla="*/ 17 w 17"/>
                  <a:gd name="T25" fmla="*/ 0 h 12"/>
                  <a:gd name="T26" fmla="*/ 12 w 17"/>
                  <a:gd name="T27" fmla="*/ 0 h 12"/>
                  <a:gd name="T28" fmla="*/ 12 w 17"/>
                  <a:gd name="T29" fmla="*/ 0 h 12"/>
                  <a:gd name="T30" fmla="*/ 6 w 17"/>
                  <a:gd name="T31" fmla="*/ 0 h 12"/>
                  <a:gd name="T32" fmla="*/ 6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6" y="0"/>
                    </a:moveTo>
                    <a:lnTo>
                      <a:pt x="6" y="0"/>
                    </a:lnTo>
                    <a:lnTo>
                      <a:pt x="0" y="6"/>
                    </a:lnTo>
                    <a:lnTo>
                      <a:pt x="6" y="12"/>
                    </a:lnTo>
                    <a:lnTo>
                      <a:pt x="12" y="12"/>
                    </a:lnTo>
                    <a:lnTo>
                      <a:pt x="17" y="12"/>
                    </a:lnTo>
                    <a:lnTo>
                      <a:pt x="17" y="6"/>
                    </a:lnTo>
                    <a:lnTo>
                      <a:pt x="17" y="0"/>
                    </a:lnTo>
                    <a:lnTo>
                      <a:pt x="12" y="0"/>
                    </a:lnTo>
                    <a:lnTo>
                      <a:pt x="6"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83" name="Freeform 453"/>
              <p:cNvSpPr>
                <a:spLocks/>
              </p:cNvSpPr>
              <p:nvPr/>
            </p:nvSpPr>
            <p:spPr bwMode="auto">
              <a:xfrm>
                <a:off x="5102" y="1684"/>
                <a:ext cx="12" cy="12"/>
              </a:xfrm>
              <a:custGeom>
                <a:avLst/>
                <a:gdLst>
                  <a:gd name="T0" fmla="*/ 0 w 12"/>
                  <a:gd name="T1" fmla="*/ 12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0 h 12"/>
                  <a:gd name="T14" fmla="*/ 12 w 12"/>
                  <a:gd name="T15" fmla="*/ 6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6" y="0"/>
                    </a:lnTo>
                    <a:lnTo>
                      <a:pt x="12" y="0"/>
                    </a:lnTo>
                    <a:lnTo>
                      <a:pt x="12" y="6"/>
                    </a:lnTo>
                    <a:lnTo>
                      <a:pt x="12" y="12"/>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84" name="Freeform 454"/>
              <p:cNvSpPr>
                <a:spLocks/>
              </p:cNvSpPr>
              <p:nvPr/>
            </p:nvSpPr>
            <p:spPr bwMode="auto">
              <a:xfrm>
                <a:off x="5125" y="1708"/>
                <a:ext cx="12" cy="12"/>
              </a:xfrm>
              <a:custGeom>
                <a:avLst/>
                <a:gdLst>
                  <a:gd name="T0" fmla="*/ 0 w 12"/>
                  <a:gd name="T1" fmla="*/ 12 h 12"/>
                  <a:gd name="T2" fmla="*/ 0 w 12"/>
                  <a:gd name="T3" fmla="*/ 12 h 12"/>
                  <a:gd name="T4" fmla="*/ 0 w 12"/>
                  <a:gd name="T5" fmla="*/ 12 h 12"/>
                  <a:gd name="T6" fmla="*/ 0 w 12"/>
                  <a:gd name="T7" fmla="*/ 6 h 12"/>
                  <a:gd name="T8" fmla="*/ 0 w 12"/>
                  <a:gd name="T9" fmla="*/ 6 h 12"/>
                  <a:gd name="T10" fmla="*/ 0 w 12"/>
                  <a:gd name="T11" fmla="*/ 0 h 12"/>
                  <a:gd name="T12" fmla="*/ 0 w 12"/>
                  <a:gd name="T13" fmla="*/ 0 h 12"/>
                  <a:gd name="T14" fmla="*/ 6 w 12"/>
                  <a:gd name="T15" fmla="*/ 0 h 12"/>
                  <a:gd name="T16" fmla="*/ 6 w 12"/>
                  <a:gd name="T17" fmla="*/ 0 h 12"/>
                  <a:gd name="T18" fmla="*/ 6 w 12"/>
                  <a:gd name="T19" fmla="*/ 0 h 12"/>
                  <a:gd name="T20" fmla="*/ 6 w 12"/>
                  <a:gd name="T21" fmla="*/ 0 h 12"/>
                  <a:gd name="T22" fmla="*/ 6 w 12"/>
                  <a:gd name="T23" fmla="*/ 0 h 12"/>
                  <a:gd name="T24" fmla="*/ 12 w 12"/>
                  <a:gd name="T25" fmla="*/ 6 h 12"/>
                  <a:gd name="T26" fmla="*/ 6 w 12"/>
                  <a:gd name="T27" fmla="*/ 6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0" y="6"/>
                    </a:lnTo>
                    <a:lnTo>
                      <a:pt x="0" y="0"/>
                    </a:lnTo>
                    <a:lnTo>
                      <a:pt x="6" y="0"/>
                    </a:lnTo>
                    <a:lnTo>
                      <a:pt x="12" y="6"/>
                    </a:lnTo>
                    <a:lnTo>
                      <a:pt x="6" y="6"/>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85" name="Freeform 455"/>
              <p:cNvSpPr>
                <a:spLocks/>
              </p:cNvSpPr>
              <p:nvPr/>
            </p:nvSpPr>
            <p:spPr bwMode="auto">
              <a:xfrm>
                <a:off x="5143" y="1690"/>
                <a:ext cx="12" cy="18"/>
              </a:xfrm>
              <a:custGeom>
                <a:avLst/>
                <a:gdLst>
                  <a:gd name="T0" fmla="*/ 0 w 12"/>
                  <a:gd name="T1" fmla="*/ 12 h 18"/>
                  <a:gd name="T2" fmla="*/ 0 w 12"/>
                  <a:gd name="T3" fmla="*/ 6 h 18"/>
                  <a:gd name="T4" fmla="*/ 0 w 12"/>
                  <a:gd name="T5" fmla="*/ 6 h 18"/>
                  <a:gd name="T6" fmla="*/ 6 w 12"/>
                  <a:gd name="T7" fmla="*/ 0 h 18"/>
                  <a:gd name="T8" fmla="*/ 6 w 12"/>
                  <a:gd name="T9" fmla="*/ 0 h 18"/>
                  <a:gd name="T10" fmla="*/ 12 w 12"/>
                  <a:gd name="T11" fmla="*/ 0 h 18"/>
                  <a:gd name="T12" fmla="*/ 12 w 12"/>
                  <a:gd name="T13" fmla="*/ 6 h 18"/>
                  <a:gd name="T14" fmla="*/ 12 w 12"/>
                  <a:gd name="T15" fmla="*/ 6 h 18"/>
                  <a:gd name="T16" fmla="*/ 12 w 12"/>
                  <a:gd name="T17" fmla="*/ 12 h 18"/>
                  <a:gd name="T18" fmla="*/ 12 w 12"/>
                  <a:gd name="T19" fmla="*/ 12 h 18"/>
                  <a:gd name="T20" fmla="*/ 12 w 12"/>
                  <a:gd name="T21" fmla="*/ 18 h 18"/>
                  <a:gd name="T22" fmla="*/ 6 w 12"/>
                  <a:gd name="T23" fmla="*/ 18 h 18"/>
                  <a:gd name="T24" fmla="*/ 6 w 12"/>
                  <a:gd name="T25" fmla="*/ 18 h 18"/>
                  <a:gd name="T26" fmla="*/ 0 w 12"/>
                  <a:gd name="T27" fmla="*/ 18 h 18"/>
                  <a:gd name="T28" fmla="*/ 0 w 12"/>
                  <a:gd name="T29" fmla="*/ 18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6"/>
                    </a:lnTo>
                    <a:lnTo>
                      <a:pt x="6" y="0"/>
                    </a:lnTo>
                    <a:lnTo>
                      <a:pt x="12" y="0"/>
                    </a:lnTo>
                    <a:lnTo>
                      <a:pt x="12" y="6"/>
                    </a:lnTo>
                    <a:lnTo>
                      <a:pt x="12" y="12"/>
                    </a:lnTo>
                    <a:lnTo>
                      <a:pt x="12" y="18"/>
                    </a:lnTo>
                    <a:lnTo>
                      <a:pt x="6" y="18"/>
                    </a:lnTo>
                    <a:lnTo>
                      <a:pt x="0" y="18"/>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86" name="Freeform 456"/>
              <p:cNvSpPr>
                <a:spLocks/>
              </p:cNvSpPr>
              <p:nvPr/>
            </p:nvSpPr>
            <p:spPr bwMode="auto">
              <a:xfrm>
                <a:off x="5161" y="1696"/>
                <a:ext cx="12" cy="12"/>
              </a:xfrm>
              <a:custGeom>
                <a:avLst/>
                <a:gdLst>
                  <a:gd name="T0" fmla="*/ 12 w 12"/>
                  <a:gd name="T1" fmla="*/ 0 h 12"/>
                  <a:gd name="T2" fmla="*/ 12 w 12"/>
                  <a:gd name="T3" fmla="*/ 0 h 12"/>
                  <a:gd name="T4" fmla="*/ 12 w 12"/>
                  <a:gd name="T5" fmla="*/ 6 h 12"/>
                  <a:gd name="T6" fmla="*/ 12 w 12"/>
                  <a:gd name="T7" fmla="*/ 6 h 12"/>
                  <a:gd name="T8" fmla="*/ 12 w 12"/>
                  <a:gd name="T9" fmla="*/ 6 h 12"/>
                  <a:gd name="T10" fmla="*/ 12 w 12"/>
                  <a:gd name="T11" fmla="*/ 12 h 12"/>
                  <a:gd name="T12" fmla="*/ 6 w 12"/>
                  <a:gd name="T13" fmla="*/ 12 h 12"/>
                  <a:gd name="T14" fmla="*/ 6 w 12"/>
                  <a:gd name="T15" fmla="*/ 12 h 12"/>
                  <a:gd name="T16" fmla="*/ 0 w 12"/>
                  <a:gd name="T17" fmla="*/ 12 h 12"/>
                  <a:gd name="T18" fmla="*/ 0 w 12"/>
                  <a:gd name="T19" fmla="*/ 12 h 12"/>
                  <a:gd name="T20" fmla="*/ 0 w 12"/>
                  <a:gd name="T21" fmla="*/ 6 h 12"/>
                  <a:gd name="T22" fmla="*/ 0 w 12"/>
                  <a:gd name="T23" fmla="*/ 6 h 12"/>
                  <a:gd name="T24" fmla="*/ 0 w 12"/>
                  <a:gd name="T25" fmla="*/ 6 h 12"/>
                  <a:gd name="T26" fmla="*/ 0 w 12"/>
                  <a:gd name="T27" fmla="*/ 0 h 12"/>
                  <a:gd name="T28" fmla="*/ 0 w 12"/>
                  <a:gd name="T29" fmla="*/ 0 h 12"/>
                  <a:gd name="T30" fmla="*/ 6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12" y="6"/>
                    </a:lnTo>
                    <a:lnTo>
                      <a:pt x="12" y="12"/>
                    </a:lnTo>
                    <a:lnTo>
                      <a:pt x="6" y="12"/>
                    </a:lnTo>
                    <a:lnTo>
                      <a:pt x="0" y="12"/>
                    </a:lnTo>
                    <a:lnTo>
                      <a:pt x="0" y="6"/>
                    </a:lnTo>
                    <a:lnTo>
                      <a:pt x="0" y="0"/>
                    </a:lnTo>
                    <a:lnTo>
                      <a:pt x="6" y="0"/>
                    </a:lnTo>
                    <a:lnTo>
                      <a:pt x="12"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87" name="Freeform 457"/>
              <p:cNvSpPr>
                <a:spLocks/>
              </p:cNvSpPr>
              <p:nvPr/>
            </p:nvSpPr>
            <p:spPr bwMode="auto">
              <a:xfrm>
                <a:off x="5012" y="1714"/>
                <a:ext cx="108" cy="72"/>
              </a:xfrm>
              <a:custGeom>
                <a:avLst/>
                <a:gdLst>
                  <a:gd name="T0" fmla="*/ 108 w 108"/>
                  <a:gd name="T1" fmla="*/ 6 h 72"/>
                  <a:gd name="T2" fmla="*/ 108 w 108"/>
                  <a:gd name="T3" fmla="*/ 6 h 72"/>
                  <a:gd name="T4" fmla="*/ 108 w 108"/>
                  <a:gd name="T5" fmla="*/ 0 h 72"/>
                  <a:gd name="T6" fmla="*/ 102 w 108"/>
                  <a:gd name="T7" fmla="*/ 6 h 72"/>
                  <a:gd name="T8" fmla="*/ 90 w 108"/>
                  <a:gd name="T9" fmla="*/ 6 h 72"/>
                  <a:gd name="T10" fmla="*/ 66 w 108"/>
                  <a:gd name="T11" fmla="*/ 0 h 72"/>
                  <a:gd name="T12" fmla="*/ 48 w 108"/>
                  <a:gd name="T13" fmla="*/ 0 h 72"/>
                  <a:gd name="T14" fmla="*/ 48 w 108"/>
                  <a:gd name="T15" fmla="*/ 0 h 72"/>
                  <a:gd name="T16" fmla="*/ 60 w 108"/>
                  <a:gd name="T17" fmla="*/ 0 h 72"/>
                  <a:gd name="T18" fmla="*/ 78 w 108"/>
                  <a:gd name="T19" fmla="*/ 6 h 72"/>
                  <a:gd name="T20" fmla="*/ 96 w 108"/>
                  <a:gd name="T21" fmla="*/ 12 h 72"/>
                  <a:gd name="T22" fmla="*/ 90 w 108"/>
                  <a:gd name="T23" fmla="*/ 18 h 72"/>
                  <a:gd name="T24" fmla="*/ 84 w 108"/>
                  <a:gd name="T25" fmla="*/ 18 h 72"/>
                  <a:gd name="T26" fmla="*/ 72 w 108"/>
                  <a:gd name="T27" fmla="*/ 24 h 72"/>
                  <a:gd name="T28" fmla="*/ 60 w 108"/>
                  <a:gd name="T29" fmla="*/ 18 h 72"/>
                  <a:gd name="T30" fmla="*/ 42 w 108"/>
                  <a:gd name="T31" fmla="*/ 18 h 72"/>
                  <a:gd name="T32" fmla="*/ 30 w 108"/>
                  <a:gd name="T33" fmla="*/ 18 h 72"/>
                  <a:gd name="T34" fmla="*/ 36 w 108"/>
                  <a:gd name="T35" fmla="*/ 18 h 72"/>
                  <a:gd name="T36" fmla="*/ 48 w 108"/>
                  <a:gd name="T37" fmla="*/ 18 h 72"/>
                  <a:gd name="T38" fmla="*/ 54 w 108"/>
                  <a:gd name="T39" fmla="*/ 24 h 72"/>
                  <a:gd name="T40" fmla="*/ 72 w 108"/>
                  <a:gd name="T41" fmla="*/ 24 h 72"/>
                  <a:gd name="T42" fmla="*/ 72 w 108"/>
                  <a:gd name="T43" fmla="*/ 30 h 72"/>
                  <a:gd name="T44" fmla="*/ 66 w 108"/>
                  <a:gd name="T45" fmla="*/ 30 h 72"/>
                  <a:gd name="T46" fmla="*/ 54 w 108"/>
                  <a:gd name="T47" fmla="*/ 36 h 72"/>
                  <a:gd name="T48" fmla="*/ 48 w 108"/>
                  <a:gd name="T49" fmla="*/ 36 h 72"/>
                  <a:gd name="T50" fmla="*/ 42 w 108"/>
                  <a:gd name="T51" fmla="*/ 36 h 72"/>
                  <a:gd name="T52" fmla="*/ 36 w 108"/>
                  <a:gd name="T53" fmla="*/ 30 h 72"/>
                  <a:gd name="T54" fmla="*/ 24 w 108"/>
                  <a:gd name="T55" fmla="*/ 30 h 72"/>
                  <a:gd name="T56" fmla="*/ 36 w 108"/>
                  <a:gd name="T57" fmla="*/ 36 h 72"/>
                  <a:gd name="T58" fmla="*/ 42 w 108"/>
                  <a:gd name="T59" fmla="*/ 42 h 72"/>
                  <a:gd name="T60" fmla="*/ 24 w 108"/>
                  <a:gd name="T61" fmla="*/ 48 h 72"/>
                  <a:gd name="T62" fmla="*/ 6 w 108"/>
                  <a:gd name="T63" fmla="*/ 48 h 72"/>
                  <a:gd name="T64" fmla="*/ 0 w 108"/>
                  <a:gd name="T65" fmla="*/ 54 h 72"/>
                  <a:gd name="T66" fmla="*/ 12 w 108"/>
                  <a:gd name="T67" fmla="*/ 54 h 72"/>
                  <a:gd name="T68" fmla="*/ 30 w 108"/>
                  <a:gd name="T69" fmla="*/ 48 h 72"/>
                  <a:gd name="T70" fmla="*/ 48 w 108"/>
                  <a:gd name="T71" fmla="*/ 42 h 72"/>
                  <a:gd name="T72" fmla="*/ 48 w 108"/>
                  <a:gd name="T73" fmla="*/ 60 h 72"/>
                  <a:gd name="T74" fmla="*/ 36 w 108"/>
                  <a:gd name="T75" fmla="*/ 72 h 72"/>
                  <a:gd name="T76" fmla="*/ 42 w 108"/>
                  <a:gd name="T77" fmla="*/ 72 h 72"/>
                  <a:gd name="T78" fmla="*/ 54 w 108"/>
                  <a:gd name="T79" fmla="*/ 48 h 72"/>
                  <a:gd name="T80" fmla="*/ 60 w 108"/>
                  <a:gd name="T81" fmla="*/ 42 h 72"/>
                  <a:gd name="T82" fmla="*/ 72 w 108"/>
                  <a:gd name="T83" fmla="*/ 36 h 72"/>
                  <a:gd name="T84" fmla="*/ 78 w 108"/>
                  <a:gd name="T85" fmla="*/ 30 h 72"/>
                  <a:gd name="T86" fmla="*/ 78 w 108"/>
                  <a:gd name="T87" fmla="*/ 60 h 72"/>
                  <a:gd name="T88" fmla="*/ 72 w 108"/>
                  <a:gd name="T89" fmla="*/ 66 h 72"/>
                  <a:gd name="T90" fmla="*/ 78 w 108"/>
                  <a:gd name="T91" fmla="*/ 60 h 72"/>
                  <a:gd name="T92" fmla="*/ 84 w 108"/>
                  <a:gd name="T93" fmla="*/ 30 h 72"/>
                  <a:gd name="T94" fmla="*/ 96 w 108"/>
                  <a:gd name="T95" fmla="*/ 18 h 72"/>
                  <a:gd name="T96" fmla="*/ 102 w 108"/>
                  <a:gd name="T97" fmla="*/ 18 h 72"/>
                  <a:gd name="T98" fmla="*/ 102 w 108"/>
                  <a:gd name="T99" fmla="*/ 24 h 72"/>
                  <a:gd name="T100" fmla="*/ 102 w 108"/>
                  <a:gd name="T101" fmla="*/ 54 h 72"/>
                  <a:gd name="T102" fmla="*/ 108 w 108"/>
                  <a:gd name="T103" fmla="*/ 18 h 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72"/>
                  <a:gd name="T158" fmla="*/ 108 w 108"/>
                  <a:gd name="T159" fmla="*/ 72 h 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72">
                    <a:moveTo>
                      <a:pt x="108" y="6"/>
                    </a:moveTo>
                    <a:lnTo>
                      <a:pt x="108" y="6"/>
                    </a:lnTo>
                    <a:lnTo>
                      <a:pt x="108" y="0"/>
                    </a:lnTo>
                    <a:lnTo>
                      <a:pt x="102" y="6"/>
                    </a:lnTo>
                    <a:lnTo>
                      <a:pt x="96" y="6"/>
                    </a:lnTo>
                    <a:lnTo>
                      <a:pt x="90" y="6"/>
                    </a:lnTo>
                    <a:lnTo>
                      <a:pt x="84" y="6"/>
                    </a:lnTo>
                    <a:lnTo>
                      <a:pt x="72" y="0"/>
                    </a:lnTo>
                    <a:lnTo>
                      <a:pt x="66" y="0"/>
                    </a:lnTo>
                    <a:lnTo>
                      <a:pt x="60" y="0"/>
                    </a:lnTo>
                    <a:lnTo>
                      <a:pt x="54" y="0"/>
                    </a:lnTo>
                    <a:lnTo>
                      <a:pt x="48" y="0"/>
                    </a:lnTo>
                    <a:lnTo>
                      <a:pt x="42" y="0"/>
                    </a:lnTo>
                    <a:lnTo>
                      <a:pt x="48" y="0"/>
                    </a:lnTo>
                    <a:lnTo>
                      <a:pt x="54" y="0"/>
                    </a:lnTo>
                    <a:lnTo>
                      <a:pt x="60" y="0"/>
                    </a:lnTo>
                    <a:lnTo>
                      <a:pt x="66" y="6"/>
                    </a:lnTo>
                    <a:lnTo>
                      <a:pt x="72" y="6"/>
                    </a:lnTo>
                    <a:lnTo>
                      <a:pt x="78" y="6"/>
                    </a:lnTo>
                    <a:lnTo>
                      <a:pt x="84" y="6"/>
                    </a:lnTo>
                    <a:lnTo>
                      <a:pt x="90" y="12"/>
                    </a:lnTo>
                    <a:lnTo>
                      <a:pt x="96" y="12"/>
                    </a:lnTo>
                    <a:lnTo>
                      <a:pt x="96" y="18"/>
                    </a:lnTo>
                    <a:lnTo>
                      <a:pt x="90" y="18"/>
                    </a:lnTo>
                    <a:lnTo>
                      <a:pt x="84" y="18"/>
                    </a:lnTo>
                    <a:lnTo>
                      <a:pt x="78" y="24"/>
                    </a:lnTo>
                    <a:lnTo>
                      <a:pt x="72" y="24"/>
                    </a:lnTo>
                    <a:lnTo>
                      <a:pt x="72" y="18"/>
                    </a:lnTo>
                    <a:lnTo>
                      <a:pt x="66" y="18"/>
                    </a:lnTo>
                    <a:lnTo>
                      <a:pt x="60" y="18"/>
                    </a:lnTo>
                    <a:lnTo>
                      <a:pt x="48" y="18"/>
                    </a:lnTo>
                    <a:lnTo>
                      <a:pt x="42" y="18"/>
                    </a:lnTo>
                    <a:lnTo>
                      <a:pt x="36" y="18"/>
                    </a:lnTo>
                    <a:lnTo>
                      <a:pt x="30" y="18"/>
                    </a:lnTo>
                    <a:lnTo>
                      <a:pt x="36" y="18"/>
                    </a:lnTo>
                    <a:lnTo>
                      <a:pt x="42" y="18"/>
                    </a:lnTo>
                    <a:lnTo>
                      <a:pt x="48" y="18"/>
                    </a:lnTo>
                    <a:lnTo>
                      <a:pt x="54" y="18"/>
                    </a:lnTo>
                    <a:lnTo>
                      <a:pt x="54" y="24"/>
                    </a:lnTo>
                    <a:lnTo>
                      <a:pt x="60" y="24"/>
                    </a:lnTo>
                    <a:lnTo>
                      <a:pt x="66" y="24"/>
                    </a:lnTo>
                    <a:lnTo>
                      <a:pt x="72" y="24"/>
                    </a:lnTo>
                    <a:lnTo>
                      <a:pt x="72" y="30"/>
                    </a:lnTo>
                    <a:lnTo>
                      <a:pt x="66" y="30"/>
                    </a:lnTo>
                    <a:lnTo>
                      <a:pt x="60" y="30"/>
                    </a:lnTo>
                    <a:lnTo>
                      <a:pt x="60" y="36"/>
                    </a:lnTo>
                    <a:lnTo>
                      <a:pt x="54" y="36"/>
                    </a:lnTo>
                    <a:lnTo>
                      <a:pt x="48" y="36"/>
                    </a:lnTo>
                    <a:lnTo>
                      <a:pt x="42" y="36"/>
                    </a:lnTo>
                    <a:lnTo>
                      <a:pt x="42" y="30"/>
                    </a:lnTo>
                    <a:lnTo>
                      <a:pt x="36" y="30"/>
                    </a:lnTo>
                    <a:lnTo>
                      <a:pt x="30" y="30"/>
                    </a:lnTo>
                    <a:lnTo>
                      <a:pt x="24" y="30"/>
                    </a:lnTo>
                    <a:lnTo>
                      <a:pt x="30" y="36"/>
                    </a:lnTo>
                    <a:lnTo>
                      <a:pt x="36" y="36"/>
                    </a:lnTo>
                    <a:lnTo>
                      <a:pt x="42" y="36"/>
                    </a:lnTo>
                    <a:lnTo>
                      <a:pt x="42" y="42"/>
                    </a:lnTo>
                    <a:lnTo>
                      <a:pt x="36" y="42"/>
                    </a:lnTo>
                    <a:lnTo>
                      <a:pt x="30" y="42"/>
                    </a:lnTo>
                    <a:lnTo>
                      <a:pt x="24" y="48"/>
                    </a:lnTo>
                    <a:lnTo>
                      <a:pt x="18" y="48"/>
                    </a:lnTo>
                    <a:lnTo>
                      <a:pt x="12" y="48"/>
                    </a:lnTo>
                    <a:lnTo>
                      <a:pt x="6" y="48"/>
                    </a:lnTo>
                    <a:lnTo>
                      <a:pt x="0" y="54"/>
                    </a:lnTo>
                    <a:lnTo>
                      <a:pt x="6" y="54"/>
                    </a:lnTo>
                    <a:lnTo>
                      <a:pt x="12" y="54"/>
                    </a:lnTo>
                    <a:lnTo>
                      <a:pt x="18" y="48"/>
                    </a:lnTo>
                    <a:lnTo>
                      <a:pt x="24" y="48"/>
                    </a:lnTo>
                    <a:lnTo>
                      <a:pt x="30" y="48"/>
                    </a:lnTo>
                    <a:lnTo>
                      <a:pt x="36" y="48"/>
                    </a:lnTo>
                    <a:lnTo>
                      <a:pt x="42" y="48"/>
                    </a:lnTo>
                    <a:lnTo>
                      <a:pt x="48" y="42"/>
                    </a:lnTo>
                    <a:lnTo>
                      <a:pt x="48" y="48"/>
                    </a:lnTo>
                    <a:lnTo>
                      <a:pt x="48" y="60"/>
                    </a:lnTo>
                    <a:lnTo>
                      <a:pt x="42" y="66"/>
                    </a:lnTo>
                    <a:lnTo>
                      <a:pt x="42" y="72"/>
                    </a:lnTo>
                    <a:lnTo>
                      <a:pt x="36" y="72"/>
                    </a:lnTo>
                    <a:lnTo>
                      <a:pt x="42" y="72"/>
                    </a:lnTo>
                    <a:lnTo>
                      <a:pt x="48" y="66"/>
                    </a:lnTo>
                    <a:lnTo>
                      <a:pt x="48" y="60"/>
                    </a:lnTo>
                    <a:lnTo>
                      <a:pt x="54" y="48"/>
                    </a:lnTo>
                    <a:lnTo>
                      <a:pt x="54" y="42"/>
                    </a:lnTo>
                    <a:lnTo>
                      <a:pt x="60" y="42"/>
                    </a:lnTo>
                    <a:lnTo>
                      <a:pt x="66" y="42"/>
                    </a:lnTo>
                    <a:lnTo>
                      <a:pt x="66" y="36"/>
                    </a:lnTo>
                    <a:lnTo>
                      <a:pt x="72" y="36"/>
                    </a:lnTo>
                    <a:lnTo>
                      <a:pt x="78" y="36"/>
                    </a:lnTo>
                    <a:lnTo>
                      <a:pt x="78" y="30"/>
                    </a:lnTo>
                    <a:lnTo>
                      <a:pt x="78" y="42"/>
                    </a:lnTo>
                    <a:lnTo>
                      <a:pt x="78" y="48"/>
                    </a:lnTo>
                    <a:lnTo>
                      <a:pt x="78" y="60"/>
                    </a:lnTo>
                    <a:lnTo>
                      <a:pt x="78" y="66"/>
                    </a:lnTo>
                    <a:lnTo>
                      <a:pt x="72" y="66"/>
                    </a:lnTo>
                    <a:lnTo>
                      <a:pt x="78" y="66"/>
                    </a:lnTo>
                    <a:lnTo>
                      <a:pt x="78" y="60"/>
                    </a:lnTo>
                    <a:lnTo>
                      <a:pt x="84" y="48"/>
                    </a:lnTo>
                    <a:lnTo>
                      <a:pt x="84" y="36"/>
                    </a:lnTo>
                    <a:lnTo>
                      <a:pt x="84" y="30"/>
                    </a:lnTo>
                    <a:lnTo>
                      <a:pt x="90" y="24"/>
                    </a:lnTo>
                    <a:lnTo>
                      <a:pt x="96" y="24"/>
                    </a:lnTo>
                    <a:lnTo>
                      <a:pt x="96" y="18"/>
                    </a:lnTo>
                    <a:lnTo>
                      <a:pt x="102" y="18"/>
                    </a:lnTo>
                    <a:lnTo>
                      <a:pt x="102" y="24"/>
                    </a:lnTo>
                    <a:lnTo>
                      <a:pt x="102" y="36"/>
                    </a:lnTo>
                    <a:lnTo>
                      <a:pt x="102" y="48"/>
                    </a:lnTo>
                    <a:lnTo>
                      <a:pt x="102" y="54"/>
                    </a:lnTo>
                    <a:lnTo>
                      <a:pt x="102" y="42"/>
                    </a:lnTo>
                    <a:lnTo>
                      <a:pt x="108" y="30"/>
                    </a:lnTo>
                    <a:lnTo>
                      <a:pt x="108" y="18"/>
                    </a:lnTo>
                    <a:lnTo>
                      <a:pt x="108" y="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88" name="Freeform 458"/>
              <p:cNvSpPr>
                <a:spLocks/>
              </p:cNvSpPr>
              <p:nvPr/>
            </p:nvSpPr>
            <p:spPr bwMode="auto">
              <a:xfrm>
                <a:off x="5024" y="1583"/>
                <a:ext cx="84" cy="83"/>
              </a:xfrm>
              <a:custGeom>
                <a:avLst/>
                <a:gdLst>
                  <a:gd name="T0" fmla="*/ 84 w 84"/>
                  <a:gd name="T1" fmla="*/ 77 h 83"/>
                  <a:gd name="T2" fmla="*/ 84 w 84"/>
                  <a:gd name="T3" fmla="*/ 77 h 83"/>
                  <a:gd name="T4" fmla="*/ 84 w 84"/>
                  <a:gd name="T5" fmla="*/ 71 h 83"/>
                  <a:gd name="T6" fmla="*/ 78 w 84"/>
                  <a:gd name="T7" fmla="*/ 65 h 83"/>
                  <a:gd name="T8" fmla="*/ 72 w 84"/>
                  <a:gd name="T9" fmla="*/ 59 h 83"/>
                  <a:gd name="T10" fmla="*/ 72 w 84"/>
                  <a:gd name="T11" fmla="*/ 35 h 83"/>
                  <a:gd name="T12" fmla="*/ 66 w 84"/>
                  <a:gd name="T13" fmla="*/ 29 h 83"/>
                  <a:gd name="T14" fmla="*/ 66 w 84"/>
                  <a:gd name="T15" fmla="*/ 29 h 83"/>
                  <a:gd name="T16" fmla="*/ 66 w 84"/>
                  <a:gd name="T17" fmla="*/ 35 h 83"/>
                  <a:gd name="T18" fmla="*/ 66 w 84"/>
                  <a:gd name="T19" fmla="*/ 53 h 83"/>
                  <a:gd name="T20" fmla="*/ 66 w 84"/>
                  <a:gd name="T21" fmla="*/ 59 h 83"/>
                  <a:gd name="T22" fmla="*/ 60 w 84"/>
                  <a:gd name="T23" fmla="*/ 53 h 83"/>
                  <a:gd name="T24" fmla="*/ 54 w 84"/>
                  <a:gd name="T25" fmla="*/ 53 h 83"/>
                  <a:gd name="T26" fmla="*/ 54 w 84"/>
                  <a:gd name="T27" fmla="*/ 47 h 83"/>
                  <a:gd name="T28" fmla="*/ 48 w 84"/>
                  <a:gd name="T29" fmla="*/ 41 h 83"/>
                  <a:gd name="T30" fmla="*/ 48 w 84"/>
                  <a:gd name="T31" fmla="*/ 23 h 83"/>
                  <a:gd name="T32" fmla="*/ 42 w 84"/>
                  <a:gd name="T33" fmla="*/ 11 h 83"/>
                  <a:gd name="T34" fmla="*/ 42 w 84"/>
                  <a:gd name="T35" fmla="*/ 5 h 83"/>
                  <a:gd name="T36" fmla="*/ 42 w 84"/>
                  <a:gd name="T37" fmla="*/ 0 h 83"/>
                  <a:gd name="T38" fmla="*/ 42 w 84"/>
                  <a:gd name="T39" fmla="*/ 5 h 83"/>
                  <a:gd name="T40" fmla="*/ 42 w 84"/>
                  <a:gd name="T41" fmla="*/ 11 h 83"/>
                  <a:gd name="T42" fmla="*/ 42 w 84"/>
                  <a:gd name="T43" fmla="*/ 17 h 83"/>
                  <a:gd name="T44" fmla="*/ 42 w 84"/>
                  <a:gd name="T45" fmla="*/ 23 h 83"/>
                  <a:gd name="T46" fmla="*/ 42 w 84"/>
                  <a:gd name="T47" fmla="*/ 35 h 83"/>
                  <a:gd name="T48" fmla="*/ 36 w 84"/>
                  <a:gd name="T49" fmla="*/ 35 h 83"/>
                  <a:gd name="T50" fmla="*/ 24 w 84"/>
                  <a:gd name="T51" fmla="*/ 23 h 83"/>
                  <a:gd name="T52" fmla="*/ 12 w 84"/>
                  <a:gd name="T53" fmla="*/ 11 h 83"/>
                  <a:gd name="T54" fmla="*/ 0 w 84"/>
                  <a:gd name="T55" fmla="*/ 0 h 83"/>
                  <a:gd name="T56" fmla="*/ 0 w 84"/>
                  <a:gd name="T57" fmla="*/ 5 h 83"/>
                  <a:gd name="T58" fmla="*/ 6 w 84"/>
                  <a:gd name="T59" fmla="*/ 11 h 83"/>
                  <a:gd name="T60" fmla="*/ 12 w 84"/>
                  <a:gd name="T61" fmla="*/ 17 h 83"/>
                  <a:gd name="T62" fmla="*/ 18 w 84"/>
                  <a:gd name="T63" fmla="*/ 23 h 83"/>
                  <a:gd name="T64" fmla="*/ 18 w 84"/>
                  <a:gd name="T65" fmla="*/ 29 h 83"/>
                  <a:gd name="T66" fmla="*/ 24 w 84"/>
                  <a:gd name="T67" fmla="*/ 35 h 83"/>
                  <a:gd name="T68" fmla="*/ 30 w 84"/>
                  <a:gd name="T69" fmla="*/ 41 h 83"/>
                  <a:gd name="T70" fmla="*/ 36 w 84"/>
                  <a:gd name="T71" fmla="*/ 41 h 83"/>
                  <a:gd name="T72" fmla="*/ 36 w 84"/>
                  <a:gd name="T73" fmla="*/ 47 h 83"/>
                  <a:gd name="T74" fmla="*/ 30 w 84"/>
                  <a:gd name="T75" fmla="*/ 47 h 83"/>
                  <a:gd name="T76" fmla="*/ 24 w 84"/>
                  <a:gd name="T77" fmla="*/ 41 h 83"/>
                  <a:gd name="T78" fmla="*/ 18 w 84"/>
                  <a:gd name="T79" fmla="*/ 41 h 83"/>
                  <a:gd name="T80" fmla="*/ 18 w 84"/>
                  <a:gd name="T81" fmla="*/ 41 h 83"/>
                  <a:gd name="T82" fmla="*/ 12 w 84"/>
                  <a:gd name="T83" fmla="*/ 41 h 83"/>
                  <a:gd name="T84" fmla="*/ 18 w 84"/>
                  <a:gd name="T85" fmla="*/ 47 h 83"/>
                  <a:gd name="T86" fmla="*/ 24 w 84"/>
                  <a:gd name="T87" fmla="*/ 47 h 83"/>
                  <a:gd name="T88" fmla="*/ 36 w 84"/>
                  <a:gd name="T89" fmla="*/ 53 h 83"/>
                  <a:gd name="T90" fmla="*/ 42 w 84"/>
                  <a:gd name="T91" fmla="*/ 53 h 83"/>
                  <a:gd name="T92" fmla="*/ 48 w 84"/>
                  <a:gd name="T93" fmla="*/ 53 h 83"/>
                  <a:gd name="T94" fmla="*/ 54 w 84"/>
                  <a:gd name="T95" fmla="*/ 59 h 83"/>
                  <a:gd name="T96" fmla="*/ 60 w 84"/>
                  <a:gd name="T97" fmla="*/ 59 h 83"/>
                  <a:gd name="T98" fmla="*/ 66 w 84"/>
                  <a:gd name="T99" fmla="*/ 65 h 83"/>
                  <a:gd name="T100" fmla="*/ 66 w 84"/>
                  <a:gd name="T101" fmla="*/ 65 h 83"/>
                  <a:gd name="T102" fmla="*/ 54 w 84"/>
                  <a:gd name="T103" fmla="*/ 71 h 83"/>
                  <a:gd name="T104" fmla="*/ 48 w 84"/>
                  <a:gd name="T105" fmla="*/ 71 h 83"/>
                  <a:gd name="T106" fmla="*/ 42 w 84"/>
                  <a:gd name="T107" fmla="*/ 71 h 83"/>
                  <a:gd name="T108" fmla="*/ 36 w 84"/>
                  <a:gd name="T109" fmla="*/ 71 h 83"/>
                  <a:gd name="T110" fmla="*/ 36 w 84"/>
                  <a:gd name="T111" fmla="*/ 71 h 83"/>
                  <a:gd name="T112" fmla="*/ 42 w 84"/>
                  <a:gd name="T113" fmla="*/ 71 h 83"/>
                  <a:gd name="T114" fmla="*/ 54 w 84"/>
                  <a:gd name="T115" fmla="*/ 77 h 83"/>
                  <a:gd name="T116" fmla="*/ 60 w 84"/>
                  <a:gd name="T117" fmla="*/ 71 h 83"/>
                  <a:gd name="T118" fmla="*/ 72 w 84"/>
                  <a:gd name="T119" fmla="*/ 71 h 83"/>
                  <a:gd name="T120" fmla="*/ 78 w 84"/>
                  <a:gd name="T121" fmla="*/ 71 h 83"/>
                  <a:gd name="T122" fmla="*/ 78 w 84"/>
                  <a:gd name="T123" fmla="*/ 77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
                  <a:gd name="T188" fmla="*/ 84 w 84"/>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
                    <a:moveTo>
                      <a:pt x="84" y="83"/>
                    </a:moveTo>
                    <a:lnTo>
                      <a:pt x="84" y="77"/>
                    </a:lnTo>
                    <a:lnTo>
                      <a:pt x="84" y="71"/>
                    </a:lnTo>
                    <a:lnTo>
                      <a:pt x="78" y="71"/>
                    </a:lnTo>
                    <a:lnTo>
                      <a:pt x="78" y="65"/>
                    </a:lnTo>
                    <a:lnTo>
                      <a:pt x="72" y="59"/>
                    </a:lnTo>
                    <a:lnTo>
                      <a:pt x="72" y="47"/>
                    </a:lnTo>
                    <a:lnTo>
                      <a:pt x="72" y="35"/>
                    </a:lnTo>
                    <a:lnTo>
                      <a:pt x="72" y="29"/>
                    </a:lnTo>
                    <a:lnTo>
                      <a:pt x="66" y="29"/>
                    </a:lnTo>
                    <a:lnTo>
                      <a:pt x="66" y="23"/>
                    </a:lnTo>
                    <a:lnTo>
                      <a:pt x="66" y="29"/>
                    </a:lnTo>
                    <a:lnTo>
                      <a:pt x="66" y="35"/>
                    </a:lnTo>
                    <a:lnTo>
                      <a:pt x="66" y="47"/>
                    </a:lnTo>
                    <a:lnTo>
                      <a:pt x="66" y="53"/>
                    </a:lnTo>
                    <a:lnTo>
                      <a:pt x="66" y="59"/>
                    </a:lnTo>
                    <a:lnTo>
                      <a:pt x="66" y="53"/>
                    </a:lnTo>
                    <a:lnTo>
                      <a:pt x="60" y="53"/>
                    </a:lnTo>
                    <a:lnTo>
                      <a:pt x="54" y="53"/>
                    </a:lnTo>
                    <a:lnTo>
                      <a:pt x="54" y="47"/>
                    </a:lnTo>
                    <a:lnTo>
                      <a:pt x="48" y="47"/>
                    </a:lnTo>
                    <a:lnTo>
                      <a:pt x="48" y="41"/>
                    </a:lnTo>
                    <a:lnTo>
                      <a:pt x="48" y="35"/>
                    </a:lnTo>
                    <a:lnTo>
                      <a:pt x="48" y="23"/>
                    </a:lnTo>
                    <a:lnTo>
                      <a:pt x="42" y="17"/>
                    </a:lnTo>
                    <a:lnTo>
                      <a:pt x="42" y="11"/>
                    </a:lnTo>
                    <a:lnTo>
                      <a:pt x="42" y="5"/>
                    </a:lnTo>
                    <a:lnTo>
                      <a:pt x="42" y="0"/>
                    </a:lnTo>
                    <a:lnTo>
                      <a:pt x="42" y="5"/>
                    </a:lnTo>
                    <a:lnTo>
                      <a:pt x="42" y="11"/>
                    </a:lnTo>
                    <a:lnTo>
                      <a:pt x="42" y="17"/>
                    </a:lnTo>
                    <a:lnTo>
                      <a:pt x="42" y="23"/>
                    </a:lnTo>
                    <a:lnTo>
                      <a:pt x="42" y="29"/>
                    </a:lnTo>
                    <a:lnTo>
                      <a:pt x="42" y="35"/>
                    </a:lnTo>
                    <a:lnTo>
                      <a:pt x="42" y="41"/>
                    </a:lnTo>
                    <a:lnTo>
                      <a:pt x="36" y="35"/>
                    </a:lnTo>
                    <a:lnTo>
                      <a:pt x="30" y="29"/>
                    </a:lnTo>
                    <a:lnTo>
                      <a:pt x="24" y="23"/>
                    </a:lnTo>
                    <a:lnTo>
                      <a:pt x="18" y="17"/>
                    </a:lnTo>
                    <a:lnTo>
                      <a:pt x="12" y="11"/>
                    </a:lnTo>
                    <a:lnTo>
                      <a:pt x="6" y="5"/>
                    </a:lnTo>
                    <a:lnTo>
                      <a:pt x="0" y="0"/>
                    </a:lnTo>
                    <a:lnTo>
                      <a:pt x="0" y="5"/>
                    </a:lnTo>
                    <a:lnTo>
                      <a:pt x="6" y="5"/>
                    </a:lnTo>
                    <a:lnTo>
                      <a:pt x="6" y="11"/>
                    </a:lnTo>
                    <a:lnTo>
                      <a:pt x="12" y="17"/>
                    </a:lnTo>
                    <a:lnTo>
                      <a:pt x="18" y="23"/>
                    </a:lnTo>
                    <a:lnTo>
                      <a:pt x="18" y="29"/>
                    </a:lnTo>
                    <a:lnTo>
                      <a:pt x="24" y="29"/>
                    </a:lnTo>
                    <a:lnTo>
                      <a:pt x="24" y="35"/>
                    </a:lnTo>
                    <a:lnTo>
                      <a:pt x="30" y="35"/>
                    </a:lnTo>
                    <a:lnTo>
                      <a:pt x="30" y="41"/>
                    </a:lnTo>
                    <a:lnTo>
                      <a:pt x="36" y="41"/>
                    </a:lnTo>
                    <a:lnTo>
                      <a:pt x="36" y="47"/>
                    </a:lnTo>
                    <a:lnTo>
                      <a:pt x="30" y="47"/>
                    </a:lnTo>
                    <a:lnTo>
                      <a:pt x="24" y="41"/>
                    </a:lnTo>
                    <a:lnTo>
                      <a:pt x="18" y="41"/>
                    </a:lnTo>
                    <a:lnTo>
                      <a:pt x="12" y="41"/>
                    </a:lnTo>
                    <a:lnTo>
                      <a:pt x="18" y="47"/>
                    </a:lnTo>
                    <a:lnTo>
                      <a:pt x="24" y="47"/>
                    </a:lnTo>
                    <a:lnTo>
                      <a:pt x="30" y="53"/>
                    </a:lnTo>
                    <a:lnTo>
                      <a:pt x="36" y="53"/>
                    </a:lnTo>
                    <a:lnTo>
                      <a:pt x="42" y="53"/>
                    </a:lnTo>
                    <a:lnTo>
                      <a:pt x="48" y="53"/>
                    </a:lnTo>
                    <a:lnTo>
                      <a:pt x="54" y="53"/>
                    </a:lnTo>
                    <a:lnTo>
                      <a:pt x="54" y="59"/>
                    </a:lnTo>
                    <a:lnTo>
                      <a:pt x="60" y="59"/>
                    </a:lnTo>
                    <a:lnTo>
                      <a:pt x="60" y="65"/>
                    </a:lnTo>
                    <a:lnTo>
                      <a:pt x="66" y="65"/>
                    </a:lnTo>
                    <a:lnTo>
                      <a:pt x="60" y="71"/>
                    </a:lnTo>
                    <a:lnTo>
                      <a:pt x="54" y="71"/>
                    </a:lnTo>
                    <a:lnTo>
                      <a:pt x="48" y="71"/>
                    </a:lnTo>
                    <a:lnTo>
                      <a:pt x="42" y="71"/>
                    </a:lnTo>
                    <a:lnTo>
                      <a:pt x="36" y="71"/>
                    </a:lnTo>
                    <a:lnTo>
                      <a:pt x="30" y="71"/>
                    </a:lnTo>
                    <a:lnTo>
                      <a:pt x="36" y="71"/>
                    </a:lnTo>
                    <a:lnTo>
                      <a:pt x="42" y="71"/>
                    </a:lnTo>
                    <a:lnTo>
                      <a:pt x="48" y="77"/>
                    </a:lnTo>
                    <a:lnTo>
                      <a:pt x="54" y="77"/>
                    </a:lnTo>
                    <a:lnTo>
                      <a:pt x="60" y="71"/>
                    </a:lnTo>
                    <a:lnTo>
                      <a:pt x="66" y="71"/>
                    </a:lnTo>
                    <a:lnTo>
                      <a:pt x="72" y="71"/>
                    </a:lnTo>
                    <a:lnTo>
                      <a:pt x="78" y="71"/>
                    </a:lnTo>
                    <a:lnTo>
                      <a:pt x="78" y="77"/>
                    </a:lnTo>
                    <a:lnTo>
                      <a:pt x="84" y="8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89" name="Freeform 459"/>
              <p:cNvSpPr>
                <a:spLocks/>
              </p:cNvSpPr>
              <p:nvPr/>
            </p:nvSpPr>
            <p:spPr bwMode="auto">
              <a:xfrm>
                <a:off x="5149" y="1553"/>
                <a:ext cx="54" cy="125"/>
              </a:xfrm>
              <a:custGeom>
                <a:avLst/>
                <a:gdLst>
                  <a:gd name="T0" fmla="*/ 6 w 54"/>
                  <a:gd name="T1" fmla="*/ 101 h 125"/>
                  <a:gd name="T2" fmla="*/ 12 w 54"/>
                  <a:gd name="T3" fmla="*/ 95 h 125"/>
                  <a:gd name="T4" fmla="*/ 12 w 54"/>
                  <a:gd name="T5" fmla="*/ 95 h 125"/>
                  <a:gd name="T6" fmla="*/ 18 w 54"/>
                  <a:gd name="T7" fmla="*/ 89 h 125"/>
                  <a:gd name="T8" fmla="*/ 6 w 54"/>
                  <a:gd name="T9" fmla="*/ 71 h 125"/>
                  <a:gd name="T10" fmla="*/ 0 w 54"/>
                  <a:gd name="T11" fmla="*/ 47 h 125"/>
                  <a:gd name="T12" fmla="*/ 6 w 54"/>
                  <a:gd name="T13" fmla="*/ 47 h 125"/>
                  <a:gd name="T14" fmla="*/ 12 w 54"/>
                  <a:gd name="T15" fmla="*/ 71 h 125"/>
                  <a:gd name="T16" fmla="*/ 24 w 54"/>
                  <a:gd name="T17" fmla="*/ 59 h 125"/>
                  <a:gd name="T18" fmla="*/ 24 w 54"/>
                  <a:gd name="T19" fmla="*/ 35 h 125"/>
                  <a:gd name="T20" fmla="*/ 18 w 54"/>
                  <a:gd name="T21" fmla="*/ 12 h 125"/>
                  <a:gd name="T22" fmla="*/ 24 w 54"/>
                  <a:gd name="T23" fmla="*/ 12 h 125"/>
                  <a:gd name="T24" fmla="*/ 24 w 54"/>
                  <a:gd name="T25" fmla="*/ 24 h 125"/>
                  <a:gd name="T26" fmla="*/ 30 w 54"/>
                  <a:gd name="T27" fmla="*/ 24 h 125"/>
                  <a:gd name="T28" fmla="*/ 42 w 54"/>
                  <a:gd name="T29" fmla="*/ 0 h 125"/>
                  <a:gd name="T30" fmla="*/ 42 w 54"/>
                  <a:gd name="T31" fmla="*/ 0 h 125"/>
                  <a:gd name="T32" fmla="*/ 36 w 54"/>
                  <a:gd name="T33" fmla="*/ 18 h 125"/>
                  <a:gd name="T34" fmla="*/ 36 w 54"/>
                  <a:gd name="T35" fmla="*/ 30 h 125"/>
                  <a:gd name="T36" fmla="*/ 48 w 54"/>
                  <a:gd name="T37" fmla="*/ 30 h 125"/>
                  <a:gd name="T38" fmla="*/ 48 w 54"/>
                  <a:gd name="T39" fmla="*/ 30 h 125"/>
                  <a:gd name="T40" fmla="*/ 42 w 54"/>
                  <a:gd name="T41" fmla="*/ 30 h 125"/>
                  <a:gd name="T42" fmla="*/ 36 w 54"/>
                  <a:gd name="T43" fmla="*/ 35 h 125"/>
                  <a:gd name="T44" fmla="*/ 30 w 54"/>
                  <a:gd name="T45" fmla="*/ 41 h 125"/>
                  <a:gd name="T46" fmla="*/ 24 w 54"/>
                  <a:gd name="T47" fmla="*/ 71 h 125"/>
                  <a:gd name="T48" fmla="*/ 30 w 54"/>
                  <a:gd name="T49" fmla="*/ 71 h 125"/>
                  <a:gd name="T50" fmla="*/ 42 w 54"/>
                  <a:gd name="T51" fmla="*/ 71 h 125"/>
                  <a:gd name="T52" fmla="*/ 48 w 54"/>
                  <a:gd name="T53" fmla="*/ 71 h 125"/>
                  <a:gd name="T54" fmla="*/ 54 w 54"/>
                  <a:gd name="T55" fmla="*/ 71 h 125"/>
                  <a:gd name="T56" fmla="*/ 48 w 54"/>
                  <a:gd name="T57" fmla="*/ 71 h 125"/>
                  <a:gd name="T58" fmla="*/ 36 w 54"/>
                  <a:gd name="T59" fmla="*/ 77 h 125"/>
                  <a:gd name="T60" fmla="*/ 24 w 54"/>
                  <a:gd name="T61" fmla="*/ 83 h 125"/>
                  <a:gd name="T62" fmla="*/ 18 w 54"/>
                  <a:gd name="T63" fmla="*/ 95 h 125"/>
                  <a:gd name="T64" fmla="*/ 24 w 54"/>
                  <a:gd name="T65" fmla="*/ 101 h 125"/>
                  <a:gd name="T66" fmla="*/ 30 w 54"/>
                  <a:gd name="T67" fmla="*/ 95 h 125"/>
                  <a:gd name="T68" fmla="*/ 42 w 54"/>
                  <a:gd name="T69" fmla="*/ 95 h 125"/>
                  <a:gd name="T70" fmla="*/ 48 w 54"/>
                  <a:gd name="T71" fmla="*/ 89 h 125"/>
                  <a:gd name="T72" fmla="*/ 54 w 54"/>
                  <a:gd name="T73" fmla="*/ 83 h 125"/>
                  <a:gd name="T74" fmla="*/ 48 w 54"/>
                  <a:gd name="T75" fmla="*/ 95 h 125"/>
                  <a:gd name="T76" fmla="*/ 42 w 54"/>
                  <a:gd name="T77" fmla="*/ 101 h 125"/>
                  <a:gd name="T78" fmla="*/ 36 w 54"/>
                  <a:gd name="T79" fmla="*/ 107 h 125"/>
                  <a:gd name="T80" fmla="*/ 36 w 54"/>
                  <a:gd name="T81" fmla="*/ 107 h 125"/>
                  <a:gd name="T82" fmla="*/ 30 w 54"/>
                  <a:gd name="T83" fmla="*/ 101 h 125"/>
                  <a:gd name="T84" fmla="*/ 18 w 54"/>
                  <a:gd name="T85" fmla="*/ 101 h 125"/>
                  <a:gd name="T86" fmla="*/ 12 w 54"/>
                  <a:gd name="T87" fmla="*/ 113 h 125"/>
                  <a:gd name="T88" fmla="*/ 6 w 54"/>
                  <a:gd name="T89" fmla="*/ 119 h 125"/>
                  <a:gd name="T90" fmla="*/ 6 w 54"/>
                  <a:gd name="T91" fmla="*/ 119 h 125"/>
                  <a:gd name="T92" fmla="*/ 6 w 54"/>
                  <a:gd name="T93" fmla="*/ 107 h 125"/>
                  <a:gd name="T94" fmla="*/ 6 w 54"/>
                  <a:gd name="T95" fmla="*/ 107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25"/>
                  <a:gd name="T146" fmla="*/ 54 w 54"/>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25">
                    <a:moveTo>
                      <a:pt x="0" y="107"/>
                    </a:moveTo>
                    <a:lnTo>
                      <a:pt x="6" y="101"/>
                    </a:lnTo>
                    <a:lnTo>
                      <a:pt x="6" y="95"/>
                    </a:lnTo>
                    <a:lnTo>
                      <a:pt x="12" y="95"/>
                    </a:lnTo>
                    <a:lnTo>
                      <a:pt x="18" y="89"/>
                    </a:lnTo>
                    <a:lnTo>
                      <a:pt x="12" y="83"/>
                    </a:lnTo>
                    <a:lnTo>
                      <a:pt x="12" y="77"/>
                    </a:lnTo>
                    <a:lnTo>
                      <a:pt x="6" y="71"/>
                    </a:lnTo>
                    <a:lnTo>
                      <a:pt x="0" y="59"/>
                    </a:lnTo>
                    <a:lnTo>
                      <a:pt x="0" y="53"/>
                    </a:lnTo>
                    <a:lnTo>
                      <a:pt x="0" y="47"/>
                    </a:lnTo>
                    <a:lnTo>
                      <a:pt x="6" y="47"/>
                    </a:lnTo>
                    <a:lnTo>
                      <a:pt x="6" y="53"/>
                    </a:lnTo>
                    <a:lnTo>
                      <a:pt x="6" y="65"/>
                    </a:lnTo>
                    <a:lnTo>
                      <a:pt x="12" y="71"/>
                    </a:lnTo>
                    <a:lnTo>
                      <a:pt x="18" y="71"/>
                    </a:lnTo>
                    <a:lnTo>
                      <a:pt x="18" y="65"/>
                    </a:lnTo>
                    <a:lnTo>
                      <a:pt x="24" y="59"/>
                    </a:lnTo>
                    <a:lnTo>
                      <a:pt x="24" y="47"/>
                    </a:lnTo>
                    <a:lnTo>
                      <a:pt x="24" y="41"/>
                    </a:lnTo>
                    <a:lnTo>
                      <a:pt x="24" y="35"/>
                    </a:lnTo>
                    <a:lnTo>
                      <a:pt x="18" y="24"/>
                    </a:lnTo>
                    <a:lnTo>
                      <a:pt x="18" y="18"/>
                    </a:lnTo>
                    <a:lnTo>
                      <a:pt x="18" y="12"/>
                    </a:lnTo>
                    <a:lnTo>
                      <a:pt x="24" y="12"/>
                    </a:lnTo>
                    <a:lnTo>
                      <a:pt x="24" y="18"/>
                    </a:lnTo>
                    <a:lnTo>
                      <a:pt x="24" y="24"/>
                    </a:lnTo>
                    <a:lnTo>
                      <a:pt x="24" y="30"/>
                    </a:lnTo>
                    <a:lnTo>
                      <a:pt x="24" y="35"/>
                    </a:lnTo>
                    <a:lnTo>
                      <a:pt x="30" y="24"/>
                    </a:lnTo>
                    <a:lnTo>
                      <a:pt x="30" y="18"/>
                    </a:lnTo>
                    <a:lnTo>
                      <a:pt x="36" y="6"/>
                    </a:lnTo>
                    <a:lnTo>
                      <a:pt x="42" y="0"/>
                    </a:lnTo>
                    <a:lnTo>
                      <a:pt x="36" y="6"/>
                    </a:lnTo>
                    <a:lnTo>
                      <a:pt x="36" y="18"/>
                    </a:lnTo>
                    <a:lnTo>
                      <a:pt x="30" y="30"/>
                    </a:lnTo>
                    <a:lnTo>
                      <a:pt x="30" y="35"/>
                    </a:lnTo>
                    <a:lnTo>
                      <a:pt x="36" y="30"/>
                    </a:lnTo>
                    <a:lnTo>
                      <a:pt x="42" y="30"/>
                    </a:lnTo>
                    <a:lnTo>
                      <a:pt x="48" y="30"/>
                    </a:lnTo>
                    <a:lnTo>
                      <a:pt x="48" y="24"/>
                    </a:lnTo>
                    <a:lnTo>
                      <a:pt x="48" y="30"/>
                    </a:lnTo>
                    <a:lnTo>
                      <a:pt x="42" y="30"/>
                    </a:lnTo>
                    <a:lnTo>
                      <a:pt x="42" y="35"/>
                    </a:lnTo>
                    <a:lnTo>
                      <a:pt x="36" y="35"/>
                    </a:lnTo>
                    <a:lnTo>
                      <a:pt x="36" y="41"/>
                    </a:lnTo>
                    <a:lnTo>
                      <a:pt x="30" y="41"/>
                    </a:lnTo>
                    <a:lnTo>
                      <a:pt x="30" y="47"/>
                    </a:lnTo>
                    <a:lnTo>
                      <a:pt x="24" y="59"/>
                    </a:lnTo>
                    <a:lnTo>
                      <a:pt x="24" y="71"/>
                    </a:lnTo>
                    <a:lnTo>
                      <a:pt x="24" y="77"/>
                    </a:lnTo>
                    <a:lnTo>
                      <a:pt x="30" y="71"/>
                    </a:lnTo>
                    <a:lnTo>
                      <a:pt x="36" y="71"/>
                    </a:lnTo>
                    <a:lnTo>
                      <a:pt x="42" y="71"/>
                    </a:lnTo>
                    <a:lnTo>
                      <a:pt x="48" y="71"/>
                    </a:lnTo>
                    <a:lnTo>
                      <a:pt x="54" y="71"/>
                    </a:lnTo>
                    <a:lnTo>
                      <a:pt x="48" y="71"/>
                    </a:lnTo>
                    <a:lnTo>
                      <a:pt x="42" y="77"/>
                    </a:lnTo>
                    <a:lnTo>
                      <a:pt x="36" y="77"/>
                    </a:lnTo>
                    <a:lnTo>
                      <a:pt x="30" y="83"/>
                    </a:lnTo>
                    <a:lnTo>
                      <a:pt x="24" y="83"/>
                    </a:lnTo>
                    <a:lnTo>
                      <a:pt x="18" y="89"/>
                    </a:lnTo>
                    <a:lnTo>
                      <a:pt x="18" y="95"/>
                    </a:lnTo>
                    <a:lnTo>
                      <a:pt x="18" y="101"/>
                    </a:lnTo>
                    <a:lnTo>
                      <a:pt x="24" y="101"/>
                    </a:lnTo>
                    <a:lnTo>
                      <a:pt x="30" y="101"/>
                    </a:lnTo>
                    <a:lnTo>
                      <a:pt x="30" y="95"/>
                    </a:lnTo>
                    <a:lnTo>
                      <a:pt x="36" y="95"/>
                    </a:lnTo>
                    <a:lnTo>
                      <a:pt x="42" y="95"/>
                    </a:lnTo>
                    <a:lnTo>
                      <a:pt x="48" y="95"/>
                    </a:lnTo>
                    <a:lnTo>
                      <a:pt x="48" y="89"/>
                    </a:lnTo>
                    <a:lnTo>
                      <a:pt x="54" y="89"/>
                    </a:lnTo>
                    <a:lnTo>
                      <a:pt x="54" y="83"/>
                    </a:lnTo>
                    <a:lnTo>
                      <a:pt x="54" y="89"/>
                    </a:lnTo>
                    <a:lnTo>
                      <a:pt x="48" y="95"/>
                    </a:lnTo>
                    <a:lnTo>
                      <a:pt x="42" y="101"/>
                    </a:lnTo>
                    <a:lnTo>
                      <a:pt x="42" y="107"/>
                    </a:lnTo>
                    <a:lnTo>
                      <a:pt x="36" y="107"/>
                    </a:lnTo>
                    <a:lnTo>
                      <a:pt x="36" y="113"/>
                    </a:lnTo>
                    <a:lnTo>
                      <a:pt x="36" y="107"/>
                    </a:lnTo>
                    <a:lnTo>
                      <a:pt x="30" y="107"/>
                    </a:lnTo>
                    <a:lnTo>
                      <a:pt x="30" y="101"/>
                    </a:lnTo>
                    <a:lnTo>
                      <a:pt x="24" y="101"/>
                    </a:lnTo>
                    <a:lnTo>
                      <a:pt x="18" y="101"/>
                    </a:lnTo>
                    <a:lnTo>
                      <a:pt x="12" y="107"/>
                    </a:lnTo>
                    <a:lnTo>
                      <a:pt x="12" y="113"/>
                    </a:lnTo>
                    <a:lnTo>
                      <a:pt x="12" y="119"/>
                    </a:lnTo>
                    <a:lnTo>
                      <a:pt x="6" y="119"/>
                    </a:lnTo>
                    <a:lnTo>
                      <a:pt x="0" y="125"/>
                    </a:lnTo>
                    <a:lnTo>
                      <a:pt x="6" y="119"/>
                    </a:lnTo>
                    <a:lnTo>
                      <a:pt x="6" y="113"/>
                    </a:lnTo>
                    <a:lnTo>
                      <a:pt x="12" y="113"/>
                    </a:lnTo>
                    <a:lnTo>
                      <a:pt x="6" y="107"/>
                    </a:lnTo>
                    <a:lnTo>
                      <a:pt x="0" y="10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90" name="Freeform 460"/>
              <p:cNvSpPr>
                <a:spLocks/>
              </p:cNvSpPr>
              <p:nvPr/>
            </p:nvSpPr>
            <p:spPr bwMode="auto">
              <a:xfrm>
                <a:off x="5137" y="1618"/>
                <a:ext cx="12" cy="18"/>
              </a:xfrm>
              <a:custGeom>
                <a:avLst/>
                <a:gdLst>
                  <a:gd name="T0" fmla="*/ 12 w 12"/>
                  <a:gd name="T1" fmla="*/ 18 h 18"/>
                  <a:gd name="T2" fmla="*/ 6 w 12"/>
                  <a:gd name="T3" fmla="*/ 18 h 18"/>
                  <a:gd name="T4" fmla="*/ 6 w 12"/>
                  <a:gd name="T5" fmla="*/ 18 h 18"/>
                  <a:gd name="T6" fmla="*/ 6 w 12"/>
                  <a:gd name="T7" fmla="*/ 18 h 18"/>
                  <a:gd name="T8" fmla="*/ 6 w 12"/>
                  <a:gd name="T9" fmla="*/ 18 h 18"/>
                  <a:gd name="T10" fmla="*/ 0 w 12"/>
                  <a:gd name="T11" fmla="*/ 12 h 18"/>
                  <a:gd name="T12" fmla="*/ 0 w 12"/>
                  <a:gd name="T13" fmla="*/ 12 h 18"/>
                  <a:gd name="T14" fmla="*/ 0 w 12"/>
                  <a:gd name="T15" fmla="*/ 6 h 18"/>
                  <a:gd name="T16" fmla="*/ 0 w 12"/>
                  <a:gd name="T17" fmla="*/ 6 h 18"/>
                  <a:gd name="T18" fmla="*/ 0 w 12"/>
                  <a:gd name="T19" fmla="*/ 0 h 18"/>
                  <a:gd name="T20" fmla="*/ 0 w 12"/>
                  <a:gd name="T21" fmla="*/ 0 h 18"/>
                  <a:gd name="T22" fmla="*/ 6 w 12"/>
                  <a:gd name="T23" fmla="*/ 6 h 18"/>
                  <a:gd name="T24" fmla="*/ 6 w 12"/>
                  <a:gd name="T25" fmla="*/ 6 h 18"/>
                  <a:gd name="T26" fmla="*/ 6 w 12"/>
                  <a:gd name="T27" fmla="*/ 6 h 18"/>
                  <a:gd name="T28" fmla="*/ 6 w 12"/>
                  <a:gd name="T29" fmla="*/ 12 h 18"/>
                  <a:gd name="T30" fmla="*/ 6 w 12"/>
                  <a:gd name="T31" fmla="*/ 12 h 18"/>
                  <a:gd name="T32" fmla="*/ 12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8"/>
                    </a:moveTo>
                    <a:lnTo>
                      <a:pt x="6" y="18"/>
                    </a:lnTo>
                    <a:lnTo>
                      <a:pt x="0" y="12"/>
                    </a:lnTo>
                    <a:lnTo>
                      <a:pt x="0" y="6"/>
                    </a:lnTo>
                    <a:lnTo>
                      <a:pt x="0" y="0"/>
                    </a:lnTo>
                    <a:lnTo>
                      <a:pt x="6" y="6"/>
                    </a:lnTo>
                    <a:lnTo>
                      <a:pt x="6" y="12"/>
                    </a:lnTo>
                    <a:lnTo>
                      <a:pt x="12" y="1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91" name="Freeform 461"/>
              <p:cNvSpPr>
                <a:spLocks/>
              </p:cNvSpPr>
              <p:nvPr/>
            </p:nvSpPr>
            <p:spPr bwMode="auto">
              <a:xfrm>
                <a:off x="5209" y="1618"/>
                <a:ext cx="173" cy="102"/>
              </a:xfrm>
              <a:custGeom>
                <a:avLst/>
                <a:gdLst>
                  <a:gd name="T0" fmla="*/ 18 w 173"/>
                  <a:gd name="T1" fmla="*/ 72 h 102"/>
                  <a:gd name="T2" fmla="*/ 36 w 173"/>
                  <a:gd name="T3" fmla="*/ 60 h 102"/>
                  <a:gd name="T4" fmla="*/ 42 w 173"/>
                  <a:gd name="T5" fmla="*/ 36 h 102"/>
                  <a:gd name="T6" fmla="*/ 60 w 173"/>
                  <a:gd name="T7" fmla="*/ 18 h 102"/>
                  <a:gd name="T8" fmla="*/ 72 w 173"/>
                  <a:gd name="T9" fmla="*/ 0 h 102"/>
                  <a:gd name="T10" fmla="*/ 78 w 173"/>
                  <a:gd name="T11" fmla="*/ 0 h 102"/>
                  <a:gd name="T12" fmla="*/ 66 w 173"/>
                  <a:gd name="T13" fmla="*/ 12 h 102"/>
                  <a:gd name="T14" fmla="*/ 54 w 173"/>
                  <a:gd name="T15" fmla="*/ 30 h 102"/>
                  <a:gd name="T16" fmla="*/ 48 w 173"/>
                  <a:gd name="T17" fmla="*/ 48 h 102"/>
                  <a:gd name="T18" fmla="*/ 48 w 173"/>
                  <a:gd name="T19" fmla="*/ 54 h 102"/>
                  <a:gd name="T20" fmla="*/ 60 w 173"/>
                  <a:gd name="T21" fmla="*/ 48 h 102"/>
                  <a:gd name="T22" fmla="*/ 72 w 173"/>
                  <a:gd name="T23" fmla="*/ 36 h 102"/>
                  <a:gd name="T24" fmla="*/ 90 w 173"/>
                  <a:gd name="T25" fmla="*/ 18 h 102"/>
                  <a:gd name="T26" fmla="*/ 114 w 173"/>
                  <a:gd name="T27" fmla="*/ 0 h 102"/>
                  <a:gd name="T28" fmla="*/ 120 w 173"/>
                  <a:gd name="T29" fmla="*/ 0 h 102"/>
                  <a:gd name="T30" fmla="*/ 102 w 173"/>
                  <a:gd name="T31" fmla="*/ 12 h 102"/>
                  <a:gd name="T32" fmla="*/ 84 w 173"/>
                  <a:gd name="T33" fmla="*/ 36 h 102"/>
                  <a:gd name="T34" fmla="*/ 84 w 173"/>
                  <a:gd name="T35" fmla="*/ 42 h 102"/>
                  <a:gd name="T36" fmla="*/ 96 w 173"/>
                  <a:gd name="T37" fmla="*/ 36 h 102"/>
                  <a:gd name="T38" fmla="*/ 108 w 173"/>
                  <a:gd name="T39" fmla="*/ 36 h 102"/>
                  <a:gd name="T40" fmla="*/ 125 w 173"/>
                  <a:gd name="T41" fmla="*/ 24 h 102"/>
                  <a:gd name="T42" fmla="*/ 149 w 173"/>
                  <a:gd name="T43" fmla="*/ 12 h 102"/>
                  <a:gd name="T44" fmla="*/ 155 w 173"/>
                  <a:gd name="T45" fmla="*/ 12 h 102"/>
                  <a:gd name="T46" fmla="*/ 137 w 173"/>
                  <a:gd name="T47" fmla="*/ 18 h 102"/>
                  <a:gd name="T48" fmla="*/ 120 w 173"/>
                  <a:gd name="T49" fmla="*/ 36 h 102"/>
                  <a:gd name="T50" fmla="*/ 137 w 173"/>
                  <a:gd name="T51" fmla="*/ 36 h 102"/>
                  <a:gd name="T52" fmla="*/ 161 w 173"/>
                  <a:gd name="T53" fmla="*/ 30 h 102"/>
                  <a:gd name="T54" fmla="*/ 173 w 173"/>
                  <a:gd name="T55" fmla="*/ 30 h 102"/>
                  <a:gd name="T56" fmla="*/ 155 w 173"/>
                  <a:gd name="T57" fmla="*/ 36 h 102"/>
                  <a:gd name="T58" fmla="*/ 125 w 173"/>
                  <a:gd name="T59" fmla="*/ 42 h 102"/>
                  <a:gd name="T60" fmla="*/ 131 w 173"/>
                  <a:gd name="T61" fmla="*/ 54 h 102"/>
                  <a:gd name="T62" fmla="*/ 149 w 173"/>
                  <a:gd name="T63" fmla="*/ 60 h 102"/>
                  <a:gd name="T64" fmla="*/ 155 w 173"/>
                  <a:gd name="T65" fmla="*/ 66 h 102"/>
                  <a:gd name="T66" fmla="*/ 137 w 173"/>
                  <a:gd name="T67" fmla="*/ 60 h 102"/>
                  <a:gd name="T68" fmla="*/ 114 w 173"/>
                  <a:gd name="T69" fmla="*/ 48 h 102"/>
                  <a:gd name="T70" fmla="*/ 102 w 173"/>
                  <a:gd name="T71" fmla="*/ 48 h 102"/>
                  <a:gd name="T72" fmla="*/ 84 w 173"/>
                  <a:gd name="T73" fmla="*/ 48 h 102"/>
                  <a:gd name="T74" fmla="*/ 90 w 173"/>
                  <a:gd name="T75" fmla="*/ 60 h 102"/>
                  <a:gd name="T76" fmla="*/ 108 w 173"/>
                  <a:gd name="T77" fmla="*/ 72 h 102"/>
                  <a:gd name="T78" fmla="*/ 120 w 173"/>
                  <a:gd name="T79" fmla="*/ 78 h 102"/>
                  <a:gd name="T80" fmla="*/ 125 w 173"/>
                  <a:gd name="T81" fmla="*/ 84 h 102"/>
                  <a:gd name="T82" fmla="*/ 108 w 173"/>
                  <a:gd name="T83" fmla="*/ 72 h 102"/>
                  <a:gd name="T84" fmla="*/ 84 w 173"/>
                  <a:gd name="T85" fmla="*/ 60 h 102"/>
                  <a:gd name="T86" fmla="*/ 72 w 173"/>
                  <a:gd name="T87" fmla="*/ 54 h 102"/>
                  <a:gd name="T88" fmla="*/ 60 w 173"/>
                  <a:gd name="T89" fmla="*/ 60 h 102"/>
                  <a:gd name="T90" fmla="*/ 48 w 173"/>
                  <a:gd name="T91" fmla="*/ 60 h 102"/>
                  <a:gd name="T92" fmla="*/ 48 w 173"/>
                  <a:gd name="T93" fmla="*/ 66 h 102"/>
                  <a:gd name="T94" fmla="*/ 66 w 173"/>
                  <a:gd name="T95" fmla="*/ 78 h 102"/>
                  <a:gd name="T96" fmla="*/ 84 w 173"/>
                  <a:gd name="T97" fmla="*/ 96 h 102"/>
                  <a:gd name="T98" fmla="*/ 90 w 173"/>
                  <a:gd name="T99" fmla="*/ 102 h 102"/>
                  <a:gd name="T100" fmla="*/ 66 w 173"/>
                  <a:gd name="T101" fmla="*/ 90 h 102"/>
                  <a:gd name="T102" fmla="*/ 42 w 173"/>
                  <a:gd name="T103" fmla="*/ 72 h 102"/>
                  <a:gd name="T104" fmla="*/ 30 w 173"/>
                  <a:gd name="T105" fmla="*/ 78 h 102"/>
                  <a:gd name="T106" fmla="*/ 6 w 173"/>
                  <a:gd name="T107" fmla="*/ 84 h 102"/>
                  <a:gd name="T108" fmla="*/ 6 w 173"/>
                  <a:gd name="T109" fmla="*/ 78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3"/>
                  <a:gd name="T166" fmla="*/ 0 h 102"/>
                  <a:gd name="T167" fmla="*/ 173 w 173"/>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3" h="102">
                    <a:moveTo>
                      <a:pt x="6" y="78"/>
                    </a:moveTo>
                    <a:lnTo>
                      <a:pt x="12" y="78"/>
                    </a:lnTo>
                    <a:lnTo>
                      <a:pt x="12" y="72"/>
                    </a:lnTo>
                    <a:lnTo>
                      <a:pt x="18" y="72"/>
                    </a:lnTo>
                    <a:lnTo>
                      <a:pt x="24" y="66"/>
                    </a:lnTo>
                    <a:lnTo>
                      <a:pt x="30" y="66"/>
                    </a:lnTo>
                    <a:lnTo>
                      <a:pt x="30" y="60"/>
                    </a:lnTo>
                    <a:lnTo>
                      <a:pt x="36" y="60"/>
                    </a:lnTo>
                    <a:lnTo>
                      <a:pt x="36" y="54"/>
                    </a:lnTo>
                    <a:lnTo>
                      <a:pt x="42" y="48"/>
                    </a:lnTo>
                    <a:lnTo>
                      <a:pt x="42" y="36"/>
                    </a:lnTo>
                    <a:lnTo>
                      <a:pt x="48" y="30"/>
                    </a:lnTo>
                    <a:lnTo>
                      <a:pt x="48" y="24"/>
                    </a:lnTo>
                    <a:lnTo>
                      <a:pt x="54" y="24"/>
                    </a:lnTo>
                    <a:lnTo>
                      <a:pt x="60" y="18"/>
                    </a:lnTo>
                    <a:lnTo>
                      <a:pt x="60" y="12"/>
                    </a:lnTo>
                    <a:lnTo>
                      <a:pt x="66" y="6"/>
                    </a:lnTo>
                    <a:lnTo>
                      <a:pt x="72" y="6"/>
                    </a:lnTo>
                    <a:lnTo>
                      <a:pt x="72" y="0"/>
                    </a:lnTo>
                    <a:lnTo>
                      <a:pt x="78" y="0"/>
                    </a:lnTo>
                    <a:lnTo>
                      <a:pt x="78" y="6"/>
                    </a:lnTo>
                    <a:lnTo>
                      <a:pt x="72" y="6"/>
                    </a:lnTo>
                    <a:lnTo>
                      <a:pt x="66" y="12"/>
                    </a:lnTo>
                    <a:lnTo>
                      <a:pt x="66" y="18"/>
                    </a:lnTo>
                    <a:lnTo>
                      <a:pt x="60" y="18"/>
                    </a:lnTo>
                    <a:lnTo>
                      <a:pt x="54" y="24"/>
                    </a:lnTo>
                    <a:lnTo>
                      <a:pt x="54" y="30"/>
                    </a:lnTo>
                    <a:lnTo>
                      <a:pt x="48" y="30"/>
                    </a:lnTo>
                    <a:lnTo>
                      <a:pt x="48" y="36"/>
                    </a:lnTo>
                    <a:lnTo>
                      <a:pt x="48" y="42"/>
                    </a:lnTo>
                    <a:lnTo>
                      <a:pt x="48" y="48"/>
                    </a:lnTo>
                    <a:lnTo>
                      <a:pt x="48" y="54"/>
                    </a:lnTo>
                    <a:lnTo>
                      <a:pt x="54" y="54"/>
                    </a:lnTo>
                    <a:lnTo>
                      <a:pt x="54" y="48"/>
                    </a:lnTo>
                    <a:lnTo>
                      <a:pt x="60" y="48"/>
                    </a:lnTo>
                    <a:lnTo>
                      <a:pt x="60" y="42"/>
                    </a:lnTo>
                    <a:lnTo>
                      <a:pt x="66" y="42"/>
                    </a:lnTo>
                    <a:lnTo>
                      <a:pt x="72" y="36"/>
                    </a:lnTo>
                    <a:lnTo>
                      <a:pt x="78" y="30"/>
                    </a:lnTo>
                    <a:lnTo>
                      <a:pt x="84" y="24"/>
                    </a:lnTo>
                    <a:lnTo>
                      <a:pt x="90" y="18"/>
                    </a:lnTo>
                    <a:lnTo>
                      <a:pt x="96" y="12"/>
                    </a:lnTo>
                    <a:lnTo>
                      <a:pt x="102" y="6"/>
                    </a:lnTo>
                    <a:lnTo>
                      <a:pt x="108" y="6"/>
                    </a:lnTo>
                    <a:lnTo>
                      <a:pt x="114" y="0"/>
                    </a:lnTo>
                    <a:lnTo>
                      <a:pt x="120" y="0"/>
                    </a:lnTo>
                    <a:lnTo>
                      <a:pt x="114" y="6"/>
                    </a:lnTo>
                    <a:lnTo>
                      <a:pt x="108" y="6"/>
                    </a:lnTo>
                    <a:lnTo>
                      <a:pt x="102" y="12"/>
                    </a:lnTo>
                    <a:lnTo>
                      <a:pt x="96" y="18"/>
                    </a:lnTo>
                    <a:lnTo>
                      <a:pt x="90" y="24"/>
                    </a:lnTo>
                    <a:lnTo>
                      <a:pt x="84" y="30"/>
                    </a:lnTo>
                    <a:lnTo>
                      <a:pt x="84" y="36"/>
                    </a:lnTo>
                    <a:lnTo>
                      <a:pt x="78" y="36"/>
                    </a:lnTo>
                    <a:lnTo>
                      <a:pt x="78" y="42"/>
                    </a:lnTo>
                    <a:lnTo>
                      <a:pt x="84" y="42"/>
                    </a:lnTo>
                    <a:lnTo>
                      <a:pt x="90" y="42"/>
                    </a:lnTo>
                    <a:lnTo>
                      <a:pt x="90" y="36"/>
                    </a:lnTo>
                    <a:lnTo>
                      <a:pt x="96" y="36"/>
                    </a:lnTo>
                    <a:lnTo>
                      <a:pt x="102" y="36"/>
                    </a:lnTo>
                    <a:lnTo>
                      <a:pt x="108" y="36"/>
                    </a:lnTo>
                    <a:lnTo>
                      <a:pt x="114" y="30"/>
                    </a:lnTo>
                    <a:lnTo>
                      <a:pt x="120" y="30"/>
                    </a:lnTo>
                    <a:lnTo>
                      <a:pt x="125" y="24"/>
                    </a:lnTo>
                    <a:lnTo>
                      <a:pt x="131" y="18"/>
                    </a:lnTo>
                    <a:lnTo>
                      <a:pt x="137" y="18"/>
                    </a:lnTo>
                    <a:lnTo>
                      <a:pt x="143" y="12"/>
                    </a:lnTo>
                    <a:lnTo>
                      <a:pt x="149" y="12"/>
                    </a:lnTo>
                    <a:lnTo>
                      <a:pt x="155" y="12"/>
                    </a:lnTo>
                    <a:lnTo>
                      <a:pt x="149" y="12"/>
                    </a:lnTo>
                    <a:lnTo>
                      <a:pt x="149" y="18"/>
                    </a:lnTo>
                    <a:lnTo>
                      <a:pt x="143" y="18"/>
                    </a:lnTo>
                    <a:lnTo>
                      <a:pt x="137" y="18"/>
                    </a:lnTo>
                    <a:lnTo>
                      <a:pt x="131" y="24"/>
                    </a:lnTo>
                    <a:lnTo>
                      <a:pt x="125" y="30"/>
                    </a:lnTo>
                    <a:lnTo>
                      <a:pt x="120" y="36"/>
                    </a:lnTo>
                    <a:lnTo>
                      <a:pt x="125" y="36"/>
                    </a:lnTo>
                    <a:lnTo>
                      <a:pt x="131" y="36"/>
                    </a:lnTo>
                    <a:lnTo>
                      <a:pt x="137" y="36"/>
                    </a:lnTo>
                    <a:lnTo>
                      <a:pt x="143" y="36"/>
                    </a:lnTo>
                    <a:lnTo>
                      <a:pt x="149" y="30"/>
                    </a:lnTo>
                    <a:lnTo>
                      <a:pt x="155" y="30"/>
                    </a:lnTo>
                    <a:lnTo>
                      <a:pt x="161" y="30"/>
                    </a:lnTo>
                    <a:lnTo>
                      <a:pt x="167" y="30"/>
                    </a:lnTo>
                    <a:lnTo>
                      <a:pt x="173" y="24"/>
                    </a:lnTo>
                    <a:lnTo>
                      <a:pt x="173" y="30"/>
                    </a:lnTo>
                    <a:lnTo>
                      <a:pt x="167" y="30"/>
                    </a:lnTo>
                    <a:lnTo>
                      <a:pt x="161" y="36"/>
                    </a:lnTo>
                    <a:lnTo>
                      <a:pt x="155" y="36"/>
                    </a:lnTo>
                    <a:lnTo>
                      <a:pt x="149" y="36"/>
                    </a:lnTo>
                    <a:lnTo>
                      <a:pt x="143" y="42"/>
                    </a:lnTo>
                    <a:lnTo>
                      <a:pt x="137" y="42"/>
                    </a:lnTo>
                    <a:lnTo>
                      <a:pt x="125" y="42"/>
                    </a:lnTo>
                    <a:lnTo>
                      <a:pt x="120" y="42"/>
                    </a:lnTo>
                    <a:lnTo>
                      <a:pt x="125" y="48"/>
                    </a:lnTo>
                    <a:lnTo>
                      <a:pt x="131" y="54"/>
                    </a:lnTo>
                    <a:lnTo>
                      <a:pt x="137" y="54"/>
                    </a:lnTo>
                    <a:lnTo>
                      <a:pt x="143" y="60"/>
                    </a:lnTo>
                    <a:lnTo>
                      <a:pt x="149" y="60"/>
                    </a:lnTo>
                    <a:lnTo>
                      <a:pt x="155" y="60"/>
                    </a:lnTo>
                    <a:lnTo>
                      <a:pt x="155" y="66"/>
                    </a:lnTo>
                    <a:lnTo>
                      <a:pt x="149" y="66"/>
                    </a:lnTo>
                    <a:lnTo>
                      <a:pt x="143" y="66"/>
                    </a:lnTo>
                    <a:lnTo>
                      <a:pt x="137" y="60"/>
                    </a:lnTo>
                    <a:lnTo>
                      <a:pt x="131" y="60"/>
                    </a:lnTo>
                    <a:lnTo>
                      <a:pt x="125" y="54"/>
                    </a:lnTo>
                    <a:lnTo>
                      <a:pt x="120" y="54"/>
                    </a:lnTo>
                    <a:lnTo>
                      <a:pt x="114" y="48"/>
                    </a:lnTo>
                    <a:lnTo>
                      <a:pt x="108" y="48"/>
                    </a:lnTo>
                    <a:lnTo>
                      <a:pt x="102" y="48"/>
                    </a:lnTo>
                    <a:lnTo>
                      <a:pt x="96" y="48"/>
                    </a:lnTo>
                    <a:lnTo>
                      <a:pt x="90" y="48"/>
                    </a:lnTo>
                    <a:lnTo>
                      <a:pt x="84" y="48"/>
                    </a:lnTo>
                    <a:lnTo>
                      <a:pt x="84" y="54"/>
                    </a:lnTo>
                    <a:lnTo>
                      <a:pt x="90" y="54"/>
                    </a:lnTo>
                    <a:lnTo>
                      <a:pt x="90" y="60"/>
                    </a:lnTo>
                    <a:lnTo>
                      <a:pt x="96" y="60"/>
                    </a:lnTo>
                    <a:lnTo>
                      <a:pt x="102" y="66"/>
                    </a:lnTo>
                    <a:lnTo>
                      <a:pt x="108" y="72"/>
                    </a:lnTo>
                    <a:lnTo>
                      <a:pt x="114" y="72"/>
                    </a:lnTo>
                    <a:lnTo>
                      <a:pt x="120" y="78"/>
                    </a:lnTo>
                    <a:lnTo>
                      <a:pt x="125" y="84"/>
                    </a:lnTo>
                    <a:lnTo>
                      <a:pt x="131" y="84"/>
                    </a:lnTo>
                    <a:lnTo>
                      <a:pt x="125" y="84"/>
                    </a:lnTo>
                    <a:lnTo>
                      <a:pt x="120" y="84"/>
                    </a:lnTo>
                    <a:lnTo>
                      <a:pt x="120" y="78"/>
                    </a:lnTo>
                    <a:lnTo>
                      <a:pt x="114" y="78"/>
                    </a:lnTo>
                    <a:lnTo>
                      <a:pt x="108" y="72"/>
                    </a:lnTo>
                    <a:lnTo>
                      <a:pt x="96" y="72"/>
                    </a:lnTo>
                    <a:lnTo>
                      <a:pt x="90" y="66"/>
                    </a:lnTo>
                    <a:lnTo>
                      <a:pt x="90" y="60"/>
                    </a:lnTo>
                    <a:lnTo>
                      <a:pt x="84" y="60"/>
                    </a:lnTo>
                    <a:lnTo>
                      <a:pt x="78" y="54"/>
                    </a:lnTo>
                    <a:lnTo>
                      <a:pt x="72" y="54"/>
                    </a:lnTo>
                    <a:lnTo>
                      <a:pt x="66" y="54"/>
                    </a:lnTo>
                    <a:lnTo>
                      <a:pt x="66" y="60"/>
                    </a:lnTo>
                    <a:lnTo>
                      <a:pt x="60" y="60"/>
                    </a:lnTo>
                    <a:lnTo>
                      <a:pt x="54" y="60"/>
                    </a:lnTo>
                    <a:lnTo>
                      <a:pt x="48" y="60"/>
                    </a:lnTo>
                    <a:lnTo>
                      <a:pt x="48" y="66"/>
                    </a:lnTo>
                    <a:lnTo>
                      <a:pt x="48" y="72"/>
                    </a:lnTo>
                    <a:lnTo>
                      <a:pt x="54" y="72"/>
                    </a:lnTo>
                    <a:lnTo>
                      <a:pt x="60" y="78"/>
                    </a:lnTo>
                    <a:lnTo>
                      <a:pt x="66" y="78"/>
                    </a:lnTo>
                    <a:lnTo>
                      <a:pt x="72" y="84"/>
                    </a:lnTo>
                    <a:lnTo>
                      <a:pt x="78" y="90"/>
                    </a:lnTo>
                    <a:lnTo>
                      <a:pt x="84" y="96"/>
                    </a:lnTo>
                    <a:lnTo>
                      <a:pt x="90" y="96"/>
                    </a:lnTo>
                    <a:lnTo>
                      <a:pt x="90" y="102"/>
                    </a:lnTo>
                    <a:lnTo>
                      <a:pt x="84" y="96"/>
                    </a:lnTo>
                    <a:lnTo>
                      <a:pt x="78" y="96"/>
                    </a:lnTo>
                    <a:lnTo>
                      <a:pt x="72" y="90"/>
                    </a:lnTo>
                    <a:lnTo>
                      <a:pt x="66" y="90"/>
                    </a:lnTo>
                    <a:lnTo>
                      <a:pt x="60" y="84"/>
                    </a:lnTo>
                    <a:lnTo>
                      <a:pt x="54" y="78"/>
                    </a:lnTo>
                    <a:lnTo>
                      <a:pt x="48" y="78"/>
                    </a:lnTo>
                    <a:lnTo>
                      <a:pt x="42" y="72"/>
                    </a:lnTo>
                    <a:lnTo>
                      <a:pt x="36" y="72"/>
                    </a:lnTo>
                    <a:lnTo>
                      <a:pt x="30" y="78"/>
                    </a:lnTo>
                    <a:lnTo>
                      <a:pt x="24" y="78"/>
                    </a:lnTo>
                    <a:lnTo>
                      <a:pt x="18" y="78"/>
                    </a:lnTo>
                    <a:lnTo>
                      <a:pt x="12" y="84"/>
                    </a:lnTo>
                    <a:lnTo>
                      <a:pt x="6" y="84"/>
                    </a:lnTo>
                    <a:lnTo>
                      <a:pt x="0" y="84"/>
                    </a:lnTo>
                    <a:lnTo>
                      <a:pt x="6" y="84"/>
                    </a:lnTo>
                    <a:lnTo>
                      <a:pt x="6" y="7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92" name="Freeform 462"/>
              <p:cNvSpPr>
                <a:spLocks/>
              </p:cNvSpPr>
              <p:nvPr/>
            </p:nvSpPr>
            <p:spPr bwMode="auto">
              <a:xfrm>
                <a:off x="5179" y="1720"/>
                <a:ext cx="120" cy="102"/>
              </a:xfrm>
              <a:custGeom>
                <a:avLst/>
                <a:gdLst>
                  <a:gd name="T0" fmla="*/ 6 w 120"/>
                  <a:gd name="T1" fmla="*/ 6 h 102"/>
                  <a:gd name="T2" fmla="*/ 12 w 120"/>
                  <a:gd name="T3" fmla="*/ 12 h 102"/>
                  <a:gd name="T4" fmla="*/ 24 w 120"/>
                  <a:gd name="T5" fmla="*/ 12 h 102"/>
                  <a:gd name="T6" fmla="*/ 42 w 120"/>
                  <a:gd name="T7" fmla="*/ 6 h 102"/>
                  <a:gd name="T8" fmla="*/ 72 w 120"/>
                  <a:gd name="T9" fmla="*/ 6 h 102"/>
                  <a:gd name="T10" fmla="*/ 84 w 120"/>
                  <a:gd name="T11" fmla="*/ 12 h 102"/>
                  <a:gd name="T12" fmla="*/ 72 w 120"/>
                  <a:gd name="T13" fmla="*/ 12 h 102"/>
                  <a:gd name="T14" fmla="*/ 60 w 120"/>
                  <a:gd name="T15" fmla="*/ 12 h 102"/>
                  <a:gd name="T16" fmla="*/ 36 w 120"/>
                  <a:gd name="T17" fmla="*/ 12 h 102"/>
                  <a:gd name="T18" fmla="*/ 30 w 120"/>
                  <a:gd name="T19" fmla="*/ 18 h 102"/>
                  <a:gd name="T20" fmla="*/ 42 w 120"/>
                  <a:gd name="T21" fmla="*/ 24 h 102"/>
                  <a:gd name="T22" fmla="*/ 48 w 120"/>
                  <a:gd name="T23" fmla="*/ 24 h 102"/>
                  <a:gd name="T24" fmla="*/ 66 w 120"/>
                  <a:gd name="T25" fmla="*/ 24 h 102"/>
                  <a:gd name="T26" fmla="*/ 90 w 120"/>
                  <a:gd name="T27" fmla="*/ 30 h 102"/>
                  <a:gd name="T28" fmla="*/ 108 w 120"/>
                  <a:gd name="T29" fmla="*/ 36 h 102"/>
                  <a:gd name="T30" fmla="*/ 108 w 120"/>
                  <a:gd name="T31" fmla="*/ 42 h 102"/>
                  <a:gd name="T32" fmla="*/ 96 w 120"/>
                  <a:gd name="T33" fmla="*/ 36 h 102"/>
                  <a:gd name="T34" fmla="*/ 78 w 120"/>
                  <a:gd name="T35" fmla="*/ 30 h 102"/>
                  <a:gd name="T36" fmla="*/ 60 w 120"/>
                  <a:gd name="T37" fmla="*/ 36 h 102"/>
                  <a:gd name="T38" fmla="*/ 72 w 120"/>
                  <a:gd name="T39" fmla="*/ 42 h 102"/>
                  <a:gd name="T40" fmla="*/ 84 w 120"/>
                  <a:gd name="T41" fmla="*/ 48 h 102"/>
                  <a:gd name="T42" fmla="*/ 108 w 120"/>
                  <a:gd name="T43" fmla="*/ 54 h 102"/>
                  <a:gd name="T44" fmla="*/ 120 w 120"/>
                  <a:gd name="T45" fmla="*/ 66 h 102"/>
                  <a:gd name="T46" fmla="*/ 108 w 120"/>
                  <a:gd name="T47" fmla="*/ 60 h 102"/>
                  <a:gd name="T48" fmla="*/ 96 w 120"/>
                  <a:gd name="T49" fmla="*/ 54 h 102"/>
                  <a:gd name="T50" fmla="*/ 90 w 120"/>
                  <a:gd name="T51" fmla="*/ 60 h 102"/>
                  <a:gd name="T52" fmla="*/ 108 w 120"/>
                  <a:gd name="T53" fmla="*/ 72 h 102"/>
                  <a:gd name="T54" fmla="*/ 114 w 120"/>
                  <a:gd name="T55" fmla="*/ 84 h 102"/>
                  <a:gd name="T56" fmla="*/ 120 w 120"/>
                  <a:gd name="T57" fmla="*/ 96 h 102"/>
                  <a:gd name="T58" fmla="*/ 120 w 120"/>
                  <a:gd name="T59" fmla="*/ 96 h 102"/>
                  <a:gd name="T60" fmla="*/ 102 w 120"/>
                  <a:gd name="T61" fmla="*/ 78 h 102"/>
                  <a:gd name="T62" fmla="*/ 84 w 120"/>
                  <a:gd name="T63" fmla="*/ 60 h 102"/>
                  <a:gd name="T64" fmla="*/ 78 w 120"/>
                  <a:gd name="T65" fmla="*/ 54 h 102"/>
                  <a:gd name="T66" fmla="*/ 78 w 120"/>
                  <a:gd name="T67" fmla="*/ 66 h 102"/>
                  <a:gd name="T68" fmla="*/ 90 w 120"/>
                  <a:gd name="T69" fmla="*/ 90 h 102"/>
                  <a:gd name="T70" fmla="*/ 84 w 120"/>
                  <a:gd name="T71" fmla="*/ 90 h 102"/>
                  <a:gd name="T72" fmla="*/ 78 w 120"/>
                  <a:gd name="T73" fmla="*/ 72 h 102"/>
                  <a:gd name="T74" fmla="*/ 66 w 120"/>
                  <a:gd name="T75" fmla="*/ 48 h 102"/>
                  <a:gd name="T76" fmla="*/ 60 w 120"/>
                  <a:gd name="T77" fmla="*/ 42 h 102"/>
                  <a:gd name="T78" fmla="*/ 54 w 120"/>
                  <a:gd name="T79" fmla="*/ 36 h 102"/>
                  <a:gd name="T80" fmla="*/ 48 w 120"/>
                  <a:gd name="T81" fmla="*/ 36 h 102"/>
                  <a:gd name="T82" fmla="*/ 48 w 120"/>
                  <a:gd name="T83" fmla="*/ 48 h 102"/>
                  <a:gd name="T84" fmla="*/ 60 w 120"/>
                  <a:gd name="T85" fmla="*/ 78 h 102"/>
                  <a:gd name="T86" fmla="*/ 60 w 120"/>
                  <a:gd name="T87" fmla="*/ 84 h 102"/>
                  <a:gd name="T88" fmla="*/ 54 w 120"/>
                  <a:gd name="T89" fmla="*/ 72 h 102"/>
                  <a:gd name="T90" fmla="*/ 42 w 120"/>
                  <a:gd name="T91" fmla="*/ 54 h 102"/>
                  <a:gd name="T92" fmla="*/ 42 w 120"/>
                  <a:gd name="T93" fmla="*/ 30 h 102"/>
                  <a:gd name="T94" fmla="*/ 36 w 120"/>
                  <a:gd name="T95" fmla="*/ 24 h 102"/>
                  <a:gd name="T96" fmla="*/ 24 w 120"/>
                  <a:gd name="T97" fmla="*/ 24 h 102"/>
                  <a:gd name="T98" fmla="*/ 24 w 120"/>
                  <a:gd name="T99" fmla="*/ 24 h 102"/>
                  <a:gd name="T100" fmla="*/ 24 w 120"/>
                  <a:gd name="T101" fmla="*/ 48 h 102"/>
                  <a:gd name="T102" fmla="*/ 30 w 120"/>
                  <a:gd name="T103" fmla="*/ 66 h 102"/>
                  <a:gd name="T104" fmla="*/ 30 w 120"/>
                  <a:gd name="T105" fmla="*/ 72 h 102"/>
                  <a:gd name="T106" fmla="*/ 24 w 120"/>
                  <a:gd name="T107" fmla="*/ 54 h 102"/>
                  <a:gd name="T108" fmla="*/ 18 w 120"/>
                  <a:gd name="T109" fmla="*/ 18 h 102"/>
                  <a:gd name="T110" fmla="*/ 6 w 120"/>
                  <a:gd name="T111" fmla="*/ 12 h 102"/>
                  <a:gd name="T112" fmla="*/ 0 w 120"/>
                  <a:gd name="T113" fmla="*/ 6 h 102"/>
                  <a:gd name="T114" fmla="*/ 0 w 120"/>
                  <a:gd name="T115" fmla="*/ 0 h 102"/>
                  <a:gd name="T116" fmla="*/ 0 w 120"/>
                  <a:gd name="T117" fmla="*/ 0 h 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
                  <a:gd name="T178" fmla="*/ 0 h 102"/>
                  <a:gd name="T179" fmla="*/ 120 w 120"/>
                  <a:gd name="T180" fmla="*/ 102 h 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 h="102">
                    <a:moveTo>
                      <a:pt x="0" y="0"/>
                    </a:moveTo>
                    <a:lnTo>
                      <a:pt x="6" y="6"/>
                    </a:lnTo>
                    <a:lnTo>
                      <a:pt x="12" y="6"/>
                    </a:lnTo>
                    <a:lnTo>
                      <a:pt x="12" y="12"/>
                    </a:lnTo>
                    <a:lnTo>
                      <a:pt x="18" y="12"/>
                    </a:lnTo>
                    <a:lnTo>
                      <a:pt x="24" y="12"/>
                    </a:lnTo>
                    <a:lnTo>
                      <a:pt x="30" y="12"/>
                    </a:lnTo>
                    <a:lnTo>
                      <a:pt x="36" y="12"/>
                    </a:lnTo>
                    <a:lnTo>
                      <a:pt x="42" y="6"/>
                    </a:lnTo>
                    <a:lnTo>
                      <a:pt x="54" y="6"/>
                    </a:lnTo>
                    <a:lnTo>
                      <a:pt x="60" y="6"/>
                    </a:lnTo>
                    <a:lnTo>
                      <a:pt x="72" y="6"/>
                    </a:lnTo>
                    <a:lnTo>
                      <a:pt x="78" y="6"/>
                    </a:lnTo>
                    <a:lnTo>
                      <a:pt x="84" y="12"/>
                    </a:lnTo>
                    <a:lnTo>
                      <a:pt x="78" y="12"/>
                    </a:lnTo>
                    <a:lnTo>
                      <a:pt x="72" y="12"/>
                    </a:lnTo>
                    <a:lnTo>
                      <a:pt x="66" y="12"/>
                    </a:lnTo>
                    <a:lnTo>
                      <a:pt x="60" y="12"/>
                    </a:lnTo>
                    <a:lnTo>
                      <a:pt x="48" y="12"/>
                    </a:lnTo>
                    <a:lnTo>
                      <a:pt x="42" y="12"/>
                    </a:lnTo>
                    <a:lnTo>
                      <a:pt x="36" y="12"/>
                    </a:lnTo>
                    <a:lnTo>
                      <a:pt x="30" y="18"/>
                    </a:lnTo>
                    <a:lnTo>
                      <a:pt x="36" y="18"/>
                    </a:lnTo>
                    <a:lnTo>
                      <a:pt x="36" y="24"/>
                    </a:lnTo>
                    <a:lnTo>
                      <a:pt x="42" y="24"/>
                    </a:lnTo>
                    <a:lnTo>
                      <a:pt x="48" y="24"/>
                    </a:lnTo>
                    <a:lnTo>
                      <a:pt x="54" y="30"/>
                    </a:lnTo>
                    <a:lnTo>
                      <a:pt x="60" y="24"/>
                    </a:lnTo>
                    <a:lnTo>
                      <a:pt x="66" y="24"/>
                    </a:lnTo>
                    <a:lnTo>
                      <a:pt x="72" y="24"/>
                    </a:lnTo>
                    <a:lnTo>
                      <a:pt x="84" y="30"/>
                    </a:lnTo>
                    <a:lnTo>
                      <a:pt x="90" y="30"/>
                    </a:lnTo>
                    <a:lnTo>
                      <a:pt x="102" y="30"/>
                    </a:lnTo>
                    <a:lnTo>
                      <a:pt x="108" y="36"/>
                    </a:lnTo>
                    <a:lnTo>
                      <a:pt x="114" y="42"/>
                    </a:lnTo>
                    <a:lnTo>
                      <a:pt x="108" y="42"/>
                    </a:lnTo>
                    <a:lnTo>
                      <a:pt x="108" y="36"/>
                    </a:lnTo>
                    <a:lnTo>
                      <a:pt x="102" y="36"/>
                    </a:lnTo>
                    <a:lnTo>
                      <a:pt x="96" y="36"/>
                    </a:lnTo>
                    <a:lnTo>
                      <a:pt x="90" y="36"/>
                    </a:lnTo>
                    <a:lnTo>
                      <a:pt x="84" y="36"/>
                    </a:lnTo>
                    <a:lnTo>
                      <a:pt x="78" y="30"/>
                    </a:lnTo>
                    <a:lnTo>
                      <a:pt x="72" y="30"/>
                    </a:lnTo>
                    <a:lnTo>
                      <a:pt x="66" y="30"/>
                    </a:lnTo>
                    <a:lnTo>
                      <a:pt x="60" y="36"/>
                    </a:lnTo>
                    <a:lnTo>
                      <a:pt x="66" y="36"/>
                    </a:lnTo>
                    <a:lnTo>
                      <a:pt x="72" y="42"/>
                    </a:lnTo>
                    <a:lnTo>
                      <a:pt x="78" y="48"/>
                    </a:lnTo>
                    <a:lnTo>
                      <a:pt x="84" y="48"/>
                    </a:lnTo>
                    <a:lnTo>
                      <a:pt x="90" y="48"/>
                    </a:lnTo>
                    <a:lnTo>
                      <a:pt x="102" y="48"/>
                    </a:lnTo>
                    <a:lnTo>
                      <a:pt x="108" y="54"/>
                    </a:lnTo>
                    <a:lnTo>
                      <a:pt x="114" y="54"/>
                    </a:lnTo>
                    <a:lnTo>
                      <a:pt x="120" y="60"/>
                    </a:lnTo>
                    <a:lnTo>
                      <a:pt x="120" y="66"/>
                    </a:lnTo>
                    <a:lnTo>
                      <a:pt x="114" y="60"/>
                    </a:lnTo>
                    <a:lnTo>
                      <a:pt x="108" y="60"/>
                    </a:lnTo>
                    <a:lnTo>
                      <a:pt x="102" y="54"/>
                    </a:lnTo>
                    <a:lnTo>
                      <a:pt x="96" y="54"/>
                    </a:lnTo>
                    <a:lnTo>
                      <a:pt x="90" y="54"/>
                    </a:lnTo>
                    <a:lnTo>
                      <a:pt x="84" y="54"/>
                    </a:lnTo>
                    <a:lnTo>
                      <a:pt x="90" y="60"/>
                    </a:lnTo>
                    <a:lnTo>
                      <a:pt x="96" y="66"/>
                    </a:lnTo>
                    <a:lnTo>
                      <a:pt x="102" y="72"/>
                    </a:lnTo>
                    <a:lnTo>
                      <a:pt x="108" y="72"/>
                    </a:lnTo>
                    <a:lnTo>
                      <a:pt x="108" y="78"/>
                    </a:lnTo>
                    <a:lnTo>
                      <a:pt x="114" y="84"/>
                    </a:lnTo>
                    <a:lnTo>
                      <a:pt x="114" y="90"/>
                    </a:lnTo>
                    <a:lnTo>
                      <a:pt x="120" y="90"/>
                    </a:lnTo>
                    <a:lnTo>
                      <a:pt x="120" y="96"/>
                    </a:lnTo>
                    <a:lnTo>
                      <a:pt x="120" y="102"/>
                    </a:lnTo>
                    <a:lnTo>
                      <a:pt x="120" y="96"/>
                    </a:lnTo>
                    <a:lnTo>
                      <a:pt x="114" y="90"/>
                    </a:lnTo>
                    <a:lnTo>
                      <a:pt x="108" y="84"/>
                    </a:lnTo>
                    <a:lnTo>
                      <a:pt x="102" y="78"/>
                    </a:lnTo>
                    <a:lnTo>
                      <a:pt x="96" y="66"/>
                    </a:lnTo>
                    <a:lnTo>
                      <a:pt x="90" y="60"/>
                    </a:lnTo>
                    <a:lnTo>
                      <a:pt x="84" y="60"/>
                    </a:lnTo>
                    <a:lnTo>
                      <a:pt x="78" y="54"/>
                    </a:lnTo>
                    <a:lnTo>
                      <a:pt x="78" y="60"/>
                    </a:lnTo>
                    <a:lnTo>
                      <a:pt x="78" y="66"/>
                    </a:lnTo>
                    <a:lnTo>
                      <a:pt x="84" y="78"/>
                    </a:lnTo>
                    <a:lnTo>
                      <a:pt x="84" y="84"/>
                    </a:lnTo>
                    <a:lnTo>
                      <a:pt x="90" y="90"/>
                    </a:lnTo>
                    <a:lnTo>
                      <a:pt x="90" y="96"/>
                    </a:lnTo>
                    <a:lnTo>
                      <a:pt x="84" y="90"/>
                    </a:lnTo>
                    <a:lnTo>
                      <a:pt x="78" y="84"/>
                    </a:lnTo>
                    <a:lnTo>
                      <a:pt x="78" y="72"/>
                    </a:lnTo>
                    <a:lnTo>
                      <a:pt x="72" y="60"/>
                    </a:lnTo>
                    <a:lnTo>
                      <a:pt x="72" y="48"/>
                    </a:lnTo>
                    <a:lnTo>
                      <a:pt x="66" y="48"/>
                    </a:lnTo>
                    <a:lnTo>
                      <a:pt x="60" y="42"/>
                    </a:lnTo>
                    <a:lnTo>
                      <a:pt x="54" y="42"/>
                    </a:lnTo>
                    <a:lnTo>
                      <a:pt x="54" y="36"/>
                    </a:lnTo>
                    <a:lnTo>
                      <a:pt x="48" y="36"/>
                    </a:lnTo>
                    <a:lnTo>
                      <a:pt x="48" y="42"/>
                    </a:lnTo>
                    <a:lnTo>
                      <a:pt x="48" y="48"/>
                    </a:lnTo>
                    <a:lnTo>
                      <a:pt x="48" y="54"/>
                    </a:lnTo>
                    <a:lnTo>
                      <a:pt x="54" y="66"/>
                    </a:lnTo>
                    <a:lnTo>
                      <a:pt x="60" y="78"/>
                    </a:lnTo>
                    <a:lnTo>
                      <a:pt x="60" y="84"/>
                    </a:lnTo>
                    <a:lnTo>
                      <a:pt x="54" y="84"/>
                    </a:lnTo>
                    <a:lnTo>
                      <a:pt x="54" y="78"/>
                    </a:lnTo>
                    <a:lnTo>
                      <a:pt x="54" y="72"/>
                    </a:lnTo>
                    <a:lnTo>
                      <a:pt x="48" y="66"/>
                    </a:lnTo>
                    <a:lnTo>
                      <a:pt x="48" y="60"/>
                    </a:lnTo>
                    <a:lnTo>
                      <a:pt x="42" y="54"/>
                    </a:lnTo>
                    <a:lnTo>
                      <a:pt x="42" y="48"/>
                    </a:lnTo>
                    <a:lnTo>
                      <a:pt x="42" y="42"/>
                    </a:lnTo>
                    <a:lnTo>
                      <a:pt x="42" y="30"/>
                    </a:lnTo>
                    <a:lnTo>
                      <a:pt x="36" y="30"/>
                    </a:lnTo>
                    <a:lnTo>
                      <a:pt x="36" y="24"/>
                    </a:lnTo>
                    <a:lnTo>
                      <a:pt x="30" y="24"/>
                    </a:lnTo>
                    <a:lnTo>
                      <a:pt x="24" y="24"/>
                    </a:lnTo>
                    <a:lnTo>
                      <a:pt x="24" y="36"/>
                    </a:lnTo>
                    <a:lnTo>
                      <a:pt x="24" y="42"/>
                    </a:lnTo>
                    <a:lnTo>
                      <a:pt x="24" y="48"/>
                    </a:lnTo>
                    <a:lnTo>
                      <a:pt x="24" y="54"/>
                    </a:lnTo>
                    <a:lnTo>
                      <a:pt x="30" y="60"/>
                    </a:lnTo>
                    <a:lnTo>
                      <a:pt x="30" y="66"/>
                    </a:lnTo>
                    <a:lnTo>
                      <a:pt x="30" y="72"/>
                    </a:lnTo>
                    <a:lnTo>
                      <a:pt x="30" y="78"/>
                    </a:lnTo>
                    <a:lnTo>
                      <a:pt x="30" y="72"/>
                    </a:lnTo>
                    <a:lnTo>
                      <a:pt x="24" y="72"/>
                    </a:lnTo>
                    <a:lnTo>
                      <a:pt x="24" y="66"/>
                    </a:lnTo>
                    <a:lnTo>
                      <a:pt x="24" y="54"/>
                    </a:lnTo>
                    <a:lnTo>
                      <a:pt x="18" y="42"/>
                    </a:lnTo>
                    <a:lnTo>
                      <a:pt x="18" y="30"/>
                    </a:lnTo>
                    <a:lnTo>
                      <a:pt x="18" y="18"/>
                    </a:lnTo>
                    <a:lnTo>
                      <a:pt x="12" y="18"/>
                    </a:lnTo>
                    <a:lnTo>
                      <a:pt x="6" y="12"/>
                    </a:lnTo>
                    <a:lnTo>
                      <a:pt x="6" y="6"/>
                    </a:lnTo>
                    <a:lnTo>
                      <a:pt x="0" y="6"/>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93" name="Freeform 463"/>
              <p:cNvSpPr>
                <a:spLocks/>
              </p:cNvSpPr>
              <p:nvPr/>
            </p:nvSpPr>
            <p:spPr bwMode="auto">
              <a:xfrm>
                <a:off x="5114" y="1732"/>
                <a:ext cx="83" cy="138"/>
              </a:xfrm>
              <a:custGeom>
                <a:avLst/>
                <a:gdLst>
                  <a:gd name="T0" fmla="*/ 35 w 83"/>
                  <a:gd name="T1" fmla="*/ 0 h 138"/>
                  <a:gd name="T2" fmla="*/ 41 w 83"/>
                  <a:gd name="T3" fmla="*/ 18 h 138"/>
                  <a:gd name="T4" fmla="*/ 41 w 83"/>
                  <a:gd name="T5" fmla="*/ 24 h 138"/>
                  <a:gd name="T6" fmla="*/ 47 w 83"/>
                  <a:gd name="T7" fmla="*/ 30 h 138"/>
                  <a:gd name="T8" fmla="*/ 53 w 83"/>
                  <a:gd name="T9" fmla="*/ 36 h 138"/>
                  <a:gd name="T10" fmla="*/ 65 w 83"/>
                  <a:gd name="T11" fmla="*/ 42 h 138"/>
                  <a:gd name="T12" fmla="*/ 77 w 83"/>
                  <a:gd name="T13" fmla="*/ 60 h 138"/>
                  <a:gd name="T14" fmla="*/ 83 w 83"/>
                  <a:gd name="T15" fmla="*/ 78 h 138"/>
                  <a:gd name="T16" fmla="*/ 83 w 83"/>
                  <a:gd name="T17" fmla="*/ 84 h 138"/>
                  <a:gd name="T18" fmla="*/ 83 w 83"/>
                  <a:gd name="T19" fmla="*/ 84 h 138"/>
                  <a:gd name="T20" fmla="*/ 77 w 83"/>
                  <a:gd name="T21" fmla="*/ 72 h 138"/>
                  <a:gd name="T22" fmla="*/ 71 w 83"/>
                  <a:gd name="T23" fmla="*/ 66 h 138"/>
                  <a:gd name="T24" fmla="*/ 65 w 83"/>
                  <a:gd name="T25" fmla="*/ 54 h 138"/>
                  <a:gd name="T26" fmla="*/ 59 w 83"/>
                  <a:gd name="T27" fmla="*/ 42 h 138"/>
                  <a:gd name="T28" fmla="*/ 53 w 83"/>
                  <a:gd name="T29" fmla="*/ 36 h 138"/>
                  <a:gd name="T30" fmla="*/ 47 w 83"/>
                  <a:gd name="T31" fmla="*/ 36 h 138"/>
                  <a:gd name="T32" fmla="*/ 41 w 83"/>
                  <a:gd name="T33" fmla="*/ 42 h 138"/>
                  <a:gd name="T34" fmla="*/ 47 w 83"/>
                  <a:gd name="T35" fmla="*/ 54 h 138"/>
                  <a:gd name="T36" fmla="*/ 47 w 83"/>
                  <a:gd name="T37" fmla="*/ 66 h 138"/>
                  <a:gd name="T38" fmla="*/ 59 w 83"/>
                  <a:gd name="T39" fmla="*/ 72 h 138"/>
                  <a:gd name="T40" fmla="*/ 71 w 83"/>
                  <a:gd name="T41" fmla="*/ 90 h 138"/>
                  <a:gd name="T42" fmla="*/ 77 w 83"/>
                  <a:gd name="T43" fmla="*/ 102 h 138"/>
                  <a:gd name="T44" fmla="*/ 77 w 83"/>
                  <a:gd name="T45" fmla="*/ 114 h 138"/>
                  <a:gd name="T46" fmla="*/ 77 w 83"/>
                  <a:gd name="T47" fmla="*/ 108 h 138"/>
                  <a:gd name="T48" fmla="*/ 71 w 83"/>
                  <a:gd name="T49" fmla="*/ 96 h 138"/>
                  <a:gd name="T50" fmla="*/ 65 w 83"/>
                  <a:gd name="T51" fmla="*/ 84 h 138"/>
                  <a:gd name="T52" fmla="*/ 53 w 83"/>
                  <a:gd name="T53" fmla="*/ 78 h 138"/>
                  <a:gd name="T54" fmla="*/ 47 w 83"/>
                  <a:gd name="T55" fmla="*/ 72 h 138"/>
                  <a:gd name="T56" fmla="*/ 53 w 83"/>
                  <a:gd name="T57" fmla="*/ 84 h 138"/>
                  <a:gd name="T58" fmla="*/ 53 w 83"/>
                  <a:gd name="T59" fmla="*/ 120 h 138"/>
                  <a:gd name="T60" fmla="*/ 53 w 83"/>
                  <a:gd name="T61" fmla="*/ 138 h 138"/>
                  <a:gd name="T62" fmla="*/ 53 w 83"/>
                  <a:gd name="T63" fmla="*/ 138 h 138"/>
                  <a:gd name="T64" fmla="*/ 53 w 83"/>
                  <a:gd name="T65" fmla="*/ 126 h 138"/>
                  <a:gd name="T66" fmla="*/ 41 w 83"/>
                  <a:gd name="T67" fmla="*/ 90 h 138"/>
                  <a:gd name="T68" fmla="*/ 35 w 83"/>
                  <a:gd name="T69" fmla="*/ 84 h 138"/>
                  <a:gd name="T70" fmla="*/ 29 w 83"/>
                  <a:gd name="T71" fmla="*/ 90 h 138"/>
                  <a:gd name="T72" fmla="*/ 23 w 83"/>
                  <a:gd name="T73" fmla="*/ 96 h 138"/>
                  <a:gd name="T74" fmla="*/ 17 w 83"/>
                  <a:gd name="T75" fmla="*/ 108 h 138"/>
                  <a:gd name="T76" fmla="*/ 17 w 83"/>
                  <a:gd name="T77" fmla="*/ 114 h 138"/>
                  <a:gd name="T78" fmla="*/ 17 w 83"/>
                  <a:gd name="T79" fmla="*/ 114 h 138"/>
                  <a:gd name="T80" fmla="*/ 17 w 83"/>
                  <a:gd name="T81" fmla="*/ 102 h 138"/>
                  <a:gd name="T82" fmla="*/ 23 w 83"/>
                  <a:gd name="T83" fmla="*/ 90 h 138"/>
                  <a:gd name="T84" fmla="*/ 29 w 83"/>
                  <a:gd name="T85" fmla="*/ 78 h 138"/>
                  <a:gd name="T86" fmla="*/ 35 w 83"/>
                  <a:gd name="T87" fmla="*/ 72 h 138"/>
                  <a:gd name="T88" fmla="*/ 35 w 83"/>
                  <a:gd name="T89" fmla="*/ 60 h 138"/>
                  <a:gd name="T90" fmla="*/ 35 w 83"/>
                  <a:gd name="T91" fmla="*/ 42 h 138"/>
                  <a:gd name="T92" fmla="*/ 35 w 83"/>
                  <a:gd name="T93" fmla="*/ 36 h 138"/>
                  <a:gd name="T94" fmla="*/ 23 w 83"/>
                  <a:gd name="T95" fmla="*/ 48 h 138"/>
                  <a:gd name="T96" fmla="*/ 11 w 83"/>
                  <a:gd name="T97" fmla="*/ 60 h 138"/>
                  <a:gd name="T98" fmla="*/ 6 w 83"/>
                  <a:gd name="T99" fmla="*/ 72 h 138"/>
                  <a:gd name="T100" fmla="*/ 0 w 83"/>
                  <a:gd name="T101" fmla="*/ 84 h 138"/>
                  <a:gd name="T102" fmla="*/ 0 w 83"/>
                  <a:gd name="T103" fmla="*/ 78 h 138"/>
                  <a:gd name="T104" fmla="*/ 0 w 83"/>
                  <a:gd name="T105" fmla="*/ 72 h 138"/>
                  <a:gd name="T106" fmla="*/ 11 w 83"/>
                  <a:gd name="T107" fmla="*/ 60 h 138"/>
                  <a:gd name="T108" fmla="*/ 17 w 83"/>
                  <a:gd name="T109" fmla="*/ 42 h 138"/>
                  <a:gd name="T110" fmla="*/ 29 w 83"/>
                  <a:gd name="T111" fmla="*/ 30 h 138"/>
                  <a:gd name="T112" fmla="*/ 35 w 83"/>
                  <a:gd name="T113" fmla="*/ 24 h 138"/>
                  <a:gd name="T114" fmla="*/ 35 w 83"/>
                  <a:gd name="T115" fmla="*/ 12 h 138"/>
                  <a:gd name="T116" fmla="*/ 35 w 83"/>
                  <a:gd name="T117" fmla="*/ 6 h 138"/>
                  <a:gd name="T118" fmla="*/ 35 w 83"/>
                  <a:gd name="T119" fmla="*/ 0 h 1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
                  <a:gd name="T181" fmla="*/ 0 h 138"/>
                  <a:gd name="T182" fmla="*/ 83 w 83"/>
                  <a:gd name="T183" fmla="*/ 138 h 1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 h="138">
                    <a:moveTo>
                      <a:pt x="35" y="0"/>
                    </a:moveTo>
                    <a:lnTo>
                      <a:pt x="35" y="0"/>
                    </a:lnTo>
                    <a:lnTo>
                      <a:pt x="35" y="6"/>
                    </a:lnTo>
                    <a:lnTo>
                      <a:pt x="41" y="18"/>
                    </a:lnTo>
                    <a:lnTo>
                      <a:pt x="41" y="24"/>
                    </a:lnTo>
                    <a:lnTo>
                      <a:pt x="47" y="30"/>
                    </a:lnTo>
                    <a:lnTo>
                      <a:pt x="53" y="30"/>
                    </a:lnTo>
                    <a:lnTo>
                      <a:pt x="53" y="36"/>
                    </a:lnTo>
                    <a:lnTo>
                      <a:pt x="59" y="42"/>
                    </a:lnTo>
                    <a:lnTo>
                      <a:pt x="65" y="42"/>
                    </a:lnTo>
                    <a:lnTo>
                      <a:pt x="71" y="54"/>
                    </a:lnTo>
                    <a:lnTo>
                      <a:pt x="77" y="60"/>
                    </a:lnTo>
                    <a:lnTo>
                      <a:pt x="77" y="72"/>
                    </a:lnTo>
                    <a:lnTo>
                      <a:pt x="83" y="78"/>
                    </a:lnTo>
                    <a:lnTo>
                      <a:pt x="83" y="84"/>
                    </a:lnTo>
                    <a:lnTo>
                      <a:pt x="77" y="78"/>
                    </a:lnTo>
                    <a:lnTo>
                      <a:pt x="77" y="72"/>
                    </a:lnTo>
                    <a:lnTo>
                      <a:pt x="71" y="66"/>
                    </a:lnTo>
                    <a:lnTo>
                      <a:pt x="71" y="60"/>
                    </a:lnTo>
                    <a:lnTo>
                      <a:pt x="65" y="54"/>
                    </a:lnTo>
                    <a:lnTo>
                      <a:pt x="59" y="48"/>
                    </a:lnTo>
                    <a:lnTo>
                      <a:pt x="59" y="42"/>
                    </a:lnTo>
                    <a:lnTo>
                      <a:pt x="53" y="36"/>
                    </a:lnTo>
                    <a:lnTo>
                      <a:pt x="47" y="36"/>
                    </a:lnTo>
                    <a:lnTo>
                      <a:pt x="41" y="36"/>
                    </a:lnTo>
                    <a:lnTo>
                      <a:pt x="41" y="42"/>
                    </a:lnTo>
                    <a:lnTo>
                      <a:pt x="41" y="48"/>
                    </a:lnTo>
                    <a:lnTo>
                      <a:pt x="47" y="54"/>
                    </a:lnTo>
                    <a:lnTo>
                      <a:pt x="47" y="60"/>
                    </a:lnTo>
                    <a:lnTo>
                      <a:pt x="47" y="66"/>
                    </a:lnTo>
                    <a:lnTo>
                      <a:pt x="53" y="72"/>
                    </a:lnTo>
                    <a:lnTo>
                      <a:pt x="59" y="72"/>
                    </a:lnTo>
                    <a:lnTo>
                      <a:pt x="65" y="78"/>
                    </a:lnTo>
                    <a:lnTo>
                      <a:pt x="71" y="90"/>
                    </a:lnTo>
                    <a:lnTo>
                      <a:pt x="71" y="96"/>
                    </a:lnTo>
                    <a:lnTo>
                      <a:pt x="77" y="102"/>
                    </a:lnTo>
                    <a:lnTo>
                      <a:pt x="77" y="114"/>
                    </a:lnTo>
                    <a:lnTo>
                      <a:pt x="77" y="108"/>
                    </a:lnTo>
                    <a:lnTo>
                      <a:pt x="71" y="102"/>
                    </a:lnTo>
                    <a:lnTo>
                      <a:pt x="71" y="96"/>
                    </a:lnTo>
                    <a:lnTo>
                      <a:pt x="65" y="90"/>
                    </a:lnTo>
                    <a:lnTo>
                      <a:pt x="65" y="84"/>
                    </a:lnTo>
                    <a:lnTo>
                      <a:pt x="59" y="84"/>
                    </a:lnTo>
                    <a:lnTo>
                      <a:pt x="53" y="78"/>
                    </a:lnTo>
                    <a:lnTo>
                      <a:pt x="47" y="72"/>
                    </a:lnTo>
                    <a:lnTo>
                      <a:pt x="53" y="84"/>
                    </a:lnTo>
                    <a:lnTo>
                      <a:pt x="53" y="102"/>
                    </a:lnTo>
                    <a:lnTo>
                      <a:pt x="53" y="120"/>
                    </a:lnTo>
                    <a:lnTo>
                      <a:pt x="53" y="138"/>
                    </a:lnTo>
                    <a:lnTo>
                      <a:pt x="53" y="132"/>
                    </a:lnTo>
                    <a:lnTo>
                      <a:pt x="53" y="126"/>
                    </a:lnTo>
                    <a:lnTo>
                      <a:pt x="47" y="108"/>
                    </a:lnTo>
                    <a:lnTo>
                      <a:pt x="41" y="90"/>
                    </a:lnTo>
                    <a:lnTo>
                      <a:pt x="41" y="78"/>
                    </a:lnTo>
                    <a:lnTo>
                      <a:pt x="35" y="84"/>
                    </a:lnTo>
                    <a:lnTo>
                      <a:pt x="29" y="90"/>
                    </a:lnTo>
                    <a:lnTo>
                      <a:pt x="23" y="96"/>
                    </a:lnTo>
                    <a:lnTo>
                      <a:pt x="23" y="102"/>
                    </a:lnTo>
                    <a:lnTo>
                      <a:pt x="17" y="108"/>
                    </a:lnTo>
                    <a:lnTo>
                      <a:pt x="17" y="114"/>
                    </a:lnTo>
                    <a:lnTo>
                      <a:pt x="17" y="108"/>
                    </a:lnTo>
                    <a:lnTo>
                      <a:pt x="17" y="102"/>
                    </a:lnTo>
                    <a:lnTo>
                      <a:pt x="17" y="96"/>
                    </a:lnTo>
                    <a:lnTo>
                      <a:pt x="23" y="90"/>
                    </a:lnTo>
                    <a:lnTo>
                      <a:pt x="29" y="84"/>
                    </a:lnTo>
                    <a:lnTo>
                      <a:pt x="29" y="78"/>
                    </a:lnTo>
                    <a:lnTo>
                      <a:pt x="35" y="72"/>
                    </a:lnTo>
                    <a:lnTo>
                      <a:pt x="35" y="60"/>
                    </a:lnTo>
                    <a:lnTo>
                      <a:pt x="35" y="48"/>
                    </a:lnTo>
                    <a:lnTo>
                      <a:pt x="35" y="42"/>
                    </a:lnTo>
                    <a:lnTo>
                      <a:pt x="35" y="36"/>
                    </a:lnTo>
                    <a:lnTo>
                      <a:pt x="29" y="42"/>
                    </a:lnTo>
                    <a:lnTo>
                      <a:pt x="23" y="48"/>
                    </a:lnTo>
                    <a:lnTo>
                      <a:pt x="17" y="54"/>
                    </a:lnTo>
                    <a:lnTo>
                      <a:pt x="11" y="60"/>
                    </a:lnTo>
                    <a:lnTo>
                      <a:pt x="6" y="66"/>
                    </a:lnTo>
                    <a:lnTo>
                      <a:pt x="6" y="72"/>
                    </a:lnTo>
                    <a:lnTo>
                      <a:pt x="0" y="78"/>
                    </a:lnTo>
                    <a:lnTo>
                      <a:pt x="0" y="84"/>
                    </a:lnTo>
                    <a:lnTo>
                      <a:pt x="0" y="78"/>
                    </a:lnTo>
                    <a:lnTo>
                      <a:pt x="0" y="72"/>
                    </a:lnTo>
                    <a:lnTo>
                      <a:pt x="6" y="66"/>
                    </a:lnTo>
                    <a:lnTo>
                      <a:pt x="11" y="60"/>
                    </a:lnTo>
                    <a:lnTo>
                      <a:pt x="11" y="54"/>
                    </a:lnTo>
                    <a:lnTo>
                      <a:pt x="17" y="42"/>
                    </a:lnTo>
                    <a:lnTo>
                      <a:pt x="23" y="36"/>
                    </a:lnTo>
                    <a:lnTo>
                      <a:pt x="29" y="30"/>
                    </a:lnTo>
                    <a:lnTo>
                      <a:pt x="35" y="24"/>
                    </a:lnTo>
                    <a:lnTo>
                      <a:pt x="35" y="18"/>
                    </a:lnTo>
                    <a:lnTo>
                      <a:pt x="35" y="12"/>
                    </a:lnTo>
                    <a:lnTo>
                      <a:pt x="35" y="6"/>
                    </a:lnTo>
                    <a:lnTo>
                      <a:pt x="35"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94" name="Freeform 464"/>
              <p:cNvSpPr>
                <a:spLocks/>
              </p:cNvSpPr>
              <p:nvPr/>
            </p:nvSpPr>
            <p:spPr bwMode="auto">
              <a:xfrm>
                <a:off x="5197" y="1553"/>
                <a:ext cx="102" cy="143"/>
              </a:xfrm>
              <a:custGeom>
                <a:avLst/>
                <a:gdLst>
                  <a:gd name="T0" fmla="*/ 6 w 102"/>
                  <a:gd name="T1" fmla="*/ 137 h 143"/>
                  <a:gd name="T2" fmla="*/ 12 w 102"/>
                  <a:gd name="T3" fmla="*/ 119 h 143"/>
                  <a:gd name="T4" fmla="*/ 18 w 102"/>
                  <a:gd name="T5" fmla="*/ 101 h 143"/>
                  <a:gd name="T6" fmla="*/ 30 w 102"/>
                  <a:gd name="T7" fmla="*/ 83 h 143"/>
                  <a:gd name="T8" fmla="*/ 24 w 102"/>
                  <a:gd name="T9" fmla="*/ 77 h 143"/>
                  <a:gd name="T10" fmla="*/ 18 w 102"/>
                  <a:gd name="T11" fmla="*/ 65 h 143"/>
                  <a:gd name="T12" fmla="*/ 18 w 102"/>
                  <a:gd name="T13" fmla="*/ 59 h 143"/>
                  <a:gd name="T14" fmla="*/ 24 w 102"/>
                  <a:gd name="T15" fmla="*/ 59 h 143"/>
                  <a:gd name="T16" fmla="*/ 24 w 102"/>
                  <a:gd name="T17" fmla="*/ 65 h 143"/>
                  <a:gd name="T18" fmla="*/ 30 w 102"/>
                  <a:gd name="T19" fmla="*/ 71 h 143"/>
                  <a:gd name="T20" fmla="*/ 36 w 102"/>
                  <a:gd name="T21" fmla="*/ 65 h 143"/>
                  <a:gd name="T22" fmla="*/ 48 w 102"/>
                  <a:gd name="T23" fmla="*/ 59 h 143"/>
                  <a:gd name="T24" fmla="*/ 54 w 102"/>
                  <a:gd name="T25" fmla="*/ 47 h 143"/>
                  <a:gd name="T26" fmla="*/ 60 w 102"/>
                  <a:gd name="T27" fmla="*/ 41 h 143"/>
                  <a:gd name="T28" fmla="*/ 60 w 102"/>
                  <a:gd name="T29" fmla="*/ 35 h 143"/>
                  <a:gd name="T30" fmla="*/ 54 w 102"/>
                  <a:gd name="T31" fmla="*/ 18 h 143"/>
                  <a:gd name="T32" fmla="*/ 48 w 102"/>
                  <a:gd name="T33" fmla="*/ 6 h 143"/>
                  <a:gd name="T34" fmla="*/ 48 w 102"/>
                  <a:gd name="T35" fmla="*/ 6 h 143"/>
                  <a:gd name="T36" fmla="*/ 54 w 102"/>
                  <a:gd name="T37" fmla="*/ 12 h 143"/>
                  <a:gd name="T38" fmla="*/ 60 w 102"/>
                  <a:gd name="T39" fmla="*/ 30 h 143"/>
                  <a:gd name="T40" fmla="*/ 66 w 102"/>
                  <a:gd name="T41" fmla="*/ 30 h 143"/>
                  <a:gd name="T42" fmla="*/ 72 w 102"/>
                  <a:gd name="T43" fmla="*/ 18 h 143"/>
                  <a:gd name="T44" fmla="*/ 78 w 102"/>
                  <a:gd name="T45" fmla="*/ 6 h 143"/>
                  <a:gd name="T46" fmla="*/ 84 w 102"/>
                  <a:gd name="T47" fmla="*/ 0 h 143"/>
                  <a:gd name="T48" fmla="*/ 90 w 102"/>
                  <a:gd name="T49" fmla="*/ 0 h 143"/>
                  <a:gd name="T50" fmla="*/ 90 w 102"/>
                  <a:gd name="T51" fmla="*/ 0 h 143"/>
                  <a:gd name="T52" fmla="*/ 84 w 102"/>
                  <a:gd name="T53" fmla="*/ 6 h 143"/>
                  <a:gd name="T54" fmla="*/ 78 w 102"/>
                  <a:gd name="T55" fmla="*/ 12 h 143"/>
                  <a:gd name="T56" fmla="*/ 72 w 102"/>
                  <a:gd name="T57" fmla="*/ 30 h 143"/>
                  <a:gd name="T58" fmla="*/ 66 w 102"/>
                  <a:gd name="T59" fmla="*/ 35 h 143"/>
                  <a:gd name="T60" fmla="*/ 72 w 102"/>
                  <a:gd name="T61" fmla="*/ 35 h 143"/>
                  <a:gd name="T62" fmla="*/ 78 w 102"/>
                  <a:gd name="T63" fmla="*/ 35 h 143"/>
                  <a:gd name="T64" fmla="*/ 90 w 102"/>
                  <a:gd name="T65" fmla="*/ 30 h 143"/>
                  <a:gd name="T66" fmla="*/ 96 w 102"/>
                  <a:gd name="T67" fmla="*/ 30 h 143"/>
                  <a:gd name="T68" fmla="*/ 102 w 102"/>
                  <a:gd name="T69" fmla="*/ 24 h 143"/>
                  <a:gd name="T70" fmla="*/ 102 w 102"/>
                  <a:gd name="T71" fmla="*/ 24 h 143"/>
                  <a:gd name="T72" fmla="*/ 102 w 102"/>
                  <a:gd name="T73" fmla="*/ 30 h 143"/>
                  <a:gd name="T74" fmla="*/ 90 w 102"/>
                  <a:gd name="T75" fmla="*/ 35 h 143"/>
                  <a:gd name="T76" fmla="*/ 78 w 102"/>
                  <a:gd name="T77" fmla="*/ 41 h 143"/>
                  <a:gd name="T78" fmla="*/ 66 w 102"/>
                  <a:gd name="T79" fmla="*/ 47 h 143"/>
                  <a:gd name="T80" fmla="*/ 60 w 102"/>
                  <a:gd name="T81" fmla="*/ 47 h 143"/>
                  <a:gd name="T82" fmla="*/ 48 w 102"/>
                  <a:gd name="T83" fmla="*/ 59 h 143"/>
                  <a:gd name="T84" fmla="*/ 48 w 102"/>
                  <a:gd name="T85" fmla="*/ 65 h 143"/>
                  <a:gd name="T86" fmla="*/ 54 w 102"/>
                  <a:gd name="T87" fmla="*/ 65 h 143"/>
                  <a:gd name="T88" fmla="*/ 54 w 102"/>
                  <a:gd name="T89" fmla="*/ 71 h 143"/>
                  <a:gd name="T90" fmla="*/ 48 w 102"/>
                  <a:gd name="T91" fmla="*/ 71 h 143"/>
                  <a:gd name="T92" fmla="*/ 42 w 102"/>
                  <a:gd name="T93" fmla="*/ 77 h 143"/>
                  <a:gd name="T94" fmla="*/ 42 w 102"/>
                  <a:gd name="T95" fmla="*/ 77 h 143"/>
                  <a:gd name="T96" fmla="*/ 42 w 102"/>
                  <a:gd name="T97" fmla="*/ 77 h 143"/>
                  <a:gd name="T98" fmla="*/ 36 w 102"/>
                  <a:gd name="T99" fmla="*/ 89 h 143"/>
                  <a:gd name="T100" fmla="*/ 24 w 102"/>
                  <a:gd name="T101" fmla="*/ 107 h 143"/>
                  <a:gd name="T102" fmla="*/ 18 w 102"/>
                  <a:gd name="T103" fmla="*/ 125 h 143"/>
                  <a:gd name="T104" fmla="*/ 18 w 102"/>
                  <a:gd name="T105" fmla="*/ 131 h 143"/>
                  <a:gd name="T106" fmla="*/ 18 w 102"/>
                  <a:gd name="T107" fmla="*/ 137 h 143"/>
                  <a:gd name="T108" fmla="*/ 12 w 102"/>
                  <a:gd name="T109" fmla="*/ 137 h 143"/>
                  <a:gd name="T110" fmla="*/ 6 w 102"/>
                  <a:gd name="T111" fmla="*/ 143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
                  <a:gd name="T169" fmla="*/ 0 h 143"/>
                  <a:gd name="T170" fmla="*/ 102 w 102"/>
                  <a:gd name="T171" fmla="*/ 143 h 1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 h="143">
                    <a:moveTo>
                      <a:pt x="0" y="143"/>
                    </a:moveTo>
                    <a:lnTo>
                      <a:pt x="6" y="137"/>
                    </a:lnTo>
                    <a:lnTo>
                      <a:pt x="12" y="125"/>
                    </a:lnTo>
                    <a:lnTo>
                      <a:pt x="12" y="119"/>
                    </a:lnTo>
                    <a:lnTo>
                      <a:pt x="18" y="107"/>
                    </a:lnTo>
                    <a:lnTo>
                      <a:pt x="18" y="101"/>
                    </a:lnTo>
                    <a:lnTo>
                      <a:pt x="24" y="95"/>
                    </a:lnTo>
                    <a:lnTo>
                      <a:pt x="30" y="83"/>
                    </a:lnTo>
                    <a:lnTo>
                      <a:pt x="30" y="77"/>
                    </a:lnTo>
                    <a:lnTo>
                      <a:pt x="24" y="77"/>
                    </a:lnTo>
                    <a:lnTo>
                      <a:pt x="24" y="71"/>
                    </a:lnTo>
                    <a:lnTo>
                      <a:pt x="18" y="65"/>
                    </a:lnTo>
                    <a:lnTo>
                      <a:pt x="18" y="59"/>
                    </a:lnTo>
                    <a:lnTo>
                      <a:pt x="24" y="59"/>
                    </a:lnTo>
                    <a:lnTo>
                      <a:pt x="24" y="65"/>
                    </a:lnTo>
                    <a:lnTo>
                      <a:pt x="30" y="65"/>
                    </a:lnTo>
                    <a:lnTo>
                      <a:pt x="30" y="71"/>
                    </a:lnTo>
                    <a:lnTo>
                      <a:pt x="36" y="71"/>
                    </a:lnTo>
                    <a:lnTo>
                      <a:pt x="36" y="65"/>
                    </a:lnTo>
                    <a:lnTo>
                      <a:pt x="42" y="59"/>
                    </a:lnTo>
                    <a:lnTo>
                      <a:pt x="48" y="59"/>
                    </a:lnTo>
                    <a:lnTo>
                      <a:pt x="48" y="53"/>
                    </a:lnTo>
                    <a:lnTo>
                      <a:pt x="54" y="47"/>
                    </a:lnTo>
                    <a:lnTo>
                      <a:pt x="54" y="41"/>
                    </a:lnTo>
                    <a:lnTo>
                      <a:pt x="60" y="41"/>
                    </a:lnTo>
                    <a:lnTo>
                      <a:pt x="60" y="35"/>
                    </a:lnTo>
                    <a:lnTo>
                      <a:pt x="60" y="24"/>
                    </a:lnTo>
                    <a:lnTo>
                      <a:pt x="54" y="18"/>
                    </a:lnTo>
                    <a:lnTo>
                      <a:pt x="54" y="12"/>
                    </a:lnTo>
                    <a:lnTo>
                      <a:pt x="48" y="6"/>
                    </a:lnTo>
                    <a:lnTo>
                      <a:pt x="54" y="12"/>
                    </a:lnTo>
                    <a:lnTo>
                      <a:pt x="60" y="18"/>
                    </a:lnTo>
                    <a:lnTo>
                      <a:pt x="60" y="30"/>
                    </a:lnTo>
                    <a:lnTo>
                      <a:pt x="66" y="35"/>
                    </a:lnTo>
                    <a:lnTo>
                      <a:pt x="66" y="30"/>
                    </a:lnTo>
                    <a:lnTo>
                      <a:pt x="66" y="24"/>
                    </a:lnTo>
                    <a:lnTo>
                      <a:pt x="72" y="18"/>
                    </a:lnTo>
                    <a:lnTo>
                      <a:pt x="72" y="12"/>
                    </a:lnTo>
                    <a:lnTo>
                      <a:pt x="78" y="6"/>
                    </a:lnTo>
                    <a:lnTo>
                      <a:pt x="84" y="0"/>
                    </a:lnTo>
                    <a:lnTo>
                      <a:pt x="90" y="0"/>
                    </a:lnTo>
                    <a:lnTo>
                      <a:pt x="84" y="0"/>
                    </a:lnTo>
                    <a:lnTo>
                      <a:pt x="84" y="6"/>
                    </a:lnTo>
                    <a:lnTo>
                      <a:pt x="84" y="12"/>
                    </a:lnTo>
                    <a:lnTo>
                      <a:pt x="78" y="12"/>
                    </a:lnTo>
                    <a:lnTo>
                      <a:pt x="78" y="24"/>
                    </a:lnTo>
                    <a:lnTo>
                      <a:pt x="72" y="30"/>
                    </a:lnTo>
                    <a:lnTo>
                      <a:pt x="66" y="35"/>
                    </a:lnTo>
                    <a:lnTo>
                      <a:pt x="72" y="35"/>
                    </a:lnTo>
                    <a:lnTo>
                      <a:pt x="78" y="35"/>
                    </a:lnTo>
                    <a:lnTo>
                      <a:pt x="84" y="35"/>
                    </a:lnTo>
                    <a:lnTo>
                      <a:pt x="90" y="30"/>
                    </a:lnTo>
                    <a:lnTo>
                      <a:pt x="96" y="30"/>
                    </a:lnTo>
                    <a:lnTo>
                      <a:pt x="102" y="24"/>
                    </a:lnTo>
                    <a:lnTo>
                      <a:pt x="102" y="30"/>
                    </a:lnTo>
                    <a:lnTo>
                      <a:pt x="96" y="30"/>
                    </a:lnTo>
                    <a:lnTo>
                      <a:pt x="90" y="35"/>
                    </a:lnTo>
                    <a:lnTo>
                      <a:pt x="84" y="41"/>
                    </a:lnTo>
                    <a:lnTo>
                      <a:pt x="78" y="41"/>
                    </a:lnTo>
                    <a:lnTo>
                      <a:pt x="72" y="41"/>
                    </a:lnTo>
                    <a:lnTo>
                      <a:pt x="66" y="47"/>
                    </a:lnTo>
                    <a:lnTo>
                      <a:pt x="60" y="47"/>
                    </a:lnTo>
                    <a:lnTo>
                      <a:pt x="54" y="53"/>
                    </a:lnTo>
                    <a:lnTo>
                      <a:pt x="48" y="59"/>
                    </a:lnTo>
                    <a:lnTo>
                      <a:pt x="48" y="65"/>
                    </a:lnTo>
                    <a:lnTo>
                      <a:pt x="54" y="65"/>
                    </a:lnTo>
                    <a:lnTo>
                      <a:pt x="54" y="71"/>
                    </a:lnTo>
                    <a:lnTo>
                      <a:pt x="48" y="71"/>
                    </a:lnTo>
                    <a:lnTo>
                      <a:pt x="48" y="77"/>
                    </a:lnTo>
                    <a:lnTo>
                      <a:pt x="42" y="77"/>
                    </a:lnTo>
                    <a:lnTo>
                      <a:pt x="42" y="71"/>
                    </a:lnTo>
                    <a:lnTo>
                      <a:pt x="42" y="77"/>
                    </a:lnTo>
                    <a:lnTo>
                      <a:pt x="36" y="83"/>
                    </a:lnTo>
                    <a:lnTo>
                      <a:pt x="36" y="89"/>
                    </a:lnTo>
                    <a:lnTo>
                      <a:pt x="30" y="101"/>
                    </a:lnTo>
                    <a:lnTo>
                      <a:pt x="24" y="107"/>
                    </a:lnTo>
                    <a:lnTo>
                      <a:pt x="24" y="113"/>
                    </a:lnTo>
                    <a:lnTo>
                      <a:pt x="18" y="125"/>
                    </a:lnTo>
                    <a:lnTo>
                      <a:pt x="18" y="131"/>
                    </a:lnTo>
                    <a:lnTo>
                      <a:pt x="18" y="137"/>
                    </a:lnTo>
                    <a:lnTo>
                      <a:pt x="12" y="137"/>
                    </a:lnTo>
                    <a:lnTo>
                      <a:pt x="6" y="143"/>
                    </a:lnTo>
                    <a:lnTo>
                      <a:pt x="0" y="143"/>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95" name="Freeform 465"/>
              <p:cNvSpPr>
                <a:spLocks/>
              </p:cNvSpPr>
              <p:nvPr/>
            </p:nvSpPr>
            <p:spPr bwMode="auto">
              <a:xfrm>
                <a:off x="5048" y="1780"/>
                <a:ext cx="66" cy="113"/>
              </a:xfrm>
              <a:custGeom>
                <a:avLst/>
                <a:gdLst>
                  <a:gd name="T0" fmla="*/ 48 w 66"/>
                  <a:gd name="T1" fmla="*/ 6 h 113"/>
                  <a:gd name="T2" fmla="*/ 36 w 66"/>
                  <a:gd name="T3" fmla="*/ 24 h 113"/>
                  <a:gd name="T4" fmla="*/ 36 w 66"/>
                  <a:gd name="T5" fmla="*/ 24 h 113"/>
                  <a:gd name="T6" fmla="*/ 24 w 66"/>
                  <a:gd name="T7" fmla="*/ 30 h 113"/>
                  <a:gd name="T8" fmla="*/ 12 w 66"/>
                  <a:gd name="T9" fmla="*/ 36 h 113"/>
                  <a:gd name="T10" fmla="*/ 6 w 66"/>
                  <a:gd name="T11" fmla="*/ 42 h 113"/>
                  <a:gd name="T12" fmla="*/ 0 w 66"/>
                  <a:gd name="T13" fmla="*/ 42 h 113"/>
                  <a:gd name="T14" fmla="*/ 0 w 66"/>
                  <a:gd name="T15" fmla="*/ 48 h 113"/>
                  <a:gd name="T16" fmla="*/ 6 w 66"/>
                  <a:gd name="T17" fmla="*/ 42 h 113"/>
                  <a:gd name="T18" fmla="*/ 12 w 66"/>
                  <a:gd name="T19" fmla="*/ 36 h 113"/>
                  <a:gd name="T20" fmla="*/ 24 w 66"/>
                  <a:gd name="T21" fmla="*/ 36 h 113"/>
                  <a:gd name="T22" fmla="*/ 30 w 66"/>
                  <a:gd name="T23" fmla="*/ 30 h 113"/>
                  <a:gd name="T24" fmla="*/ 36 w 66"/>
                  <a:gd name="T25" fmla="*/ 36 h 113"/>
                  <a:gd name="T26" fmla="*/ 30 w 66"/>
                  <a:gd name="T27" fmla="*/ 48 h 113"/>
                  <a:gd name="T28" fmla="*/ 24 w 66"/>
                  <a:gd name="T29" fmla="*/ 60 h 113"/>
                  <a:gd name="T30" fmla="*/ 18 w 66"/>
                  <a:gd name="T31" fmla="*/ 66 h 113"/>
                  <a:gd name="T32" fmla="*/ 12 w 66"/>
                  <a:gd name="T33" fmla="*/ 72 h 113"/>
                  <a:gd name="T34" fmla="*/ 6 w 66"/>
                  <a:gd name="T35" fmla="*/ 78 h 113"/>
                  <a:gd name="T36" fmla="*/ 6 w 66"/>
                  <a:gd name="T37" fmla="*/ 84 h 113"/>
                  <a:gd name="T38" fmla="*/ 6 w 66"/>
                  <a:gd name="T39" fmla="*/ 84 h 113"/>
                  <a:gd name="T40" fmla="*/ 6 w 66"/>
                  <a:gd name="T41" fmla="*/ 84 h 113"/>
                  <a:gd name="T42" fmla="*/ 12 w 66"/>
                  <a:gd name="T43" fmla="*/ 78 h 113"/>
                  <a:gd name="T44" fmla="*/ 24 w 66"/>
                  <a:gd name="T45" fmla="*/ 72 h 113"/>
                  <a:gd name="T46" fmla="*/ 30 w 66"/>
                  <a:gd name="T47" fmla="*/ 66 h 113"/>
                  <a:gd name="T48" fmla="*/ 30 w 66"/>
                  <a:gd name="T49" fmla="*/ 72 h 113"/>
                  <a:gd name="T50" fmla="*/ 30 w 66"/>
                  <a:gd name="T51" fmla="*/ 101 h 113"/>
                  <a:gd name="T52" fmla="*/ 36 w 66"/>
                  <a:gd name="T53" fmla="*/ 113 h 113"/>
                  <a:gd name="T54" fmla="*/ 36 w 66"/>
                  <a:gd name="T55" fmla="*/ 113 h 113"/>
                  <a:gd name="T56" fmla="*/ 36 w 66"/>
                  <a:gd name="T57" fmla="*/ 101 h 113"/>
                  <a:gd name="T58" fmla="*/ 36 w 66"/>
                  <a:gd name="T59" fmla="*/ 66 h 113"/>
                  <a:gd name="T60" fmla="*/ 36 w 66"/>
                  <a:gd name="T61" fmla="*/ 54 h 113"/>
                  <a:gd name="T62" fmla="*/ 36 w 66"/>
                  <a:gd name="T63" fmla="*/ 60 h 113"/>
                  <a:gd name="T64" fmla="*/ 42 w 66"/>
                  <a:gd name="T65" fmla="*/ 66 h 113"/>
                  <a:gd name="T66" fmla="*/ 48 w 66"/>
                  <a:gd name="T67" fmla="*/ 72 h 113"/>
                  <a:gd name="T68" fmla="*/ 54 w 66"/>
                  <a:gd name="T69" fmla="*/ 78 h 113"/>
                  <a:gd name="T70" fmla="*/ 60 w 66"/>
                  <a:gd name="T71" fmla="*/ 84 h 113"/>
                  <a:gd name="T72" fmla="*/ 66 w 66"/>
                  <a:gd name="T73" fmla="*/ 84 h 113"/>
                  <a:gd name="T74" fmla="*/ 60 w 66"/>
                  <a:gd name="T75" fmla="*/ 84 h 113"/>
                  <a:gd name="T76" fmla="*/ 54 w 66"/>
                  <a:gd name="T77" fmla="*/ 78 h 113"/>
                  <a:gd name="T78" fmla="*/ 48 w 66"/>
                  <a:gd name="T79" fmla="*/ 72 h 113"/>
                  <a:gd name="T80" fmla="*/ 48 w 66"/>
                  <a:gd name="T81" fmla="*/ 60 h 113"/>
                  <a:gd name="T82" fmla="*/ 42 w 66"/>
                  <a:gd name="T83" fmla="*/ 54 h 113"/>
                  <a:gd name="T84" fmla="*/ 42 w 66"/>
                  <a:gd name="T85" fmla="*/ 48 h 113"/>
                  <a:gd name="T86" fmla="*/ 42 w 66"/>
                  <a:gd name="T87" fmla="*/ 36 h 113"/>
                  <a:gd name="T88" fmla="*/ 42 w 66"/>
                  <a:gd name="T89" fmla="*/ 30 h 113"/>
                  <a:gd name="T90" fmla="*/ 48 w 66"/>
                  <a:gd name="T91" fmla="*/ 30 h 113"/>
                  <a:gd name="T92" fmla="*/ 48 w 66"/>
                  <a:gd name="T93" fmla="*/ 36 h 113"/>
                  <a:gd name="T94" fmla="*/ 54 w 66"/>
                  <a:gd name="T95" fmla="*/ 42 h 113"/>
                  <a:gd name="T96" fmla="*/ 60 w 66"/>
                  <a:gd name="T97" fmla="*/ 48 h 113"/>
                  <a:gd name="T98" fmla="*/ 66 w 66"/>
                  <a:gd name="T99" fmla="*/ 48 h 113"/>
                  <a:gd name="T100" fmla="*/ 66 w 66"/>
                  <a:gd name="T101" fmla="*/ 54 h 113"/>
                  <a:gd name="T102" fmla="*/ 66 w 66"/>
                  <a:gd name="T103" fmla="*/ 48 h 113"/>
                  <a:gd name="T104" fmla="*/ 60 w 66"/>
                  <a:gd name="T105" fmla="*/ 36 h 113"/>
                  <a:gd name="T106" fmla="*/ 48 w 66"/>
                  <a:gd name="T107" fmla="*/ 30 h 113"/>
                  <a:gd name="T108" fmla="*/ 48 w 66"/>
                  <a:gd name="T109" fmla="*/ 24 h 113"/>
                  <a:gd name="T110" fmla="*/ 48 w 66"/>
                  <a:gd name="T111" fmla="*/ 12 h 113"/>
                  <a:gd name="T112" fmla="*/ 54 w 66"/>
                  <a:gd name="T113" fmla="*/ 6 h 113"/>
                  <a:gd name="T114" fmla="*/ 48 w 66"/>
                  <a:gd name="T115" fmla="*/ 0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113"/>
                  <a:gd name="T176" fmla="*/ 66 w 66"/>
                  <a:gd name="T177" fmla="*/ 113 h 1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113">
                    <a:moveTo>
                      <a:pt x="48" y="6"/>
                    </a:moveTo>
                    <a:lnTo>
                      <a:pt x="48" y="6"/>
                    </a:lnTo>
                    <a:lnTo>
                      <a:pt x="42" y="18"/>
                    </a:lnTo>
                    <a:lnTo>
                      <a:pt x="36" y="24"/>
                    </a:lnTo>
                    <a:lnTo>
                      <a:pt x="30" y="30"/>
                    </a:lnTo>
                    <a:lnTo>
                      <a:pt x="24" y="30"/>
                    </a:lnTo>
                    <a:lnTo>
                      <a:pt x="18" y="30"/>
                    </a:lnTo>
                    <a:lnTo>
                      <a:pt x="12" y="36"/>
                    </a:lnTo>
                    <a:lnTo>
                      <a:pt x="6" y="36"/>
                    </a:lnTo>
                    <a:lnTo>
                      <a:pt x="6" y="42"/>
                    </a:lnTo>
                    <a:lnTo>
                      <a:pt x="0" y="42"/>
                    </a:lnTo>
                    <a:lnTo>
                      <a:pt x="0" y="48"/>
                    </a:lnTo>
                    <a:lnTo>
                      <a:pt x="6" y="42"/>
                    </a:lnTo>
                    <a:lnTo>
                      <a:pt x="12" y="42"/>
                    </a:lnTo>
                    <a:lnTo>
                      <a:pt x="12" y="36"/>
                    </a:lnTo>
                    <a:lnTo>
                      <a:pt x="18" y="36"/>
                    </a:lnTo>
                    <a:lnTo>
                      <a:pt x="24" y="36"/>
                    </a:lnTo>
                    <a:lnTo>
                      <a:pt x="30" y="30"/>
                    </a:lnTo>
                    <a:lnTo>
                      <a:pt x="36" y="30"/>
                    </a:lnTo>
                    <a:lnTo>
                      <a:pt x="36" y="36"/>
                    </a:lnTo>
                    <a:lnTo>
                      <a:pt x="30" y="42"/>
                    </a:lnTo>
                    <a:lnTo>
                      <a:pt x="30" y="48"/>
                    </a:lnTo>
                    <a:lnTo>
                      <a:pt x="30" y="54"/>
                    </a:lnTo>
                    <a:lnTo>
                      <a:pt x="24" y="60"/>
                    </a:lnTo>
                    <a:lnTo>
                      <a:pt x="18" y="66"/>
                    </a:lnTo>
                    <a:lnTo>
                      <a:pt x="12" y="72"/>
                    </a:lnTo>
                    <a:lnTo>
                      <a:pt x="6" y="78"/>
                    </a:lnTo>
                    <a:lnTo>
                      <a:pt x="6" y="84"/>
                    </a:lnTo>
                    <a:lnTo>
                      <a:pt x="12" y="78"/>
                    </a:lnTo>
                    <a:lnTo>
                      <a:pt x="18" y="72"/>
                    </a:lnTo>
                    <a:lnTo>
                      <a:pt x="24" y="72"/>
                    </a:lnTo>
                    <a:lnTo>
                      <a:pt x="24" y="66"/>
                    </a:lnTo>
                    <a:lnTo>
                      <a:pt x="30" y="66"/>
                    </a:lnTo>
                    <a:lnTo>
                      <a:pt x="30" y="72"/>
                    </a:lnTo>
                    <a:lnTo>
                      <a:pt x="30" y="90"/>
                    </a:lnTo>
                    <a:lnTo>
                      <a:pt x="30" y="101"/>
                    </a:lnTo>
                    <a:lnTo>
                      <a:pt x="36" y="113"/>
                    </a:lnTo>
                    <a:lnTo>
                      <a:pt x="36" y="107"/>
                    </a:lnTo>
                    <a:lnTo>
                      <a:pt x="36" y="101"/>
                    </a:lnTo>
                    <a:lnTo>
                      <a:pt x="36" y="84"/>
                    </a:lnTo>
                    <a:lnTo>
                      <a:pt x="36" y="66"/>
                    </a:lnTo>
                    <a:lnTo>
                      <a:pt x="36" y="60"/>
                    </a:lnTo>
                    <a:lnTo>
                      <a:pt x="36" y="54"/>
                    </a:lnTo>
                    <a:lnTo>
                      <a:pt x="36" y="60"/>
                    </a:lnTo>
                    <a:lnTo>
                      <a:pt x="42" y="66"/>
                    </a:lnTo>
                    <a:lnTo>
                      <a:pt x="48" y="72"/>
                    </a:lnTo>
                    <a:lnTo>
                      <a:pt x="48" y="78"/>
                    </a:lnTo>
                    <a:lnTo>
                      <a:pt x="54" y="78"/>
                    </a:lnTo>
                    <a:lnTo>
                      <a:pt x="54" y="84"/>
                    </a:lnTo>
                    <a:lnTo>
                      <a:pt x="60" y="84"/>
                    </a:lnTo>
                    <a:lnTo>
                      <a:pt x="66" y="84"/>
                    </a:lnTo>
                    <a:lnTo>
                      <a:pt x="60" y="84"/>
                    </a:lnTo>
                    <a:lnTo>
                      <a:pt x="60" y="78"/>
                    </a:lnTo>
                    <a:lnTo>
                      <a:pt x="54" y="78"/>
                    </a:lnTo>
                    <a:lnTo>
                      <a:pt x="54" y="72"/>
                    </a:lnTo>
                    <a:lnTo>
                      <a:pt x="48" y="72"/>
                    </a:lnTo>
                    <a:lnTo>
                      <a:pt x="48" y="66"/>
                    </a:lnTo>
                    <a:lnTo>
                      <a:pt x="48" y="60"/>
                    </a:lnTo>
                    <a:lnTo>
                      <a:pt x="42" y="60"/>
                    </a:lnTo>
                    <a:lnTo>
                      <a:pt x="42" y="54"/>
                    </a:lnTo>
                    <a:lnTo>
                      <a:pt x="42" y="48"/>
                    </a:lnTo>
                    <a:lnTo>
                      <a:pt x="42" y="42"/>
                    </a:lnTo>
                    <a:lnTo>
                      <a:pt x="42" y="36"/>
                    </a:lnTo>
                    <a:lnTo>
                      <a:pt x="42" y="30"/>
                    </a:lnTo>
                    <a:lnTo>
                      <a:pt x="48" y="30"/>
                    </a:lnTo>
                    <a:lnTo>
                      <a:pt x="48" y="36"/>
                    </a:lnTo>
                    <a:lnTo>
                      <a:pt x="54" y="36"/>
                    </a:lnTo>
                    <a:lnTo>
                      <a:pt x="54" y="42"/>
                    </a:lnTo>
                    <a:lnTo>
                      <a:pt x="60" y="42"/>
                    </a:lnTo>
                    <a:lnTo>
                      <a:pt x="60" y="48"/>
                    </a:lnTo>
                    <a:lnTo>
                      <a:pt x="66" y="48"/>
                    </a:lnTo>
                    <a:lnTo>
                      <a:pt x="66" y="54"/>
                    </a:lnTo>
                    <a:lnTo>
                      <a:pt x="66" y="48"/>
                    </a:lnTo>
                    <a:lnTo>
                      <a:pt x="60" y="42"/>
                    </a:lnTo>
                    <a:lnTo>
                      <a:pt x="60" y="36"/>
                    </a:lnTo>
                    <a:lnTo>
                      <a:pt x="54" y="36"/>
                    </a:lnTo>
                    <a:lnTo>
                      <a:pt x="48" y="30"/>
                    </a:lnTo>
                    <a:lnTo>
                      <a:pt x="48" y="24"/>
                    </a:lnTo>
                    <a:lnTo>
                      <a:pt x="48" y="18"/>
                    </a:lnTo>
                    <a:lnTo>
                      <a:pt x="48" y="12"/>
                    </a:lnTo>
                    <a:lnTo>
                      <a:pt x="48" y="6"/>
                    </a:lnTo>
                    <a:lnTo>
                      <a:pt x="54" y="6"/>
                    </a:lnTo>
                    <a:lnTo>
                      <a:pt x="54" y="0"/>
                    </a:lnTo>
                    <a:lnTo>
                      <a:pt x="48" y="0"/>
                    </a:lnTo>
                    <a:lnTo>
                      <a:pt x="48" y="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96" name="Freeform 466"/>
              <p:cNvSpPr>
                <a:spLocks/>
              </p:cNvSpPr>
              <p:nvPr/>
            </p:nvSpPr>
            <p:spPr bwMode="auto">
              <a:xfrm>
                <a:off x="5281" y="1732"/>
                <a:ext cx="131" cy="102"/>
              </a:xfrm>
              <a:custGeom>
                <a:avLst/>
                <a:gdLst>
                  <a:gd name="T0" fmla="*/ 6 w 131"/>
                  <a:gd name="T1" fmla="*/ 12 h 102"/>
                  <a:gd name="T2" fmla="*/ 12 w 131"/>
                  <a:gd name="T3" fmla="*/ 18 h 102"/>
                  <a:gd name="T4" fmla="*/ 24 w 131"/>
                  <a:gd name="T5" fmla="*/ 24 h 102"/>
                  <a:gd name="T6" fmla="*/ 30 w 131"/>
                  <a:gd name="T7" fmla="*/ 24 h 102"/>
                  <a:gd name="T8" fmla="*/ 30 w 131"/>
                  <a:gd name="T9" fmla="*/ 48 h 102"/>
                  <a:gd name="T10" fmla="*/ 36 w 131"/>
                  <a:gd name="T11" fmla="*/ 66 h 102"/>
                  <a:gd name="T12" fmla="*/ 36 w 131"/>
                  <a:gd name="T13" fmla="*/ 60 h 102"/>
                  <a:gd name="T14" fmla="*/ 36 w 131"/>
                  <a:gd name="T15" fmla="*/ 36 h 102"/>
                  <a:gd name="T16" fmla="*/ 42 w 131"/>
                  <a:gd name="T17" fmla="*/ 30 h 102"/>
                  <a:gd name="T18" fmla="*/ 53 w 131"/>
                  <a:gd name="T19" fmla="*/ 42 h 102"/>
                  <a:gd name="T20" fmla="*/ 59 w 131"/>
                  <a:gd name="T21" fmla="*/ 48 h 102"/>
                  <a:gd name="T22" fmla="*/ 71 w 131"/>
                  <a:gd name="T23" fmla="*/ 90 h 102"/>
                  <a:gd name="T24" fmla="*/ 77 w 131"/>
                  <a:gd name="T25" fmla="*/ 102 h 102"/>
                  <a:gd name="T26" fmla="*/ 71 w 131"/>
                  <a:gd name="T27" fmla="*/ 84 h 102"/>
                  <a:gd name="T28" fmla="*/ 65 w 131"/>
                  <a:gd name="T29" fmla="*/ 54 h 102"/>
                  <a:gd name="T30" fmla="*/ 89 w 131"/>
                  <a:gd name="T31" fmla="*/ 66 h 102"/>
                  <a:gd name="T32" fmla="*/ 119 w 131"/>
                  <a:gd name="T33" fmla="*/ 84 h 102"/>
                  <a:gd name="T34" fmla="*/ 131 w 131"/>
                  <a:gd name="T35" fmla="*/ 90 h 102"/>
                  <a:gd name="T36" fmla="*/ 125 w 131"/>
                  <a:gd name="T37" fmla="*/ 84 h 102"/>
                  <a:gd name="T38" fmla="*/ 107 w 131"/>
                  <a:gd name="T39" fmla="*/ 72 h 102"/>
                  <a:gd name="T40" fmla="*/ 83 w 131"/>
                  <a:gd name="T41" fmla="*/ 54 h 102"/>
                  <a:gd name="T42" fmla="*/ 65 w 131"/>
                  <a:gd name="T43" fmla="*/ 48 h 102"/>
                  <a:gd name="T44" fmla="*/ 77 w 131"/>
                  <a:gd name="T45" fmla="*/ 42 h 102"/>
                  <a:gd name="T46" fmla="*/ 95 w 131"/>
                  <a:gd name="T47" fmla="*/ 42 h 102"/>
                  <a:gd name="T48" fmla="*/ 119 w 131"/>
                  <a:gd name="T49" fmla="*/ 42 h 102"/>
                  <a:gd name="T50" fmla="*/ 131 w 131"/>
                  <a:gd name="T51" fmla="*/ 42 h 102"/>
                  <a:gd name="T52" fmla="*/ 125 w 131"/>
                  <a:gd name="T53" fmla="*/ 36 h 102"/>
                  <a:gd name="T54" fmla="*/ 107 w 131"/>
                  <a:gd name="T55" fmla="*/ 36 h 102"/>
                  <a:gd name="T56" fmla="*/ 77 w 131"/>
                  <a:gd name="T57" fmla="*/ 36 h 102"/>
                  <a:gd name="T58" fmla="*/ 65 w 131"/>
                  <a:gd name="T59" fmla="*/ 36 h 102"/>
                  <a:gd name="T60" fmla="*/ 53 w 131"/>
                  <a:gd name="T61" fmla="*/ 30 h 102"/>
                  <a:gd name="T62" fmla="*/ 48 w 131"/>
                  <a:gd name="T63" fmla="*/ 24 h 102"/>
                  <a:gd name="T64" fmla="*/ 53 w 131"/>
                  <a:gd name="T65" fmla="*/ 18 h 102"/>
                  <a:gd name="T66" fmla="*/ 71 w 131"/>
                  <a:gd name="T67" fmla="*/ 6 h 102"/>
                  <a:gd name="T68" fmla="*/ 83 w 131"/>
                  <a:gd name="T69" fmla="*/ 0 h 102"/>
                  <a:gd name="T70" fmla="*/ 83 w 131"/>
                  <a:gd name="T71" fmla="*/ 0 h 102"/>
                  <a:gd name="T72" fmla="*/ 65 w 131"/>
                  <a:gd name="T73" fmla="*/ 6 h 102"/>
                  <a:gd name="T74" fmla="*/ 48 w 131"/>
                  <a:gd name="T75" fmla="*/ 12 h 102"/>
                  <a:gd name="T76" fmla="*/ 42 w 131"/>
                  <a:gd name="T77" fmla="*/ 18 h 102"/>
                  <a:gd name="T78" fmla="*/ 30 w 131"/>
                  <a:gd name="T79" fmla="*/ 18 h 102"/>
                  <a:gd name="T80" fmla="*/ 18 w 131"/>
                  <a:gd name="T81" fmla="*/ 12 h 102"/>
                  <a:gd name="T82" fmla="*/ 6 w 131"/>
                  <a:gd name="T83" fmla="*/ 6 h 102"/>
                  <a:gd name="T84" fmla="*/ 0 w 131"/>
                  <a:gd name="T85" fmla="*/ 6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1"/>
                  <a:gd name="T130" fmla="*/ 0 h 102"/>
                  <a:gd name="T131" fmla="*/ 131 w 131"/>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1" h="102">
                    <a:moveTo>
                      <a:pt x="0" y="6"/>
                    </a:moveTo>
                    <a:lnTo>
                      <a:pt x="6" y="12"/>
                    </a:lnTo>
                    <a:lnTo>
                      <a:pt x="12" y="18"/>
                    </a:lnTo>
                    <a:lnTo>
                      <a:pt x="18" y="18"/>
                    </a:lnTo>
                    <a:lnTo>
                      <a:pt x="24" y="24"/>
                    </a:lnTo>
                    <a:lnTo>
                      <a:pt x="30" y="24"/>
                    </a:lnTo>
                    <a:lnTo>
                      <a:pt x="30" y="30"/>
                    </a:lnTo>
                    <a:lnTo>
                      <a:pt x="30" y="36"/>
                    </a:lnTo>
                    <a:lnTo>
                      <a:pt x="30" y="48"/>
                    </a:lnTo>
                    <a:lnTo>
                      <a:pt x="30" y="54"/>
                    </a:lnTo>
                    <a:lnTo>
                      <a:pt x="30" y="66"/>
                    </a:lnTo>
                    <a:lnTo>
                      <a:pt x="36" y="66"/>
                    </a:lnTo>
                    <a:lnTo>
                      <a:pt x="36" y="60"/>
                    </a:lnTo>
                    <a:lnTo>
                      <a:pt x="36" y="54"/>
                    </a:lnTo>
                    <a:lnTo>
                      <a:pt x="36" y="42"/>
                    </a:lnTo>
                    <a:lnTo>
                      <a:pt x="36" y="36"/>
                    </a:lnTo>
                    <a:lnTo>
                      <a:pt x="36" y="30"/>
                    </a:lnTo>
                    <a:lnTo>
                      <a:pt x="42" y="30"/>
                    </a:lnTo>
                    <a:lnTo>
                      <a:pt x="48" y="36"/>
                    </a:lnTo>
                    <a:lnTo>
                      <a:pt x="53" y="42"/>
                    </a:lnTo>
                    <a:lnTo>
                      <a:pt x="59" y="48"/>
                    </a:lnTo>
                    <a:lnTo>
                      <a:pt x="59" y="60"/>
                    </a:lnTo>
                    <a:lnTo>
                      <a:pt x="65" y="78"/>
                    </a:lnTo>
                    <a:lnTo>
                      <a:pt x="71" y="90"/>
                    </a:lnTo>
                    <a:lnTo>
                      <a:pt x="71" y="102"/>
                    </a:lnTo>
                    <a:lnTo>
                      <a:pt x="77" y="102"/>
                    </a:lnTo>
                    <a:lnTo>
                      <a:pt x="71" y="96"/>
                    </a:lnTo>
                    <a:lnTo>
                      <a:pt x="71" y="90"/>
                    </a:lnTo>
                    <a:lnTo>
                      <a:pt x="71" y="84"/>
                    </a:lnTo>
                    <a:lnTo>
                      <a:pt x="71" y="72"/>
                    </a:lnTo>
                    <a:lnTo>
                      <a:pt x="65" y="60"/>
                    </a:lnTo>
                    <a:lnTo>
                      <a:pt x="65" y="54"/>
                    </a:lnTo>
                    <a:lnTo>
                      <a:pt x="71" y="54"/>
                    </a:lnTo>
                    <a:lnTo>
                      <a:pt x="83" y="60"/>
                    </a:lnTo>
                    <a:lnTo>
                      <a:pt x="89" y="66"/>
                    </a:lnTo>
                    <a:lnTo>
                      <a:pt x="101" y="72"/>
                    </a:lnTo>
                    <a:lnTo>
                      <a:pt x="113" y="78"/>
                    </a:lnTo>
                    <a:lnTo>
                      <a:pt x="119" y="84"/>
                    </a:lnTo>
                    <a:lnTo>
                      <a:pt x="125" y="84"/>
                    </a:lnTo>
                    <a:lnTo>
                      <a:pt x="131" y="90"/>
                    </a:lnTo>
                    <a:lnTo>
                      <a:pt x="131" y="84"/>
                    </a:lnTo>
                    <a:lnTo>
                      <a:pt x="125" y="84"/>
                    </a:lnTo>
                    <a:lnTo>
                      <a:pt x="125" y="78"/>
                    </a:lnTo>
                    <a:lnTo>
                      <a:pt x="113" y="72"/>
                    </a:lnTo>
                    <a:lnTo>
                      <a:pt x="107" y="72"/>
                    </a:lnTo>
                    <a:lnTo>
                      <a:pt x="101" y="66"/>
                    </a:lnTo>
                    <a:lnTo>
                      <a:pt x="89" y="60"/>
                    </a:lnTo>
                    <a:lnTo>
                      <a:pt x="83" y="54"/>
                    </a:lnTo>
                    <a:lnTo>
                      <a:pt x="77" y="48"/>
                    </a:lnTo>
                    <a:lnTo>
                      <a:pt x="71" y="48"/>
                    </a:lnTo>
                    <a:lnTo>
                      <a:pt x="65" y="48"/>
                    </a:lnTo>
                    <a:lnTo>
                      <a:pt x="71" y="42"/>
                    </a:lnTo>
                    <a:lnTo>
                      <a:pt x="77" y="42"/>
                    </a:lnTo>
                    <a:lnTo>
                      <a:pt x="83" y="42"/>
                    </a:lnTo>
                    <a:lnTo>
                      <a:pt x="89" y="42"/>
                    </a:lnTo>
                    <a:lnTo>
                      <a:pt x="95" y="42"/>
                    </a:lnTo>
                    <a:lnTo>
                      <a:pt x="101" y="42"/>
                    </a:lnTo>
                    <a:lnTo>
                      <a:pt x="107" y="42"/>
                    </a:lnTo>
                    <a:lnTo>
                      <a:pt x="119" y="42"/>
                    </a:lnTo>
                    <a:lnTo>
                      <a:pt x="125" y="42"/>
                    </a:lnTo>
                    <a:lnTo>
                      <a:pt x="131" y="42"/>
                    </a:lnTo>
                    <a:lnTo>
                      <a:pt x="125" y="36"/>
                    </a:lnTo>
                    <a:lnTo>
                      <a:pt x="119" y="36"/>
                    </a:lnTo>
                    <a:lnTo>
                      <a:pt x="113" y="36"/>
                    </a:lnTo>
                    <a:lnTo>
                      <a:pt x="107" y="36"/>
                    </a:lnTo>
                    <a:lnTo>
                      <a:pt x="95" y="36"/>
                    </a:lnTo>
                    <a:lnTo>
                      <a:pt x="89" y="36"/>
                    </a:lnTo>
                    <a:lnTo>
                      <a:pt x="77" y="36"/>
                    </a:lnTo>
                    <a:lnTo>
                      <a:pt x="71" y="36"/>
                    </a:lnTo>
                    <a:lnTo>
                      <a:pt x="65" y="36"/>
                    </a:lnTo>
                    <a:lnTo>
                      <a:pt x="59" y="36"/>
                    </a:lnTo>
                    <a:lnTo>
                      <a:pt x="53" y="30"/>
                    </a:lnTo>
                    <a:lnTo>
                      <a:pt x="48" y="24"/>
                    </a:lnTo>
                    <a:lnTo>
                      <a:pt x="48" y="18"/>
                    </a:lnTo>
                    <a:lnTo>
                      <a:pt x="53" y="18"/>
                    </a:lnTo>
                    <a:lnTo>
                      <a:pt x="59" y="12"/>
                    </a:lnTo>
                    <a:lnTo>
                      <a:pt x="65" y="12"/>
                    </a:lnTo>
                    <a:lnTo>
                      <a:pt x="71" y="6"/>
                    </a:lnTo>
                    <a:lnTo>
                      <a:pt x="77" y="6"/>
                    </a:lnTo>
                    <a:lnTo>
                      <a:pt x="77" y="0"/>
                    </a:lnTo>
                    <a:lnTo>
                      <a:pt x="83" y="0"/>
                    </a:lnTo>
                    <a:lnTo>
                      <a:pt x="77" y="0"/>
                    </a:lnTo>
                    <a:lnTo>
                      <a:pt x="71" y="0"/>
                    </a:lnTo>
                    <a:lnTo>
                      <a:pt x="65" y="6"/>
                    </a:lnTo>
                    <a:lnTo>
                      <a:pt x="59" y="6"/>
                    </a:lnTo>
                    <a:lnTo>
                      <a:pt x="53" y="12"/>
                    </a:lnTo>
                    <a:lnTo>
                      <a:pt x="48" y="12"/>
                    </a:lnTo>
                    <a:lnTo>
                      <a:pt x="42" y="18"/>
                    </a:lnTo>
                    <a:lnTo>
                      <a:pt x="36" y="18"/>
                    </a:lnTo>
                    <a:lnTo>
                      <a:pt x="30" y="18"/>
                    </a:lnTo>
                    <a:lnTo>
                      <a:pt x="24" y="18"/>
                    </a:lnTo>
                    <a:lnTo>
                      <a:pt x="24" y="12"/>
                    </a:lnTo>
                    <a:lnTo>
                      <a:pt x="18" y="12"/>
                    </a:lnTo>
                    <a:lnTo>
                      <a:pt x="12" y="12"/>
                    </a:lnTo>
                    <a:lnTo>
                      <a:pt x="6" y="6"/>
                    </a:lnTo>
                    <a:lnTo>
                      <a:pt x="0" y="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97" name="Freeform 467"/>
              <p:cNvSpPr>
                <a:spLocks/>
              </p:cNvSpPr>
              <p:nvPr/>
            </p:nvSpPr>
            <p:spPr bwMode="auto">
              <a:xfrm>
                <a:off x="4564" y="1953"/>
                <a:ext cx="329" cy="329"/>
              </a:xfrm>
              <a:custGeom>
                <a:avLst/>
                <a:gdLst>
                  <a:gd name="T0" fmla="*/ 132 w 329"/>
                  <a:gd name="T1" fmla="*/ 72 h 329"/>
                  <a:gd name="T2" fmla="*/ 90 w 329"/>
                  <a:gd name="T3" fmla="*/ 48 h 329"/>
                  <a:gd name="T4" fmla="*/ 36 w 329"/>
                  <a:gd name="T5" fmla="*/ 36 h 329"/>
                  <a:gd name="T6" fmla="*/ 18 w 329"/>
                  <a:gd name="T7" fmla="*/ 30 h 329"/>
                  <a:gd name="T8" fmla="*/ 30 w 329"/>
                  <a:gd name="T9" fmla="*/ 72 h 329"/>
                  <a:gd name="T10" fmla="*/ 48 w 329"/>
                  <a:gd name="T11" fmla="*/ 114 h 329"/>
                  <a:gd name="T12" fmla="*/ 90 w 329"/>
                  <a:gd name="T13" fmla="*/ 138 h 329"/>
                  <a:gd name="T14" fmla="*/ 120 w 329"/>
                  <a:gd name="T15" fmla="*/ 156 h 329"/>
                  <a:gd name="T16" fmla="*/ 108 w 329"/>
                  <a:gd name="T17" fmla="*/ 162 h 329"/>
                  <a:gd name="T18" fmla="*/ 84 w 329"/>
                  <a:gd name="T19" fmla="*/ 156 h 329"/>
                  <a:gd name="T20" fmla="*/ 48 w 329"/>
                  <a:gd name="T21" fmla="*/ 174 h 329"/>
                  <a:gd name="T22" fmla="*/ 24 w 329"/>
                  <a:gd name="T23" fmla="*/ 204 h 329"/>
                  <a:gd name="T24" fmla="*/ 0 w 329"/>
                  <a:gd name="T25" fmla="*/ 215 h 329"/>
                  <a:gd name="T26" fmla="*/ 6 w 329"/>
                  <a:gd name="T27" fmla="*/ 227 h 329"/>
                  <a:gd name="T28" fmla="*/ 24 w 329"/>
                  <a:gd name="T29" fmla="*/ 233 h 329"/>
                  <a:gd name="T30" fmla="*/ 66 w 329"/>
                  <a:gd name="T31" fmla="*/ 239 h 329"/>
                  <a:gd name="T32" fmla="*/ 114 w 329"/>
                  <a:gd name="T33" fmla="*/ 215 h 329"/>
                  <a:gd name="T34" fmla="*/ 120 w 329"/>
                  <a:gd name="T35" fmla="*/ 192 h 329"/>
                  <a:gd name="T36" fmla="*/ 137 w 329"/>
                  <a:gd name="T37" fmla="*/ 174 h 329"/>
                  <a:gd name="T38" fmla="*/ 143 w 329"/>
                  <a:gd name="T39" fmla="*/ 180 h 329"/>
                  <a:gd name="T40" fmla="*/ 132 w 329"/>
                  <a:gd name="T41" fmla="*/ 209 h 329"/>
                  <a:gd name="T42" fmla="*/ 120 w 329"/>
                  <a:gd name="T43" fmla="*/ 215 h 329"/>
                  <a:gd name="T44" fmla="*/ 102 w 329"/>
                  <a:gd name="T45" fmla="*/ 233 h 329"/>
                  <a:gd name="T46" fmla="*/ 90 w 329"/>
                  <a:gd name="T47" fmla="*/ 269 h 329"/>
                  <a:gd name="T48" fmla="*/ 96 w 329"/>
                  <a:gd name="T49" fmla="*/ 293 h 329"/>
                  <a:gd name="T50" fmla="*/ 90 w 329"/>
                  <a:gd name="T51" fmla="*/ 329 h 329"/>
                  <a:gd name="T52" fmla="*/ 120 w 329"/>
                  <a:gd name="T53" fmla="*/ 323 h 329"/>
                  <a:gd name="T54" fmla="*/ 161 w 329"/>
                  <a:gd name="T55" fmla="*/ 293 h 329"/>
                  <a:gd name="T56" fmla="*/ 179 w 329"/>
                  <a:gd name="T57" fmla="*/ 251 h 329"/>
                  <a:gd name="T58" fmla="*/ 167 w 329"/>
                  <a:gd name="T59" fmla="*/ 209 h 329"/>
                  <a:gd name="T60" fmla="*/ 167 w 329"/>
                  <a:gd name="T61" fmla="*/ 186 h 329"/>
                  <a:gd name="T62" fmla="*/ 179 w 329"/>
                  <a:gd name="T63" fmla="*/ 209 h 329"/>
                  <a:gd name="T64" fmla="*/ 191 w 329"/>
                  <a:gd name="T65" fmla="*/ 251 h 329"/>
                  <a:gd name="T66" fmla="*/ 227 w 329"/>
                  <a:gd name="T67" fmla="*/ 275 h 329"/>
                  <a:gd name="T68" fmla="*/ 269 w 329"/>
                  <a:gd name="T69" fmla="*/ 293 h 329"/>
                  <a:gd name="T70" fmla="*/ 287 w 329"/>
                  <a:gd name="T71" fmla="*/ 269 h 329"/>
                  <a:gd name="T72" fmla="*/ 245 w 329"/>
                  <a:gd name="T73" fmla="*/ 204 h 329"/>
                  <a:gd name="T74" fmla="*/ 221 w 329"/>
                  <a:gd name="T75" fmla="*/ 198 h 329"/>
                  <a:gd name="T76" fmla="*/ 215 w 329"/>
                  <a:gd name="T77" fmla="*/ 186 h 329"/>
                  <a:gd name="T78" fmla="*/ 251 w 329"/>
                  <a:gd name="T79" fmla="*/ 198 h 329"/>
                  <a:gd name="T80" fmla="*/ 293 w 329"/>
                  <a:gd name="T81" fmla="*/ 192 h 329"/>
                  <a:gd name="T82" fmla="*/ 323 w 329"/>
                  <a:gd name="T83" fmla="*/ 186 h 329"/>
                  <a:gd name="T84" fmla="*/ 317 w 329"/>
                  <a:gd name="T85" fmla="*/ 174 h 329"/>
                  <a:gd name="T86" fmla="*/ 293 w 329"/>
                  <a:gd name="T87" fmla="*/ 150 h 329"/>
                  <a:gd name="T88" fmla="*/ 257 w 329"/>
                  <a:gd name="T89" fmla="*/ 126 h 329"/>
                  <a:gd name="T90" fmla="*/ 215 w 329"/>
                  <a:gd name="T91" fmla="*/ 126 h 329"/>
                  <a:gd name="T92" fmla="*/ 203 w 329"/>
                  <a:gd name="T93" fmla="*/ 138 h 329"/>
                  <a:gd name="T94" fmla="*/ 197 w 329"/>
                  <a:gd name="T95" fmla="*/ 126 h 329"/>
                  <a:gd name="T96" fmla="*/ 209 w 329"/>
                  <a:gd name="T97" fmla="*/ 120 h 329"/>
                  <a:gd name="T98" fmla="*/ 227 w 329"/>
                  <a:gd name="T99" fmla="*/ 114 h 329"/>
                  <a:gd name="T100" fmla="*/ 245 w 329"/>
                  <a:gd name="T101" fmla="*/ 60 h 329"/>
                  <a:gd name="T102" fmla="*/ 233 w 329"/>
                  <a:gd name="T103" fmla="*/ 6 h 329"/>
                  <a:gd name="T104" fmla="*/ 215 w 329"/>
                  <a:gd name="T105" fmla="*/ 24 h 329"/>
                  <a:gd name="T106" fmla="*/ 179 w 329"/>
                  <a:gd name="T107" fmla="*/ 36 h 329"/>
                  <a:gd name="T108" fmla="*/ 149 w 329"/>
                  <a:gd name="T109" fmla="*/ 90 h 329"/>
                  <a:gd name="T110" fmla="*/ 143 w 329"/>
                  <a:gd name="T111" fmla="*/ 120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9"/>
                  <a:gd name="T169" fmla="*/ 0 h 329"/>
                  <a:gd name="T170" fmla="*/ 329 w 329"/>
                  <a:gd name="T171" fmla="*/ 329 h 3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9" h="329">
                    <a:moveTo>
                      <a:pt x="143" y="120"/>
                    </a:moveTo>
                    <a:lnTo>
                      <a:pt x="143" y="108"/>
                    </a:lnTo>
                    <a:lnTo>
                      <a:pt x="137" y="96"/>
                    </a:lnTo>
                    <a:lnTo>
                      <a:pt x="132" y="84"/>
                    </a:lnTo>
                    <a:lnTo>
                      <a:pt x="132" y="72"/>
                    </a:lnTo>
                    <a:lnTo>
                      <a:pt x="120" y="66"/>
                    </a:lnTo>
                    <a:lnTo>
                      <a:pt x="114" y="60"/>
                    </a:lnTo>
                    <a:lnTo>
                      <a:pt x="108" y="54"/>
                    </a:lnTo>
                    <a:lnTo>
                      <a:pt x="96" y="48"/>
                    </a:lnTo>
                    <a:lnTo>
                      <a:pt x="90" y="48"/>
                    </a:lnTo>
                    <a:lnTo>
                      <a:pt x="78" y="48"/>
                    </a:lnTo>
                    <a:lnTo>
                      <a:pt x="66" y="42"/>
                    </a:lnTo>
                    <a:lnTo>
                      <a:pt x="54" y="42"/>
                    </a:lnTo>
                    <a:lnTo>
                      <a:pt x="42" y="36"/>
                    </a:lnTo>
                    <a:lnTo>
                      <a:pt x="36" y="36"/>
                    </a:lnTo>
                    <a:lnTo>
                      <a:pt x="30" y="36"/>
                    </a:lnTo>
                    <a:lnTo>
                      <a:pt x="24" y="30"/>
                    </a:lnTo>
                    <a:lnTo>
                      <a:pt x="18" y="30"/>
                    </a:lnTo>
                    <a:lnTo>
                      <a:pt x="18" y="36"/>
                    </a:lnTo>
                    <a:lnTo>
                      <a:pt x="24" y="42"/>
                    </a:lnTo>
                    <a:lnTo>
                      <a:pt x="24" y="48"/>
                    </a:lnTo>
                    <a:lnTo>
                      <a:pt x="30" y="60"/>
                    </a:lnTo>
                    <a:lnTo>
                      <a:pt x="30" y="72"/>
                    </a:lnTo>
                    <a:lnTo>
                      <a:pt x="30" y="84"/>
                    </a:lnTo>
                    <a:lnTo>
                      <a:pt x="36" y="90"/>
                    </a:lnTo>
                    <a:lnTo>
                      <a:pt x="42" y="96"/>
                    </a:lnTo>
                    <a:lnTo>
                      <a:pt x="42" y="108"/>
                    </a:lnTo>
                    <a:lnTo>
                      <a:pt x="48" y="114"/>
                    </a:lnTo>
                    <a:lnTo>
                      <a:pt x="60" y="120"/>
                    </a:lnTo>
                    <a:lnTo>
                      <a:pt x="66" y="126"/>
                    </a:lnTo>
                    <a:lnTo>
                      <a:pt x="72" y="132"/>
                    </a:lnTo>
                    <a:lnTo>
                      <a:pt x="84" y="138"/>
                    </a:lnTo>
                    <a:lnTo>
                      <a:pt x="90" y="138"/>
                    </a:lnTo>
                    <a:lnTo>
                      <a:pt x="96" y="138"/>
                    </a:lnTo>
                    <a:lnTo>
                      <a:pt x="102" y="144"/>
                    </a:lnTo>
                    <a:lnTo>
                      <a:pt x="114" y="144"/>
                    </a:lnTo>
                    <a:lnTo>
                      <a:pt x="114" y="150"/>
                    </a:lnTo>
                    <a:lnTo>
                      <a:pt x="120" y="156"/>
                    </a:lnTo>
                    <a:lnTo>
                      <a:pt x="126" y="162"/>
                    </a:lnTo>
                    <a:lnTo>
                      <a:pt x="120" y="162"/>
                    </a:lnTo>
                    <a:lnTo>
                      <a:pt x="114" y="162"/>
                    </a:lnTo>
                    <a:lnTo>
                      <a:pt x="108" y="162"/>
                    </a:lnTo>
                    <a:lnTo>
                      <a:pt x="102" y="162"/>
                    </a:lnTo>
                    <a:lnTo>
                      <a:pt x="102" y="156"/>
                    </a:lnTo>
                    <a:lnTo>
                      <a:pt x="96" y="156"/>
                    </a:lnTo>
                    <a:lnTo>
                      <a:pt x="90" y="156"/>
                    </a:lnTo>
                    <a:lnTo>
                      <a:pt x="84" y="156"/>
                    </a:lnTo>
                    <a:lnTo>
                      <a:pt x="72" y="156"/>
                    </a:lnTo>
                    <a:lnTo>
                      <a:pt x="66" y="162"/>
                    </a:lnTo>
                    <a:lnTo>
                      <a:pt x="60" y="162"/>
                    </a:lnTo>
                    <a:lnTo>
                      <a:pt x="54" y="168"/>
                    </a:lnTo>
                    <a:lnTo>
                      <a:pt x="48" y="174"/>
                    </a:lnTo>
                    <a:lnTo>
                      <a:pt x="42" y="180"/>
                    </a:lnTo>
                    <a:lnTo>
                      <a:pt x="42" y="186"/>
                    </a:lnTo>
                    <a:lnTo>
                      <a:pt x="36" y="192"/>
                    </a:lnTo>
                    <a:lnTo>
                      <a:pt x="30" y="198"/>
                    </a:lnTo>
                    <a:lnTo>
                      <a:pt x="24" y="204"/>
                    </a:lnTo>
                    <a:lnTo>
                      <a:pt x="18" y="204"/>
                    </a:lnTo>
                    <a:lnTo>
                      <a:pt x="18" y="209"/>
                    </a:lnTo>
                    <a:lnTo>
                      <a:pt x="12" y="215"/>
                    </a:lnTo>
                    <a:lnTo>
                      <a:pt x="6" y="215"/>
                    </a:lnTo>
                    <a:lnTo>
                      <a:pt x="0" y="215"/>
                    </a:lnTo>
                    <a:lnTo>
                      <a:pt x="0" y="221"/>
                    </a:lnTo>
                    <a:lnTo>
                      <a:pt x="6" y="227"/>
                    </a:lnTo>
                    <a:lnTo>
                      <a:pt x="12" y="233"/>
                    </a:lnTo>
                    <a:lnTo>
                      <a:pt x="18" y="233"/>
                    </a:lnTo>
                    <a:lnTo>
                      <a:pt x="24" y="233"/>
                    </a:lnTo>
                    <a:lnTo>
                      <a:pt x="30" y="239"/>
                    </a:lnTo>
                    <a:lnTo>
                      <a:pt x="36" y="239"/>
                    </a:lnTo>
                    <a:lnTo>
                      <a:pt x="48" y="239"/>
                    </a:lnTo>
                    <a:lnTo>
                      <a:pt x="54" y="245"/>
                    </a:lnTo>
                    <a:lnTo>
                      <a:pt x="66" y="239"/>
                    </a:lnTo>
                    <a:lnTo>
                      <a:pt x="78" y="239"/>
                    </a:lnTo>
                    <a:lnTo>
                      <a:pt x="84" y="239"/>
                    </a:lnTo>
                    <a:lnTo>
                      <a:pt x="96" y="233"/>
                    </a:lnTo>
                    <a:lnTo>
                      <a:pt x="102" y="221"/>
                    </a:lnTo>
                    <a:lnTo>
                      <a:pt x="114" y="215"/>
                    </a:lnTo>
                    <a:lnTo>
                      <a:pt x="114" y="209"/>
                    </a:lnTo>
                    <a:lnTo>
                      <a:pt x="114" y="204"/>
                    </a:lnTo>
                    <a:lnTo>
                      <a:pt x="120" y="204"/>
                    </a:lnTo>
                    <a:lnTo>
                      <a:pt x="120" y="198"/>
                    </a:lnTo>
                    <a:lnTo>
                      <a:pt x="120" y="192"/>
                    </a:lnTo>
                    <a:lnTo>
                      <a:pt x="126" y="186"/>
                    </a:lnTo>
                    <a:lnTo>
                      <a:pt x="126" y="180"/>
                    </a:lnTo>
                    <a:lnTo>
                      <a:pt x="132" y="180"/>
                    </a:lnTo>
                    <a:lnTo>
                      <a:pt x="132" y="174"/>
                    </a:lnTo>
                    <a:lnTo>
                      <a:pt x="137" y="174"/>
                    </a:lnTo>
                    <a:lnTo>
                      <a:pt x="137" y="168"/>
                    </a:lnTo>
                    <a:lnTo>
                      <a:pt x="143" y="168"/>
                    </a:lnTo>
                    <a:lnTo>
                      <a:pt x="143" y="174"/>
                    </a:lnTo>
                    <a:lnTo>
                      <a:pt x="143" y="180"/>
                    </a:lnTo>
                    <a:lnTo>
                      <a:pt x="149" y="186"/>
                    </a:lnTo>
                    <a:lnTo>
                      <a:pt x="143" y="192"/>
                    </a:lnTo>
                    <a:lnTo>
                      <a:pt x="143" y="198"/>
                    </a:lnTo>
                    <a:lnTo>
                      <a:pt x="137" y="204"/>
                    </a:lnTo>
                    <a:lnTo>
                      <a:pt x="132" y="209"/>
                    </a:lnTo>
                    <a:lnTo>
                      <a:pt x="126" y="209"/>
                    </a:lnTo>
                    <a:lnTo>
                      <a:pt x="120" y="215"/>
                    </a:lnTo>
                    <a:lnTo>
                      <a:pt x="114" y="215"/>
                    </a:lnTo>
                    <a:lnTo>
                      <a:pt x="114" y="221"/>
                    </a:lnTo>
                    <a:lnTo>
                      <a:pt x="108" y="227"/>
                    </a:lnTo>
                    <a:lnTo>
                      <a:pt x="102" y="233"/>
                    </a:lnTo>
                    <a:lnTo>
                      <a:pt x="102" y="239"/>
                    </a:lnTo>
                    <a:lnTo>
                      <a:pt x="96" y="245"/>
                    </a:lnTo>
                    <a:lnTo>
                      <a:pt x="96" y="251"/>
                    </a:lnTo>
                    <a:lnTo>
                      <a:pt x="90" y="263"/>
                    </a:lnTo>
                    <a:lnTo>
                      <a:pt x="90" y="269"/>
                    </a:lnTo>
                    <a:lnTo>
                      <a:pt x="90" y="275"/>
                    </a:lnTo>
                    <a:lnTo>
                      <a:pt x="90" y="281"/>
                    </a:lnTo>
                    <a:lnTo>
                      <a:pt x="96" y="287"/>
                    </a:lnTo>
                    <a:lnTo>
                      <a:pt x="96" y="293"/>
                    </a:lnTo>
                    <a:lnTo>
                      <a:pt x="96" y="305"/>
                    </a:lnTo>
                    <a:lnTo>
                      <a:pt x="96" y="311"/>
                    </a:lnTo>
                    <a:lnTo>
                      <a:pt x="90" y="317"/>
                    </a:lnTo>
                    <a:lnTo>
                      <a:pt x="90" y="323"/>
                    </a:lnTo>
                    <a:lnTo>
                      <a:pt x="90" y="329"/>
                    </a:lnTo>
                    <a:lnTo>
                      <a:pt x="96" y="329"/>
                    </a:lnTo>
                    <a:lnTo>
                      <a:pt x="108" y="323"/>
                    </a:lnTo>
                    <a:lnTo>
                      <a:pt x="120" y="323"/>
                    </a:lnTo>
                    <a:lnTo>
                      <a:pt x="132" y="317"/>
                    </a:lnTo>
                    <a:lnTo>
                      <a:pt x="137" y="317"/>
                    </a:lnTo>
                    <a:lnTo>
                      <a:pt x="149" y="311"/>
                    </a:lnTo>
                    <a:lnTo>
                      <a:pt x="155" y="305"/>
                    </a:lnTo>
                    <a:lnTo>
                      <a:pt x="161" y="293"/>
                    </a:lnTo>
                    <a:lnTo>
                      <a:pt x="167" y="287"/>
                    </a:lnTo>
                    <a:lnTo>
                      <a:pt x="173" y="281"/>
                    </a:lnTo>
                    <a:lnTo>
                      <a:pt x="173" y="269"/>
                    </a:lnTo>
                    <a:lnTo>
                      <a:pt x="179" y="263"/>
                    </a:lnTo>
                    <a:lnTo>
                      <a:pt x="179" y="251"/>
                    </a:lnTo>
                    <a:lnTo>
                      <a:pt x="179" y="245"/>
                    </a:lnTo>
                    <a:lnTo>
                      <a:pt x="179" y="233"/>
                    </a:lnTo>
                    <a:lnTo>
                      <a:pt x="173" y="221"/>
                    </a:lnTo>
                    <a:lnTo>
                      <a:pt x="173" y="215"/>
                    </a:lnTo>
                    <a:lnTo>
                      <a:pt x="167" y="209"/>
                    </a:lnTo>
                    <a:lnTo>
                      <a:pt x="161" y="204"/>
                    </a:lnTo>
                    <a:lnTo>
                      <a:pt x="161" y="198"/>
                    </a:lnTo>
                    <a:lnTo>
                      <a:pt x="161" y="192"/>
                    </a:lnTo>
                    <a:lnTo>
                      <a:pt x="167" y="186"/>
                    </a:lnTo>
                    <a:lnTo>
                      <a:pt x="173" y="186"/>
                    </a:lnTo>
                    <a:lnTo>
                      <a:pt x="179" y="192"/>
                    </a:lnTo>
                    <a:lnTo>
                      <a:pt x="179" y="198"/>
                    </a:lnTo>
                    <a:lnTo>
                      <a:pt x="179" y="209"/>
                    </a:lnTo>
                    <a:lnTo>
                      <a:pt x="185" y="221"/>
                    </a:lnTo>
                    <a:lnTo>
                      <a:pt x="185" y="227"/>
                    </a:lnTo>
                    <a:lnTo>
                      <a:pt x="185" y="233"/>
                    </a:lnTo>
                    <a:lnTo>
                      <a:pt x="191" y="239"/>
                    </a:lnTo>
                    <a:lnTo>
                      <a:pt x="191" y="251"/>
                    </a:lnTo>
                    <a:lnTo>
                      <a:pt x="197" y="257"/>
                    </a:lnTo>
                    <a:lnTo>
                      <a:pt x="203" y="263"/>
                    </a:lnTo>
                    <a:lnTo>
                      <a:pt x="209" y="269"/>
                    </a:lnTo>
                    <a:lnTo>
                      <a:pt x="221" y="269"/>
                    </a:lnTo>
                    <a:lnTo>
                      <a:pt x="227" y="275"/>
                    </a:lnTo>
                    <a:lnTo>
                      <a:pt x="239" y="281"/>
                    </a:lnTo>
                    <a:lnTo>
                      <a:pt x="245" y="281"/>
                    </a:lnTo>
                    <a:lnTo>
                      <a:pt x="257" y="287"/>
                    </a:lnTo>
                    <a:lnTo>
                      <a:pt x="263" y="293"/>
                    </a:lnTo>
                    <a:lnTo>
                      <a:pt x="269" y="293"/>
                    </a:lnTo>
                    <a:lnTo>
                      <a:pt x="275" y="299"/>
                    </a:lnTo>
                    <a:lnTo>
                      <a:pt x="281" y="311"/>
                    </a:lnTo>
                    <a:lnTo>
                      <a:pt x="281" y="299"/>
                    </a:lnTo>
                    <a:lnTo>
                      <a:pt x="287" y="281"/>
                    </a:lnTo>
                    <a:lnTo>
                      <a:pt x="287" y="269"/>
                    </a:lnTo>
                    <a:lnTo>
                      <a:pt x="287" y="251"/>
                    </a:lnTo>
                    <a:lnTo>
                      <a:pt x="281" y="233"/>
                    </a:lnTo>
                    <a:lnTo>
                      <a:pt x="275" y="221"/>
                    </a:lnTo>
                    <a:lnTo>
                      <a:pt x="263" y="209"/>
                    </a:lnTo>
                    <a:lnTo>
                      <a:pt x="245" y="204"/>
                    </a:lnTo>
                    <a:lnTo>
                      <a:pt x="239" y="198"/>
                    </a:lnTo>
                    <a:lnTo>
                      <a:pt x="233" y="198"/>
                    </a:lnTo>
                    <a:lnTo>
                      <a:pt x="227" y="198"/>
                    </a:lnTo>
                    <a:lnTo>
                      <a:pt x="221" y="198"/>
                    </a:lnTo>
                    <a:lnTo>
                      <a:pt x="215" y="198"/>
                    </a:lnTo>
                    <a:lnTo>
                      <a:pt x="215" y="192"/>
                    </a:lnTo>
                    <a:lnTo>
                      <a:pt x="209" y="192"/>
                    </a:lnTo>
                    <a:lnTo>
                      <a:pt x="215" y="192"/>
                    </a:lnTo>
                    <a:lnTo>
                      <a:pt x="215" y="186"/>
                    </a:lnTo>
                    <a:lnTo>
                      <a:pt x="215" y="180"/>
                    </a:lnTo>
                    <a:lnTo>
                      <a:pt x="227" y="186"/>
                    </a:lnTo>
                    <a:lnTo>
                      <a:pt x="239" y="192"/>
                    </a:lnTo>
                    <a:lnTo>
                      <a:pt x="251" y="198"/>
                    </a:lnTo>
                    <a:lnTo>
                      <a:pt x="263" y="198"/>
                    </a:lnTo>
                    <a:lnTo>
                      <a:pt x="269" y="198"/>
                    </a:lnTo>
                    <a:lnTo>
                      <a:pt x="281" y="198"/>
                    </a:lnTo>
                    <a:lnTo>
                      <a:pt x="287" y="198"/>
                    </a:lnTo>
                    <a:lnTo>
                      <a:pt x="293" y="192"/>
                    </a:lnTo>
                    <a:lnTo>
                      <a:pt x="305" y="192"/>
                    </a:lnTo>
                    <a:lnTo>
                      <a:pt x="311" y="186"/>
                    </a:lnTo>
                    <a:lnTo>
                      <a:pt x="317" y="186"/>
                    </a:lnTo>
                    <a:lnTo>
                      <a:pt x="323" y="186"/>
                    </a:lnTo>
                    <a:lnTo>
                      <a:pt x="323" y="180"/>
                    </a:lnTo>
                    <a:lnTo>
                      <a:pt x="329" y="180"/>
                    </a:lnTo>
                    <a:lnTo>
                      <a:pt x="323" y="180"/>
                    </a:lnTo>
                    <a:lnTo>
                      <a:pt x="317" y="174"/>
                    </a:lnTo>
                    <a:lnTo>
                      <a:pt x="311" y="174"/>
                    </a:lnTo>
                    <a:lnTo>
                      <a:pt x="305" y="168"/>
                    </a:lnTo>
                    <a:lnTo>
                      <a:pt x="299" y="162"/>
                    </a:lnTo>
                    <a:lnTo>
                      <a:pt x="299" y="156"/>
                    </a:lnTo>
                    <a:lnTo>
                      <a:pt x="293" y="150"/>
                    </a:lnTo>
                    <a:lnTo>
                      <a:pt x="287" y="144"/>
                    </a:lnTo>
                    <a:lnTo>
                      <a:pt x="281" y="138"/>
                    </a:lnTo>
                    <a:lnTo>
                      <a:pt x="275" y="132"/>
                    </a:lnTo>
                    <a:lnTo>
                      <a:pt x="269" y="126"/>
                    </a:lnTo>
                    <a:lnTo>
                      <a:pt x="257" y="126"/>
                    </a:lnTo>
                    <a:lnTo>
                      <a:pt x="251" y="120"/>
                    </a:lnTo>
                    <a:lnTo>
                      <a:pt x="239" y="120"/>
                    </a:lnTo>
                    <a:lnTo>
                      <a:pt x="227" y="120"/>
                    </a:lnTo>
                    <a:lnTo>
                      <a:pt x="221" y="126"/>
                    </a:lnTo>
                    <a:lnTo>
                      <a:pt x="215" y="126"/>
                    </a:lnTo>
                    <a:lnTo>
                      <a:pt x="215" y="132"/>
                    </a:lnTo>
                    <a:lnTo>
                      <a:pt x="209" y="132"/>
                    </a:lnTo>
                    <a:lnTo>
                      <a:pt x="203" y="138"/>
                    </a:lnTo>
                    <a:lnTo>
                      <a:pt x="197" y="138"/>
                    </a:lnTo>
                    <a:lnTo>
                      <a:pt x="197" y="132"/>
                    </a:lnTo>
                    <a:lnTo>
                      <a:pt x="197" y="126"/>
                    </a:lnTo>
                    <a:lnTo>
                      <a:pt x="203" y="126"/>
                    </a:lnTo>
                    <a:lnTo>
                      <a:pt x="203" y="120"/>
                    </a:lnTo>
                    <a:lnTo>
                      <a:pt x="209" y="120"/>
                    </a:lnTo>
                    <a:lnTo>
                      <a:pt x="215" y="120"/>
                    </a:lnTo>
                    <a:lnTo>
                      <a:pt x="221" y="120"/>
                    </a:lnTo>
                    <a:lnTo>
                      <a:pt x="227" y="114"/>
                    </a:lnTo>
                    <a:lnTo>
                      <a:pt x="233" y="102"/>
                    </a:lnTo>
                    <a:lnTo>
                      <a:pt x="239" y="96"/>
                    </a:lnTo>
                    <a:lnTo>
                      <a:pt x="239" y="84"/>
                    </a:lnTo>
                    <a:lnTo>
                      <a:pt x="245" y="72"/>
                    </a:lnTo>
                    <a:lnTo>
                      <a:pt x="245" y="60"/>
                    </a:lnTo>
                    <a:lnTo>
                      <a:pt x="245" y="54"/>
                    </a:lnTo>
                    <a:lnTo>
                      <a:pt x="239" y="42"/>
                    </a:lnTo>
                    <a:lnTo>
                      <a:pt x="239" y="30"/>
                    </a:lnTo>
                    <a:lnTo>
                      <a:pt x="233" y="18"/>
                    </a:lnTo>
                    <a:lnTo>
                      <a:pt x="233" y="6"/>
                    </a:lnTo>
                    <a:lnTo>
                      <a:pt x="233" y="0"/>
                    </a:lnTo>
                    <a:lnTo>
                      <a:pt x="227" y="6"/>
                    </a:lnTo>
                    <a:lnTo>
                      <a:pt x="221" y="12"/>
                    </a:lnTo>
                    <a:lnTo>
                      <a:pt x="221" y="18"/>
                    </a:lnTo>
                    <a:lnTo>
                      <a:pt x="215" y="24"/>
                    </a:lnTo>
                    <a:lnTo>
                      <a:pt x="209" y="30"/>
                    </a:lnTo>
                    <a:lnTo>
                      <a:pt x="203" y="30"/>
                    </a:lnTo>
                    <a:lnTo>
                      <a:pt x="197" y="30"/>
                    </a:lnTo>
                    <a:lnTo>
                      <a:pt x="191" y="36"/>
                    </a:lnTo>
                    <a:lnTo>
                      <a:pt x="179" y="36"/>
                    </a:lnTo>
                    <a:lnTo>
                      <a:pt x="173" y="48"/>
                    </a:lnTo>
                    <a:lnTo>
                      <a:pt x="167" y="54"/>
                    </a:lnTo>
                    <a:lnTo>
                      <a:pt x="161" y="66"/>
                    </a:lnTo>
                    <a:lnTo>
                      <a:pt x="155" y="78"/>
                    </a:lnTo>
                    <a:lnTo>
                      <a:pt x="149" y="90"/>
                    </a:lnTo>
                    <a:lnTo>
                      <a:pt x="149" y="102"/>
                    </a:lnTo>
                    <a:lnTo>
                      <a:pt x="155" y="120"/>
                    </a:lnTo>
                    <a:lnTo>
                      <a:pt x="149" y="120"/>
                    </a:lnTo>
                    <a:lnTo>
                      <a:pt x="143" y="12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98" name="Freeform 468"/>
              <p:cNvSpPr>
                <a:spLocks/>
              </p:cNvSpPr>
              <p:nvPr/>
            </p:nvSpPr>
            <p:spPr bwMode="auto">
              <a:xfrm>
                <a:off x="4654" y="1929"/>
                <a:ext cx="101" cy="144"/>
              </a:xfrm>
              <a:custGeom>
                <a:avLst/>
                <a:gdLst>
                  <a:gd name="T0" fmla="*/ 101 w 101"/>
                  <a:gd name="T1" fmla="*/ 60 h 144"/>
                  <a:gd name="T2" fmla="*/ 95 w 101"/>
                  <a:gd name="T3" fmla="*/ 60 h 144"/>
                  <a:gd name="T4" fmla="*/ 89 w 101"/>
                  <a:gd name="T5" fmla="*/ 66 h 144"/>
                  <a:gd name="T6" fmla="*/ 83 w 101"/>
                  <a:gd name="T7" fmla="*/ 72 h 144"/>
                  <a:gd name="T8" fmla="*/ 77 w 101"/>
                  <a:gd name="T9" fmla="*/ 72 h 144"/>
                  <a:gd name="T10" fmla="*/ 71 w 101"/>
                  <a:gd name="T11" fmla="*/ 78 h 144"/>
                  <a:gd name="T12" fmla="*/ 71 w 101"/>
                  <a:gd name="T13" fmla="*/ 90 h 144"/>
                  <a:gd name="T14" fmla="*/ 65 w 101"/>
                  <a:gd name="T15" fmla="*/ 96 h 144"/>
                  <a:gd name="T16" fmla="*/ 65 w 101"/>
                  <a:gd name="T17" fmla="*/ 102 h 144"/>
                  <a:gd name="T18" fmla="*/ 59 w 101"/>
                  <a:gd name="T19" fmla="*/ 108 h 144"/>
                  <a:gd name="T20" fmla="*/ 59 w 101"/>
                  <a:gd name="T21" fmla="*/ 108 h 144"/>
                  <a:gd name="T22" fmla="*/ 59 w 101"/>
                  <a:gd name="T23" fmla="*/ 114 h 144"/>
                  <a:gd name="T24" fmla="*/ 59 w 101"/>
                  <a:gd name="T25" fmla="*/ 114 h 144"/>
                  <a:gd name="T26" fmla="*/ 59 w 101"/>
                  <a:gd name="T27" fmla="*/ 120 h 144"/>
                  <a:gd name="T28" fmla="*/ 59 w 101"/>
                  <a:gd name="T29" fmla="*/ 126 h 144"/>
                  <a:gd name="T30" fmla="*/ 65 w 101"/>
                  <a:gd name="T31" fmla="*/ 138 h 144"/>
                  <a:gd name="T32" fmla="*/ 65 w 101"/>
                  <a:gd name="T33" fmla="*/ 144 h 144"/>
                  <a:gd name="T34" fmla="*/ 59 w 101"/>
                  <a:gd name="T35" fmla="*/ 144 h 144"/>
                  <a:gd name="T36" fmla="*/ 59 w 101"/>
                  <a:gd name="T37" fmla="*/ 144 h 144"/>
                  <a:gd name="T38" fmla="*/ 53 w 101"/>
                  <a:gd name="T39" fmla="*/ 144 h 144"/>
                  <a:gd name="T40" fmla="*/ 53 w 101"/>
                  <a:gd name="T41" fmla="*/ 144 h 144"/>
                  <a:gd name="T42" fmla="*/ 53 w 101"/>
                  <a:gd name="T43" fmla="*/ 132 h 144"/>
                  <a:gd name="T44" fmla="*/ 47 w 101"/>
                  <a:gd name="T45" fmla="*/ 120 h 144"/>
                  <a:gd name="T46" fmla="*/ 42 w 101"/>
                  <a:gd name="T47" fmla="*/ 108 h 144"/>
                  <a:gd name="T48" fmla="*/ 42 w 101"/>
                  <a:gd name="T49" fmla="*/ 96 h 144"/>
                  <a:gd name="T50" fmla="*/ 30 w 101"/>
                  <a:gd name="T51" fmla="*/ 90 h 144"/>
                  <a:gd name="T52" fmla="*/ 24 w 101"/>
                  <a:gd name="T53" fmla="*/ 84 h 144"/>
                  <a:gd name="T54" fmla="*/ 18 w 101"/>
                  <a:gd name="T55" fmla="*/ 78 h 144"/>
                  <a:gd name="T56" fmla="*/ 6 w 101"/>
                  <a:gd name="T57" fmla="*/ 72 h 144"/>
                  <a:gd name="T58" fmla="*/ 12 w 101"/>
                  <a:gd name="T59" fmla="*/ 66 h 144"/>
                  <a:gd name="T60" fmla="*/ 12 w 101"/>
                  <a:gd name="T61" fmla="*/ 60 h 144"/>
                  <a:gd name="T62" fmla="*/ 6 w 101"/>
                  <a:gd name="T63" fmla="*/ 54 h 144"/>
                  <a:gd name="T64" fmla="*/ 0 w 101"/>
                  <a:gd name="T65" fmla="*/ 48 h 144"/>
                  <a:gd name="T66" fmla="*/ 6 w 101"/>
                  <a:gd name="T67" fmla="*/ 48 h 144"/>
                  <a:gd name="T68" fmla="*/ 6 w 101"/>
                  <a:gd name="T69" fmla="*/ 42 h 144"/>
                  <a:gd name="T70" fmla="*/ 12 w 101"/>
                  <a:gd name="T71" fmla="*/ 36 h 144"/>
                  <a:gd name="T72" fmla="*/ 12 w 101"/>
                  <a:gd name="T73" fmla="*/ 24 h 144"/>
                  <a:gd name="T74" fmla="*/ 12 w 101"/>
                  <a:gd name="T75" fmla="*/ 18 h 144"/>
                  <a:gd name="T76" fmla="*/ 12 w 101"/>
                  <a:gd name="T77" fmla="*/ 12 h 144"/>
                  <a:gd name="T78" fmla="*/ 12 w 101"/>
                  <a:gd name="T79" fmla="*/ 6 h 144"/>
                  <a:gd name="T80" fmla="*/ 12 w 101"/>
                  <a:gd name="T81" fmla="*/ 0 h 144"/>
                  <a:gd name="T82" fmla="*/ 12 w 101"/>
                  <a:gd name="T83" fmla="*/ 6 h 144"/>
                  <a:gd name="T84" fmla="*/ 18 w 101"/>
                  <a:gd name="T85" fmla="*/ 6 h 144"/>
                  <a:gd name="T86" fmla="*/ 24 w 101"/>
                  <a:gd name="T87" fmla="*/ 12 h 144"/>
                  <a:gd name="T88" fmla="*/ 30 w 101"/>
                  <a:gd name="T89" fmla="*/ 18 h 144"/>
                  <a:gd name="T90" fmla="*/ 36 w 101"/>
                  <a:gd name="T91" fmla="*/ 18 h 144"/>
                  <a:gd name="T92" fmla="*/ 47 w 101"/>
                  <a:gd name="T93" fmla="*/ 24 h 144"/>
                  <a:gd name="T94" fmla="*/ 53 w 101"/>
                  <a:gd name="T95" fmla="*/ 24 h 144"/>
                  <a:gd name="T96" fmla="*/ 65 w 101"/>
                  <a:gd name="T97" fmla="*/ 24 h 144"/>
                  <a:gd name="T98" fmla="*/ 65 w 101"/>
                  <a:gd name="T99" fmla="*/ 30 h 144"/>
                  <a:gd name="T100" fmla="*/ 65 w 101"/>
                  <a:gd name="T101" fmla="*/ 36 h 144"/>
                  <a:gd name="T102" fmla="*/ 65 w 101"/>
                  <a:gd name="T103" fmla="*/ 42 h 144"/>
                  <a:gd name="T104" fmla="*/ 65 w 101"/>
                  <a:gd name="T105" fmla="*/ 48 h 144"/>
                  <a:gd name="T106" fmla="*/ 71 w 101"/>
                  <a:gd name="T107" fmla="*/ 54 h 144"/>
                  <a:gd name="T108" fmla="*/ 77 w 101"/>
                  <a:gd name="T109" fmla="*/ 60 h 144"/>
                  <a:gd name="T110" fmla="*/ 89 w 101"/>
                  <a:gd name="T111" fmla="*/ 60 h 144"/>
                  <a:gd name="T112" fmla="*/ 101 w 101"/>
                  <a:gd name="T113" fmla="*/ 60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4"/>
                  <a:gd name="T173" fmla="*/ 101 w 101"/>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4">
                    <a:moveTo>
                      <a:pt x="101" y="60"/>
                    </a:moveTo>
                    <a:lnTo>
                      <a:pt x="95" y="60"/>
                    </a:lnTo>
                    <a:lnTo>
                      <a:pt x="89" y="66"/>
                    </a:lnTo>
                    <a:lnTo>
                      <a:pt x="83" y="72"/>
                    </a:lnTo>
                    <a:lnTo>
                      <a:pt x="77" y="72"/>
                    </a:lnTo>
                    <a:lnTo>
                      <a:pt x="71" y="78"/>
                    </a:lnTo>
                    <a:lnTo>
                      <a:pt x="71" y="90"/>
                    </a:lnTo>
                    <a:lnTo>
                      <a:pt x="65" y="96"/>
                    </a:lnTo>
                    <a:lnTo>
                      <a:pt x="65" y="102"/>
                    </a:lnTo>
                    <a:lnTo>
                      <a:pt x="59" y="108"/>
                    </a:lnTo>
                    <a:lnTo>
                      <a:pt x="59" y="114"/>
                    </a:lnTo>
                    <a:lnTo>
                      <a:pt x="59" y="120"/>
                    </a:lnTo>
                    <a:lnTo>
                      <a:pt x="59" y="126"/>
                    </a:lnTo>
                    <a:lnTo>
                      <a:pt x="65" y="138"/>
                    </a:lnTo>
                    <a:lnTo>
                      <a:pt x="65" y="144"/>
                    </a:lnTo>
                    <a:lnTo>
                      <a:pt x="59" y="144"/>
                    </a:lnTo>
                    <a:lnTo>
                      <a:pt x="53" y="144"/>
                    </a:lnTo>
                    <a:lnTo>
                      <a:pt x="53" y="132"/>
                    </a:lnTo>
                    <a:lnTo>
                      <a:pt x="47" y="120"/>
                    </a:lnTo>
                    <a:lnTo>
                      <a:pt x="42" y="108"/>
                    </a:lnTo>
                    <a:lnTo>
                      <a:pt x="42" y="96"/>
                    </a:lnTo>
                    <a:lnTo>
                      <a:pt x="30" y="90"/>
                    </a:lnTo>
                    <a:lnTo>
                      <a:pt x="24" y="84"/>
                    </a:lnTo>
                    <a:lnTo>
                      <a:pt x="18" y="78"/>
                    </a:lnTo>
                    <a:lnTo>
                      <a:pt x="6" y="72"/>
                    </a:lnTo>
                    <a:lnTo>
                      <a:pt x="12" y="66"/>
                    </a:lnTo>
                    <a:lnTo>
                      <a:pt x="12" y="60"/>
                    </a:lnTo>
                    <a:lnTo>
                      <a:pt x="6" y="54"/>
                    </a:lnTo>
                    <a:lnTo>
                      <a:pt x="0" y="48"/>
                    </a:lnTo>
                    <a:lnTo>
                      <a:pt x="6" y="48"/>
                    </a:lnTo>
                    <a:lnTo>
                      <a:pt x="6" y="42"/>
                    </a:lnTo>
                    <a:lnTo>
                      <a:pt x="12" y="36"/>
                    </a:lnTo>
                    <a:lnTo>
                      <a:pt x="12" y="24"/>
                    </a:lnTo>
                    <a:lnTo>
                      <a:pt x="12" y="18"/>
                    </a:lnTo>
                    <a:lnTo>
                      <a:pt x="12" y="12"/>
                    </a:lnTo>
                    <a:lnTo>
                      <a:pt x="12" y="6"/>
                    </a:lnTo>
                    <a:lnTo>
                      <a:pt x="12" y="0"/>
                    </a:lnTo>
                    <a:lnTo>
                      <a:pt x="12" y="6"/>
                    </a:lnTo>
                    <a:lnTo>
                      <a:pt x="18" y="6"/>
                    </a:lnTo>
                    <a:lnTo>
                      <a:pt x="24" y="12"/>
                    </a:lnTo>
                    <a:lnTo>
                      <a:pt x="30" y="18"/>
                    </a:lnTo>
                    <a:lnTo>
                      <a:pt x="36" y="18"/>
                    </a:lnTo>
                    <a:lnTo>
                      <a:pt x="47" y="24"/>
                    </a:lnTo>
                    <a:lnTo>
                      <a:pt x="53" y="24"/>
                    </a:lnTo>
                    <a:lnTo>
                      <a:pt x="65" y="24"/>
                    </a:lnTo>
                    <a:lnTo>
                      <a:pt x="65" y="30"/>
                    </a:lnTo>
                    <a:lnTo>
                      <a:pt x="65" y="36"/>
                    </a:lnTo>
                    <a:lnTo>
                      <a:pt x="65" y="42"/>
                    </a:lnTo>
                    <a:lnTo>
                      <a:pt x="65" y="48"/>
                    </a:lnTo>
                    <a:lnTo>
                      <a:pt x="71" y="54"/>
                    </a:lnTo>
                    <a:lnTo>
                      <a:pt x="77" y="60"/>
                    </a:lnTo>
                    <a:lnTo>
                      <a:pt x="89" y="60"/>
                    </a:lnTo>
                    <a:lnTo>
                      <a:pt x="101" y="6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899" name="Freeform 469"/>
              <p:cNvSpPr>
                <a:spLocks/>
              </p:cNvSpPr>
              <p:nvPr/>
            </p:nvSpPr>
            <p:spPr bwMode="auto">
              <a:xfrm>
                <a:off x="4564" y="2168"/>
                <a:ext cx="114" cy="132"/>
              </a:xfrm>
              <a:custGeom>
                <a:avLst/>
                <a:gdLst>
                  <a:gd name="T0" fmla="*/ 42 w 114"/>
                  <a:gd name="T1" fmla="*/ 24 h 132"/>
                  <a:gd name="T2" fmla="*/ 48 w 114"/>
                  <a:gd name="T3" fmla="*/ 24 h 132"/>
                  <a:gd name="T4" fmla="*/ 54 w 114"/>
                  <a:gd name="T5" fmla="*/ 24 h 132"/>
                  <a:gd name="T6" fmla="*/ 60 w 114"/>
                  <a:gd name="T7" fmla="*/ 24 h 132"/>
                  <a:gd name="T8" fmla="*/ 66 w 114"/>
                  <a:gd name="T9" fmla="*/ 24 h 132"/>
                  <a:gd name="T10" fmla="*/ 78 w 114"/>
                  <a:gd name="T11" fmla="*/ 24 h 132"/>
                  <a:gd name="T12" fmla="*/ 84 w 114"/>
                  <a:gd name="T13" fmla="*/ 24 h 132"/>
                  <a:gd name="T14" fmla="*/ 90 w 114"/>
                  <a:gd name="T15" fmla="*/ 18 h 132"/>
                  <a:gd name="T16" fmla="*/ 102 w 114"/>
                  <a:gd name="T17" fmla="*/ 12 h 132"/>
                  <a:gd name="T18" fmla="*/ 108 w 114"/>
                  <a:gd name="T19" fmla="*/ 6 h 132"/>
                  <a:gd name="T20" fmla="*/ 114 w 114"/>
                  <a:gd name="T21" fmla="*/ 0 h 132"/>
                  <a:gd name="T22" fmla="*/ 114 w 114"/>
                  <a:gd name="T23" fmla="*/ 6 h 132"/>
                  <a:gd name="T24" fmla="*/ 108 w 114"/>
                  <a:gd name="T25" fmla="*/ 12 h 132"/>
                  <a:gd name="T26" fmla="*/ 102 w 114"/>
                  <a:gd name="T27" fmla="*/ 24 h 132"/>
                  <a:gd name="T28" fmla="*/ 96 w 114"/>
                  <a:gd name="T29" fmla="*/ 36 h 132"/>
                  <a:gd name="T30" fmla="*/ 90 w 114"/>
                  <a:gd name="T31" fmla="*/ 54 h 132"/>
                  <a:gd name="T32" fmla="*/ 90 w 114"/>
                  <a:gd name="T33" fmla="*/ 66 h 132"/>
                  <a:gd name="T34" fmla="*/ 96 w 114"/>
                  <a:gd name="T35" fmla="*/ 78 h 132"/>
                  <a:gd name="T36" fmla="*/ 90 w 114"/>
                  <a:gd name="T37" fmla="*/ 78 h 132"/>
                  <a:gd name="T38" fmla="*/ 84 w 114"/>
                  <a:gd name="T39" fmla="*/ 84 h 132"/>
                  <a:gd name="T40" fmla="*/ 72 w 114"/>
                  <a:gd name="T41" fmla="*/ 96 h 132"/>
                  <a:gd name="T42" fmla="*/ 72 w 114"/>
                  <a:gd name="T43" fmla="*/ 114 h 132"/>
                  <a:gd name="T44" fmla="*/ 66 w 114"/>
                  <a:gd name="T45" fmla="*/ 120 h 132"/>
                  <a:gd name="T46" fmla="*/ 48 w 114"/>
                  <a:gd name="T47" fmla="*/ 114 h 132"/>
                  <a:gd name="T48" fmla="*/ 36 w 114"/>
                  <a:gd name="T49" fmla="*/ 114 h 132"/>
                  <a:gd name="T50" fmla="*/ 24 w 114"/>
                  <a:gd name="T51" fmla="*/ 126 h 132"/>
                  <a:gd name="T52" fmla="*/ 18 w 114"/>
                  <a:gd name="T53" fmla="*/ 126 h 132"/>
                  <a:gd name="T54" fmla="*/ 18 w 114"/>
                  <a:gd name="T55" fmla="*/ 108 h 132"/>
                  <a:gd name="T56" fmla="*/ 12 w 114"/>
                  <a:gd name="T57" fmla="*/ 96 h 132"/>
                  <a:gd name="T58" fmla="*/ 6 w 114"/>
                  <a:gd name="T59" fmla="*/ 84 h 132"/>
                  <a:gd name="T60" fmla="*/ 6 w 114"/>
                  <a:gd name="T61" fmla="*/ 72 h 132"/>
                  <a:gd name="T62" fmla="*/ 12 w 114"/>
                  <a:gd name="T63" fmla="*/ 54 h 132"/>
                  <a:gd name="T64" fmla="*/ 12 w 114"/>
                  <a:gd name="T65" fmla="*/ 48 h 132"/>
                  <a:gd name="T66" fmla="*/ 24 w 114"/>
                  <a:gd name="T67" fmla="*/ 42 h 132"/>
                  <a:gd name="T68" fmla="*/ 30 w 114"/>
                  <a:gd name="T69" fmla="*/ 36 h 132"/>
                  <a:gd name="T70" fmla="*/ 36 w 114"/>
                  <a:gd name="T71" fmla="*/ 3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2"/>
                  <a:gd name="T110" fmla="*/ 114 w 114"/>
                  <a:gd name="T111" fmla="*/ 132 h 1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2">
                    <a:moveTo>
                      <a:pt x="36" y="24"/>
                    </a:moveTo>
                    <a:lnTo>
                      <a:pt x="42" y="24"/>
                    </a:lnTo>
                    <a:lnTo>
                      <a:pt x="48" y="24"/>
                    </a:lnTo>
                    <a:lnTo>
                      <a:pt x="54" y="24"/>
                    </a:lnTo>
                    <a:lnTo>
                      <a:pt x="60" y="24"/>
                    </a:lnTo>
                    <a:lnTo>
                      <a:pt x="66" y="24"/>
                    </a:lnTo>
                    <a:lnTo>
                      <a:pt x="72" y="24"/>
                    </a:lnTo>
                    <a:lnTo>
                      <a:pt x="78" y="24"/>
                    </a:lnTo>
                    <a:lnTo>
                      <a:pt x="84" y="24"/>
                    </a:lnTo>
                    <a:lnTo>
                      <a:pt x="90" y="18"/>
                    </a:lnTo>
                    <a:lnTo>
                      <a:pt x="96" y="18"/>
                    </a:lnTo>
                    <a:lnTo>
                      <a:pt x="102" y="12"/>
                    </a:lnTo>
                    <a:lnTo>
                      <a:pt x="102" y="6"/>
                    </a:lnTo>
                    <a:lnTo>
                      <a:pt x="108" y="6"/>
                    </a:lnTo>
                    <a:lnTo>
                      <a:pt x="114" y="0"/>
                    </a:lnTo>
                    <a:lnTo>
                      <a:pt x="114" y="6"/>
                    </a:lnTo>
                    <a:lnTo>
                      <a:pt x="108" y="12"/>
                    </a:lnTo>
                    <a:lnTo>
                      <a:pt x="102" y="18"/>
                    </a:lnTo>
                    <a:lnTo>
                      <a:pt x="102" y="24"/>
                    </a:lnTo>
                    <a:lnTo>
                      <a:pt x="96" y="30"/>
                    </a:lnTo>
                    <a:lnTo>
                      <a:pt x="96" y="36"/>
                    </a:lnTo>
                    <a:lnTo>
                      <a:pt x="90" y="48"/>
                    </a:lnTo>
                    <a:lnTo>
                      <a:pt x="90" y="54"/>
                    </a:lnTo>
                    <a:lnTo>
                      <a:pt x="90" y="60"/>
                    </a:lnTo>
                    <a:lnTo>
                      <a:pt x="90" y="66"/>
                    </a:lnTo>
                    <a:lnTo>
                      <a:pt x="96" y="72"/>
                    </a:lnTo>
                    <a:lnTo>
                      <a:pt x="96" y="78"/>
                    </a:lnTo>
                    <a:lnTo>
                      <a:pt x="90" y="78"/>
                    </a:lnTo>
                    <a:lnTo>
                      <a:pt x="84" y="84"/>
                    </a:lnTo>
                    <a:lnTo>
                      <a:pt x="78" y="90"/>
                    </a:lnTo>
                    <a:lnTo>
                      <a:pt x="72" y="96"/>
                    </a:lnTo>
                    <a:lnTo>
                      <a:pt x="72" y="102"/>
                    </a:lnTo>
                    <a:lnTo>
                      <a:pt x="72" y="114"/>
                    </a:lnTo>
                    <a:lnTo>
                      <a:pt x="72" y="120"/>
                    </a:lnTo>
                    <a:lnTo>
                      <a:pt x="66" y="120"/>
                    </a:lnTo>
                    <a:lnTo>
                      <a:pt x="60" y="114"/>
                    </a:lnTo>
                    <a:lnTo>
                      <a:pt x="48" y="114"/>
                    </a:lnTo>
                    <a:lnTo>
                      <a:pt x="42" y="114"/>
                    </a:lnTo>
                    <a:lnTo>
                      <a:pt x="36" y="114"/>
                    </a:lnTo>
                    <a:lnTo>
                      <a:pt x="30" y="120"/>
                    </a:lnTo>
                    <a:lnTo>
                      <a:pt x="24" y="126"/>
                    </a:lnTo>
                    <a:lnTo>
                      <a:pt x="18" y="132"/>
                    </a:lnTo>
                    <a:lnTo>
                      <a:pt x="18" y="126"/>
                    </a:lnTo>
                    <a:lnTo>
                      <a:pt x="18" y="120"/>
                    </a:lnTo>
                    <a:lnTo>
                      <a:pt x="18" y="108"/>
                    </a:lnTo>
                    <a:lnTo>
                      <a:pt x="18" y="102"/>
                    </a:lnTo>
                    <a:lnTo>
                      <a:pt x="12" y="96"/>
                    </a:lnTo>
                    <a:lnTo>
                      <a:pt x="6" y="90"/>
                    </a:lnTo>
                    <a:lnTo>
                      <a:pt x="6" y="84"/>
                    </a:lnTo>
                    <a:lnTo>
                      <a:pt x="0" y="84"/>
                    </a:lnTo>
                    <a:lnTo>
                      <a:pt x="6" y="72"/>
                    </a:lnTo>
                    <a:lnTo>
                      <a:pt x="12" y="66"/>
                    </a:lnTo>
                    <a:lnTo>
                      <a:pt x="12" y="54"/>
                    </a:lnTo>
                    <a:lnTo>
                      <a:pt x="6" y="48"/>
                    </a:lnTo>
                    <a:lnTo>
                      <a:pt x="12" y="48"/>
                    </a:lnTo>
                    <a:lnTo>
                      <a:pt x="18" y="42"/>
                    </a:lnTo>
                    <a:lnTo>
                      <a:pt x="24" y="42"/>
                    </a:lnTo>
                    <a:lnTo>
                      <a:pt x="24" y="36"/>
                    </a:lnTo>
                    <a:lnTo>
                      <a:pt x="30" y="36"/>
                    </a:lnTo>
                    <a:lnTo>
                      <a:pt x="30" y="30"/>
                    </a:lnTo>
                    <a:lnTo>
                      <a:pt x="36" y="30"/>
                    </a:lnTo>
                    <a:lnTo>
                      <a:pt x="36" y="2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00" name="Freeform 470"/>
              <p:cNvSpPr>
                <a:spLocks/>
              </p:cNvSpPr>
              <p:nvPr/>
            </p:nvSpPr>
            <p:spPr bwMode="auto">
              <a:xfrm>
                <a:off x="4660" y="1947"/>
                <a:ext cx="71" cy="96"/>
              </a:xfrm>
              <a:custGeom>
                <a:avLst/>
                <a:gdLst>
                  <a:gd name="T0" fmla="*/ 53 w 71"/>
                  <a:gd name="T1" fmla="*/ 90 h 96"/>
                  <a:gd name="T2" fmla="*/ 53 w 71"/>
                  <a:gd name="T3" fmla="*/ 96 h 96"/>
                  <a:gd name="T4" fmla="*/ 53 w 71"/>
                  <a:gd name="T5" fmla="*/ 90 h 96"/>
                  <a:gd name="T6" fmla="*/ 47 w 71"/>
                  <a:gd name="T7" fmla="*/ 78 h 96"/>
                  <a:gd name="T8" fmla="*/ 41 w 71"/>
                  <a:gd name="T9" fmla="*/ 72 h 96"/>
                  <a:gd name="T10" fmla="*/ 36 w 71"/>
                  <a:gd name="T11" fmla="*/ 72 h 96"/>
                  <a:gd name="T12" fmla="*/ 30 w 71"/>
                  <a:gd name="T13" fmla="*/ 66 h 96"/>
                  <a:gd name="T14" fmla="*/ 24 w 71"/>
                  <a:gd name="T15" fmla="*/ 66 h 96"/>
                  <a:gd name="T16" fmla="*/ 18 w 71"/>
                  <a:gd name="T17" fmla="*/ 66 h 96"/>
                  <a:gd name="T18" fmla="*/ 18 w 71"/>
                  <a:gd name="T19" fmla="*/ 66 h 96"/>
                  <a:gd name="T20" fmla="*/ 18 w 71"/>
                  <a:gd name="T21" fmla="*/ 60 h 96"/>
                  <a:gd name="T22" fmla="*/ 30 w 71"/>
                  <a:gd name="T23" fmla="*/ 66 h 96"/>
                  <a:gd name="T24" fmla="*/ 36 w 71"/>
                  <a:gd name="T25" fmla="*/ 66 h 96"/>
                  <a:gd name="T26" fmla="*/ 41 w 71"/>
                  <a:gd name="T27" fmla="*/ 66 h 96"/>
                  <a:gd name="T28" fmla="*/ 41 w 71"/>
                  <a:gd name="T29" fmla="*/ 60 h 96"/>
                  <a:gd name="T30" fmla="*/ 36 w 71"/>
                  <a:gd name="T31" fmla="*/ 54 h 96"/>
                  <a:gd name="T32" fmla="*/ 30 w 71"/>
                  <a:gd name="T33" fmla="*/ 48 h 96"/>
                  <a:gd name="T34" fmla="*/ 18 w 71"/>
                  <a:gd name="T35" fmla="*/ 42 h 96"/>
                  <a:gd name="T36" fmla="*/ 12 w 71"/>
                  <a:gd name="T37" fmla="*/ 36 h 96"/>
                  <a:gd name="T38" fmla="*/ 6 w 71"/>
                  <a:gd name="T39" fmla="*/ 36 h 96"/>
                  <a:gd name="T40" fmla="*/ 0 w 71"/>
                  <a:gd name="T41" fmla="*/ 30 h 96"/>
                  <a:gd name="T42" fmla="*/ 0 w 71"/>
                  <a:gd name="T43" fmla="*/ 30 h 96"/>
                  <a:gd name="T44" fmla="*/ 6 w 71"/>
                  <a:gd name="T45" fmla="*/ 30 h 96"/>
                  <a:gd name="T46" fmla="*/ 12 w 71"/>
                  <a:gd name="T47" fmla="*/ 36 h 96"/>
                  <a:gd name="T48" fmla="*/ 24 w 71"/>
                  <a:gd name="T49" fmla="*/ 42 h 96"/>
                  <a:gd name="T50" fmla="*/ 30 w 71"/>
                  <a:gd name="T51" fmla="*/ 42 h 96"/>
                  <a:gd name="T52" fmla="*/ 36 w 71"/>
                  <a:gd name="T53" fmla="*/ 42 h 96"/>
                  <a:gd name="T54" fmla="*/ 30 w 71"/>
                  <a:gd name="T55" fmla="*/ 24 h 96"/>
                  <a:gd name="T56" fmla="*/ 24 w 71"/>
                  <a:gd name="T57" fmla="*/ 12 h 96"/>
                  <a:gd name="T58" fmla="*/ 18 w 71"/>
                  <a:gd name="T59" fmla="*/ 6 h 96"/>
                  <a:gd name="T60" fmla="*/ 12 w 71"/>
                  <a:gd name="T61" fmla="*/ 0 h 96"/>
                  <a:gd name="T62" fmla="*/ 18 w 71"/>
                  <a:gd name="T63" fmla="*/ 0 h 96"/>
                  <a:gd name="T64" fmla="*/ 24 w 71"/>
                  <a:gd name="T65" fmla="*/ 6 h 96"/>
                  <a:gd name="T66" fmla="*/ 30 w 71"/>
                  <a:gd name="T67" fmla="*/ 12 h 96"/>
                  <a:gd name="T68" fmla="*/ 36 w 71"/>
                  <a:gd name="T69" fmla="*/ 24 h 96"/>
                  <a:gd name="T70" fmla="*/ 41 w 71"/>
                  <a:gd name="T71" fmla="*/ 36 h 96"/>
                  <a:gd name="T72" fmla="*/ 47 w 71"/>
                  <a:gd name="T73" fmla="*/ 36 h 96"/>
                  <a:gd name="T74" fmla="*/ 53 w 71"/>
                  <a:gd name="T75" fmla="*/ 18 h 96"/>
                  <a:gd name="T76" fmla="*/ 53 w 71"/>
                  <a:gd name="T77" fmla="*/ 6 h 96"/>
                  <a:gd name="T78" fmla="*/ 53 w 71"/>
                  <a:gd name="T79" fmla="*/ 12 h 96"/>
                  <a:gd name="T80" fmla="*/ 53 w 71"/>
                  <a:gd name="T81" fmla="*/ 18 h 96"/>
                  <a:gd name="T82" fmla="*/ 47 w 71"/>
                  <a:gd name="T83" fmla="*/ 36 h 96"/>
                  <a:gd name="T84" fmla="*/ 47 w 71"/>
                  <a:gd name="T85" fmla="*/ 54 h 96"/>
                  <a:gd name="T86" fmla="*/ 47 w 71"/>
                  <a:gd name="T87" fmla="*/ 60 h 96"/>
                  <a:gd name="T88" fmla="*/ 53 w 71"/>
                  <a:gd name="T89" fmla="*/ 66 h 96"/>
                  <a:gd name="T90" fmla="*/ 59 w 71"/>
                  <a:gd name="T91" fmla="*/ 60 h 96"/>
                  <a:gd name="T92" fmla="*/ 59 w 71"/>
                  <a:gd name="T93" fmla="*/ 60 h 96"/>
                  <a:gd name="T94" fmla="*/ 65 w 71"/>
                  <a:gd name="T95" fmla="*/ 54 h 96"/>
                  <a:gd name="T96" fmla="*/ 65 w 71"/>
                  <a:gd name="T97" fmla="*/ 48 h 96"/>
                  <a:gd name="T98" fmla="*/ 71 w 71"/>
                  <a:gd name="T99" fmla="*/ 48 h 96"/>
                  <a:gd name="T100" fmla="*/ 71 w 71"/>
                  <a:gd name="T101" fmla="*/ 54 h 96"/>
                  <a:gd name="T102" fmla="*/ 65 w 71"/>
                  <a:gd name="T103" fmla="*/ 60 h 96"/>
                  <a:gd name="T104" fmla="*/ 59 w 71"/>
                  <a:gd name="T105" fmla="*/ 66 h 96"/>
                  <a:gd name="T106" fmla="*/ 53 w 71"/>
                  <a:gd name="T107" fmla="*/ 72 h 96"/>
                  <a:gd name="T108" fmla="*/ 53 w 71"/>
                  <a:gd name="T109" fmla="*/ 78 h 96"/>
                  <a:gd name="T110" fmla="*/ 53 w 71"/>
                  <a:gd name="T111" fmla="*/ 84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
                  <a:gd name="T169" fmla="*/ 0 h 96"/>
                  <a:gd name="T170" fmla="*/ 71 w 71"/>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 h="96">
                    <a:moveTo>
                      <a:pt x="59" y="84"/>
                    </a:moveTo>
                    <a:lnTo>
                      <a:pt x="53" y="90"/>
                    </a:lnTo>
                    <a:lnTo>
                      <a:pt x="53" y="96"/>
                    </a:lnTo>
                    <a:lnTo>
                      <a:pt x="53" y="90"/>
                    </a:lnTo>
                    <a:lnTo>
                      <a:pt x="47" y="84"/>
                    </a:lnTo>
                    <a:lnTo>
                      <a:pt x="47" y="78"/>
                    </a:lnTo>
                    <a:lnTo>
                      <a:pt x="47" y="72"/>
                    </a:lnTo>
                    <a:lnTo>
                      <a:pt x="41" y="72"/>
                    </a:lnTo>
                    <a:lnTo>
                      <a:pt x="36" y="72"/>
                    </a:lnTo>
                    <a:lnTo>
                      <a:pt x="30" y="66"/>
                    </a:lnTo>
                    <a:lnTo>
                      <a:pt x="24" y="66"/>
                    </a:lnTo>
                    <a:lnTo>
                      <a:pt x="18" y="66"/>
                    </a:lnTo>
                    <a:lnTo>
                      <a:pt x="18" y="60"/>
                    </a:lnTo>
                    <a:lnTo>
                      <a:pt x="24" y="66"/>
                    </a:lnTo>
                    <a:lnTo>
                      <a:pt x="30" y="66"/>
                    </a:lnTo>
                    <a:lnTo>
                      <a:pt x="36" y="66"/>
                    </a:lnTo>
                    <a:lnTo>
                      <a:pt x="41" y="66"/>
                    </a:lnTo>
                    <a:lnTo>
                      <a:pt x="41" y="60"/>
                    </a:lnTo>
                    <a:lnTo>
                      <a:pt x="41" y="54"/>
                    </a:lnTo>
                    <a:lnTo>
                      <a:pt x="36" y="54"/>
                    </a:lnTo>
                    <a:lnTo>
                      <a:pt x="36" y="48"/>
                    </a:lnTo>
                    <a:lnTo>
                      <a:pt x="30" y="48"/>
                    </a:lnTo>
                    <a:lnTo>
                      <a:pt x="24" y="48"/>
                    </a:lnTo>
                    <a:lnTo>
                      <a:pt x="18" y="42"/>
                    </a:lnTo>
                    <a:lnTo>
                      <a:pt x="12" y="36"/>
                    </a:lnTo>
                    <a:lnTo>
                      <a:pt x="6" y="36"/>
                    </a:lnTo>
                    <a:lnTo>
                      <a:pt x="0" y="30"/>
                    </a:lnTo>
                    <a:lnTo>
                      <a:pt x="6" y="30"/>
                    </a:lnTo>
                    <a:lnTo>
                      <a:pt x="12" y="36"/>
                    </a:lnTo>
                    <a:lnTo>
                      <a:pt x="18" y="36"/>
                    </a:lnTo>
                    <a:lnTo>
                      <a:pt x="24" y="42"/>
                    </a:lnTo>
                    <a:lnTo>
                      <a:pt x="30" y="42"/>
                    </a:lnTo>
                    <a:lnTo>
                      <a:pt x="36" y="42"/>
                    </a:lnTo>
                    <a:lnTo>
                      <a:pt x="36" y="36"/>
                    </a:lnTo>
                    <a:lnTo>
                      <a:pt x="30" y="24"/>
                    </a:lnTo>
                    <a:lnTo>
                      <a:pt x="30" y="18"/>
                    </a:lnTo>
                    <a:lnTo>
                      <a:pt x="24" y="12"/>
                    </a:lnTo>
                    <a:lnTo>
                      <a:pt x="18" y="6"/>
                    </a:lnTo>
                    <a:lnTo>
                      <a:pt x="18" y="0"/>
                    </a:lnTo>
                    <a:lnTo>
                      <a:pt x="12" y="0"/>
                    </a:lnTo>
                    <a:lnTo>
                      <a:pt x="18" y="0"/>
                    </a:lnTo>
                    <a:lnTo>
                      <a:pt x="24" y="0"/>
                    </a:lnTo>
                    <a:lnTo>
                      <a:pt x="24" y="6"/>
                    </a:lnTo>
                    <a:lnTo>
                      <a:pt x="24" y="12"/>
                    </a:lnTo>
                    <a:lnTo>
                      <a:pt x="30" y="12"/>
                    </a:lnTo>
                    <a:lnTo>
                      <a:pt x="36" y="18"/>
                    </a:lnTo>
                    <a:lnTo>
                      <a:pt x="36" y="24"/>
                    </a:lnTo>
                    <a:lnTo>
                      <a:pt x="36" y="30"/>
                    </a:lnTo>
                    <a:lnTo>
                      <a:pt x="41" y="36"/>
                    </a:lnTo>
                    <a:lnTo>
                      <a:pt x="41" y="42"/>
                    </a:lnTo>
                    <a:lnTo>
                      <a:pt x="47" y="36"/>
                    </a:lnTo>
                    <a:lnTo>
                      <a:pt x="47" y="24"/>
                    </a:lnTo>
                    <a:lnTo>
                      <a:pt x="53" y="18"/>
                    </a:lnTo>
                    <a:lnTo>
                      <a:pt x="53" y="12"/>
                    </a:lnTo>
                    <a:lnTo>
                      <a:pt x="53" y="6"/>
                    </a:lnTo>
                    <a:lnTo>
                      <a:pt x="53" y="12"/>
                    </a:lnTo>
                    <a:lnTo>
                      <a:pt x="53" y="18"/>
                    </a:lnTo>
                    <a:lnTo>
                      <a:pt x="53" y="30"/>
                    </a:lnTo>
                    <a:lnTo>
                      <a:pt x="47" y="36"/>
                    </a:lnTo>
                    <a:lnTo>
                      <a:pt x="41" y="48"/>
                    </a:lnTo>
                    <a:lnTo>
                      <a:pt x="47" y="54"/>
                    </a:lnTo>
                    <a:lnTo>
                      <a:pt x="47" y="60"/>
                    </a:lnTo>
                    <a:lnTo>
                      <a:pt x="47" y="66"/>
                    </a:lnTo>
                    <a:lnTo>
                      <a:pt x="53" y="66"/>
                    </a:lnTo>
                    <a:lnTo>
                      <a:pt x="59" y="60"/>
                    </a:lnTo>
                    <a:lnTo>
                      <a:pt x="65" y="54"/>
                    </a:lnTo>
                    <a:lnTo>
                      <a:pt x="65" y="48"/>
                    </a:lnTo>
                    <a:lnTo>
                      <a:pt x="71" y="48"/>
                    </a:lnTo>
                    <a:lnTo>
                      <a:pt x="71" y="54"/>
                    </a:lnTo>
                    <a:lnTo>
                      <a:pt x="65" y="60"/>
                    </a:lnTo>
                    <a:lnTo>
                      <a:pt x="65" y="66"/>
                    </a:lnTo>
                    <a:lnTo>
                      <a:pt x="59" y="66"/>
                    </a:lnTo>
                    <a:lnTo>
                      <a:pt x="59" y="72"/>
                    </a:lnTo>
                    <a:lnTo>
                      <a:pt x="53" y="72"/>
                    </a:lnTo>
                    <a:lnTo>
                      <a:pt x="53" y="78"/>
                    </a:lnTo>
                    <a:lnTo>
                      <a:pt x="53" y="84"/>
                    </a:lnTo>
                    <a:lnTo>
                      <a:pt x="59" y="84"/>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01" name="Freeform 471"/>
              <p:cNvSpPr>
                <a:spLocks/>
              </p:cNvSpPr>
              <p:nvPr/>
            </p:nvSpPr>
            <p:spPr bwMode="auto">
              <a:xfrm>
                <a:off x="4576" y="2192"/>
                <a:ext cx="66" cy="90"/>
              </a:xfrm>
              <a:custGeom>
                <a:avLst/>
                <a:gdLst>
                  <a:gd name="T0" fmla="*/ 66 w 66"/>
                  <a:gd name="T1" fmla="*/ 0 h 90"/>
                  <a:gd name="T2" fmla="*/ 54 w 66"/>
                  <a:gd name="T3" fmla="*/ 0 h 90"/>
                  <a:gd name="T4" fmla="*/ 54 w 66"/>
                  <a:gd name="T5" fmla="*/ 6 h 90"/>
                  <a:gd name="T6" fmla="*/ 48 w 66"/>
                  <a:gd name="T7" fmla="*/ 12 h 90"/>
                  <a:gd name="T8" fmla="*/ 42 w 66"/>
                  <a:gd name="T9" fmla="*/ 18 h 90"/>
                  <a:gd name="T10" fmla="*/ 30 w 66"/>
                  <a:gd name="T11" fmla="*/ 18 h 90"/>
                  <a:gd name="T12" fmla="*/ 18 w 66"/>
                  <a:gd name="T13" fmla="*/ 24 h 90"/>
                  <a:gd name="T14" fmla="*/ 12 w 66"/>
                  <a:gd name="T15" fmla="*/ 24 h 90"/>
                  <a:gd name="T16" fmla="*/ 6 w 66"/>
                  <a:gd name="T17" fmla="*/ 30 h 90"/>
                  <a:gd name="T18" fmla="*/ 6 w 66"/>
                  <a:gd name="T19" fmla="*/ 30 h 90"/>
                  <a:gd name="T20" fmla="*/ 12 w 66"/>
                  <a:gd name="T21" fmla="*/ 24 h 90"/>
                  <a:gd name="T22" fmla="*/ 18 w 66"/>
                  <a:gd name="T23" fmla="*/ 24 h 90"/>
                  <a:gd name="T24" fmla="*/ 30 w 66"/>
                  <a:gd name="T25" fmla="*/ 24 h 90"/>
                  <a:gd name="T26" fmla="*/ 36 w 66"/>
                  <a:gd name="T27" fmla="*/ 24 h 90"/>
                  <a:gd name="T28" fmla="*/ 36 w 66"/>
                  <a:gd name="T29" fmla="*/ 30 h 90"/>
                  <a:gd name="T30" fmla="*/ 30 w 66"/>
                  <a:gd name="T31" fmla="*/ 42 h 90"/>
                  <a:gd name="T32" fmla="*/ 24 w 66"/>
                  <a:gd name="T33" fmla="*/ 48 h 90"/>
                  <a:gd name="T34" fmla="*/ 18 w 66"/>
                  <a:gd name="T35" fmla="*/ 48 h 90"/>
                  <a:gd name="T36" fmla="*/ 12 w 66"/>
                  <a:gd name="T37" fmla="*/ 48 h 90"/>
                  <a:gd name="T38" fmla="*/ 0 w 66"/>
                  <a:gd name="T39" fmla="*/ 54 h 90"/>
                  <a:gd name="T40" fmla="*/ 0 w 66"/>
                  <a:gd name="T41" fmla="*/ 54 h 90"/>
                  <a:gd name="T42" fmla="*/ 0 w 66"/>
                  <a:gd name="T43" fmla="*/ 54 h 90"/>
                  <a:gd name="T44" fmla="*/ 6 w 66"/>
                  <a:gd name="T45" fmla="*/ 54 h 90"/>
                  <a:gd name="T46" fmla="*/ 12 w 66"/>
                  <a:gd name="T47" fmla="*/ 54 h 90"/>
                  <a:gd name="T48" fmla="*/ 18 w 66"/>
                  <a:gd name="T49" fmla="*/ 54 h 90"/>
                  <a:gd name="T50" fmla="*/ 24 w 66"/>
                  <a:gd name="T51" fmla="*/ 54 h 90"/>
                  <a:gd name="T52" fmla="*/ 24 w 66"/>
                  <a:gd name="T53" fmla="*/ 54 h 90"/>
                  <a:gd name="T54" fmla="*/ 12 w 66"/>
                  <a:gd name="T55" fmla="*/ 72 h 90"/>
                  <a:gd name="T56" fmla="*/ 12 w 66"/>
                  <a:gd name="T57" fmla="*/ 84 h 90"/>
                  <a:gd name="T58" fmla="*/ 18 w 66"/>
                  <a:gd name="T59" fmla="*/ 78 h 90"/>
                  <a:gd name="T60" fmla="*/ 24 w 66"/>
                  <a:gd name="T61" fmla="*/ 66 h 90"/>
                  <a:gd name="T62" fmla="*/ 30 w 66"/>
                  <a:gd name="T63" fmla="*/ 54 h 90"/>
                  <a:gd name="T64" fmla="*/ 36 w 66"/>
                  <a:gd name="T65" fmla="*/ 60 h 90"/>
                  <a:gd name="T66" fmla="*/ 42 w 66"/>
                  <a:gd name="T67" fmla="*/ 78 h 90"/>
                  <a:gd name="T68" fmla="*/ 48 w 66"/>
                  <a:gd name="T69" fmla="*/ 84 h 90"/>
                  <a:gd name="T70" fmla="*/ 48 w 66"/>
                  <a:gd name="T71" fmla="*/ 84 h 90"/>
                  <a:gd name="T72" fmla="*/ 42 w 66"/>
                  <a:gd name="T73" fmla="*/ 72 h 90"/>
                  <a:gd name="T74" fmla="*/ 36 w 66"/>
                  <a:gd name="T75" fmla="*/ 54 h 90"/>
                  <a:gd name="T76" fmla="*/ 42 w 66"/>
                  <a:gd name="T77" fmla="*/ 42 h 90"/>
                  <a:gd name="T78" fmla="*/ 48 w 66"/>
                  <a:gd name="T79" fmla="*/ 30 h 90"/>
                  <a:gd name="T80" fmla="*/ 54 w 66"/>
                  <a:gd name="T81" fmla="*/ 30 h 90"/>
                  <a:gd name="T82" fmla="*/ 60 w 66"/>
                  <a:gd name="T83" fmla="*/ 42 h 90"/>
                  <a:gd name="T84" fmla="*/ 66 w 66"/>
                  <a:gd name="T85" fmla="*/ 60 h 90"/>
                  <a:gd name="T86" fmla="*/ 66 w 66"/>
                  <a:gd name="T87" fmla="*/ 54 h 90"/>
                  <a:gd name="T88" fmla="*/ 66 w 66"/>
                  <a:gd name="T89" fmla="*/ 42 h 90"/>
                  <a:gd name="T90" fmla="*/ 60 w 66"/>
                  <a:gd name="T91" fmla="*/ 24 h 90"/>
                  <a:gd name="T92" fmla="*/ 60 w 66"/>
                  <a:gd name="T93" fmla="*/ 18 h 90"/>
                  <a:gd name="T94" fmla="*/ 66 w 66"/>
                  <a:gd name="T95" fmla="*/ 6 h 90"/>
                  <a:gd name="T96" fmla="*/ 66 w 66"/>
                  <a:gd name="T97" fmla="*/ 0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90"/>
                  <a:gd name="T149" fmla="*/ 66 w 66"/>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90">
                    <a:moveTo>
                      <a:pt x="66" y="0"/>
                    </a:moveTo>
                    <a:lnTo>
                      <a:pt x="66" y="0"/>
                    </a:lnTo>
                    <a:lnTo>
                      <a:pt x="60" y="0"/>
                    </a:lnTo>
                    <a:lnTo>
                      <a:pt x="54" y="0"/>
                    </a:lnTo>
                    <a:lnTo>
                      <a:pt x="54" y="6"/>
                    </a:lnTo>
                    <a:lnTo>
                      <a:pt x="48" y="12"/>
                    </a:lnTo>
                    <a:lnTo>
                      <a:pt x="42" y="18"/>
                    </a:lnTo>
                    <a:lnTo>
                      <a:pt x="36" y="18"/>
                    </a:lnTo>
                    <a:lnTo>
                      <a:pt x="30" y="18"/>
                    </a:lnTo>
                    <a:lnTo>
                      <a:pt x="24" y="18"/>
                    </a:lnTo>
                    <a:lnTo>
                      <a:pt x="18" y="24"/>
                    </a:lnTo>
                    <a:lnTo>
                      <a:pt x="12" y="24"/>
                    </a:lnTo>
                    <a:lnTo>
                      <a:pt x="6" y="24"/>
                    </a:lnTo>
                    <a:lnTo>
                      <a:pt x="6" y="30"/>
                    </a:lnTo>
                    <a:lnTo>
                      <a:pt x="12" y="30"/>
                    </a:lnTo>
                    <a:lnTo>
                      <a:pt x="12" y="24"/>
                    </a:lnTo>
                    <a:lnTo>
                      <a:pt x="18" y="24"/>
                    </a:lnTo>
                    <a:lnTo>
                      <a:pt x="24" y="24"/>
                    </a:lnTo>
                    <a:lnTo>
                      <a:pt x="30" y="24"/>
                    </a:lnTo>
                    <a:lnTo>
                      <a:pt x="36" y="24"/>
                    </a:lnTo>
                    <a:lnTo>
                      <a:pt x="42" y="24"/>
                    </a:lnTo>
                    <a:lnTo>
                      <a:pt x="36" y="30"/>
                    </a:lnTo>
                    <a:lnTo>
                      <a:pt x="36" y="36"/>
                    </a:lnTo>
                    <a:lnTo>
                      <a:pt x="30" y="42"/>
                    </a:lnTo>
                    <a:lnTo>
                      <a:pt x="24" y="48"/>
                    </a:lnTo>
                    <a:lnTo>
                      <a:pt x="18" y="48"/>
                    </a:lnTo>
                    <a:lnTo>
                      <a:pt x="12" y="48"/>
                    </a:lnTo>
                    <a:lnTo>
                      <a:pt x="6" y="54"/>
                    </a:lnTo>
                    <a:lnTo>
                      <a:pt x="0" y="54"/>
                    </a:lnTo>
                    <a:lnTo>
                      <a:pt x="6" y="54"/>
                    </a:lnTo>
                    <a:lnTo>
                      <a:pt x="12" y="54"/>
                    </a:lnTo>
                    <a:lnTo>
                      <a:pt x="18" y="54"/>
                    </a:lnTo>
                    <a:lnTo>
                      <a:pt x="24" y="54"/>
                    </a:lnTo>
                    <a:lnTo>
                      <a:pt x="30" y="48"/>
                    </a:lnTo>
                    <a:lnTo>
                      <a:pt x="24" y="54"/>
                    </a:lnTo>
                    <a:lnTo>
                      <a:pt x="18" y="60"/>
                    </a:lnTo>
                    <a:lnTo>
                      <a:pt x="12" y="72"/>
                    </a:lnTo>
                    <a:lnTo>
                      <a:pt x="12" y="90"/>
                    </a:lnTo>
                    <a:lnTo>
                      <a:pt x="12" y="84"/>
                    </a:lnTo>
                    <a:lnTo>
                      <a:pt x="18" y="84"/>
                    </a:lnTo>
                    <a:lnTo>
                      <a:pt x="18" y="78"/>
                    </a:lnTo>
                    <a:lnTo>
                      <a:pt x="24" y="72"/>
                    </a:lnTo>
                    <a:lnTo>
                      <a:pt x="24" y="66"/>
                    </a:lnTo>
                    <a:lnTo>
                      <a:pt x="30" y="60"/>
                    </a:lnTo>
                    <a:lnTo>
                      <a:pt x="30" y="54"/>
                    </a:lnTo>
                    <a:lnTo>
                      <a:pt x="36" y="60"/>
                    </a:lnTo>
                    <a:lnTo>
                      <a:pt x="36" y="66"/>
                    </a:lnTo>
                    <a:lnTo>
                      <a:pt x="42" y="78"/>
                    </a:lnTo>
                    <a:lnTo>
                      <a:pt x="42" y="84"/>
                    </a:lnTo>
                    <a:lnTo>
                      <a:pt x="48" y="84"/>
                    </a:lnTo>
                    <a:lnTo>
                      <a:pt x="42" y="78"/>
                    </a:lnTo>
                    <a:lnTo>
                      <a:pt x="42" y="72"/>
                    </a:lnTo>
                    <a:lnTo>
                      <a:pt x="42" y="60"/>
                    </a:lnTo>
                    <a:lnTo>
                      <a:pt x="36" y="54"/>
                    </a:lnTo>
                    <a:lnTo>
                      <a:pt x="36" y="48"/>
                    </a:lnTo>
                    <a:lnTo>
                      <a:pt x="42" y="42"/>
                    </a:lnTo>
                    <a:lnTo>
                      <a:pt x="42" y="36"/>
                    </a:lnTo>
                    <a:lnTo>
                      <a:pt x="48" y="30"/>
                    </a:lnTo>
                    <a:lnTo>
                      <a:pt x="48" y="24"/>
                    </a:lnTo>
                    <a:lnTo>
                      <a:pt x="54" y="30"/>
                    </a:lnTo>
                    <a:lnTo>
                      <a:pt x="60" y="36"/>
                    </a:lnTo>
                    <a:lnTo>
                      <a:pt x="60" y="42"/>
                    </a:lnTo>
                    <a:lnTo>
                      <a:pt x="66" y="54"/>
                    </a:lnTo>
                    <a:lnTo>
                      <a:pt x="66" y="60"/>
                    </a:lnTo>
                    <a:lnTo>
                      <a:pt x="66" y="54"/>
                    </a:lnTo>
                    <a:lnTo>
                      <a:pt x="66" y="42"/>
                    </a:lnTo>
                    <a:lnTo>
                      <a:pt x="60" y="30"/>
                    </a:lnTo>
                    <a:lnTo>
                      <a:pt x="60" y="24"/>
                    </a:lnTo>
                    <a:lnTo>
                      <a:pt x="54" y="18"/>
                    </a:lnTo>
                    <a:lnTo>
                      <a:pt x="60" y="18"/>
                    </a:lnTo>
                    <a:lnTo>
                      <a:pt x="60" y="12"/>
                    </a:lnTo>
                    <a:lnTo>
                      <a:pt x="66" y="6"/>
                    </a:lnTo>
                    <a:lnTo>
                      <a:pt x="66"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02" name="Freeform 472"/>
              <p:cNvSpPr>
                <a:spLocks/>
              </p:cNvSpPr>
              <p:nvPr/>
            </p:nvSpPr>
            <p:spPr bwMode="auto">
              <a:xfrm>
                <a:off x="4684" y="2073"/>
                <a:ext cx="95" cy="72"/>
              </a:xfrm>
              <a:custGeom>
                <a:avLst/>
                <a:gdLst>
                  <a:gd name="T0" fmla="*/ 59 w 95"/>
                  <a:gd name="T1" fmla="*/ 0 h 72"/>
                  <a:gd name="T2" fmla="*/ 65 w 95"/>
                  <a:gd name="T3" fmla="*/ 0 h 72"/>
                  <a:gd name="T4" fmla="*/ 77 w 95"/>
                  <a:gd name="T5" fmla="*/ 6 h 72"/>
                  <a:gd name="T6" fmla="*/ 77 w 95"/>
                  <a:gd name="T7" fmla="*/ 12 h 72"/>
                  <a:gd name="T8" fmla="*/ 77 w 95"/>
                  <a:gd name="T9" fmla="*/ 24 h 72"/>
                  <a:gd name="T10" fmla="*/ 59 w 95"/>
                  <a:gd name="T11" fmla="*/ 24 h 72"/>
                  <a:gd name="T12" fmla="*/ 53 w 95"/>
                  <a:gd name="T13" fmla="*/ 30 h 72"/>
                  <a:gd name="T14" fmla="*/ 53 w 95"/>
                  <a:gd name="T15" fmla="*/ 30 h 72"/>
                  <a:gd name="T16" fmla="*/ 59 w 95"/>
                  <a:gd name="T17" fmla="*/ 30 h 72"/>
                  <a:gd name="T18" fmla="*/ 65 w 95"/>
                  <a:gd name="T19" fmla="*/ 30 h 72"/>
                  <a:gd name="T20" fmla="*/ 71 w 95"/>
                  <a:gd name="T21" fmla="*/ 30 h 72"/>
                  <a:gd name="T22" fmla="*/ 77 w 95"/>
                  <a:gd name="T23" fmla="*/ 36 h 72"/>
                  <a:gd name="T24" fmla="*/ 77 w 95"/>
                  <a:gd name="T25" fmla="*/ 42 h 72"/>
                  <a:gd name="T26" fmla="*/ 71 w 95"/>
                  <a:gd name="T27" fmla="*/ 48 h 72"/>
                  <a:gd name="T28" fmla="*/ 77 w 95"/>
                  <a:gd name="T29" fmla="*/ 48 h 72"/>
                  <a:gd name="T30" fmla="*/ 83 w 95"/>
                  <a:gd name="T31" fmla="*/ 48 h 72"/>
                  <a:gd name="T32" fmla="*/ 89 w 95"/>
                  <a:gd name="T33" fmla="*/ 48 h 72"/>
                  <a:gd name="T34" fmla="*/ 95 w 95"/>
                  <a:gd name="T35" fmla="*/ 48 h 72"/>
                  <a:gd name="T36" fmla="*/ 95 w 95"/>
                  <a:gd name="T37" fmla="*/ 66 h 72"/>
                  <a:gd name="T38" fmla="*/ 89 w 95"/>
                  <a:gd name="T39" fmla="*/ 72 h 72"/>
                  <a:gd name="T40" fmla="*/ 83 w 95"/>
                  <a:gd name="T41" fmla="*/ 72 h 72"/>
                  <a:gd name="T42" fmla="*/ 77 w 95"/>
                  <a:gd name="T43" fmla="*/ 72 h 72"/>
                  <a:gd name="T44" fmla="*/ 71 w 95"/>
                  <a:gd name="T45" fmla="*/ 60 h 72"/>
                  <a:gd name="T46" fmla="*/ 65 w 95"/>
                  <a:gd name="T47" fmla="*/ 48 h 72"/>
                  <a:gd name="T48" fmla="*/ 53 w 95"/>
                  <a:gd name="T49" fmla="*/ 42 h 72"/>
                  <a:gd name="T50" fmla="*/ 53 w 95"/>
                  <a:gd name="T51" fmla="*/ 48 h 72"/>
                  <a:gd name="T52" fmla="*/ 53 w 95"/>
                  <a:gd name="T53" fmla="*/ 60 h 72"/>
                  <a:gd name="T54" fmla="*/ 47 w 95"/>
                  <a:gd name="T55" fmla="*/ 66 h 72"/>
                  <a:gd name="T56" fmla="*/ 35 w 95"/>
                  <a:gd name="T57" fmla="*/ 72 h 72"/>
                  <a:gd name="T58" fmla="*/ 29 w 95"/>
                  <a:gd name="T59" fmla="*/ 66 h 72"/>
                  <a:gd name="T60" fmla="*/ 23 w 95"/>
                  <a:gd name="T61" fmla="*/ 54 h 72"/>
                  <a:gd name="T62" fmla="*/ 29 w 95"/>
                  <a:gd name="T63" fmla="*/ 48 h 72"/>
                  <a:gd name="T64" fmla="*/ 29 w 95"/>
                  <a:gd name="T65" fmla="*/ 42 h 72"/>
                  <a:gd name="T66" fmla="*/ 17 w 95"/>
                  <a:gd name="T67" fmla="*/ 36 h 72"/>
                  <a:gd name="T68" fmla="*/ 12 w 95"/>
                  <a:gd name="T69" fmla="*/ 42 h 72"/>
                  <a:gd name="T70" fmla="*/ 0 w 95"/>
                  <a:gd name="T71" fmla="*/ 36 h 72"/>
                  <a:gd name="T72" fmla="*/ 0 w 95"/>
                  <a:gd name="T73" fmla="*/ 30 h 72"/>
                  <a:gd name="T74" fmla="*/ 6 w 95"/>
                  <a:gd name="T75" fmla="*/ 18 h 72"/>
                  <a:gd name="T76" fmla="*/ 6 w 95"/>
                  <a:gd name="T77" fmla="*/ 18 h 72"/>
                  <a:gd name="T78" fmla="*/ 12 w 95"/>
                  <a:gd name="T79" fmla="*/ 12 h 72"/>
                  <a:gd name="T80" fmla="*/ 17 w 95"/>
                  <a:gd name="T81" fmla="*/ 12 h 72"/>
                  <a:gd name="T82" fmla="*/ 23 w 95"/>
                  <a:gd name="T83" fmla="*/ 0 h 72"/>
                  <a:gd name="T84" fmla="*/ 29 w 95"/>
                  <a:gd name="T85" fmla="*/ 0 h 72"/>
                  <a:gd name="T86" fmla="*/ 41 w 95"/>
                  <a:gd name="T87" fmla="*/ 6 h 72"/>
                  <a:gd name="T88" fmla="*/ 41 w 95"/>
                  <a:gd name="T89" fmla="*/ 18 h 72"/>
                  <a:gd name="T90" fmla="*/ 47 w 95"/>
                  <a:gd name="T91" fmla="*/ 24 h 72"/>
                  <a:gd name="T92" fmla="*/ 47 w 95"/>
                  <a:gd name="T93" fmla="*/ 30 h 72"/>
                  <a:gd name="T94" fmla="*/ 53 w 95"/>
                  <a:gd name="T95" fmla="*/ 24 h 72"/>
                  <a:gd name="T96" fmla="*/ 53 w 95"/>
                  <a:gd name="T97" fmla="*/ 18 h 72"/>
                  <a:gd name="T98" fmla="*/ 53 w 95"/>
                  <a:gd name="T99" fmla="*/ 6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72"/>
                  <a:gd name="T152" fmla="*/ 95 w 95"/>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72">
                    <a:moveTo>
                      <a:pt x="53" y="6"/>
                    </a:moveTo>
                    <a:lnTo>
                      <a:pt x="53" y="6"/>
                    </a:lnTo>
                    <a:lnTo>
                      <a:pt x="59" y="0"/>
                    </a:lnTo>
                    <a:lnTo>
                      <a:pt x="65" y="0"/>
                    </a:lnTo>
                    <a:lnTo>
                      <a:pt x="71" y="0"/>
                    </a:lnTo>
                    <a:lnTo>
                      <a:pt x="71" y="6"/>
                    </a:lnTo>
                    <a:lnTo>
                      <a:pt x="77" y="6"/>
                    </a:lnTo>
                    <a:lnTo>
                      <a:pt x="77" y="12"/>
                    </a:lnTo>
                    <a:lnTo>
                      <a:pt x="77" y="18"/>
                    </a:lnTo>
                    <a:lnTo>
                      <a:pt x="77" y="24"/>
                    </a:lnTo>
                    <a:lnTo>
                      <a:pt x="71" y="24"/>
                    </a:lnTo>
                    <a:lnTo>
                      <a:pt x="59" y="24"/>
                    </a:lnTo>
                    <a:lnTo>
                      <a:pt x="59" y="30"/>
                    </a:lnTo>
                    <a:lnTo>
                      <a:pt x="53" y="30"/>
                    </a:lnTo>
                    <a:lnTo>
                      <a:pt x="53" y="36"/>
                    </a:lnTo>
                    <a:lnTo>
                      <a:pt x="59" y="30"/>
                    </a:lnTo>
                    <a:lnTo>
                      <a:pt x="65" y="30"/>
                    </a:lnTo>
                    <a:lnTo>
                      <a:pt x="71" y="30"/>
                    </a:lnTo>
                    <a:lnTo>
                      <a:pt x="71" y="36"/>
                    </a:lnTo>
                    <a:lnTo>
                      <a:pt x="77" y="36"/>
                    </a:lnTo>
                    <a:lnTo>
                      <a:pt x="77" y="42"/>
                    </a:lnTo>
                    <a:lnTo>
                      <a:pt x="71" y="42"/>
                    </a:lnTo>
                    <a:lnTo>
                      <a:pt x="71" y="48"/>
                    </a:lnTo>
                    <a:lnTo>
                      <a:pt x="77" y="48"/>
                    </a:lnTo>
                    <a:lnTo>
                      <a:pt x="83" y="48"/>
                    </a:lnTo>
                    <a:lnTo>
                      <a:pt x="89" y="48"/>
                    </a:lnTo>
                    <a:lnTo>
                      <a:pt x="95" y="48"/>
                    </a:lnTo>
                    <a:lnTo>
                      <a:pt x="95" y="54"/>
                    </a:lnTo>
                    <a:lnTo>
                      <a:pt x="95" y="60"/>
                    </a:lnTo>
                    <a:lnTo>
                      <a:pt x="95" y="66"/>
                    </a:lnTo>
                    <a:lnTo>
                      <a:pt x="95" y="72"/>
                    </a:lnTo>
                    <a:lnTo>
                      <a:pt x="89" y="72"/>
                    </a:lnTo>
                    <a:lnTo>
                      <a:pt x="83" y="72"/>
                    </a:lnTo>
                    <a:lnTo>
                      <a:pt x="77" y="72"/>
                    </a:lnTo>
                    <a:lnTo>
                      <a:pt x="71" y="66"/>
                    </a:lnTo>
                    <a:lnTo>
                      <a:pt x="71" y="60"/>
                    </a:lnTo>
                    <a:lnTo>
                      <a:pt x="71" y="54"/>
                    </a:lnTo>
                    <a:lnTo>
                      <a:pt x="65" y="48"/>
                    </a:lnTo>
                    <a:lnTo>
                      <a:pt x="59" y="48"/>
                    </a:lnTo>
                    <a:lnTo>
                      <a:pt x="53" y="48"/>
                    </a:lnTo>
                    <a:lnTo>
                      <a:pt x="53" y="42"/>
                    </a:lnTo>
                    <a:lnTo>
                      <a:pt x="53" y="48"/>
                    </a:lnTo>
                    <a:lnTo>
                      <a:pt x="53" y="54"/>
                    </a:lnTo>
                    <a:lnTo>
                      <a:pt x="53" y="60"/>
                    </a:lnTo>
                    <a:lnTo>
                      <a:pt x="53" y="66"/>
                    </a:lnTo>
                    <a:lnTo>
                      <a:pt x="47" y="66"/>
                    </a:lnTo>
                    <a:lnTo>
                      <a:pt x="41" y="72"/>
                    </a:lnTo>
                    <a:lnTo>
                      <a:pt x="35" y="72"/>
                    </a:lnTo>
                    <a:lnTo>
                      <a:pt x="29" y="66"/>
                    </a:lnTo>
                    <a:lnTo>
                      <a:pt x="23" y="60"/>
                    </a:lnTo>
                    <a:lnTo>
                      <a:pt x="23" y="54"/>
                    </a:lnTo>
                    <a:lnTo>
                      <a:pt x="23" y="48"/>
                    </a:lnTo>
                    <a:lnTo>
                      <a:pt x="29" y="48"/>
                    </a:lnTo>
                    <a:lnTo>
                      <a:pt x="29" y="42"/>
                    </a:lnTo>
                    <a:lnTo>
                      <a:pt x="23" y="42"/>
                    </a:lnTo>
                    <a:lnTo>
                      <a:pt x="23" y="36"/>
                    </a:lnTo>
                    <a:lnTo>
                      <a:pt x="17" y="36"/>
                    </a:lnTo>
                    <a:lnTo>
                      <a:pt x="17" y="42"/>
                    </a:lnTo>
                    <a:lnTo>
                      <a:pt x="12" y="42"/>
                    </a:lnTo>
                    <a:lnTo>
                      <a:pt x="6" y="42"/>
                    </a:lnTo>
                    <a:lnTo>
                      <a:pt x="0" y="36"/>
                    </a:lnTo>
                    <a:lnTo>
                      <a:pt x="0" y="30"/>
                    </a:lnTo>
                    <a:lnTo>
                      <a:pt x="0" y="24"/>
                    </a:lnTo>
                    <a:lnTo>
                      <a:pt x="6" y="18"/>
                    </a:lnTo>
                    <a:lnTo>
                      <a:pt x="12" y="18"/>
                    </a:lnTo>
                    <a:lnTo>
                      <a:pt x="12" y="12"/>
                    </a:lnTo>
                    <a:lnTo>
                      <a:pt x="17" y="12"/>
                    </a:lnTo>
                    <a:lnTo>
                      <a:pt x="17" y="6"/>
                    </a:lnTo>
                    <a:lnTo>
                      <a:pt x="17" y="0"/>
                    </a:lnTo>
                    <a:lnTo>
                      <a:pt x="23" y="0"/>
                    </a:lnTo>
                    <a:lnTo>
                      <a:pt x="29" y="0"/>
                    </a:lnTo>
                    <a:lnTo>
                      <a:pt x="35" y="0"/>
                    </a:lnTo>
                    <a:lnTo>
                      <a:pt x="41" y="0"/>
                    </a:lnTo>
                    <a:lnTo>
                      <a:pt x="41" y="6"/>
                    </a:lnTo>
                    <a:lnTo>
                      <a:pt x="41" y="12"/>
                    </a:lnTo>
                    <a:lnTo>
                      <a:pt x="35" y="18"/>
                    </a:lnTo>
                    <a:lnTo>
                      <a:pt x="41" y="18"/>
                    </a:lnTo>
                    <a:lnTo>
                      <a:pt x="47" y="18"/>
                    </a:lnTo>
                    <a:lnTo>
                      <a:pt x="47" y="24"/>
                    </a:lnTo>
                    <a:lnTo>
                      <a:pt x="47" y="30"/>
                    </a:lnTo>
                    <a:lnTo>
                      <a:pt x="47" y="24"/>
                    </a:lnTo>
                    <a:lnTo>
                      <a:pt x="53" y="24"/>
                    </a:lnTo>
                    <a:lnTo>
                      <a:pt x="53" y="18"/>
                    </a:lnTo>
                    <a:lnTo>
                      <a:pt x="53" y="12"/>
                    </a:lnTo>
                    <a:lnTo>
                      <a:pt x="53" y="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03" name="Freeform 473"/>
              <p:cNvSpPr>
                <a:spLocks/>
              </p:cNvSpPr>
              <p:nvPr/>
            </p:nvSpPr>
            <p:spPr bwMode="auto">
              <a:xfrm>
                <a:off x="4600" y="2001"/>
                <a:ext cx="96" cy="90"/>
              </a:xfrm>
              <a:custGeom>
                <a:avLst/>
                <a:gdLst>
                  <a:gd name="T0" fmla="*/ 90 w 96"/>
                  <a:gd name="T1" fmla="*/ 90 h 90"/>
                  <a:gd name="T2" fmla="*/ 84 w 96"/>
                  <a:gd name="T3" fmla="*/ 84 h 90"/>
                  <a:gd name="T4" fmla="*/ 78 w 96"/>
                  <a:gd name="T5" fmla="*/ 84 h 90"/>
                  <a:gd name="T6" fmla="*/ 66 w 96"/>
                  <a:gd name="T7" fmla="*/ 84 h 90"/>
                  <a:gd name="T8" fmla="*/ 54 w 96"/>
                  <a:gd name="T9" fmla="*/ 84 h 90"/>
                  <a:gd name="T10" fmla="*/ 48 w 96"/>
                  <a:gd name="T11" fmla="*/ 84 h 90"/>
                  <a:gd name="T12" fmla="*/ 54 w 96"/>
                  <a:gd name="T13" fmla="*/ 78 h 90"/>
                  <a:gd name="T14" fmla="*/ 60 w 96"/>
                  <a:gd name="T15" fmla="*/ 78 h 90"/>
                  <a:gd name="T16" fmla="*/ 72 w 96"/>
                  <a:gd name="T17" fmla="*/ 78 h 90"/>
                  <a:gd name="T18" fmla="*/ 72 w 96"/>
                  <a:gd name="T19" fmla="*/ 72 h 90"/>
                  <a:gd name="T20" fmla="*/ 60 w 96"/>
                  <a:gd name="T21" fmla="*/ 60 h 90"/>
                  <a:gd name="T22" fmla="*/ 48 w 96"/>
                  <a:gd name="T23" fmla="*/ 66 h 90"/>
                  <a:gd name="T24" fmla="*/ 30 w 96"/>
                  <a:gd name="T25" fmla="*/ 66 h 90"/>
                  <a:gd name="T26" fmla="*/ 18 w 96"/>
                  <a:gd name="T27" fmla="*/ 60 h 90"/>
                  <a:gd name="T28" fmla="*/ 24 w 96"/>
                  <a:gd name="T29" fmla="*/ 60 h 90"/>
                  <a:gd name="T30" fmla="*/ 36 w 96"/>
                  <a:gd name="T31" fmla="*/ 60 h 90"/>
                  <a:gd name="T32" fmla="*/ 48 w 96"/>
                  <a:gd name="T33" fmla="*/ 54 h 90"/>
                  <a:gd name="T34" fmla="*/ 48 w 96"/>
                  <a:gd name="T35" fmla="*/ 48 h 90"/>
                  <a:gd name="T36" fmla="*/ 36 w 96"/>
                  <a:gd name="T37" fmla="*/ 42 h 90"/>
                  <a:gd name="T38" fmla="*/ 24 w 96"/>
                  <a:gd name="T39" fmla="*/ 42 h 90"/>
                  <a:gd name="T40" fmla="*/ 6 w 96"/>
                  <a:gd name="T41" fmla="*/ 42 h 90"/>
                  <a:gd name="T42" fmla="*/ 0 w 96"/>
                  <a:gd name="T43" fmla="*/ 36 h 90"/>
                  <a:gd name="T44" fmla="*/ 6 w 96"/>
                  <a:gd name="T45" fmla="*/ 36 h 90"/>
                  <a:gd name="T46" fmla="*/ 12 w 96"/>
                  <a:gd name="T47" fmla="*/ 36 h 90"/>
                  <a:gd name="T48" fmla="*/ 24 w 96"/>
                  <a:gd name="T49" fmla="*/ 36 h 90"/>
                  <a:gd name="T50" fmla="*/ 30 w 96"/>
                  <a:gd name="T51" fmla="*/ 30 h 90"/>
                  <a:gd name="T52" fmla="*/ 18 w 96"/>
                  <a:gd name="T53" fmla="*/ 18 h 90"/>
                  <a:gd name="T54" fmla="*/ 6 w 96"/>
                  <a:gd name="T55" fmla="*/ 6 h 90"/>
                  <a:gd name="T56" fmla="*/ 0 w 96"/>
                  <a:gd name="T57" fmla="*/ 0 h 90"/>
                  <a:gd name="T58" fmla="*/ 6 w 96"/>
                  <a:gd name="T59" fmla="*/ 6 h 90"/>
                  <a:gd name="T60" fmla="*/ 18 w 96"/>
                  <a:gd name="T61" fmla="*/ 18 h 90"/>
                  <a:gd name="T62" fmla="*/ 30 w 96"/>
                  <a:gd name="T63" fmla="*/ 30 h 90"/>
                  <a:gd name="T64" fmla="*/ 36 w 96"/>
                  <a:gd name="T65" fmla="*/ 18 h 90"/>
                  <a:gd name="T66" fmla="*/ 36 w 96"/>
                  <a:gd name="T67" fmla="*/ 6 h 90"/>
                  <a:gd name="T68" fmla="*/ 42 w 96"/>
                  <a:gd name="T69" fmla="*/ 6 h 90"/>
                  <a:gd name="T70" fmla="*/ 42 w 96"/>
                  <a:gd name="T71" fmla="*/ 30 h 90"/>
                  <a:gd name="T72" fmla="*/ 54 w 96"/>
                  <a:gd name="T73" fmla="*/ 42 h 90"/>
                  <a:gd name="T74" fmla="*/ 60 w 96"/>
                  <a:gd name="T75" fmla="*/ 48 h 90"/>
                  <a:gd name="T76" fmla="*/ 66 w 96"/>
                  <a:gd name="T77" fmla="*/ 30 h 90"/>
                  <a:gd name="T78" fmla="*/ 66 w 96"/>
                  <a:gd name="T79" fmla="*/ 24 h 90"/>
                  <a:gd name="T80" fmla="*/ 72 w 96"/>
                  <a:gd name="T81" fmla="*/ 42 h 90"/>
                  <a:gd name="T82" fmla="*/ 72 w 96"/>
                  <a:gd name="T83" fmla="*/ 60 h 90"/>
                  <a:gd name="T84" fmla="*/ 84 w 96"/>
                  <a:gd name="T85" fmla="*/ 72 h 90"/>
                  <a:gd name="T86" fmla="*/ 90 w 96"/>
                  <a:gd name="T87" fmla="*/ 66 h 90"/>
                  <a:gd name="T88" fmla="*/ 90 w 96"/>
                  <a:gd name="T89" fmla="*/ 60 h 90"/>
                  <a:gd name="T90" fmla="*/ 90 w 96"/>
                  <a:gd name="T91" fmla="*/ 66 h 90"/>
                  <a:gd name="T92" fmla="*/ 90 w 96"/>
                  <a:gd name="T93" fmla="*/ 78 h 90"/>
                  <a:gd name="T94" fmla="*/ 90 w 96"/>
                  <a:gd name="T95" fmla="*/ 84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
                  <a:gd name="T145" fmla="*/ 0 h 90"/>
                  <a:gd name="T146" fmla="*/ 96 w 96"/>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 h="90">
                    <a:moveTo>
                      <a:pt x="96" y="90"/>
                    </a:moveTo>
                    <a:lnTo>
                      <a:pt x="90" y="90"/>
                    </a:lnTo>
                    <a:lnTo>
                      <a:pt x="84" y="84"/>
                    </a:lnTo>
                    <a:lnTo>
                      <a:pt x="78" y="84"/>
                    </a:lnTo>
                    <a:lnTo>
                      <a:pt x="72" y="84"/>
                    </a:lnTo>
                    <a:lnTo>
                      <a:pt x="66" y="84"/>
                    </a:lnTo>
                    <a:lnTo>
                      <a:pt x="60" y="84"/>
                    </a:lnTo>
                    <a:lnTo>
                      <a:pt x="54" y="84"/>
                    </a:lnTo>
                    <a:lnTo>
                      <a:pt x="48" y="84"/>
                    </a:lnTo>
                    <a:lnTo>
                      <a:pt x="48" y="78"/>
                    </a:lnTo>
                    <a:lnTo>
                      <a:pt x="54" y="78"/>
                    </a:lnTo>
                    <a:lnTo>
                      <a:pt x="60" y="78"/>
                    </a:lnTo>
                    <a:lnTo>
                      <a:pt x="66" y="78"/>
                    </a:lnTo>
                    <a:lnTo>
                      <a:pt x="72" y="78"/>
                    </a:lnTo>
                    <a:lnTo>
                      <a:pt x="72" y="72"/>
                    </a:lnTo>
                    <a:lnTo>
                      <a:pt x="66" y="66"/>
                    </a:lnTo>
                    <a:lnTo>
                      <a:pt x="60" y="66"/>
                    </a:lnTo>
                    <a:lnTo>
                      <a:pt x="60" y="60"/>
                    </a:lnTo>
                    <a:lnTo>
                      <a:pt x="54" y="60"/>
                    </a:lnTo>
                    <a:lnTo>
                      <a:pt x="48" y="66"/>
                    </a:lnTo>
                    <a:lnTo>
                      <a:pt x="42" y="66"/>
                    </a:lnTo>
                    <a:lnTo>
                      <a:pt x="36" y="66"/>
                    </a:lnTo>
                    <a:lnTo>
                      <a:pt x="30" y="66"/>
                    </a:lnTo>
                    <a:lnTo>
                      <a:pt x="24" y="66"/>
                    </a:lnTo>
                    <a:lnTo>
                      <a:pt x="24" y="60"/>
                    </a:lnTo>
                    <a:lnTo>
                      <a:pt x="18" y="60"/>
                    </a:lnTo>
                    <a:lnTo>
                      <a:pt x="24" y="54"/>
                    </a:lnTo>
                    <a:lnTo>
                      <a:pt x="24" y="60"/>
                    </a:lnTo>
                    <a:lnTo>
                      <a:pt x="30" y="60"/>
                    </a:lnTo>
                    <a:lnTo>
                      <a:pt x="36" y="60"/>
                    </a:lnTo>
                    <a:lnTo>
                      <a:pt x="42" y="60"/>
                    </a:lnTo>
                    <a:lnTo>
                      <a:pt x="48" y="54"/>
                    </a:lnTo>
                    <a:lnTo>
                      <a:pt x="54" y="54"/>
                    </a:lnTo>
                    <a:lnTo>
                      <a:pt x="48" y="48"/>
                    </a:lnTo>
                    <a:lnTo>
                      <a:pt x="42" y="42"/>
                    </a:lnTo>
                    <a:lnTo>
                      <a:pt x="36" y="42"/>
                    </a:lnTo>
                    <a:lnTo>
                      <a:pt x="30" y="42"/>
                    </a:lnTo>
                    <a:lnTo>
                      <a:pt x="24" y="42"/>
                    </a:lnTo>
                    <a:lnTo>
                      <a:pt x="18" y="42"/>
                    </a:lnTo>
                    <a:lnTo>
                      <a:pt x="12" y="42"/>
                    </a:lnTo>
                    <a:lnTo>
                      <a:pt x="6" y="42"/>
                    </a:lnTo>
                    <a:lnTo>
                      <a:pt x="6" y="36"/>
                    </a:lnTo>
                    <a:lnTo>
                      <a:pt x="0" y="36"/>
                    </a:lnTo>
                    <a:lnTo>
                      <a:pt x="6" y="36"/>
                    </a:lnTo>
                    <a:lnTo>
                      <a:pt x="12" y="36"/>
                    </a:lnTo>
                    <a:lnTo>
                      <a:pt x="18" y="36"/>
                    </a:lnTo>
                    <a:lnTo>
                      <a:pt x="24" y="36"/>
                    </a:lnTo>
                    <a:lnTo>
                      <a:pt x="30" y="36"/>
                    </a:lnTo>
                    <a:lnTo>
                      <a:pt x="30" y="30"/>
                    </a:lnTo>
                    <a:lnTo>
                      <a:pt x="24" y="30"/>
                    </a:lnTo>
                    <a:lnTo>
                      <a:pt x="18" y="24"/>
                    </a:lnTo>
                    <a:lnTo>
                      <a:pt x="18" y="18"/>
                    </a:lnTo>
                    <a:lnTo>
                      <a:pt x="12" y="18"/>
                    </a:lnTo>
                    <a:lnTo>
                      <a:pt x="6" y="12"/>
                    </a:lnTo>
                    <a:lnTo>
                      <a:pt x="6" y="6"/>
                    </a:lnTo>
                    <a:lnTo>
                      <a:pt x="0" y="0"/>
                    </a:lnTo>
                    <a:lnTo>
                      <a:pt x="6" y="0"/>
                    </a:lnTo>
                    <a:lnTo>
                      <a:pt x="6" y="6"/>
                    </a:lnTo>
                    <a:lnTo>
                      <a:pt x="12" y="6"/>
                    </a:lnTo>
                    <a:lnTo>
                      <a:pt x="12" y="12"/>
                    </a:lnTo>
                    <a:lnTo>
                      <a:pt x="18" y="18"/>
                    </a:lnTo>
                    <a:lnTo>
                      <a:pt x="24" y="24"/>
                    </a:lnTo>
                    <a:lnTo>
                      <a:pt x="30" y="24"/>
                    </a:lnTo>
                    <a:lnTo>
                      <a:pt x="30" y="30"/>
                    </a:lnTo>
                    <a:lnTo>
                      <a:pt x="36" y="30"/>
                    </a:lnTo>
                    <a:lnTo>
                      <a:pt x="36" y="24"/>
                    </a:lnTo>
                    <a:lnTo>
                      <a:pt x="36" y="18"/>
                    </a:lnTo>
                    <a:lnTo>
                      <a:pt x="36" y="12"/>
                    </a:lnTo>
                    <a:lnTo>
                      <a:pt x="36" y="6"/>
                    </a:lnTo>
                    <a:lnTo>
                      <a:pt x="42" y="6"/>
                    </a:lnTo>
                    <a:lnTo>
                      <a:pt x="42" y="18"/>
                    </a:lnTo>
                    <a:lnTo>
                      <a:pt x="42" y="24"/>
                    </a:lnTo>
                    <a:lnTo>
                      <a:pt x="42" y="30"/>
                    </a:lnTo>
                    <a:lnTo>
                      <a:pt x="42" y="36"/>
                    </a:lnTo>
                    <a:lnTo>
                      <a:pt x="48" y="36"/>
                    </a:lnTo>
                    <a:lnTo>
                      <a:pt x="54" y="42"/>
                    </a:lnTo>
                    <a:lnTo>
                      <a:pt x="54" y="48"/>
                    </a:lnTo>
                    <a:lnTo>
                      <a:pt x="60" y="48"/>
                    </a:lnTo>
                    <a:lnTo>
                      <a:pt x="66" y="42"/>
                    </a:lnTo>
                    <a:lnTo>
                      <a:pt x="66" y="36"/>
                    </a:lnTo>
                    <a:lnTo>
                      <a:pt x="66" y="30"/>
                    </a:lnTo>
                    <a:lnTo>
                      <a:pt x="66" y="24"/>
                    </a:lnTo>
                    <a:lnTo>
                      <a:pt x="72" y="24"/>
                    </a:lnTo>
                    <a:lnTo>
                      <a:pt x="72" y="36"/>
                    </a:lnTo>
                    <a:lnTo>
                      <a:pt x="72" y="42"/>
                    </a:lnTo>
                    <a:lnTo>
                      <a:pt x="72" y="48"/>
                    </a:lnTo>
                    <a:lnTo>
                      <a:pt x="66" y="54"/>
                    </a:lnTo>
                    <a:lnTo>
                      <a:pt x="72" y="60"/>
                    </a:lnTo>
                    <a:lnTo>
                      <a:pt x="78" y="66"/>
                    </a:lnTo>
                    <a:lnTo>
                      <a:pt x="84" y="72"/>
                    </a:lnTo>
                    <a:lnTo>
                      <a:pt x="84" y="66"/>
                    </a:lnTo>
                    <a:lnTo>
                      <a:pt x="90" y="66"/>
                    </a:lnTo>
                    <a:lnTo>
                      <a:pt x="90" y="60"/>
                    </a:lnTo>
                    <a:lnTo>
                      <a:pt x="96" y="60"/>
                    </a:lnTo>
                    <a:lnTo>
                      <a:pt x="90" y="66"/>
                    </a:lnTo>
                    <a:lnTo>
                      <a:pt x="90" y="72"/>
                    </a:lnTo>
                    <a:lnTo>
                      <a:pt x="90" y="78"/>
                    </a:lnTo>
                    <a:lnTo>
                      <a:pt x="90" y="84"/>
                    </a:lnTo>
                    <a:lnTo>
                      <a:pt x="96" y="9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04" name="Freeform 474"/>
              <p:cNvSpPr>
                <a:spLocks/>
              </p:cNvSpPr>
              <p:nvPr/>
            </p:nvSpPr>
            <p:spPr bwMode="auto">
              <a:xfrm>
                <a:off x="4719" y="1977"/>
                <a:ext cx="78" cy="102"/>
              </a:xfrm>
              <a:custGeom>
                <a:avLst/>
                <a:gdLst>
                  <a:gd name="T0" fmla="*/ 18 w 78"/>
                  <a:gd name="T1" fmla="*/ 102 h 102"/>
                  <a:gd name="T2" fmla="*/ 12 w 78"/>
                  <a:gd name="T3" fmla="*/ 90 h 102"/>
                  <a:gd name="T4" fmla="*/ 6 w 78"/>
                  <a:gd name="T5" fmla="*/ 84 h 102"/>
                  <a:gd name="T6" fmla="*/ 0 w 78"/>
                  <a:gd name="T7" fmla="*/ 72 h 102"/>
                  <a:gd name="T8" fmla="*/ 6 w 78"/>
                  <a:gd name="T9" fmla="*/ 60 h 102"/>
                  <a:gd name="T10" fmla="*/ 6 w 78"/>
                  <a:gd name="T11" fmla="*/ 60 h 102"/>
                  <a:gd name="T12" fmla="*/ 6 w 78"/>
                  <a:gd name="T13" fmla="*/ 72 h 102"/>
                  <a:gd name="T14" fmla="*/ 12 w 78"/>
                  <a:gd name="T15" fmla="*/ 90 h 102"/>
                  <a:gd name="T16" fmla="*/ 24 w 78"/>
                  <a:gd name="T17" fmla="*/ 90 h 102"/>
                  <a:gd name="T18" fmla="*/ 24 w 78"/>
                  <a:gd name="T19" fmla="*/ 90 h 102"/>
                  <a:gd name="T20" fmla="*/ 24 w 78"/>
                  <a:gd name="T21" fmla="*/ 78 h 102"/>
                  <a:gd name="T22" fmla="*/ 18 w 78"/>
                  <a:gd name="T23" fmla="*/ 54 h 102"/>
                  <a:gd name="T24" fmla="*/ 18 w 78"/>
                  <a:gd name="T25" fmla="*/ 48 h 102"/>
                  <a:gd name="T26" fmla="*/ 24 w 78"/>
                  <a:gd name="T27" fmla="*/ 42 h 102"/>
                  <a:gd name="T28" fmla="*/ 24 w 78"/>
                  <a:gd name="T29" fmla="*/ 54 h 102"/>
                  <a:gd name="T30" fmla="*/ 24 w 78"/>
                  <a:gd name="T31" fmla="*/ 72 h 102"/>
                  <a:gd name="T32" fmla="*/ 30 w 78"/>
                  <a:gd name="T33" fmla="*/ 72 h 102"/>
                  <a:gd name="T34" fmla="*/ 36 w 78"/>
                  <a:gd name="T35" fmla="*/ 60 h 102"/>
                  <a:gd name="T36" fmla="*/ 36 w 78"/>
                  <a:gd name="T37" fmla="*/ 48 h 102"/>
                  <a:gd name="T38" fmla="*/ 36 w 78"/>
                  <a:gd name="T39" fmla="*/ 24 h 102"/>
                  <a:gd name="T40" fmla="*/ 42 w 78"/>
                  <a:gd name="T41" fmla="*/ 12 h 102"/>
                  <a:gd name="T42" fmla="*/ 42 w 78"/>
                  <a:gd name="T43" fmla="*/ 12 h 102"/>
                  <a:gd name="T44" fmla="*/ 42 w 78"/>
                  <a:gd name="T45" fmla="*/ 24 h 102"/>
                  <a:gd name="T46" fmla="*/ 42 w 78"/>
                  <a:gd name="T47" fmla="*/ 42 h 102"/>
                  <a:gd name="T48" fmla="*/ 48 w 78"/>
                  <a:gd name="T49" fmla="*/ 42 h 102"/>
                  <a:gd name="T50" fmla="*/ 54 w 78"/>
                  <a:gd name="T51" fmla="*/ 30 h 102"/>
                  <a:gd name="T52" fmla="*/ 54 w 78"/>
                  <a:gd name="T53" fmla="*/ 18 h 102"/>
                  <a:gd name="T54" fmla="*/ 60 w 78"/>
                  <a:gd name="T55" fmla="*/ 6 h 102"/>
                  <a:gd name="T56" fmla="*/ 66 w 78"/>
                  <a:gd name="T57" fmla="*/ 0 h 102"/>
                  <a:gd name="T58" fmla="*/ 72 w 78"/>
                  <a:gd name="T59" fmla="*/ 0 h 102"/>
                  <a:gd name="T60" fmla="*/ 66 w 78"/>
                  <a:gd name="T61" fmla="*/ 12 h 102"/>
                  <a:gd name="T62" fmla="*/ 54 w 78"/>
                  <a:gd name="T63" fmla="*/ 24 h 102"/>
                  <a:gd name="T64" fmla="*/ 54 w 78"/>
                  <a:gd name="T65" fmla="*/ 36 h 102"/>
                  <a:gd name="T66" fmla="*/ 48 w 78"/>
                  <a:gd name="T67" fmla="*/ 48 h 102"/>
                  <a:gd name="T68" fmla="*/ 54 w 78"/>
                  <a:gd name="T69" fmla="*/ 48 h 102"/>
                  <a:gd name="T70" fmla="*/ 60 w 78"/>
                  <a:gd name="T71" fmla="*/ 48 h 102"/>
                  <a:gd name="T72" fmla="*/ 66 w 78"/>
                  <a:gd name="T73" fmla="*/ 42 h 102"/>
                  <a:gd name="T74" fmla="*/ 72 w 78"/>
                  <a:gd name="T75" fmla="*/ 36 h 102"/>
                  <a:gd name="T76" fmla="*/ 78 w 78"/>
                  <a:gd name="T77" fmla="*/ 36 h 102"/>
                  <a:gd name="T78" fmla="*/ 78 w 78"/>
                  <a:gd name="T79" fmla="*/ 36 h 102"/>
                  <a:gd name="T80" fmla="*/ 72 w 78"/>
                  <a:gd name="T81" fmla="*/ 42 h 102"/>
                  <a:gd name="T82" fmla="*/ 66 w 78"/>
                  <a:gd name="T83" fmla="*/ 48 h 102"/>
                  <a:gd name="T84" fmla="*/ 60 w 78"/>
                  <a:gd name="T85" fmla="*/ 54 h 102"/>
                  <a:gd name="T86" fmla="*/ 48 w 78"/>
                  <a:gd name="T87" fmla="*/ 54 h 102"/>
                  <a:gd name="T88" fmla="*/ 42 w 78"/>
                  <a:gd name="T89" fmla="*/ 60 h 102"/>
                  <a:gd name="T90" fmla="*/ 36 w 78"/>
                  <a:gd name="T91" fmla="*/ 78 h 102"/>
                  <a:gd name="T92" fmla="*/ 36 w 78"/>
                  <a:gd name="T93" fmla="*/ 84 h 102"/>
                  <a:gd name="T94" fmla="*/ 48 w 78"/>
                  <a:gd name="T95" fmla="*/ 84 h 102"/>
                  <a:gd name="T96" fmla="*/ 54 w 78"/>
                  <a:gd name="T97" fmla="*/ 84 h 102"/>
                  <a:gd name="T98" fmla="*/ 60 w 78"/>
                  <a:gd name="T99" fmla="*/ 78 h 102"/>
                  <a:gd name="T100" fmla="*/ 66 w 78"/>
                  <a:gd name="T101" fmla="*/ 72 h 102"/>
                  <a:gd name="T102" fmla="*/ 66 w 78"/>
                  <a:gd name="T103" fmla="*/ 72 h 102"/>
                  <a:gd name="T104" fmla="*/ 66 w 78"/>
                  <a:gd name="T105" fmla="*/ 78 h 102"/>
                  <a:gd name="T106" fmla="*/ 54 w 78"/>
                  <a:gd name="T107" fmla="*/ 84 h 102"/>
                  <a:gd name="T108" fmla="*/ 48 w 78"/>
                  <a:gd name="T109" fmla="*/ 90 h 102"/>
                  <a:gd name="T110" fmla="*/ 36 w 78"/>
                  <a:gd name="T111" fmla="*/ 90 h 102"/>
                  <a:gd name="T112" fmla="*/ 30 w 78"/>
                  <a:gd name="T113" fmla="*/ 90 h 102"/>
                  <a:gd name="T114" fmla="*/ 30 w 78"/>
                  <a:gd name="T115" fmla="*/ 96 h 102"/>
                  <a:gd name="T116" fmla="*/ 24 w 78"/>
                  <a:gd name="T117" fmla="*/ 96 h 102"/>
                  <a:gd name="T118" fmla="*/ 18 w 78"/>
                  <a:gd name="T119" fmla="*/ 102 h 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102"/>
                  <a:gd name="T182" fmla="*/ 78 w 78"/>
                  <a:gd name="T183" fmla="*/ 102 h 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102">
                    <a:moveTo>
                      <a:pt x="18" y="102"/>
                    </a:moveTo>
                    <a:lnTo>
                      <a:pt x="18" y="102"/>
                    </a:lnTo>
                    <a:lnTo>
                      <a:pt x="12" y="96"/>
                    </a:lnTo>
                    <a:lnTo>
                      <a:pt x="12" y="90"/>
                    </a:lnTo>
                    <a:lnTo>
                      <a:pt x="6" y="90"/>
                    </a:lnTo>
                    <a:lnTo>
                      <a:pt x="6" y="84"/>
                    </a:lnTo>
                    <a:lnTo>
                      <a:pt x="0" y="78"/>
                    </a:lnTo>
                    <a:lnTo>
                      <a:pt x="0" y="72"/>
                    </a:lnTo>
                    <a:lnTo>
                      <a:pt x="0" y="66"/>
                    </a:lnTo>
                    <a:lnTo>
                      <a:pt x="6" y="60"/>
                    </a:lnTo>
                    <a:lnTo>
                      <a:pt x="6" y="66"/>
                    </a:lnTo>
                    <a:lnTo>
                      <a:pt x="6" y="72"/>
                    </a:lnTo>
                    <a:lnTo>
                      <a:pt x="12" y="84"/>
                    </a:lnTo>
                    <a:lnTo>
                      <a:pt x="12" y="90"/>
                    </a:lnTo>
                    <a:lnTo>
                      <a:pt x="18" y="96"/>
                    </a:lnTo>
                    <a:lnTo>
                      <a:pt x="24" y="90"/>
                    </a:lnTo>
                    <a:lnTo>
                      <a:pt x="24" y="84"/>
                    </a:lnTo>
                    <a:lnTo>
                      <a:pt x="24" y="78"/>
                    </a:lnTo>
                    <a:lnTo>
                      <a:pt x="18" y="66"/>
                    </a:lnTo>
                    <a:lnTo>
                      <a:pt x="18" y="54"/>
                    </a:lnTo>
                    <a:lnTo>
                      <a:pt x="18" y="48"/>
                    </a:lnTo>
                    <a:lnTo>
                      <a:pt x="18" y="42"/>
                    </a:lnTo>
                    <a:lnTo>
                      <a:pt x="24" y="42"/>
                    </a:lnTo>
                    <a:lnTo>
                      <a:pt x="24" y="48"/>
                    </a:lnTo>
                    <a:lnTo>
                      <a:pt x="24" y="54"/>
                    </a:lnTo>
                    <a:lnTo>
                      <a:pt x="24" y="66"/>
                    </a:lnTo>
                    <a:lnTo>
                      <a:pt x="24" y="72"/>
                    </a:lnTo>
                    <a:lnTo>
                      <a:pt x="30" y="78"/>
                    </a:lnTo>
                    <a:lnTo>
                      <a:pt x="30" y="72"/>
                    </a:lnTo>
                    <a:lnTo>
                      <a:pt x="36" y="66"/>
                    </a:lnTo>
                    <a:lnTo>
                      <a:pt x="36" y="60"/>
                    </a:lnTo>
                    <a:lnTo>
                      <a:pt x="36" y="54"/>
                    </a:lnTo>
                    <a:lnTo>
                      <a:pt x="36" y="48"/>
                    </a:lnTo>
                    <a:lnTo>
                      <a:pt x="36" y="36"/>
                    </a:lnTo>
                    <a:lnTo>
                      <a:pt x="36" y="24"/>
                    </a:lnTo>
                    <a:lnTo>
                      <a:pt x="36" y="12"/>
                    </a:lnTo>
                    <a:lnTo>
                      <a:pt x="42" y="12"/>
                    </a:lnTo>
                    <a:lnTo>
                      <a:pt x="42" y="18"/>
                    </a:lnTo>
                    <a:lnTo>
                      <a:pt x="42" y="24"/>
                    </a:lnTo>
                    <a:lnTo>
                      <a:pt x="42" y="36"/>
                    </a:lnTo>
                    <a:lnTo>
                      <a:pt x="42" y="42"/>
                    </a:lnTo>
                    <a:lnTo>
                      <a:pt x="42" y="48"/>
                    </a:lnTo>
                    <a:lnTo>
                      <a:pt x="48" y="42"/>
                    </a:lnTo>
                    <a:lnTo>
                      <a:pt x="48" y="36"/>
                    </a:lnTo>
                    <a:lnTo>
                      <a:pt x="54" y="30"/>
                    </a:lnTo>
                    <a:lnTo>
                      <a:pt x="54" y="24"/>
                    </a:lnTo>
                    <a:lnTo>
                      <a:pt x="54" y="18"/>
                    </a:lnTo>
                    <a:lnTo>
                      <a:pt x="60" y="12"/>
                    </a:lnTo>
                    <a:lnTo>
                      <a:pt x="60" y="6"/>
                    </a:lnTo>
                    <a:lnTo>
                      <a:pt x="66" y="6"/>
                    </a:lnTo>
                    <a:lnTo>
                      <a:pt x="66" y="0"/>
                    </a:lnTo>
                    <a:lnTo>
                      <a:pt x="72" y="0"/>
                    </a:lnTo>
                    <a:lnTo>
                      <a:pt x="72" y="6"/>
                    </a:lnTo>
                    <a:lnTo>
                      <a:pt x="66" y="12"/>
                    </a:lnTo>
                    <a:lnTo>
                      <a:pt x="60" y="18"/>
                    </a:lnTo>
                    <a:lnTo>
                      <a:pt x="54" y="24"/>
                    </a:lnTo>
                    <a:lnTo>
                      <a:pt x="54" y="30"/>
                    </a:lnTo>
                    <a:lnTo>
                      <a:pt x="54" y="36"/>
                    </a:lnTo>
                    <a:lnTo>
                      <a:pt x="54" y="42"/>
                    </a:lnTo>
                    <a:lnTo>
                      <a:pt x="48" y="48"/>
                    </a:lnTo>
                    <a:lnTo>
                      <a:pt x="54" y="48"/>
                    </a:lnTo>
                    <a:lnTo>
                      <a:pt x="60" y="48"/>
                    </a:lnTo>
                    <a:lnTo>
                      <a:pt x="66" y="42"/>
                    </a:lnTo>
                    <a:lnTo>
                      <a:pt x="72" y="42"/>
                    </a:lnTo>
                    <a:lnTo>
                      <a:pt x="72" y="36"/>
                    </a:lnTo>
                    <a:lnTo>
                      <a:pt x="78" y="36"/>
                    </a:lnTo>
                    <a:lnTo>
                      <a:pt x="72" y="42"/>
                    </a:lnTo>
                    <a:lnTo>
                      <a:pt x="72" y="48"/>
                    </a:lnTo>
                    <a:lnTo>
                      <a:pt x="66" y="48"/>
                    </a:lnTo>
                    <a:lnTo>
                      <a:pt x="60" y="48"/>
                    </a:lnTo>
                    <a:lnTo>
                      <a:pt x="60" y="54"/>
                    </a:lnTo>
                    <a:lnTo>
                      <a:pt x="54" y="54"/>
                    </a:lnTo>
                    <a:lnTo>
                      <a:pt x="48" y="54"/>
                    </a:lnTo>
                    <a:lnTo>
                      <a:pt x="42" y="60"/>
                    </a:lnTo>
                    <a:lnTo>
                      <a:pt x="42" y="66"/>
                    </a:lnTo>
                    <a:lnTo>
                      <a:pt x="36" y="78"/>
                    </a:lnTo>
                    <a:lnTo>
                      <a:pt x="36" y="84"/>
                    </a:lnTo>
                    <a:lnTo>
                      <a:pt x="42" y="84"/>
                    </a:lnTo>
                    <a:lnTo>
                      <a:pt x="48" y="84"/>
                    </a:lnTo>
                    <a:lnTo>
                      <a:pt x="54" y="84"/>
                    </a:lnTo>
                    <a:lnTo>
                      <a:pt x="60" y="78"/>
                    </a:lnTo>
                    <a:lnTo>
                      <a:pt x="60" y="72"/>
                    </a:lnTo>
                    <a:lnTo>
                      <a:pt x="66" y="72"/>
                    </a:lnTo>
                    <a:lnTo>
                      <a:pt x="66" y="78"/>
                    </a:lnTo>
                    <a:lnTo>
                      <a:pt x="60" y="84"/>
                    </a:lnTo>
                    <a:lnTo>
                      <a:pt x="54" y="84"/>
                    </a:lnTo>
                    <a:lnTo>
                      <a:pt x="54" y="90"/>
                    </a:lnTo>
                    <a:lnTo>
                      <a:pt x="48" y="90"/>
                    </a:lnTo>
                    <a:lnTo>
                      <a:pt x="42" y="90"/>
                    </a:lnTo>
                    <a:lnTo>
                      <a:pt x="36" y="90"/>
                    </a:lnTo>
                    <a:lnTo>
                      <a:pt x="30" y="90"/>
                    </a:lnTo>
                    <a:lnTo>
                      <a:pt x="30" y="96"/>
                    </a:lnTo>
                    <a:lnTo>
                      <a:pt x="24" y="96"/>
                    </a:lnTo>
                    <a:lnTo>
                      <a:pt x="18" y="10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05" name="Freeform 475"/>
              <p:cNvSpPr>
                <a:spLocks/>
              </p:cNvSpPr>
              <p:nvPr/>
            </p:nvSpPr>
            <p:spPr bwMode="auto">
              <a:xfrm>
                <a:off x="4755" y="2091"/>
                <a:ext cx="120" cy="54"/>
              </a:xfrm>
              <a:custGeom>
                <a:avLst/>
                <a:gdLst>
                  <a:gd name="T0" fmla="*/ 6 w 120"/>
                  <a:gd name="T1" fmla="*/ 18 h 54"/>
                  <a:gd name="T2" fmla="*/ 6 w 120"/>
                  <a:gd name="T3" fmla="*/ 18 h 54"/>
                  <a:gd name="T4" fmla="*/ 6 w 120"/>
                  <a:gd name="T5" fmla="*/ 18 h 54"/>
                  <a:gd name="T6" fmla="*/ 18 w 120"/>
                  <a:gd name="T7" fmla="*/ 18 h 54"/>
                  <a:gd name="T8" fmla="*/ 30 w 120"/>
                  <a:gd name="T9" fmla="*/ 24 h 54"/>
                  <a:gd name="T10" fmla="*/ 36 w 120"/>
                  <a:gd name="T11" fmla="*/ 24 h 54"/>
                  <a:gd name="T12" fmla="*/ 42 w 120"/>
                  <a:gd name="T13" fmla="*/ 24 h 54"/>
                  <a:gd name="T14" fmla="*/ 42 w 120"/>
                  <a:gd name="T15" fmla="*/ 30 h 54"/>
                  <a:gd name="T16" fmla="*/ 48 w 120"/>
                  <a:gd name="T17" fmla="*/ 42 h 54"/>
                  <a:gd name="T18" fmla="*/ 54 w 120"/>
                  <a:gd name="T19" fmla="*/ 48 h 54"/>
                  <a:gd name="T20" fmla="*/ 60 w 120"/>
                  <a:gd name="T21" fmla="*/ 48 h 54"/>
                  <a:gd name="T22" fmla="*/ 60 w 120"/>
                  <a:gd name="T23" fmla="*/ 48 h 54"/>
                  <a:gd name="T24" fmla="*/ 54 w 120"/>
                  <a:gd name="T25" fmla="*/ 42 h 54"/>
                  <a:gd name="T26" fmla="*/ 48 w 120"/>
                  <a:gd name="T27" fmla="*/ 30 h 54"/>
                  <a:gd name="T28" fmla="*/ 48 w 120"/>
                  <a:gd name="T29" fmla="*/ 24 h 54"/>
                  <a:gd name="T30" fmla="*/ 54 w 120"/>
                  <a:gd name="T31" fmla="*/ 24 h 54"/>
                  <a:gd name="T32" fmla="*/ 60 w 120"/>
                  <a:gd name="T33" fmla="*/ 30 h 54"/>
                  <a:gd name="T34" fmla="*/ 66 w 120"/>
                  <a:gd name="T35" fmla="*/ 30 h 54"/>
                  <a:gd name="T36" fmla="*/ 72 w 120"/>
                  <a:gd name="T37" fmla="*/ 30 h 54"/>
                  <a:gd name="T38" fmla="*/ 72 w 120"/>
                  <a:gd name="T39" fmla="*/ 36 h 54"/>
                  <a:gd name="T40" fmla="*/ 78 w 120"/>
                  <a:gd name="T41" fmla="*/ 48 h 54"/>
                  <a:gd name="T42" fmla="*/ 84 w 120"/>
                  <a:gd name="T43" fmla="*/ 48 h 54"/>
                  <a:gd name="T44" fmla="*/ 96 w 120"/>
                  <a:gd name="T45" fmla="*/ 54 h 54"/>
                  <a:gd name="T46" fmla="*/ 96 w 120"/>
                  <a:gd name="T47" fmla="*/ 54 h 54"/>
                  <a:gd name="T48" fmla="*/ 90 w 120"/>
                  <a:gd name="T49" fmla="*/ 48 h 54"/>
                  <a:gd name="T50" fmla="*/ 84 w 120"/>
                  <a:gd name="T51" fmla="*/ 42 h 54"/>
                  <a:gd name="T52" fmla="*/ 78 w 120"/>
                  <a:gd name="T53" fmla="*/ 36 h 54"/>
                  <a:gd name="T54" fmla="*/ 78 w 120"/>
                  <a:gd name="T55" fmla="*/ 36 h 54"/>
                  <a:gd name="T56" fmla="*/ 78 w 120"/>
                  <a:gd name="T57" fmla="*/ 36 h 54"/>
                  <a:gd name="T58" fmla="*/ 90 w 120"/>
                  <a:gd name="T59" fmla="*/ 36 h 54"/>
                  <a:gd name="T60" fmla="*/ 108 w 120"/>
                  <a:gd name="T61" fmla="*/ 42 h 54"/>
                  <a:gd name="T62" fmla="*/ 114 w 120"/>
                  <a:gd name="T63" fmla="*/ 42 h 54"/>
                  <a:gd name="T64" fmla="*/ 120 w 120"/>
                  <a:gd name="T65" fmla="*/ 42 h 54"/>
                  <a:gd name="T66" fmla="*/ 120 w 120"/>
                  <a:gd name="T67" fmla="*/ 36 h 54"/>
                  <a:gd name="T68" fmla="*/ 114 w 120"/>
                  <a:gd name="T69" fmla="*/ 36 h 54"/>
                  <a:gd name="T70" fmla="*/ 102 w 120"/>
                  <a:gd name="T71" fmla="*/ 36 h 54"/>
                  <a:gd name="T72" fmla="*/ 90 w 120"/>
                  <a:gd name="T73" fmla="*/ 30 h 54"/>
                  <a:gd name="T74" fmla="*/ 84 w 120"/>
                  <a:gd name="T75" fmla="*/ 30 h 54"/>
                  <a:gd name="T76" fmla="*/ 84 w 120"/>
                  <a:gd name="T77" fmla="*/ 24 h 54"/>
                  <a:gd name="T78" fmla="*/ 90 w 120"/>
                  <a:gd name="T79" fmla="*/ 18 h 54"/>
                  <a:gd name="T80" fmla="*/ 96 w 120"/>
                  <a:gd name="T81" fmla="*/ 18 h 54"/>
                  <a:gd name="T82" fmla="*/ 96 w 120"/>
                  <a:gd name="T83" fmla="*/ 18 h 54"/>
                  <a:gd name="T84" fmla="*/ 90 w 120"/>
                  <a:gd name="T85" fmla="*/ 12 h 54"/>
                  <a:gd name="T86" fmla="*/ 84 w 120"/>
                  <a:gd name="T87" fmla="*/ 12 h 54"/>
                  <a:gd name="T88" fmla="*/ 78 w 120"/>
                  <a:gd name="T89" fmla="*/ 18 h 54"/>
                  <a:gd name="T90" fmla="*/ 78 w 120"/>
                  <a:gd name="T91" fmla="*/ 18 h 54"/>
                  <a:gd name="T92" fmla="*/ 72 w 120"/>
                  <a:gd name="T93" fmla="*/ 24 h 54"/>
                  <a:gd name="T94" fmla="*/ 66 w 120"/>
                  <a:gd name="T95" fmla="*/ 24 h 54"/>
                  <a:gd name="T96" fmla="*/ 60 w 120"/>
                  <a:gd name="T97" fmla="*/ 18 h 54"/>
                  <a:gd name="T98" fmla="*/ 54 w 120"/>
                  <a:gd name="T99" fmla="*/ 18 h 54"/>
                  <a:gd name="T100" fmla="*/ 48 w 120"/>
                  <a:gd name="T101" fmla="*/ 18 h 54"/>
                  <a:gd name="T102" fmla="*/ 54 w 120"/>
                  <a:gd name="T103" fmla="*/ 6 h 54"/>
                  <a:gd name="T104" fmla="*/ 66 w 120"/>
                  <a:gd name="T105" fmla="*/ 0 h 54"/>
                  <a:gd name="T106" fmla="*/ 66 w 120"/>
                  <a:gd name="T107" fmla="*/ 0 h 54"/>
                  <a:gd name="T108" fmla="*/ 60 w 120"/>
                  <a:gd name="T109" fmla="*/ 0 h 54"/>
                  <a:gd name="T110" fmla="*/ 54 w 120"/>
                  <a:gd name="T111" fmla="*/ 6 h 54"/>
                  <a:gd name="T112" fmla="*/ 42 w 120"/>
                  <a:gd name="T113" fmla="*/ 6 h 54"/>
                  <a:gd name="T114" fmla="*/ 42 w 120"/>
                  <a:gd name="T115" fmla="*/ 12 h 54"/>
                  <a:gd name="T116" fmla="*/ 36 w 120"/>
                  <a:gd name="T117" fmla="*/ 18 h 54"/>
                  <a:gd name="T118" fmla="*/ 24 w 120"/>
                  <a:gd name="T119" fmla="*/ 18 h 54"/>
                  <a:gd name="T120" fmla="*/ 12 w 120"/>
                  <a:gd name="T121" fmla="*/ 18 h 54"/>
                  <a:gd name="T122" fmla="*/ 6 w 120"/>
                  <a:gd name="T123" fmla="*/ 18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
                  <a:gd name="T187" fmla="*/ 0 h 54"/>
                  <a:gd name="T188" fmla="*/ 120 w 120"/>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 h="54">
                    <a:moveTo>
                      <a:pt x="0" y="18"/>
                    </a:moveTo>
                    <a:lnTo>
                      <a:pt x="6" y="18"/>
                    </a:lnTo>
                    <a:lnTo>
                      <a:pt x="12" y="18"/>
                    </a:lnTo>
                    <a:lnTo>
                      <a:pt x="18" y="18"/>
                    </a:lnTo>
                    <a:lnTo>
                      <a:pt x="24" y="18"/>
                    </a:lnTo>
                    <a:lnTo>
                      <a:pt x="30" y="24"/>
                    </a:lnTo>
                    <a:lnTo>
                      <a:pt x="36" y="24"/>
                    </a:lnTo>
                    <a:lnTo>
                      <a:pt x="42" y="24"/>
                    </a:lnTo>
                    <a:lnTo>
                      <a:pt x="42" y="30"/>
                    </a:lnTo>
                    <a:lnTo>
                      <a:pt x="42" y="36"/>
                    </a:lnTo>
                    <a:lnTo>
                      <a:pt x="48" y="42"/>
                    </a:lnTo>
                    <a:lnTo>
                      <a:pt x="54" y="48"/>
                    </a:lnTo>
                    <a:lnTo>
                      <a:pt x="60" y="48"/>
                    </a:lnTo>
                    <a:lnTo>
                      <a:pt x="54" y="42"/>
                    </a:lnTo>
                    <a:lnTo>
                      <a:pt x="48" y="36"/>
                    </a:lnTo>
                    <a:lnTo>
                      <a:pt x="48" y="30"/>
                    </a:lnTo>
                    <a:lnTo>
                      <a:pt x="48" y="24"/>
                    </a:lnTo>
                    <a:lnTo>
                      <a:pt x="54" y="24"/>
                    </a:lnTo>
                    <a:lnTo>
                      <a:pt x="60" y="24"/>
                    </a:lnTo>
                    <a:lnTo>
                      <a:pt x="60" y="30"/>
                    </a:lnTo>
                    <a:lnTo>
                      <a:pt x="66" y="30"/>
                    </a:lnTo>
                    <a:lnTo>
                      <a:pt x="72" y="30"/>
                    </a:lnTo>
                    <a:lnTo>
                      <a:pt x="72" y="36"/>
                    </a:lnTo>
                    <a:lnTo>
                      <a:pt x="78" y="42"/>
                    </a:lnTo>
                    <a:lnTo>
                      <a:pt x="78" y="48"/>
                    </a:lnTo>
                    <a:lnTo>
                      <a:pt x="84" y="48"/>
                    </a:lnTo>
                    <a:lnTo>
                      <a:pt x="90" y="54"/>
                    </a:lnTo>
                    <a:lnTo>
                      <a:pt x="96" y="54"/>
                    </a:lnTo>
                    <a:lnTo>
                      <a:pt x="90" y="48"/>
                    </a:lnTo>
                    <a:lnTo>
                      <a:pt x="84" y="42"/>
                    </a:lnTo>
                    <a:lnTo>
                      <a:pt x="78" y="36"/>
                    </a:lnTo>
                    <a:lnTo>
                      <a:pt x="78" y="30"/>
                    </a:lnTo>
                    <a:lnTo>
                      <a:pt x="78" y="36"/>
                    </a:lnTo>
                    <a:lnTo>
                      <a:pt x="84" y="36"/>
                    </a:lnTo>
                    <a:lnTo>
                      <a:pt x="90" y="36"/>
                    </a:lnTo>
                    <a:lnTo>
                      <a:pt x="96" y="36"/>
                    </a:lnTo>
                    <a:lnTo>
                      <a:pt x="108" y="42"/>
                    </a:lnTo>
                    <a:lnTo>
                      <a:pt x="114" y="42"/>
                    </a:lnTo>
                    <a:lnTo>
                      <a:pt x="120" y="42"/>
                    </a:lnTo>
                    <a:lnTo>
                      <a:pt x="120" y="36"/>
                    </a:lnTo>
                    <a:lnTo>
                      <a:pt x="114" y="36"/>
                    </a:lnTo>
                    <a:lnTo>
                      <a:pt x="108" y="36"/>
                    </a:lnTo>
                    <a:lnTo>
                      <a:pt x="102" y="36"/>
                    </a:lnTo>
                    <a:lnTo>
                      <a:pt x="96" y="30"/>
                    </a:lnTo>
                    <a:lnTo>
                      <a:pt x="90" y="30"/>
                    </a:lnTo>
                    <a:lnTo>
                      <a:pt x="84" y="30"/>
                    </a:lnTo>
                    <a:lnTo>
                      <a:pt x="78" y="24"/>
                    </a:lnTo>
                    <a:lnTo>
                      <a:pt x="84" y="24"/>
                    </a:lnTo>
                    <a:lnTo>
                      <a:pt x="90" y="18"/>
                    </a:lnTo>
                    <a:lnTo>
                      <a:pt x="96" y="18"/>
                    </a:lnTo>
                    <a:lnTo>
                      <a:pt x="96" y="12"/>
                    </a:lnTo>
                    <a:lnTo>
                      <a:pt x="90" y="12"/>
                    </a:lnTo>
                    <a:lnTo>
                      <a:pt x="84" y="12"/>
                    </a:lnTo>
                    <a:lnTo>
                      <a:pt x="84" y="18"/>
                    </a:lnTo>
                    <a:lnTo>
                      <a:pt x="78" y="18"/>
                    </a:lnTo>
                    <a:lnTo>
                      <a:pt x="72" y="24"/>
                    </a:lnTo>
                    <a:lnTo>
                      <a:pt x="66" y="24"/>
                    </a:lnTo>
                    <a:lnTo>
                      <a:pt x="60" y="24"/>
                    </a:lnTo>
                    <a:lnTo>
                      <a:pt x="60" y="18"/>
                    </a:lnTo>
                    <a:lnTo>
                      <a:pt x="54" y="18"/>
                    </a:lnTo>
                    <a:lnTo>
                      <a:pt x="48" y="18"/>
                    </a:lnTo>
                    <a:lnTo>
                      <a:pt x="54" y="12"/>
                    </a:lnTo>
                    <a:lnTo>
                      <a:pt x="54" y="6"/>
                    </a:lnTo>
                    <a:lnTo>
                      <a:pt x="60" y="0"/>
                    </a:lnTo>
                    <a:lnTo>
                      <a:pt x="66" y="0"/>
                    </a:lnTo>
                    <a:lnTo>
                      <a:pt x="60" y="0"/>
                    </a:lnTo>
                    <a:lnTo>
                      <a:pt x="54" y="0"/>
                    </a:lnTo>
                    <a:lnTo>
                      <a:pt x="54" y="6"/>
                    </a:lnTo>
                    <a:lnTo>
                      <a:pt x="48" y="6"/>
                    </a:lnTo>
                    <a:lnTo>
                      <a:pt x="42" y="6"/>
                    </a:lnTo>
                    <a:lnTo>
                      <a:pt x="42" y="12"/>
                    </a:lnTo>
                    <a:lnTo>
                      <a:pt x="36" y="18"/>
                    </a:lnTo>
                    <a:lnTo>
                      <a:pt x="30" y="18"/>
                    </a:lnTo>
                    <a:lnTo>
                      <a:pt x="24" y="18"/>
                    </a:lnTo>
                    <a:lnTo>
                      <a:pt x="18" y="18"/>
                    </a:lnTo>
                    <a:lnTo>
                      <a:pt x="12" y="18"/>
                    </a:lnTo>
                    <a:lnTo>
                      <a:pt x="6" y="18"/>
                    </a:lnTo>
                    <a:lnTo>
                      <a:pt x="0" y="18"/>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06" name="Freeform 476"/>
              <p:cNvSpPr>
                <a:spLocks/>
              </p:cNvSpPr>
              <p:nvPr/>
            </p:nvSpPr>
            <p:spPr bwMode="auto">
              <a:xfrm>
                <a:off x="4743" y="2139"/>
                <a:ext cx="102" cy="107"/>
              </a:xfrm>
              <a:custGeom>
                <a:avLst/>
                <a:gdLst>
                  <a:gd name="T0" fmla="*/ 6 w 102"/>
                  <a:gd name="T1" fmla="*/ 6 h 107"/>
                  <a:gd name="T2" fmla="*/ 18 w 102"/>
                  <a:gd name="T3" fmla="*/ 12 h 107"/>
                  <a:gd name="T4" fmla="*/ 18 w 102"/>
                  <a:gd name="T5" fmla="*/ 23 h 107"/>
                  <a:gd name="T6" fmla="*/ 18 w 102"/>
                  <a:gd name="T7" fmla="*/ 47 h 107"/>
                  <a:gd name="T8" fmla="*/ 18 w 102"/>
                  <a:gd name="T9" fmla="*/ 47 h 107"/>
                  <a:gd name="T10" fmla="*/ 24 w 102"/>
                  <a:gd name="T11" fmla="*/ 29 h 107"/>
                  <a:gd name="T12" fmla="*/ 24 w 102"/>
                  <a:gd name="T13" fmla="*/ 23 h 107"/>
                  <a:gd name="T14" fmla="*/ 30 w 102"/>
                  <a:gd name="T15" fmla="*/ 23 h 107"/>
                  <a:gd name="T16" fmla="*/ 36 w 102"/>
                  <a:gd name="T17" fmla="*/ 29 h 107"/>
                  <a:gd name="T18" fmla="*/ 42 w 102"/>
                  <a:gd name="T19" fmla="*/ 41 h 107"/>
                  <a:gd name="T20" fmla="*/ 48 w 102"/>
                  <a:gd name="T21" fmla="*/ 53 h 107"/>
                  <a:gd name="T22" fmla="*/ 48 w 102"/>
                  <a:gd name="T23" fmla="*/ 71 h 107"/>
                  <a:gd name="T24" fmla="*/ 48 w 102"/>
                  <a:gd name="T25" fmla="*/ 71 h 107"/>
                  <a:gd name="T26" fmla="*/ 54 w 102"/>
                  <a:gd name="T27" fmla="*/ 53 h 107"/>
                  <a:gd name="T28" fmla="*/ 60 w 102"/>
                  <a:gd name="T29" fmla="*/ 53 h 107"/>
                  <a:gd name="T30" fmla="*/ 72 w 102"/>
                  <a:gd name="T31" fmla="*/ 65 h 107"/>
                  <a:gd name="T32" fmla="*/ 84 w 102"/>
                  <a:gd name="T33" fmla="*/ 83 h 107"/>
                  <a:gd name="T34" fmla="*/ 90 w 102"/>
                  <a:gd name="T35" fmla="*/ 101 h 107"/>
                  <a:gd name="T36" fmla="*/ 96 w 102"/>
                  <a:gd name="T37" fmla="*/ 107 h 107"/>
                  <a:gd name="T38" fmla="*/ 102 w 102"/>
                  <a:gd name="T39" fmla="*/ 107 h 107"/>
                  <a:gd name="T40" fmla="*/ 96 w 102"/>
                  <a:gd name="T41" fmla="*/ 101 h 107"/>
                  <a:gd name="T42" fmla="*/ 90 w 102"/>
                  <a:gd name="T43" fmla="*/ 83 h 107"/>
                  <a:gd name="T44" fmla="*/ 78 w 102"/>
                  <a:gd name="T45" fmla="*/ 65 h 107"/>
                  <a:gd name="T46" fmla="*/ 66 w 102"/>
                  <a:gd name="T47" fmla="*/ 53 h 107"/>
                  <a:gd name="T48" fmla="*/ 66 w 102"/>
                  <a:gd name="T49" fmla="*/ 47 h 107"/>
                  <a:gd name="T50" fmla="*/ 72 w 102"/>
                  <a:gd name="T51" fmla="*/ 41 h 107"/>
                  <a:gd name="T52" fmla="*/ 78 w 102"/>
                  <a:gd name="T53" fmla="*/ 41 h 107"/>
                  <a:gd name="T54" fmla="*/ 78 w 102"/>
                  <a:gd name="T55" fmla="*/ 41 h 107"/>
                  <a:gd name="T56" fmla="*/ 90 w 102"/>
                  <a:gd name="T57" fmla="*/ 47 h 107"/>
                  <a:gd name="T58" fmla="*/ 90 w 102"/>
                  <a:gd name="T59" fmla="*/ 47 h 107"/>
                  <a:gd name="T60" fmla="*/ 84 w 102"/>
                  <a:gd name="T61" fmla="*/ 41 h 107"/>
                  <a:gd name="T62" fmla="*/ 78 w 102"/>
                  <a:gd name="T63" fmla="*/ 35 h 107"/>
                  <a:gd name="T64" fmla="*/ 66 w 102"/>
                  <a:gd name="T65" fmla="*/ 35 h 107"/>
                  <a:gd name="T66" fmla="*/ 60 w 102"/>
                  <a:gd name="T67" fmla="*/ 35 h 107"/>
                  <a:gd name="T68" fmla="*/ 54 w 102"/>
                  <a:gd name="T69" fmla="*/ 35 h 107"/>
                  <a:gd name="T70" fmla="*/ 48 w 102"/>
                  <a:gd name="T71" fmla="*/ 35 h 107"/>
                  <a:gd name="T72" fmla="*/ 42 w 102"/>
                  <a:gd name="T73" fmla="*/ 29 h 107"/>
                  <a:gd name="T74" fmla="*/ 36 w 102"/>
                  <a:gd name="T75" fmla="*/ 23 h 107"/>
                  <a:gd name="T76" fmla="*/ 36 w 102"/>
                  <a:gd name="T77" fmla="*/ 23 h 107"/>
                  <a:gd name="T78" fmla="*/ 42 w 102"/>
                  <a:gd name="T79" fmla="*/ 18 h 107"/>
                  <a:gd name="T80" fmla="*/ 48 w 102"/>
                  <a:gd name="T81" fmla="*/ 18 h 107"/>
                  <a:gd name="T82" fmla="*/ 54 w 102"/>
                  <a:gd name="T83" fmla="*/ 18 h 107"/>
                  <a:gd name="T84" fmla="*/ 60 w 102"/>
                  <a:gd name="T85" fmla="*/ 18 h 107"/>
                  <a:gd name="T86" fmla="*/ 60 w 102"/>
                  <a:gd name="T87" fmla="*/ 18 h 107"/>
                  <a:gd name="T88" fmla="*/ 54 w 102"/>
                  <a:gd name="T89" fmla="*/ 18 h 107"/>
                  <a:gd name="T90" fmla="*/ 48 w 102"/>
                  <a:gd name="T91" fmla="*/ 18 h 107"/>
                  <a:gd name="T92" fmla="*/ 36 w 102"/>
                  <a:gd name="T93" fmla="*/ 18 h 107"/>
                  <a:gd name="T94" fmla="*/ 30 w 102"/>
                  <a:gd name="T95" fmla="*/ 18 h 107"/>
                  <a:gd name="T96" fmla="*/ 24 w 102"/>
                  <a:gd name="T97" fmla="*/ 18 h 107"/>
                  <a:gd name="T98" fmla="*/ 18 w 102"/>
                  <a:gd name="T99" fmla="*/ 12 h 107"/>
                  <a:gd name="T100" fmla="*/ 12 w 102"/>
                  <a:gd name="T101" fmla="*/ 6 h 107"/>
                  <a:gd name="T102" fmla="*/ 6 w 102"/>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
                  <a:gd name="T157" fmla="*/ 0 h 107"/>
                  <a:gd name="T158" fmla="*/ 102 w 102"/>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 h="107">
                    <a:moveTo>
                      <a:pt x="0" y="0"/>
                    </a:moveTo>
                    <a:lnTo>
                      <a:pt x="6" y="6"/>
                    </a:lnTo>
                    <a:lnTo>
                      <a:pt x="12" y="6"/>
                    </a:lnTo>
                    <a:lnTo>
                      <a:pt x="18" y="12"/>
                    </a:lnTo>
                    <a:lnTo>
                      <a:pt x="18" y="18"/>
                    </a:lnTo>
                    <a:lnTo>
                      <a:pt x="18" y="23"/>
                    </a:lnTo>
                    <a:lnTo>
                      <a:pt x="18" y="35"/>
                    </a:lnTo>
                    <a:lnTo>
                      <a:pt x="18" y="47"/>
                    </a:lnTo>
                    <a:lnTo>
                      <a:pt x="18" y="59"/>
                    </a:lnTo>
                    <a:lnTo>
                      <a:pt x="18" y="47"/>
                    </a:lnTo>
                    <a:lnTo>
                      <a:pt x="18" y="35"/>
                    </a:lnTo>
                    <a:lnTo>
                      <a:pt x="24" y="29"/>
                    </a:lnTo>
                    <a:lnTo>
                      <a:pt x="24" y="23"/>
                    </a:lnTo>
                    <a:lnTo>
                      <a:pt x="30" y="23"/>
                    </a:lnTo>
                    <a:lnTo>
                      <a:pt x="36" y="29"/>
                    </a:lnTo>
                    <a:lnTo>
                      <a:pt x="36" y="35"/>
                    </a:lnTo>
                    <a:lnTo>
                      <a:pt x="42" y="41"/>
                    </a:lnTo>
                    <a:lnTo>
                      <a:pt x="48" y="47"/>
                    </a:lnTo>
                    <a:lnTo>
                      <a:pt x="48" y="53"/>
                    </a:lnTo>
                    <a:lnTo>
                      <a:pt x="42" y="65"/>
                    </a:lnTo>
                    <a:lnTo>
                      <a:pt x="48" y="71"/>
                    </a:lnTo>
                    <a:lnTo>
                      <a:pt x="54" y="83"/>
                    </a:lnTo>
                    <a:lnTo>
                      <a:pt x="48" y="71"/>
                    </a:lnTo>
                    <a:lnTo>
                      <a:pt x="48" y="65"/>
                    </a:lnTo>
                    <a:lnTo>
                      <a:pt x="54" y="53"/>
                    </a:lnTo>
                    <a:lnTo>
                      <a:pt x="54" y="47"/>
                    </a:lnTo>
                    <a:lnTo>
                      <a:pt x="60" y="53"/>
                    </a:lnTo>
                    <a:lnTo>
                      <a:pt x="66" y="59"/>
                    </a:lnTo>
                    <a:lnTo>
                      <a:pt x="72" y="65"/>
                    </a:lnTo>
                    <a:lnTo>
                      <a:pt x="78" y="77"/>
                    </a:lnTo>
                    <a:lnTo>
                      <a:pt x="84" y="83"/>
                    </a:lnTo>
                    <a:lnTo>
                      <a:pt x="90" y="95"/>
                    </a:lnTo>
                    <a:lnTo>
                      <a:pt x="90" y="101"/>
                    </a:lnTo>
                    <a:lnTo>
                      <a:pt x="96" y="107"/>
                    </a:lnTo>
                    <a:lnTo>
                      <a:pt x="102" y="107"/>
                    </a:lnTo>
                    <a:lnTo>
                      <a:pt x="96" y="101"/>
                    </a:lnTo>
                    <a:lnTo>
                      <a:pt x="90" y="89"/>
                    </a:lnTo>
                    <a:lnTo>
                      <a:pt x="90" y="83"/>
                    </a:lnTo>
                    <a:lnTo>
                      <a:pt x="84" y="77"/>
                    </a:lnTo>
                    <a:lnTo>
                      <a:pt x="78" y="65"/>
                    </a:lnTo>
                    <a:lnTo>
                      <a:pt x="72" y="59"/>
                    </a:lnTo>
                    <a:lnTo>
                      <a:pt x="66" y="53"/>
                    </a:lnTo>
                    <a:lnTo>
                      <a:pt x="60" y="47"/>
                    </a:lnTo>
                    <a:lnTo>
                      <a:pt x="66" y="47"/>
                    </a:lnTo>
                    <a:lnTo>
                      <a:pt x="66" y="41"/>
                    </a:lnTo>
                    <a:lnTo>
                      <a:pt x="72" y="41"/>
                    </a:lnTo>
                    <a:lnTo>
                      <a:pt x="78" y="41"/>
                    </a:lnTo>
                    <a:lnTo>
                      <a:pt x="84" y="41"/>
                    </a:lnTo>
                    <a:lnTo>
                      <a:pt x="90" y="47"/>
                    </a:lnTo>
                    <a:lnTo>
                      <a:pt x="90" y="41"/>
                    </a:lnTo>
                    <a:lnTo>
                      <a:pt x="84" y="41"/>
                    </a:lnTo>
                    <a:lnTo>
                      <a:pt x="84" y="35"/>
                    </a:lnTo>
                    <a:lnTo>
                      <a:pt x="78" y="35"/>
                    </a:lnTo>
                    <a:lnTo>
                      <a:pt x="72" y="35"/>
                    </a:lnTo>
                    <a:lnTo>
                      <a:pt x="66" y="35"/>
                    </a:lnTo>
                    <a:lnTo>
                      <a:pt x="60" y="35"/>
                    </a:lnTo>
                    <a:lnTo>
                      <a:pt x="54" y="41"/>
                    </a:lnTo>
                    <a:lnTo>
                      <a:pt x="54" y="35"/>
                    </a:lnTo>
                    <a:lnTo>
                      <a:pt x="48" y="35"/>
                    </a:lnTo>
                    <a:lnTo>
                      <a:pt x="42" y="29"/>
                    </a:lnTo>
                    <a:lnTo>
                      <a:pt x="42" y="23"/>
                    </a:lnTo>
                    <a:lnTo>
                      <a:pt x="36" y="23"/>
                    </a:lnTo>
                    <a:lnTo>
                      <a:pt x="42" y="23"/>
                    </a:lnTo>
                    <a:lnTo>
                      <a:pt x="42" y="18"/>
                    </a:lnTo>
                    <a:lnTo>
                      <a:pt x="48" y="18"/>
                    </a:lnTo>
                    <a:lnTo>
                      <a:pt x="54" y="18"/>
                    </a:lnTo>
                    <a:lnTo>
                      <a:pt x="60" y="18"/>
                    </a:lnTo>
                    <a:lnTo>
                      <a:pt x="54" y="18"/>
                    </a:lnTo>
                    <a:lnTo>
                      <a:pt x="48" y="18"/>
                    </a:lnTo>
                    <a:lnTo>
                      <a:pt x="42" y="18"/>
                    </a:lnTo>
                    <a:lnTo>
                      <a:pt x="36" y="18"/>
                    </a:lnTo>
                    <a:lnTo>
                      <a:pt x="30" y="18"/>
                    </a:lnTo>
                    <a:lnTo>
                      <a:pt x="24" y="18"/>
                    </a:lnTo>
                    <a:lnTo>
                      <a:pt x="24" y="12"/>
                    </a:lnTo>
                    <a:lnTo>
                      <a:pt x="18" y="12"/>
                    </a:lnTo>
                    <a:lnTo>
                      <a:pt x="18" y="6"/>
                    </a:lnTo>
                    <a:lnTo>
                      <a:pt x="12" y="6"/>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07" name="Freeform 477"/>
              <p:cNvSpPr>
                <a:spLocks/>
              </p:cNvSpPr>
              <p:nvPr/>
            </p:nvSpPr>
            <p:spPr bwMode="auto">
              <a:xfrm>
                <a:off x="4666" y="2151"/>
                <a:ext cx="71" cy="125"/>
              </a:xfrm>
              <a:custGeom>
                <a:avLst/>
                <a:gdLst>
                  <a:gd name="T0" fmla="*/ 41 w 71"/>
                  <a:gd name="T1" fmla="*/ 11 h 125"/>
                  <a:gd name="T2" fmla="*/ 35 w 71"/>
                  <a:gd name="T3" fmla="*/ 23 h 125"/>
                  <a:gd name="T4" fmla="*/ 18 w 71"/>
                  <a:gd name="T5" fmla="*/ 29 h 125"/>
                  <a:gd name="T6" fmla="*/ 6 w 71"/>
                  <a:gd name="T7" fmla="*/ 35 h 125"/>
                  <a:gd name="T8" fmla="*/ 6 w 71"/>
                  <a:gd name="T9" fmla="*/ 47 h 125"/>
                  <a:gd name="T10" fmla="*/ 12 w 71"/>
                  <a:gd name="T11" fmla="*/ 41 h 125"/>
                  <a:gd name="T12" fmla="*/ 24 w 71"/>
                  <a:gd name="T13" fmla="*/ 35 h 125"/>
                  <a:gd name="T14" fmla="*/ 35 w 71"/>
                  <a:gd name="T15" fmla="*/ 29 h 125"/>
                  <a:gd name="T16" fmla="*/ 35 w 71"/>
                  <a:gd name="T17" fmla="*/ 41 h 125"/>
                  <a:gd name="T18" fmla="*/ 24 w 71"/>
                  <a:gd name="T19" fmla="*/ 53 h 125"/>
                  <a:gd name="T20" fmla="*/ 12 w 71"/>
                  <a:gd name="T21" fmla="*/ 59 h 125"/>
                  <a:gd name="T22" fmla="*/ 0 w 71"/>
                  <a:gd name="T23" fmla="*/ 65 h 125"/>
                  <a:gd name="T24" fmla="*/ 0 w 71"/>
                  <a:gd name="T25" fmla="*/ 71 h 125"/>
                  <a:gd name="T26" fmla="*/ 6 w 71"/>
                  <a:gd name="T27" fmla="*/ 65 h 125"/>
                  <a:gd name="T28" fmla="*/ 18 w 71"/>
                  <a:gd name="T29" fmla="*/ 59 h 125"/>
                  <a:gd name="T30" fmla="*/ 30 w 71"/>
                  <a:gd name="T31" fmla="*/ 59 h 125"/>
                  <a:gd name="T32" fmla="*/ 30 w 71"/>
                  <a:gd name="T33" fmla="*/ 71 h 125"/>
                  <a:gd name="T34" fmla="*/ 24 w 71"/>
                  <a:gd name="T35" fmla="*/ 77 h 125"/>
                  <a:gd name="T36" fmla="*/ 12 w 71"/>
                  <a:gd name="T37" fmla="*/ 89 h 125"/>
                  <a:gd name="T38" fmla="*/ 6 w 71"/>
                  <a:gd name="T39" fmla="*/ 95 h 125"/>
                  <a:gd name="T40" fmla="*/ 6 w 71"/>
                  <a:gd name="T41" fmla="*/ 95 h 125"/>
                  <a:gd name="T42" fmla="*/ 18 w 71"/>
                  <a:gd name="T43" fmla="*/ 89 h 125"/>
                  <a:gd name="T44" fmla="*/ 24 w 71"/>
                  <a:gd name="T45" fmla="*/ 83 h 125"/>
                  <a:gd name="T46" fmla="*/ 18 w 71"/>
                  <a:gd name="T47" fmla="*/ 95 h 125"/>
                  <a:gd name="T48" fmla="*/ 12 w 71"/>
                  <a:gd name="T49" fmla="*/ 113 h 125"/>
                  <a:gd name="T50" fmla="*/ 0 w 71"/>
                  <a:gd name="T51" fmla="*/ 125 h 125"/>
                  <a:gd name="T52" fmla="*/ 0 w 71"/>
                  <a:gd name="T53" fmla="*/ 125 h 125"/>
                  <a:gd name="T54" fmla="*/ 12 w 71"/>
                  <a:gd name="T55" fmla="*/ 119 h 125"/>
                  <a:gd name="T56" fmla="*/ 24 w 71"/>
                  <a:gd name="T57" fmla="*/ 101 h 125"/>
                  <a:gd name="T58" fmla="*/ 35 w 71"/>
                  <a:gd name="T59" fmla="*/ 83 h 125"/>
                  <a:gd name="T60" fmla="*/ 41 w 71"/>
                  <a:gd name="T61" fmla="*/ 101 h 125"/>
                  <a:gd name="T62" fmla="*/ 41 w 71"/>
                  <a:gd name="T63" fmla="*/ 107 h 125"/>
                  <a:gd name="T64" fmla="*/ 47 w 71"/>
                  <a:gd name="T65" fmla="*/ 101 h 125"/>
                  <a:gd name="T66" fmla="*/ 47 w 71"/>
                  <a:gd name="T67" fmla="*/ 89 h 125"/>
                  <a:gd name="T68" fmla="*/ 35 w 71"/>
                  <a:gd name="T69" fmla="*/ 77 h 125"/>
                  <a:gd name="T70" fmla="*/ 41 w 71"/>
                  <a:gd name="T71" fmla="*/ 59 h 125"/>
                  <a:gd name="T72" fmla="*/ 41 w 71"/>
                  <a:gd name="T73" fmla="*/ 53 h 125"/>
                  <a:gd name="T74" fmla="*/ 53 w 71"/>
                  <a:gd name="T75" fmla="*/ 59 h 125"/>
                  <a:gd name="T76" fmla="*/ 59 w 71"/>
                  <a:gd name="T77" fmla="*/ 77 h 125"/>
                  <a:gd name="T78" fmla="*/ 65 w 71"/>
                  <a:gd name="T79" fmla="*/ 77 h 125"/>
                  <a:gd name="T80" fmla="*/ 65 w 71"/>
                  <a:gd name="T81" fmla="*/ 65 h 125"/>
                  <a:gd name="T82" fmla="*/ 59 w 71"/>
                  <a:gd name="T83" fmla="*/ 53 h 125"/>
                  <a:gd name="T84" fmla="*/ 41 w 71"/>
                  <a:gd name="T85" fmla="*/ 47 h 125"/>
                  <a:gd name="T86" fmla="*/ 47 w 71"/>
                  <a:gd name="T87" fmla="*/ 29 h 125"/>
                  <a:gd name="T88" fmla="*/ 53 w 71"/>
                  <a:gd name="T89" fmla="*/ 29 h 125"/>
                  <a:gd name="T90" fmla="*/ 59 w 71"/>
                  <a:gd name="T91" fmla="*/ 35 h 125"/>
                  <a:gd name="T92" fmla="*/ 65 w 71"/>
                  <a:gd name="T93" fmla="*/ 41 h 125"/>
                  <a:gd name="T94" fmla="*/ 71 w 71"/>
                  <a:gd name="T95" fmla="*/ 47 h 125"/>
                  <a:gd name="T96" fmla="*/ 65 w 71"/>
                  <a:gd name="T97" fmla="*/ 35 h 125"/>
                  <a:gd name="T98" fmla="*/ 59 w 71"/>
                  <a:gd name="T99" fmla="*/ 23 h 125"/>
                  <a:gd name="T100" fmla="*/ 53 w 71"/>
                  <a:gd name="T101" fmla="*/ 17 h 125"/>
                  <a:gd name="T102" fmla="*/ 53 w 71"/>
                  <a:gd name="T103" fmla="*/ 6 h 125"/>
                  <a:gd name="T104" fmla="*/ 47 w 71"/>
                  <a:gd name="T105" fmla="*/ 0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
                  <a:gd name="T160" fmla="*/ 0 h 125"/>
                  <a:gd name="T161" fmla="*/ 71 w 71"/>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 h="125">
                    <a:moveTo>
                      <a:pt x="47" y="6"/>
                    </a:moveTo>
                    <a:lnTo>
                      <a:pt x="41" y="11"/>
                    </a:lnTo>
                    <a:lnTo>
                      <a:pt x="41" y="17"/>
                    </a:lnTo>
                    <a:lnTo>
                      <a:pt x="35" y="23"/>
                    </a:lnTo>
                    <a:lnTo>
                      <a:pt x="30" y="23"/>
                    </a:lnTo>
                    <a:lnTo>
                      <a:pt x="24" y="23"/>
                    </a:lnTo>
                    <a:lnTo>
                      <a:pt x="18" y="29"/>
                    </a:lnTo>
                    <a:lnTo>
                      <a:pt x="12" y="29"/>
                    </a:lnTo>
                    <a:lnTo>
                      <a:pt x="12" y="35"/>
                    </a:lnTo>
                    <a:lnTo>
                      <a:pt x="6" y="35"/>
                    </a:lnTo>
                    <a:lnTo>
                      <a:pt x="6" y="41"/>
                    </a:lnTo>
                    <a:lnTo>
                      <a:pt x="6" y="47"/>
                    </a:lnTo>
                    <a:lnTo>
                      <a:pt x="6" y="41"/>
                    </a:lnTo>
                    <a:lnTo>
                      <a:pt x="12" y="41"/>
                    </a:lnTo>
                    <a:lnTo>
                      <a:pt x="12" y="35"/>
                    </a:lnTo>
                    <a:lnTo>
                      <a:pt x="18" y="35"/>
                    </a:lnTo>
                    <a:lnTo>
                      <a:pt x="24" y="35"/>
                    </a:lnTo>
                    <a:lnTo>
                      <a:pt x="24" y="29"/>
                    </a:lnTo>
                    <a:lnTo>
                      <a:pt x="30" y="29"/>
                    </a:lnTo>
                    <a:lnTo>
                      <a:pt x="35" y="29"/>
                    </a:lnTo>
                    <a:lnTo>
                      <a:pt x="35" y="35"/>
                    </a:lnTo>
                    <a:lnTo>
                      <a:pt x="35" y="41"/>
                    </a:lnTo>
                    <a:lnTo>
                      <a:pt x="35" y="47"/>
                    </a:lnTo>
                    <a:lnTo>
                      <a:pt x="30" y="47"/>
                    </a:lnTo>
                    <a:lnTo>
                      <a:pt x="24" y="53"/>
                    </a:lnTo>
                    <a:lnTo>
                      <a:pt x="18" y="53"/>
                    </a:lnTo>
                    <a:lnTo>
                      <a:pt x="12" y="59"/>
                    </a:lnTo>
                    <a:lnTo>
                      <a:pt x="6" y="59"/>
                    </a:lnTo>
                    <a:lnTo>
                      <a:pt x="6" y="65"/>
                    </a:lnTo>
                    <a:lnTo>
                      <a:pt x="0" y="65"/>
                    </a:lnTo>
                    <a:lnTo>
                      <a:pt x="0" y="71"/>
                    </a:lnTo>
                    <a:lnTo>
                      <a:pt x="6" y="71"/>
                    </a:lnTo>
                    <a:lnTo>
                      <a:pt x="6" y="65"/>
                    </a:lnTo>
                    <a:lnTo>
                      <a:pt x="12" y="65"/>
                    </a:lnTo>
                    <a:lnTo>
                      <a:pt x="18" y="59"/>
                    </a:lnTo>
                    <a:lnTo>
                      <a:pt x="24" y="59"/>
                    </a:lnTo>
                    <a:lnTo>
                      <a:pt x="30" y="59"/>
                    </a:lnTo>
                    <a:lnTo>
                      <a:pt x="30" y="65"/>
                    </a:lnTo>
                    <a:lnTo>
                      <a:pt x="30" y="71"/>
                    </a:lnTo>
                    <a:lnTo>
                      <a:pt x="30" y="77"/>
                    </a:lnTo>
                    <a:lnTo>
                      <a:pt x="24" y="77"/>
                    </a:lnTo>
                    <a:lnTo>
                      <a:pt x="18" y="83"/>
                    </a:lnTo>
                    <a:lnTo>
                      <a:pt x="12" y="83"/>
                    </a:lnTo>
                    <a:lnTo>
                      <a:pt x="12" y="89"/>
                    </a:lnTo>
                    <a:lnTo>
                      <a:pt x="6" y="89"/>
                    </a:lnTo>
                    <a:lnTo>
                      <a:pt x="6" y="95"/>
                    </a:lnTo>
                    <a:lnTo>
                      <a:pt x="0" y="101"/>
                    </a:lnTo>
                    <a:lnTo>
                      <a:pt x="6" y="95"/>
                    </a:lnTo>
                    <a:lnTo>
                      <a:pt x="12" y="89"/>
                    </a:lnTo>
                    <a:lnTo>
                      <a:pt x="18" y="89"/>
                    </a:lnTo>
                    <a:lnTo>
                      <a:pt x="18" y="83"/>
                    </a:lnTo>
                    <a:lnTo>
                      <a:pt x="24" y="83"/>
                    </a:lnTo>
                    <a:lnTo>
                      <a:pt x="24" y="89"/>
                    </a:lnTo>
                    <a:lnTo>
                      <a:pt x="24" y="95"/>
                    </a:lnTo>
                    <a:lnTo>
                      <a:pt x="18" y="95"/>
                    </a:lnTo>
                    <a:lnTo>
                      <a:pt x="18" y="101"/>
                    </a:lnTo>
                    <a:lnTo>
                      <a:pt x="12" y="107"/>
                    </a:lnTo>
                    <a:lnTo>
                      <a:pt x="12" y="113"/>
                    </a:lnTo>
                    <a:lnTo>
                      <a:pt x="6" y="119"/>
                    </a:lnTo>
                    <a:lnTo>
                      <a:pt x="0" y="119"/>
                    </a:lnTo>
                    <a:lnTo>
                      <a:pt x="0" y="125"/>
                    </a:lnTo>
                    <a:lnTo>
                      <a:pt x="6" y="125"/>
                    </a:lnTo>
                    <a:lnTo>
                      <a:pt x="6" y="119"/>
                    </a:lnTo>
                    <a:lnTo>
                      <a:pt x="12" y="119"/>
                    </a:lnTo>
                    <a:lnTo>
                      <a:pt x="18" y="113"/>
                    </a:lnTo>
                    <a:lnTo>
                      <a:pt x="24" y="107"/>
                    </a:lnTo>
                    <a:lnTo>
                      <a:pt x="24" y="101"/>
                    </a:lnTo>
                    <a:lnTo>
                      <a:pt x="30" y="89"/>
                    </a:lnTo>
                    <a:lnTo>
                      <a:pt x="30" y="83"/>
                    </a:lnTo>
                    <a:lnTo>
                      <a:pt x="35" y="83"/>
                    </a:lnTo>
                    <a:lnTo>
                      <a:pt x="41" y="89"/>
                    </a:lnTo>
                    <a:lnTo>
                      <a:pt x="41" y="95"/>
                    </a:lnTo>
                    <a:lnTo>
                      <a:pt x="41" y="101"/>
                    </a:lnTo>
                    <a:lnTo>
                      <a:pt x="41" y="107"/>
                    </a:lnTo>
                    <a:lnTo>
                      <a:pt x="47" y="107"/>
                    </a:lnTo>
                    <a:lnTo>
                      <a:pt x="47" y="101"/>
                    </a:lnTo>
                    <a:lnTo>
                      <a:pt x="47" y="95"/>
                    </a:lnTo>
                    <a:lnTo>
                      <a:pt x="47" y="89"/>
                    </a:lnTo>
                    <a:lnTo>
                      <a:pt x="41" y="83"/>
                    </a:lnTo>
                    <a:lnTo>
                      <a:pt x="35" y="77"/>
                    </a:lnTo>
                    <a:lnTo>
                      <a:pt x="35" y="71"/>
                    </a:lnTo>
                    <a:lnTo>
                      <a:pt x="41" y="65"/>
                    </a:lnTo>
                    <a:lnTo>
                      <a:pt x="41" y="59"/>
                    </a:lnTo>
                    <a:lnTo>
                      <a:pt x="41" y="53"/>
                    </a:lnTo>
                    <a:lnTo>
                      <a:pt x="47" y="53"/>
                    </a:lnTo>
                    <a:lnTo>
                      <a:pt x="53" y="59"/>
                    </a:lnTo>
                    <a:lnTo>
                      <a:pt x="59" y="59"/>
                    </a:lnTo>
                    <a:lnTo>
                      <a:pt x="59" y="65"/>
                    </a:lnTo>
                    <a:lnTo>
                      <a:pt x="59" y="77"/>
                    </a:lnTo>
                    <a:lnTo>
                      <a:pt x="65" y="77"/>
                    </a:lnTo>
                    <a:lnTo>
                      <a:pt x="65" y="71"/>
                    </a:lnTo>
                    <a:lnTo>
                      <a:pt x="65" y="65"/>
                    </a:lnTo>
                    <a:lnTo>
                      <a:pt x="59" y="65"/>
                    </a:lnTo>
                    <a:lnTo>
                      <a:pt x="59" y="59"/>
                    </a:lnTo>
                    <a:lnTo>
                      <a:pt x="59" y="53"/>
                    </a:lnTo>
                    <a:lnTo>
                      <a:pt x="53" y="53"/>
                    </a:lnTo>
                    <a:lnTo>
                      <a:pt x="47" y="47"/>
                    </a:lnTo>
                    <a:lnTo>
                      <a:pt x="41" y="47"/>
                    </a:lnTo>
                    <a:lnTo>
                      <a:pt x="41" y="41"/>
                    </a:lnTo>
                    <a:lnTo>
                      <a:pt x="47" y="35"/>
                    </a:lnTo>
                    <a:lnTo>
                      <a:pt x="47" y="29"/>
                    </a:lnTo>
                    <a:lnTo>
                      <a:pt x="53" y="29"/>
                    </a:lnTo>
                    <a:lnTo>
                      <a:pt x="59" y="29"/>
                    </a:lnTo>
                    <a:lnTo>
                      <a:pt x="59" y="35"/>
                    </a:lnTo>
                    <a:lnTo>
                      <a:pt x="65" y="35"/>
                    </a:lnTo>
                    <a:lnTo>
                      <a:pt x="65" y="41"/>
                    </a:lnTo>
                    <a:lnTo>
                      <a:pt x="65" y="47"/>
                    </a:lnTo>
                    <a:lnTo>
                      <a:pt x="71" y="47"/>
                    </a:lnTo>
                    <a:lnTo>
                      <a:pt x="71" y="41"/>
                    </a:lnTo>
                    <a:lnTo>
                      <a:pt x="71" y="35"/>
                    </a:lnTo>
                    <a:lnTo>
                      <a:pt x="65" y="35"/>
                    </a:lnTo>
                    <a:lnTo>
                      <a:pt x="65" y="29"/>
                    </a:lnTo>
                    <a:lnTo>
                      <a:pt x="59" y="23"/>
                    </a:lnTo>
                    <a:lnTo>
                      <a:pt x="53" y="23"/>
                    </a:lnTo>
                    <a:lnTo>
                      <a:pt x="53" y="17"/>
                    </a:lnTo>
                    <a:lnTo>
                      <a:pt x="53" y="11"/>
                    </a:lnTo>
                    <a:lnTo>
                      <a:pt x="53" y="6"/>
                    </a:lnTo>
                    <a:lnTo>
                      <a:pt x="47" y="0"/>
                    </a:lnTo>
                    <a:lnTo>
                      <a:pt x="47" y="6"/>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08" name="Freeform 478"/>
              <p:cNvSpPr>
                <a:spLocks/>
              </p:cNvSpPr>
              <p:nvPr/>
            </p:nvSpPr>
            <p:spPr bwMode="auto">
              <a:xfrm>
                <a:off x="4582" y="2121"/>
                <a:ext cx="119" cy="65"/>
              </a:xfrm>
              <a:custGeom>
                <a:avLst/>
                <a:gdLst>
                  <a:gd name="T0" fmla="*/ 102 w 119"/>
                  <a:gd name="T1" fmla="*/ 0 h 65"/>
                  <a:gd name="T2" fmla="*/ 90 w 119"/>
                  <a:gd name="T3" fmla="*/ 6 h 65"/>
                  <a:gd name="T4" fmla="*/ 78 w 119"/>
                  <a:gd name="T5" fmla="*/ 12 h 65"/>
                  <a:gd name="T6" fmla="*/ 72 w 119"/>
                  <a:gd name="T7" fmla="*/ 12 h 65"/>
                  <a:gd name="T8" fmla="*/ 66 w 119"/>
                  <a:gd name="T9" fmla="*/ 12 h 65"/>
                  <a:gd name="T10" fmla="*/ 60 w 119"/>
                  <a:gd name="T11" fmla="*/ 12 h 65"/>
                  <a:gd name="T12" fmla="*/ 54 w 119"/>
                  <a:gd name="T13" fmla="*/ 12 h 65"/>
                  <a:gd name="T14" fmla="*/ 42 w 119"/>
                  <a:gd name="T15" fmla="*/ 12 h 65"/>
                  <a:gd name="T16" fmla="*/ 36 w 119"/>
                  <a:gd name="T17" fmla="*/ 12 h 65"/>
                  <a:gd name="T18" fmla="*/ 42 w 119"/>
                  <a:gd name="T19" fmla="*/ 12 h 65"/>
                  <a:gd name="T20" fmla="*/ 48 w 119"/>
                  <a:gd name="T21" fmla="*/ 12 h 65"/>
                  <a:gd name="T22" fmla="*/ 54 w 119"/>
                  <a:gd name="T23" fmla="*/ 12 h 65"/>
                  <a:gd name="T24" fmla="*/ 60 w 119"/>
                  <a:gd name="T25" fmla="*/ 18 h 65"/>
                  <a:gd name="T26" fmla="*/ 60 w 119"/>
                  <a:gd name="T27" fmla="*/ 18 h 65"/>
                  <a:gd name="T28" fmla="*/ 60 w 119"/>
                  <a:gd name="T29" fmla="*/ 24 h 65"/>
                  <a:gd name="T30" fmla="*/ 54 w 119"/>
                  <a:gd name="T31" fmla="*/ 30 h 65"/>
                  <a:gd name="T32" fmla="*/ 48 w 119"/>
                  <a:gd name="T33" fmla="*/ 30 h 65"/>
                  <a:gd name="T34" fmla="*/ 36 w 119"/>
                  <a:gd name="T35" fmla="*/ 30 h 65"/>
                  <a:gd name="T36" fmla="*/ 30 w 119"/>
                  <a:gd name="T37" fmla="*/ 30 h 65"/>
                  <a:gd name="T38" fmla="*/ 18 w 119"/>
                  <a:gd name="T39" fmla="*/ 30 h 65"/>
                  <a:gd name="T40" fmla="*/ 18 w 119"/>
                  <a:gd name="T41" fmla="*/ 30 h 65"/>
                  <a:gd name="T42" fmla="*/ 24 w 119"/>
                  <a:gd name="T43" fmla="*/ 30 h 65"/>
                  <a:gd name="T44" fmla="*/ 36 w 119"/>
                  <a:gd name="T45" fmla="*/ 30 h 65"/>
                  <a:gd name="T46" fmla="*/ 42 w 119"/>
                  <a:gd name="T47" fmla="*/ 36 h 65"/>
                  <a:gd name="T48" fmla="*/ 42 w 119"/>
                  <a:gd name="T49" fmla="*/ 41 h 65"/>
                  <a:gd name="T50" fmla="*/ 30 w 119"/>
                  <a:gd name="T51" fmla="*/ 47 h 65"/>
                  <a:gd name="T52" fmla="*/ 18 w 119"/>
                  <a:gd name="T53" fmla="*/ 47 h 65"/>
                  <a:gd name="T54" fmla="*/ 12 w 119"/>
                  <a:gd name="T55" fmla="*/ 47 h 65"/>
                  <a:gd name="T56" fmla="*/ 0 w 119"/>
                  <a:gd name="T57" fmla="*/ 47 h 65"/>
                  <a:gd name="T58" fmla="*/ 0 w 119"/>
                  <a:gd name="T59" fmla="*/ 53 h 65"/>
                  <a:gd name="T60" fmla="*/ 6 w 119"/>
                  <a:gd name="T61" fmla="*/ 53 h 65"/>
                  <a:gd name="T62" fmla="*/ 18 w 119"/>
                  <a:gd name="T63" fmla="*/ 53 h 65"/>
                  <a:gd name="T64" fmla="*/ 30 w 119"/>
                  <a:gd name="T65" fmla="*/ 47 h 65"/>
                  <a:gd name="T66" fmla="*/ 42 w 119"/>
                  <a:gd name="T67" fmla="*/ 41 h 65"/>
                  <a:gd name="T68" fmla="*/ 54 w 119"/>
                  <a:gd name="T69" fmla="*/ 47 h 65"/>
                  <a:gd name="T70" fmla="*/ 54 w 119"/>
                  <a:gd name="T71" fmla="*/ 53 h 65"/>
                  <a:gd name="T72" fmla="*/ 48 w 119"/>
                  <a:gd name="T73" fmla="*/ 65 h 65"/>
                  <a:gd name="T74" fmla="*/ 48 w 119"/>
                  <a:gd name="T75" fmla="*/ 65 h 65"/>
                  <a:gd name="T76" fmla="*/ 54 w 119"/>
                  <a:gd name="T77" fmla="*/ 59 h 65"/>
                  <a:gd name="T78" fmla="*/ 60 w 119"/>
                  <a:gd name="T79" fmla="*/ 47 h 65"/>
                  <a:gd name="T80" fmla="*/ 60 w 119"/>
                  <a:gd name="T81" fmla="*/ 36 h 65"/>
                  <a:gd name="T82" fmla="*/ 66 w 119"/>
                  <a:gd name="T83" fmla="*/ 30 h 65"/>
                  <a:gd name="T84" fmla="*/ 72 w 119"/>
                  <a:gd name="T85" fmla="*/ 24 h 65"/>
                  <a:gd name="T86" fmla="*/ 78 w 119"/>
                  <a:gd name="T87" fmla="*/ 24 h 65"/>
                  <a:gd name="T88" fmla="*/ 84 w 119"/>
                  <a:gd name="T89" fmla="*/ 24 h 65"/>
                  <a:gd name="T90" fmla="*/ 84 w 119"/>
                  <a:gd name="T91" fmla="*/ 41 h 65"/>
                  <a:gd name="T92" fmla="*/ 84 w 119"/>
                  <a:gd name="T93" fmla="*/ 47 h 65"/>
                  <a:gd name="T94" fmla="*/ 84 w 119"/>
                  <a:gd name="T95" fmla="*/ 47 h 65"/>
                  <a:gd name="T96" fmla="*/ 84 w 119"/>
                  <a:gd name="T97" fmla="*/ 41 h 65"/>
                  <a:gd name="T98" fmla="*/ 90 w 119"/>
                  <a:gd name="T99" fmla="*/ 24 h 65"/>
                  <a:gd name="T100" fmla="*/ 90 w 119"/>
                  <a:gd name="T101" fmla="*/ 18 h 65"/>
                  <a:gd name="T102" fmla="*/ 96 w 119"/>
                  <a:gd name="T103" fmla="*/ 12 h 65"/>
                  <a:gd name="T104" fmla="*/ 108 w 119"/>
                  <a:gd name="T105" fmla="*/ 6 h 65"/>
                  <a:gd name="T106" fmla="*/ 114 w 119"/>
                  <a:gd name="T107" fmla="*/ 0 h 65"/>
                  <a:gd name="T108" fmla="*/ 114 w 119"/>
                  <a:gd name="T109" fmla="*/ 0 h 65"/>
                  <a:gd name="T110" fmla="*/ 108 w 119"/>
                  <a:gd name="T111" fmla="*/ 0 h 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
                  <a:gd name="T169" fmla="*/ 0 h 65"/>
                  <a:gd name="T170" fmla="*/ 119 w 119"/>
                  <a:gd name="T171" fmla="*/ 65 h 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 h="65">
                    <a:moveTo>
                      <a:pt x="102" y="0"/>
                    </a:moveTo>
                    <a:lnTo>
                      <a:pt x="102" y="0"/>
                    </a:lnTo>
                    <a:lnTo>
                      <a:pt x="96" y="0"/>
                    </a:lnTo>
                    <a:lnTo>
                      <a:pt x="90" y="6"/>
                    </a:lnTo>
                    <a:lnTo>
                      <a:pt x="84" y="6"/>
                    </a:lnTo>
                    <a:lnTo>
                      <a:pt x="78" y="12"/>
                    </a:lnTo>
                    <a:lnTo>
                      <a:pt x="72" y="12"/>
                    </a:lnTo>
                    <a:lnTo>
                      <a:pt x="72" y="18"/>
                    </a:lnTo>
                    <a:lnTo>
                      <a:pt x="66" y="12"/>
                    </a:lnTo>
                    <a:lnTo>
                      <a:pt x="60" y="12"/>
                    </a:lnTo>
                    <a:lnTo>
                      <a:pt x="54" y="12"/>
                    </a:lnTo>
                    <a:lnTo>
                      <a:pt x="48" y="6"/>
                    </a:lnTo>
                    <a:lnTo>
                      <a:pt x="42" y="12"/>
                    </a:lnTo>
                    <a:lnTo>
                      <a:pt x="36" y="12"/>
                    </a:lnTo>
                    <a:lnTo>
                      <a:pt x="42" y="12"/>
                    </a:lnTo>
                    <a:lnTo>
                      <a:pt x="48" y="12"/>
                    </a:lnTo>
                    <a:lnTo>
                      <a:pt x="54" y="12"/>
                    </a:lnTo>
                    <a:lnTo>
                      <a:pt x="54" y="18"/>
                    </a:lnTo>
                    <a:lnTo>
                      <a:pt x="60" y="18"/>
                    </a:lnTo>
                    <a:lnTo>
                      <a:pt x="66" y="24"/>
                    </a:lnTo>
                    <a:lnTo>
                      <a:pt x="60" y="24"/>
                    </a:lnTo>
                    <a:lnTo>
                      <a:pt x="60" y="30"/>
                    </a:lnTo>
                    <a:lnTo>
                      <a:pt x="54" y="30"/>
                    </a:lnTo>
                    <a:lnTo>
                      <a:pt x="48" y="30"/>
                    </a:lnTo>
                    <a:lnTo>
                      <a:pt x="42" y="30"/>
                    </a:lnTo>
                    <a:lnTo>
                      <a:pt x="36" y="30"/>
                    </a:lnTo>
                    <a:lnTo>
                      <a:pt x="30" y="30"/>
                    </a:lnTo>
                    <a:lnTo>
                      <a:pt x="24" y="30"/>
                    </a:lnTo>
                    <a:lnTo>
                      <a:pt x="18" y="30"/>
                    </a:lnTo>
                    <a:lnTo>
                      <a:pt x="24" y="30"/>
                    </a:lnTo>
                    <a:lnTo>
                      <a:pt x="30" y="30"/>
                    </a:lnTo>
                    <a:lnTo>
                      <a:pt x="36" y="30"/>
                    </a:lnTo>
                    <a:lnTo>
                      <a:pt x="42" y="36"/>
                    </a:lnTo>
                    <a:lnTo>
                      <a:pt x="42" y="41"/>
                    </a:lnTo>
                    <a:lnTo>
                      <a:pt x="36" y="41"/>
                    </a:lnTo>
                    <a:lnTo>
                      <a:pt x="30" y="47"/>
                    </a:lnTo>
                    <a:lnTo>
                      <a:pt x="24" y="47"/>
                    </a:lnTo>
                    <a:lnTo>
                      <a:pt x="18" y="47"/>
                    </a:lnTo>
                    <a:lnTo>
                      <a:pt x="12" y="47"/>
                    </a:lnTo>
                    <a:lnTo>
                      <a:pt x="6" y="47"/>
                    </a:lnTo>
                    <a:lnTo>
                      <a:pt x="0" y="47"/>
                    </a:lnTo>
                    <a:lnTo>
                      <a:pt x="0" y="53"/>
                    </a:lnTo>
                    <a:lnTo>
                      <a:pt x="6" y="53"/>
                    </a:lnTo>
                    <a:lnTo>
                      <a:pt x="12" y="53"/>
                    </a:lnTo>
                    <a:lnTo>
                      <a:pt x="18" y="53"/>
                    </a:lnTo>
                    <a:lnTo>
                      <a:pt x="24" y="53"/>
                    </a:lnTo>
                    <a:lnTo>
                      <a:pt x="30" y="47"/>
                    </a:lnTo>
                    <a:lnTo>
                      <a:pt x="36" y="47"/>
                    </a:lnTo>
                    <a:lnTo>
                      <a:pt x="42" y="41"/>
                    </a:lnTo>
                    <a:lnTo>
                      <a:pt x="48" y="41"/>
                    </a:lnTo>
                    <a:lnTo>
                      <a:pt x="54" y="47"/>
                    </a:lnTo>
                    <a:lnTo>
                      <a:pt x="54" y="53"/>
                    </a:lnTo>
                    <a:lnTo>
                      <a:pt x="48" y="59"/>
                    </a:lnTo>
                    <a:lnTo>
                      <a:pt x="48" y="65"/>
                    </a:lnTo>
                    <a:lnTo>
                      <a:pt x="54" y="59"/>
                    </a:lnTo>
                    <a:lnTo>
                      <a:pt x="54" y="53"/>
                    </a:lnTo>
                    <a:lnTo>
                      <a:pt x="60" y="47"/>
                    </a:lnTo>
                    <a:lnTo>
                      <a:pt x="54" y="41"/>
                    </a:lnTo>
                    <a:lnTo>
                      <a:pt x="60" y="36"/>
                    </a:lnTo>
                    <a:lnTo>
                      <a:pt x="66" y="30"/>
                    </a:lnTo>
                    <a:lnTo>
                      <a:pt x="72" y="24"/>
                    </a:lnTo>
                    <a:lnTo>
                      <a:pt x="78" y="24"/>
                    </a:lnTo>
                    <a:lnTo>
                      <a:pt x="84" y="24"/>
                    </a:lnTo>
                    <a:lnTo>
                      <a:pt x="84" y="30"/>
                    </a:lnTo>
                    <a:lnTo>
                      <a:pt x="84" y="41"/>
                    </a:lnTo>
                    <a:lnTo>
                      <a:pt x="84" y="47"/>
                    </a:lnTo>
                    <a:lnTo>
                      <a:pt x="84" y="41"/>
                    </a:lnTo>
                    <a:lnTo>
                      <a:pt x="90" y="36"/>
                    </a:lnTo>
                    <a:lnTo>
                      <a:pt x="90" y="24"/>
                    </a:lnTo>
                    <a:lnTo>
                      <a:pt x="84" y="18"/>
                    </a:lnTo>
                    <a:lnTo>
                      <a:pt x="90" y="18"/>
                    </a:lnTo>
                    <a:lnTo>
                      <a:pt x="90" y="12"/>
                    </a:lnTo>
                    <a:lnTo>
                      <a:pt x="96" y="12"/>
                    </a:lnTo>
                    <a:lnTo>
                      <a:pt x="102" y="6"/>
                    </a:lnTo>
                    <a:lnTo>
                      <a:pt x="108" y="6"/>
                    </a:lnTo>
                    <a:lnTo>
                      <a:pt x="108" y="0"/>
                    </a:lnTo>
                    <a:lnTo>
                      <a:pt x="114" y="0"/>
                    </a:lnTo>
                    <a:lnTo>
                      <a:pt x="119" y="0"/>
                    </a:lnTo>
                    <a:lnTo>
                      <a:pt x="114" y="0"/>
                    </a:lnTo>
                    <a:lnTo>
                      <a:pt x="108" y="0"/>
                    </a:lnTo>
                    <a:lnTo>
                      <a:pt x="102"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09" name="Freeform 479"/>
              <p:cNvSpPr>
                <a:spLocks/>
              </p:cNvSpPr>
              <p:nvPr/>
            </p:nvSpPr>
            <p:spPr bwMode="auto">
              <a:xfrm>
                <a:off x="4743" y="2085"/>
                <a:ext cx="12" cy="6"/>
              </a:xfrm>
              <a:custGeom>
                <a:avLst/>
                <a:gdLst>
                  <a:gd name="T0" fmla="*/ 0 w 12"/>
                  <a:gd name="T1" fmla="*/ 0 h 6"/>
                  <a:gd name="T2" fmla="*/ 6 w 12"/>
                  <a:gd name="T3" fmla="*/ 0 h 6"/>
                  <a:gd name="T4" fmla="*/ 6 w 12"/>
                  <a:gd name="T5" fmla="*/ 0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12 w 12"/>
                  <a:gd name="T19" fmla="*/ 6 h 6"/>
                  <a:gd name="T20" fmla="*/ 6 w 12"/>
                  <a:gd name="T21" fmla="*/ 6 h 6"/>
                  <a:gd name="T22" fmla="*/ 6 w 12"/>
                  <a:gd name="T23" fmla="*/ 6 h 6"/>
                  <a:gd name="T24" fmla="*/ 0 w 12"/>
                  <a:gd name="T25" fmla="*/ 6 h 6"/>
                  <a:gd name="T26" fmla="*/ 0 w 12"/>
                  <a:gd name="T27" fmla="*/ 6 h 6"/>
                  <a:gd name="T28" fmla="*/ 0 w 12"/>
                  <a:gd name="T29" fmla="*/ 0 h 6"/>
                  <a:gd name="T30" fmla="*/ 0 w 12"/>
                  <a:gd name="T31" fmla="*/ 0 h 6"/>
                  <a:gd name="T32" fmla="*/ 0 w 12"/>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6"/>
                  <a:gd name="T53" fmla="*/ 12 w 12"/>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6">
                    <a:moveTo>
                      <a:pt x="0" y="0"/>
                    </a:moveTo>
                    <a:lnTo>
                      <a:pt x="6" y="0"/>
                    </a:lnTo>
                    <a:lnTo>
                      <a:pt x="12" y="0"/>
                    </a:lnTo>
                    <a:lnTo>
                      <a:pt x="12" y="6"/>
                    </a:lnTo>
                    <a:lnTo>
                      <a:pt x="6" y="6"/>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10" name="Freeform 480"/>
              <p:cNvSpPr>
                <a:spLocks/>
              </p:cNvSpPr>
              <p:nvPr/>
            </p:nvSpPr>
            <p:spPr bwMode="auto">
              <a:xfrm>
                <a:off x="4743" y="2109"/>
                <a:ext cx="6" cy="6"/>
              </a:xfrm>
              <a:custGeom>
                <a:avLst/>
                <a:gdLst>
                  <a:gd name="T0" fmla="*/ 0 w 6"/>
                  <a:gd name="T1" fmla="*/ 0 h 6"/>
                  <a:gd name="T2" fmla="*/ 0 w 6"/>
                  <a:gd name="T3" fmla="*/ 0 h 6"/>
                  <a:gd name="T4" fmla="*/ 6 w 6"/>
                  <a:gd name="T5" fmla="*/ 0 h 6"/>
                  <a:gd name="T6" fmla="*/ 6 w 6"/>
                  <a:gd name="T7" fmla="*/ 0 h 6"/>
                  <a:gd name="T8" fmla="*/ 6 w 6"/>
                  <a:gd name="T9" fmla="*/ 0 h 6"/>
                  <a:gd name="T10" fmla="*/ 6 w 6"/>
                  <a:gd name="T11" fmla="*/ 0 h 6"/>
                  <a:gd name="T12" fmla="*/ 6 w 6"/>
                  <a:gd name="T13" fmla="*/ 6 h 6"/>
                  <a:gd name="T14" fmla="*/ 6 w 6"/>
                  <a:gd name="T15" fmla="*/ 6 h 6"/>
                  <a:gd name="T16" fmla="*/ 6 w 6"/>
                  <a:gd name="T17" fmla="*/ 6 h 6"/>
                  <a:gd name="T18" fmla="*/ 6 w 6"/>
                  <a:gd name="T19" fmla="*/ 6 h 6"/>
                  <a:gd name="T20" fmla="*/ 0 w 6"/>
                  <a:gd name="T21" fmla="*/ 6 h 6"/>
                  <a:gd name="T22" fmla="*/ 0 w 6"/>
                  <a:gd name="T23" fmla="*/ 6 h 6"/>
                  <a:gd name="T24" fmla="*/ 0 w 6"/>
                  <a:gd name="T25" fmla="*/ 6 h 6"/>
                  <a:gd name="T26" fmla="*/ 0 w 6"/>
                  <a:gd name="T27" fmla="*/ 6 h 6"/>
                  <a:gd name="T28" fmla="*/ 0 w 6"/>
                  <a:gd name="T29" fmla="*/ 6 h 6"/>
                  <a:gd name="T30" fmla="*/ 0 w 6"/>
                  <a:gd name="T31" fmla="*/ 0 h 6"/>
                  <a:gd name="T32" fmla="*/ 0 w 6"/>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0" y="0"/>
                    </a:moveTo>
                    <a:lnTo>
                      <a:pt x="0" y="0"/>
                    </a:lnTo>
                    <a:lnTo>
                      <a:pt x="6" y="0"/>
                    </a:lnTo>
                    <a:lnTo>
                      <a:pt x="6" y="6"/>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11" name="Freeform 481"/>
              <p:cNvSpPr>
                <a:spLocks/>
              </p:cNvSpPr>
              <p:nvPr/>
            </p:nvSpPr>
            <p:spPr bwMode="auto">
              <a:xfrm>
                <a:off x="4761" y="2127"/>
                <a:ext cx="12" cy="12"/>
              </a:xfrm>
              <a:custGeom>
                <a:avLst/>
                <a:gdLst>
                  <a:gd name="T0" fmla="*/ 0 w 12"/>
                  <a:gd name="T1" fmla="*/ 6 h 12"/>
                  <a:gd name="T2" fmla="*/ 6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6 h 12"/>
                  <a:gd name="T16" fmla="*/ 12 w 12"/>
                  <a:gd name="T17" fmla="*/ 12 h 12"/>
                  <a:gd name="T18" fmla="*/ 12 w 12"/>
                  <a:gd name="T19" fmla="*/ 12 h 12"/>
                  <a:gd name="T20" fmla="*/ 6 w 12"/>
                  <a:gd name="T21" fmla="*/ 12 h 12"/>
                  <a:gd name="T22" fmla="*/ 6 w 12"/>
                  <a:gd name="T23" fmla="*/ 12 h 12"/>
                  <a:gd name="T24" fmla="*/ 0 w 12"/>
                  <a:gd name="T25" fmla="*/ 12 h 12"/>
                  <a:gd name="T26" fmla="*/ 0 w 12"/>
                  <a:gd name="T27" fmla="*/ 6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6" y="0"/>
                    </a:lnTo>
                    <a:lnTo>
                      <a:pt x="12" y="0"/>
                    </a:lnTo>
                    <a:lnTo>
                      <a:pt x="12" y="6"/>
                    </a:lnTo>
                    <a:lnTo>
                      <a:pt x="12" y="12"/>
                    </a:lnTo>
                    <a:lnTo>
                      <a:pt x="6" y="12"/>
                    </a:lnTo>
                    <a:lnTo>
                      <a:pt x="0" y="12"/>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12" name="Freeform 482"/>
              <p:cNvSpPr>
                <a:spLocks/>
              </p:cNvSpPr>
              <p:nvPr/>
            </p:nvSpPr>
            <p:spPr bwMode="auto">
              <a:xfrm>
                <a:off x="4719" y="2121"/>
                <a:ext cx="12" cy="12"/>
              </a:xfrm>
              <a:custGeom>
                <a:avLst/>
                <a:gdLst>
                  <a:gd name="T0" fmla="*/ 6 w 12"/>
                  <a:gd name="T1" fmla="*/ 0 h 12"/>
                  <a:gd name="T2" fmla="*/ 6 w 12"/>
                  <a:gd name="T3" fmla="*/ 0 h 12"/>
                  <a:gd name="T4" fmla="*/ 12 w 12"/>
                  <a:gd name="T5" fmla="*/ 6 h 12"/>
                  <a:gd name="T6" fmla="*/ 12 w 12"/>
                  <a:gd name="T7" fmla="*/ 6 h 12"/>
                  <a:gd name="T8" fmla="*/ 12 w 12"/>
                  <a:gd name="T9" fmla="*/ 6 h 12"/>
                  <a:gd name="T10" fmla="*/ 12 w 12"/>
                  <a:gd name="T11" fmla="*/ 12 h 12"/>
                  <a:gd name="T12" fmla="*/ 12 w 12"/>
                  <a:gd name="T13" fmla="*/ 12 h 12"/>
                  <a:gd name="T14" fmla="*/ 6 w 12"/>
                  <a:gd name="T15" fmla="*/ 12 h 12"/>
                  <a:gd name="T16" fmla="*/ 6 w 12"/>
                  <a:gd name="T17" fmla="*/ 12 h 12"/>
                  <a:gd name="T18" fmla="*/ 0 w 12"/>
                  <a:gd name="T19" fmla="*/ 12 h 12"/>
                  <a:gd name="T20" fmla="*/ 0 w 12"/>
                  <a:gd name="T21" fmla="*/ 12 h 12"/>
                  <a:gd name="T22" fmla="*/ 0 w 12"/>
                  <a:gd name="T23" fmla="*/ 12 h 12"/>
                  <a:gd name="T24" fmla="*/ 0 w 12"/>
                  <a:gd name="T25" fmla="*/ 12 h 12"/>
                  <a:gd name="T26" fmla="*/ 0 w 12"/>
                  <a:gd name="T27" fmla="*/ 6 h 12"/>
                  <a:gd name="T28" fmla="*/ 0 w 12"/>
                  <a:gd name="T29" fmla="*/ 6 h 12"/>
                  <a:gd name="T30" fmla="*/ 0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12" y="6"/>
                    </a:lnTo>
                    <a:lnTo>
                      <a:pt x="12" y="12"/>
                    </a:lnTo>
                    <a:lnTo>
                      <a:pt x="6" y="12"/>
                    </a:lnTo>
                    <a:lnTo>
                      <a:pt x="0" y="12"/>
                    </a:lnTo>
                    <a:lnTo>
                      <a:pt x="0" y="6"/>
                    </a:lnTo>
                    <a:lnTo>
                      <a:pt x="0" y="0"/>
                    </a:lnTo>
                    <a:lnTo>
                      <a:pt x="6"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13" name="Freeform 483"/>
              <p:cNvSpPr>
                <a:spLocks/>
              </p:cNvSpPr>
              <p:nvPr/>
            </p:nvSpPr>
            <p:spPr bwMode="auto">
              <a:xfrm>
                <a:off x="4707" y="2097"/>
                <a:ext cx="18" cy="12"/>
              </a:xfrm>
              <a:custGeom>
                <a:avLst/>
                <a:gdLst>
                  <a:gd name="T0" fmla="*/ 0 w 18"/>
                  <a:gd name="T1" fmla="*/ 6 h 12"/>
                  <a:gd name="T2" fmla="*/ 0 w 18"/>
                  <a:gd name="T3" fmla="*/ 0 h 12"/>
                  <a:gd name="T4" fmla="*/ 6 w 18"/>
                  <a:gd name="T5" fmla="*/ 0 h 12"/>
                  <a:gd name="T6" fmla="*/ 6 w 18"/>
                  <a:gd name="T7" fmla="*/ 0 h 12"/>
                  <a:gd name="T8" fmla="*/ 12 w 18"/>
                  <a:gd name="T9" fmla="*/ 0 h 12"/>
                  <a:gd name="T10" fmla="*/ 12 w 18"/>
                  <a:gd name="T11" fmla="*/ 0 h 12"/>
                  <a:gd name="T12" fmla="*/ 12 w 18"/>
                  <a:gd name="T13" fmla="*/ 0 h 12"/>
                  <a:gd name="T14" fmla="*/ 18 w 18"/>
                  <a:gd name="T15" fmla="*/ 0 h 12"/>
                  <a:gd name="T16" fmla="*/ 18 w 18"/>
                  <a:gd name="T17" fmla="*/ 0 h 12"/>
                  <a:gd name="T18" fmla="*/ 18 w 18"/>
                  <a:gd name="T19" fmla="*/ 6 h 12"/>
                  <a:gd name="T20" fmla="*/ 18 w 18"/>
                  <a:gd name="T21" fmla="*/ 6 h 12"/>
                  <a:gd name="T22" fmla="*/ 12 w 18"/>
                  <a:gd name="T23" fmla="*/ 6 h 12"/>
                  <a:gd name="T24" fmla="*/ 12 w 18"/>
                  <a:gd name="T25" fmla="*/ 12 h 12"/>
                  <a:gd name="T26" fmla="*/ 12 w 18"/>
                  <a:gd name="T27" fmla="*/ 12 h 12"/>
                  <a:gd name="T28" fmla="*/ 6 w 18"/>
                  <a:gd name="T29" fmla="*/ 12 h 12"/>
                  <a:gd name="T30" fmla="*/ 6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0"/>
                    </a:lnTo>
                    <a:lnTo>
                      <a:pt x="6" y="0"/>
                    </a:lnTo>
                    <a:lnTo>
                      <a:pt x="12" y="0"/>
                    </a:lnTo>
                    <a:lnTo>
                      <a:pt x="18" y="0"/>
                    </a:lnTo>
                    <a:lnTo>
                      <a:pt x="18" y="6"/>
                    </a:lnTo>
                    <a:lnTo>
                      <a:pt x="12" y="6"/>
                    </a:lnTo>
                    <a:lnTo>
                      <a:pt x="12" y="12"/>
                    </a:lnTo>
                    <a:lnTo>
                      <a:pt x="6" y="12"/>
                    </a:lnTo>
                    <a:lnTo>
                      <a:pt x="6" y="6"/>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14" name="Freeform 484"/>
              <p:cNvSpPr>
                <a:spLocks/>
              </p:cNvSpPr>
              <p:nvPr/>
            </p:nvSpPr>
            <p:spPr bwMode="auto">
              <a:xfrm>
                <a:off x="4690" y="2091"/>
                <a:ext cx="11" cy="12"/>
              </a:xfrm>
              <a:custGeom>
                <a:avLst/>
                <a:gdLst>
                  <a:gd name="T0" fmla="*/ 0 w 11"/>
                  <a:gd name="T1" fmla="*/ 12 h 12"/>
                  <a:gd name="T2" fmla="*/ 0 w 11"/>
                  <a:gd name="T3" fmla="*/ 6 h 12"/>
                  <a:gd name="T4" fmla="*/ 0 w 11"/>
                  <a:gd name="T5" fmla="*/ 6 h 12"/>
                  <a:gd name="T6" fmla="*/ 6 w 11"/>
                  <a:gd name="T7" fmla="*/ 6 h 12"/>
                  <a:gd name="T8" fmla="*/ 6 w 11"/>
                  <a:gd name="T9" fmla="*/ 0 h 12"/>
                  <a:gd name="T10" fmla="*/ 6 w 11"/>
                  <a:gd name="T11" fmla="*/ 0 h 12"/>
                  <a:gd name="T12" fmla="*/ 11 w 11"/>
                  <a:gd name="T13" fmla="*/ 6 h 12"/>
                  <a:gd name="T14" fmla="*/ 11 w 11"/>
                  <a:gd name="T15" fmla="*/ 6 h 12"/>
                  <a:gd name="T16" fmla="*/ 11 w 11"/>
                  <a:gd name="T17" fmla="*/ 6 h 12"/>
                  <a:gd name="T18" fmla="*/ 11 w 11"/>
                  <a:gd name="T19" fmla="*/ 12 h 12"/>
                  <a:gd name="T20" fmla="*/ 11 w 11"/>
                  <a:gd name="T21" fmla="*/ 12 h 12"/>
                  <a:gd name="T22" fmla="*/ 6 w 11"/>
                  <a:gd name="T23" fmla="*/ 12 h 12"/>
                  <a:gd name="T24" fmla="*/ 6 w 11"/>
                  <a:gd name="T25" fmla="*/ 12 h 12"/>
                  <a:gd name="T26" fmla="*/ 6 w 11"/>
                  <a:gd name="T27" fmla="*/ 12 h 12"/>
                  <a:gd name="T28" fmla="*/ 0 w 11"/>
                  <a:gd name="T29" fmla="*/ 12 h 12"/>
                  <a:gd name="T30" fmla="*/ 0 w 11"/>
                  <a:gd name="T31" fmla="*/ 12 h 12"/>
                  <a:gd name="T32" fmla="*/ 0 w 1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2"/>
                  <a:gd name="T53" fmla="*/ 11 w 1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2">
                    <a:moveTo>
                      <a:pt x="0" y="12"/>
                    </a:moveTo>
                    <a:lnTo>
                      <a:pt x="0" y="6"/>
                    </a:lnTo>
                    <a:lnTo>
                      <a:pt x="6" y="6"/>
                    </a:lnTo>
                    <a:lnTo>
                      <a:pt x="6" y="0"/>
                    </a:lnTo>
                    <a:lnTo>
                      <a:pt x="11" y="6"/>
                    </a:lnTo>
                    <a:lnTo>
                      <a:pt x="11" y="12"/>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15" name="Freeform 485"/>
              <p:cNvSpPr>
                <a:spLocks/>
              </p:cNvSpPr>
              <p:nvPr/>
            </p:nvSpPr>
            <p:spPr bwMode="auto">
              <a:xfrm>
                <a:off x="4707" y="2073"/>
                <a:ext cx="12" cy="12"/>
              </a:xfrm>
              <a:custGeom>
                <a:avLst/>
                <a:gdLst>
                  <a:gd name="T0" fmla="*/ 0 w 12"/>
                  <a:gd name="T1" fmla="*/ 6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6 h 12"/>
                  <a:gd name="T14" fmla="*/ 12 w 12"/>
                  <a:gd name="T15" fmla="*/ 6 h 12"/>
                  <a:gd name="T16" fmla="*/ 12 w 12"/>
                  <a:gd name="T17" fmla="*/ 6 h 12"/>
                  <a:gd name="T18" fmla="*/ 12 w 12"/>
                  <a:gd name="T19" fmla="*/ 6 h 12"/>
                  <a:gd name="T20" fmla="*/ 12 w 12"/>
                  <a:gd name="T21" fmla="*/ 12 h 12"/>
                  <a:gd name="T22" fmla="*/ 6 w 12"/>
                  <a:gd name="T23" fmla="*/ 12 h 12"/>
                  <a:gd name="T24" fmla="*/ 6 w 12"/>
                  <a:gd name="T25" fmla="*/ 12 h 12"/>
                  <a:gd name="T26" fmla="*/ 6 w 12"/>
                  <a:gd name="T27" fmla="*/ 12 h 12"/>
                  <a:gd name="T28" fmla="*/ 0 w 12"/>
                  <a:gd name="T29" fmla="*/ 12 h 12"/>
                  <a:gd name="T30" fmla="*/ 0 w 12"/>
                  <a:gd name="T31" fmla="*/ 12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6" y="0"/>
                    </a:lnTo>
                    <a:lnTo>
                      <a:pt x="12" y="6"/>
                    </a:lnTo>
                    <a:lnTo>
                      <a:pt x="12" y="12"/>
                    </a:lnTo>
                    <a:lnTo>
                      <a:pt x="6" y="12"/>
                    </a:lnTo>
                    <a:lnTo>
                      <a:pt x="0" y="12"/>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16" name="Freeform 486"/>
              <p:cNvSpPr>
                <a:spLocks/>
              </p:cNvSpPr>
              <p:nvPr/>
            </p:nvSpPr>
            <p:spPr bwMode="auto">
              <a:xfrm>
                <a:off x="5114" y="2031"/>
                <a:ext cx="95" cy="96"/>
              </a:xfrm>
              <a:custGeom>
                <a:avLst/>
                <a:gdLst>
                  <a:gd name="T0" fmla="*/ 77 w 95"/>
                  <a:gd name="T1" fmla="*/ 72 h 96"/>
                  <a:gd name="T2" fmla="*/ 83 w 95"/>
                  <a:gd name="T3" fmla="*/ 66 h 96"/>
                  <a:gd name="T4" fmla="*/ 83 w 95"/>
                  <a:gd name="T5" fmla="*/ 54 h 96"/>
                  <a:gd name="T6" fmla="*/ 77 w 95"/>
                  <a:gd name="T7" fmla="*/ 48 h 96"/>
                  <a:gd name="T8" fmla="*/ 65 w 95"/>
                  <a:gd name="T9" fmla="*/ 48 h 96"/>
                  <a:gd name="T10" fmla="*/ 65 w 95"/>
                  <a:gd name="T11" fmla="*/ 36 h 96"/>
                  <a:gd name="T12" fmla="*/ 71 w 95"/>
                  <a:gd name="T13" fmla="*/ 42 h 96"/>
                  <a:gd name="T14" fmla="*/ 77 w 95"/>
                  <a:gd name="T15" fmla="*/ 42 h 96"/>
                  <a:gd name="T16" fmla="*/ 77 w 95"/>
                  <a:gd name="T17" fmla="*/ 48 h 96"/>
                  <a:gd name="T18" fmla="*/ 89 w 95"/>
                  <a:gd name="T19" fmla="*/ 48 h 96"/>
                  <a:gd name="T20" fmla="*/ 95 w 95"/>
                  <a:gd name="T21" fmla="*/ 36 h 96"/>
                  <a:gd name="T22" fmla="*/ 95 w 95"/>
                  <a:gd name="T23" fmla="*/ 30 h 96"/>
                  <a:gd name="T24" fmla="*/ 89 w 95"/>
                  <a:gd name="T25" fmla="*/ 24 h 96"/>
                  <a:gd name="T26" fmla="*/ 83 w 95"/>
                  <a:gd name="T27" fmla="*/ 24 h 96"/>
                  <a:gd name="T28" fmla="*/ 77 w 95"/>
                  <a:gd name="T29" fmla="*/ 24 h 96"/>
                  <a:gd name="T30" fmla="*/ 71 w 95"/>
                  <a:gd name="T31" fmla="*/ 24 h 96"/>
                  <a:gd name="T32" fmla="*/ 77 w 95"/>
                  <a:gd name="T33" fmla="*/ 12 h 96"/>
                  <a:gd name="T34" fmla="*/ 77 w 95"/>
                  <a:gd name="T35" fmla="*/ 0 h 96"/>
                  <a:gd name="T36" fmla="*/ 71 w 95"/>
                  <a:gd name="T37" fmla="*/ 0 h 96"/>
                  <a:gd name="T38" fmla="*/ 59 w 95"/>
                  <a:gd name="T39" fmla="*/ 0 h 96"/>
                  <a:gd name="T40" fmla="*/ 53 w 95"/>
                  <a:gd name="T41" fmla="*/ 12 h 96"/>
                  <a:gd name="T42" fmla="*/ 59 w 95"/>
                  <a:gd name="T43" fmla="*/ 24 h 96"/>
                  <a:gd name="T44" fmla="*/ 53 w 95"/>
                  <a:gd name="T45" fmla="*/ 24 h 96"/>
                  <a:gd name="T46" fmla="*/ 53 w 95"/>
                  <a:gd name="T47" fmla="*/ 18 h 96"/>
                  <a:gd name="T48" fmla="*/ 47 w 95"/>
                  <a:gd name="T49" fmla="*/ 12 h 96"/>
                  <a:gd name="T50" fmla="*/ 35 w 95"/>
                  <a:gd name="T51" fmla="*/ 12 h 96"/>
                  <a:gd name="T52" fmla="*/ 23 w 95"/>
                  <a:gd name="T53" fmla="*/ 6 h 96"/>
                  <a:gd name="T54" fmla="*/ 11 w 95"/>
                  <a:gd name="T55" fmla="*/ 12 h 96"/>
                  <a:gd name="T56" fmla="*/ 11 w 95"/>
                  <a:gd name="T57" fmla="*/ 18 h 96"/>
                  <a:gd name="T58" fmla="*/ 11 w 95"/>
                  <a:gd name="T59" fmla="*/ 24 h 96"/>
                  <a:gd name="T60" fmla="*/ 23 w 95"/>
                  <a:gd name="T61" fmla="*/ 30 h 96"/>
                  <a:gd name="T62" fmla="*/ 29 w 95"/>
                  <a:gd name="T63" fmla="*/ 30 h 96"/>
                  <a:gd name="T64" fmla="*/ 29 w 95"/>
                  <a:gd name="T65" fmla="*/ 42 h 96"/>
                  <a:gd name="T66" fmla="*/ 17 w 95"/>
                  <a:gd name="T67" fmla="*/ 42 h 96"/>
                  <a:gd name="T68" fmla="*/ 11 w 95"/>
                  <a:gd name="T69" fmla="*/ 42 h 96"/>
                  <a:gd name="T70" fmla="*/ 6 w 95"/>
                  <a:gd name="T71" fmla="*/ 48 h 96"/>
                  <a:gd name="T72" fmla="*/ 0 w 95"/>
                  <a:gd name="T73" fmla="*/ 54 h 96"/>
                  <a:gd name="T74" fmla="*/ 6 w 95"/>
                  <a:gd name="T75" fmla="*/ 66 h 96"/>
                  <a:gd name="T76" fmla="*/ 11 w 95"/>
                  <a:gd name="T77" fmla="*/ 66 h 96"/>
                  <a:gd name="T78" fmla="*/ 17 w 95"/>
                  <a:gd name="T79" fmla="*/ 66 h 96"/>
                  <a:gd name="T80" fmla="*/ 23 w 95"/>
                  <a:gd name="T81" fmla="*/ 60 h 96"/>
                  <a:gd name="T82" fmla="*/ 29 w 95"/>
                  <a:gd name="T83" fmla="*/ 54 h 96"/>
                  <a:gd name="T84" fmla="*/ 35 w 95"/>
                  <a:gd name="T85" fmla="*/ 48 h 96"/>
                  <a:gd name="T86" fmla="*/ 41 w 95"/>
                  <a:gd name="T87" fmla="*/ 54 h 96"/>
                  <a:gd name="T88" fmla="*/ 41 w 95"/>
                  <a:gd name="T89" fmla="*/ 60 h 96"/>
                  <a:gd name="T90" fmla="*/ 29 w 95"/>
                  <a:gd name="T91" fmla="*/ 66 h 96"/>
                  <a:gd name="T92" fmla="*/ 23 w 95"/>
                  <a:gd name="T93" fmla="*/ 84 h 96"/>
                  <a:gd name="T94" fmla="*/ 35 w 95"/>
                  <a:gd name="T95" fmla="*/ 90 h 96"/>
                  <a:gd name="T96" fmla="*/ 47 w 95"/>
                  <a:gd name="T97" fmla="*/ 90 h 96"/>
                  <a:gd name="T98" fmla="*/ 53 w 95"/>
                  <a:gd name="T99" fmla="*/ 84 h 96"/>
                  <a:gd name="T100" fmla="*/ 53 w 95"/>
                  <a:gd name="T101" fmla="*/ 78 h 96"/>
                  <a:gd name="T102" fmla="*/ 47 w 95"/>
                  <a:gd name="T103" fmla="*/ 72 h 96"/>
                  <a:gd name="T104" fmla="*/ 47 w 95"/>
                  <a:gd name="T105" fmla="*/ 60 h 96"/>
                  <a:gd name="T106" fmla="*/ 53 w 95"/>
                  <a:gd name="T107" fmla="*/ 54 h 96"/>
                  <a:gd name="T108" fmla="*/ 53 w 95"/>
                  <a:gd name="T109" fmla="*/ 54 h 96"/>
                  <a:gd name="T110" fmla="*/ 65 w 95"/>
                  <a:gd name="T111" fmla="*/ 72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
                  <a:gd name="T169" fmla="*/ 0 h 96"/>
                  <a:gd name="T170" fmla="*/ 95 w 95"/>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 h="96">
                    <a:moveTo>
                      <a:pt x="71" y="72"/>
                    </a:moveTo>
                    <a:lnTo>
                      <a:pt x="71" y="72"/>
                    </a:lnTo>
                    <a:lnTo>
                      <a:pt x="77" y="72"/>
                    </a:lnTo>
                    <a:lnTo>
                      <a:pt x="83" y="72"/>
                    </a:lnTo>
                    <a:lnTo>
                      <a:pt x="83" y="66"/>
                    </a:lnTo>
                    <a:lnTo>
                      <a:pt x="89" y="60"/>
                    </a:lnTo>
                    <a:lnTo>
                      <a:pt x="83" y="60"/>
                    </a:lnTo>
                    <a:lnTo>
                      <a:pt x="83" y="54"/>
                    </a:lnTo>
                    <a:lnTo>
                      <a:pt x="83" y="48"/>
                    </a:lnTo>
                    <a:lnTo>
                      <a:pt x="77" y="48"/>
                    </a:lnTo>
                    <a:lnTo>
                      <a:pt x="71" y="48"/>
                    </a:lnTo>
                    <a:lnTo>
                      <a:pt x="65" y="48"/>
                    </a:lnTo>
                    <a:lnTo>
                      <a:pt x="65" y="42"/>
                    </a:lnTo>
                    <a:lnTo>
                      <a:pt x="65" y="36"/>
                    </a:lnTo>
                    <a:lnTo>
                      <a:pt x="71" y="42"/>
                    </a:lnTo>
                    <a:lnTo>
                      <a:pt x="77" y="42"/>
                    </a:lnTo>
                    <a:lnTo>
                      <a:pt x="77" y="48"/>
                    </a:lnTo>
                    <a:lnTo>
                      <a:pt x="83" y="48"/>
                    </a:lnTo>
                    <a:lnTo>
                      <a:pt x="89" y="48"/>
                    </a:lnTo>
                    <a:lnTo>
                      <a:pt x="95" y="42"/>
                    </a:lnTo>
                    <a:lnTo>
                      <a:pt x="95" y="36"/>
                    </a:lnTo>
                    <a:lnTo>
                      <a:pt x="95" y="30"/>
                    </a:lnTo>
                    <a:lnTo>
                      <a:pt x="95" y="24"/>
                    </a:lnTo>
                    <a:lnTo>
                      <a:pt x="89" y="24"/>
                    </a:lnTo>
                    <a:lnTo>
                      <a:pt x="83" y="24"/>
                    </a:lnTo>
                    <a:lnTo>
                      <a:pt x="77" y="24"/>
                    </a:lnTo>
                    <a:lnTo>
                      <a:pt x="71" y="24"/>
                    </a:lnTo>
                    <a:lnTo>
                      <a:pt x="65" y="24"/>
                    </a:lnTo>
                    <a:lnTo>
                      <a:pt x="71" y="18"/>
                    </a:lnTo>
                    <a:lnTo>
                      <a:pt x="77" y="12"/>
                    </a:lnTo>
                    <a:lnTo>
                      <a:pt x="77" y="6"/>
                    </a:lnTo>
                    <a:lnTo>
                      <a:pt x="77" y="0"/>
                    </a:lnTo>
                    <a:lnTo>
                      <a:pt x="71" y="0"/>
                    </a:lnTo>
                    <a:lnTo>
                      <a:pt x="65" y="0"/>
                    </a:lnTo>
                    <a:lnTo>
                      <a:pt x="59" y="0"/>
                    </a:lnTo>
                    <a:lnTo>
                      <a:pt x="59" y="6"/>
                    </a:lnTo>
                    <a:lnTo>
                      <a:pt x="53" y="12"/>
                    </a:lnTo>
                    <a:lnTo>
                      <a:pt x="53" y="18"/>
                    </a:lnTo>
                    <a:lnTo>
                      <a:pt x="59" y="18"/>
                    </a:lnTo>
                    <a:lnTo>
                      <a:pt x="59" y="24"/>
                    </a:lnTo>
                    <a:lnTo>
                      <a:pt x="53" y="24"/>
                    </a:lnTo>
                    <a:lnTo>
                      <a:pt x="53" y="18"/>
                    </a:lnTo>
                    <a:lnTo>
                      <a:pt x="53" y="12"/>
                    </a:lnTo>
                    <a:lnTo>
                      <a:pt x="47" y="12"/>
                    </a:lnTo>
                    <a:lnTo>
                      <a:pt x="35" y="12"/>
                    </a:lnTo>
                    <a:lnTo>
                      <a:pt x="29" y="6"/>
                    </a:lnTo>
                    <a:lnTo>
                      <a:pt x="23" y="6"/>
                    </a:lnTo>
                    <a:lnTo>
                      <a:pt x="17" y="6"/>
                    </a:lnTo>
                    <a:lnTo>
                      <a:pt x="11" y="12"/>
                    </a:lnTo>
                    <a:lnTo>
                      <a:pt x="11" y="18"/>
                    </a:lnTo>
                    <a:lnTo>
                      <a:pt x="11" y="24"/>
                    </a:lnTo>
                    <a:lnTo>
                      <a:pt x="17" y="30"/>
                    </a:lnTo>
                    <a:lnTo>
                      <a:pt x="23" y="30"/>
                    </a:lnTo>
                    <a:lnTo>
                      <a:pt x="29" y="30"/>
                    </a:lnTo>
                    <a:lnTo>
                      <a:pt x="35" y="36"/>
                    </a:lnTo>
                    <a:lnTo>
                      <a:pt x="29" y="36"/>
                    </a:lnTo>
                    <a:lnTo>
                      <a:pt x="29" y="42"/>
                    </a:lnTo>
                    <a:lnTo>
                      <a:pt x="23" y="42"/>
                    </a:lnTo>
                    <a:lnTo>
                      <a:pt x="17" y="42"/>
                    </a:lnTo>
                    <a:lnTo>
                      <a:pt x="11" y="42"/>
                    </a:lnTo>
                    <a:lnTo>
                      <a:pt x="6" y="42"/>
                    </a:lnTo>
                    <a:lnTo>
                      <a:pt x="6" y="48"/>
                    </a:lnTo>
                    <a:lnTo>
                      <a:pt x="0" y="48"/>
                    </a:lnTo>
                    <a:lnTo>
                      <a:pt x="0" y="54"/>
                    </a:lnTo>
                    <a:lnTo>
                      <a:pt x="0" y="60"/>
                    </a:lnTo>
                    <a:lnTo>
                      <a:pt x="0" y="66"/>
                    </a:lnTo>
                    <a:lnTo>
                      <a:pt x="6" y="66"/>
                    </a:lnTo>
                    <a:lnTo>
                      <a:pt x="11" y="66"/>
                    </a:lnTo>
                    <a:lnTo>
                      <a:pt x="17" y="66"/>
                    </a:lnTo>
                    <a:lnTo>
                      <a:pt x="23" y="66"/>
                    </a:lnTo>
                    <a:lnTo>
                      <a:pt x="23" y="60"/>
                    </a:lnTo>
                    <a:lnTo>
                      <a:pt x="23" y="54"/>
                    </a:lnTo>
                    <a:lnTo>
                      <a:pt x="29" y="54"/>
                    </a:lnTo>
                    <a:lnTo>
                      <a:pt x="29" y="48"/>
                    </a:lnTo>
                    <a:lnTo>
                      <a:pt x="35" y="48"/>
                    </a:lnTo>
                    <a:lnTo>
                      <a:pt x="41" y="48"/>
                    </a:lnTo>
                    <a:lnTo>
                      <a:pt x="41" y="54"/>
                    </a:lnTo>
                    <a:lnTo>
                      <a:pt x="41" y="60"/>
                    </a:lnTo>
                    <a:lnTo>
                      <a:pt x="35" y="66"/>
                    </a:lnTo>
                    <a:lnTo>
                      <a:pt x="29" y="66"/>
                    </a:lnTo>
                    <a:lnTo>
                      <a:pt x="29" y="72"/>
                    </a:lnTo>
                    <a:lnTo>
                      <a:pt x="23" y="78"/>
                    </a:lnTo>
                    <a:lnTo>
                      <a:pt x="23" y="84"/>
                    </a:lnTo>
                    <a:lnTo>
                      <a:pt x="29" y="84"/>
                    </a:lnTo>
                    <a:lnTo>
                      <a:pt x="29" y="90"/>
                    </a:lnTo>
                    <a:lnTo>
                      <a:pt x="35" y="90"/>
                    </a:lnTo>
                    <a:lnTo>
                      <a:pt x="41" y="96"/>
                    </a:lnTo>
                    <a:lnTo>
                      <a:pt x="41" y="90"/>
                    </a:lnTo>
                    <a:lnTo>
                      <a:pt x="47" y="90"/>
                    </a:lnTo>
                    <a:lnTo>
                      <a:pt x="53" y="90"/>
                    </a:lnTo>
                    <a:lnTo>
                      <a:pt x="53" y="84"/>
                    </a:lnTo>
                    <a:lnTo>
                      <a:pt x="53" y="78"/>
                    </a:lnTo>
                    <a:lnTo>
                      <a:pt x="53" y="72"/>
                    </a:lnTo>
                    <a:lnTo>
                      <a:pt x="47" y="72"/>
                    </a:lnTo>
                    <a:lnTo>
                      <a:pt x="47" y="66"/>
                    </a:lnTo>
                    <a:lnTo>
                      <a:pt x="47" y="60"/>
                    </a:lnTo>
                    <a:lnTo>
                      <a:pt x="47" y="54"/>
                    </a:lnTo>
                    <a:lnTo>
                      <a:pt x="53" y="54"/>
                    </a:lnTo>
                    <a:lnTo>
                      <a:pt x="59" y="60"/>
                    </a:lnTo>
                    <a:lnTo>
                      <a:pt x="59" y="66"/>
                    </a:lnTo>
                    <a:lnTo>
                      <a:pt x="65" y="72"/>
                    </a:lnTo>
                    <a:lnTo>
                      <a:pt x="71" y="7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17" name="Freeform 487"/>
              <p:cNvSpPr>
                <a:spLocks/>
              </p:cNvSpPr>
              <p:nvPr/>
            </p:nvSpPr>
            <p:spPr bwMode="auto">
              <a:xfrm>
                <a:off x="5185" y="1834"/>
                <a:ext cx="108" cy="167"/>
              </a:xfrm>
              <a:custGeom>
                <a:avLst/>
                <a:gdLst>
                  <a:gd name="T0" fmla="*/ 0 w 108"/>
                  <a:gd name="T1" fmla="*/ 167 h 167"/>
                  <a:gd name="T2" fmla="*/ 12 w 108"/>
                  <a:gd name="T3" fmla="*/ 155 h 167"/>
                  <a:gd name="T4" fmla="*/ 24 w 108"/>
                  <a:gd name="T5" fmla="*/ 149 h 167"/>
                  <a:gd name="T6" fmla="*/ 30 w 108"/>
                  <a:gd name="T7" fmla="*/ 137 h 167"/>
                  <a:gd name="T8" fmla="*/ 42 w 108"/>
                  <a:gd name="T9" fmla="*/ 137 h 167"/>
                  <a:gd name="T10" fmla="*/ 54 w 108"/>
                  <a:gd name="T11" fmla="*/ 131 h 167"/>
                  <a:gd name="T12" fmla="*/ 66 w 108"/>
                  <a:gd name="T13" fmla="*/ 131 h 167"/>
                  <a:gd name="T14" fmla="*/ 78 w 108"/>
                  <a:gd name="T15" fmla="*/ 131 h 167"/>
                  <a:gd name="T16" fmla="*/ 84 w 108"/>
                  <a:gd name="T17" fmla="*/ 131 h 167"/>
                  <a:gd name="T18" fmla="*/ 84 w 108"/>
                  <a:gd name="T19" fmla="*/ 125 h 167"/>
                  <a:gd name="T20" fmla="*/ 84 w 108"/>
                  <a:gd name="T21" fmla="*/ 125 h 167"/>
                  <a:gd name="T22" fmla="*/ 90 w 108"/>
                  <a:gd name="T23" fmla="*/ 119 h 167"/>
                  <a:gd name="T24" fmla="*/ 90 w 108"/>
                  <a:gd name="T25" fmla="*/ 113 h 167"/>
                  <a:gd name="T26" fmla="*/ 90 w 108"/>
                  <a:gd name="T27" fmla="*/ 107 h 167"/>
                  <a:gd name="T28" fmla="*/ 96 w 108"/>
                  <a:gd name="T29" fmla="*/ 107 h 167"/>
                  <a:gd name="T30" fmla="*/ 102 w 108"/>
                  <a:gd name="T31" fmla="*/ 101 h 167"/>
                  <a:gd name="T32" fmla="*/ 108 w 108"/>
                  <a:gd name="T33" fmla="*/ 95 h 167"/>
                  <a:gd name="T34" fmla="*/ 102 w 108"/>
                  <a:gd name="T35" fmla="*/ 89 h 167"/>
                  <a:gd name="T36" fmla="*/ 102 w 108"/>
                  <a:gd name="T37" fmla="*/ 71 h 167"/>
                  <a:gd name="T38" fmla="*/ 102 w 108"/>
                  <a:gd name="T39" fmla="*/ 59 h 167"/>
                  <a:gd name="T40" fmla="*/ 108 w 108"/>
                  <a:gd name="T41" fmla="*/ 47 h 167"/>
                  <a:gd name="T42" fmla="*/ 102 w 108"/>
                  <a:gd name="T43" fmla="*/ 47 h 167"/>
                  <a:gd name="T44" fmla="*/ 96 w 108"/>
                  <a:gd name="T45" fmla="*/ 41 h 167"/>
                  <a:gd name="T46" fmla="*/ 90 w 108"/>
                  <a:gd name="T47" fmla="*/ 41 h 167"/>
                  <a:gd name="T48" fmla="*/ 84 w 108"/>
                  <a:gd name="T49" fmla="*/ 36 h 167"/>
                  <a:gd name="T50" fmla="*/ 84 w 108"/>
                  <a:gd name="T51" fmla="*/ 30 h 167"/>
                  <a:gd name="T52" fmla="*/ 78 w 108"/>
                  <a:gd name="T53" fmla="*/ 24 h 167"/>
                  <a:gd name="T54" fmla="*/ 72 w 108"/>
                  <a:gd name="T55" fmla="*/ 12 h 167"/>
                  <a:gd name="T56" fmla="*/ 72 w 108"/>
                  <a:gd name="T57" fmla="*/ 0 h 167"/>
                  <a:gd name="T58" fmla="*/ 66 w 108"/>
                  <a:gd name="T59" fmla="*/ 6 h 167"/>
                  <a:gd name="T60" fmla="*/ 66 w 108"/>
                  <a:gd name="T61" fmla="*/ 12 h 167"/>
                  <a:gd name="T62" fmla="*/ 60 w 108"/>
                  <a:gd name="T63" fmla="*/ 18 h 167"/>
                  <a:gd name="T64" fmla="*/ 54 w 108"/>
                  <a:gd name="T65" fmla="*/ 24 h 167"/>
                  <a:gd name="T66" fmla="*/ 48 w 108"/>
                  <a:gd name="T67" fmla="*/ 30 h 167"/>
                  <a:gd name="T68" fmla="*/ 42 w 108"/>
                  <a:gd name="T69" fmla="*/ 36 h 167"/>
                  <a:gd name="T70" fmla="*/ 36 w 108"/>
                  <a:gd name="T71" fmla="*/ 36 h 167"/>
                  <a:gd name="T72" fmla="*/ 24 w 108"/>
                  <a:gd name="T73" fmla="*/ 36 h 167"/>
                  <a:gd name="T74" fmla="*/ 30 w 108"/>
                  <a:gd name="T75" fmla="*/ 41 h 167"/>
                  <a:gd name="T76" fmla="*/ 30 w 108"/>
                  <a:gd name="T77" fmla="*/ 53 h 167"/>
                  <a:gd name="T78" fmla="*/ 30 w 108"/>
                  <a:gd name="T79" fmla="*/ 65 h 167"/>
                  <a:gd name="T80" fmla="*/ 18 w 108"/>
                  <a:gd name="T81" fmla="*/ 71 h 167"/>
                  <a:gd name="T82" fmla="*/ 24 w 108"/>
                  <a:gd name="T83" fmla="*/ 95 h 167"/>
                  <a:gd name="T84" fmla="*/ 24 w 108"/>
                  <a:gd name="T85" fmla="*/ 107 h 167"/>
                  <a:gd name="T86" fmla="*/ 24 w 108"/>
                  <a:gd name="T87" fmla="*/ 125 h 167"/>
                  <a:gd name="T88" fmla="*/ 18 w 108"/>
                  <a:gd name="T89" fmla="*/ 137 h 167"/>
                  <a:gd name="T90" fmla="*/ 12 w 108"/>
                  <a:gd name="T91" fmla="*/ 143 h 167"/>
                  <a:gd name="T92" fmla="*/ 12 w 108"/>
                  <a:gd name="T93" fmla="*/ 149 h 167"/>
                  <a:gd name="T94" fmla="*/ 6 w 108"/>
                  <a:gd name="T95" fmla="*/ 155 h 167"/>
                  <a:gd name="T96" fmla="*/ 6 w 108"/>
                  <a:gd name="T97" fmla="*/ 161 h 167"/>
                  <a:gd name="T98" fmla="*/ 0 w 108"/>
                  <a:gd name="T99" fmla="*/ 161 h 167"/>
                  <a:gd name="T100" fmla="*/ 0 w 108"/>
                  <a:gd name="T101" fmla="*/ 161 h 167"/>
                  <a:gd name="T102" fmla="*/ 0 w 108"/>
                  <a:gd name="T103" fmla="*/ 161 h 167"/>
                  <a:gd name="T104" fmla="*/ 6 w 108"/>
                  <a:gd name="T105" fmla="*/ 161 h 167"/>
                  <a:gd name="T106" fmla="*/ 0 w 108"/>
                  <a:gd name="T107" fmla="*/ 167 h 1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67"/>
                  <a:gd name="T164" fmla="*/ 108 w 108"/>
                  <a:gd name="T165" fmla="*/ 167 h 1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67">
                    <a:moveTo>
                      <a:pt x="0" y="167"/>
                    </a:moveTo>
                    <a:lnTo>
                      <a:pt x="12" y="155"/>
                    </a:lnTo>
                    <a:lnTo>
                      <a:pt x="24" y="149"/>
                    </a:lnTo>
                    <a:lnTo>
                      <a:pt x="30" y="137"/>
                    </a:lnTo>
                    <a:lnTo>
                      <a:pt x="42" y="137"/>
                    </a:lnTo>
                    <a:lnTo>
                      <a:pt x="54" y="131"/>
                    </a:lnTo>
                    <a:lnTo>
                      <a:pt x="66" y="131"/>
                    </a:lnTo>
                    <a:lnTo>
                      <a:pt x="78" y="131"/>
                    </a:lnTo>
                    <a:lnTo>
                      <a:pt x="84" y="131"/>
                    </a:lnTo>
                    <a:lnTo>
                      <a:pt x="84" y="125"/>
                    </a:lnTo>
                    <a:lnTo>
                      <a:pt x="90" y="119"/>
                    </a:lnTo>
                    <a:lnTo>
                      <a:pt x="90" y="113"/>
                    </a:lnTo>
                    <a:lnTo>
                      <a:pt x="90" y="107"/>
                    </a:lnTo>
                    <a:lnTo>
                      <a:pt x="96" y="107"/>
                    </a:lnTo>
                    <a:lnTo>
                      <a:pt x="102" y="101"/>
                    </a:lnTo>
                    <a:lnTo>
                      <a:pt x="108" y="95"/>
                    </a:lnTo>
                    <a:lnTo>
                      <a:pt x="102" y="89"/>
                    </a:lnTo>
                    <a:lnTo>
                      <a:pt x="102" y="71"/>
                    </a:lnTo>
                    <a:lnTo>
                      <a:pt x="102" y="59"/>
                    </a:lnTo>
                    <a:lnTo>
                      <a:pt x="108" y="47"/>
                    </a:lnTo>
                    <a:lnTo>
                      <a:pt x="102" y="47"/>
                    </a:lnTo>
                    <a:lnTo>
                      <a:pt x="96" y="41"/>
                    </a:lnTo>
                    <a:lnTo>
                      <a:pt x="90" y="41"/>
                    </a:lnTo>
                    <a:lnTo>
                      <a:pt x="84" y="36"/>
                    </a:lnTo>
                    <a:lnTo>
                      <a:pt x="84" y="30"/>
                    </a:lnTo>
                    <a:lnTo>
                      <a:pt x="78" y="24"/>
                    </a:lnTo>
                    <a:lnTo>
                      <a:pt x="72" y="12"/>
                    </a:lnTo>
                    <a:lnTo>
                      <a:pt x="72" y="0"/>
                    </a:lnTo>
                    <a:lnTo>
                      <a:pt x="66" y="6"/>
                    </a:lnTo>
                    <a:lnTo>
                      <a:pt x="66" y="12"/>
                    </a:lnTo>
                    <a:lnTo>
                      <a:pt x="60" y="18"/>
                    </a:lnTo>
                    <a:lnTo>
                      <a:pt x="54" y="24"/>
                    </a:lnTo>
                    <a:lnTo>
                      <a:pt x="48" y="30"/>
                    </a:lnTo>
                    <a:lnTo>
                      <a:pt x="42" y="36"/>
                    </a:lnTo>
                    <a:lnTo>
                      <a:pt x="36" y="36"/>
                    </a:lnTo>
                    <a:lnTo>
                      <a:pt x="24" y="36"/>
                    </a:lnTo>
                    <a:lnTo>
                      <a:pt x="30" y="41"/>
                    </a:lnTo>
                    <a:lnTo>
                      <a:pt x="30" y="53"/>
                    </a:lnTo>
                    <a:lnTo>
                      <a:pt x="30" y="65"/>
                    </a:lnTo>
                    <a:lnTo>
                      <a:pt x="18" y="71"/>
                    </a:lnTo>
                    <a:lnTo>
                      <a:pt x="24" y="95"/>
                    </a:lnTo>
                    <a:lnTo>
                      <a:pt x="24" y="107"/>
                    </a:lnTo>
                    <a:lnTo>
                      <a:pt x="24" y="125"/>
                    </a:lnTo>
                    <a:lnTo>
                      <a:pt x="18" y="137"/>
                    </a:lnTo>
                    <a:lnTo>
                      <a:pt x="12" y="143"/>
                    </a:lnTo>
                    <a:lnTo>
                      <a:pt x="12" y="149"/>
                    </a:lnTo>
                    <a:lnTo>
                      <a:pt x="6" y="155"/>
                    </a:lnTo>
                    <a:lnTo>
                      <a:pt x="6" y="161"/>
                    </a:lnTo>
                    <a:lnTo>
                      <a:pt x="0" y="161"/>
                    </a:lnTo>
                    <a:lnTo>
                      <a:pt x="6" y="161"/>
                    </a:lnTo>
                    <a:lnTo>
                      <a:pt x="0" y="167"/>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18" name="Freeform 488"/>
              <p:cNvSpPr>
                <a:spLocks/>
              </p:cNvSpPr>
              <p:nvPr/>
            </p:nvSpPr>
            <p:spPr bwMode="auto">
              <a:xfrm>
                <a:off x="4863" y="1870"/>
                <a:ext cx="173" cy="143"/>
              </a:xfrm>
              <a:custGeom>
                <a:avLst/>
                <a:gdLst>
                  <a:gd name="T0" fmla="*/ 89 w 173"/>
                  <a:gd name="T1" fmla="*/ 143 h 143"/>
                  <a:gd name="T2" fmla="*/ 95 w 173"/>
                  <a:gd name="T3" fmla="*/ 143 h 143"/>
                  <a:gd name="T4" fmla="*/ 101 w 173"/>
                  <a:gd name="T5" fmla="*/ 143 h 143"/>
                  <a:gd name="T6" fmla="*/ 113 w 173"/>
                  <a:gd name="T7" fmla="*/ 143 h 143"/>
                  <a:gd name="T8" fmla="*/ 119 w 173"/>
                  <a:gd name="T9" fmla="*/ 137 h 143"/>
                  <a:gd name="T10" fmla="*/ 131 w 173"/>
                  <a:gd name="T11" fmla="*/ 137 h 143"/>
                  <a:gd name="T12" fmla="*/ 143 w 173"/>
                  <a:gd name="T13" fmla="*/ 137 h 143"/>
                  <a:gd name="T14" fmla="*/ 149 w 173"/>
                  <a:gd name="T15" fmla="*/ 137 h 143"/>
                  <a:gd name="T16" fmla="*/ 161 w 173"/>
                  <a:gd name="T17" fmla="*/ 137 h 143"/>
                  <a:gd name="T18" fmla="*/ 161 w 173"/>
                  <a:gd name="T19" fmla="*/ 137 h 143"/>
                  <a:gd name="T20" fmla="*/ 167 w 173"/>
                  <a:gd name="T21" fmla="*/ 137 h 143"/>
                  <a:gd name="T22" fmla="*/ 167 w 173"/>
                  <a:gd name="T23" fmla="*/ 137 h 143"/>
                  <a:gd name="T24" fmla="*/ 173 w 173"/>
                  <a:gd name="T25" fmla="*/ 137 h 143"/>
                  <a:gd name="T26" fmla="*/ 161 w 173"/>
                  <a:gd name="T27" fmla="*/ 131 h 143"/>
                  <a:gd name="T28" fmla="*/ 155 w 173"/>
                  <a:gd name="T29" fmla="*/ 119 h 143"/>
                  <a:gd name="T30" fmla="*/ 149 w 173"/>
                  <a:gd name="T31" fmla="*/ 113 h 143"/>
                  <a:gd name="T32" fmla="*/ 143 w 173"/>
                  <a:gd name="T33" fmla="*/ 101 h 143"/>
                  <a:gd name="T34" fmla="*/ 137 w 173"/>
                  <a:gd name="T35" fmla="*/ 83 h 143"/>
                  <a:gd name="T36" fmla="*/ 131 w 173"/>
                  <a:gd name="T37" fmla="*/ 71 h 143"/>
                  <a:gd name="T38" fmla="*/ 131 w 173"/>
                  <a:gd name="T39" fmla="*/ 59 h 143"/>
                  <a:gd name="T40" fmla="*/ 131 w 173"/>
                  <a:gd name="T41" fmla="*/ 47 h 143"/>
                  <a:gd name="T42" fmla="*/ 125 w 173"/>
                  <a:gd name="T43" fmla="*/ 41 h 143"/>
                  <a:gd name="T44" fmla="*/ 119 w 173"/>
                  <a:gd name="T45" fmla="*/ 41 h 143"/>
                  <a:gd name="T46" fmla="*/ 113 w 173"/>
                  <a:gd name="T47" fmla="*/ 41 h 143"/>
                  <a:gd name="T48" fmla="*/ 107 w 173"/>
                  <a:gd name="T49" fmla="*/ 35 h 143"/>
                  <a:gd name="T50" fmla="*/ 101 w 173"/>
                  <a:gd name="T51" fmla="*/ 29 h 143"/>
                  <a:gd name="T52" fmla="*/ 95 w 173"/>
                  <a:gd name="T53" fmla="*/ 23 h 143"/>
                  <a:gd name="T54" fmla="*/ 89 w 173"/>
                  <a:gd name="T55" fmla="*/ 11 h 143"/>
                  <a:gd name="T56" fmla="*/ 89 w 173"/>
                  <a:gd name="T57" fmla="*/ 5 h 143"/>
                  <a:gd name="T58" fmla="*/ 83 w 173"/>
                  <a:gd name="T59" fmla="*/ 5 h 143"/>
                  <a:gd name="T60" fmla="*/ 71 w 173"/>
                  <a:gd name="T61" fmla="*/ 11 h 143"/>
                  <a:gd name="T62" fmla="*/ 65 w 173"/>
                  <a:gd name="T63" fmla="*/ 11 h 143"/>
                  <a:gd name="T64" fmla="*/ 53 w 173"/>
                  <a:gd name="T65" fmla="*/ 17 h 143"/>
                  <a:gd name="T66" fmla="*/ 42 w 173"/>
                  <a:gd name="T67" fmla="*/ 17 h 143"/>
                  <a:gd name="T68" fmla="*/ 30 w 173"/>
                  <a:gd name="T69" fmla="*/ 11 h 143"/>
                  <a:gd name="T70" fmla="*/ 18 w 173"/>
                  <a:gd name="T71" fmla="*/ 5 h 143"/>
                  <a:gd name="T72" fmla="*/ 6 w 173"/>
                  <a:gd name="T73" fmla="*/ 0 h 143"/>
                  <a:gd name="T74" fmla="*/ 6 w 173"/>
                  <a:gd name="T75" fmla="*/ 5 h 143"/>
                  <a:gd name="T76" fmla="*/ 12 w 173"/>
                  <a:gd name="T77" fmla="*/ 11 h 143"/>
                  <a:gd name="T78" fmla="*/ 12 w 173"/>
                  <a:gd name="T79" fmla="*/ 23 h 143"/>
                  <a:gd name="T80" fmla="*/ 12 w 173"/>
                  <a:gd name="T81" fmla="*/ 29 h 143"/>
                  <a:gd name="T82" fmla="*/ 18 w 173"/>
                  <a:gd name="T83" fmla="*/ 41 h 143"/>
                  <a:gd name="T84" fmla="*/ 12 w 173"/>
                  <a:gd name="T85" fmla="*/ 53 h 143"/>
                  <a:gd name="T86" fmla="*/ 12 w 173"/>
                  <a:gd name="T87" fmla="*/ 65 h 143"/>
                  <a:gd name="T88" fmla="*/ 0 w 173"/>
                  <a:gd name="T89" fmla="*/ 77 h 143"/>
                  <a:gd name="T90" fmla="*/ 12 w 173"/>
                  <a:gd name="T91" fmla="*/ 77 h 143"/>
                  <a:gd name="T92" fmla="*/ 18 w 173"/>
                  <a:gd name="T93" fmla="*/ 83 h 143"/>
                  <a:gd name="T94" fmla="*/ 24 w 173"/>
                  <a:gd name="T95" fmla="*/ 89 h 143"/>
                  <a:gd name="T96" fmla="*/ 36 w 173"/>
                  <a:gd name="T97" fmla="*/ 95 h 143"/>
                  <a:gd name="T98" fmla="*/ 42 w 173"/>
                  <a:gd name="T99" fmla="*/ 101 h 143"/>
                  <a:gd name="T100" fmla="*/ 42 w 173"/>
                  <a:gd name="T101" fmla="*/ 107 h 143"/>
                  <a:gd name="T102" fmla="*/ 48 w 173"/>
                  <a:gd name="T103" fmla="*/ 119 h 143"/>
                  <a:gd name="T104" fmla="*/ 42 w 173"/>
                  <a:gd name="T105" fmla="*/ 131 h 143"/>
                  <a:gd name="T106" fmla="*/ 48 w 173"/>
                  <a:gd name="T107" fmla="*/ 131 h 143"/>
                  <a:gd name="T108" fmla="*/ 53 w 173"/>
                  <a:gd name="T109" fmla="*/ 131 h 143"/>
                  <a:gd name="T110" fmla="*/ 59 w 173"/>
                  <a:gd name="T111" fmla="*/ 131 h 143"/>
                  <a:gd name="T112" fmla="*/ 65 w 173"/>
                  <a:gd name="T113" fmla="*/ 131 h 143"/>
                  <a:gd name="T114" fmla="*/ 71 w 173"/>
                  <a:gd name="T115" fmla="*/ 137 h 143"/>
                  <a:gd name="T116" fmla="*/ 77 w 173"/>
                  <a:gd name="T117" fmla="*/ 137 h 143"/>
                  <a:gd name="T118" fmla="*/ 83 w 173"/>
                  <a:gd name="T119" fmla="*/ 143 h 143"/>
                  <a:gd name="T120" fmla="*/ 89 w 173"/>
                  <a:gd name="T121" fmla="*/ 143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143"/>
                  <a:gd name="T185" fmla="*/ 173 w 173"/>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143">
                    <a:moveTo>
                      <a:pt x="89" y="143"/>
                    </a:moveTo>
                    <a:lnTo>
                      <a:pt x="95" y="143"/>
                    </a:lnTo>
                    <a:lnTo>
                      <a:pt x="101" y="143"/>
                    </a:lnTo>
                    <a:lnTo>
                      <a:pt x="113" y="143"/>
                    </a:lnTo>
                    <a:lnTo>
                      <a:pt x="119" y="137"/>
                    </a:lnTo>
                    <a:lnTo>
                      <a:pt x="131" y="137"/>
                    </a:lnTo>
                    <a:lnTo>
                      <a:pt x="143" y="137"/>
                    </a:lnTo>
                    <a:lnTo>
                      <a:pt x="149" y="137"/>
                    </a:lnTo>
                    <a:lnTo>
                      <a:pt x="161" y="137"/>
                    </a:lnTo>
                    <a:lnTo>
                      <a:pt x="167" y="137"/>
                    </a:lnTo>
                    <a:lnTo>
                      <a:pt x="173" y="137"/>
                    </a:lnTo>
                    <a:lnTo>
                      <a:pt x="161" y="131"/>
                    </a:lnTo>
                    <a:lnTo>
                      <a:pt x="155" y="119"/>
                    </a:lnTo>
                    <a:lnTo>
                      <a:pt x="149" y="113"/>
                    </a:lnTo>
                    <a:lnTo>
                      <a:pt x="143" y="101"/>
                    </a:lnTo>
                    <a:lnTo>
                      <a:pt x="137" y="83"/>
                    </a:lnTo>
                    <a:lnTo>
                      <a:pt x="131" y="71"/>
                    </a:lnTo>
                    <a:lnTo>
                      <a:pt x="131" y="59"/>
                    </a:lnTo>
                    <a:lnTo>
                      <a:pt x="131" y="47"/>
                    </a:lnTo>
                    <a:lnTo>
                      <a:pt x="125" y="41"/>
                    </a:lnTo>
                    <a:lnTo>
                      <a:pt x="119" y="41"/>
                    </a:lnTo>
                    <a:lnTo>
                      <a:pt x="113" y="41"/>
                    </a:lnTo>
                    <a:lnTo>
                      <a:pt x="107" y="35"/>
                    </a:lnTo>
                    <a:lnTo>
                      <a:pt x="101" y="29"/>
                    </a:lnTo>
                    <a:lnTo>
                      <a:pt x="95" y="23"/>
                    </a:lnTo>
                    <a:lnTo>
                      <a:pt x="89" y="11"/>
                    </a:lnTo>
                    <a:lnTo>
                      <a:pt x="89" y="5"/>
                    </a:lnTo>
                    <a:lnTo>
                      <a:pt x="83" y="5"/>
                    </a:lnTo>
                    <a:lnTo>
                      <a:pt x="71" y="11"/>
                    </a:lnTo>
                    <a:lnTo>
                      <a:pt x="65" y="11"/>
                    </a:lnTo>
                    <a:lnTo>
                      <a:pt x="53" y="17"/>
                    </a:lnTo>
                    <a:lnTo>
                      <a:pt x="42" y="17"/>
                    </a:lnTo>
                    <a:lnTo>
                      <a:pt x="30" y="11"/>
                    </a:lnTo>
                    <a:lnTo>
                      <a:pt x="18" y="5"/>
                    </a:lnTo>
                    <a:lnTo>
                      <a:pt x="6" y="0"/>
                    </a:lnTo>
                    <a:lnTo>
                      <a:pt x="6" y="5"/>
                    </a:lnTo>
                    <a:lnTo>
                      <a:pt x="12" y="11"/>
                    </a:lnTo>
                    <a:lnTo>
                      <a:pt x="12" y="23"/>
                    </a:lnTo>
                    <a:lnTo>
                      <a:pt x="12" y="29"/>
                    </a:lnTo>
                    <a:lnTo>
                      <a:pt x="18" y="41"/>
                    </a:lnTo>
                    <a:lnTo>
                      <a:pt x="12" y="53"/>
                    </a:lnTo>
                    <a:lnTo>
                      <a:pt x="12" y="65"/>
                    </a:lnTo>
                    <a:lnTo>
                      <a:pt x="0" y="77"/>
                    </a:lnTo>
                    <a:lnTo>
                      <a:pt x="12" y="77"/>
                    </a:lnTo>
                    <a:lnTo>
                      <a:pt x="18" y="83"/>
                    </a:lnTo>
                    <a:lnTo>
                      <a:pt x="24" y="89"/>
                    </a:lnTo>
                    <a:lnTo>
                      <a:pt x="36" y="95"/>
                    </a:lnTo>
                    <a:lnTo>
                      <a:pt x="42" y="101"/>
                    </a:lnTo>
                    <a:lnTo>
                      <a:pt x="42" y="107"/>
                    </a:lnTo>
                    <a:lnTo>
                      <a:pt x="48" y="119"/>
                    </a:lnTo>
                    <a:lnTo>
                      <a:pt x="42" y="131"/>
                    </a:lnTo>
                    <a:lnTo>
                      <a:pt x="48" y="131"/>
                    </a:lnTo>
                    <a:lnTo>
                      <a:pt x="53" y="131"/>
                    </a:lnTo>
                    <a:lnTo>
                      <a:pt x="59" y="131"/>
                    </a:lnTo>
                    <a:lnTo>
                      <a:pt x="65" y="131"/>
                    </a:lnTo>
                    <a:lnTo>
                      <a:pt x="71" y="137"/>
                    </a:lnTo>
                    <a:lnTo>
                      <a:pt x="77" y="137"/>
                    </a:lnTo>
                    <a:lnTo>
                      <a:pt x="83" y="143"/>
                    </a:lnTo>
                    <a:lnTo>
                      <a:pt x="89" y="143"/>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19" name="Freeform 489"/>
              <p:cNvSpPr>
                <a:spLocks/>
              </p:cNvSpPr>
              <p:nvPr/>
            </p:nvSpPr>
            <p:spPr bwMode="auto">
              <a:xfrm>
                <a:off x="4952" y="2049"/>
                <a:ext cx="173" cy="179"/>
              </a:xfrm>
              <a:custGeom>
                <a:avLst/>
                <a:gdLst>
                  <a:gd name="T0" fmla="*/ 24 w 173"/>
                  <a:gd name="T1" fmla="*/ 84 h 179"/>
                  <a:gd name="T2" fmla="*/ 30 w 173"/>
                  <a:gd name="T3" fmla="*/ 84 h 179"/>
                  <a:gd name="T4" fmla="*/ 42 w 173"/>
                  <a:gd name="T5" fmla="*/ 84 h 179"/>
                  <a:gd name="T6" fmla="*/ 54 w 173"/>
                  <a:gd name="T7" fmla="*/ 84 h 179"/>
                  <a:gd name="T8" fmla="*/ 66 w 173"/>
                  <a:gd name="T9" fmla="*/ 84 h 179"/>
                  <a:gd name="T10" fmla="*/ 84 w 173"/>
                  <a:gd name="T11" fmla="*/ 78 h 179"/>
                  <a:gd name="T12" fmla="*/ 96 w 173"/>
                  <a:gd name="T13" fmla="*/ 66 h 179"/>
                  <a:gd name="T14" fmla="*/ 108 w 173"/>
                  <a:gd name="T15" fmla="*/ 54 h 179"/>
                  <a:gd name="T16" fmla="*/ 120 w 173"/>
                  <a:gd name="T17" fmla="*/ 36 h 179"/>
                  <a:gd name="T18" fmla="*/ 126 w 173"/>
                  <a:gd name="T19" fmla="*/ 18 h 179"/>
                  <a:gd name="T20" fmla="*/ 132 w 173"/>
                  <a:gd name="T21" fmla="*/ 6 h 179"/>
                  <a:gd name="T22" fmla="*/ 138 w 173"/>
                  <a:gd name="T23" fmla="*/ 6 h 179"/>
                  <a:gd name="T24" fmla="*/ 144 w 173"/>
                  <a:gd name="T25" fmla="*/ 0 h 179"/>
                  <a:gd name="T26" fmla="*/ 156 w 173"/>
                  <a:gd name="T27" fmla="*/ 0 h 179"/>
                  <a:gd name="T28" fmla="*/ 162 w 173"/>
                  <a:gd name="T29" fmla="*/ 0 h 179"/>
                  <a:gd name="T30" fmla="*/ 168 w 173"/>
                  <a:gd name="T31" fmla="*/ 0 h 179"/>
                  <a:gd name="T32" fmla="*/ 173 w 173"/>
                  <a:gd name="T33" fmla="*/ 0 h 179"/>
                  <a:gd name="T34" fmla="*/ 173 w 173"/>
                  <a:gd name="T35" fmla="*/ 0 h 179"/>
                  <a:gd name="T36" fmla="*/ 156 w 173"/>
                  <a:gd name="T37" fmla="*/ 6 h 179"/>
                  <a:gd name="T38" fmla="*/ 138 w 173"/>
                  <a:gd name="T39" fmla="*/ 24 h 179"/>
                  <a:gd name="T40" fmla="*/ 132 w 173"/>
                  <a:gd name="T41" fmla="*/ 48 h 179"/>
                  <a:gd name="T42" fmla="*/ 126 w 173"/>
                  <a:gd name="T43" fmla="*/ 66 h 179"/>
                  <a:gd name="T44" fmla="*/ 126 w 173"/>
                  <a:gd name="T45" fmla="*/ 84 h 179"/>
                  <a:gd name="T46" fmla="*/ 126 w 173"/>
                  <a:gd name="T47" fmla="*/ 96 h 179"/>
                  <a:gd name="T48" fmla="*/ 120 w 173"/>
                  <a:gd name="T49" fmla="*/ 108 h 179"/>
                  <a:gd name="T50" fmla="*/ 108 w 173"/>
                  <a:gd name="T51" fmla="*/ 113 h 179"/>
                  <a:gd name="T52" fmla="*/ 96 w 173"/>
                  <a:gd name="T53" fmla="*/ 125 h 179"/>
                  <a:gd name="T54" fmla="*/ 90 w 173"/>
                  <a:gd name="T55" fmla="*/ 143 h 179"/>
                  <a:gd name="T56" fmla="*/ 84 w 173"/>
                  <a:gd name="T57" fmla="*/ 155 h 179"/>
                  <a:gd name="T58" fmla="*/ 66 w 173"/>
                  <a:gd name="T59" fmla="*/ 155 h 179"/>
                  <a:gd name="T60" fmla="*/ 42 w 173"/>
                  <a:gd name="T61" fmla="*/ 167 h 179"/>
                  <a:gd name="T62" fmla="*/ 30 w 173"/>
                  <a:gd name="T63" fmla="*/ 173 h 179"/>
                  <a:gd name="T64" fmla="*/ 24 w 173"/>
                  <a:gd name="T65" fmla="*/ 173 h 179"/>
                  <a:gd name="T66" fmla="*/ 24 w 173"/>
                  <a:gd name="T67" fmla="*/ 155 h 179"/>
                  <a:gd name="T68" fmla="*/ 18 w 173"/>
                  <a:gd name="T69" fmla="*/ 137 h 179"/>
                  <a:gd name="T70" fmla="*/ 6 w 173"/>
                  <a:gd name="T71" fmla="*/ 119 h 179"/>
                  <a:gd name="T72" fmla="*/ 6 w 173"/>
                  <a:gd name="T73" fmla="*/ 113 h 179"/>
                  <a:gd name="T74" fmla="*/ 12 w 173"/>
                  <a:gd name="T75" fmla="*/ 108 h 179"/>
                  <a:gd name="T76" fmla="*/ 24 w 173"/>
                  <a:gd name="T77" fmla="*/ 102 h 179"/>
                  <a:gd name="T78" fmla="*/ 24 w 173"/>
                  <a:gd name="T79" fmla="*/ 90 h 1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79"/>
                  <a:gd name="T122" fmla="*/ 173 w 173"/>
                  <a:gd name="T123" fmla="*/ 179 h 1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79">
                    <a:moveTo>
                      <a:pt x="24" y="84"/>
                    </a:moveTo>
                    <a:lnTo>
                      <a:pt x="24" y="84"/>
                    </a:lnTo>
                    <a:lnTo>
                      <a:pt x="30" y="84"/>
                    </a:lnTo>
                    <a:lnTo>
                      <a:pt x="36" y="84"/>
                    </a:lnTo>
                    <a:lnTo>
                      <a:pt x="42" y="84"/>
                    </a:lnTo>
                    <a:lnTo>
                      <a:pt x="48" y="84"/>
                    </a:lnTo>
                    <a:lnTo>
                      <a:pt x="54" y="84"/>
                    </a:lnTo>
                    <a:lnTo>
                      <a:pt x="60" y="84"/>
                    </a:lnTo>
                    <a:lnTo>
                      <a:pt x="66" y="84"/>
                    </a:lnTo>
                    <a:lnTo>
                      <a:pt x="78" y="78"/>
                    </a:lnTo>
                    <a:lnTo>
                      <a:pt x="84" y="78"/>
                    </a:lnTo>
                    <a:lnTo>
                      <a:pt x="90" y="72"/>
                    </a:lnTo>
                    <a:lnTo>
                      <a:pt x="96" y="66"/>
                    </a:lnTo>
                    <a:lnTo>
                      <a:pt x="102" y="60"/>
                    </a:lnTo>
                    <a:lnTo>
                      <a:pt x="108" y="54"/>
                    </a:lnTo>
                    <a:lnTo>
                      <a:pt x="114" y="42"/>
                    </a:lnTo>
                    <a:lnTo>
                      <a:pt x="120" y="36"/>
                    </a:lnTo>
                    <a:lnTo>
                      <a:pt x="126" y="24"/>
                    </a:lnTo>
                    <a:lnTo>
                      <a:pt x="126" y="18"/>
                    </a:lnTo>
                    <a:lnTo>
                      <a:pt x="132" y="12"/>
                    </a:lnTo>
                    <a:lnTo>
                      <a:pt x="132" y="6"/>
                    </a:lnTo>
                    <a:lnTo>
                      <a:pt x="138" y="6"/>
                    </a:lnTo>
                    <a:lnTo>
                      <a:pt x="144" y="0"/>
                    </a:lnTo>
                    <a:lnTo>
                      <a:pt x="150" y="0"/>
                    </a:lnTo>
                    <a:lnTo>
                      <a:pt x="156" y="0"/>
                    </a:lnTo>
                    <a:lnTo>
                      <a:pt x="162" y="0"/>
                    </a:lnTo>
                    <a:lnTo>
                      <a:pt x="168" y="0"/>
                    </a:lnTo>
                    <a:lnTo>
                      <a:pt x="173" y="0"/>
                    </a:lnTo>
                    <a:lnTo>
                      <a:pt x="156" y="6"/>
                    </a:lnTo>
                    <a:lnTo>
                      <a:pt x="150" y="12"/>
                    </a:lnTo>
                    <a:lnTo>
                      <a:pt x="138" y="24"/>
                    </a:lnTo>
                    <a:lnTo>
                      <a:pt x="132" y="36"/>
                    </a:lnTo>
                    <a:lnTo>
                      <a:pt x="132" y="48"/>
                    </a:lnTo>
                    <a:lnTo>
                      <a:pt x="126" y="60"/>
                    </a:lnTo>
                    <a:lnTo>
                      <a:pt x="126" y="66"/>
                    </a:lnTo>
                    <a:lnTo>
                      <a:pt x="126" y="72"/>
                    </a:lnTo>
                    <a:lnTo>
                      <a:pt x="126" y="84"/>
                    </a:lnTo>
                    <a:lnTo>
                      <a:pt x="126" y="90"/>
                    </a:lnTo>
                    <a:lnTo>
                      <a:pt x="126" y="96"/>
                    </a:lnTo>
                    <a:lnTo>
                      <a:pt x="126" y="108"/>
                    </a:lnTo>
                    <a:lnTo>
                      <a:pt x="120" y="108"/>
                    </a:lnTo>
                    <a:lnTo>
                      <a:pt x="114" y="108"/>
                    </a:lnTo>
                    <a:lnTo>
                      <a:pt x="108" y="113"/>
                    </a:lnTo>
                    <a:lnTo>
                      <a:pt x="102" y="119"/>
                    </a:lnTo>
                    <a:lnTo>
                      <a:pt x="96" y="125"/>
                    </a:lnTo>
                    <a:lnTo>
                      <a:pt x="90" y="137"/>
                    </a:lnTo>
                    <a:lnTo>
                      <a:pt x="90" y="143"/>
                    </a:lnTo>
                    <a:lnTo>
                      <a:pt x="90" y="155"/>
                    </a:lnTo>
                    <a:lnTo>
                      <a:pt x="84" y="155"/>
                    </a:lnTo>
                    <a:lnTo>
                      <a:pt x="72" y="155"/>
                    </a:lnTo>
                    <a:lnTo>
                      <a:pt x="66" y="155"/>
                    </a:lnTo>
                    <a:lnTo>
                      <a:pt x="54" y="161"/>
                    </a:lnTo>
                    <a:lnTo>
                      <a:pt x="42" y="167"/>
                    </a:lnTo>
                    <a:lnTo>
                      <a:pt x="36" y="167"/>
                    </a:lnTo>
                    <a:lnTo>
                      <a:pt x="30" y="173"/>
                    </a:lnTo>
                    <a:lnTo>
                      <a:pt x="24" y="179"/>
                    </a:lnTo>
                    <a:lnTo>
                      <a:pt x="24" y="173"/>
                    </a:lnTo>
                    <a:lnTo>
                      <a:pt x="24" y="161"/>
                    </a:lnTo>
                    <a:lnTo>
                      <a:pt x="24" y="155"/>
                    </a:lnTo>
                    <a:lnTo>
                      <a:pt x="18" y="143"/>
                    </a:lnTo>
                    <a:lnTo>
                      <a:pt x="18" y="137"/>
                    </a:lnTo>
                    <a:lnTo>
                      <a:pt x="12" y="125"/>
                    </a:lnTo>
                    <a:lnTo>
                      <a:pt x="6" y="119"/>
                    </a:lnTo>
                    <a:lnTo>
                      <a:pt x="0" y="113"/>
                    </a:lnTo>
                    <a:lnTo>
                      <a:pt x="6" y="113"/>
                    </a:lnTo>
                    <a:lnTo>
                      <a:pt x="12" y="108"/>
                    </a:lnTo>
                    <a:lnTo>
                      <a:pt x="18" y="108"/>
                    </a:lnTo>
                    <a:lnTo>
                      <a:pt x="24" y="102"/>
                    </a:lnTo>
                    <a:lnTo>
                      <a:pt x="24" y="96"/>
                    </a:lnTo>
                    <a:lnTo>
                      <a:pt x="24" y="90"/>
                    </a:lnTo>
                    <a:lnTo>
                      <a:pt x="24" y="8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20" name="Freeform 490"/>
              <p:cNvSpPr>
                <a:spLocks/>
              </p:cNvSpPr>
              <p:nvPr/>
            </p:nvSpPr>
            <p:spPr bwMode="auto">
              <a:xfrm>
                <a:off x="5060" y="2049"/>
                <a:ext cx="107" cy="185"/>
              </a:xfrm>
              <a:custGeom>
                <a:avLst/>
                <a:gdLst>
                  <a:gd name="T0" fmla="*/ 65 w 107"/>
                  <a:gd name="T1" fmla="*/ 6 h 185"/>
                  <a:gd name="T2" fmla="*/ 71 w 107"/>
                  <a:gd name="T3" fmla="*/ 12 h 185"/>
                  <a:gd name="T4" fmla="*/ 83 w 107"/>
                  <a:gd name="T5" fmla="*/ 12 h 185"/>
                  <a:gd name="T6" fmla="*/ 83 w 107"/>
                  <a:gd name="T7" fmla="*/ 12 h 185"/>
                  <a:gd name="T8" fmla="*/ 83 w 107"/>
                  <a:gd name="T9" fmla="*/ 18 h 185"/>
                  <a:gd name="T10" fmla="*/ 77 w 107"/>
                  <a:gd name="T11" fmla="*/ 24 h 185"/>
                  <a:gd name="T12" fmla="*/ 71 w 107"/>
                  <a:gd name="T13" fmla="*/ 24 h 185"/>
                  <a:gd name="T14" fmla="*/ 65 w 107"/>
                  <a:gd name="T15" fmla="*/ 24 h 185"/>
                  <a:gd name="T16" fmla="*/ 60 w 107"/>
                  <a:gd name="T17" fmla="*/ 24 h 185"/>
                  <a:gd name="T18" fmla="*/ 60 w 107"/>
                  <a:gd name="T19" fmla="*/ 30 h 185"/>
                  <a:gd name="T20" fmla="*/ 54 w 107"/>
                  <a:gd name="T21" fmla="*/ 30 h 185"/>
                  <a:gd name="T22" fmla="*/ 54 w 107"/>
                  <a:gd name="T23" fmla="*/ 36 h 185"/>
                  <a:gd name="T24" fmla="*/ 54 w 107"/>
                  <a:gd name="T25" fmla="*/ 42 h 185"/>
                  <a:gd name="T26" fmla="*/ 54 w 107"/>
                  <a:gd name="T27" fmla="*/ 42 h 185"/>
                  <a:gd name="T28" fmla="*/ 60 w 107"/>
                  <a:gd name="T29" fmla="*/ 48 h 185"/>
                  <a:gd name="T30" fmla="*/ 60 w 107"/>
                  <a:gd name="T31" fmla="*/ 48 h 185"/>
                  <a:gd name="T32" fmla="*/ 65 w 107"/>
                  <a:gd name="T33" fmla="*/ 48 h 185"/>
                  <a:gd name="T34" fmla="*/ 71 w 107"/>
                  <a:gd name="T35" fmla="*/ 48 h 185"/>
                  <a:gd name="T36" fmla="*/ 77 w 107"/>
                  <a:gd name="T37" fmla="*/ 48 h 185"/>
                  <a:gd name="T38" fmla="*/ 77 w 107"/>
                  <a:gd name="T39" fmla="*/ 42 h 185"/>
                  <a:gd name="T40" fmla="*/ 83 w 107"/>
                  <a:gd name="T41" fmla="*/ 36 h 185"/>
                  <a:gd name="T42" fmla="*/ 89 w 107"/>
                  <a:gd name="T43" fmla="*/ 30 h 185"/>
                  <a:gd name="T44" fmla="*/ 95 w 107"/>
                  <a:gd name="T45" fmla="*/ 30 h 185"/>
                  <a:gd name="T46" fmla="*/ 95 w 107"/>
                  <a:gd name="T47" fmla="*/ 36 h 185"/>
                  <a:gd name="T48" fmla="*/ 95 w 107"/>
                  <a:gd name="T49" fmla="*/ 36 h 185"/>
                  <a:gd name="T50" fmla="*/ 89 w 107"/>
                  <a:gd name="T51" fmla="*/ 48 h 185"/>
                  <a:gd name="T52" fmla="*/ 89 w 107"/>
                  <a:gd name="T53" fmla="*/ 48 h 185"/>
                  <a:gd name="T54" fmla="*/ 83 w 107"/>
                  <a:gd name="T55" fmla="*/ 54 h 185"/>
                  <a:gd name="T56" fmla="*/ 77 w 107"/>
                  <a:gd name="T57" fmla="*/ 60 h 185"/>
                  <a:gd name="T58" fmla="*/ 77 w 107"/>
                  <a:gd name="T59" fmla="*/ 60 h 185"/>
                  <a:gd name="T60" fmla="*/ 83 w 107"/>
                  <a:gd name="T61" fmla="*/ 66 h 185"/>
                  <a:gd name="T62" fmla="*/ 83 w 107"/>
                  <a:gd name="T63" fmla="*/ 72 h 185"/>
                  <a:gd name="T64" fmla="*/ 89 w 107"/>
                  <a:gd name="T65" fmla="*/ 72 h 185"/>
                  <a:gd name="T66" fmla="*/ 95 w 107"/>
                  <a:gd name="T67" fmla="*/ 72 h 185"/>
                  <a:gd name="T68" fmla="*/ 101 w 107"/>
                  <a:gd name="T69" fmla="*/ 72 h 185"/>
                  <a:gd name="T70" fmla="*/ 101 w 107"/>
                  <a:gd name="T71" fmla="*/ 72 h 185"/>
                  <a:gd name="T72" fmla="*/ 107 w 107"/>
                  <a:gd name="T73" fmla="*/ 78 h 185"/>
                  <a:gd name="T74" fmla="*/ 107 w 107"/>
                  <a:gd name="T75" fmla="*/ 96 h 185"/>
                  <a:gd name="T76" fmla="*/ 101 w 107"/>
                  <a:gd name="T77" fmla="*/ 113 h 185"/>
                  <a:gd name="T78" fmla="*/ 89 w 107"/>
                  <a:gd name="T79" fmla="*/ 131 h 185"/>
                  <a:gd name="T80" fmla="*/ 71 w 107"/>
                  <a:gd name="T81" fmla="*/ 149 h 185"/>
                  <a:gd name="T82" fmla="*/ 60 w 107"/>
                  <a:gd name="T83" fmla="*/ 161 h 185"/>
                  <a:gd name="T84" fmla="*/ 42 w 107"/>
                  <a:gd name="T85" fmla="*/ 173 h 185"/>
                  <a:gd name="T86" fmla="*/ 24 w 107"/>
                  <a:gd name="T87" fmla="*/ 179 h 185"/>
                  <a:gd name="T88" fmla="*/ 12 w 107"/>
                  <a:gd name="T89" fmla="*/ 185 h 185"/>
                  <a:gd name="T90" fmla="*/ 12 w 107"/>
                  <a:gd name="T91" fmla="*/ 185 h 185"/>
                  <a:gd name="T92" fmla="*/ 6 w 107"/>
                  <a:gd name="T93" fmla="*/ 185 h 185"/>
                  <a:gd name="T94" fmla="*/ 0 w 107"/>
                  <a:gd name="T95" fmla="*/ 185 h 185"/>
                  <a:gd name="T96" fmla="*/ 6 w 107"/>
                  <a:gd name="T97" fmla="*/ 179 h 185"/>
                  <a:gd name="T98" fmla="*/ 12 w 107"/>
                  <a:gd name="T99" fmla="*/ 173 h 185"/>
                  <a:gd name="T100" fmla="*/ 18 w 107"/>
                  <a:gd name="T101" fmla="*/ 161 h 185"/>
                  <a:gd name="T102" fmla="*/ 24 w 107"/>
                  <a:gd name="T103" fmla="*/ 149 h 185"/>
                  <a:gd name="T104" fmla="*/ 24 w 107"/>
                  <a:gd name="T105" fmla="*/ 137 h 185"/>
                  <a:gd name="T106" fmla="*/ 24 w 107"/>
                  <a:gd name="T107" fmla="*/ 119 h 185"/>
                  <a:gd name="T108" fmla="*/ 18 w 107"/>
                  <a:gd name="T109" fmla="*/ 96 h 185"/>
                  <a:gd name="T110" fmla="*/ 18 w 107"/>
                  <a:gd name="T111" fmla="*/ 84 h 185"/>
                  <a:gd name="T112" fmla="*/ 18 w 107"/>
                  <a:gd name="T113" fmla="*/ 66 h 185"/>
                  <a:gd name="T114" fmla="*/ 24 w 107"/>
                  <a:gd name="T115" fmla="*/ 48 h 185"/>
                  <a:gd name="T116" fmla="*/ 30 w 107"/>
                  <a:gd name="T117" fmla="*/ 24 h 185"/>
                  <a:gd name="T118" fmla="*/ 48 w 107"/>
                  <a:gd name="T119" fmla="*/ 6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85"/>
                  <a:gd name="T182" fmla="*/ 107 w 107"/>
                  <a:gd name="T183" fmla="*/ 185 h 1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85">
                    <a:moveTo>
                      <a:pt x="65" y="0"/>
                    </a:moveTo>
                    <a:lnTo>
                      <a:pt x="65" y="6"/>
                    </a:lnTo>
                    <a:lnTo>
                      <a:pt x="71" y="12"/>
                    </a:lnTo>
                    <a:lnTo>
                      <a:pt x="77" y="12"/>
                    </a:lnTo>
                    <a:lnTo>
                      <a:pt x="83" y="12"/>
                    </a:lnTo>
                    <a:lnTo>
                      <a:pt x="89" y="18"/>
                    </a:lnTo>
                    <a:lnTo>
                      <a:pt x="83" y="18"/>
                    </a:lnTo>
                    <a:lnTo>
                      <a:pt x="83" y="24"/>
                    </a:lnTo>
                    <a:lnTo>
                      <a:pt x="77" y="24"/>
                    </a:lnTo>
                    <a:lnTo>
                      <a:pt x="71" y="24"/>
                    </a:lnTo>
                    <a:lnTo>
                      <a:pt x="65" y="24"/>
                    </a:lnTo>
                    <a:lnTo>
                      <a:pt x="60" y="24"/>
                    </a:lnTo>
                    <a:lnTo>
                      <a:pt x="60" y="30"/>
                    </a:lnTo>
                    <a:lnTo>
                      <a:pt x="54" y="30"/>
                    </a:lnTo>
                    <a:lnTo>
                      <a:pt x="54" y="36"/>
                    </a:lnTo>
                    <a:lnTo>
                      <a:pt x="54" y="42"/>
                    </a:lnTo>
                    <a:lnTo>
                      <a:pt x="54" y="48"/>
                    </a:lnTo>
                    <a:lnTo>
                      <a:pt x="60" y="48"/>
                    </a:lnTo>
                    <a:lnTo>
                      <a:pt x="65" y="48"/>
                    </a:lnTo>
                    <a:lnTo>
                      <a:pt x="71" y="48"/>
                    </a:lnTo>
                    <a:lnTo>
                      <a:pt x="77" y="48"/>
                    </a:lnTo>
                    <a:lnTo>
                      <a:pt x="77" y="42"/>
                    </a:lnTo>
                    <a:lnTo>
                      <a:pt x="77" y="36"/>
                    </a:lnTo>
                    <a:lnTo>
                      <a:pt x="83" y="36"/>
                    </a:lnTo>
                    <a:lnTo>
                      <a:pt x="83" y="30"/>
                    </a:lnTo>
                    <a:lnTo>
                      <a:pt x="89" y="30"/>
                    </a:lnTo>
                    <a:lnTo>
                      <a:pt x="95" y="30"/>
                    </a:lnTo>
                    <a:lnTo>
                      <a:pt x="95" y="36"/>
                    </a:lnTo>
                    <a:lnTo>
                      <a:pt x="95" y="42"/>
                    </a:lnTo>
                    <a:lnTo>
                      <a:pt x="89" y="48"/>
                    </a:lnTo>
                    <a:lnTo>
                      <a:pt x="83" y="54"/>
                    </a:lnTo>
                    <a:lnTo>
                      <a:pt x="77" y="60"/>
                    </a:lnTo>
                    <a:lnTo>
                      <a:pt x="77" y="66"/>
                    </a:lnTo>
                    <a:lnTo>
                      <a:pt x="83" y="66"/>
                    </a:lnTo>
                    <a:lnTo>
                      <a:pt x="83" y="72"/>
                    </a:lnTo>
                    <a:lnTo>
                      <a:pt x="89" y="72"/>
                    </a:lnTo>
                    <a:lnTo>
                      <a:pt x="95" y="72"/>
                    </a:lnTo>
                    <a:lnTo>
                      <a:pt x="101" y="72"/>
                    </a:lnTo>
                    <a:lnTo>
                      <a:pt x="107" y="72"/>
                    </a:lnTo>
                    <a:lnTo>
                      <a:pt x="107" y="78"/>
                    </a:lnTo>
                    <a:lnTo>
                      <a:pt x="107" y="90"/>
                    </a:lnTo>
                    <a:lnTo>
                      <a:pt x="107" y="96"/>
                    </a:lnTo>
                    <a:lnTo>
                      <a:pt x="107" y="108"/>
                    </a:lnTo>
                    <a:lnTo>
                      <a:pt x="101" y="113"/>
                    </a:lnTo>
                    <a:lnTo>
                      <a:pt x="95" y="125"/>
                    </a:lnTo>
                    <a:lnTo>
                      <a:pt x="89" y="131"/>
                    </a:lnTo>
                    <a:lnTo>
                      <a:pt x="83" y="137"/>
                    </a:lnTo>
                    <a:lnTo>
                      <a:pt x="71" y="149"/>
                    </a:lnTo>
                    <a:lnTo>
                      <a:pt x="65" y="155"/>
                    </a:lnTo>
                    <a:lnTo>
                      <a:pt x="60" y="161"/>
                    </a:lnTo>
                    <a:lnTo>
                      <a:pt x="48" y="167"/>
                    </a:lnTo>
                    <a:lnTo>
                      <a:pt x="42" y="173"/>
                    </a:lnTo>
                    <a:lnTo>
                      <a:pt x="30" y="179"/>
                    </a:lnTo>
                    <a:lnTo>
                      <a:pt x="24" y="179"/>
                    </a:lnTo>
                    <a:lnTo>
                      <a:pt x="18" y="179"/>
                    </a:lnTo>
                    <a:lnTo>
                      <a:pt x="12" y="185"/>
                    </a:lnTo>
                    <a:lnTo>
                      <a:pt x="6" y="185"/>
                    </a:lnTo>
                    <a:lnTo>
                      <a:pt x="0" y="185"/>
                    </a:lnTo>
                    <a:lnTo>
                      <a:pt x="6" y="185"/>
                    </a:lnTo>
                    <a:lnTo>
                      <a:pt x="6" y="179"/>
                    </a:lnTo>
                    <a:lnTo>
                      <a:pt x="12" y="173"/>
                    </a:lnTo>
                    <a:lnTo>
                      <a:pt x="18" y="167"/>
                    </a:lnTo>
                    <a:lnTo>
                      <a:pt x="18" y="161"/>
                    </a:lnTo>
                    <a:lnTo>
                      <a:pt x="24" y="155"/>
                    </a:lnTo>
                    <a:lnTo>
                      <a:pt x="24" y="149"/>
                    </a:lnTo>
                    <a:lnTo>
                      <a:pt x="24" y="143"/>
                    </a:lnTo>
                    <a:lnTo>
                      <a:pt x="24" y="137"/>
                    </a:lnTo>
                    <a:lnTo>
                      <a:pt x="24" y="125"/>
                    </a:lnTo>
                    <a:lnTo>
                      <a:pt x="24" y="119"/>
                    </a:lnTo>
                    <a:lnTo>
                      <a:pt x="18" y="108"/>
                    </a:lnTo>
                    <a:lnTo>
                      <a:pt x="18" y="96"/>
                    </a:lnTo>
                    <a:lnTo>
                      <a:pt x="18" y="90"/>
                    </a:lnTo>
                    <a:lnTo>
                      <a:pt x="18" y="84"/>
                    </a:lnTo>
                    <a:lnTo>
                      <a:pt x="18" y="72"/>
                    </a:lnTo>
                    <a:lnTo>
                      <a:pt x="18" y="66"/>
                    </a:lnTo>
                    <a:lnTo>
                      <a:pt x="18" y="60"/>
                    </a:lnTo>
                    <a:lnTo>
                      <a:pt x="24" y="48"/>
                    </a:lnTo>
                    <a:lnTo>
                      <a:pt x="24" y="36"/>
                    </a:lnTo>
                    <a:lnTo>
                      <a:pt x="30" y="24"/>
                    </a:lnTo>
                    <a:lnTo>
                      <a:pt x="42" y="12"/>
                    </a:lnTo>
                    <a:lnTo>
                      <a:pt x="48" y="6"/>
                    </a:lnTo>
                    <a:lnTo>
                      <a:pt x="6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21" name="Freeform 491"/>
              <p:cNvSpPr>
                <a:spLocks/>
              </p:cNvSpPr>
              <p:nvPr/>
            </p:nvSpPr>
            <p:spPr bwMode="auto">
              <a:xfrm>
                <a:off x="4857" y="1828"/>
                <a:ext cx="477" cy="305"/>
              </a:xfrm>
              <a:custGeom>
                <a:avLst/>
                <a:gdLst>
                  <a:gd name="T0" fmla="*/ 257 w 477"/>
                  <a:gd name="T1" fmla="*/ 83 h 305"/>
                  <a:gd name="T2" fmla="*/ 280 w 477"/>
                  <a:gd name="T3" fmla="*/ 36 h 305"/>
                  <a:gd name="T4" fmla="*/ 298 w 477"/>
                  <a:gd name="T5" fmla="*/ 12 h 305"/>
                  <a:gd name="T6" fmla="*/ 310 w 477"/>
                  <a:gd name="T7" fmla="*/ 18 h 305"/>
                  <a:gd name="T8" fmla="*/ 328 w 477"/>
                  <a:gd name="T9" fmla="*/ 53 h 305"/>
                  <a:gd name="T10" fmla="*/ 352 w 477"/>
                  <a:gd name="T11" fmla="*/ 101 h 305"/>
                  <a:gd name="T12" fmla="*/ 340 w 477"/>
                  <a:gd name="T13" fmla="*/ 155 h 305"/>
                  <a:gd name="T14" fmla="*/ 316 w 477"/>
                  <a:gd name="T15" fmla="*/ 185 h 305"/>
                  <a:gd name="T16" fmla="*/ 304 w 477"/>
                  <a:gd name="T17" fmla="*/ 209 h 305"/>
                  <a:gd name="T18" fmla="*/ 322 w 477"/>
                  <a:gd name="T19" fmla="*/ 191 h 305"/>
                  <a:gd name="T20" fmla="*/ 352 w 477"/>
                  <a:gd name="T21" fmla="*/ 155 h 305"/>
                  <a:gd name="T22" fmla="*/ 406 w 477"/>
                  <a:gd name="T23" fmla="*/ 137 h 305"/>
                  <a:gd name="T24" fmla="*/ 424 w 477"/>
                  <a:gd name="T25" fmla="*/ 143 h 305"/>
                  <a:gd name="T26" fmla="*/ 454 w 477"/>
                  <a:gd name="T27" fmla="*/ 155 h 305"/>
                  <a:gd name="T28" fmla="*/ 466 w 477"/>
                  <a:gd name="T29" fmla="*/ 173 h 305"/>
                  <a:gd name="T30" fmla="*/ 436 w 477"/>
                  <a:gd name="T31" fmla="*/ 185 h 305"/>
                  <a:gd name="T32" fmla="*/ 400 w 477"/>
                  <a:gd name="T33" fmla="*/ 221 h 305"/>
                  <a:gd name="T34" fmla="*/ 352 w 477"/>
                  <a:gd name="T35" fmla="*/ 227 h 305"/>
                  <a:gd name="T36" fmla="*/ 334 w 477"/>
                  <a:gd name="T37" fmla="*/ 227 h 305"/>
                  <a:gd name="T38" fmla="*/ 328 w 477"/>
                  <a:gd name="T39" fmla="*/ 227 h 305"/>
                  <a:gd name="T40" fmla="*/ 334 w 477"/>
                  <a:gd name="T41" fmla="*/ 209 h 305"/>
                  <a:gd name="T42" fmla="*/ 334 w 477"/>
                  <a:gd name="T43" fmla="*/ 203 h 305"/>
                  <a:gd name="T44" fmla="*/ 322 w 477"/>
                  <a:gd name="T45" fmla="*/ 203 h 305"/>
                  <a:gd name="T46" fmla="*/ 310 w 477"/>
                  <a:gd name="T47" fmla="*/ 221 h 305"/>
                  <a:gd name="T48" fmla="*/ 310 w 477"/>
                  <a:gd name="T49" fmla="*/ 227 h 305"/>
                  <a:gd name="T50" fmla="*/ 310 w 477"/>
                  <a:gd name="T51" fmla="*/ 215 h 305"/>
                  <a:gd name="T52" fmla="*/ 286 w 477"/>
                  <a:gd name="T53" fmla="*/ 209 h 305"/>
                  <a:gd name="T54" fmla="*/ 268 w 477"/>
                  <a:gd name="T55" fmla="*/ 215 h 305"/>
                  <a:gd name="T56" fmla="*/ 257 w 477"/>
                  <a:gd name="T57" fmla="*/ 221 h 305"/>
                  <a:gd name="T58" fmla="*/ 233 w 477"/>
                  <a:gd name="T59" fmla="*/ 227 h 305"/>
                  <a:gd name="T60" fmla="*/ 221 w 477"/>
                  <a:gd name="T61" fmla="*/ 245 h 305"/>
                  <a:gd name="T62" fmla="*/ 191 w 477"/>
                  <a:gd name="T63" fmla="*/ 287 h 305"/>
                  <a:gd name="T64" fmla="*/ 155 w 477"/>
                  <a:gd name="T65" fmla="*/ 305 h 305"/>
                  <a:gd name="T66" fmla="*/ 125 w 477"/>
                  <a:gd name="T67" fmla="*/ 305 h 305"/>
                  <a:gd name="T68" fmla="*/ 107 w 477"/>
                  <a:gd name="T69" fmla="*/ 305 h 305"/>
                  <a:gd name="T70" fmla="*/ 71 w 477"/>
                  <a:gd name="T71" fmla="*/ 293 h 305"/>
                  <a:gd name="T72" fmla="*/ 36 w 477"/>
                  <a:gd name="T73" fmla="*/ 275 h 305"/>
                  <a:gd name="T74" fmla="*/ 0 w 477"/>
                  <a:gd name="T75" fmla="*/ 269 h 305"/>
                  <a:gd name="T76" fmla="*/ 24 w 477"/>
                  <a:gd name="T77" fmla="*/ 245 h 305"/>
                  <a:gd name="T78" fmla="*/ 83 w 477"/>
                  <a:gd name="T79" fmla="*/ 191 h 305"/>
                  <a:gd name="T80" fmla="*/ 125 w 477"/>
                  <a:gd name="T81" fmla="*/ 179 h 305"/>
                  <a:gd name="T82" fmla="*/ 173 w 477"/>
                  <a:gd name="T83" fmla="*/ 179 h 305"/>
                  <a:gd name="T84" fmla="*/ 215 w 477"/>
                  <a:gd name="T85" fmla="*/ 197 h 305"/>
                  <a:gd name="T86" fmla="*/ 233 w 477"/>
                  <a:gd name="T87" fmla="*/ 209 h 305"/>
                  <a:gd name="T88" fmla="*/ 251 w 477"/>
                  <a:gd name="T89" fmla="*/ 215 h 305"/>
                  <a:gd name="T90" fmla="*/ 268 w 477"/>
                  <a:gd name="T91" fmla="*/ 209 h 305"/>
                  <a:gd name="T92" fmla="*/ 263 w 477"/>
                  <a:gd name="T93" fmla="*/ 203 h 305"/>
                  <a:gd name="T94" fmla="*/ 239 w 477"/>
                  <a:gd name="T95" fmla="*/ 203 h 305"/>
                  <a:gd name="T96" fmla="*/ 215 w 477"/>
                  <a:gd name="T97" fmla="*/ 197 h 305"/>
                  <a:gd name="T98" fmla="*/ 167 w 477"/>
                  <a:gd name="T99" fmla="*/ 173 h 305"/>
                  <a:gd name="T100" fmla="*/ 137 w 477"/>
                  <a:gd name="T101" fmla="*/ 113 h 305"/>
                  <a:gd name="T102" fmla="*/ 137 w 477"/>
                  <a:gd name="T103" fmla="*/ 59 h 305"/>
                  <a:gd name="T104" fmla="*/ 173 w 477"/>
                  <a:gd name="T105" fmla="*/ 77 h 305"/>
                  <a:gd name="T106" fmla="*/ 221 w 477"/>
                  <a:gd name="T107" fmla="*/ 95 h 305"/>
                  <a:gd name="T108" fmla="*/ 251 w 477"/>
                  <a:gd name="T109" fmla="*/ 113 h 305"/>
                  <a:gd name="T110" fmla="*/ 268 w 477"/>
                  <a:gd name="T111" fmla="*/ 161 h 305"/>
                  <a:gd name="T112" fmla="*/ 274 w 477"/>
                  <a:gd name="T113" fmla="*/ 197 h 305"/>
                  <a:gd name="T114" fmla="*/ 292 w 477"/>
                  <a:gd name="T115" fmla="*/ 209 h 305"/>
                  <a:gd name="T116" fmla="*/ 298 w 477"/>
                  <a:gd name="T117" fmla="*/ 203 h 305"/>
                  <a:gd name="T118" fmla="*/ 286 w 477"/>
                  <a:gd name="T119" fmla="*/ 179 h 305"/>
                  <a:gd name="T120" fmla="*/ 257 w 477"/>
                  <a:gd name="T121" fmla="*/ 125 h 3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7"/>
                  <a:gd name="T184" fmla="*/ 0 h 305"/>
                  <a:gd name="T185" fmla="*/ 477 w 477"/>
                  <a:gd name="T186" fmla="*/ 305 h 3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7" h="305">
                    <a:moveTo>
                      <a:pt x="257" y="125"/>
                    </a:moveTo>
                    <a:lnTo>
                      <a:pt x="257" y="113"/>
                    </a:lnTo>
                    <a:lnTo>
                      <a:pt x="257" y="101"/>
                    </a:lnTo>
                    <a:lnTo>
                      <a:pt x="257" y="95"/>
                    </a:lnTo>
                    <a:lnTo>
                      <a:pt x="257" y="83"/>
                    </a:lnTo>
                    <a:lnTo>
                      <a:pt x="263" y="71"/>
                    </a:lnTo>
                    <a:lnTo>
                      <a:pt x="263" y="59"/>
                    </a:lnTo>
                    <a:lnTo>
                      <a:pt x="268" y="53"/>
                    </a:lnTo>
                    <a:lnTo>
                      <a:pt x="274" y="42"/>
                    </a:lnTo>
                    <a:lnTo>
                      <a:pt x="280" y="36"/>
                    </a:lnTo>
                    <a:lnTo>
                      <a:pt x="286" y="30"/>
                    </a:lnTo>
                    <a:lnTo>
                      <a:pt x="292" y="24"/>
                    </a:lnTo>
                    <a:lnTo>
                      <a:pt x="292" y="18"/>
                    </a:lnTo>
                    <a:lnTo>
                      <a:pt x="298" y="12"/>
                    </a:lnTo>
                    <a:lnTo>
                      <a:pt x="298" y="6"/>
                    </a:lnTo>
                    <a:lnTo>
                      <a:pt x="304" y="0"/>
                    </a:lnTo>
                    <a:lnTo>
                      <a:pt x="304" y="6"/>
                    </a:lnTo>
                    <a:lnTo>
                      <a:pt x="304" y="12"/>
                    </a:lnTo>
                    <a:lnTo>
                      <a:pt x="310" y="18"/>
                    </a:lnTo>
                    <a:lnTo>
                      <a:pt x="310" y="24"/>
                    </a:lnTo>
                    <a:lnTo>
                      <a:pt x="316" y="36"/>
                    </a:lnTo>
                    <a:lnTo>
                      <a:pt x="322" y="42"/>
                    </a:lnTo>
                    <a:lnTo>
                      <a:pt x="328" y="47"/>
                    </a:lnTo>
                    <a:lnTo>
                      <a:pt x="328" y="53"/>
                    </a:lnTo>
                    <a:lnTo>
                      <a:pt x="334" y="59"/>
                    </a:lnTo>
                    <a:lnTo>
                      <a:pt x="340" y="65"/>
                    </a:lnTo>
                    <a:lnTo>
                      <a:pt x="346" y="71"/>
                    </a:lnTo>
                    <a:lnTo>
                      <a:pt x="346" y="77"/>
                    </a:lnTo>
                    <a:lnTo>
                      <a:pt x="352" y="101"/>
                    </a:lnTo>
                    <a:lnTo>
                      <a:pt x="352" y="113"/>
                    </a:lnTo>
                    <a:lnTo>
                      <a:pt x="352" y="131"/>
                    </a:lnTo>
                    <a:lnTo>
                      <a:pt x="346" y="143"/>
                    </a:lnTo>
                    <a:lnTo>
                      <a:pt x="340" y="149"/>
                    </a:lnTo>
                    <a:lnTo>
                      <a:pt x="340" y="155"/>
                    </a:lnTo>
                    <a:lnTo>
                      <a:pt x="334" y="161"/>
                    </a:lnTo>
                    <a:lnTo>
                      <a:pt x="328" y="167"/>
                    </a:lnTo>
                    <a:lnTo>
                      <a:pt x="322" y="173"/>
                    </a:lnTo>
                    <a:lnTo>
                      <a:pt x="316" y="179"/>
                    </a:lnTo>
                    <a:lnTo>
                      <a:pt x="316" y="185"/>
                    </a:lnTo>
                    <a:lnTo>
                      <a:pt x="310" y="197"/>
                    </a:lnTo>
                    <a:lnTo>
                      <a:pt x="304" y="197"/>
                    </a:lnTo>
                    <a:lnTo>
                      <a:pt x="304" y="203"/>
                    </a:lnTo>
                    <a:lnTo>
                      <a:pt x="304" y="209"/>
                    </a:lnTo>
                    <a:lnTo>
                      <a:pt x="310" y="209"/>
                    </a:lnTo>
                    <a:lnTo>
                      <a:pt x="316" y="203"/>
                    </a:lnTo>
                    <a:lnTo>
                      <a:pt x="316" y="197"/>
                    </a:lnTo>
                    <a:lnTo>
                      <a:pt x="322" y="191"/>
                    </a:lnTo>
                    <a:lnTo>
                      <a:pt x="322" y="179"/>
                    </a:lnTo>
                    <a:lnTo>
                      <a:pt x="328" y="179"/>
                    </a:lnTo>
                    <a:lnTo>
                      <a:pt x="328" y="173"/>
                    </a:lnTo>
                    <a:lnTo>
                      <a:pt x="340" y="161"/>
                    </a:lnTo>
                    <a:lnTo>
                      <a:pt x="352" y="155"/>
                    </a:lnTo>
                    <a:lnTo>
                      <a:pt x="358" y="143"/>
                    </a:lnTo>
                    <a:lnTo>
                      <a:pt x="370" y="143"/>
                    </a:lnTo>
                    <a:lnTo>
                      <a:pt x="382" y="137"/>
                    </a:lnTo>
                    <a:lnTo>
                      <a:pt x="394" y="137"/>
                    </a:lnTo>
                    <a:lnTo>
                      <a:pt x="406" y="137"/>
                    </a:lnTo>
                    <a:lnTo>
                      <a:pt x="412" y="137"/>
                    </a:lnTo>
                    <a:lnTo>
                      <a:pt x="418" y="137"/>
                    </a:lnTo>
                    <a:lnTo>
                      <a:pt x="424" y="137"/>
                    </a:lnTo>
                    <a:lnTo>
                      <a:pt x="424" y="143"/>
                    </a:lnTo>
                    <a:lnTo>
                      <a:pt x="430" y="143"/>
                    </a:lnTo>
                    <a:lnTo>
                      <a:pt x="436" y="149"/>
                    </a:lnTo>
                    <a:lnTo>
                      <a:pt x="442" y="149"/>
                    </a:lnTo>
                    <a:lnTo>
                      <a:pt x="448" y="155"/>
                    </a:lnTo>
                    <a:lnTo>
                      <a:pt x="454" y="155"/>
                    </a:lnTo>
                    <a:lnTo>
                      <a:pt x="460" y="161"/>
                    </a:lnTo>
                    <a:lnTo>
                      <a:pt x="466" y="167"/>
                    </a:lnTo>
                    <a:lnTo>
                      <a:pt x="477" y="167"/>
                    </a:lnTo>
                    <a:lnTo>
                      <a:pt x="472" y="173"/>
                    </a:lnTo>
                    <a:lnTo>
                      <a:pt x="466" y="173"/>
                    </a:lnTo>
                    <a:lnTo>
                      <a:pt x="460" y="173"/>
                    </a:lnTo>
                    <a:lnTo>
                      <a:pt x="454" y="173"/>
                    </a:lnTo>
                    <a:lnTo>
                      <a:pt x="448" y="179"/>
                    </a:lnTo>
                    <a:lnTo>
                      <a:pt x="442" y="179"/>
                    </a:lnTo>
                    <a:lnTo>
                      <a:pt x="436" y="185"/>
                    </a:lnTo>
                    <a:lnTo>
                      <a:pt x="430" y="191"/>
                    </a:lnTo>
                    <a:lnTo>
                      <a:pt x="424" y="197"/>
                    </a:lnTo>
                    <a:lnTo>
                      <a:pt x="418" y="203"/>
                    </a:lnTo>
                    <a:lnTo>
                      <a:pt x="406" y="215"/>
                    </a:lnTo>
                    <a:lnTo>
                      <a:pt x="400" y="221"/>
                    </a:lnTo>
                    <a:lnTo>
                      <a:pt x="388" y="227"/>
                    </a:lnTo>
                    <a:lnTo>
                      <a:pt x="376" y="233"/>
                    </a:lnTo>
                    <a:lnTo>
                      <a:pt x="364" y="233"/>
                    </a:lnTo>
                    <a:lnTo>
                      <a:pt x="352" y="227"/>
                    </a:lnTo>
                    <a:lnTo>
                      <a:pt x="346" y="227"/>
                    </a:lnTo>
                    <a:lnTo>
                      <a:pt x="340" y="227"/>
                    </a:lnTo>
                    <a:lnTo>
                      <a:pt x="334" y="227"/>
                    </a:lnTo>
                    <a:lnTo>
                      <a:pt x="328" y="227"/>
                    </a:lnTo>
                    <a:lnTo>
                      <a:pt x="322" y="227"/>
                    </a:lnTo>
                    <a:lnTo>
                      <a:pt x="328" y="227"/>
                    </a:lnTo>
                    <a:lnTo>
                      <a:pt x="334" y="221"/>
                    </a:lnTo>
                    <a:lnTo>
                      <a:pt x="334" y="215"/>
                    </a:lnTo>
                    <a:lnTo>
                      <a:pt x="334" y="209"/>
                    </a:lnTo>
                    <a:lnTo>
                      <a:pt x="334" y="203"/>
                    </a:lnTo>
                    <a:lnTo>
                      <a:pt x="328" y="203"/>
                    </a:lnTo>
                    <a:lnTo>
                      <a:pt x="322" y="203"/>
                    </a:lnTo>
                    <a:lnTo>
                      <a:pt x="316" y="203"/>
                    </a:lnTo>
                    <a:lnTo>
                      <a:pt x="316" y="209"/>
                    </a:lnTo>
                    <a:lnTo>
                      <a:pt x="310" y="215"/>
                    </a:lnTo>
                    <a:lnTo>
                      <a:pt x="310" y="221"/>
                    </a:lnTo>
                    <a:lnTo>
                      <a:pt x="316" y="221"/>
                    </a:lnTo>
                    <a:lnTo>
                      <a:pt x="316" y="227"/>
                    </a:lnTo>
                    <a:lnTo>
                      <a:pt x="310" y="227"/>
                    </a:lnTo>
                    <a:lnTo>
                      <a:pt x="310" y="221"/>
                    </a:lnTo>
                    <a:lnTo>
                      <a:pt x="310" y="215"/>
                    </a:lnTo>
                    <a:lnTo>
                      <a:pt x="304" y="215"/>
                    </a:lnTo>
                    <a:lnTo>
                      <a:pt x="292" y="215"/>
                    </a:lnTo>
                    <a:lnTo>
                      <a:pt x="286" y="209"/>
                    </a:lnTo>
                    <a:lnTo>
                      <a:pt x="280" y="209"/>
                    </a:lnTo>
                    <a:lnTo>
                      <a:pt x="274" y="209"/>
                    </a:lnTo>
                    <a:lnTo>
                      <a:pt x="268" y="215"/>
                    </a:lnTo>
                    <a:lnTo>
                      <a:pt x="268" y="221"/>
                    </a:lnTo>
                    <a:lnTo>
                      <a:pt x="263" y="221"/>
                    </a:lnTo>
                    <a:lnTo>
                      <a:pt x="257" y="221"/>
                    </a:lnTo>
                    <a:lnTo>
                      <a:pt x="251" y="221"/>
                    </a:lnTo>
                    <a:lnTo>
                      <a:pt x="245" y="221"/>
                    </a:lnTo>
                    <a:lnTo>
                      <a:pt x="239" y="221"/>
                    </a:lnTo>
                    <a:lnTo>
                      <a:pt x="233" y="227"/>
                    </a:lnTo>
                    <a:lnTo>
                      <a:pt x="227" y="227"/>
                    </a:lnTo>
                    <a:lnTo>
                      <a:pt x="227" y="233"/>
                    </a:lnTo>
                    <a:lnTo>
                      <a:pt x="221" y="239"/>
                    </a:lnTo>
                    <a:lnTo>
                      <a:pt x="221" y="245"/>
                    </a:lnTo>
                    <a:lnTo>
                      <a:pt x="215" y="257"/>
                    </a:lnTo>
                    <a:lnTo>
                      <a:pt x="209" y="263"/>
                    </a:lnTo>
                    <a:lnTo>
                      <a:pt x="203" y="275"/>
                    </a:lnTo>
                    <a:lnTo>
                      <a:pt x="197" y="281"/>
                    </a:lnTo>
                    <a:lnTo>
                      <a:pt x="191" y="287"/>
                    </a:lnTo>
                    <a:lnTo>
                      <a:pt x="185" y="293"/>
                    </a:lnTo>
                    <a:lnTo>
                      <a:pt x="179" y="299"/>
                    </a:lnTo>
                    <a:lnTo>
                      <a:pt x="173" y="299"/>
                    </a:lnTo>
                    <a:lnTo>
                      <a:pt x="161" y="305"/>
                    </a:lnTo>
                    <a:lnTo>
                      <a:pt x="155" y="305"/>
                    </a:lnTo>
                    <a:lnTo>
                      <a:pt x="149" y="305"/>
                    </a:lnTo>
                    <a:lnTo>
                      <a:pt x="143" y="305"/>
                    </a:lnTo>
                    <a:lnTo>
                      <a:pt x="137" y="305"/>
                    </a:lnTo>
                    <a:lnTo>
                      <a:pt x="131" y="305"/>
                    </a:lnTo>
                    <a:lnTo>
                      <a:pt x="125" y="305"/>
                    </a:lnTo>
                    <a:lnTo>
                      <a:pt x="119" y="305"/>
                    </a:lnTo>
                    <a:lnTo>
                      <a:pt x="113" y="305"/>
                    </a:lnTo>
                    <a:lnTo>
                      <a:pt x="107" y="305"/>
                    </a:lnTo>
                    <a:lnTo>
                      <a:pt x="101" y="305"/>
                    </a:lnTo>
                    <a:lnTo>
                      <a:pt x="95" y="299"/>
                    </a:lnTo>
                    <a:lnTo>
                      <a:pt x="83" y="299"/>
                    </a:lnTo>
                    <a:lnTo>
                      <a:pt x="77" y="293"/>
                    </a:lnTo>
                    <a:lnTo>
                      <a:pt x="71" y="293"/>
                    </a:lnTo>
                    <a:lnTo>
                      <a:pt x="65" y="287"/>
                    </a:lnTo>
                    <a:lnTo>
                      <a:pt x="59" y="281"/>
                    </a:lnTo>
                    <a:lnTo>
                      <a:pt x="54" y="281"/>
                    </a:lnTo>
                    <a:lnTo>
                      <a:pt x="42" y="275"/>
                    </a:lnTo>
                    <a:lnTo>
                      <a:pt x="36" y="275"/>
                    </a:lnTo>
                    <a:lnTo>
                      <a:pt x="30" y="275"/>
                    </a:lnTo>
                    <a:lnTo>
                      <a:pt x="18" y="269"/>
                    </a:lnTo>
                    <a:lnTo>
                      <a:pt x="12" y="269"/>
                    </a:lnTo>
                    <a:lnTo>
                      <a:pt x="6" y="269"/>
                    </a:lnTo>
                    <a:lnTo>
                      <a:pt x="0" y="269"/>
                    </a:lnTo>
                    <a:lnTo>
                      <a:pt x="6" y="263"/>
                    </a:lnTo>
                    <a:lnTo>
                      <a:pt x="12" y="251"/>
                    </a:lnTo>
                    <a:lnTo>
                      <a:pt x="24" y="245"/>
                    </a:lnTo>
                    <a:lnTo>
                      <a:pt x="36" y="233"/>
                    </a:lnTo>
                    <a:lnTo>
                      <a:pt x="48" y="221"/>
                    </a:lnTo>
                    <a:lnTo>
                      <a:pt x="59" y="209"/>
                    </a:lnTo>
                    <a:lnTo>
                      <a:pt x="71" y="197"/>
                    </a:lnTo>
                    <a:lnTo>
                      <a:pt x="83" y="191"/>
                    </a:lnTo>
                    <a:lnTo>
                      <a:pt x="95" y="185"/>
                    </a:lnTo>
                    <a:lnTo>
                      <a:pt x="101" y="185"/>
                    </a:lnTo>
                    <a:lnTo>
                      <a:pt x="107" y="185"/>
                    </a:lnTo>
                    <a:lnTo>
                      <a:pt x="119" y="185"/>
                    </a:lnTo>
                    <a:lnTo>
                      <a:pt x="125" y="179"/>
                    </a:lnTo>
                    <a:lnTo>
                      <a:pt x="137" y="179"/>
                    </a:lnTo>
                    <a:lnTo>
                      <a:pt x="149" y="179"/>
                    </a:lnTo>
                    <a:lnTo>
                      <a:pt x="155" y="179"/>
                    </a:lnTo>
                    <a:lnTo>
                      <a:pt x="167" y="179"/>
                    </a:lnTo>
                    <a:lnTo>
                      <a:pt x="173" y="179"/>
                    </a:lnTo>
                    <a:lnTo>
                      <a:pt x="185" y="179"/>
                    </a:lnTo>
                    <a:lnTo>
                      <a:pt x="191" y="185"/>
                    </a:lnTo>
                    <a:lnTo>
                      <a:pt x="203" y="191"/>
                    </a:lnTo>
                    <a:lnTo>
                      <a:pt x="209" y="191"/>
                    </a:lnTo>
                    <a:lnTo>
                      <a:pt x="215" y="197"/>
                    </a:lnTo>
                    <a:lnTo>
                      <a:pt x="221" y="197"/>
                    </a:lnTo>
                    <a:lnTo>
                      <a:pt x="227" y="203"/>
                    </a:lnTo>
                    <a:lnTo>
                      <a:pt x="233" y="209"/>
                    </a:lnTo>
                    <a:lnTo>
                      <a:pt x="239" y="215"/>
                    </a:lnTo>
                    <a:lnTo>
                      <a:pt x="245" y="215"/>
                    </a:lnTo>
                    <a:lnTo>
                      <a:pt x="251" y="215"/>
                    </a:lnTo>
                    <a:lnTo>
                      <a:pt x="257" y="215"/>
                    </a:lnTo>
                    <a:lnTo>
                      <a:pt x="263" y="215"/>
                    </a:lnTo>
                    <a:lnTo>
                      <a:pt x="263" y="209"/>
                    </a:lnTo>
                    <a:lnTo>
                      <a:pt x="268" y="209"/>
                    </a:lnTo>
                    <a:lnTo>
                      <a:pt x="268" y="203"/>
                    </a:lnTo>
                    <a:lnTo>
                      <a:pt x="263" y="203"/>
                    </a:lnTo>
                    <a:lnTo>
                      <a:pt x="257" y="203"/>
                    </a:lnTo>
                    <a:lnTo>
                      <a:pt x="251" y="203"/>
                    </a:lnTo>
                    <a:lnTo>
                      <a:pt x="245" y="203"/>
                    </a:lnTo>
                    <a:lnTo>
                      <a:pt x="239" y="203"/>
                    </a:lnTo>
                    <a:lnTo>
                      <a:pt x="233" y="203"/>
                    </a:lnTo>
                    <a:lnTo>
                      <a:pt x="227" y="203"/>
                    </a:lnTo>
                    <a:lnTo>
                      <a:pt x="221" y="203"/>
                    </a:lnTo>
                    <a:lnTo>
                      <a:pt x="215" y="197"/>
                    </a:lnTo>
                    <a:lnTo>
                      <a:pt x="209" y="197"/>
                    </a:lnTo>
                    <a:lnTo>
                      <a:pt x="197" y="191"/>
                    </a:lnTo>
                    <a:lnTo>
                      <a:pt x="191" y="185"/>
                    </a:lnTo>
                    <a:lnTo>
                      <a:pt x="179" y="179"/>
                    </a:lnTo>
                    <a:lnTo>
                      <a:pt x="167" y="173"/>
                    </a:lnTo>
                    <a:lnTo>
                      <a:pt x="161" y="161"/>
                    </a:lnTo>
                    <a:lnTo>
                      <a:pt x="155" y="155"/>
                    </a:lnTo>
                    <a:lnTo>
                      <a:pt x="149" y="143"/>
                    </a:lnTo>
                    <a:lnTo>
                      <a:pt x="143" y="125"/>
                    </a:lnTo>
                    <a:lnTo>
                      <a:pt x="137" y="113"/>
                    </a:lnTo>
                    <a:lnTo>
                      <a:pt x="137" y="101"/>
                    </a:lnTo>
                    <a:lnTo>
                      <a:pt x="137" y="89"/>
                    </a:lnTo>
                    <a:lnTo>
                      <a:pt x="137" y="77"/>
                    </a:lnTo>
                    <a:lnTo>
                      <a:pt x="137" y="71"/>
                    </a:lnTo>
                    <a:lnTo>
                      <a:pt x="137" y="59"/>
                    </a:lnTo>
                    <a:lnTo>
                      <a:pt x="143" y="53"/>
                    </a:lnTo>
                    <a:lnTo>
                      <a:pt x="143" y="59"/>
                    </a:lnTo>
                    <a:lnTo>
                      <a:pt x="155" y="65"/>
                    </a:lnTo>
                    <a:lnTo>
                      <a:pt x="161" y="71"/>
                    </a:lnTo>
                    <a:lnTo>
                      <a:pt x="173" y="77"/>
                    </a:lnTo>
                    <a:lnTo>
                      <a:pt x="185" y="83"/>
                    </a:lnTo>
                    <a:lnTo>
                      <a:pt x="197" y="89"/>
                    </a:lnTo>
                    <a:lnTo>
                      <a:pt x="203" y="89"/>
                    </a:lnTo>
                    <a:lnTo>
                      <a:pt x="215" y="95"/>
                    </a:lnTo>
                    <a:lnTo>
                      <a:pt x="221" y="95"/>
                    </a:lnTo>
                    <a:lnTo>
                      <a:pt x="227" y="95"/>
                    </a:lnTo>
                    <a:lnTo>
                      <a:pt x="233" y="101"/>
                    </a:lnTo>
                    <a:lnTo>
                      <a:pt x="239" y="101"/>
                    </a:lnTo>
                    <a:lnTo>
                      <a:pt x="245" y="107"/>
                    </a:lnTo>
                    <a:lnTo>
                      <a:pt x="251" y="113"/>
                    </a:lnTo>
                    <a:lnTo>
                      <a:pt x="257" y="119"/>
                    </a:lnTo>
                    <a:lnTo>
                      <a:pt x="257" y="131"/>
                    </a:lnTo>
                    <a:lnTo>
                      <a:pt x="263" y="143"/>
                    </a:lnTo>
                    <a:lnTo>
                      <a:pt x="268" y="149"/>
                    </a:lnTo>
                    <a:lnTo>
                      <a:pt x="268" y="161"/>
                    </a:lnTo>
                    <a:lnTo>
                      <a:pt x="268" y="179"/>
                    </a:lnTo>
                    <a:lnTo>
                      <a:pt x="268" y="185"/>
                    </a:lnTo>
                    <a:lnTo>
                      <a:pt x="274" y="191"/>
                    </a:lnTo>
                    <a:lnTo>
                      <a:pt x="274" y="197"/>
                    </a:lnTo>
                    <a:lnTo>
                      <a:pt x="280" y="197"/>
                    </a:lnTo>
                    <a:lnTo>
                      <a:pt x="280" y="203"/>
                    </a:lnTo>
                    <a:lnTo>
                      <a:pt x="286" y="203"/>
                    </a:lnTo>
                    <a:lnTo>
                      <a:pt x="292" y="209"/>
                    </a:lnTo>
                    <a:lnTo>
                      <a:pt x="298" y="209"/>
                    </a:lnTo>
                    <a:lnTo>
                      <a:pt x="298" y="203"/>
                    </a:lnTo>
                    <a:lnTo>
                      <a:pt x="298" y="197"/>
                    </a:lnTo>
                    <a:lnTo>
                      <a:pt x="298" y="191"/>
                    </a:lnTo>
                    <a:lnTo>
                      <a:pt x="292" y="185"/>
                    </a:lnTo>
                    <a:lnTo>
                      <a:pt x="286" y="179"/>
                    </a:lnTo>
                    <a:lnTo>
                      <a:pt x="280" y="173"/>
                    </a:lnTo>
                    <a:lnTo>
                      <a:pt x="274" y="161"/>
                    </a:lnTo>
                    <a:lnTo>
                      <a:pt x="268" y="149"/>
                    </a:lnTo>
                    <a:lnTo>
                      <a:pt x="263" y="137"/>
                    </a:lnTo>
                    <a:lnTo>
                      <a:pt x="257" y="125"/>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22" name="Freeform 492"/>
              <p:cNvSpPr>
                <a:spLocks/>
              </p:cNvSpPr>
              <p:nvPr/>
            </p:nvSpPr>
            <p:spPr bwMode="auto">
              <a:xfrm>
                <a:off x="5179" y="2067"/>
                <a:ext cx="120" cy="149"/>
              </a:xfrm>
              <a:custGeom>
                <a:avLst/>
                <a:gdLst>
                  <a:gd name="T0" fmla="*/ 30 w 120"/>
                  <a:gd name="T1" fmla="*/ 6 h 149"/>
                  <a:gd name="T2" fmla="*/ 24 w 120"/>
                  <a:gd name="T3" fmla="*/ 12 h 149"/>
                  <a:gd name="T4" fmla="*/ 18 w 120"/>
                  <a:gd name="T5" fmla="*/ 12 h 149"/>
                  <a:gd name="T6" fmla="*/ 12 w 120"/>
                  <a:gd name="T7" fmla="*/ 12 h 149"/>
                  <a:gd name="T8" fmla="*/ 12 w 120"/>
                  <a:gd name="T9" fmla="*/ 6 h 149"/>
                  <a:gd name="T10" fmla="*/ 6 w 120"/>
                  <a:gd name="T11" fmla="*/ 6 h 149"/>
                  <a:gd name="T12" fmla="*/ 0 w 120"/>
                  <a:gd name="T13" fmla="*/ 0 h 149"/>
                  <a:gd name="T14" fmla="*/ 0 w 120"/>
                  <a:gd name="T15" fmla="*/ 0 h 149"/>
                  <a:gd name="T16" fmla="*/ 0 w 120"/>
                  <a:gd name="T17" fmla="*/ 6 h 149"/>
                  <a:gd name="T18" fmla="*/ 6 w 120"/>
                  <a:gd name="T19" fmla="*/ 12 h 149"/>
                  <a:gd name="T20" fmla="*/ 12 w 120"/>
                  <a:gd name="T21" fmla="*/ 12 h 149"/>
                  <a:gd name="T22" fmla="*/ 18 w 120"/>
                  <a:gd name="T23" fmla="*/ 12 h 149"/>
                  <a:gd name="T24" fmla="*/ 18 w 120"/>
                  <a:gd name="T25" fmla="*/ 18 h 149"/>
                  <a:gd name="T26" fmla="*/ 24 w 120"/>
                  <a:gd name="T27" fmla="*/ 24 h 149"/>
                  <a:gd name="T28" fmla="*/ 18 w 120"/>
                  <a:gd name="T29" fmla="*/ 30 h 149"/>
                  <a:gd name="T30" fmla="*/ 18 w 120"/>
                  <a:gd name="T31" fmla="*/ 36 h 149"/>
                  <a:gd name="T32" fmla="*/ 12 w 120"/>
                  <a:gd name="T33" fmla="*/ 36 h 149"/>
                  <a:gd name="T34" fmla="*/ 6 w 120"/>
                  <a:gd name="T35" fmla="*/ 36 h 149"/>
                  <a:gd name="T36" fmla="*/ 0 w 120"/>
                  <a:gd name="T37" fmla="*/ 54 h 149"/>
                  <a:gd name="T38" fmla="*/ 0 w 120"/>
                  <a:gd name="T39" fmla="*/ 78 h 149"/>
                  <a:gd name="T40" fmla="*/ 18 w 120"/>
                  <a:gd name="T41" fmla="*/ 101 h 149"/>
                  <a:gd name="T42" fmla="*/ 48 w 120"/>
                  <a:gd name="T43" fmla="*/ 119 h 149"/>
                  <a:gd name="T44" fmla="*/ 78 w 120"/>
                  <a:gd name="T45" fmla="*/ 131 h 149"/>
                  <a:gd name="T46" fmla="*/ 90 w 120"/>
                  <a:gd name="T47" fmla="*/ 137 h 149"/>
                  <a:gd name="T48" fmla="*/ 108 w 120"/>
                  <a:gd name="T49" fmla="*/ 143 h 149"/>
                  <a:gd name="T50" fmla="*/ 120 w 120"/>
                  <a:gd name="T51" fmla="*/ 149 h 149"/>
                  <a:gd name="T52" fmla="*/ 120 w 120"/>
                  <a:gd name="T53" fmla="*/ 143 h 149"/>
                  <a:gd name="T54" fmla="*/ 114 w 120"/>
                  <a:gd name="T55" fmla="*/ 125 h 149"/>
                  <a:gd name="T56" fmla="*/ 108 w 120"/>
                  <a:gd name="T57" fmla="*/ 107 h 149"/>
                  <a:gd name="T58" fmla="*/ 102 w 120"/>
                  <a:gd name="T59" fmla="*/ 84 h 149"/>
                  <a:gd name="T60" fmla="*/ 102 w 120"/>
                  <a:gd name="T61" fmla="*/ 72 h 149"/>
                  <a:gd name="T62" fmla="*/ 96 w 120"/>
                  <a:gd name="T63" fmla="*/ 48 h 149"/>
                  <a:gd name="T64" fmla="*/ 78 w 120"/>
                  <a:gd name="T65" fmla="*/ 24 h 149"/>
                  <a:gd name="T66" fmla="*/ 54 w 120"/>
                  <a:gd name="T67" fmla="*/ 6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149"/>
                  <a:gd name="T104" fmla="*/ 120 w 120"/>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149">
                    <a:moveTo>
                      <a:pt x="30" y="0"/>
                    </a:moveTo>
                    <a:lnTo>
                      <a:pt x="30" y="6"/>
                    </a:lnTo>
                    <a:lnTo>
                      <a:pt x="24" y="12"/>
                    </a:lnTo>
                    <a:lnTo>
                      <a:pt x="18" y="12"/>
                    </a:lnTo>
                    <a:lnTo>
                      <a:pt x="12" y="12"/>
                    </a:lnTo>
                    <a:lnTo>
                      <a:pt x="12" y="6"/>
                    </a:lnTo>
                    <a:lnTo>
                      <a:pt x="6" y="6"/>
                    </a:lnTo>
                    <a:lnTo>
                      <a:pt x="0" y="0"/>
                    </a:lnTo>
                    <a:lnTo>
                      <a:pt x="0" y="6"/>
                    </a:lnTo>
                    <a:lnTo>
                      <a:pt x="0" y="12"/>
                    </a:lnTo>
                    <a:lnTo>
                      <a:pt x="6" y="12"/>
                    </a:lnTo>
                    <a:lnTo>
                      <a:pt x="12" y="12"/>
                    </a:lnTo>
                    <a:lnTo>
                      <a:pt x="18" y="12"/>
                    </a:lnTo>
                    <a:lnTo>
                      <a:pt x="18" y="18"/>
                    </a:lnTo>
                    <a:lnTo>
                      <a:pt x="24" y="24"/>
                    </a:lnTo>
                    <a:lnTo>
                      <a:pt x="18" y="30"/>
                    </a:lnTo>
                    <a:lnTo>
                      <a:pt x="18" y="36"/>
                    </a:lnTo>
                    <a:lnTo>
                      <a:pt x="12" y="36"/>
                    </a:lnTo>
                    <a:lnTo>
                      <a:pt x="6" y="36"/>
                    </a:lnTo>
                    <a:lnTo>
                      <a:pt x="0" y="54"/>
                    </a:lnTo>
                    <a:lnTo>
                      <a:pt x="0" y="66"/>
                    </a:lnTo>
                    <a:lnTo>
                      <a:pt x="0" y="78"/>
                    </a:lnTo>
                    <a:lnTo>
                      <a:pt x="6" y="90"/>
                    </a:lnTo>
                    <a:lnTo>
                      <a:pt x="18" y="101"/>
                    </a:lnTo>
                    <a:lnTo>
                      <a:pt x="30" y="113"/>
                    </a:lnTo>
                    <a:lnTo>
                      <a:pt x="48" y="119"/>
                    </a:lnTo>
                    <a:lnTo>
                      <a:pt x="66" y="131"/>
                    </a:lnTo>
                    <a:lnTo>
                      <a:pt x="78" y="131"/>
                    </a:lnTo>
                    <a:lnTo>
                      <a:pt x="84" y="137"/>
                    </a:lnTo>
                    <a:lnTo>
                      <a:pt x="90" y="137"/>
                    </a:lnTo>
                    <a:lnTo>
                      <a:pt x="102" y="137"/>
                    </a:lnTo>
                    <a:lnTo>
                      <a:pt x="108" y="143"/>
                    </a:lnTo>
                    <a:lnTo>
                      <a:pt x="114" y="149"/>
                    </a:lnTo>
                    <a:lnTo>
                      <a:pt x="120" y="149"/>
                    </a:lnTo>
                    <a:lnTo>
                      <a:pt x="120" y="143"/>
                    </a:lnTo>
                    <a:lnTo>
                      <a:pt x="114" y="137"/>
                    </a:lnTo>
                    <a:lnTo>
                      <a:pt x="114" y="125"/>
                    </a:lnTo>
                    <a:lnTo>
                      <a:pt x="108" y="113"/>
                    </a:lnTo>
                    <a:lnTo>
                      <a:pt x="108" y="107"/>
                    </a:lnTo>
                    <a:lnTo>
                      <a:pt x="108" y="95"/>
                    </a:lnTo>
                    <a:lnTo>
                      <a:pt x="102" y="84"/>
                    </a:lnTo>
                    <a:lnTo>
                      <a:pt x="102" y="78"/>
                    </a:lnTo>
                    <a:lnTo>
                      <a:pt x="102" y="72"/>
                    </a:lnTo>
                    <a:lnTo>
                      <a:pt x="102" y="60"/>
                    </a:lnTo>
                    <a:lnTo>
                      <a:pt x="96" y="48"/>
                    </a:lnTo>
                    <a:lnTo>
                      <a:pt x="90" y="36"/>
                    </a:lnTo>
                    <a:lnTo>
                      <a:pt x="78" y="24"/>
                    </a:lnTo>
                    <a:lnTo>
                      <a:pt x="66" y="12"/>
                    </a:lnTo>
                    <a:lnTo>
                      <a:pt x="54" y="6"/>
                    </a:lnTo>
                    <a:lnTo>
                      <a:pt x="30"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23" name="Freeform 493"/>
              <p:cNvSpPr>
                <a:spLocks/>
              </p:cNvSpPr>
              <p:nvPr/>
            </p:nvSpPr>
            <p:spPr bwMode="auto">
              <a:xfrm>
                <a:off x="5149" y="2103"/>
                <a:ext cx="12" cy="12"/>
              </a:xfrm>
              <a:custGeom>
                <a:avLst/>
                <a:gdLst>
                  <a:gd name="T0" fmla="*/ 12 w 12"/>
                  <a:gd name="T1" fmla="*/ 6 h 12"/>
                  <a:gd name="T2" fmla="*/ 12 w 12"/>
                  <a:gd name="T3" fmla="*/ 12 h 12"/>
                  <a:gd name="T4" fmla="*/ 12 w 12"/>
                  <a:gd name="T5" fmla="*/ 12 h 12"/>
                  <a:gd name="T6" fmla="*/ 6 w 12"/>
                  <a:gd name="T7" fmla="*/ 12 h 12"/>
                  <a:gd name="T8" fmla="*/ 6 w 12"/>
                  <a:gd name="T9" fmla="*/ 12 h 12"/>
                  <a:gd name="T10" fmla="*/ 0 w 12"/>
                  <a:gd name="T11" fmla="*/ 12 h 12"/>
                  <a:gd name="T12" fmla="*/ 0 w 12"/>
                  <a:gd name="T13" fmla="*/ 12 h 12"/>
                  <a:gd name="T14" fmla="*/ 0 w 12"/>
                  <a:gd name="T15" fmla="*/ 6 h 12"/>
                  <a:gd name="T16" fmla="*/ 0 w 12"/>
                  <a:gd name="T17" fmla="*/ 6 h 12"/>
                  <a:gd name="T18" fmla="*/ 0 w 12"/>
                  <a:gd name="T19" fmla="*/ 6 h 12"/>
                  <a:gd name="T20" fmla="*/ 0 w 12"/>
                  <a:gd name="T21" fmla="*/ 0 h 12"/>
                  <a:gd name="T22" fmla="*/ 6 w 12"/>
                  <a:gd name="T23" fmla="*/ 0 h 12"/>
                  <a:gd name="T24" fmla="*/ 6 w 12"/>
                  <a:gd name="T25" fmla="*/ 0 h 12"/>
                  <a:gd name="T26" fmla="*/ 6 w 12"/>
                  <a:gd name="T27" fmla="*/ 0 h 12"/>
                  <a:gd name="T28" fmla="*/ 12 w 12"/>
                  <a:gd name="T29" fmla="*/ 0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12"/>
                    </a:lnTo>
                    <a:lnTo>
                      <a:pt x="6" y="12"/>
                    </a:lnTo>
                    <a:lnTo>
                      <a:pt x="0" y="12"/>
                    </a:lnTo>
                    <a:lnTo>
                      <a:pt x="0" y="6"/>
                    </a:lnTo>
                    <a:lnTo>
                      <a:pt x="0" y="0"/>
                    </a:lnTo>
                    <a:lnTo>
                      <a:pt x="6" y="0"/>
                    </a:lnTo>
                    <a:lnTo>
                      <a:pt x="12" y="0"/>
                    </a:lnTo>
                    <a:lnTo>
                      <a:pt x="1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24" name="Freeform 494"/>
              <p:cNvSpPr>
                <a:spLocks/>
              </p:cNvSpPr>
              <p:nvPr/>
            </p:nvSpPr>
            <p:spPr bwMode="auto">
              <a:xfrm>
                <a:off x="5120" y="2079"/>
                <a:ext cx="17" cy="12"/>
              </a:xfrm>
              <a:custGeom>
                <a:avLst/>
                <a:gdLst>
                  <a:gd name="T0" fmla="*/ 11 w 17"/>
                  <a:gd name="T1" fmla="*/ 12 h 12"/>
                  <a:gd name="T2" fmla="*/ 11 w 17"/>
                  <a:gd name="T3" fmla="*/ 12 h 12"/>
                  <a:gd name="T4" fmla="*/ 5 w 17"/>
                  <a:gd name="T5" fmla="*/ 12 h 12"/>
                  <a:gd name="T6" fmla="*/ 5 w 17"/>
                  <a:gd name="T7" fmla="*/ 12 h 12"/>
                  <a:gd name="T8" fmla="*/ 0 w 17"/>
                  <a:gd name="T9" fmla="*/ 12 h 12"/>
                  <a:gd name="T10" fmla="*/ 0 w 17"/>
                  <a:gd name="T11" fmla="*/ 6 h 12"/>
                  <a:gd name="T12" fmla="*/ 0 w 17"/>
                  <a:gd name="T13" fmla="*/ 6 h 12"/>
                  <a:gd name="T14" fmla="*/ 0 w 17"/>
                  <a:gd name="T15" fmla="*/ 0 h 12"/>
                  <a:gd name="T16" fmla="*/ 0 w 17"/>
                  <a:gd name="T17" fmla="*/ 0 h 12"/>
                  <a:gd name="T18" fmla="*/ 5 w 17"/>
                  <a:gd name="T19" fmla="*/ 0 h 12"/>
                  <a:gd name="T20" fmla="*/ 5 w 17"/>
                  <a:gd name="T21" fmla="*/ 0 h 12"/>
                  <a:gd name="T22" fmla="*/ 11 w 17"/>
                  <a:gd name="T23" fmla="*/ 0 h 12"/>
                  <a:gd name="T24" fmla="*/ 11 w 17"/>
                  <a:gd name="T25" fmla="*/ 0 h 12"/>
                  <a:gd name="T26" fmla="*/ 11 w 17"/>
                  <a:gd name="T27" fmla="*/ 6 h 12"/>
                  <a:gd name="T28" fmla="*/ 17 w 17"/>
                  <a:gd name="T29" fmla="*/ 6 h 12"/>
                  <a:gd name="T30" fmla="*/ 17 w 17"/>
                  <a:gd name="T31" fmla="*/ 12 h 12"/>
                  <a:gd name="T32" fmla="*/ 11 w 17"/>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11" y="12"/>
                    </a:moveTo>
                    <a:lnTo>
                      <a:pt x="11" y="12"/>
                    </a:lnTo>
                    <a:lnTo>
                      <a:pt x="5" y="12"/>
                    </a:lnTo>
                    <a:lnTo>
                      <a:pt x="0" y="12"/>
                    </a:lnTo>
                    <a:lnTo>
                      <a:pt x="0" y="6"/>
                    </a:lnTo>
                    <a:lnTo>
                      <a:pt x="0" y="0"/>
                    </a:lnTo>
                    <a:lnTo>
                      <a:pt x="5" y="0"/>
                    </a:lnTo>
                    <a:lnTo>
                      <a:pt x="11" y="0"/>
                    </a:lnTo>
                    <a:lnTo>
                      <a:pt x="11" y="6"/>
                    </a:lnTo>
                    <a:lnTo>
                      <a:pt x="17" y="6"/>
                    </a:lnTo>
                    <a:lnTo>
                      <a:pt x="17" y="12"/>
                    </a:lnTo>
                    <a:lnTo>
                      <a:pt x="11"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25" name="Freeform 495"/>
              <p:cNvSpPr>
                <a:spLocks/>
              </p:cNvSpPr>
              <p:nvPr/>
            </p:nvSpPr>
            <p:spPr bwMode="auto">
              <a:xfrm>
                <a:off x="5155" y="2061"/>
                <a:ext cx="18" cy="18"/>
              </a:xfrm>
              <a:custGeom>
                <a:avLst/>
                <a:gdLst>
                  <a:gd name="T0" fmla="*/ 18 w 18"/>
                  <a:gd name="T1" fmla="*/ 18 h 18"/>
                  <a:gd name="T2" fmla="*/ 12 w 18"/>
                  <a:gd name="T3" fmla="*/ 18 h 18"/>
                  <a:gd name="T4" fmla="*/ 12 w 18"/>
                  <a:gd name="T5" fmla="*/ 18 h 18"/>
                  <a:gd name="T6" fmla="*/ 6 w 18"/>
                  <a:gd name="T7" fmla="*/ 18 h 18"/>
                  <a:gd name="T8" fmla="*/ 0 w 18"/>
                  <a:gd name="T9" fmla="*/ 18 h 18"/>
                  <a:gd name="T10" fmla="*/ 0 w 18"/>
                  <a:gd name="T11" fmla="*/ 12 h 18"/>
                  <a:gd name="T12" fmla="*/ 0 w 18"/>
                  <a:gd name="T13" fmla="*/ 6 h 18"/>
                  <a:gd name="T14" fmla="*/ 0 w 18"/>
                  <a:gd name="T15" fmla="*/ 6 h 18"/>
                  <a:gd name="T16" fmla="*/ 6 w 18"/>
                  <a:gd name="T17" fmla="*/ 6 h 18"/>
                  <a:gd name="T18" fmla="*/ 6 w 18"/>
                  <a:gd name="T19" fmla="*/ 0 h 18"/>
                  <a:gd name="T20" fmla="*/ 12 w 18"/>
                  <a:gd name="T21" fmla="*/ 0 h 18"/>
                  <a:gd name="T22" fmla="*/ 12 w 18"/>
                  <a:gd name="T23" fmla="*/ 0 h 18"/>
                  <a:gd name="T24" fmla="*/ 18 w 18"/>
                  <a:gd name="T25" fmla="*/ 6 h 18"/>
                  <a:gd name="T26" fmla="*/ 18 w 18"/>
                  <a:gd name="T27" fmla="*/ 6 h 18"/>
                  <a:gd name="T28" fmla="*/ 18 w 18"/>
                  <a:gd name="T29" fmla="*/ 12 h 18"/>
                  <a:gd name="T30" fmla="*/ 18 w 18"/>
                  <a:gd name="T31" fmla="*/ 12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2" y="18"/>
                    </a:lnTo>
                    <a:lnTo>
                      <a:pt x="6" y="18"/>
                    </a:lnTo>
                    <a:lnTo>
                      <a:pt x="0" y="18"/>
                    </a:lnTo>
                    <a:lnTo>
                      <a:pt x="0" y="12"/>
                    </a:lnTo>
                    <a:lnTo>
                      <a:pt x="0" y="6"/>
                    </a:lnTo>
                    <a:lnTo>
                      <a:pt x="6" y="6"/>
                    </a:lnTo>
                    <a:lnTo>
                      <a:pt x="6" y="0"/>
                    </a:lnTo>
                    <a:lnTo>
                      <a:pt x="12" y="0"/>
                    </a:lnTo>
                    <a:lnTo>
                      <a:pt x="18" y="6"/>
                    </a:lnTo>
                    <a:lnTo>
                      <a:pt x="18" y="12"/>
                    </a:lnTo>
                    <a:lnTo>
                      <a:pt x="18"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26" name="Freeform 496"/>
              <p:cNvSpPr>
                <a:spLocks/>
              </p:cNvSpPr>
              <p:nvPr/>
            </p:nvSpPr>
            <p:spPr bwMode="auto">
              <a:xfrm>
                <a:off x="5179" y="2085"/>
                <a:ext cx="18" cy="18"/>
              </a:xfrm>
              <a:custGeom>
                <a:avLst/>
                <a:gdLst>
                  <a:gd name="T0" fmla="*/ 12 w 18"/>
                  <a:gd name="T1" fmla="*/ 18 h 18"/>
                  <a:gd name="T2" fmla="*/ 12 w 18"/>
                  <a:gd name="T3" fmla="*/ 12 h 18"/>
                  <a:gd name="T4" fmla="*/ 18 w 18"/>
                  <a:gd name="T5" fmla="*/ 12 h 18"/>
                  <a:gd name="T6" fmla="*/ 18 w 18"/>
                  <a:gd name="T7" fmla="*/ 6 h 18"/>
                  <a:gd name="T8" fmla="*/ 18 w 18"/>
                  <a:gd name="T9" fmla="*/ 6 h 18"/>
                  <a:gd name="T10" fmla="*/ 12 w 18"/>
                  <a:gd name="T11" fmla="*/ 0 h 18"/>
                  <a:gd name="T12" fmla="*/ 12 w 18"/>
                  <a:gd name="T13" fmla="*/ 0 h 18"/>
                  <a:gd name="T14" fmla="*/ 6 w 18"/>
                  <a:gd name="T15" fmla="*/ 0 h 18"/>
                  <a:gd name="T16" fmla="*/ 0 w 18"/>
                  <a:gd name="T17" fmla="*/ 0 h 18"/>
                  <a:gd name="T18" fmla="*/ 0 w 18"/>
                  <a:gd name="T19" fmla="*/ 6 h 18"/>
                  <a:gd name="T20" fmla="*/ 0 w 18"/>
                  <a:gd name="T21" fmla="*/ 6 h 18"/>
                  <a:gd name="T22" fmla="*/ 0 w 18"/>
                  <a:gd name="T23" fmla="*/ 6 h 18"/>
                  <a:gd name="T24" fmla="*/ 0 w 18"/>
                  <a:gd name="T25" fmla="*/ 12 h 18"/>
                  <a:gd name="T26" fmla="*/ 0 w 18"/>
                  <a:gd name="T27" fmla="*/ 12 h 18"/>
                  <a:gd name="T28" fmla="*/ 6 w 18"/>
                  <a:gd name="T29" fmla="*/ 12 h 18"/>
                  <a:gd name="T30" fmla="*/ 12 w 18"/>
                  <a:gd name="T31" fmla="*/ 18 h 18"/>
                  <a:gd name="T32" fmla="*/ 12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8"/>
                    </a:moveTo>
                    <a:lnTo>
                      <a:pt x="12" y="12"/>
                    </a:lnTo>
                    <a:lnTo>
                      <a:pt x="18" y="12"/>
                    </a:lnTo>
                    <a:lnTo>
                      <a:pt x="18" y="6"/>
                    </a:lnTo>
                    <a:lnTo>
                      <a:pt x="12" y="0"/>
                    </a:lnTo>
                    <a:lnTo>
                      <a:pt x="6" y="0"/>
                    </a:lnTo>
                    <a:lnTo>
                      <a:pt x="0" y="0"/>
                    </a:lnTo>
                    <a:lnTo>
                      <a:pt x="0" y="6"/>
                    </a:lnTo>
                    <a:lnTo>
                      <a:pt x="0" y="12"/>
                    </a:lnTo>
                    <a:lnTo>
                      <a:pt x="6" y="12"/>
                    </a:lnTo>
                    <a:lnTo>
                      <a:pt x="12"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27" name="Freeform 497"/>
              <p:cNvSpPr>
                <a:spLocks/>
              </p:cNvSpPr>
              <p:nvPr/>
            </p:nvSpPr>
            <p:spPr bwMode="auto">
              <a:xfrm>
                <a:off x="5191" y="2061"/>
                <a:ext cx="18" cy="12"/>
              </a:xfrm>
              <a:custGeom>
                <a:avLst/>
                <a:gdLst>
                  <a:gd name="T0" fmla="*/ 18 w 18"/>
                  <a:gd name="T1" fmla="*/ 6 h 12"/>
                  <a:gd name="T2" fmla="*/ 18 w 18"/>
                  <a:gd name="T3" fmla="*/ 6 h 12"/>
                  <a:gd name="T4" fmla="*/ 18 w 18"/>
                  <a:gd name="T5" fmla="*/ 6 h 12"/>
                  <a:gd name="T6" fmla="*/ 12 w 18"/>
                  <a:gd name="T7" fmla="*/ 12 h 12"/>
                  <a:gd name="T8" fmla="*/ 12 w 18"/>
                  <a:gd name="T9" fmla="*/ 12 h 12"/>
                  <a:gd name="T10" fmla="*/ 6 w 18"/>
                  <a:gd name="T11" fmla="*/ 12 h 12"/>
                  <a:gd name="T12" fmla="*/ 6 w 18"/>
                  <a:gd name="T13" fmla="*/ 12 h 12"/>
                  <a:gd name="T14" fmla="*/ 6 w 18"/>
                  <a:gd name="T15" fmla="*/ 6 h 12"/>
                  <a:gd name="T16" fmla="*/ 0 w 18"/>
                  <a:gd name="T17" fmla="*/ 6 h 12"/>
                  <a:gd name="T18" fmla="*/ 6 w 18"/>
                  <a:gd name="T19" fmla="*/ 6 h 12"/>
                  <a:gd name="T20" fmla="*/ 6 w 18"/>
                  <a:gd name="T21" fmla="*/ 0 h 12"/>
                  <a:gd name="T22" fmla="*/ 6 w 18"/>
                  <a:gd name="T23" fmla="*/ 0 h 12"/>
                  <a:gd name="T24" fmla="*/ 6 w 18"/>
                  <a:gd name="T25" fmla="*/ 0 h 12"/>
                  <a:gd name="T26" fmla="*/ 12 w 18"/>
                  <a:gd name="T27" fmla="*/ 0 h 12"/>
                  <a:gd name="T28" fmla="*/ 12 w 18"/>
                  <a:gd name="T29" fmla="*/ 0 h 12"/>
                  <a:gd name="T30" fmla="*/ 18 w 18"/>
                  <a:gd name="T31" fmla="*/ 0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12"/>
                    </a:lnTo>
                    <a:lnTo>
                      <a:pt x="6" y="12"/>
                    </a:lnTo>
                    <a:lnTo>
                      <a:pt x="6" y="6"/>
                    </a:lnTo>
                    <a:lnTo>
                      <a:pt x="0" y="6"/>
                    </a:lnTo>
                    <a:lnTo>
                      <a:pt x="6" y="6"/>
                    </a:lnTo>
                    <a:lnTo>
                      <a:pt x="6" y="0"/>
                    </a:lnTo>
                    <a:lnTo>
                      <a:pt x="12" y="0"/>
                    </a:lnTo>
                    <a:lnTo>
                      <a:pt x="18" y="0"/>
                    </a:lnTo>
                    <a:lnTo>
                      <a:pt x="18"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28" name="Freeform 498"/>
              <p:cNvSpPr>
                <a:spLocks/>
              </p:cNvSpPr>
              <p:nvPr/>
            </p:nvSpPr>
            <p:spPr bwMode="auto">
              <a:xfrm>
                <a:off x="5173" y="2031"/>
                <a:ext cx="12" cy="18"/>
              </a:xfrm>
              <a:custGeom>
                <a:avLst/>
                <a:gdLst>
                  <a:gd name="T0" fmla="*/ 12 w 12"/>
                  <a:gd name="T1" fmla="*/ 0 h 18"/>
                  <a:gd name="T2" fmla="*/ 12 w 12"/>
                  <a:gd name="T3" fmla="*/ 6 h 18"/>
                  <a:gd name="T4" fmla="*/ 12 w 12"/>
                  <a:gd name="T5" fmla="*/ 6 h 18"/>
                  <a:gd name="T6" fmla="*/ 12 w 12"/>
                  <a:gd name="T7" fmla="*/ 6 h 18"/>
                  <a:gd name="T8" fmla="*/ 12 w 12"/>
                  <a:gd name="T9" fmla="*/ 12 h 18"/>
                  <a:gd name="T10" fmla="*/ 12 w 12"/>
                  <a:gd name="T11" fmla="*/ 12 h 18"/>
                  <a:gd name="T12" fmla="*/ 6 w 12"/>
                  <a:gd name="T13" fmla="*/ 18 h 18"/>
                  <a:gd name="T14" fmla="*/ 6 w 12"/>
                  <a:gd name="T15" fmla="*/ 18 h 18"/>
                  <a:gd name="T16" fmla="*/ 6 w 12"/>
                  <a:gd name="T17" fmla="*/ 18 h 18"/>
                  <a:gd name="T18" fmla="*/ 0 w 12"/>
                  <a:gd name="T19" fmla="*/ 18 h 18"/>
                  <a:gd name="T20" fmla="*/ 0 w 12"/>
                  <a:gd name="T21" fmla="*/ 12 h 18"/>
                  <a:gd name="T22" fmla="*/ 0 w 12"/>
                  <a:gd name="T23" fmla="*/ 12 h 18"/>
                  <a:gd name="T24" fmla="*/ 0 w 12"/>
                  <a:gd name="T25" fmla="*/ 6 h 18"/>
                  <a:gd name="T26" fmla="*/ 0 w 12"/>
                  <a:gd name="T27" fmla="*/ 6 h 18"/>
                  <a:gd name="T28" fmla="*/ 6 w 12"/>
                  <a:gd name="T29" fmla="*/ 6 h 18"/>
                  <a:gd name="T30" fmla="*/ 6 w 12"/>
                  <a:gd name="T31" fmla="*/ 0 h 18"/>
                  <a:gd name="T32" fmla="*/ 12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0"/>
                    </a:moveTo>
                    <a:lnTo>
                      <a:pt x="12" y="6"/>
                    </a:lnTo>
                    <a:lnTo>
                      <a:pt x="12" y="12"/>
                    </a:lnTo>
                    <a:lnTo>
                      <a:pt x="6" y="18"/>
                    </a:lnTo>
                    <a:lnTo>
                      <a:pt x="0" y="18"/>
                    </a:lnTo>
                    <a:lnTo>
                      <a:pt x="0" y="12"/>
                    </a:lnTo>
                    <a:lnTo>
                      <a:pt x="0" y="6"/>
                    </a:lnTo>
                    <a:lnTo>
                      <a:pt x="6" y="6"/>
                    </a:lnTo>
                    <a:lnTo>
                      <a:pt x="6" y="0"/>
                    </a:lnTo>
                    <a:lnTo>
                      <a:pt x="12"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29" name="Freeform 499"/>
              <p:cNvSpPr>
                <a:spLocks/>
              </p:cNvSpPr>
              <p:nvPr/>
            </p:nvSpPr>
            <p:spPr bwMode="auto">
              <a:xfrm>
                <a:off x="5149" y="2043"/>
                <a:ext cx="12" cy="18"/>
              </a:xfrm>
              <a:custGeom>
                <a:avLst/>
                <a:gdLst>
                  <a:gd name="T0" fmla="*/ 12 w 12"/>
                  <a:gd name="T1" fmla="*/ 12 h 18"/>
                  <a:gd name="T2" fmla="*/ 12 w 12"/>
                  <a:gd name="T3" fmla="*/ 12 h 18"/>
                  <a:gd name="T4" fmla="*/ 12 w 12"/>
                  <a:gd name="T5" fmla="*/ 18 h 18"/>
                  <a:gd name="T6" fmla="*/ 6 w 12"/>
                  <a:gd name="T7" fmla="*/ 18 h 18"/>
                  <a:gd name="T8" fmla="*/ 6 w 12"/>
                  <a:gd name="T9" fmla="*/ 18 h 18"/>
                  <a:gd name="T10" fmla="*/ 0 w 12"/>
                  <a:gd name="T11" fmla="*/ 18 h 18"/>
                  <a:gd name="T12" fmla="*/ 0 w 12"/>
                  <a:gd name="T13" fmla="*/ 12 h 18"/>
                  <a:gd name="T14" fmla="*/ 0 w 12"/>
                  <a:gd name="T15" fmla="*/ 12 h 18"/>
                  <a:gd name="T16" fmla="*/ 0 w 12"/>
                  <a:gd name="T17" fmla="*/ 6 h 18"/>
                  <a:gd name="T18" fmla="*/ 0 w 12"/>
                  <a:gd name="T19" fmla="*/ 6 h 18"/>
                  <a:gd name="T20" fmla="*/ 6 w 12"/>
                  <a:gd name="T21" fmla="*/ 0 h 18"/>
                  <a:gd name="T22" fmla="*/ 6 w 12"/>
                  <a:gd name="T23" fmla="*/ 0 h 18"/>
                  <a:gd name="T24" fmla="*/ 12 w 12"/>
                  <a:gd name="T25" fmla="*/ 0 h 18"/>
                  <a:gd name="T26" fmla="*/ 12 w 12"/>
                  <a:gd name="T27" fmla="*/ 0 h 18"/>
                  <a:gd name="T28" fmla="*/ 12 w 12"/>
                  <a:gd name="T29" fmla="*/ 6 h 18"/>
                  <a:gd name="T30" fmla="*/ 12 w 12"/>
                  <a:gd name="T31" fmla="*/ 6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18"/>
                    </a:lnTo>
                    <a:lnTo>
                      <a:pt x="6" y="18"/>
                    </a:lnTo>
                    <a:lnTo>
                      <a:pt x="0" y="18"/>
                    </a:lnTo>
                    <a:lnTo>
                      <a:pt x="0" y="12"/>
                    </a:lnTo>
                    <a:lnTo>
                      <a:pt x="0" y="6"/>
                    </a:lnTo>
                    <a:lnTo>
                      <a:pt x="6" y="0"/>
                    </a:lnTo>
                    <a:lnTo>
                      <a:pt x="12" y="0"/>
                    </a:lnTo>
                    <a:lnTo>
                      <a:pt x="12" y="6"/>
                    </a:lnTo>
                    <a:lnTo>
                      <a:pt x="12"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30" name="Freeform 500"/>
              <p:cNvSpPr>
                <a:spLocks/>
              </p:cNvSpPr>
              <p:nvPr/>
            </p:nvSpPr>
            <p:spPr bwMode="auto">
              <a:xfrm>
                <a:off x="5131" y="2043"/>
                <a:ext cx="12" cy="12"/>
              </a:xfrm>
              <a:custGeom>
                <a:avLst/>
                <a:gdLst>
                  <a:gd name="T0" fmla="*/ 0 w 12"/>
                  <a:gd name="T1" fmla="*/ 12 h 12"/>
                  <a:gd name="T2" fmla="*/ 0 w 12"/>
                  <a:gd name="T3" fmla="*/ 6 h 12"/>
                  <a:gd name="T4" fmla="*/ 0 w 12"/>
                  <a:gd name="T5" fmla="*/ 6 h 12"/>
                  <a:gd name="T6" fmla="*/ 0 w 12"/>
                  <a:gd name="T7" fmla="*/ 6 h 12"/>
                  <a:gd name="T8" fmla="*/ 0 w 12"/>
                  <a:gd name="T9" fmla="*/ 0 h 12"/>
                  <a:gd name="T10" fmla="*/ 0 w 12"/>
                  <a:gd name="T11" fmla="*/ 0 h 12"/>
                  <a:gd name="T12" fmla="*/ 6 w 12"/>
                  <a:gd name="T13" fmla="*/ 0 h 12"/>
                  <a:gd name="T14" fmla="*/ 6 w 12"/>
                  <a:gd name="T15" fmla="*/ 0 h 12"/>
                  <a:gd name="T16" fmla="*/ 12 w 12"/>
                  <a:gd name="T17" fmla="*/ 0 h 12"/>
                  <a:gd name="T18" fmla="*/ 12 w 12"/>
                  <a:gd name="T19" fmla="*/ 0 h 12"/>
                  <a:gd name="T20" fmla="*/ 12 w 12"/>
                  <a:gd name="T21" fmla="*/ 0 h 12"/>
                  <a:gd name="T22" fmla="*/ 12 w 12"/>
                  <a:gd name="T23" fmla="*/ 6 h 12"/>
                  <a:gd name="T24" fmla="*/ 12 w 12"/>
                  <a:gd name="T25" fmla="*/ 6 h 12"/>
                  <a:gd name="T26" fmla="*/ 12 w 12"/>
                  <a:gd name="T27" fmla="*/ 12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0" y="0"/>
                    </a:lnTo>
                    <a:lnTo>
                      <a:pt x="6" y="0"/>
                    </a:lnTo>
                    <a:lnTo>
                      <a:pt x="12" y="0"/>
                    </a:lnTo>
                    <a:lnTo>
                      <a:pt x="12" y="6"/>
                    </a:lnTo>
                    <a:lnTo>
                      <a:pt x="12" y="12"/>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31" name="Freeform 501"/>
              <p:cNvSpPr>
                <a:spLocks/>
              </p:cNvSpPr>
              <p:nvPr/>
            </p:nvSpPr>
            <p:spPr bwMode="auto">
              <a:xfrm>
                <a:off x="5191" y="1965"/>
                <a:ext cx="120" cy="84"/>
              </a:xfrm>
              <a:custGeom>
                <a:avLst/>
                <a:gdLst>
                  <a:gd name="T0" fmla="*/ 0 w 120"/>
                  <a:gd name="T1" fmla="*/ 66 h 84"/>
                  <a:gd name="T2" fmla="*/ 0 w 120"/>
                  <a:gd name="T3" fmla="*/ 72 h 84"/>
                  <a:gd name="T4" fmla="*/ 0 w 120"/>
                  <a:gd name="T5" fmla="*/ 72 h 84"/>
                  <a:gd name="T6" fmla="*/ 6 w 120"/>
                  <a:gd name="T7" fmla="*/ 66 h 84"/>
                  <a:gd name="T8" fmla="*/ 18 w 120"/>
                  <a:gd name="T9" fmla="*/ 72 h 84"/>
                  <a:gd name="T10" fmla="*/ 42 w 120"/>
                  <a:gd name="T11" fmla="*/ 78 h 84"/>
                  <a:gd name="T12" fmla="*/ 66 w 120"/>
                  <a:gd name="T13" fmla="*/ 84 h 84"/>
                  <a:gd name="T14" fmla="*/ 66 w 120"/>
                  <a:gd name="T15" fmla="*/ 78 h 84"/>
                  <a:gd name="T16" fmla="*/ 48 w 120"/>
                  <a:gd name="T17" fmla="*/ 78 h 84"/>
                  <a:gd name="T18" fmla="*/ 30 w 120"/>
                  <a:gd name="T19" fmla="*/ 72 h 84"/>
                  <a:gd name="T20" fmla="*/ 18 w 120"/>
                  <a:gd name="T21" fmla="*/ 60 h 84"/>
                  <a:gd name="T22" fmla="*/ 18 w 120"/>
                  <a:gd name="T23" fmla="*/ 60 h 84"/>
                  <a:gd name="T24" fmla="*/ 30 w 120"/>
                  <a:gd name="T25" fmla="*/ 54 h 84"/>
                  <a:gd name="T26" fmla="*/ 36 w 120"/>
                  <a:gd name="T27" fmla="*/ 54 h 84"/>
                  <a:gd name="T28" fmla="*/ 54 w 120"/>
                  <a:gd name="T29" fmla="*/ 60 h 84"/>
                  <a:gd name="T30" fmla="*/ 78 w 120"/>
                  <a:gd name="T31" fmla="*/ 66 h 84"/>
                  <a:gd name="T32" fmla="*/ 84 w 120"/>
                  <a:gd name="T33" fmla="*/ 60 h 84"/>
                  <a:gd name="T34" fmla="*/ 78 w 120"/>
                  <a:gd name="T35" fmla="*/ 60 h 84"/>
                  <a:gd name="T36" fmla="*/ 72 w 120"/>
                  <a:gd name="T37" fmla="*/ 60 h 84"/>
                  <a:gd name="T38" fmla="*/ 60 w 120"/>
                  <a:gd name="T39" fmla="*/ 60 h 84"/>
                  <a:gd name="T40" fmla="*/ 48 w 120"/>
                  <a:gd name="T41" fmla="*/ 54 h 84"/>
                  <a:gd name="T42" fmla="*/ 42 w 120"/>
                  <a:gd name="T43" fmla="*/ 48 h 84"/>
                  <a:gd name="T44" fmla="*/ 54 w 120"/>
                  <a:gd name="T45" fmla="*/ 48 h 84"/>
                  <a:gd name="T46" fmla="*/ 60 w 120"/>
                  <a:gd name="T47" fmla="*/ 42 h 84"/>
                  <a:gd name="T48" fmla="*/ 66 w 120"/>
                  <a:gd name="T49" fmla="*/ 42 h 84"/>
                  <a:gd name="T50" fmla="*/ 78 w 120"/>
                  <a:gd name="T51" fmla="*/ 48 h 84"/>
                  <a:gd name="T52" fmla="*/ 84 w 120"/>
                  <a:gd name="T53" fmla="*/ 48 h 84"/>
                  <a:gd name="T54" fmla="*/ 96 w 120"/>
                  <a:gd name="T55" fmla="*/ 54 h 84"/>
                  <a:gd name="T56" fmla="*/ 90 w 120"/>
                  <a:gd name="T57" fmla="*/ 48 h 84"/>
                  <a:gd name="T58" fmla="*/ 78 w 120"/>
                  <a:gd name="T59" fmla="*/ 42 h 84"/>
                  <a:gd name="T60" fmla="*/ 72 w 120"/>
                  <a:gd name="T61" fmla="*/ 42 h 84"/>
                  <a:gd name="T62" fmla="*/ 90 w 120"/>
                  <a:gd name="T63" fmla="*/ 36 h 84"/>
                  <a:gd name="T64" fmla="*/ 108 w 120"/>
                  <a:gd name="T65" fmla="*/ 36 h 84"/>
                  <a:gd name="T66" fmla="*/ 120 w 120"/>
                  <a:gd name="T67" fmla="*/ 30 h 84"/>
                  <a:gd name="T68" fmla="*/ 114 w 120"/>
                  <a:gd name="T69" fmla="*/ 30 h 84"/>
                  <a:gd name="T70" fmla="*/ 96 w 120"/>
                  <a:gd name="T71" fmla="*/ 30 h 84"/>
                  <a:gd name="T72" fmla="*/ 78 w 120"/>
                  <a:gd name="T73" fmla="*/ 30 h 84"/>
                  <a:gd name="T74" fmla="*/ 72 w 120"/>
                  <a:gd name="T75" fmla="*/ 30 h 84"/>
                  <a:gd name="T76" fmla="*/ 84 w 120"/>
                  <a:gd name="T77" fmla="*/ 6 h 84"/>
                  <a:gd name="T78" fmla="*/ 84 w 120"/>
                  <a:gd name="T79" fmla="*/ 0 h 84"/>
                  <a:gd name="T80" fmla="*/ 78 w 120"/>
                  <a:gd name="T81" fmla="*/ 12 h 84"/>
                  <a:gd name="T82" fmla="*/ 66 w 120"/>
                  <a:gd name="T83" fmla="*/ 24 h 84"/>
                  <a:gd name="T84" fmla="*/ 60 w 120"/>
                  <a:gd name="T85" fmla="*/ 36 h 84"/>
                  <a:gd name="T86" fmla="*/ 54 w 120"/>
                  <a:gd name="T87" fmla="*/ 36 h 84"/>
                  <a:gd name="T88" fmla="*/ 36 w 120"/>
                  <a:gd name="T89" fmla="*/ 42 h 84"/>
                  <a:gd name="T90" fmla="*/ 36 w 120"/>
                  <a:gd name="T91" fmla="*/ 36 h 84"/>
                  <a:gd name="T92" fmla="*/ 42 w 120"/>
                  <a:gd name="T93" fmla="*/ 12 h 84"/>
                  <a:gd name="T94" fmla="*/ 42 w 120"/>
                  <a:gd name="T95" fmla="*/ 6 h 84"/>
                  <a:gd name="T96" fmla="*/ 30 w 120"/>
                  <a:gd name="T97" fmla="*/ 24 h 84"/>
                  <a:gd name="T98" fmla="*/ 24 w 120"/>
                  <a:gd name="T99" fmla="*/ 48 h 84"/>
                  <a:gd name="T100" fmla="*/ 12 w 120"/>
                  <a:gd name="T101" fmla="*/ 60 h 84"/>
                  <a:gd name="T102" fmla="*/ 6 w 120"/>
                  <a:gd name="T103" fmla="*/ 60 h 84"/>
                  <a:gd name="T104" fmla="*/ 12 w 120"/>
                  <a:gd name="T105" fmla="*/ 36 h 84"/>
                  <a:gd name="T106" fmla="*/ 6 w 120"/>
                  <a:gd name="T107" fmla="*/ 30 h 84"/>
                  <a:gd name="T108" fmla="*/ 0 w 120"/>
                  <a:gd name="T109" fmla="*/ 66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
                  <a:gd name="T166" fmla="*/ 0 h 84"/>
                  <a:gd name="T167" fmla="*/ 120 w 120"/>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 h="84">
                    <a:moveTo>
                      <a:pt x="0" y="66"/>
                    </a:moveTo>
                    <a:lnTo>
                      <a:pt x="0" y="66"/>
                    </a:lnTo>
                    <a:lnTo>
                      <a:pt x="0" y="72"/>
                    </a:lnTo>
                    <a:lnTo>
                      <a:pt x="6" y="72"/>
                    </a:lnTo>
                    <a:lnTo>
                      <a:pt x="6" y="66"/>
                    </a:lnTo>
                    <a:lnTo>
                      <a:pt x="12" y="66"/>
                    </a:lnTo>
                    <a:lnTo>
                      <a:pt x="12" y="72"/>
                    </a:lnTo>
                    <a:lnTo>
                      <a:pt x="18" y="72"/>
                    </a:lnTo>
                    <a:lnTo>
                      <a:pt x="30" y="72"/>
                    </a:lnTo>
                    <a:lnTo>
                      <a:pt x="36" y="78"/>
                    </a:lnTo>
                    <a:lnTo>
                      <a:pt x="42" y="78"/>
                    </a:lnTo>
                    <a:lnTo>
                      <a:pt x="54" y="84"/>
                    </a:lnTo>
                    <a:lnTo>
                      <a:pt x="60" y="84"/>
                    </a:lnTo>
                    <a:lnTo>
                      <a:pt x="66" y="84"/>
                    </a:lnTo>
                    <a:lnTo>
                      <a:pt x="66" y="78"/>
                    </a:lnTo>
                    <a:lnTo>
                      <a:pt x="72" y="78"/>
                    </a:lnTo>
                    <a:lnTo>
                      <a:pt x="66" y="78"/>
                    </a:lnTo>
                    <a:lnTo>
                      <a:pt x="60" y="78"/>
                    </a:lnTo>
                    <a:lnTo>
                      <a:pt x="48" y="78"/>
                    </a:lnTo>
                    <a:lnTo>
                      <a:pt x="42" y="78"/>
                    </a:lnTo>
                    <a:lnTo>
                      <a:pt x="36" y="72"/>
                    </a:lnTo>
                    <a:lnTo>
                      <a:pt x="30" y="72"/>
                    </a:lnTo>
                    <a:lnTo>
                      <a:pt x="24" y="66"/>
                    </a:lnTo>
                    <a:lnTo>
                      <a:pt x="18" y="66"/>
                    </a:lnTo>
                    <a:lnTo>
                      <a:pt x="18" y="60"/>
                    </a:lnTo>
                    <a:lnTo>
                      <a:pt x="24" y="60"/>
                    </a:lnTo>
                    <a:lnTo>
                      <a:pt x="30" y="54"/>
                    </a:lnTo>
                    <a:lnTo>
                      <a:pt x="36" y="54"/>
                    </a:lnTo>
                    <a:lnTo>
                      <a:pt x="42" y="60"/>
                    </a:lnTo>
                    <a:lnTo>
                      <a:pt x="48" y="60"/>
                    </a:lnTo>
                    <a:lnTo>
                      <a:pt x="54" y="60"/>
                    </a:lnTo>
                    <a:lnTo>
                      <a:pt x="66" y="66"/>
                    </a:lnTo>
                    <a:lnTo>
                      <a:pt x="72" y="66"/>
                    </a:lnTo>
                    <a:lnTo>
                      <a:pt x="78" y="66"/>
                    </a:lnTo>
                    <a:lnTo>
                      <a:pt x="84" y="66"/>
                    </a:lnTo>
                    <a:lnTo>
                      <a:pt x="84" y="60"/>
                    </a:lnTo>
                    <a:lnTo>
                      <a:pt x="78" y="60"/>
                    </a:lnTo>
                    <a:lnTo>
                      <a:pt x="72" y="60"/>
                    </a:lnTo>
                    <a:lnTo>
                      <a:pt x="66" y="60"/>
                    </a:lnTo>
                    <a:lnTo>
                      <a:pt x="60" y="60"/>
                    </a:lnTo>
                    <a:lnTo>
                      <a:pt x="54" y="54"/>
                    </a:lnTo>
                    <a:lnTo>
                      <a:pt x="48" y="54"/>
                    </a:lnTo>
                    <a:lnTo>
                      <a:pt x="42" y="54"/>
                    </a:lnTo>
                    <a:lnTo>
                      <a:pt x="42" y="48"/>
                    </a:lnTo>
                    <a:lnTo>
                      <a:pt x="48" y="48"/>
                    </a:lnTo>
                    <a:lnTo>
                      <a:pt x="54" y="48"/>
                    </a:lnTo>
                    <a:lnTo>
                      <a:pt x="54" y="42"/>
                    </a:lnTo>
                    <a:lnTo>
                      <a:pt x="60" y="42"/>
                    </a:lnTo>
                    <a:lnTo>
                      <a:pt x="66" y="42"/>
                    </a:lnTo>
                    <a:lnTo>
                      <a:pt x="72" y="42"/>
                    </a:lnTo>
                    <a:lnTo>
                      <a:pt x="78" y="48"/>
                    </a:lnTo>
                    <a:lnTo>
                      <a:pt x="84" y="48"/>
                    </a:lnTo>
                    <a:lnTo>
                      <a:pt x="90" y="54"/>
                    </a:lnTo>
                    <a:lnTo>
                      <a:pt x="96" y="54"/>
                    </a:lnTo>
                    <a:lnTo>
                      <a:pt x="90" y="48"/>
                    </a:lnTo>
                    <a:lnTo>
                      <a:pt x="84" y="48"/>
                    </a:lnTo>
                    <a:lnTo>
                      <a:pt x="84" y="42"/>
                    </a:lnTo>
                    <a:lnTo>
                      <a:pt x="78" y="42"/>
                    </a:lnTo>
                    <a:lnTo>
                      <a:pt x="72" y="42"/>
                    </a:lnTo>
                    <a:lnTo>
                      <a:pt x="78" y="42"/>
                    </a:lnTo>
                    <a:lnTo>
                      <a:pt x="84" y="36"/>
                    </a:lnTo>
                    <a:lnTo>
                      <a:pt x="90" y="36"/>
                    </a:lnTo>
                    <a:lnTo>
                      <a:pt x="96" y="36"/>
                    </a:lnTo>
                    <a:lnTo>
                      <a:pt x="102" y="36"/>
                    </a:lnTo>
                    <a:lnTo>
                      <a:pt x="108" y="36"/>
                    </a:lnTo>
                    <a:lnTo>
                      <a:pt x="114" y="30"/>
                    </a:lnTo>
                    <a:lnTo>
                      <a:pt x="120" y="30"/>
                    </a:lnTo>
                    <a:lnTo>
                      <a:pt x="114" y="30"/>
                    </a:lnTo>
                    <a:lnTo>
                      <a:pt x="108" y="30"/>
                    </a:lnTo>
                    <a:lnTo>
                      <a:pt x="96" y="30"/>
                    </a:lnTo>
                    <a:lnTo>
                      <a:pt x="90" y="30"/>
                    </a:lnTo>
                    <a:lnTo>
                      <a:pt x="84" y="30"/>
                    </a:lnTo>
                    <a:lnTo>
                      <a:pt x="78" y="30"/>
                    </a:lnTo>
                    <a:lnTo>
                      <a:pt x="72" y="36"/>
                    </a:lnTo>
                    <a:lnTo>
                      <a:pt x="72" y="30"/>
                    </a:lnTo>
                    <a:lnTo>
                      <a:pt x="72" y="18"/>
                    </a:lnTo>
                    <a:lnTo>
                      <a:pt x="78" y="12"/>
                    </a:lnTo>
                    <a:lnTo>
                      <a:pt x="84" y="6"/>
                    </a:lnTo>
                    <a:lnTo>
                      <a:pt x="84" y="0"/>
                    </a:lnTo>
                    <a:lnTo>
                      <a:pt x="78" y="6"/>
                    </a:lnTo>
                    <a:lnTo>
                      <a:pt x="78" y="12"/>
                    </a:lnTo>
                    <a:lnTo>
                      <a:pt x="72" y="12"/>
                    </a:lnTo>
                    <a:lnTo>
                      <a:pt x="72" y="18"/>
                    </a:lnTo>
                    <a:lnTo>
                      <a:pt x="66" y="24"/>
                    </a:lnTo>
                    <a:lnTo>
                      <a:pt x="66" y="30"/>
                    </a:lnTo>
                    <a:lnTo>
                      <a:pt x="60" y="30"/>
                    </a:lnTo>
                    <a:lnTo>
                      <a:pt x="60" y="36"/>
                    </a:lnTo>
                    <a:lnTo>
                      <a:pt x="54" y="36"/>
                    </a:lnTo>
                    <a:lnTo>
                      <a:pt x="48" y="36"/>
                    </a:lnTo>
                    <a:lnTo>
                      <a:pt x="42" y="42"/>
                    </a:lnTo>
                    <a:lnTo>
                      <a:pt x="36" y="42"/>
                    </a:lnTo>
                    <a:lnTo>
                      <a:pt x="36" y="36"/>
                    </a:lnTo>
                    <a:lnTo>
                      <a:pt x="36" y="24"/>
                    </a:lnTo>
                    <a:lnTo>
                      <a:pt x="42" y="18"/>
                    </a:lnTo>
                    <a:lnTo>
                      <a:pt x="42" y="12"/>
                    </a:lnTo>
                    <a:lnTo>
                      <a:pt x="42" y="6"/>
                    </a:lnTo>
                    <a:lnTo>
                      <a:pt x="36" y="18"/>
                    </a:lnTo>
                    <a:lnTo>
                      <a:pt x="30" y="24"/>
                    </a:lnTo>
                    <a:lnTo>
                      <a:pt x="30" y="36"/>
                    </a:lnTo>
                    <a:lnTo>
                      <a:pt x="24" y="42"/>
                    </a:lnTo>
                    <a:lnTo>
                      <a:pt x="24" y="48"/>
                    </a:lnTo>
                    <a:lnTo>
                      <a:pt x="18" y="54"/>
                    </a:lnTo>
                    <a:lnTo>
                      <a:pt x="12" y="54"/>
                    </a:lnTo>
                    <a:lnTo>
                      <a:pt x="12" y="60"/>
                    </a:lnTo>
                    <a:lnTo>
                      <a:pt x="6" y="60"/>
                    </a:lnTo>
                    <a:lnTo>
                      <a:pt x="6" y="54"/>
                    </a:lnTo>
                    <a:lnTo>
                      <a:pt x="6" y="48"/>
                    </a:lnTo>
                    <a:lnTo>
                      <a:pt x="12" y="36"/>
                    </a:lnTo>
                    <a:lnTo>
                      <a:pt x="12" y="24"/>
                    </a:lnTo>
                    <a:lnTo>
                      <a:pt x="12" y="18"/>
                    </a:lnTo>
                    <a:lnTo>
                      <a:pt x="6" y="30"/>
                    </a:lnTo>
                    <a:lnTo>
                      <a:pt x="6" y="42"/>
                    </a:lnTo>
                    <a:lnTo>
                      <a:pt x="0" y="54"/>
                    </a:lnTo>
                    <a:lnTo>
                      <a:pt x="0" y="6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32" name="Freeform 502"/>
              <p:cNvSpPr>
                <a:spLocks/>
              </p:cNvSpPr>
              <p:nvPr/>
            </p:nvSpPr>
            <p:spPr bwMode="auto">
              <a:xfrm>
                <a:off x="5197" y="2097"/>
                <a:ext cx="84" cy="101"/>
              </a:xfrm>
              <a:custGeom>
                <a:avLst/>
                <a:gdLst>
                  <a:gd name="T0" fmla="*/ 0 w 84"/>
                  <a:gd name="T1" fmla="*/ 0 h 101"/>
                  <a:gd name="T2" fmla="*/ 0 w 84"/>
                  <a:gd name="T3" fmla="*/ 6 h 101"/>
                  <a:gd name="T4" fmla="*/ 0 w 84"/>
                  <a:gd name="T5" fmla="*/ 6 h 101"/>
                  <a:gd name="T6" fmla="*/ 6 w 84"/>
                  <a:gd name="T7" fmla="*/ 18 h 101"/>
                  <a:gd name="T8" fmla="*/ 6 w 84"/>
                  <a:gd name="T9" fmla="*/ 24 h 101"/>
                  <a:gd name="T10" fmla="*/ 6 w 84"/>
                  <a:gd name="T11" fmla="*/ 48 h 101"/>
                  <a:gd name="T12" fmla="*/ 12 w 84"/>
                  <a:gd name="T13" fmla="*/ 60 h 101"/>
                  <a:gd name="T14" fmla="*/ 12 w 84"/>
                  <a:gd name="T15" fmla="*/ 60 h 101"/>
                  <a:gd name="T16" fmla="*/ 12 w 84"/>
                  <a:gd name="T17" fmla="*/ 48 h 101"/>
                  <a:gd name="T18" fmla="*/ 12 w 84"/>
                  <a:gd name="T19" fmla="*/ 30 h 101"/>
                  <a:gd name="T20" fmla="*/ 18 w 84"/>
                  <a:gd name="T21" fmla="*/ 30 h 101"/>
                  <a:gd name="T22" fmla="*/ 24 w 84"/>
                  <a:gd name="T23" fmla="*/ 30 h 101"/>
                  <a:gd name="T24" fmla="*/ 30 w 84"/>
                  <a:gd name="T25" fmla="*/ 36 h 101"/>
                  <a:gd name="T26" fmla="*/ 30 w 84"/>
                  <a:gd name="T27" fmla="*/ 42 h 101"/>
                  <a:gd name="T28" fmla="*/ 36 w 84"/>
                  <a:gd name="T29" fmla="*/ 48 h 101"/>
                  <a:gd name="T30" fmla="*/ 36 w 84"/>
                  <a:gd name="T31" fmla="*/ 65 h 101"/>
                  <a:gd name="T32" fmla="*/ 36 w 84"/>
                  <a:gd name="T33" fmla="*/ 77 h 101"/>
                  <a:gd name="T34" fmla="*/ 36 w 84"/>
                  <a:gd name="T35" fmla="*/ 89 h 101"/>
                  <a:gd name="T36" fmla="*/ 36 w 84"/>
                  <a:gd name="T37" fmla="*/ 89 h 101"/>
                  <a:gd name="T38" fmla="*/ 42 w 84"/>
                  <a:gd name="T39" fmla="*/ 89 h 101"/>
                  <a:gd name="T40" fmla="*/ 36 w 84"/>
                  <a:gd name="T41" fmla="*/ 77 h 101"/>
                  <a:gd name="T42" fmla="*/ 42 w 84"/>
                  <a:gd name="T43" fmla="*/ 71 h 101"/>
                  <a:gd name="T44" fmla="*/ 42 w 84"/>
                  <a:gd name="T45" fmla="*/ 65 h 101"/>
                  <a:gd name="T46" fmla="*/ 42 w 84"/>
                  <a:gd name="T47" fmla="*/ 54 h 101"/>
                  <a:gd name="T48" fmla="*/ 48 w 84"/>
                  <a:gd name="T49" fmla="*/ 54 h 101"/>
                  <a:gd name="T50" fmla="*/ 60 w 84"/>
                  <a:gd name="T51" fmla="*/ 71 h 101"/>
                  <a:gd name="T52" fmla="*/ 72 w 84"/>
                  <a:gd name="T53" fmla="*/ 83 h 101"/>
                  <a:gd name="T54" fmla="*/ 78 w 84"/>
                  <a:gd name="T55" fmla="*/ 95 h 101"/>
                  <a:gd name="T56" fmla="*/ 84 w 84"/>
                  <a:gd name="T57" fmla="*/ 95 h 101"/>
                  <a:gd name="T58" fmla="*/ 78 w 84"/>
                  <a:gd name="T59" fmla="*/ 83 h 101"/>
                  <a:gd name="T60" fmla="*/ 72 w 84"/>
                  <a:gd name="T61" fmla="*/ 77 h 101"/>
                  <a:gd name="T62" fmla="*/ 66 w 84"/>
                  <a:gd name="T63" fmla="*/ 65 h 101"/>
                  <a:gd name="T64" fmla="*/ 66 w 84"/>
                  <a:gd name="T65" fmla="*/ 65 h 101"/>
                  <a:gd name="T66" fmla="*/ 60 w 84"/>
                  <a:gd name="T67" fmla="*/ 60 h 101"/>
                  <a:gd name="T68" fmla="*/ 54 w 84"/>
                  <a:gd name="T69" fmla="*/ 54 h 101"/>
                  <a:gd name="T70" fmla="*/ 48 w 84"/>
                  <a:gd name="T71" fmla="*/ 48 h 101"/>
                  <a:gd name="T72" fmla="*/ 48 w 84"/>
                  <a:gd name="T73" fmla="*/ 42 h 101"/>
                  <a:gd name="T74" fmla="*/ 54 w 84"/>
                  <a:gd name="T75" fmla="*/ 48 h 101"/>
                  <a:gd name="T76" fmla="*/ 60 w 84"/>
                  <a:gd name="T77" fmla="*/ 48 h 101"/>
                  <a:gd name="T78" fmla="*/ 66 w 84"/>
                  <a:gd name="T79" fmla="*/ 48 h 101"/>
                  <a:gd name="T80" fmla="*/ 72 w 84"/>
                  <a:gd name="T81" fmla="*/ 54 h 101"/>
                  <a:gd name="T82" fmla="*/ 72 w 84"/>
                  <a:gd name="T83" fmla="*/ 54 h 101"/>
                  <a:gd name="T84" fmla="*/ 72 w 84"/>
                  <a:gd name="T85" fmla="*/ 48 h 101"/>
                  <a:gd name="T86" fmla="*/ 60 w 84"/>
                  <a:gd name="T87" fmla="*/ 42 h 101"/>
                  <a:gd name="T88" fmla="*/ 54 w 84"/>
                  <a:gd name="T89" fmla="*/ 36 h 101"/>
                  <a:gd name="T90" fmla="*/ 42 w 84"/>
                  <a:gd name="T91" fmla="*/ 36 h 101"/>
                  <a:gd name="T92" fmla="*/ 36 w 84"/>
                  <a:gd name="T93" fmla="*/ 30 h 101"/>
                  <a:gd name="T94" fmla="*/ 30 w 84"/>
                  <a:gd name="T95" fmla="*/ 30 h 101"/>
                  <a:gd name="T96" fmla="*/ 24 w 84"/>
                  <a:gd name="T97" fmla="*/ 24 h 101"/>
                  <a:gd name="T98" fmla="*/ 18 w 84"/>
                  <a:gd name="T99" fmla="*/ 18 h 101"/>
                  <a:gd name="T100" fmla="*/ 24 w 84"/>
                  <a:gd name="T101" fmla="*/ 18 h 101"/>
                  <a:gd name="T102" fmla="*/ 30 w 84"/>
                  <a:gd name="T103" fmla="*/ 18 h 101"/>
                  <a:gd name="T104" fmla="*/ 36 w 84"/>
                  <a:gd name="T105" fmla="*/ 18 h 101"/>
                  <a:gd name="T106" fmla="*/ 48 w 84"/>
                  <a:gd name="T107" fmla="*/ 18 h 101"/>
                  <a:gd name="T108" fmla="*/ 54 w 84"/>
                  <a:gd name="T109" fmla="*/ 18 h 101"/>
                  <a:gd name="T110" fmla="*/ 54 w 84"/>
                  <a:gd name="T111" fmla="*/ 18 h 101"/>
                  <a:gd name="T112" fmla="*/ 42 w 84"/>
                  <a:gd name="T113" fmla="*/ 12 h 101"/>
                  <a:gd name="T114" fmla="*/ 36 w 84"/>
                  <a:gd name="T115" fmla="*/ 12 h 101"/>
                  <a:gd name="T116" fmla="*/ 24 w 84"/>
                  <a:gd name="T117" fmla="*/ 12 h 101"/>
                  <a:gd name="T118" fmla="*/ 18 w 84"/>
                  <a:gd name="T119" fmla="*/ 12 h 101"/>
                  <a:gd name="T120" fmla="*/ 6 w 84"/>
                  <a:gd name="T121" fmla="*/ 6 h 101"/>
                  <a:gd name="T122" fmla="*/ 6 w 84"/>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01"/>
                  <a:gd name="T188" fmla="*/ 84 w 84"/>
                  <a:gd name="T189" fmla="*/ 101 h 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01">
                    <a:moveTo>
                      <a:pt x="0" y="0"/>
                    </a:moveTo>
                    <a:lnTo>
                      <a:pt x="0" y="0"/>
                    </a:lnTo>
                    <a:lnTo>
                      <a:pt x="0" y="6"/>
                    </a:lnTo>
                    <a:lnTo>
                      <a:pt x="6" y="12"/>
                    </a:lnTo>
                    <a:lnTo>
                      <a:pt x="6" y="18"/>
                    </a:lnTo>
                    <a:lnTo>
                      <a:pt x="6" y="24"/>
                    </a:lnTo>
                    <a:lnTo>
                      <a:pt x="6" y="36"/>
                    </a:lnTo>
                    <a:lnTo>
                      <a:pt x="6" y="48"/>
                    </a:lnTo>
                    <a:lnTo>
                      <a:pt x="12" y="54"/>
                    </a:lnTo>
                    <a:lnTo>
                      <a:pt x="12" y="60"/>
                    </a:lnTo>
                    <a:lnTo>
                      <a:pt x="12" y="48"/>
                    </a:lnTo>
                    <a:lnTo>
                      <a:pt x="12" y="42"/>
                    </a:lnTo>
                    <a:lnTo>
                      <a:pt x="12" y="30"/>
                    </a:lnTo>
                    <a:lnTo>
                      <a:pt x="18" y="24"/>
                    </a:lnTo>
                    <a:lnTo>
                      <a:pt x="18" y="30"/>
                    </a:lnTo>
                    <a:lnTo>
                      <a:pt x="24" y="30"/>
                    </a:lnTo>
                    <a:lnTo>
                      <a:pt x="24" y="36"/>
                    </a:lnTo>
                    <a:lnTo>
                      <a:pt x="30" y="36"/>
                    </a:lnTo>
                    <a:lnTo>
                      <a:pt x="30" y="42"/>
                    </a:lnTo>
                    <a:lnTo>
                      <a:pt x="36" y="48"/>
                    </a:lnTo>
                    <a:lnTo>
                      <a:pt x="36" y="54"/>
                    </a:lnTo>
                    <a:lnTo>
                      <a:pt x="36" y="65"/>
                    </a:lnTo>
                    <a:lnTo>
                      <a:pt x="36" y="71"/>
                    </a:lnTo>
                    <a:lnTo>
                      <a:pt x="36" y="77"/>
                    </a:lnTo>
                    <a:lnTo>
                      <a:pt x="36" y="83"/>
                    </a:lnTo>
                    <a:lnTo>
                      <a:pt x="36" y="89"/>
                    </a:lnTo>
                    <a:lnTo>
                      <a:pt x="42" y="89"/>
                    </a:lnTo>
                    <a:lnTo>
                      <a:pt x="36" y="83"/>
                    </a:lnTo>
                    <a:lnTo>
                      <a:pt x="36" y="77"/>
                    </a:lnTo>
                    <a:lnTo>
                      <a:pt x="42" y="77"/>
                    </a:lnTo>
                    <a:lnTo>
                      <a:pt x="42" y="71"/>
                    </a:lnTo>
                    <a:lnTo>
                      <a:pt x="42" y="65"/>
                    </a:lnTo>
                    <a:lnTo>
                      <a:pt x="42" y="60"/>
                    </a:lnTo>
                    <a:lnTo>
                      <a:pt x="42" y="54"/>
                    </a:lnTo>
                    <a:lnTo>
                      <a:pt x="42" y="48"/>
                    </a:lnTo>
                    <a:lnTo>
                      <a:pt x="48" y="54"/>
                    </a:lnTo>
                    <a:lnTo>
                      <a:pt x="54" y="60"/>
                    </a:lnTo>
                    <a:lnTo>
                      <a:pt x="60" y="71"/>
                    </a:lnTo>
                    <a:lnTo>
                      <a:pt x="66" y="77"/>
                    </a:lnTo>
                    <a:lnTo>
                      <a:pt x="72" y="83"/>
                    </a:lnTo>
                    <a:lnTo>
                      <a:pt x="78" y="89"/>
                    </a:lnTo>
                    <a:lnTo>
                      <a:pt x="78" y="95"/>
                    </a:lnTo>
                    <a:lnTo>
                      <a:pt x="84" y="101"/>
                    </a:lnTo>
                    <a:lnTo>
                      <a:pt x="84" y="95"/>
                    </a:lnTo>
                    <a:lnTo>
                      <a:pt x="78" y="89"/>
                    </a:lnTo>
                    <a:lnTo>
                      <a:pt x="78" y="83"/>
                    </a:lnTo>
                    <a:lnTo>
                      <a:pt x="72" y="77"/>
                    </a:lnTo>
                    <a:lnTo>
                      <a:pt x="66" y="71"/>
                    </a:lnTo>
                    <a:lnTo>
                      <a:pt x="66" y="65"/>
                    </a:lnTo>
                    <a:lnTo>
                      <a:pt x="60" y="60"/>
                    </a:lnTo>
                    <a:lnTo>
                      <a:pt x="54" y="54"/>
                    </a:lnTo>
                    <a:lnTo>
                      <a:pt x="48" y="48"/>
                    </a:lnTo>
                    <a:lnTo>
                      <a:pt x="48" y="42"/>
                    </a:lnTo>
                    <a:lnTo>
                      <a:pt x="54" y="42"/>
                    </a:lnTo>
                    <a:lnTo>
                      <a:pt x="54" y="48"/>
                    </a:lnTo>
                    <a:lnTo>
                      <a:pt x="60" y="48"/>
                    </a:lnTo>
                    <a:lnTo>
                      <a:pt x="66" y="48"/>
                    </a:lnTo>
                    <a:lnTo>
                      <a:pt x="66" y="54"/>
                    </a:lnTo>
                    <a:lnTo>
                      <a:pt x="72" y="54"/>
                    </a:lnTo>
                    <a:lnTo>
                      <a:pt x="72" y="48"/>
                    </a:lnTo>
                    <a:lnTo>
                      <a:pt x="66" y="48"/>
                    </a:lnTo>
                    <a:lnTo>
                      <a:pt x="60" y="42"/>
                    </a:lnTo>
                    <a:lnTo>
                      <a:pt x="54" y="42"/>
                    </a:lnTo>
                    <a:lnTo>
                      <a:pt x="54" y="36"/>
                    </a:lnTo>
                    <a:lnTo>
                      <a:pt x="48" y="36"/>
                    </a:lnTo>
                    <a:lnTo>
                      <a:pt x="42" y="36"/>
                    </a:lnTo>
                    <a:lnTo>
                      <a:pt x="36" y="30"/>
                    </a:lnTo>
                    <a:lnTo>
                      <a:pt x="30" y="30"/>
                    </a:lnTo>
                    <a:lnTo>
                      <a:pt x="24" y="24"/>
                    </a:lnTo>
                    <a:lnTo>
                      <a:pt x="18" y="18"/>
                    </a:lnTo>
                    <a:lnTo>
                      <a:pt x="24" y="18"/>
                    </a:lnTo>
                    <a:lnTo>
                      <a:pt x="30" y="18"/>
                    </a:lnTo>
                    <a:lnTo>
                      <a:pt x="36" y="18"/>
                    </a:lnTo>
                    <a:lnTo>
                      <a:pt x="42" y="18"/>
                    </a:lnTo>
                    <a:lnTo>
                      <a:pt x="48" y="18"/>
                    </a:lnTo>
                    <a:lnTo>
                      <a:pt x="54" y="18"/>
                    </a:lnTo>
                    <a:lnTo>
                      <a:pt x="48" y="12"/>
                    </a:lnTo>
                    <a:lnTo>
                      <a:pt x="42" y="12"/>
                    </a:lnTo>
                    <a:lnTo>
                      <a:pt x="36" y="12"/>
                    </a:lnTo>
                    <a:lnTo>
                      <a:pt x="30" y="12"/>
                    </a:lnTo>
                    <a:lnTo>
                      <a:pt x="24" y="12"/>
                    </a:lnTo>
                    <a:lnTo>
                      <a:pt x="18" y="12"/>
                    </a:lnTo>
                    <a:lnTo>
                      <a:pt x="12" y="12"/>
                    </a:lnTo>
                    <a:lnTo>
                      <a:pt x="6" y="6"/>
                    </a:lnTo>
                    <a:lnTo>
                      <a:pt x="6" y="0"/>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33" name="Freeform 503"/>
              <p:cNvSpPr>
                <a:spLocks/>
              </p:cNvSpPr>
              <p:nvPr/>
            </p:nvSpPr>
            <p:spPr bwMode="auto">
              <a:xfrm>
                <a:off x="5090" y="2079"/>
                <a:ext cx="59" cy="131"/>
              </a:xfrm>
              <a:custGeom>
                <a:avLst/>
                <a:gdLst>
                  <a:gd name="T0" fmla="*/ 53 w 59"/>
                  <a:gd name="T1" fmla="*/ 24 h 131"/>
                  <a:gd name="T2" fmla="*/ 47 w 59"/>
                  <a:gd name="T3" fmla="*/ 30 h 131"/>
                  <a:gd name="T4" fmla="*/ 47 w 59"/>
                  <a:gd name="T5" fmla="*/ 24 h 131"/>
                  <a:gd name="T6" fmla="*/ 41 w 59"/>
                  <a:gd name="T7" fmla="*/ 36 h 131"/>
                  <a:gd name="T8" fmla="*/ 47 w 59"/>
                  <a:gd name="T9" fmla="*/ 60 h 131"/>
                  <a:gd name="T10" fmla="*/ 53 w 59"/>
                  <a:gd name="T11" fmla="*/ 78 h 131"/>
                  <a:gd name="T12" fmla="*/ 53 w 59"/>
                  <a:gd name="T13" fmla="*/ 78 h 131"/>
                  <a:gd name="T14" fmla="*/ 41 w 59"/>
                  <a:gd name="T15" fmla="*/ 54 h 131"/>
                  <a:gd name="T16" fmla="*/ 30 w 59"/>
                  <a:gd name="T17" fmla="*/ 72 h 131"/>
                  <a:gd name="T18" fmla="*/ 30 w 59"/>
                  <a:gd name="T19" fmla="*/ 95 h 131"/>
                  <a:gd name="T20" fmla="*/ 30 w 59"/>
                  <a:gd name="T21" fmla="*/ 119 h 131"/>
                  <a:gd name="T22" fmla="*/ 24 w 59"/>
                  <a:gd name="T23" fmla="*/ 119 h 131"/>
                  <a:gd name="T24" fmla="*/ 24 w 59"/>
                  <a:gd name="T25" fmla="*/ 101 h 131"/>
                  <a:gd name="T26" fmla="*/ 24 w 59"/>
                  <a:gd name="T27" fmla="*/ 95 h 131"/>
                  <a:gd name="T28" fmla="*/ 18 w 59"/>
                  <a:gd name="T29" fmla="*/ 113 h 131"/>
                  <a:gd name="T30" fmla="*/ 6 w 59"/>
                  <a:gd name="T31" fmla="*/ 125 h 131"/>
                  <a:gd name="T32" fmla="*/ 0 w 59"/>
                  <a:gd name="T33" fmla="*/ 131 h 131"/>
                  <a:gd name="T34" fmla="*/ 6 w 59"/>
                  <a:gd name="T35" fmla="*/ 119 h 131"/>
                  <a:gd name="T36" fmla="*/ 18 w 59"/>
                  <a:gd name="T37" fmla="*/ 95 h 131"/>
                  <a:gd name="T38" fmla="*/ 12 w 59"/>
                  <a:gd name="T39" fmla="*/ 95 h 131"/>
                  <a:gd name="T40" fmla="*/ 6 w 59"/>
                  <a:gd name="T41" fmla="*/ 95 h 131"/>
                  <a:gd name="T42" fmla="*/ 0 w 59"/>
                  <a:gd name="T43" fmla="*/ 101 h 131"/>
                  <a:gd name="T44" fmla="*/ 0 w 59"/>
                  <a:gd name="T45" fmla="*/ 95 h 131"/>
                  <a:gd name="T46" fmla="*/ 6 w 59"/>
                  <a:gd name="T47" fmla="*/ 89 h 131"/>
                  <a:gd name="T48" fmla="*/ 18 w 59"/>
                  <a:gd name="T49" fmla="*/ 89 h 131"/>
                  <a:gd name="T50" fmla="*/ 24 w 59"/>
                  <a:gd name="T51" fmla="*/ 78 h 131"/>
                  <a:gd name="T52" fmla="*/ 35 w 59"/>
                  <a:gd name="T53" fmla="*/ 48 h 131"/>
                  <a:gd name="T54" fmla="*/ 18 w 59"/>
                  <a:gd name="T55" fmla="*/ 48 h 131"/>
                  <a:gd name="T56" fmla="*/ 6 w 59"/>
                  <a:gd name="T57" fmla="*/ 48 h 131"/>
                  <a:gd name="T58" fmla="*/ 0 w 59"/>
                  <a:gd name="T59" fmla="*/ 54 h 131"/>
                  <a:gd name="T60" fmla="*/ 0 w 59"/>
                  <a:gd name="T61" fmla="*/ 48 h 131"/>
                  <a:gd name="T62" fmla="*/ 12 w 59"/>
                  <a:gd name="T63" fmla="*/ 48 h 131"/>
                  <a:gd name="T64" fmla="*/ 24 w 59"/>
                  <a:gd name="T65" fmla="*/ 42 h 131"/>
                  <a:gd name="T66" fmla="*/ 35 w 59"/>
                  <a:gd name="T67" fmla="*/ 36 h 131"/>
                  <a:gd name="T68" fmla="*/ 41 w 59"/>
                  <a:gd name="T69" fmla="*/ 24 h 131"/>
                  <a:gd name="T70" fmla="*/ 30 w 59"/>
                  <a:gd name="T71" fmla="*/ 18 h 131"/>
                  <a:gd name="T72" fmla="*/ 24 w 59"/>
                  <a:gd name="T73" fmla="*/ 24 h 131"/>
                  <a:gd name="T74" fmla="*/ 12 w 59"/>
                  <a:gd name="T75" fmla="*/ 30 h 131"/>
                  <a:gd name="T76" fmla="*/ 6 w 59"/>
                  <a:gd name="T77" fmla="*/ 30 h 131"/>
                  <a:gd name="T78" fmla="*/ 0 w 59"/>
                  <a:gd name="T79" fmla="*/ 30 h 131"/>
                  <a:gd name="T80" fmla="*/ 6 w 59"/>
                  <a:gd name="T81" fmla="*/ 24 h 131"/>
                  <a:gd name="T82" fmla="*/ 18 w 59"/>
                  <a:gd name="T83" fmla="*/ 12 h 131"/>
                  <a:gd name="T84" fmla="*/ 24 w 59"/>
                  <a:gd name="T85" fmla="*/ 6 h 131"/>
                  <a:gd name="T86" fmla="*/ 24 w 59"/>
                  <a:gd name="T87" fmla="*/ 12 h 131"/>
                  <a:gd name="T88" fmla="*/ 30 w 59"/>
                  <a:gd name="T89" fmla="*/ 18 h 131"/>
                  <a:gd name="T90" fmla="*/ 35 w 59"/>
                  <a:gd name="T91" fmla="*/ 18 h 131"/>
                  <a:gd name="T92" fmla="*/ 47 w 59"/>
                  <a:gd name="T93" fmla="*/ 18 h 131"/>
                  <a:gd name="T94" fmla="*/ 47 w 59"/>
                  <a:gd name="T95" fmla="*/ 12 h 131"/>
                  <a:gd name="T96" fmla="*/ 53 w 59"/>
                  <a:gd name="T97" fmla="*/ 0 h 131"/>
                  <a:gd name="T98" fmla="*/ 59 w 59"/>
                  <a:gd name="T99" fmla="*/ 6 h 131"/>
                  <a:gd name="T100" fmla="*/ 53 w 59"/>
                  <a:gd name="T101" fmla="*/ 12 h 131"/>
                  <a:gd name="T102" fmla="*/ 59 w 59"/>
                  <a:gd name="T103" fmla="*/ 18 h 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131"/>
                  <a:gd name="T158" fmla="*/ 59 w 59"/>
                  <a:gd name="T159" fmla="*/ 131 h 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131">
                    <a:moveTo>
                      <a:pt x="59" y="18"/>
                    </a:moveTo>
                    <a:lnTo>
                      <a:pt x="59" y="18"/>
                    </a:lnTo>
                    <a:lnTo>
                      <a:pt x="53" y="24"/>
                    </a:lnTo>
                    <a:lnTo>
                      <a:pt x="47" y="30"/>
                    </a:lnTo>
                    <a:lnTo>
                      <a:pt x="47" y="24"/>
                    </a:lnTo>
                    <a:lnTo>
                      <a:pt x="47" y="30"/>
                    </a:lnTo>
                    <a:lnTo>
                      <a:pt x="41" y="30"/>
                    </a:lnTo>
                    <a:lnTo>
                      <a:pt x="41" y="36"/>
                    </a:lnTo>
                    <a:lnTo>
                      <a:pt x="41" y="42"/>
                    </a:lnTo>
                    <a:lnTo>
                      <a:pt x="47" y="48"/>
                    </a:lnTo>
                    <a:lnTo>
                      <a:pt x="47" y="60"/>
                    </a:lnTo>
                    <a:lnTo>
                      <a:pt x="53" y="72"/>
                    </a:lnTo>
                    <a:lnTo>
                      <a:pt x="53" y="78"/>
                    </a:lnTo>
                    <a:lnTo>
                      <a:pt x="53" y="83"/>
                    </a:lnTo>
                    <a:lnTo>
                      <a:pt x="53" y="78"/>
                    </a:lnTo>
                    <a:lnTo>
                      <a:pt x="47" y="72"/>
                    </a:lnTo>
                    <a:lnTo>
                      <a:pt x="47" y="66"/>
                    </a:lnTo>
                    <a:lnTo>
                      <a:pt x="41" y="54"/>
                    </a:lnTo>
                    <a:lnTo>
                      <a:pt x="35" y="60"/>
                    </a:lnTo>
                    <a:lnTo>
                      <a:pt x="30" y="72"/>
                    </a:lnTo>
                    <a:lnTo>
                      <a:pt x="30" y="78"/>
                    </a:lnTo>
                    <a:lnTo>
                      <a:pt x="30" y="89"/>
                    </a:lnTo>
                    <a:lnTo>
                      <a:pt x="30" y="95"/>
                    </a:lnTo>
                    <a:lnTo>
                      <a:pt x="30" y="101"/>
                    </a:lnTo>
                    <a:lnTo>
                      <a:pt x="30" y="113"/>
                    </a:lnTo>
                    <a:lnTo>
                      <a:pt x="30" y="119"/>
                    </a:lnTo>
                    <a:lnTo>
                      <a:pt x="24" y="119"/>
                    </a:lnTo>
                    <a:lnTo>
                      <a:pt x="24" y="113"/>
                    </a:lnTo>
                    <a:lnTo>
                      <a:pt x="30" y="107"/>
                    </a:lnTo>
                    <a:lnTo>
                      <a:pt x="24" y="101"/>
                    </a:lnTo>
                    <a:lnTo>
                      <a:pt x="24" y="95"/>
                    </a:lnTo>
                    <a:lnTo>
                      <a:pt x="24" y="101"/>
                    </a:lnTo>
                    <a:lnTo>
                      <a:pt x="18" y="107"/>
                    </a:lnTo>
                    <a:lnTo>
                      <a:pt x="18" y="113"/>
                    </a:lnTo>
                    <a:lnTo>
                      <a:pt x="12" y="119"/>
                    </a:lnTo>
                    <a:lnTo>
                      <a:pt x="12" y="125"/>
                    </a:lnTo>
                    <a:lnTo>
                      <a:pt x="6" y="125"/>
                    </a:lnTo>
                    <a:lnTo>
                      <a:pt x="6" y="131"/>
                    </a:lnTo>
                    <a:lnTo>
                      <a:pt x="0" y="131"/>
                    </a:lnTo>
                    <a:lnTo>
                      <a:pt x="0" y="125"/>
                    </a:lnTo>
                    <a:lnTo>
                      <a:pt x="6" y="125"/>
                    </a:lnTo>
                    <a:lnTo>
                      <a:pt x="6" y="119"/>
                    </a:lnTo>
                    <a:lnTo>
                      <a:pt x="12" y="113"/>
                    </a:lnTo>
                    <a:lnTo>
                      <a:pt x="18" y="101"/>
                    </a:lnTo>
                    <a:lnTo>
                      <a:pt x="18" y="95"/>
                    </a:lnTo>
                    <a:lnTo>
                      <a:pt x="12" y="95"/>
                    </a:lnTo>
                    <a:lnTo>
                      <a:pt x="6" y="95"/>
                    </a:lnTo>
                    <a:lnTo>
                      <a:pt x="0" y="95"/>
                    </a:lnTo>
                    <a:lnTo>
                      <a:pt x="0" y="101"/>
                    </a:lnTo>
                    <a:lnTo>
                      <a:pt x="0" y="95"/>
                    </a:lnTo>
                    <a:lnTo>
                      <a:pt x="6" y="95"/>
                    </a:lnTo>
                    <a:lnTo>
                      <a:pt x="6" y="89"/>
                    </a:lnTo>
                    <a:lnTo>
                      <a:pt x="12" y="89"/>
                    </a:lnTo>
                    <a:lnTo>
                      <a:pt x="18" y="89"/>
                    </a:lnTo>
                    <a:lnTo>
                      <a:pt x="18" y="83"/>
                    </a:lnTo>
                    <a:lnTo>
                      <a:pt x="24" y="83"/>
                    </a:lnTo>
                    <a:lnTo>
                      <a:pt x="24" y="78"/>
                    </a:lnTo>
                    <a:lnTo>
                      <a:pt x="30" y="66"/>
                    </a:lnTo>
                    <a:lnTo>
                      <a:pt x="30" y="54"/>
                    </a:lnTo>
                    <a:lnTo>
                      <a:pt x="35" y="48"/>
                    </a:lnTo>
                    <a:lnTo>
                      <a:pt x="30" y="48"/>
                    </a:lnTo>
                    <a:lnTo>
                      <a:pt x="24" y="48"/>
                    </a:lnTo>
                    <a:lnTo>
                      <a:pt x="18" y="48"/>
                    </a:lnTo>
                    <a:lnTo>
                      <a:pt x="12" y="48"/>
                    </a:lnTo>
                    <a:lnTo>
                      <a:pt x="6" y="48"/>
                    </a:lnTo>
                    <a:lnTo>
                      <a:pt x="6" y="54"/>
                    </a:lnTo>
                    <a:lnTo>
                      <a:pt x="0" y="54"/>
                    </a:lnTo>
                    <a:lnTo>
                      <a:pt x="0" y="48"/>
                    </a:lnTo>
                    <a:lnTo>
                      <a:pt x="6" y="48"/>
                    </a:lnTo>
                    <a:lnTo>
                      <a:pt x="12" y="48"/>
                    </a:lnTo>
                    <a:lnTo>
                      <a:pt x="18" y="42"/>
                    </a:lnTo>
                    <a:lnTo>
                      <a:pt x="24" y="42"/>
                    </a:lnTo>
                    <a:lnTo>
                      <a:pt x="30" y="42"/>
                    </a:lnTo>
                    <a:lnTo>
                      <a:pt x="35" y="42"/>
                    </a:lnTo>
                    <a:lnTo>
                      <a:pt x="35" y="36"/>
                    </a:lnTo>
                    <a:lnTo>
                      <a:pt x="35" y="30"/>
                    </a:lnTo>
                    <a:lnTo>
                      <a:pt x="41" y="30"/>
                    </a:lnTo>
                    <a:lnTo>
                      <a:pt x="41" y="24"/>
                    </a:lnTo>
                    <a:lnTo>
                      <a:pt x="35" y="24"/>
                    </a:lnTo>
                    <a:lnTo>
                      <a:pt x="30" y="18"/>
                    </a:lnTo>
                    <a:lnTo>
                      <a:pt x="30" y="24"/>
                    </a:lnTo>
                    <a:lnTo>
                      <a:pt x="24" y="24"/>
                    </a:lnTo>
                    <a:lnTo>
                      <a:pt x="18" y="24"/>
                    </a:lnTo>
                    <a:lnTo>
                      <a:pt x="12" y="24"/>
                    </a:lnTo>
                    <a:lnTo>
                      <a:pt x="12" y="30"/>
                    </a:lnTo>
                    <a:lnTo>
                      <a:pt x="6" y="30"/>
                    </a:lnTo>
                    <a:lnTo>
                      <a:pt x="0" y="30"/>
                    </a:lnTo>
                    <a:lnTo>
                      <a:pt x="0" y="36"/>
                    </a:lnTo>
                    <a:lnTo>
                      <a:pt x="0" y="30"/>
                    </a:lnTo>
                    <a:lnTo>
                      <a:pt x="6" y="30"/>
                    </a:lnTo>
                    <a:lnTo>
                      <a:pt x="6" y="24"/>
                    </a:lnTo>
                    <a:lnTo>
                      <a:pt x="12" y="18"/>
                    </a:lnTo>
                    <a:lnTo>
                      <a:pt x="18" y="12"/>
                    </a:lnTo>
                    <a:lnTo>
                      <a:pt x="24" y="12"/>
                    </a:lnTo>
                    <a:lnTo>
                      <a:pt x="24" y="6"/>
                    </a:lnTo>
                    <a:lnTo>
                      <a:pt x="24" y="12"/>
                    </a:lnTo>
                    <a:lnTo>
                      <a:pt x="24" y="18"/>
                    </a:lnTo>
                    <a:lnTo>
                      <a:pt x="30" y="18"/>
                    </a:lnTo>
                    <a:lnTo>
                      <a:pt x="35" y="18"/>
                    </a:lnTo>
                    <a:lnTo>
                      <a:pt x="41" y="18"/>
                    </a:lnTo>
                    <a:lnTo>
                      <a:pt x="47" y="18"/>
                    </a:lnTo>
                    <a:lnTo>
                      <a:pt x="47" y="12"/>
                    </a:lnTo>
                    <a:lnTo>
                      <a:pt x="47" y="6"/>
                    </a:lnTo>
                    <a:lnTo>
                      <a:pt x="53" y="6"/>
                    </a:lnTo>
                    <a:lnTo>
                      <a:pt x="53" y="0"/>
                    </a:lnTo>
                    <a:lnTo>
                      <a:pt x="59" y="0"/>
                    </a:lnTo>
                    <a:lnTo>
                      <a:pt x="59" y="6"/>
                    </a:lnTo>
                    <a:lnTo>
                      <a:pt x="53" y="6"/>
                    </a:lnTo>
                    <a:lnTo>
                      <a:pt x="53" y="12"/>
                    </a:lnTo>
                    <a:lnTo>
                      <a:pt x="53" y="18"/>
                    </a:lnTo>
                    <a:lnTo>
                      <a:pt x="59" y="1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34" name="Freeform 504"/>
              <p:cNvSpPr>
                <a:spLocks/>
              </p:cNvSpPr>
              <p:nvPr/>
            </p:nvSpPr>
            <p:spPr bwMode="auto">
              <a:xfrm>
                <a:off x="5149" y="2121"/>
                <a:ext cx="12" cy="18"/>
              </a:xfrm>
              <a:custGeom>
                <a:avLst/>
                <a:gdLst>
                  <a:gd name="T0" fmla="*/ 0 w 12"/>
                  <a:gd name="T1" fmla="*/ 0 h 18"/>
                  <a:gd name="T2" fmla="*/ 0 w 12"/>
                  <a:gd name="T3" fmla="*/ 0 h 18"/>
                  <a:gd name="T4" fmla="*/ 6 w 12"/>
                  <a:gd name="T5" fmla="*/ 0 h 18"/>
                  <a:gd name="T6" fmla="*/ 6 w 12"/>
                  <a:gd name="T7" fmla="*/ 0 h 18"/>
                  <a:gd name="T8" fmla="*/ 6 w 12"/>
                  <a:gd name="T9" fmla="*/ 0 h 18"/>
                  <a:gd name="T10" fmla="*/ 12 w 12"/>
                  <a:gd name="T11" fmla="*/ 6 h 18"/>
                  <a:gd name="T12" fmla="*/ 12 w 12"/>
                  <a:gd name="T13" fmla="*/ 12 h 18"/>
                  <a:gd name="T14" fmla="*/ 12 w 12"/>
                  <a:gd name="T15" fmla="*/ 12 h 18"/>
                  <a:gd name="T16" fmla="*/ 6 w 12"/>
                  <a:gd name="T17" fmla="*/ 18 h 18"/>
                  <a:gd name="T18" fmla="*/ 6 w 12"/>
                  <a:gd name="T19" fmla="*/ 18 h 18"/>
                  <a:gd name="T20" fmla="*/ 6 w 12"/>
                  <a:gd name="T21" fmla="*/ 18 h 18"/>
                  <a:gd name="T22" fmla="*/ 6 w 12"/>
                  <a:gd name="T23" fmla="*/ 18 h 18"/>
                  <a:gd name="T24" fmla="*/ 6 w 12"/>
                  <a:gd name="T25" fmla="*/ 18 h 18"/>
                  <a:gd name="T26" fmla="*/ 6 w 12"/>
                  <a:gd name="T27" fmla="*/ 12 h 18"/>
                  <a:gd name="T28" fmla="*/ 6 w 12"/>
                  <a:gd name="T29" fmla="*/ 12 h 18"/>
                  <a:gd name="T30" fmla="*/ 0 w 12"/>
                  <a:gd name="T31" fmla="*/ 6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0"/>
                    </a:lnTo>
                    <a:lnTo>
                      <a:pt x="6" y="0"/>
                    </a:lnTo>
                    <a:lnTo>
                      <a:pt x="12" y="6"/>
                    </a:lnTo>
                    <a:lnTo>
                      <a:pt x="12" y="12"/>
                    </a:lnTo>
                    <a:lnTo>
                      <a:pt x="6" y="18"/>
                    </a:lnTo>
                    <a:lnTo>
                      <a:pt x="6" y="12"/>
                    </a:lnTo>
                    <a:lnTo>
                      <a:pt x="0" y="6"/>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35" name="Freeform 505"/>
              <p:cNvSpPr>
                <a:spLocks/>
              </p:cNvSpPr>
              <p:nvPr/>
            </p:nvSpPr>
            <p:spPr bwMode="auto">
              <a:xfrm>
                <a:off x="4899" y="2013"/>
                <a:ext cx="191" cy="114"/>
              </a:xfrm>
              <a:custGeom>
                <a:avLst/>
                <a:gdLst>
                  <a:gd name="T0" fmla="*/ 173 w 191"/>
                  <a:gd name="T1" fmla="*/ 42 h 114"/>
                  <a:gd name="T2" fmla="*/ 155 w 191"/>
                  <a:gd name="T3" fmla="*/ 48 h 114"/>
                  <a:gd name="T4" fmla="*/ 137 w 191"/>
                  <a:gd name="T5" fmla="*/ 78 h 114"/>
                  <a:gd name="T6" fmla="*/ 125 w 191"/>
                  <a:gd name="T7" fmla="*/ 96 h 114"/>
                  <a:gd name="T8" fmla="*/ 101 w 191"/>
                  <a:gd name="T9" fmla="*/ 114 h 114"/>
                  <a:gd name="T10" fmla="*/ 95 w 191"/>
                  <a:gd name="T11" fmla="*/ 114 h 114"/>
                  <a:gd name="T12" fmla="*/ 107 w 191"/>
                  <a:gd name="T13" fmla="*/ 102 h 114"/>
                  <a:gd name="T14" fmla="*/ 131 w 191"/>
                  <a:gd name="T15" fmla="*/ 84 h 114"/>
                  <a:gd name="T16" fmla="*/ 137 w 191"/>
                  <a:gd name="T17" fmla="*/ 60 h 114"/>
                  <a:gd name="T18" fmla="*/ 137 w 191"/>
                  <a:gd name="T19" fmla="*/ 54 h 114"/>
                  <a:gd name="T20" fmla="*/ 125 w 191"/>
                  <a:gd name="T21" fmla="*/ 66 h 114"/>
                  <a:gd name="T22" fmla="*/ 107 w 191"/>
                  <a:gd name="T23" fmla="*/ 72 h 114"/>
                  <a:gd name="T24" fmla="*/ 89 w 191"/>
                  <a:gd name="T25" fmla="*/ 90 h 114"/>
                  <a:gd name="T26" fmla="*/ 59 w 191"/>
                  <a:gd name="T27" fmla="*/ 108 h 114"/>
                  <a:gd name="T28" fmla="*/ 47 w 191"/>
                  <a:gd name="T29" fmla="*/ 108 h 114"/>
                  <a:gd name="T30" fmla="*/ 71 w 191"/>
                  <a:gd name="T31" fmla="*/ 96 h 114"/>
                  <a:gd name="T32" fmla="*/ 95 w 191"/>
                  <a:gd name="T33" fmla="*/ 72 h 114"/>
                  <a:gd name="T34" fmla="*/ 95 w 191"/>
                  <a:gd name="T35" fmla="*/ 66 h 114"/>
                  <a:gd name="T36" fmla="*/ 83 w 191"/>
                  <a:gd name="T37" fmla="*/ 66 h 114"/>
                  <a:gd name="T38" fmla="*/ 71 w 191"/>
                  <a:gd name="T39" fmla="*/ 72 h 114"/>
                  <a:gd name="T40" fmla="*/ 47 w 191"/>
                  <a:gd name="T41" fmla="*/ 78 h 114"/>
                  <a:gd name="T42" fmla="*/ 23 w 191"/>
                  <a:gd name="T43" fmla="*/ 90 h 114"/>
                  <a:gd name="T44" fmla="*/ 12 w 191"/>
                  <a:gd name="T45" fmla="*/ 90 h 114"/>
                  <a:gd name="T46" fmla="*/ 35 w 191"/>
                  <a:gd name="T47" fmla="*/ 84 h 114"/>
                  <a:gd name="T48" fmla="*/ 53 w 191"/>
                  <a:gd name="T49" fmla="*/ 72 h 114"/>
                  <a:gd name="T50" fmla="*/ 35 w 191"/>
                  <a:gd name="T51" fmla="*/ 66 h 114"/>
                  <a:gd name="T52" fmla="*/ 12 w 191"/>
                  <a:gd name="T53" fmla="*/ 66 h 114"/>
                  <a:gd name="T54" fmla="*/ 0 w 191"/>
                  <a:gd name="T55" fmla="*/ 72 h 114"/>
                  <a:gd name="T56" fmla="*/ 17 w 191"/>
                  <a:gd name="T57" fmla="*/ 60 h 114"/>
                  <a:gd name="T58" fmla="*/ 47 w 191"/>
                  <a:gd name="T59" fmla="*/ 60 h 114"/>
                  <a:gd name="T60" fmla="*/ 47 w 191"/>
                  <a:gd name="T61" fmla="*/ 48 h 114"/>
                  <a:gd name="T62" fmla="*/ 23 w 191"/>
                  <a:gd name="T63" fmla="*/ 36 h 114"/>
                  <a:gd name="T64" fmla="*/ 17 w 191"/>
                  <a:gd name="T65" fmla="*/ 30 h 114"/>
                  <a:gd name="T66" fmla="*/ 41 w 191"/>
                  <a:gd name="T67" fmla="*/ 36 h 114"/>
                  <a:gd name="T68" fmla="*/ 65 w 191"/>
                  <a:gd name="T69" fmla="*/ 54 h 114"/>
                  <a:gd name="T70" fmla="*/ 77 w 191"/>
                  <a:gd name="T71" fmla="*/ 54 h 114"/>
                  <a:gd name="T72" fmla="*/ 95 w 191"/>
                  <a:gd name="T73" fmla="*/ 54 h 114"/>
                  <a:gd name="T74" fmla="*/ 89 w 191"/>
                  <a:gd name="T75" fmla="*/ 48 h 114"/>
                  <a:gd name="T76" fmla="*/ 77 w 191"/>
                  <a:gd name="T77" fmla="*/ 30 h 114"/>
                  <a:gd name="T78" fmla="*/ 65 w 191"/>
                  <a:gd name="T79" fmla="*/ 24 h 114"/>
                  <a:gd name="T80" fmla="*/ 59 w 191"/>
                  <a:gd name="T81" fmla="*/ 18 h 114"/>
                  <a:gd name="T82" fmla="*/ 53 w 191"/>
                  <a:gd name="T83" fmla="*/ 12 h 114"/>
                  <a:gd name="T84" fmla="*/ 77 w 191"/>
                  <a:gd name="T85" fmla="*/ 30 h 114"/>
                  <a:gd name="T86" fmla="*/ 101 w 191"/>
                  <a:gd name="T87" fmla="*/ 48 h 114"/>
                  <a:gd name="T88" fmla="*/ 113 w 191"/>
                  <a:gd name="T89" fmla="*/ 54 h 114"/>
                  <a:gd name="T90" fmla="*/ 125 w 191"/>
                  <a:gd name="T91" fmla="*/ 48 h 114"/>
                  <a:gd name="T92" fmla="*/ 137 w 191"/>
                  <a:gd name="T93" fmla="*/ 48 h 114"/>
                  <a:gd name="T94" fmla="*/ 137 w 191"/>
                  <a:gd name="T95" fmla="*/ 42 h 114"/>
                  <a:gd name="T96" fmla="*/ 125 w 191"/>
                  <a:gd name="T97" fmla="*/ 24 h 114"/>
                  <a:gd name="T98" fmla="*/ 101 w 191"/>
                  <a:gd name="T99" fmla="*/ 6 h 114"/>
                  <a:gd name="T100" fmla="*/ 95 w 191"/>
                  <a:gd name="T101" fmla="*/ 0 h 114"/>
                  <a:gd name="T102" fmla="*/ 119 w 191"/>
                  <a:gd name="T103" fmla="*/ 18 h 114"/>
                  <a:gd name="T104" fmla="*/ 143 w 191"/>
                  <a:gd name="T105" fmla="*/ 36 h 114"/>
                  <a:gd name="T106" fmla="*/ 161 w 191"/>
                  <a:gd name="T107" fmla="*/ 36 h 114"/>
                  <a:gd name="T108" fmla="*/ 185 w 191"/>
                  <a:gd name="T109" fmla="*/ 30 h 114"/>
                  <a:gd name="T110" fmla="*/ 185 w 191"/>
                  <a:gd name="T111" fmla="*/ 30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14"/>
                  <a:gd name="T170" fmla="*/ 191 w 191"/>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14">
                    <a:moveTo>
                      <a:pt x="185" y="36"/>
                    </a:moveTo>
                    <a:lnTo>
                      <a:pt x="179" y="36"/>
                    </a:lnTo>
                    <a:lnTo>
                      <a:pt x="173" y="42"/>
                    </a:lnTo>
                    <a:lnTo>
                      <a:pt x="167" y="42"/>
                    </a:lnTo>
                    <a:lnTo>
                      <a:pt x="161" y="48"/>
                    </a:lnTo>
                    <a:lnTo>
                      <a:pt x="155" y="48"/>
                    </a:lnTo>
                    <a:lnTo>
                      <a:pt x="149" y="54"/>
                    </a:lnTo>
                    <a:lnTo>
                      <a:pt x="149" y="60"/>
                    </a:lnTo>
                    <a:lnTo>
                      <a:pt x="143" y="66"/>
                    </a:lnTo>
                    <a:lnTo>
                      <a:pt x="137" y="78"/>
                    </a:lnTo>
                    <a:lnTo>
                      <a:pt x="131" y="84"/>
                    </a:lnTo>
                    <a:lnTo>
                      <a:pt x="131" y="90"/>
                    </a:lnTo>
                    <a:lnTo>
                      <a:pt x="125" y="90"/>
                    </a:lnTo>
                    <a:lnTo>
                      <a:pt x="125" y="96"/>
                    </a:lnTo>
                    <a:lnTo>
                      <a:pt x="119" y="102"/>
                    </a:lnTo>
                    <a:lnTo>
                      <a:pt x="113" y="108"/>
                    </a:lnTo>
                    <a:lnTo>
                      <a:pt x="107" y="108"/>
                    </a:lnTo>
                    <a:lnTo>
                      <a:pt x="101" y="114"/>
                    </a:lnTo>
                    <a:lnTo>
                      <a:pt x="95" y="114"/>
                    </a:lnTo>
                    <a:lnTo>
                      <a:pt x="101" y="108"/>
                    </a:lnTo>
                    <a:lnTo>
                      <a:pt x="107" y="102"/>
                    </a:lnTo>
                    <a:lnTo>
                      <a:pt x="113" y="96"/>
                    </a:lnTo>
                    <a:lnTo>
                      <a:pt x="119" y="90"/>
                    </a:lnTo>
                    <a:lnTo>
                      <a:pt x="125" y="84"/>
                    </a:lnTo>
                    <a:lnTo>
                      <a:pt x="131" y="84"/>
                    </a:lnTo>
                    <a:lnTo>
                      <a:pt x="131" y="78"/>
                    </a:lnTo>
                    <a:lnTo>
                      <a:pt x="131" y="72"/>
                    </a:lnTo>
                    <a:lnTo>
                      <a:pt x="137" y="66"/>
                    </a:lnTo>
                    <a:lnTo>
                      <a:pt x="137" y="60"/>
                    </a:lnTo>
                    <a:lnTo>
                      <a:pt x="137" y="54"/>
                    </a:lnTo>
                    <a:lnTo>
                      <a:pt x="131" y="60"/>
                    </a:lnTo>
                    <a:lnTo>
                      <a:pt x="125" y="60"/>
                    </a:lnTo>
                    <a:lnTo>
                      <a:pt x="125" y="66"/>
                    </a:lnTo>
                    <a:lnTo>
                      <a:pt x="119" y="66"/>
                    </a:lnTo>
                    <a:lnTo>
                      <a:pt x="113" y="72"/>
                    </a:lnTo>
                    <a:lnTo>
                      <a:pt x="107" y="72"/>
                    </a:lnTo>
                    <a:lnTo>
                      <a:pt x="101" y="78"/>
                    </a:lnTo>
                    <a:lnTo>
                      <a:pt x="95" y="84"/>
                    </a:lnTo>
                    <a:lnTo>
                      <a:pt x="89" y="90"/>
                    </a:lnTo>
                    <a:lnTo>
                      <a:pt x="83" y="96"/>
                    </a:lnTo>
                    <a:lnTo>
                      <a:pt x="71" y="102"/>
                    </a:lnTo>
                    <a:lnTo>
                      <a:pt x="65" y="102"/>
                    </a:lnTo>
                    <a:lnTo>
                      <a:pt x="59" y="108"/>
                    </a:lnTo>
                    <a:lnTo>
                      <a:pt x="53" y="108"/>
                    </a:lnTo>
                    <a:lnTo>
                      <a:pt x="47" y="108"/>
                    </a:lnTo>
                    <a:lnTo>
                      <a:pt x="53" y="108"/>
                    </a:lnTo>
                    <a:lnTo>
                      <a:pt x="59" y="102"/>
                    </a:lnTo>
                    <a:lnTo>
                      <a:pt x="65" y="96"/>
                    </a:lnTo>
                    <a:lnTo>
                      <a:pt x="71" y="96"/>
                    </a:lnTo>
                    <a:lnTo>
                      <a:pt x="83" y="90"/>
                    </a:lnTo>
                    <a:lnTo>
                      <a:pt x="89" y="84"/>
                    </a:lnTo>
                    <a:lnTo>
                      <a:pt x="95" y="78"/>
                    </a:lnTo>
                    <a:lnTo>
                      <a:pt x="95" y="72"/>
                    </a:lnTo>
                    <a:lnTo>
                      <a:pt x="101" y="72"/>
                    </a:lnTo>
                    <a:lnTo>
                      <a:pt x="101" y="66"/>
                    </a:lnTo>
                    <a:lnTo>
                      <a:pt x="95" y="66"/>
                    </a:lnTo>
                    <a:lnTo>
                      <a:pt x="89" y="66"/>
                    </a:lnTo>
                    <a:lnTo>
                      <a:pt x="83" y="66"/>
                    </a:lnTo>
                    <a:lnTo>
                      <a:pt x="77" y="66"/>
                    </a:lnTo>
                    <a:lnTo>
                      <a:pt x="77" y="72"/>
                    </a:lnTo>
                    <a:lnTo>
                      <a:pt x="71" y="72"/>
                    </a:lnTo>
                    <a:lnTo>
                      <a:pt x="65" y="72"/>
                    </a:lnTo>
                    <a:lnTo>
                      <a:pt x="59" y="78"/>
                    </a:lnTo>
                    <a:lnTo>
                      <a:pt x="47" y="78"/>
                    </a:lnTo>
                    <a:lnTo>
                      <a:pt x="41" y="84"/>
                    </a:lnTo>
                    <a:lnTo>
                      <a:pt x="35" y="84"/>
                    </a:lnTo>
                    <a:lnTo>
                      <a:pt x="29" y="90"/>
                    </a:lnTo>
                    <a:lnTo>
                      <a:pt x="23" y="90"/>
                    </a:lnTo>
                    <a:lnTo>
                      <a:pt x="17" y="90"/>
                    </a:lnTo>
                    <a:lnTo>
                      <a:pt x="12" y="90"/>
                    </a:lnTo>
                    <a:lnTo>
                      <a:pt x="17" y="90"/>
                    </a:lnTo>
                    <a:lnTo>
                      <a:pt x="23" y="84"/>
                    </a:lnTo>
                    <a:lnTo>
                      <a:pt x="29" y="84"/>
                    </a:lnTo>
                    <a:lnTo>
                      <a:pt x="35" y="84"/>
                    </a:lnTo>
                    <a:lnTo>
                      <a:pt x="41" y="78"/>
                    </a:lnTo>
                    <a:lnTo>
                      <a:pt x="47" y="78"/>
                    </a:lnTo>
                    <a:lnTo>
                      <a:pt x="53" y="72"/>
                    </a:lnTo>
                    <a:lnTo>
                      <a:pt x="59" y="66"/>
                    </a:lnTo>
                    <a:lnTo>
                      <a:pt x="53" y="66"/>
                    </a:lnTo>
                    <a:lnTo>
                      <a:pt x="41" y="66"/>
                    </a:lnTo>
                    <a:lnTo>
                      <a:pt x="35" y="66"/>
                    </a:lnTo>
                    <a:lnTo>
                      <a:pt x="29" y="66"/>
                    </a:lnTo>
                    <a:lnTo>
                      <a:pt x="23" y="66"/>
                    </a:lnTo>
                    <a:lnTo>
                      <a:pt x="12" y="66"/>
                    </a:lnTo>
                    <a:lnTo>
                      <a:pt x="6" y="72"/>
                    </a:lnTo>
                    <a:lnTo>
                      <a:pt x="0" y="72"/>
                    </a:lnTo>
                    <a:lnTo>
                      <a:pt x="0" y="66"/>
                    </a:lnTo>
                    <a:lnTo>
                      <a:pt x="6" y="66"/>
                    </a:lnTo>
                    <a:lnTo>
                      <a:pt x="12" y="66"/>
                    </a:lnTo>
                    <a:lnTo>
                      <a:pt x="17" y="60"/>
                    </a:lnTo>
                    <a:lnTo>
                      <a:pt x="23" y="60"/>
                    </a:lnTo>
                    <a:lnTo>
                      <a:pt x="29" y="60"/>
                    </a:lnTo>
                    <a:lnTo>
                      <a:pt x="41" y="60"/>
                    </a:lnTo>
                    <a:lnTo>
                      <a:pt x="47" y="60"/>
                    </a:lnTo>
                    <a:lnTo>
                      <a:pt x="53" y="60"/>
                    </a:lnTo>
                    <a:lnTo>
                      <a:pt x="53" y="54"/>
                    </a:lnTo>
                    <a:lnTo>
                      <a:pt x="47" y="54"/>
                    </a:lnTo>
                    <a:lnTo>
                      <a:pt x="47" y="48"/>
                    </a:lnTo>
                    <a:lnTo>
                      <a:pt x="41" y="42"/>
                    </a:lnTo>
                    <a:lnTo>
                      <a:pt x="35" y="42"/>
                    </a:lnTo>
                    <a:lnTo>
                      <a:pt x="29" y="36"/>
                    </a:lnTo>
                    <a:lnTo>
                      <a:pt x="23" y="36"/>
                    </a:lnTo>
                    <a:lnTo>
                      <a:pt x="17" y="30"/>
                    </a:lnTo>
                    <a:lnTo>
                      <a:pt x="23" y="30"/>
                    </a:lnTo>
                    <a:lnTo>
                      <a:pt x="29" y="30"/>
                    </a:lnTo>
                    <a:lnTo>
                      <a:pt x="35" y="36"/>
                    </a:lnTo>
                    <a:lnTo>
                      <a:pt x="41" y="36"/>
                    </a:lnTo>
                    <a:lnTo>
                      <a:pt x="47" y="42"/>
                    </a:lnTo>
                    <a:lnTo>
                      <a:pt x="53" y="48"/>
                    </a:lnTo>
                    <a:lnTo>
                      <a:pt x="59" y="48"/>
                    </a:lnTo>
                    <a:lnTo>
                      <a:pt x="65" y="54"/>
                    </a:lnTo>
                    <a:lnTo>
                      <a:pt x="71" y="54"/>
                    </a:lnTo>
                    <a:lnTo>
                      <a:pt x="77" y="54"/>
                    </a:lnTo>
                    <a:lnTo>
                      <a:pt x="83" y="54"/>
                    </a:lnTo>
                    <a:lnTo>
                      <a:pt x="89" y="54"/>
                    </a:lnTo>
                    <a:lnTo>
                      <a:pt x="95" y="54"/>
                    </a:lnTo>
                    <a:lnTo>
                      <a:pt x="89" y="48"/>
                    </a:lnTo>
                    <a:lnTo>
                      <a:pt x="83" y="42"/>
                    </a:lnTo>
                    <a:lnTo>
                      <a:pt x="83" y="36"/>
                    </a:lnTo>
                    <a:lnTo>
                      <a:pt x="77" y="36"/>
                    </a:lnTo>
                    <a:lnTo>
                      <a:pt x="77" y="30"/>
                    </a:lnTo>
                    <a:lnTo>
                      <a:pt x="71" y="30"/>
                    </a:lnTo>
                    <a:lnTo>
                      <a:pt x="71" y="24"/>
                    </a:lnTo>
                    <a:lnTo>
                      <a:pt x="65" y="24"/>
                    </a:lnTo>
                    <a:lnTo>
                      <a:pt x="59" y="24"/>
                    </a:lnTo>
                    <a:lnTo>
                      <a:pt x="59" y="18"/>
                    </a:lnTo>
                    <a:lnTo>
                      <a:pt x="53" y="18"/>
                    </a:lnTo>
                    <a:lnTo>
                      <a:pt x="53" y="12"/>
                    </a:lnTo>
                    <a:lnTo>
                      <a:pt x="59" y="18"/>
                    </a:lnTo>
                    <a:lnTo>
                      <a:pt x="65" y="18"/>
                    </a:lnTo>
                    <a:lnTo>
                      <a:pt x="71" y="24"/>
                    </a:lnTo>
                    <a:lnTo>
                      <a:pt x="77" y="30"/>
                    </a:lnTo>
                    <a:lnTo>
                      <a:pt x="83" y="36"/>
                    </a:lnTo>
                    <a:lnTo>
                      <a:pt x="89" y="36"/>
                    </a:lnTo>
                    <a:lnTo>
                      <a:pt x="95" y="42"/>
                    </a:lnTo>
                    <a:lnTo>
                      <a:pt x="101" y="48"/>
                    </a:lnTo>
                    <a:lnTo>
                      <a:pt x="107" y="54"/>
                    </a:lnTo>
                    <a:lnTo>
                      <a:pt x="113" y="54"/>
                    </a:lnTo>
                    <a:lnTo>
                      <a:pt x="119" y="54"/>
                    </a:lnTo>
                    <a:lnTo>
                      <a:pt x="125" y="48"/>
                    </a:lnTo>
                    <a:lnTo>
                      <a:pt x="131" y="48"/>
                    </a:lnTo>
                    <a:lnTo>
                      <a:pt x="137" y="48"/>
                    </a:lnTo>
                    <a:lnTo>
                      <a:pt x="137" y="42"/>
                    </a:lnTo>
                    <a:lnTo>
                      <a:pt x="137" y="36"/>
                    </a:lnTo>
                    <a:lnTo>
                      <a:pt x="131" y="36"/>
                    </a:lnTo>
                    <a:lnTo>
                      <a:pt x="125" y="30"/>
                    </a:lnTo>
                    <a:lnTo>
                      <a:pt x="125" y="24"/>
                    </a:lnTo>
                    <a:lnTo>
                      <a:pt x="119" y="18"/>
                    </a:lnTo>
                    <a:lnTo>
                      <a:pt x="113" y="12"/>
                    </a:lnTo>
                    <a:lnTo>
                      <a:pt x="107" y="12"/>
                    </a:lnTo>
                    <a:lnTo>
                      <a:pt x="101" y="6"/>
                    </a:lnTo>
                    <a:lnTo>
                      <a:pt x="95" y="6"/>
                    </a:lnTo>
                    <a:lnTo>
                      <a:pt x="95" y="0"/>
                    </a:lnTo>
                    <a:lnTo>
                      <a:pt x="101" y="6"/>
                    </a:lnTo>
                    <a:lnTo>
                      <a:pt x="107" y="6"/>
                    </a:lnTo>
                    <a:lnTo>
                      <a:pt x="113" y="12"/>
                    </a:lnTo>
                    <a:lnTo>
                      <a:pt x="119" y="18"/>
                    </a:lnTo>
                    <a:lnTo>
                      <a:pt x="125" y="24"/>
                    </a:lnTo>
                    <a:lnTo>
                      <a:pt x="131" y="30"/>
                    </a:lnTo>
                    <a:lnTo>
                      <a:pt x="137" y="30"/>
                    </a:lnTo>
                    <a:lnTo>
                      <a:pt x="143" y="36"/>
                    </a:lnTo>
                    <a:lnTo>
                      <a:pt x="149" y="36"/>
                    </a:lnTo>
                    <a:lnTo>
                      <a:pt x="155" y="36"/>
                    </a:lnTo>
                    <a:lnTo>
                      <a:pt x="161" y="36"/>
                    </a:lnTo>
                    <a:lnTo>
                      <a:pt x="167" y="36"/>
                    </a:lnTo>
                    <a:lnTo>
                      <a:pt x="173" y="30"/>
                    </a:lnTo>
                    <a:lnTo>
                      <a:pt x="179" y="30"/>
                    </a:lnTo>
                    <a:lnTo>
                      <a:pt x="185" y="30"/>
                    </a:lnTo>
                    <a:lnTo>
                      <a:pt x="191" y="30"/>
                    </a:lnTo>
                    <a:lnTo>
                      <a:pt x="185" y="30"/>
                    </a:lnTo>
                    <a:lnTo>
                      <a:pt x="185" y="3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36" name="Freeform 506"/>
              <p:cNvSpPr>
                <a:spLocks/>
              </p:cNvSpPr>
              <p:nvPr/>
            </p:nvSpPr>
            <p:spPr bwMode="auto">
              <a:xfrm>
                <a:off x="5000" y="1899"/>
                <a:ext cx="131" cy="126"/>
              </a:xfrm>
              <a:custGeom>
                <a:avLst/>
                <a:gdLst>
                  <a:gd name="T0" fmla="*/ 120 w 131"/>
                  <a:gd name="T1" fmla="*/ 120 h 126"/>
                  <a:gd name="T2" fmla="*/ 114 w 131"/>
                  <a:gd name="T3" fmla="*/ 114 h 126"/>
                  <a:gd name="T4" fmla="*/ 102 w 131"/>
                  <a:gd name="T5" fmla="*/ 114 h 126"/>
                  <a:gd name="T6" fmla="*/ 78 w 131"/>
                  <a:gd name="T7" fmla="*/ 114 h 126"/>
                  <a:gd name="T8" fmla="*/ 54 w 131"/>
                  <a:gd name="T9" fmla="*/ 114 h 126"/>
                  <a:gd name="T10" fmla="*/ 36 w 131"/>
                  <a:gd name="T11" fmla="*/ 108 h 126"/>
                  <a:gd name="T12" fmla="*/ 48 w 131"/>
                  <a:gd name="T13" fmla="*/ 108 h 126"/>
                  <a:gd name="T14" fmla="*/ 66 w 131"/>
                  <a:gd name="T15" fmla="*/ 108 h 126"/>
                  <a:gd name="T16" fmla="*/ 90 w 131"/>
                  <a:gd name="T17" fmla="*/ 108 h 126"/>
                  <a:gd name="T18" fmla="*/ 96 w 131"/>
                  <a:gd name="T19" fmla="*/ 102 h 126"/>
                  <a:gd name="T20" fmla="*/ 84 w 131"/>
                  <a:gd name="T21" fmla="*/ 96 h 126"/>
                  <a:gd name="T22" fmla="*/ 72 w 131"/>
                  <a:gd name="T23" fmla="*/ 90 h 126"/>
                  <a:gd name="T24" fmla="*/ 60 w 131"/>
                  <a:gd name="T25" fmla="*/ 90 h 126"/>
                  <a:gd name="T26" fmla="*/ 30 w 131"/>
                  <a:gd name="T27" fmla="*/ 84 h 126"/>
                  <a:gd name="T28" fmla="*/ 12 w 131"/>
                  <a:gd name="T29" fmla="*/ 72 h 126"/>
                  <a:gd name="T30" fmla="*/ 12 w 131"/>
                  <a:gd name="T31" fmla="*/ 72 h 126"/>
                  <a:gd name="T32" fmla="*/ 24 w 131"/>
                  <a:gd name="T33" fmla="*/ 78 h 126"/>
                  <a:gd name="T34" fmla="*/ 48 w 131"/>
                  <a:gd name="T35" fmla="*/ 84 h 126"/>
                  <a:gd name="T36" fmla="*/ 66 w 131"/>
                  <a:gd name="T37" fmla="*/ 84 h 126"/>
                  <a:gd name="T38" fmla="*/ 48 w 131"/>
                  <a:gd name="T39" fmla="*/ 72 h 126"/>
                  <a:gd name="T40" fmla="*/ 36 w 131"/>
                  <a:gd name="T41" fmla="*/ 66 h 126"/>
                  <a:gd name="T42" fmla="*/ 18 w 131"/>
                  <a:gd name="T43" fmla="*/ 60 h 126"/>
                  <a:gd name="T44" fmla="*/ 0 w 131"/>
                  <a:gd name="T45" fmla="*/ 36 h 126"/>
                  <a:gd name="T46" fmla="*/ 18 w 131"/>
                  <a:gd name="T47" fmla="*/ 48 h 126"/>
                  <a:gd name="T48" fmla="*/ 30 w 131"/>
                  <a:gd name="T49" fmla="*/ 54 h 126"/>
                  <a:gd name="T50" fmla="*/ 36 w 131"/>
                  <a:gd name="T51" fmla="*/ 54 h 126"/>
                  <a:gd name="T52" fmla="*/ 18 w 131"/>
                  <a:gd name="T53" fmla="*/ 30 h 126"/>
                  <a:gd name="T54" fmla="*/ 12 w 131"/>
                  <a:gd name="T55" fmla="*/ 18 h 126"/>
                  <a:gd name="T56" fmla="*/ 6 w 131"/>
                  <a:gd name="T57" fmla="*/ 12 h 126"/>
                  <a:gd name="T58" fmla="*/ 12 w 131"/>
                  <a:gd name="T59" fmla="*/ 6 h 126"/>
                  <a:gd name="T60" fmla="*/ 24 w 131"/>
                  <a:gd name="T61" fmla="*/ 30 h 126"/>
                  <a:gd name="T62" fmla="*/ 42 w 131"/>
                  <a:gd name="T63" fmla="*/ 54 h 126"/>
                  <a:gd name="T64" fmla="*/ 48 w 131"/>
                  <a:gd name="T65" fmla="*/ 54 h 126"/>
                  <a:gd name="T66" fmla="*/ 48 w 131"/>
                  <a:gd name="T67" fmla="*/ 42 h 126"/>
                  <a:gd name="T68" fmla="*/ 42 w 131"/>
                  <a:gd name="T69" fmla="*/ 18 h 126"/>
                  <a:gd name="T70" fmla="*/ 42 w 131"/>
                  <a:gd name="T71" fmla="*/ 18 h 126"/>
                  <a:gd name="T72" fmla="*/ 54 w 131"/>
                  <a:gd name="T73" fmla="*/ 42 h 126"/>
                  <a:gd name="T74" fmla="*/ 60 w 131"/>
                  <a:gd name="T75" fmla="*/ 66 h 126"/>
                  <a:gd name="T76" fmla="*/ 66 w 131"/>
                  <a:gd name="T77" fmla="*/ 72 h 126"/>
                  <a:gd name="T78" fmla="*/ 72 w 131"/>
                  <a:gd name="T79" fmla="*/ 78 h 126"/>
                  <a:gd name="T80" fmla="*/ 78 w 131"/>
                  <a:gd name="T81" fmla="*/ 84 h 126"/>
                  <a:gd name="T82" fmla="*/ 84 w 131"/>
                  <a:gd name="T83" fmla="*/ 72 h 126"/>
                  <a:gd name="T84" fmla="*/ 72 w 131"/>
                  <a:gd name="T85" fmla="*/ 36 h 126"/>
                  <a:gd name="T86" fmla="*/ 72 w 131"/>
                  <a:gd name="T87" fmla="*/ 30 h 126"/>
                  <a:gd name="T88" fmla="*/ 78 w 131"/>
                  <a:gd name="T89" fmla="*/ 42 h 126"/>
                  <a:gd name="T90" fmla="*/ 84 w 131"/>
                  <a:gd name="T91" fmla="*/ 60 h 126"/>
                  <a:gd name="T92" fmla="*/ 84 w 131"/>
                  <a:gd name="T93" fmla="*/ 84 h 126"/>
                  <a:gd name="T94" fmla="*/ 90 w 131"/>
                  <a:gd name="T95" fmla="*/ 96 h 126"/>
                  <a:gd name="T96" fmla="*/ 102 w 131"/>
                  <a:gd name="T97" fmla="*/ 96 h 126"/>
                  <a:gd name="T98" fmla="*/ 108 w 131"/>
                  <a:gd name="T99" fmla="*/ 96 h 126"/>
                  <a:gd name="T100" fmla="*/ 108 w 131"/>
                  <a:gd name="T101" fmla="*/ 72 h 126"/>
                  <a:gd name="T102" fmla="*/ 102 w 131"/>
                  <a:gd name="T103" fmla="*/ 48 h 126"/>
                  <a:gd name="T104" fmla="*/ 102 w 131"/>
                  <a:gd name="T105" fmla="*/ 42 h 126"/>
                  <a:gd name="T106" fmla="*/ 108 w 131"/>
                  <a:gd name="T107" fmla="*/ 60 h 126"/>
                  <a:gd name="T108" fmla="*/ 114 w 131"/>
                  <a:gd name="T109" fmla="*/ 102 h 126"/>
                  <a:gd name="T110" fmla="*/ 120 w 131"/>
                  <a:gd name="T111" fmla="*/ 114 h 126"/>
                  <a:gd name="T112" fmla="*/ 125 w 131"/>
                  <a:gd name="T113" fmla="*/ 126 h 126"/>
                  <a:gd name="T114" fmla="*/ 131 w 131"/>
                  <a:gd name="T115" fmla="*/ 126 h 126"/>
                  <a:gd name="T116" fmla="*/ 125 w 131"/>
                  <a:gd name="T117" fmla="*/ 126 h 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1"/>
                  <a:gd name="T178" fmla="*/ 0 h 126"/>
                  <a:gd name="T179" fmla="*/ 131 w 131"/>
                  <a:gd name="T180" fmla="*/ 126 h 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1" h="126">
                    <a:moveTo>
                      <a:pt x="125" y="126"/>
                    </a:moveTo>
                    <a:lnTo>
                      <a:pt x="120" y="126"/>
                    </a:lnTo>
                    <a:lnTo>
                      <a:pt x="120" y="120"/>
                    </a:lnTo>
                    <a:lnTo>
                      <a:pt x="114" y="114"/>
                    </a:lnTo>
                    <a:lnTo>
                      <a:pt x="108" y="114"/>
                    </a:lnTo>
                    <a:lnTo>
                      <a:pt x="102" y="114"/>
                    </a:lnTo>
                    <a:lnTo>
                      <a:pt x="96" y="114"/>
                    </a:lnTo>
                    <a:lnTo>
                      <a:pt x="90" y="114"/>
                    </a:lnTo>
                    <a:lnTo>
                      <a:pt x="78" y="114"/>
                    </a:lnTo>
                    <a:lnTo>
                      <a:pt x="72" y="114"/>
                    </a:lnTo>
                    <a:lnTo>
                      <a:pt x="60" y="114"/>
                    </a:lnTo>
                    <a:lnTo>
                      <a:pt x="54" y="114"/>
                    </a:lnTo>
                    <a:lnTo>
                      <a:pt x="42" y="108"/>
                    </a:lnTo>
                    <a:lnTo>
                      <a:pt x="36" y="108"/>
                    </a:lnTo>
                    <a:lnTo>
                      <a:pt x="42" y="108"/>
                    </a:lnTo>
                    <a:lnTo>
                      <a:pt x="48" y="108"/>
                    </a:lnTo>
                    <a:lnTo>
                      <a:pt x="54" y="108"/>
                    </a:lnTo>
                    <a:lnTo>
                      <a:pt x="66" y="108"/>
                    </a:lnTo>
                    <a:lnTo>
                      <a:pt x="72" y="108"/>
                    </a:lnTo>
                    <a:lnTo>
                      <a:pt x="84" y="108"/>
                    </a:lnTo>
                    <a:lnTo>
                      <a:pt x="90" y="108"/>
                    </a:lnTo>
                    <a:lnTo>
                      <a:pt x="96" y="108"/>
                    </a:lnTo>
                    <a:lnTo>
                      <a:pt x="96" y="102"/>
                    </a:lnTo>
                    <a:lnTo>
                      <a:pt x="90" y="102"/>
                    </a:lnTo>
                    <a:lnTo>
                      <a:pt x="90" y="96"/>
                    </a:lnTo>
                    <a:lnTo>
                      <a:pt x="84" y="96"/>
                    </a:lnTo>
                    <a:lnTo>
                      <a:pt x="78" y="96"/>
                    </a:lnTo>
                    <a:lnTo>
                      <a:pt x="72" y="90"/>
                    </a:lnTo>
                    <a:lnTo>
                      <a:pt x="66" y="90"/>
                    </a:lnTo>
                    <a:lnTo>
                      <a:pt x="60" y="90"/>
                    </a:lnTo>
                    <a:lnTo>
                      <a:pt x="48" y="90"/>
                    </a:lnTo>
                    <a:lnTo>
                      <a:pt x="36" y="84"/>
                    </a:lnTo>
                    <a:lnTo>
                      <a:pt x="30" y="84"/>
                    </a:lnTo>
                    <a:lnTo>
                      <a:pt x="24" y="84"/>
                    </a:lnTo>
                    <a:lnTo>
                      <a:pt x="12" y="78"/>
                    </a:lnTo>
                    <a:lnTo>
                      <a:pt x="12" y="72"/>
                    </a:lnTo>
                    <a:lnTo>
                      <a:pt x="6" y="72"/>
                    </a:lnTo>
                    <a:lnTo>
                      <a:pt x="6" y="66"/>
                    </a:lnTo>
                    <a:lnTo>
                      <a:pt x="12" y="72"/>
                    </a:lnTo>
                    <a:lnTo>
                      <a:pt x="18" y="72"/>
                    </a:lnTo>
                    <a:lnTo>
                      <a:pt x="24" y="78"/>
                    </a:lnTo>
                    <a:lnTo>
                      <a:pt x="30" y="78"/>
                    </a:lnTo>
                    <a:lnTo>
                      <a:pt x="42" y="78"/>
                    </a:lnTo>
                    <a:lnTo>
                      <a:pt x="48" y="84"/>
                    </a:lnTo>
                    <a:lnTo>
                      <a:pt x="54" y="84"/>
                    </a:lnTo>
                    <a:lnTo>
                      <a:pt x="60" y="84"/>
                    </a:lnTo>
                    <a:lnTo>
                      <a:pt x="66" y="84"/>
                    </a:lnTo>
                    <a:lnTo>
                      <a:pt x="60" y="78"/>
                    </a:lnTo>
                    <a:lnTo>
                      <a:pt x="54" y="72"/>
                    </a:lnTo>
                    <a:lnTo>
                      <a:pt x="48" y="72"/>
                    </a:lnTo>
                    <a:lnTo>
                      <a:pt x="48" y="66"/>
                    </a:lnTo>
                    <a:lnTo>
                      <a:pt x="42" y="66"/>
                    </a:lnTo>
                    <a:lnTo>
                      <a:pt x="36" y="66"/>
                    </a:lnTo>
                    <a:lnTo>
                      <a:pt x="30" y="66"/>
                    </a:lnTo>
                    <a:lnTo>
                      <a:pt x="24" y="60"/>
                    </a:lnTo>
                    <a:lnTo>
                      <a:pt x="18" y="60"/>
                    </a:lnTo>
                    <a:lnTo>
                      <a:pt x="12" y="54"/>
                    </a:lnTo>
                    <a:lnTo>
                      <a:pt x="6" y="48"/>
                    </a:lnTo>
                    <a:lnTo>
                      <a:pt x="0" y="36"/>
                    </a:lnTo>
                    <a:lnTo>
                      <a:pt x="6" y="42"/>
                    </a:lnTo>
                    <a:lnTo>
                      <a:pt x="12" y="48"/>
                    </a:lnTo>
                    <a:lnTo>
                      <a:pt x="18" y="48"/>
                    </a:lnTo>
                    <a:lnTo>
                      <a:pt x="18" y="54"/>
                    </a:lnTo>
                    <a:lnTo>
                      <a:pt x="24" y="54"/>
                    </a:lnTo>
                    <a:lnTo>
                      <a:pt x="30" y="54"/>
                    </a:lnTo>
                    <a:lnTo>
                      <a:pt x="36" y="60"/>
                    </a:lnTo>
                    <a:lnTo>
                      <a:pt x="42" y="60"/>
                    </a:lnTo>
                    <a:lnTo>
                      <a:pt x="36" y="54"/>
                    </a:lnTo>
                    <a:lnTo>
                      <a:pt x="30" y="42"/>
                    </a:lnTo>
                    <a:lnTo>
                      <a:pt x="24" y="36"/>
                    </a:lnTo>
                    <a:lnTo>
                      <a:pt x="18" y="30"/>
                    </a:lnTo>
                    <a:lnTo>
                      <a:pt x="12" y="24"/>
                    </a:lnTo>
                    <a:lnTo>
                      <a:pt x="12" y="18"/>
                    </a:lnTo>
                    <a:lnTo>
                      <a:pt x="12" y="12"/>
                    </a:lnTo>
                    <a:lnTo>
                      <a:pt x="6" y="12"/>
                    </a:lnTo>
                    <a:lnTo>
                      <a:pt x="6" y="6"/>
                    </a:lnTo>
                    <a:lnTo>
                      <a:pt x="6" y="0"/>
                    </a:lnTo>
                    <a:lnTo>
                      <a:pt x="12" y="6"/>
                    </a:lnTo>
                    <a:lnTo>
                      <a:pt x="12" y="12"/>
                    </a:lnTo>
                    <a:lnTo>
                      <a:pt x="18" y="24"/>
                    </a:lnTo>
                    <a:lnTo>
                      <a:pt x="24" y="30"/>
                    </a:lnTo>
                    <a:lnTo>
                      <a:pt x="30" y="42"/>
                    </a:lnTo>
                    <a:lnTo>
                      <a:pt x="36" y="48"/>
                    </a:lnTo>
                    <a:lnTo>
                      <a:pt x="42" y="54"/>
                    </a:lnTo>
                    <a:lnTo>
                      <a:pt x="48" y="54"/>
                    </a:lnTo>
                    <a:lnTo>
                      <a:pt x="48" y="48"/>
                    </a:lnTo>
                    <a:lnTo>
                      <a:pt x="48" y="42"/>
                    </a:lnTo>
                    <a:lnTo>
                      <a:pt x="48" y="36"/>
                    </a:lnTo>
                    <a:lnTo>
                      <a:pt x="42" y="24"/>
                    </a:lnTo>
                    <a:lnTo>
                      <a:pt x="42" y="18"/>
                    </a:lnTo>
                    <a:lnTo>
                      <a:pt x="42" y="12"/>
                    </a:lnTo>
                    <a:lnTo>
                      <a:pt x="42" y="18"/>
                    </a:lnTo>
                    <a:lnTo>
                      <a:pt x="48" y="18"/>
                    </a:lnTo>
                    <a:lnTo>
                      <a:pt x="48" y="30"/>
                    </a:lnTo>
                    <a:lnTo>
                      <a:pt x="54" y="42"/>
                    </a:lnTo>
                    <a:lnTo>
                      <a:pt x="54" y="54"/>
                    </a:lnTo>
                    <a:lnTo>
                      <a:pt x="54" y="60"/>
                    </a:lnTo>
                    <a:lnTo>
                      <a:pt x="60" y="66"/>
                    </a:lnTo>
                    <a:lnTo>
                      <a:pt x="60" y="72"/>
                    </a:lnTo>
                    <a:lnTo>
                      <a:pt x="66" y="72"/>
                    </a:lnTo>
                    <a:lnTo>
                      <a:pt x="72" y="78"/>
                    </a:lnTo>
                    <a:lnTo>
                      <a:pt x="78" y="78"/>
                    </a:lnTo>
                    <a:lnTo>
                      <a:pt x="78" y="84"/>
                    </a:lnTo>
                    <a:lnTo>
                      <a:pt x="78" y="78"/>
                    </a:lnTo>
                    <a:lnTo>
                      <a:pt x="84" y="72"/>
                    </a:lnTo>
                    <a:lnTo>
                      <a:pt x="78" y="60"/>
                    </a:lnTo>
                    <a:lnTo>
                      <a:pt x="78" y="42"/>
                    </a:lnTo>
                    <a:lnTo>
                      <a:pt x="72" y="36"/>
                    </a:lnTo>
                    <a:lnTo>
                      <a:pt x="72" y="30"/>
                    </a:lnTo>
                    <a:lnTo>
                      <a:pt x="78" y="36"/>
                    </a:lnTo>
                    <a:lnTo>
                      <a:pt x="78" y="42"/>
                    </a:lnTo>
                    <a:lnTo>
                      <a:pt x="84" y="48"/>
                    </a:lnTo>
                    <a:lnTo>
                      <a:pt x="84" y="54"/>
                    </a:lnTo>
                    <a:lnTo>
                      <a:pt x="84" y="60"/>
                    </a:lnTo>
                    <a:lnTo>
                      <a:pt x="84" y="66"/>
                    </a:lnTo>
                    <a:lnTo>
                      <a:pt x="84" y="78"/>
                    </a:lnTo>
                    <a:lnTo>
                      <a:pt x="84" y="84"/>
                    </a:lnTo>
                    <a:lnTo>
                      <a:pt x="84" y="90"/>
                    </a:lnTo>
                    <a:lnTo>
                      <a:pt x="90" y="90"/>
                    </a:lnTo>
                    <a:lnTo>
                      <a:pt x="90" y="96"/>
                    </a:lnTo>
                    <a:lnTo>
                      <a:pt x="96" y="96"/>
                    </a:lnTo>
                    <a:lnTo>
                      <a:pt x="102" y="96"/>
                    </a:lnTo>
                    <a:lnTo>
                      <a:pt x="102" y="102"/>
                    </a:lnTo>
                    <a:lnTo>
                      <a:pt x="108" y="96"/>
                    </a:lnTo>
                    <a:lnTo>
                      <a:pt x="108" y="90"/>
                    </a:lnTo>
                    <a:lnTo>
                      <a:pt x="108" y="78"/>
                    </a:lnTo>
                    <a:lnTo>
                      <a:pt x="108" y="72"/>
                    </a:lnTo>
                    <a:lnTo>
                      <a:pt x="102" y="66"/>
                    </a:lnTo>
                    <a:lnTo>
                      <a:pt x="102" y="54"/>
                    </a:lnTo>
                    <a:lnTo>
                      <a:pt x="102" y="48"/>
                    </a:lnTo>
                    <a:lnTo>
                      <a:pt x="102" y="42"/>
                    </a:lnTo>
                    <a:lnTo>
                      <a:pt x="108" y="42"/>
                    </a:lnTo>
                    <a:lnTo>
                      <a:pt x="108" y="54"/>
                    </a:lnTo>
                    <a:lnTo>
                      <a:pt x="108" y="60"/>
                    </a:lnTo>
                    <a:lnTo>
                      <a:pt x="108" y="78"/>
                    </a:lnTo>
                    <a:lnTo>
                      <a:pt x="114" y="96"/>
                    </a:lnTo>
                    <a:lnTo>
                      <a:pt x="114" y="102"/>
                    </a:lnTo>
                    <a:lnTo>
                      <a:pt x="114" y="108"/>
                    </a:lnTo>
                    <a:lnTo>
                      <a:pt x="120" y="114"/>
                    </a:lnTo>
                    <a:lnTo>
                      <a:pt x="125" y="120"/>
                    </a:lnTo>
                    <a:lnTo>
                      <a:pt x="125" y="126"/>
                    </a:lnTo>
                    <a:lnTo>
                      <a:pt x="131" y="126"/>
                    </a:lnTo>
                    <a:lnTo>
                      <a:pt x="125" y="12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37" name="Freeform 507"/>
              <p:cNvSpPr>
                <a:spLocks/>
              </p:cNvSpPr>
              <p:nvPr/>
            </p:nvSpPr>
            <p:spPr bwMode="auto">
              <a:xfrm>
                <a:off x="5114" y="1864"/>
                <a:ext cx="95" cy="155"/>
              </a:xfrm>
              <a:custGeom>
                <a:avLst/>
                <a:gdLst>
                  <a:gd name="T0" fmla="*/ 41 w 95"/>
                  <a:gd name="T1" fmla="*/ 149 h 155"/>
                  <a:gd name="T2" fmla="*/ 41 w 95"/>
                  <a:gd name="T3" fmla="*/ 137 h 155"/>
                  <a:gd name="T4" fmla="*/ 41 w 95"/>
                  <a:gd name="T5" fmla="*/ 125 h 155"/>
                  <a:gd name="T6" fmla="*/ 35 w 95"/>
                  <a:gd name="T7" fmla="*/ 119 h 155"/>
                  <a:gd name="T8" fmla="*/ 29 w 95"/>
                  <a:gd name="T9" fmla="*/ 113 h 155"/>
                  <a:gd name="T10" fmla="*/ 17 w 95"/>
                  <a:gd name="T11" fmla="*/ 101 h 155"/>
                  <a:gd name="T12" fmla="*/ 11 w 95"/>
                  <a:gd name="T13" fmla="*/ 77 h 155"/>
                  <a:gd name="T14" fmla="*/ 6 w 95"/>
                  <a:gd name="T15" fmla="*/ 65 h 155"/>
                  <a:gd name="T16" fmla="*/ 6 w 95"/>
                  <a:gd name="T17" fmla="*/ 59 h 155"/>
                  <a:gd name="T18" fmla="*/ 6 w 95"/>
                  <a:gd name="T19" fmla="*/ 59 h 155"/>
                  <a:gd name="T20" fmla="*/ 6 w 95"/>
                  <a:gd name="T21" fmla="*/ 65 h 155"/>
                  <a:gd name="T22" fmla="*/ 11 w 95"/>
                  <a:gd name="T23" fmla="*/ 77 h 155"/>
                  <a:gd name="T24" fmla="*/ 17 w 95"/>
                  <a:gd name="T25" fmla="*/ 89 h 155"/>
                  <a:gd name="T26" fmla="*/ 23 w 95"/>
                  <a:gd name="T27" fmla="*/ 101 h 155"/>
                  <a:gd name="T28" fmla="*/ 29 w 95"/>
                  <a:gd name="T29" fmla="*/ 107 h 155"/>
                  <a:gd name="T30" fmla="*/ 35 w 95"/>
                  <a:gd name="T31" fmla="*/ 113 h 155"/>
                  <a:gd name="T32" fmla="*/ 41 w 95"/>
                  <a:gd name="T33" fmla="*/ 107 h 155"/>
                  <a:gd name="T34" fmla="*/ 41 w 95"/>
                  <a:gd name="T35" fmla="*/ 89 h 155"/>
                  <a:gd name="T36" fmla="*/ 41 w 95"/>
                  <a:gd name="T37" fmla="*/ 77 h 155"/>
                  <a:gd name="T38" fmla="*/ 29 w 95"/>
                  <a:gd name="T39" fmla="*/ 65 h 155"/>
                  <a:gd name="T40" fmla="*/ 17 w 95"/>
                  <a:gd name="T41" fmla="*/ 53 h 155"/>
                  <a:gd name="T42" fmla="*/ 11 w 95"/>
                  <a:gd name="T43" fmla="*/ 35 h 155"/>
                  <a:gd name="T44" fmla="*/ 11 w 95"/>
                  <a:gd name="T45" fmla="*/ 23 h 155"/>
                  <a:gd name="T46" fmla="*/ 17 w 95"/>
                  <a:gd name="T47" fmla="*/ 29 h 155"/>
                  <a:gd name="T48" fmla="*/ 23 w 95"/>
                  <a:gd name="T49" fmla="*/ 41 h 155"/>
                  <a:gd name="T50" fmla="*/ 29 w 95"/>
                  <a:gd name="T51" fmla="*/ 53 h 155"/>
                  <a:gd name="T52" fmla="*/ 35 w 95"/>
                  <a:gd name="T53" fmla="*/ 65 h 155"/>
                  <a:gd name="T54" fmla="*/ 41 w 95"/>
                  <a:gd name="T55" fmla="*/ 71 h 155"/>
                  <a:gd name="T56" fmla="*/ 41 w 95"/>
                  <a:gd name="T57" fmla="*/ 59 h 155"/>
                  <a:gd name="T58" fmla="*/ 41 w 95"/>
                  <a:gd name="T59" fmla="*/ 17 h 155"/>
                  <a:gd name="T60" fmla="*/ 41 w 95"/>
                  <a:gd name="T61" fmla="*/ 0 h 155"/>
                  <a:gd name="T62" fmla="*/ 47 w 95"/>
                  <a:gd name="T63" fmla="*/ 0 h 155"/>
                  <a:gd name="T64" fmla="*/ 41 w 95"/>
                  <a:gd name="T65" fmla="*/ 17 h 155"/>
                  <a:gd name="T66" fmla="*/ 47 w 95"/>
                  <a:gd name="T67" fmla="*/ 53 h 155"/>
                  <a:gd name="T68" fmla="*/ 53 w 95"/>
                  <a:gd name="T69" fmla="*/ 65 h 155"/>
                  <a:gd name="T70" fmla="*/ 59 w 95"/>
                  <a:gd name="T71" fmla="*/ 59 h 155"/>
                  <a:gd name="T72" fmla="*/ 71 w 95"/>
                  <a:gd name="T73" fmla="*/ 47 h 155"/>
                  <a:gd name="T74" fmla="*/ 77 w 95"/>
                  <a:gd name="T75" fmla="*/ 35 h 155"/>
                  <a:gd name="T76" fmla="*/ 77 w 95"/>
                  <a:gd name="T77" fmla="*/ 29 h 155"/>
                  <a:gd name="T78" fmla="*/ 83 w 95"/>
                  <a:gd name="T79" fmla="*/ 35 h 155"/>
                  <a:gd name="T80" fmla="*/ 77 w 95"/>
                  <a:gd name="T81" fmla="*/ 41 h 155"/>
                  <a:gd name="T82" fmla="*/ 71 w 95"/>
                  <a:gd name="T83" fmla="*/ 53 h 155"/>
                  <a:gd name="T84" fmla="*/ 65 w 95"/>
                  <a:gd name="T85" fmla="*/ 65 h 155"/>
                  <a:gd name="T86" fmla="*/ 53 w 95"/>
                  <a:gd name="T87" fmla="*/ 77 h 155"/>
                  <a:gd name="T88" fmla="*/ 53 w 95"/>
                  <a:gd name="T89" fmla="*/ 89 h 155"/>
                  <a:gd name="T90" fmla="*/ 47 w 95"/>
                  <a:gd name="T91" fmla="*/ 107 h 155"/>
                  <a:gd name="T92" fmla="*/ 53 w 95"/>
                  <a:gd name="T93" fmla="*/ 113 h 155"/>
                  <a:gd name="T94" fmla="*/ 65 w 95"/>
                  <a:gd name="T95" fmla="*/ 101 h 155"/>
                  <a:gd name="T96" fmla="*/ 77 w 95"/>
                  <a:gd name="T97" fmla="*/ 89 h 155"/>
                  <a:gd name="T98" fmla="*/ 89 w 95"/>
                  <a:gd name="T99" fmla="*/ 77 h 155"/>
                  <a:gd name="T100" fmla="*/ 95 w 95"/>
                  <a:gd name="T101" fmla="*/ 65 h 155"/>
                  <a:gd name="T102" fmla="*/ 95 w 95"/>
                  <a:gd name="T103" fmla="*/ 71 h 155"/>
                  <a:gd name="T104" fmla="*/ 89 w 95"/>
                  <a:gd name="T105" fmla="*/ 77 h 155"/>
                  <a:gd name="T106" fmla="*/ 83 w 95"/>
                  <a:gd name="T107" fmla="*/ 89 h 155"/>
                  <a:gd name="T108" fmla="*/ 71 w 95"/>
                  <a:gd name="T109" fmla="*/ 107 h 155"/>
                  <a:gd name="T110" fmla="*/ 59 w 95"/>
                  <a:gd name="T111" fmla="*/ 119 h 155"/>
                  <a:gd name="T112" fmla="*/ 47 w 95"/>
                  <a:gd name="T113" fmla="*/ 131 h 155"/>
                  <a:gd name="T114" fmla="*/ 47 w 95"/>
                  <a:gd name="T115" fmla="*/ 143 h 155"/>
                  <a:gd name="T116" fmla="*/ 47 w 95"/>
                  <a:gd name="T117" fmla="*/ 149 h 155"/>
                  <a:gd name="T118" fmla="*/ 47 w 95"/>
                  <a:gd name="T119" fmla="*/ 149 h 1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
                  <a:gd name="T181" fmla="*/ 0 h 155"/>
                  <a:gd name="T182" fmla="*/ 95 w 95"/>
                  <a:gd name="T183" fmla="*/ 155 h 1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 h="155">
                    <a:moveTo>
                      <a:pt x="47" y="155"/>
                    </a:moveTo>
                    <a:lnTo>
                      <a:pt x="41" y="149"/>
                    </a:lnTo>
                    <a:lnTo>
                      <a:pt x="41" y="143"/>
                    </a:lnTo>
                    <a:lnTo>
                      <a:pt x="41" y="137"/>
                    </a:lnTo>
                    <a:lnTo>
                      <a:pt x="41" y="131"/>
                    </a:lnTo>
                    <a:lnTo>
                      <a:pt x="41" y="125"/>
                    </a:lnTo>
                    <a:lnTo>
                      <a:pt x="35" y="119"/>
                    </a:lnTo>
                    <a:lnTo>
                      <a:pt x="29" y="119"/>
                    </a:lnTo>
                    <a:lnTo>
                      <a:pt x="29" y="113"/>
                    </a:lnTo>
                    <a:lnTo>
                      <a:pt x="23" y="107"/>
                    </a:lnTo>
                    <a:lnTo>
                      <a:pt x="17" y="101"/>
                    </a:lnTo>
                    <a:lnTo>
                      <a:pt x="17" y="89"/>
                    </a:lnTo>
                    <a:lnTo>
                      <a:pt x="11" y="77"/>
                    </a:lnTo>
                    <a:lnTo>
                      <a:pt x="6" y="71"/>
                    </a:lnTo>
                    <a:lnTo>
                      <a:pt x="6" y="65"/>
                    </a:lnTo>
                    <a:lnTo>
                      <a:pt x="0" y="59"/>
                    </a:lnTo>
                    <a:lnTo>
                      <a:pt x="6" y="59"/>
                    </a:lnTo>
                    <a:lnTo>
                      <a:pt x="6" y="65"/>
                    </a:lnTo>
                    <a:lnTo>
                      <a:pt x="11" y="71"/>
                    </a:lnTo>
                    <a:lnTo>
                      <a:pt x="11" y="77"/>
                    </a:lnTo>
                    <a:lnTo>
                      <a:pt x="17" y="83"/>
                    </a:lnTo>
                    <a:lnTo>
                      <a:pt x="17" y="89"/>
                    </a:lnTo>
                    <a:lnTo>
                      <a:pt x="23" y="95"/>
                    </a:lnTo>
                    <a:lnTo>
                      <a:pt x="23" y="101"/>
                    </a:lnTo>
                    <a:lnTo>
                      <a:pt x="29" y="107"/>
                    </a:lnTo>
                    <a:lnTo>
                      <a:pt x="35" y="113"/>
                    </a:lnTo>
                    <a:lnTo>
                      <a:pt x="41" y="113"/>
                    </a:lnTo>
                    <a:lnTo>
                      <a:pt x="41" y="107"/>
                    </a:lnTo>
                    <a:lnTo>
                      <a:pt x="41" y="95"/>
                    </a:lnTo>
                    <a:lnTo>
                      <a:pt x="41" y="89"/>
                    </a:lnTo>
                    <a:lnTo>
                      <a:pt x="41" y="83"/>
                    </a:lnTo>
                    <a:lnTo>
                      <a:pt x="41" y="77"/>
                    </a:lnTo>
                    <a:lnTo>
                      <a:pt x="35" y="77"/>
                    </a:lnTo>
                    <a:lnTo>
                      <a:pt x="29" y="65"/>
                    </a:lnTo>
                    <a:lnTo>
                      <a:pt x="23" y="59"/>
                    </a:lnTo>
                    <a:lnTo>
                      <a:pt x="17" y="53"/>
                    </a:lnTo>
                    <a:lnTo>
                      <a:pt x="17" y="41"/>
                    </a:lnTo>
                    <a:lnTo>
                      <a:pt x="11" y="35"/>
                    </a:lnTo>
                    <a:lnTo>
                      <a:pt x="11" y="23"/>
                    </a:lnTo>
                    <a:lnTo>
                      <a:pt x="17" y="29"/>
                    </a:lnTo>
                    <a:lnTo>
                      <a:pt x="17" y="35"/>
                    </a:lnTo>
                    <a:lnTo>
                      <a:pt x="23" y="41"/>
                    </a:lnTo>
                    <a:lnTo>
                      <a:pt x="23" y="47"/>
                    </a:lnTo>
                    <a:lnTo>
                      <a:pt x="29" y="53"/>
                    </a:lnTo>
                    <a:lnTo>
                      <a:pt x="29" y="59"/>
                    </a:lnTo>
                    <a:lnTo>
                      <a:pt x="35" y="65"/>
                    </a:lnTo>
                    <a:lnTo>
                      <a:pt x="41" y="71"/>
                    </a:lnTo>
                    <a:lnTo>
                      <a:pt x="41" y="59"/>
                    </a:lnTo>
                    <a:lnTo>
                      <a:pt x="35" y="35"/>
                    </a:lnTo>
                    <a:lnTo>
                      <a:pt x="41" y="17"/>
                    </a:lnTo>
                    <a:lnTo>
                      <a:pt x="41" y="0"/>
                    </a:lnTo>
                    <a:lnTo>
                      <a:pt x="47" y="0"/>
                    </a:lnTo>
                    <a:lnTo>
                      <a:pt x="41" y="6"/>
                    </a:lnTo>
                    <a:lnTo>
                      <a:pt x="41" y="17"/>
                    </a:lnTo>
                    <a:lnTo>
                      <a:pt x="47" y="35"/>
                    </a:lnTo>
                    <a:lnTo>
                      <a:pt x="47" y="53"/>
                    </a:lnTo>
                    <a:lnTo>
                      <a:pt x="47" y="65"/>
                    </a:lnTo>
                    <a:lnTo>
                      <a:pt x="53" y="65"/>
                    </a:lnTo>
                    <a:lnTo>
                      <a:pt x="59" y="59"/>
                    </a:lnTo>
                    <a:lnTo>
                      <a:pt x="65" y="53"/>
                    </a:lnTo>
                    <a:lnTo>
                      <a:pt x="71" y="47"/>
                    </a:lnTo>
                    <a:lnTo>
                      <a:pt x="71" y="41"/>
                    </a:lnTo>
                    <a:lnTo>
                      <a:pt x="77" y="35"/>
                    </a:lnTo>
                    <a:lnTo>
                      <a:pt x="77" y="29"/>
                    </a:lnTo>
                    <a:lnTo>
                      <a:pt x="83" y="29"/>
                    </a:lnTo>
                    <a:lnTo>
                      <a:pt x="83" y="35"/>
                    </a:lnTo>
                    <a:lnTo>
                      <a:pt x="77" y="41"/>
                    </a:lnTo>
                    <a:lnTo>
                      <a:pt x="77" y="47"/>
                    </a:lnTo>
                    <a:lnTo>
                      <a:pt x="71" y="53"/>
                    </a:lnTo>
                    <a:lnTo>
                      <a:pt x="65" y="59"/>
                    </a:lnTo>
                    <a:lnTo>
                      <a:pt x="65" y="65"/>
                    </a:lnTo>
                    <a:lnTo>
                      <a:pt x="59" y="71"/>
                    </a:lnTo>
                    <a:lnTo>
                      <a:pt x="53" y="77"/>
                    </a:lnTo>
                    <a:lnTo>
                      <a:pt x="53" y="89"/>
                    </a:lnTo>
                    <a:lnTo>
                      <a:pt x="47" y="95"/>
                    </a:lnTo>
                    <a:lnTo>
                      <a:pt x="47" y="107"/>
                    </a:lnTo>
                    <a:lnTo>
                      <a:pt x="47" y="113"/>
                    </a:lnTo>
                    <a:lnTo>
                      <a:pt x="53" y="113"/>
                    </a:lnTo>
                    <a:lnTo>
                      <a:pt x="59" y="107"/>
                    </a:lnTo>
                    <a:lnTo>
                      <a:pt x="65" y="101"/>
                    </a:lnTo>
                    <a:lnTo>
                      <a:pt x="71" y="95"/>
                    </a:lnTo>
                    <a:lnTo>
                      <a:pt x="77" y="89"/>
                    </a:lnTo>
                    <a:lnTo>
                      <a:pt x="83" y="83"/>
                    </a:lnTo>
                    <a:lnTo>
                      <a:pt x="89" y="77"/>
                    </a:lnTo>
                    <a:lnTo>
                      <a:pt x="89" y="71"/>
                    </a:lnTo>
                    <a:lnTo>
                      <a:pt x="95" y="65"/>
                    </a:lnTo>
                    <a:lnTo>
                      <a:pt x="95" y="71"/>
                    </a:lnTo>
                    <a:lnTo>
                      <a:pt x="89" y="77"/>
                    </a:lnTo>
                    <a:lnTo>
                      <a:pt x="89" y="83"/>
                    </a:lnTo>
                    <a:lnTo>
                      <a:pt x="83" y="89"/>
                    </a:lnTo>
                    <a:lnTo>
                      <a:pt x="77" y="101"/>
                    </a:lnTo>
                    <a:lnTo>
                      <a:pt x="71" y="107"/>
                    </a:lnTo>
                    <a:lnTo>
                      <a:pt x="65" y="113"/>
                    </a:lnTo>
                    <a:lnTo>
                      <a:pt x="59" y="119"/>
                    </a:lnTo>
                    <a:lnTo>
                      <a:pt x="53" y="125"/>
                    </a:lnTo>
                    <a:lnTo>
                      <a:pt x="47" y="131"/>
                    </a:lnTo>
                    <a:lnTo>
                      <a:pt x="47" y="137"/>
                    </a:lnTo>
                    <a:lnTo>
                      <a:pt x="47" y="143"/>
                    </a:lnTo>
                    <a:lnTo>
                      <a:pt x="47" y="149"/>
                    </a:lnTo>
                    <a:lnTo>
                      <a:pt x="47" y="15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38" name="Freeform 508"/>
              <p:cNvSpPr>
                <a:spLocks/>
              </p:cNvSpPr>
              <p:nvPr/>
            </p:nvSpPr>
            <p:spPr bwMode="auto">
              <a:xfrm>
                <a:off x="4976" y="2049"/>
                <a:ext cx="126" cy="149"/>
              </a:xfrm>
              <a:custGeom>
                <a:avLst/>
                <a:gdLst>
                  <a:gd name="T0" fmla="*/ 126 w 126"/>
                  <a:gd name="T1" fmla="*/ 6 h 149"/>
                  <a:gd name="T2" fmla="*/ 120 w 126"/>
                  <a:gd name="T3" fmla="*/ 12 h 149"/>
                  <a:gd name="T4" fmla="*/ 114 w 126"/>
                  <a:gd name="T5" fmla="*/ 24 h 149"/>
                  <a:gd name="T6" fmla="*/ 108 w 126"/>
                  <a:gd name="T7" fmla="*/ 36 h 149"/>
                  <a:gd name="T8" fmla="*/ 102 w 126"/>
                  <a:gd name="T9" fmla="*/ 42 h 149"/>
                  <a:gd name="T10" fmla="*/ 102 w 126"/>
                  <a:gd name="T11" fmla="*/ 48 h 149"/>
                  <a:gd name="T12" fmla="*/ 96 w 126"/>
                  <a:gd name="T13" fmla="*/ 60 h 149"/>
                  <a:gd name="T14" fmla="*/ 90 w 126"/>
                  <a:gd name="T15" fmla="*/ 66 h 149"/>
                  <a:gd name="T16" fmla="*/ 90 w 126"/>
                  <a:gd name="T17" fmla="*/ 72 h 149"/>
                  <a:gd name="T18" fmla="*/ 96 w 126"/>
                  <a:gd name="T19" fmla="*/ 84 h 149"/>
                  <a:gd name="T20" fmla="*/ 96 w 126"/>
                  <a:gd name="T21" fmla="*/ 90 h 149"/>
                  <a:gd name="T22" fmla="*/ 96 w 126"/>
                  <a:gd name="T23" fmla="*/ 90 h 149"/>
                  <a:gd name="T24" fmla="*/ 90 w 126"/>
                  <a:gd name="T25" fmla="*/ 84 h 149"/>
                  <a:gd name="T26" fmla="*/ 84 w 126"/>
                  <a:gd name="T27" fmla="*/ 78 h 149"/>
                  <a:gd name="T28" fmla="*/ 78 w 126"/>
                  <a:gd name="T29" fmla="*/ 84 h 149"/>
                  <a:gd name="T30" fmla="*/ 66 w 126"/>
                  <a:gd name="T31" fmla="*/ 90 h 149"/>
                  <a:gd name="T32" fmla="*/ 60 w 126"/>
                  <a:gd name="T33" fmla="*/ 102 h 149"/>
                  <a:gd name="T34" fmla="*/ 54 w 126"/>
                  <a:gd name="T35" fmla="*/ 108 h 149"/>
                  <a:gd name="T36" fmla="*/ 48 w 126"/>
                  <a:gd name="T37" fmla="*/ 113 h 149"/>
                  <a:gd name="T38" fmla="*/ 54 w 126"/>
                  <a:gd name="T39" fmla="*/ 131 h 149"/>
                  <a:gd name="T40" fmla="*/ 60 w 126"/>
                  <a:gd name="T41" fmla="*/ 143 h 149"/>
                  <a:gd name="T42" fmla="*/ 60 w 126"/>
                  <a:gd name="T43" fmla="*/ 149 h 149"/>
                  <a:gd name="T44" fmla="*/ 54 w 126"/>
                  <a:gd name="T45" fmla="*/ 137 h 149"/>
                  <a:gd name="T46" fmla="*/ 48 w 126"/>
                  <a:gd name="T47" fmla="*/ 119 h 149"/>
                  <a:gd name="T48" fmla="*/ 42 w 126"/>
                  <a:gd name="T49" fmla="*/ 119 h 149"/>
                  <a:gd name="T50" fmla="*/ 36 w 126"/>
                  <a:gd name="T51" fmla="*/ 131 h 149"/>
                  <a:gd name="T52" fmla="*/ 30 w 126"/>
                  <a:gd name="T53" fmla="*/ 137 h 149"/>
                  <a:gd name="T54" fmla="*/ 24 w 126"/>
                  <a:gd name="T55" fmla="*/ 149 h 149"/>
                  <a:gd name="T56" fmla="*/ 12 w 126"/>
                  <a:gd name="T57" fmla="*/ 149 h 149"/>
                  <a:gd name="T58" fmla="*/ 18 w 126"/>
                  <a:gd name="T59" fmla="*/ 149 h 149"/>
                  <a:gd name="T60" fmla="*/ 18 w 126"/>
                  <a:gd name="T61" fmla="*/ 143 h 149"/>
                  <a:gd name="T62" fmla="*/ 24 w 126"/>
                  <a:gd name="T63" fmla="*/ 131 h 149"/>
                  <a:gd name="T64" fmla="*/ 36 w 126"/>
                  <a:gd name="T65" fmla="*/ 119 h 149"/>
                  <a:gd name="T66" fmla="*/ 42 w 126"/>
                  <a:gd name="T67" fmla="*/ 108 h 149"/>
                  <a:gd name="T68" fmla="*/ 36 w 126"/>
                  <a:gd name="T69" fmla="*/ 108 h 149"/>
                  <a:gd name="T70" fmla="*/ 24 w 126"/>
                  <a:gd name="T71" fmla="*/ 113 h 149"/>
                  <a:gd name="T72" fmla="*/ 18 w 126"/>
                  <a:gd name="T73" fmla="*/ 113 h 149"/>
                  <a:gd name="T74" fmla="*/ 12 w 126"/>
                  <a:gd name="T75" fmla="*/ 113 h 149"/>
                  <a:gd name="T76" fmla="*/ 6 w 126"/>
                  <a:gd name="T77" fmla="*/ 119 h 149"/>
                  <a:gd name="T78" fmla="*/ 0 w 126"/>
                  <a:gd name="T79" fmla="*/ 119 h 149"/>
                  <a:gd name="T80" fmla="*/ 6 w 126"/>
                  <a:gd name="T81" fmla="*/ 113 h 149"/>
                  <a:gd name="T82" fmla="*/ 18 w 126"/>
                  <a:gd name="T83" fmla="*/ 108 h 149"/>
                  <a:gd name="T84" fmla="*/ 30 w 126"/>
                  <a:gd name="T85" fmla="*/ 102 h 149"/>
                  <a:gd name="T86" fmla="*/ 42 w 126"/>
                  <a:gd name="T87" fmla="*/ 102 h 149"/>
                  <a:gd name="T88" fmla="*/ 48 w 126"/>
                  <a:gd name="T89" fmla="*/ 102 h 149"/>
                  <a:gd name="T90" fmla="*/ 54 w 126"/>
                  <a:gd name="T91" fmla="*/ 96 h 149"/>
                  <a:gd name="T92" fmla="*/ 60 w 126"/>
                  <a:gd name="T93" fmla="*/ 90 h 149"/>
                  <a:gd name="T94" fmla="*/ 66 w 126"/>
                  <a:gd name="T95" fmla="*/ 84 h 149"/>
                  <a:gd name="T96" fmla="*/ 66 w 126"/>
                  <a:gd name="T97" fmla="*/ 78 h 149"/>
                  <a:gd name="T98" fmla="*/ 60 w 126"/>
                  <a:gd name="T99" fmla="*/ 78 h 149"/>
                  <a:gd name="T100" fmla="*/ 60 w 126"/>
                  <a:gd name="T101" fmla="*/ 78 h 149"/>
                  <a:gd name="T102" fmla="*/ 66 w 126"/>
                  <a:gd name="T103" fmla="*/ 72 h 149"/>
                  <a:gd name="T104" fmla="*/ 72 w 126"/>
                  <a:gd name="T105" fmla="*/ 72 h 149"/>
                  <a:gd name="T106" fmla="*/ 72 w 126"/>
                  <a:gd name="T107" fmla="*/ 72 h 149"/>
                  <a:gd name="T108" fmla="*/ 78 w 126"/>
                  <a:gd name="T109" fmla="*/ 66 h 149"/>
                  <a:gd name="T110" fmla="*/ 84 w 126"/>
                  <a:gd name="T111" fmla="*/ 54 h 149"/>
                  <a:gd name="T112" fmla="*/ 96 w 126"/>
                  <a:gd name="T113" fmla="*/ 36 h 149"/>
                  <a:gd name="T114" fmla="*/ 102 w 126"/>
                  <a:gd name="T115" fmla="*/ 24 h 149"/>
                  <a:gd name="T116" fmla="*/ 108 w 126"/>
                  <a:gd name="T117" fmla="*/ 12 h 149"/>
                  <a:gd name="T118" fmla="*/ 108 w 126"/>
                  <a:gd name="T119" fmla="*/ 6 h 149"/>
                  <a:gd name="T120" fmla="*/ 114 w 126"/>
                  <a:gd name="T121" fmla="*/ 6 h 149"/>
                  <a:gd name="T122" fmla="*/ 126 w 126"/>
                  <a:gd name="T123" fmla="*/ 0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
                  <a:gd name="T187" fmla="*/ 0 h 149"/>
                  <a:gd name="T188" fmla="*/ 126 w 126"/>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 h="149">
                    <a:moveTo>
                      <a:pt x="126" y="0"/>
                    </a:moveTo>
                    <a:lnTo>
                      <a:pt x="126" y="6"/>
                    </a:lnTo>
                    <a:lnTo>
                      <a:pt x="120" y="6"/>
                    </a:lnTo>
                    <a:lnTo>
                      <a:pt x="120" y="12"/>
                    </a:lnTo>
                    <a:lnTo>
                      <a:pt x="114" y="18"/>
                    </a:lnTo>
                    <a:lnTo>
                      <a:pt x="114" y="24"/>
                    </a:lnTo>
                    <a:lnTo>
                      <a:pt x="108" y="30"/>
                    </a:lnTo>
                    <a:lnTo>
                      <a:pt x="108" y="36"/>
                    </a:lnTo>
                    <a:lnTo>
                      <a:pt x="102" y="42"/>
                    </a:lnTo>
                    <a:lnTo>
                      <a:pt x="102" y="48"/>
                    </a:lnTo>
                    <a:lnTo>
                      <a:pt x="96" y="54"/>
                    </a:lnTo>
                    <a:lnTo>
                      <a:pt x="96" y="60"/>
                    </a:lnTo>
                    <a:lnTo>
                      <a:pt x="90" y="66"/>
                    </a:lnTo>
                    <a:lnTo>
                      <a:pt x="90" y="72"/>
                    </a:lnTo>
                    <a:lnTo>
                      <a:pt x="96" y="78"/>
                    </a:lnTo>
                    <a:lnTo>
                      <a:pt x="96" y="84"/>
                    </a:lnTo>
                    <a:lnTo>
                      <a:pt x="96" y="90"/>
                    </a:lnTo>
                    <a:lnTo>
                      <a:pt x="96" y="84"/>
                    </a:lnTo>
                    <a:lnTo>
                      <a:pt x="90" y="84"/>
                    </a:lnTo>
                    <a:lnTo>
                      <a:pt x="90" y="78"/>
                    </a:lnTo>
                    <a:lnTo>
                      <a:pt x="84" y="78"/>
                    </a:lnTo>
                    <a:lnTo>
                      <a:pt x="78" y="84"/>
                    </a:lnTo>
                    <a:lnTo>
                      <a:pt x="72" y="84"/>
                    </a:lnTo>
                    <a:lnTo>
                      <a:pt x="66" y="90"/>
                    </a:lnTo>
                    <a:lnTo>
                      <a:pt x="66" y="96"/>
                    </a:lnTo>
                    <a:lnTo>
                      <a:pt x="60" y="102"/>
                    </a:lnTo>
                    <a:lnTo>
                      <a:pt x="54" y="102"/>
                    </a:lnTo>
                    <a:lnTo>
                      <a:pt x="54" y="108"/>
                    </a:lnTo>
                    <a:lnTo>
                      <a:pt x="48" y="108"/>
                    </a:lnTo>
                    <a:lnTo>
                      <a:pt x="48" y="113"/>
                    </a:lnTo>
                    <a:lnTo>
                      <a:pt x="48" y="125"/>
                    </a:lnTo>
                    <a:lnTo>
                      <a:pt x="54" y="131"/>
                    </a:lnTo>
                    <a:lnTo>
                      <a:pt x="54" y="143"/>
                    </a:lnTo>
                    <a:lnTo>
                      <a:pt x="60" y="143"/>
                    </a:lnTo>
                    <a:lnTo>
                      <a:pt x="60" y="149"/>
                    </a:lnTo>
                    <a:lnTo>
                      <a:pt x="54" y="143"/>
                    </a:lnTo>
                    <a:lnTo>
                      <a:pt x="54" y="137"/>
                    </a:lnTo>
                    <a:lnTo>
                      <a:pt x="48" y="131"/>
                    </a:lnTo>
                    <a:lnTo>
                      <a:pt x="48" y="119"/>
                    </a:lnTo>
                    <a:lnTo>
                      <a:pt x="48" y="113"/>
                    </a:lnTo>
                    <a:lnTo>
                      <a:pt x="42" y="119"/>
                    </a:lnTo>
                    <a:lnTo>
                      <a:pt x="42" y="125"/>
                    </a:lnTo>
                    <a:lnTo>
                      <a:pt x="36" y="131"/>
                    </a:lnTo>
                    <a:lnTo>
                      <a:pt x="30" y="131"/>
                    </a:lnTo>
                    <a:lnTo>
                      <a:pt x="30" y="137"/>
                    </a:lnTo>
                    <a:lnTo>
                      <a:pt x="24" y="143"/>
                    </a:lnTo>
                    <a:lnTo>
                      <a:pt x="24" y="149"/>
                    </a:lnTo>
                    <a:lnTo>
                      <a:pt x="18" y="149"/>
                    </a:lnTo>
                    <a:lnTo>
                      <a:pt x="12" y="149"/>
                    </a:lnTo>
                    <a:lnTo>
                      <a:pt x="18" y="149"/>
                    </a:lnTo>
                    <a:lnTo>
                      <a:pt x="18" y="143"/>
                    </a:lnTo>
                    <a:lnTo>
                      <a:pt x="24" y="137"/>
                    </a:lnTo>
                    <a:lnTo>
                      <a:pt x="24" y="131"/>
                    </a:lnTo>
                    <a:lnTo>
                      <a:pt x="30" y="125"/>
                    </a:lnTo>
                    <a:lnTo>
                      <a:pt x="36" y="119"/>
                    </a:lnTo>
                    <a:lnTo>
                      <a:pt x="36" y="113"/>
                    </a:lnTo>
                    <a:lnTo>
                      <a:pt x="42" y="108"/>
                    </a:lnTo>
                    <a:lnTo>
                      <a:pt x="36" y="108"/>
                    </a:lnTo>
                    <a:lnTo>
                      <a:pt x="30" y="108"/>
                    </a:lnTo>
                    <a:lnTo>
                      <a:pt x="24" y="113"/>
                    </a:lnTo>
                    <a:lnTo>
                      <a:pt x="18" y="113"/>
                    </a:lnTo>
                    <a:lnTo>
                      <a:pt x="12" y="113"/>
                    </a:lnTo>
                    <a:lnTo>
                      <a:pt x="6" y="119"/>
                    </a:lnTo>
                    <a:lnTo>
                      <a:pt x="0" y="119"/>
                    </a:lnTo>
                    <a:lnTo>
                      <a:pt x="0" y="113"/>
                    </a:lnTo>
                    <a:lnTo>
                      <a:pt x="6" y="113"/>
                    </a:lnTo>
                    <a:lnTo>
                      <a:pt x="12" y="113"/>
                    </a:lnTo>
                    <a:lnTo>
                      <a:pt x="18" y="108"/>
                    </a:lnTo>
                    <a:lnTo>
                      <a:pt x="24" y="108"/>
                    </a:lnTo>
                    <a:lnTo>
                      <a:pt x="30" y="102"/>
                    </a:lnTo>
                    <a:lnTo>
                      <a:pt x="36" y="102"/>
                    </a:lnTo>
                    <a:lnTo>
                      <a:pt x="42" y="102"/>
                    </a:lnTo>
                    <a:lnTo>
                      <a:pt x="48" y="102"/>
                    </a:lnTo>
                    <a:lnTo>
                      <a:pt x="54" y="96"/>
                    </a:lnTo>
                    <a:lnTo>
                      <a:pt x="60" y="90"/>
                    </a:lnTo>
                    <a:lnTo>
                      <a:pt x="66" y="84"/>
                    </a:lnTo>
                    <a:lnTo>
                      <a:pt x="66" y="78"/>
                    </a:lnTo>
                    <a:lnTo>
                      <a:pt x="60" y="78"/>
                    </a:lnTo>
                    <a:lnTo>
                      <a:pt x="66" y="72"/>
                    </a:lnTo>
                    <a:lnTo>
                      <a:pt x="72" y="72"/>
                    </a:lnTo>
                    <a:lnTo>
                      <a:pt x="78" y="66"/>
                    </a:lnTo>
                    <a:lnTo>
                      <a:pt x="78" y="60"/>
                    </a:lnTo>
                    <a:lnTo>
                      <a:pt x="84" y="54"/>
                    </a:lnTo>
                    <a:lnTo>
                      <a:pt x="90" y="48"/>
                    </a:lnTo>
                    <a:lnTo>
                      <a:pt x="96" y="36"/>
                    </a:lnTo>
                    <a:lnTo>
                      <a:pt x="102" y="30"/>
                    </a:lnTo>
                    <a:lnTo>
                      <a:pt x="102" y="24"/>
                    </a:lnTo>
                    <a:lnTo>
                      <a:pt x="102" y="18"/>
                    </a:lnTo>
                    <a:lnTo>
                      <a:pt x="108" y="12"/>
                    </a:lnTo>
                    <a:lnTo>
                      <a:pt x="108" y="6"/>
                    </a:lnTo>
                    <a:lnTo>
                      <a:pt x="114" y="6"/>
                    </a:lnTo>
                    <a:lnTo>
                      <a:pt x="120" y="0"/>
                    </a:lnTo>
                    <a:lnTo>
                      <a:pt x="126"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39" name="Freeform 509"/>
              <p:cNvSpPr>
                <a:spLocks/>
              </p:cNvSpPr>
              <p:nvPr/>
            </p:nvSpPr>
            <p:spPr bwMode="auto">
              <a:xfrm>
                <a:off x="5209" y="1846"/>
                <a:ext cx="72" cy="119"/>
              </a:xfrm>
              <a:custGeom>
                <a:avLst/>
                <a:gdLst>
                  <a:gd name="T0" fmla="*/ 18 w 72"/>
                  <a:gd name="T1" fmla="*/ 113 h 119"/>
                  <a:gd name="T2" fmla="*/ 30 w 72"/>
                  <a:gd name="T3" fmla="*/ 101 h 119"/>
                  <a:gd name="T4" fmla="*/ 36 w 72"/>
                  <a:gd name="T5" fmla="*/ 95 h 119"/>
                  <a:gd name="T6" fmla="*/ 48 w 72"/>
                  <a:gd name="T7" fmla="*/ 95 h 119"/>
                  <a:gd name="T8" fmla="*/ 60 w 72"/>
                  <a:gd name="T9" fmla="*/ 89 h 119"/>
                  <a:gd name="T10" fmla="*/ 66 w 72"/>
                  <a:gd name="T11" fmla="*/ 83 h 119"/>
                  <a:gd name="T12" fmla="*/ 72 w 72"/>
                  <a:gd name="T13" fmla="*/ 83 h 119"/>
                  <a:gd name="T14" fmla="*/ 72 w 72"/>
                  <a:gd name="T15" fmla="*/ 77 h 119"/>
                  <a:gd name="T16" fmla="*/ 66 w 72"/>
                  <a:gd name="T17" fmla="*/ 83 h 119"/>
                  <a:gd name="T18" fmla="*/ 60 w 72"/>
                  <a:gd name="T19" fmla="*/ 83 h 119"/>
                  <a:gd name="T20" fmla="*/ 48 w 72"/>
                  <a:gd name="T21" fmla="*/ 89 h 119"/>
                  <a:gd name="T22" fmla="*/ 36 w 72"/>
                  <a:gd name="T23" fmla="*/ 95 h 119"/>
                  <a:gd name="T24" fmla="*/ 36 w 72"/>
                  <a:gd name="T25" fmla="*/ 89 h 119"/>
                  <a:gd name="T26" fmla="*/ 42 w 72"/>
                  <a:gd name="T27" fmla="*/ 71 h 119"/>
                  <a:gd name="T28" fmla="*/ 48 w 72"/>
                  <a:gd name="T29" fmla="*/ 65 h 119"/>
                  <a:gd name="T30" fmla="*/ 54 w 72"/>
                  <a:gd name="T31" fmla="*/ 59 h 119"/>
                  <a:gd name="T32" fmla="*/ 66 w 72"/>
                  <a:gd name="T33" fmla="*/ 47 h 119"/>
                  <a:gd name="T34" fmla="*/ 72 w 72"/>
                  <a:gd name="T35" fmla="*/ 41 h 119"/>
                  <a:gd name="T36" fmla="*/ 72 w 72"/>
                  <a:gd name="T37" fmla="*/ 35 h 119"/>
                  <a:gd name="T38" fmla="*/ 72 w 72"/>
                  <a:gd name="T39" fmla="*/ 35 h 119"/>
                  <a:gd name="T40" fmla="*/ 66 w 72"/>
                  <a:gd name="T41" fmla="*/ 41 h 119"/>
                  <a:gd name="T42" fmla="*/ 60 w 72"/>
                  <a:gd name="T43" fmla="*/ 47 h 119"/>
                  <a:gd name="T44" fmla="*/ 54 w 72"/>
                  <a:gd name="T45" fmla="*/ 53 h 119"/>
                  <a:gd name="T46" fmla="*/ 48 w 72"/>
                  <a:gd name="T47" fmla="*/ 59 h 119"/>
                  <a:gd name="T48" fmla="*/ 42 w 72"/>
                  <a:gd name="T49" fmla="*/ 47 h 119"/>
                  <a:gd name="T50" fmla="*/ 48 w 72"/>
                  <a:gd name="T51" fmla="*/ 12 h 119"/>
                  <a:gd name="T52" fmla="*/ 42 w 72"/>
                  <a:gd name="T53" fmla="*/ 0 h 119"/>
                  <a:gd name="T54" fmla="*/ 42 w 72"/>
                  <a:gd name="T55" fmla="*/ 0 h 119"/>
                  <a:gd name="T56" fmla="*/ 42 w 72"/>
                  <a:gd name="T57" fmla="*/ 18 h 119"/>
                  <a:gd name="T58" fmla="*/ 36 w 72"/>
                  <a:gd name="T59" fmla="*/ 53 h 119"/>
                  <a:gd name="T60" fmla="*/ 36 w 72"/>
                  <a:gd name="T61" fmla="*/ 65 h 119"/>
                  <a:gd name="T62" fmla="*/ 36 w 72"/>
                  <a:gd name="T63" fmla="*/ 59 h 119"/>
                  <a:gd name="T64" fmla="*/ 30 w 72"/>
                  <a:gd name="T65" fmla="*/ 53 h 119"/>
                  <a:gd name="T66" fmla="*/ 30 w 72"/>
                  <a:gd name="T67" fmla="*/ 47 h 119"/>
                  <a:gd name="T68" fmla="*/ 18 w 72"/>
                  <a:gd name="T69" fmla="*/ 35 h 119"/>
                  <a:gd name="T70" fmla="*/ 12 w 72"/>
                  <a:gd name="T71" fmla="*/ 29 h 119"/>
                  <a:gd name="T72" fmla="*/ 6 w 72"/>
                  <a:gd name="T73" fmla="*/ 29 h 119"/>
                  <a:gd name="T74" fmla="*/ 12 w 72"/>
                  <a:gd name="T75" fmla="*/ 35 h 119"/>
                  <a:gd name="T76" fmla="*/ 18 w 72"/>
                  <a:gd name="T77" fmla="*/ 41 h 119"/>
                  <a:gd name="T78" fmla="*/ 30 w 72"/>
                  <a:gd name="T79" fmla="*/ 59 h 119"/>
                  <a:gd name="T80" fmla="*/ 30 w 72"/>
                  <a:gd name="T81" fmla="*/ 71 h 119"/>
                  <a:gd name="T82" fmla="*/ 30 w 72"/>
                  <a:gd name="T83" fmla="*/ 89 h 119"/>
                  <a:gd name="T84" fmla="*/ 24 w 72"/>
                  <a:gd name="T85" fmla="*/ 89 h 119"/>
                  <a:gd name="T86" fmla="*/ 24 w 72"/>
                  <a:gd name="T87" fmla="*/ 89 h 119"/>
                  <a:gd name="T88" fmla="*/ 18 w 72"/>
                  <a:gd name="T89" fmla="*/ 83 h 119"/>
                  <a:gd name="T90" fmla="*/ 12 w 72"/>
                  <a:gd name="T91" fmla="*/ 77 h 119"/>
                  <a:gd name="T92" fmla="*/ 6 w 72"/>
                  <a:gd name="T93" fmla="*/ 71 h 119"/>
                  <a:gd name="T94" fmla="*/ 0 w 72"/>
                  <a:gd name="T95" fmla="*/ 65 h 119"/>
                  <a:gd name="T96" fmla="*/ 0 w 72"/>
                  <a:gd name="T97" fmla="*/ 65 h 119"/>
                  <a:gd name="T98" fmla="*/ 6 w 72"/>
                  <a:gd name="T99" fmla="*/ 71 h 119"/>
                  <a:gd name="T100" fmla="*/ 12 w 72"/>
                  <a:gd name="T101" fmla="*/ 83 h 119"/>
                  <a:gd name="T102" fmla="*/ 18 w 72"/>
                  <a:gd name="T103" fmla="*/ 89 h 119"/>
                  <a:gd name="T104" fmla="*/ 18 w 72"/>
                  <a:gd name="T105" fmla="*/ 95 h 119"/>
                  <a:gd name="T106" fmla="*/ 18 w 72"/>
                  <a:gd name="T107" fmla="*/ 107 h 119"/>
                  <a:gd name="T108" fmla="*/ 12 w 72"/>
                  <a:gd name="T109" fmla="*/ 119 h 119"/>
                  <a:gd name="T110" fmla="*/ 12 w 72"/>
                  <a:gd name="T111" fmla="*/ 119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
                  <a:gd name="T169" fmla="*/ 0 h 119"/>
                  <a:gd name="T170" fmla="*/ 72 w 72"/>
                  <a:gd name="T171" fmla="*/ 119 h 1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 h="119">
                    <a:moveTo>
                      <a:pt x="18" y="119"/>
                    </a:moveTo>
                    <a:lnTo>
                      <a:pt x="18" y="113"/>
                    </a:lnTo>
                    <a:lnTo>
                      <a:pt x="24" y="107"/>
                    </a:lnTo>
                    <a:lnTo>
                      <a:pt x="30" y="101"/>
                    </a:lnTo>
                    <a:lnTo>
                      <a:pt x="30" y="95"/>
                    </a:lnTo>
                    <a:lnTo>
                      <a:pt x="36" y="95"/>
                    </a:lnTo>
                    <a:lnTo>
                      <a:pt x="42" y="95"/>
                    </a:lnTo>
                    <a:lnTo>
                      <a:pt x="48" y="95"/>
                    </a:lnTo>
                    <a:lnTo>
                      <a:pt x="54" y="95"/>
                    </a:lnTo>
                    <a:lnTo>
                      <a:pt x="60" y="89"/>
                    </a:lnTo>
                    <a:lnTo>
                      <a:pt x="66" y="89"/>
                    </a:lnTo>
                    <a:lnTo>
                      <a:pt x="66" y="83"/>
                    </a:lnTo>
                    <a:lnTo>
                      <a:pt x="72" y="83"/>
                    </a:lnTo>
                    <a:lnTo>
                      <a:pt x="72" y="77"/>
                    </a:lnTo>
                    <a:lnTo>
                      <a:pt x="66" y="83"/>
                    </a:lnTo>
                    <a:lnTo>
                      <a:pt x="60" y="83"/>
                    </a:lnTo>
                    <a:lnTo>
                      <a:pt x="54" y="89"/>
                    </a:lnTo>
                    <a:lnTo>
                      <a:pt x="48" y="89"/>
                    </a:lnTo>
                    <a:lnTo>
                      <a:pt x="42" y="89"/>
                    </a:lnTo>
                    <a:lnTo>
                      <a:pt x="36" y="95"/>
                    </a:lnTo>
                    <a:lnTo>
                      <a:pt x="36" y="89"/>
                    </a:lnTo>
                    <a:lnTo>
                      <a:pt x="36" y="77"/>
                    </a:lnTo>
                    <a:lnTo>
                      <a:pt x="42" y="71"/>
                    </a:lnTo>
                    <a:lnTo>
                      <a:pt x="42" y="65"/>
                    </a:lnTo>
                    <a:lnTo>
                      <a:pt x="48" y="65"/>
                    </a:lnTo>
                    <a:lnTo>
                      <a:pt x="48" y="59"/>
                    </a:lnTo>
                    <a:lnTo>
                      <a:pt x="54" y="59"/>
                    </a:lnTo>
                    <a:lnTo>
                      <a:pt x="60" y="53"/>
                    </a:lnTo>
                    <a:lnTo>
                      <a:pt x="66" y="47"/>
                    </a:lnTo>
                    <a:lnTo>
                      <a:pt x="72" y="41"/>
                    </a:lnTo>
                    <a:lnTo>
                      <a:pt x="72" y="35"/>
                    </a:lnTo>
                    <a:lnTo>
                      <a:pt x="72" y="41"/>
                    </a:lnTo>
                    <a:lnTo>
                      <a:pt x="66" y="41"/>
                    </a:lnTo>
                    <a:lnTo>
                      <a:pt x="60" y="47"/>
                    </a:lnTo>
                    <a:lnTo>
                      <a:pt x="54" y="53"/>
                    </a:lnTo>
                    <a:lnTo>
                      <a:pt x="48" y="53"/>
                    </a:lnTo>
                    <a:lnTo>
                      <a:pt x="48" y="59"/>
                    </a:lnTo>
                    <a:lnTo>
                      <a:pt x="42" y="59"/>
                    </a:lnTo>
                    <a:lnTo>
                      <a:pt x="42" y="47"/>
                    </a:lnTo>
                    <a:lnTo>
                      <a:pt x="42" y="29"/>
                    </a:lnTo>
                    <a:lnTo>
                      <a:pt x="48" y="12"/>
                    </a:lnTo>
                    <a:lnTo>
                      <a:pt x="42" y="6"/>
                    </a:lnTo>
                    <a:lnTo>
                      <a:pt x="42" y="0"/>
                    </a:lnTo>
                    <a:lnTo>
                      <a:pt x="42" y="6"/>
                    </a:lnTo>
                    <a:lnTo>
                      <a:pt x="42" y="18"/>
                    </a:lnTo>
                    <a:lnTo>
                      <a:pt x="42" y="35"/>
                    </a:lnTo>
                    <a:lnTo>
                      <a:pt x="36" y="53"/>
                    </a:lnTo>
                    <a:lnTo>
                      <a:pt x="36" y="65"/>
                    </a:lnTo>
                    <a:lnTo>
                      <a:pt x="36" y="59"/>
                    </a:lnTo>
                    <a:lnTo>
                      <a:pt x="30" y="59"/>
                    </a:lnTo>
                    <a:lnTo>
                      <a:pt x="30" y="53"/>
                    </a:lnTo>
                    <a:lnTo>
                      <a:pt x="30" y="47"/>
                    </a:lnTo>
                    <a:lnTo>
                      <a:pt x="24" y="41"/>
                    </a:lnTo>
                    <a:lnTo>
                      <a:pt x="18" y="35"/>
                    </a:lnTo>
                    <a:lnTo>
                      <a:pt x="12" y="29"/>
                    </a:lnTo>
                    <a:lnTo>
                      <a:pt x="6" y="29"/>
                    </a:lnTo>
                    <a:lnTo>
                      <a:pt x="12" y="29"/>
                    </a:lnTo>
                    <a:lnTo>
                      <a:pt x="12" y="35"/>
                    </a:lnTo>
                    <a:lnTo>
                      <a:pt x="18" y="41"/>
                    </a:lnTo>
                    <a:lnTo>
                      <a:pt x="24" y="53"/>
                    </a:lnTo>
                    <a:lnTo>
                      <a:pt x="30" y="59"/>
                    </a:lnTo>
                    <a:lnTo>
                      <a:pt x="30" y="65"/>
                    </a:lnTo>
                    <a:lnTo>
                      <a:pt x="30" y="71"/>
                    </a:lnTo>
                    <a:lnTo>
                      <a:pt x="30" y="77"/>
                    </a:lnTo>
                    <a:lnTo>
                      <a:pt x="30" y="89"/>
                    </a:lnTo>
                    <a:lnTo>
                      <a:pt x="24" y="89"/>
                    </a:lnTo>
                    <a:lnTo>
                      <a:pt x="18" y="89"/>
                    </a:lnTo>
                    <a:lnTo>
                      <a:pt x="18" y="83"/>
                    </a:lnTo>
                    <a:lnTo>
                      <a:pt x="12" y="77"/>
                    </a:lnTo>
                    <a:lnTo>
                      <a:pt x="6" y="71"/>
                    </a:lnTo>
                    <a:lnTo>
                      <a:pt x="0" y="65"/>
                    </a:lnTo>
                    <a:lnTo>
                      <a:pt x="6" y="71"/>
                    </a:lnTo>
                    <a:lnTo>
                      <a:pt x="6" y="77"/>
                    </a:lnTo>
                    <a:lnTo>
                      <a:pt x="12" y="83"/>
                    </a:lnTo>
                    <a:lnTo>
                      <a:pt x="12" y="89"/>
                    </a:lnTo>
                    <a:lnTo>
                      <a:pt x="18" y="89"/>
                    </a:lnTo>
                    <a:lnTo>
                      <a:pt x="18" y="95"/>
                    </a:lnTo>
                    <a:lnTo>
                      <a:pt x="18" y="101"/>
                    </a:lnTo>
                    <a:lnTo>
                      <a:pt x="18" y="107"/>
                    </a:lnTo>
                    <a:lnTo>
                      <a:pt x="12" y="113"/>
                    </a:lnTo>
                    <a:lnTo>
                      <a:pt x="12" y="119"/>
                    </a:lnTo>
                    <a:lnTo>
                      <a:pt x="18" y="11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940" name="Freeform 510"/>
              <p:cNvSpPr>
                <a:spLocks/>
              </p:cNvSpPr>
              <p:nvPr/>
            </p:nvSpPr>
            <p:spPr bwMode="auto">
              <a:xfrm>
                <a:off x="4875" y="1881"/>
                <a:ext cx="143" cy="114"/>
              </a:xfrm>
              <a:custGeom>
                <a:avLst/>
                <a:gdLst>
                  <a:gd name="T0" fmla="*/ 137 w 143"/>
                  <a:gd name="T1" fmla="*/ 102 h 114"/>
                  <a:gd name="T2" fmla="*/ 125 w 143"/>
                  <a:gd name="T3" fmla="*/ 96 h 114"/>
                  <a:gd name="T4" fmla="*/ 119 w 143"/>
                  <a:gd name="T5" fmla="*/ 96 h 114"/>
                  <a:gd name="T6" fmla="*/ 113 w 143"/>
                  <a:gd name="T7" fmla="*/ 90 h 114"/>
                  <a:gd name="T8" fmla="*/ 113 w 143"/>
                  <a:gd name="T9" fmla="*/ 66 h 114"/>
                  <a:gd name="T10" fmla="*/ 113 w 143"/>
                  <a:gd name="T11" fmla="*/ 42 h 114"/>
                  <a:gd name="T12" fmla="*/ 113 w 143"/>
                  <a:gd name="T13" fmla="*/ 48 h 114"/>
                  <a:gd name="T14" fmla="*/ 107 w 143"/>
                  <a:gd name="T15" fmla="*/ 78 h 114"/>
                  <a:gd name="T16" fmla="*/ 101 w 143"/>
                  <a:gd name="T17" fmla="*/ 78 h 114"/>
                  <a:gd name="T18" fmla="*/ 89 w 143"/>
                  <a:gd name="T19" fmla="*/ 66 h 114"/>
                  <a:gd name="T20" fmla="*/ 77 w 143"/>
                  <a:gd name="T21" fmla="*/ 60 h 114"/>
                  <a:gd name="T22" fmla="*/ 77 w 143"/>
                  <a:gd name="T23" fmla="*/ 12 h 114"/>
                  <a:gd name="T24" fmla="*/ 71 w 143"/>
                  <a:gd name="T25" fmla="*/ 0 h 114"/>
                  <a:gd name="T26" fmla="*/ 71 w 143"/>
                  <a:gd name="T27" fmla="*/ 18 h 114"/>
                  <a:gd name="T28" fmla="*/ 71 w 143"/>
                  <a:gd name="T29" fmla="*/ 54 h 114"/>
                  <a:gd name="T30" fmla="*/ 47 w 143"/>
                  <a:gd name="T31" fmla="*/ 36 h 114"/>
                  <a:gd name="T32" fmla="*/ 18 w 143"/>
                  <a:gd name="T33" fmla="*/ 18 h 114"/>
                  <a:gd name="T34" fmla="*/ 6 w 143"/>
                  <a:gd name="T35" fmla="*/ 6 h 114"/>
                  <a:gd name="T36" fmla="*/ 12 w 143"/>
                  <a:gd name="T37" fmla="*/ 12 h 114"/>
                  <a:gd name="T38" fmla="*/ 30 w 143"/>
                  <a:gd name="T39" fmla="*/ 30 h 114"/>
                  <a:gd name="T40" fmla="*/ 59 w 143"/>
                  <a:gd name="T41" fmla="*/ 54 h 114"/>
                  <a:gd name="T42" fmla="*/ 71 w 143"/>
                  <a:gd name="T43" fmla="*/ 60 h 114"/>
                  <a:gd name="T44" fmla="*/ 65 w 143"/>
                  <a:gd name="T45" fmla="*/ 60 h 114"/>
                  <a:gd name="T46" fmla="*/ 41 w 143"/>
                  <a:gd name="T47" fmla="*/ 66 h 114"/>
                  <a:gd name="T48" fmla="*/ 18 w 143"/>
                  <a:gd name="T49" fmla="*/ 60 h 114"/>
                  <a:gd name="T50" fmla="*/ 0 w 143"/>
                  <a:gd name="T51" fmla="*/ 54 h 114"/>
                  <a:gd name="T52" fmla="*/ 6 w 143"/>
                  <a:gd name="T53" fmla="*/ 66 h 114"/>
                  <a:gd name="T54" fmla="*/ 30 w 143"/>
                  <a:gd name="T55" fmla="*/ 66 h 114"/>
                  <a:gd name="T56" fmla="*/ 59 w 143"/>
                  <a:gd name="T57" fmla="*/ 72 h 114"/>
                  <a:gd name="T58" fmla="*/ 71 w 143"/>
                  <a:gd name="T59" fmla="*/ 72 h 114"/>
                  <a:gd name="T60" fmla="*/ 83 w 143"/>
                  <a:gd name="T61" fmla="*/ 78 h 114"/>
                  <a:gd name="T62" fmla="*/ 95 w 143"/>
                  <a:gd name="T63" fmla="*/ 90 h 114"/>
                  <a:gd name="T64" fmla="*/ 83 w 143"/>
                  <a:gd name="T65" fmla="*/ 96 h 114"/>
                  <a:gd name="T66" fmla="*/ 65 w 143"/>
                  <a:gd name="T67" fmla="*/ 102 h 114"/>
                  <a:gd name="T68" fmla="*/ 53 w 143"/>
                  <a:gd name="T69" fmla="*/ 108 h 114"/>
                  <a:gd name="T70" fmla="*/ 53 w 143"/>
                  <a:gd name="T71" fmla="*/ 108 h 114"/>
                  <a:gd name="T72" fmla="*/ 65 w 143"/>
                  <a:gd name="T73" fmla="*/ 108 h 114"/>
                  <a:gd name="T74" fmla="*/ 89 w 143"/>
                  <a:gd name="T75" fmla="*/ 102 h 114"/>
                  <a:gd name="T76" fmla="*/ 101 w 143"/>
                  <a:gd name="T77" fmla="*/ 96 h 114"/>
                  <a:gd name="T78" fmla="*/ 113 w 143"/>
                  <a:gd name="T79" fmla="*/ 96 h 114"/>
                  <a:gd name="T80" fmla="*/ 125 w 143"/>
                  <a:gd name="T81" fmla="*/ 102 h 114"/>
                  <a:gd name="T82" fmla="*/ 131 w 143"/>
                  <a:gd name="T83" fmla="*/ 108 h 114"/>
                  <a:gd name="T84" fmla="*/ 143 w 143"/>
                  <a:gd name="T85" fmla="*/ 114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14"/>
                  <a:gd name="T131" fmla="*/ 143 w 143"/>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14">
                    <a:moveTo>
                      <a:pt x="143" y="114"/>
                    </a:moveTo>
                    <a:lnTo>
                      <a:pt x="137" y="108"/>
                    </a:lnTo>
                    <a:lnTo>
                      <a:pt x="137" y="102"/>
                    </a:lnTo>
                    <a:lnTo>
                      <a:pt x="131" y="102"/>
                    </a:lnTo>
                    <a:lnTo>
                      <a:pt x="131" y="96"/>
                    </a:lnTo>
                    <a:lnTo>
                      <a:pt x="125" y="96"/>
                    </a:lnTo>
                    <a:lnTo>
                      <a:pt x="119" y="96"/>
                    </a:lnTo>
                    <a:lnTo>
                      <a:pt x="119" y="90"/>
                    </a:lnTo>
                    <a:lnTo>
                      <a:pt x="113" y="90"/>
                    </a:lnTo>
                    <a:lnTo>
                      <a:pt x="113" y="84"/>
                    </a:lnTo>
                    <a:lnTo>
                      <a:pt x="113" y="78"/>
                    </a:lnTo>
                    <a:lnTo>
                      <a:pt x="113" y="66"/>
                    </a:lnTo>
                    <a:lnTo>
                      <a:pt x="113" y="54"/>
                    </a:lnTo>
                    <a:lnTo>
                      <a:pt x="113" y="48"/>
                    </a:lnTo>
                    <a:lnTo>
                      <a:pt x="113" y="42"/>
                    </a:lnTo>
                    <a:lnTo>
                      <a:pt x="113" y="48"/>
                    </a:lnTo>
                    <a:lnTo>
                      <a:pt x="113" y="54"/>
                    </a:lnTo>
                    <a:lnTo>
                      <a:pt x="107" y="66"/>
                    </a:lnTo>
                    <a:lnTo>
                      <a:pt x="107" y="78"/>
                    </a:lnTo>
                    <a:lnTo>
                      <a:pt x="107" y="84"/>
                    </a:lnTo>
                    <a:lnTo>
                      <a:pt x="101" y="84"/>
                    </a:lnTo>
                    <a:lnTo>
                      <a:pt x="101" y="78"/>
                    </a:lnTo>
                    <a:lnTo>
                      <a:pt x="95" y="78"/>
                    </a:lnTo>
                    <a:lnTo>
                      <a:pt x="95" y="72"/>
                    </a:lnTo>
                    <a:lnTo>
                      <a:pt x="89" y="66"/>
                    </a:lnTo>
                    <a:lnTo>
                      <a:pt x="83" y="66"/>
                    </a:lnTo>
                    <a:lnTo>
                      <a:pt x="83" y="60"/>
                    </a:lnTo>
                    <a:lnTo>
                      <a:pt x="77" y="60"/>
                    </a:lnTo>
                    <a:lnTo>
                      <a:pt x="83" y="48"/>
                    </a:lnTo>
                    <a:lnTo>
                      <a:pt x="77" y="30"/>
                    </a:lnTo>
                    <a:lnTo>
                      <a:pt x="77" y="12"/>
                    </a:lnTo>
                    <a:lnTo>
                      <a:pt x="71" y="0"/>
                    </a:lnTo>
                    <a:lnTo>
                      <a:pt x="71" y="6"/>
                    </a:lnTo>
                    <a:lnTo>
                      <a:pt x="71" y="12"/>
                    </a:lnTo>
                    <a:lnTo>
                      <a:pt x="71" y="18"/>
                    </a:lnTo>
                    <a:lnTo>
                      <a:pt x="77" y="30"/>
                    </a:lnTo>
                    <a:lnTo>
                      <a:pt x="77" y="48"/>
                    </a:lnTo>
                    <a:lnTo>
                      <a:pt x="71" y="54"/>
                    </a:lnTo>
                    <a:lnTo>
                      <a:pt x="65" y="48"/>
                    </a:lnTo>
                    <a:lnTo>
                      <a:pt x="59" y="42"/>
                    </a:lnTo>
                    <a:lnTo>
                      <a:pt x="47" y="36"/>
                    </a:lnTo>
                    <a:lnTo>
                      <a:pt x="41" y="30"/>
                    </a:lnTo>
                    <a:lnTo>
                      <a:pt x="30" y="24"/>
                    </a:lnTo>
                    <a:lnTo>
                      <a:pt x="18" y="18"/>
                    </a:lnTo>
                    <a:lnTo>
                      <a:pt x="12" y="12"/>
                    </a:lnTo>
                    <a:lnTo>
                      <a:pt x="12" y="6"/>
                    </a:lnTo>
                    <a:lnTo>
                      <a:pt x="6" y="6"/>
                    </a:lnTo>
                    <a:lnTo>
                      <a:pt x="12" y="12"/>
                    </a:lnTo>
                    <a:lnTo>
                      <a:pt x="18" y="18"/>
                    </a:lnTo>
                    <a:lnTo>
                      <a:pt x="24" y="24"/>
                    </a:lnTo>
                    <a:lnTo>
                      <a:pt x="30" y="30"/>
                    </a:lnTo>
                    <a:lnTo>
                      <a:pt x="41" y="36"/>
                    </a:lnTo>
                    <a:lnTo>
                      <a:pt x="53" y="48"/>
                    </a:lnTo>
                    <a:lnTo>
                      <a:pt x="59" y="54"/>
                    </a:lnTo>
                    <a:lnTo>
                      <a:pt x="65" y="54"/>
                    </a:lnTo>
                    <a:lnTo>
                      <a:pt x="71" y="60"/>
                    </a:lnTo>
                    <a:lnTo>
                      <a:pt x="65" y="60"/>
                    </a:lnTo>
                    <a:lnTo>
                      <a:pt x="59" y="66"/>
                    </a:lnTo>
                    <a:lnTo>
                      <a:pt x="53" y="66"/>
                    </a:lnTo>
                    <a:lnTo>
                      <a:pt x="41" y="66"/>
                    </a:lnTo>
                    <a:lnTo>
                      <a:pt x="36" y="66"/>
                    </a:lnTo>
                    <a:lnTo>
                      <a:pt x="24" y="66"/>
                    </a:lnTo>
                    <a:lnTo>
                      <a:pt x="18" y="60"/>
                    </a:lnTo>
                    <a:lnTo>
                      <a:pt x="12" y="60"/>
                    </a:lnTo>
                    <a:lnTo>
                      <a:pt x="6" y="60"/>
                    </a:lnTo>
                    <a:lnTo>
                      <a:pt x="0" y="54"/>
                    </a:lnTo>
                    <a:lnTo>
                      <a:pt x="0" y="60"/>
                    </a:lnTo>
                    <a:lnTo>
                      <a:pt x="6" y="60"/>
                    </a:lnTo>
                    <a:lnTo>
                      <a:pt x="6" y="66"/>
                    </a:lnTo>
                    <a:lnTo>
                      <a:pt x="12" y="66"/>
                    </a:lnTo>
                    <a:lnTo>
                      <a:pt x="18" y="66"/>
                    </a:lnTo>
                    <a:lnTo>
                      <a:pt x="30" y="66"/>
                    </a:lnTo>
                    <a:lnTo>
                      <a:pt x="41" y="66"/>
                    </a:lnTo>
                    <a:lnTo>
                      <a:pt x="47" y="66"/>
                    </a:lnTo>
                    <a:lnTo>
                      <a:pt x="59" y="72"/>
                    </a:lnTo>
                    <a:lnTo>
                      <a:pt x="65" y="72"/>
                    </a:lnTo>
                    <a:lnTo>
                      <a:pt x="71" y="72"/>
                    </a:lnTo>
                    <a:lnTo>
                      <a:pt x="77" y="72"/>
                    </a:lnTo>
                    <a:lnTo>
                      <a:pt x="77" y="78"/>
                    </a:lnTo>
                    <a:lnTo>
                      <a:pt x="83" y="78"/>
                    </a:lnTo>
                    <a:lnTo>
                      <a:pt x="89" y="84"/>
                    </a:lnTo>
                    <a:lnTo>
                      <a:pt x="95" y="90"/>
                    </a:lnTo>
                    <a:lnTo>
                      <a:pt x="89" y="90"/>
                    </a:lnTo>
                    <a:lnTo>
                      <a:pt x="83" y="96"/>
                    </a:lnTo>
                    <a:lnTo>
                      <a:pt x="77" y="96"/>
                    </a:lnTo>
                    <a:lnTo>
                      <a:pt x="71" y="102"/>
                    </a:lnTo>
                    <a:lnTo>
                      <a:pt x="65" y="102"/>
                    </a:lnTo>
                    <a:lnTo>
                      <a:pt x="59" y="108"/>
                    </a:lnTo>
                    <a:lnTo>
                      <a:pt x="53" y="108"/>
                    </a:lnTo>
                    <a:lnTo>
                      <a:pt x="47" y="108"/>
                    </a:lnTo>
                    <a:lnTo>
                      <a:pt x="53" y="108"/>
                    </a:lnTo>
                    <a:lnTo>
                      <a:pt x="59" y="108"/>
                    </a:lnTo>
                    <a:lnTo>
                      <a:pt x="65" y="108"/>
                    </a:lnTo>
                    <a:lnTo>
                      <a:pt x="77" y="108"/>
                    </a:lnTo>
                    <a:lnTo>
                      <a:pt x="83" y="102"/>
                    </a:lnTo>
                    <a:lnTo>
                      <a:pt x="89" y="102"/>
                    </a:lnTo>
                    <a:lnTo>
                      <a:pt x="95" y="102"/>
                    </a:lnTo>
                    <a:lnTo>
                      <a:pt x="95" y="96"/>
                    </a:lnTo>
                    <a:lnTo>
                      <a:pt x="101" y="96"/>
                    </a:lnTo>
                    <a:lnTo>
                      <a:pt x="107" y="96"/>
                    </a:lnTo>
                    <a:lnTo>
                      <a:pt x="113" y="96"/>
                    </a:lnTo>
                    <a:lnTo>
                      <a:pt x="113" y="102"/>
                    </a:lnTo>
                    <a:lnTo>
                      <a:pt x="119" y="102"/>
                    </a:lnTo>
                    <a:lnTo>
                      <a:pt x="125" y="102"/>
                    </a:lnTo>
                    <a:lnTo>
                      <a:pt x="125" y="108"/>
                    </a:lnTo>
                    <a:lnTo>
                      <a:pt x="131" y="108"/>
                    </a:lnTo>
                    <a:lnTo>
                      <a:pt x="137" y="108"/>
                    </a:lnTo>
                    <a:lnTo>
                      <a:pt x="137" y="114"/>
                    </a:lnTo>
                    <a:lnTo>
                      <a:pt x="143" y="114"/>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grpSp>
      <p:grpSp>
        <p:nvGrpSpPr>
          <p:cNvPr id="7171" name="Group 511"/>
          <p:cNvGrpSpPr>
            <a:grpSpLocks/>
          </p:cNvGrpSpPr>
          <p:nvPr/>
        </p:nvGrpSpPr>
        <p:grpSpPr bwMode="auto">
          <a:xfrm rot="4895090">
            <a:off x="1585913" y="5043488"/>
            <a:ext cx="1752600" cy="1876425"/>
            <a:chOff x="4176" y="878"/>
            <a:chExt cx="1254" cy="1422"/>
          </a:xfrm>
        </p:grpSpPr>
        <p:sp>
          <p:nvSpPr>
            <p:cNvPr id="7433" name="Freeform 512"/>
            <p:cNvSpPr>
              <a:spLocks/>
            </p:cNvSpPr>
            <p:nvPr/>
          </p:nvSpPr>
          <p:spPr bwMode="auto">
            <a:xfrm>
              <a:off x="5149" y="1189"/>
              <a:ext cx="54" cy="149"/>
            </a:xfrm>
            <a:custGeom>
              <a:avLst/>
              <a:gdLst>
                <a:gd name="T0" fmla="*/ 42 w 54"/>
                <a:gd name="T1" fmla="*/ 149 h 149"/>
                <a:gd name="T2" fmla="*/ 42 w 54"/>
                <a:gd name="T3" fmla="*/ 149 h 149"/>
                <a:gd name="T4" fmla="*/ 42 w 54"/>
                <a:gd name="T5" fmla="*/ 143 h 149"/>
                <a:gd name="T6" fmla="*/ 42 w 54"/>
                <a:gd name="T7" fmla="*/ 143 h 149"/>
                <a:gd name="T8" fmla="*/ 42 w 54"/>
                <a:gd name="T9" fmla="*/ 143 h 149"/>
                <a:gd name="T10" fmla="*/ 48 w 54"/>
                <a:gd name="T11" fmla="*/ 119 h 149"/>
                <a:gd name="T12" fmla="*/ 48 w 54"/>
                <a:gd name="T13" fmla="*/ 96 h 149"/>
                <a:gd name="T14" fmla="*/ 48 w 54"/>
                <a:gd name="T15" fmla="*/ 78 h 149"/>
                <a:gd name="T16" fmla="*/ 36 w 54"/>
                <a:gd name="T17" fmla="*/ 60 h 149"/>
                <a:gd name="T18" fmla="*/ 30 w 54"/>
                <a:gd name="T19" fmla="*/ 42 h 149"/>
                <a:gd name="T20" fmla="*/ 18 w 54"/>
                <a:gd name="T21" fmla="*/ 24 h 149"/>
                <a:gd name="T22" fmla="*/ 6 w 54"/>
                <a:gd name="T23" fmla="*/ 12 h 149"/>
                <a:gd name="T24" fmla="*/ 0 w 54"/>
                <a:gd name="T25" fmla="*/ 0 h 149"/>
                <a:gd name="T26" fmla="*/ 12 w 54"/>
                <a:gd name="T27" fmla="*/ 6 h 149"/>
                <a:gd name="T28" fmla="*/ 24 w 54"/>
                <a:gd name="T29" fmla="*/ 18 h 149"/>
                <a:gd name="T30" fmla="*/ 36 w 54"/>
                <a:gd name="T31" fmla="*/ 36 h 149"/>
                <a:gd name="T32" fmla="*/ 48 w 54"/>
                <a:gd name="T33" fmla="*/ 60 h 149"/>
                <a:gd name="T34" fmla="*/ 54 w 54"/>
                <a:gd name="T35" fmla="*/ 84 h 149"/>
                <a:gd name="T36" fmla="*/ 54 w 54"/>
                <a:gd name="T37" fmla="*/ 107 h 149"/>
                <a:gd name="T38" fmla="*/ 54 w 54"/>
                <a:gd name="T39" fmla="*/ 131 h 149"/>
                <a:gd name="T40" fmla="*/ 42 w 54"/>
                <a:gd name="T41" fmla="*/ 149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9"/>
                <a:gd name="T65" fmla="*/ 54 w 54"/>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9">
                  <a:moveTo>
                    <a:pt x="42" y="149"/>
                  </a:moveTo>
                  <a:lnTo>
                    <a:pt x="42" y="149"/>
                  </a:lnTo>
                  <a:lnTo>
                    <a:pt x="42" y="143"/>
                  </a:lnTo>
                  <a:lnTo>
                    <a:pt x="48" y="119"/>
                  </a:lnTo>
                  <a:lnTo>
                    <a:pt x="48" y="96"/>
                  </a:lnTo>
                  <a:lnTo>
                    <a:pt x="48" y="78"/>
                  </a:lnTo>
                  <a:lnTo>
                    <a:pt x="36" y="60"/>
                  </a:lnTo>
                  <a:lnTo>
                    <a:pt x="30" y="42"/>
                  </a:lnTo>
                  <a:lnTo>
                    <a:pt x="18" y="24"/>
                  </a:lnTo>
                  <a:lnTo>
                    <a:pt x="6" y="12"/>
                  </a:lnTo>
                  <a:lnTo>
                    <a:pt x="0" y="0"/>
                  </a:lnTo>
                  <a:lnTo>
                    <a:pt x="12" y="6"/>
                  </a:lnTo>
                  <a:lnTo>
                    <a:pt x="24" y="18"/>
                  </a:lnTo>
                  <a:lnTo>
                    <a:pt x="36" y="36"/>
                  </a:lnTo>
                  <a:lnTo>
                    <a:pt x="48" y="60"/>
                  </a:lnTo>
                  <a:lnTo>
                    <a:pt x="54" y="84"/>
                  </a:lnTo>
                  <a:lnTo>
                    <a:pt x="54" y="107"/>
                  </a:lnTo>
                  <a:lnTo>
                    <a:pt x="54" y="131"/>
                  </a:lnTo>
                  <a:lnTo>
                    <a:pt x="42" y="1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34" name="Freeform 513"/>
            <p:cNvSpPr>
              <a:spLocks/>
            </p:cNvSpPr>
            <p:nvPr/>
          </p:nvSpPr>
          <p:spPr bwMode="auto">
            <a:xfrm>
              <a:off x="5125" y="1207"/>
              <a:ext cx="54" cy="12"/>
            </a:xfrm>
            <a:custGeom>
              <a:avLst/>
              <a:gdLst>
                <a:gd name="T0" fmla="*/ 0 w 54"/>
                <a:gd name="T1" fmla="*/ 6 h 12"/>
                <a:gd name="T2" fmla="*/ 6 w 54"/>
                <a:gd name="T3" fmla="*/ 0 h 12"/>
                <a:gd name="T4" fmla="*/ 12 w 54"/>
                <a:gd name="T5" fmla="*/ 0 h 12"/>
                <a:gd name="T6" fmla="*/ 18 w 54"/>
                <a:gd name="T7" fmla="*/ 0 h 12"/>
                <a:gd name="T8" fmla="*/ 24 w 54"/>
                <a:gd name="T9" fmla="*/ 0 h 12"/>
                <a:gd name="T10" fmla="*/ 30 w 54"/>
                <a:gd name="T11" fmla="*/ 6 h 12"/>
                <a:gd name="T12" fmla="*/ 42 w 54"/>
                <a:gd name="T13" fmla="*/ 6 h 12"/>
                <a:gd name="T14" fmla="*/ 48 w 54"/>
                <a:gd name="T15" fmla="*/ 12 h 12"/>
                <a:gd name="T16" fmla="*/ 54 w 54"/>
                <a:gd name="T17" fmla="*/ 12 h 12"/>
                <a:gd name="T18" fmla="*/ 48 w 54"/>
                <a:gd name="T19" fmla="*/ 12 h 12"/>
                <a:gd name="T20" fmla="*/ 42 w 54"/>
                <a:gd name="T21" fmla="*/ 12 h 12"/>
                <a:gd name="T22" fmla="*/ 30 w 54"/>
                <a:gd name="T23" fmla="*/ 12 h 12"/>
                <a:gd name="T24" fmla="*/ 24 w 54"/>
                <a:gd name="T25" fmla="*/ 6 h 12"/>
                <a:gd name="T26" fmla="*/ 18 w 54"/>
                <a:gd name="T27" fmla="*/ 6 h 12"/>
                <a:gd name="T28" fmla="*/ 12 w 54"/>
                <a:gd name="T29" fmla="*/ 6 h 12"/>
                <a:gd name="T30" fmla="*/ 6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6" y="0"/>
                  </a:lnTo>
                  <a:lnTo>
                    <a:pt x="12" y="0"/>
                  </a:lnTo>
                  <a:lnTo>
                    <a:pt x="18" y="0"/>
                  </a:lnTo>
                  <a:lnTo>
                    <a:pt x="24" y="0"/>
                  </a:lnTo>
                  <a:lnTo>
                    <a:pt x="30" y="6"/>
                  </a:lnTo>
                  <a:lnTo>
                    <a:pt x="42" y="6"/>
                  </a:lnTo>
                  <a:lnTo>
                    <a:pt x="48" y="12"/>
                  </a:lnTo>
                  <a:lnTo>
                    <a:pt x="54" y="12"/>
                  </a:lnTo>
                  <a:lnTo>
                    <a:pt x="48" y="12"/>
                  </a:lnTo>
                  <a:lnTo>
                    <a:pt x="42" y="12"/>
                  </a:lnTo>
                  <a:lnTo>
                    <a:pt x="30" y="12"/>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35" name="Freeform 514"/>
            <p:cNvSpPr>
              <a:spLocks/>
            </p:cNvSpPr>
            <p:nvPr/>
          </p:nvSpPr>
          <p:spPr bwMode="auto">
            <a:xfrm>
              <a:off x="5125" y="1219"/>
              <a:ext cx="60" cy="12"/>
            </a:xfrm>
            <a:custGeom>
              <a:avLst/>
              <a:gdLst>
                <a:gd name="T0" fmla="*/ 0 w 60"/>
                <a:gd name="T1" fmla="*/ 0 h 12"/>
                <a:gd name="T2" fmla="*/ 6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12 h 12"/>
                <a:gd name="T16" fmla="*/ 60 w 60"/>
                <a:gd name="T17" fmla="*/ 12 h 12"/>
                <a:gd name="T18" fmla="*/ 54 w 60"/>
                <a:gd name="T19" fmla="*/ 12 h 12"/>
                <a:gd name="T20" fmla="*/ 48 w 60"/>
                <a:gd name="T21" fmla="*/ 12 h 12"/>
                <a:gd name="T22" fmla="*/ 36 w 60"/>
                <a:gd name="T23" fmla="*/ 12 h 12"/>
                <a:gd name="T24" fmla="*/ 30 w 60"/>
                <a:gd name="T25" fmla="*/ 6 h 12"/>
                <a:gd name="T26" fmla="*/ 18 w 60"/>
                <a:gd name="T27" fmla="*/ 6 h 12"/>
                <a:gd name="T28" fmla="*/ 12 w 60"/>
                <a:gd name="T29" fmla="*/ 6 h 12"/>
                <a:gd name="T30" fmla="*/ 6 w 60"/>
                <a:gd name="T31" fmla="*/ 0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6" y="0"/>
                  </a:lnTo>
                  <a:lnTo>
                    <a:pt x="18" y="0"/>
                  </a:lnTo>
                  <a:lnTo>
                    <a:pt x="24" y="0"/>
                  </a:lnTo>
                  <a:lnTo>
                    <a:pt x="36" y="6"/>
                  </a:lnTo>
                  <a:lnTo>
                    <a:pt x="48" y="6"/>
                  </a:lnTo>
                  <a:lnTo>
                    <a:pt x="54" y="12"/>
                  </a:lnTo>
                  <a:lnTo>
                    <a:pt x="60" y="12"/>
                  </a:lnTo>
                  <a:lnTo>
                    <a:pt x="54" y="12"/>
                  </a:lnTo>
                  <a:lnTo>
                    <a:pt x="48" y="12"/>
                  </a:lnTo>
                  <a:lnTo>
                    <a:pt x="36" y="12"/>
                  </a:lnTo>
                  <a:lnTo>
                    <a:pt x="30" y="6"/>
                  </a:lnTo>
                  <a:lnTo>
                    <a:pt x="18" y="6"/>
                  </a:lnTo>
                  <a:lnTo>
                    <a:pt x="12"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36" name="Freeform 515"/>
            <p:cNvSpPr>
              <a:spLocks/>
            </p:cNvSpPr>
            <p:nvPr/>
          </p:nvSpPr>
          <p:spPr bwMode="auto">
            <a:xfrm>
              <a:off x="5131" y="1243"/>
              <a:ext cx="66" cy="12"/>
            </a:xfrm>
            <a:custGeom>
              <a:avLst/>
              <a:gdLst>
                <a:gd name="T0" fmla="*/ 0 w 66"/>
                <a:gd name="T1" fmla="*/ 0 h 12"/>
                <a:gd name="T2" fmla="*/ 6 w 66"/>
                <a:gd name="T3" fmla="*/ 0 h 12"/>
                <a:gd name="T4" fmla="*/ 12 w 66"/>
                <a:gd name="T5" fmla="*/ 0 h 12"/>
                <a:gd name="T6" fmla="*/ 18 w 66"/>
                <a:gd name="T7" fmla="*/ 0 h 12"/>
                <a:gd name="T8" fmla="*/ 30 w 66"/>
                <a:gd name="T9" fmla="*/ 0 h 12"/>
                <a:gd name="T10" fmla="*/ 42 w 66"/>
                <a:gd name="T11" fmla="*/ 6 h 12"/>
                <a:gd name="T12" fmla="*/ 54 w 66"/>
                <a:gd name="T13" fmla="*/ 6 h 12"/>
                <a:gd name="T14" fmla="*/ 60 w 66"/>
                <a:gd name="T15" fmla="*/ 6 h 12"/>
                <a:gd name="T16" fmla="*/ 66 w 66"/>
                <a:gd name="T17" fmla="*/ 12 h 12"/>
                <a:gd name="T18" fmla="*/ 60 w 66"/>
                <a:gd name="T19" fmla="*/ 12 h 12"/>
                <a:gd name="T20" fmla="*/ 54 w 66"/>
                <a:gd name="T21" fmla="*/ 12 h 12"/>
                <a:gd name="T22" fmla="*/ 42 w 66"/>
                <a:gd name="T23" fmla="*/ 12 h 12"/>
                <a:gd name="T24" fmla="*/ 30 w 66"/>
                <a:gd name="T25" fmla="*/ 12 h 12"/>
                <a:gd name="T26" fmla="*/ 18 w 66"/>
                <a:gd name="T27" fmla="*/ 6 h 12"/>
                <a:gd name="T28" fmla="*/ 12 w 66"/>
                <a:gd name="T29" fmla="*/ 6 h 12"/>
                <a:gd name="T30" fmla="*/ 6 w 66"/>
                <a:gd name="T31" fmla="*/ 6 h 12"/>
                <a:gd name="T32" fmla="*/ 0 w 6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2"/>
                <a:gd name="T53" fmla="*/ 66 w 6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2">
                  <a:moveTo>
                    <a:pt x="0" y="0"/>
                  </a:moveTo>
                  <a:lnTo>
                    <a:pt x="6" y="0"/>
                  </a:lnTo>
                  <a:lnTo>
                    <a:pt x="12" y="0"/>
                  </a:lnTo>
                  <a:lnTo>
                    <a:pt x="18" y="0"/>
                  </a:lnTo>
                  <a:lnTo>
                    <a:pt x="30" y="0"/>
                  </a:lnTo>
                  <a:lnTo>
                    <a:pt x="42" y="6"/>
                  </a:lnTo>
                  <a:lnTo>
                    <a:pt x="54" y="6"/>
                  </a:lnTo>
                  <a:lnTo>
                    <a:pt x="60" y="6"/>
                  </a:lnTo>
                  <a:lnTo>
                    <a:pt x="66" y="12"/>
                  </a:lnTo>
                  <a:lnTo>
                    <a:pt x="60" y="12"/>
                  </a:lnTo>
                  <a:lnTo>
                    <a:pt x="54" y="12"/>
                  </a:lnTo>
                  <a:lnTo>
                    <a:pt x="42" y="12"/>
                  </a:lnTo>
                  <a:lnTo>
                    <a:pt x="30" y="12"/>
                  </a:lnTo>
                  <a:lnTo>
                    <a:pt x="18" y="6"/>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37" name="Freeform 516"/>
            <p:cNvSpPr>
              <a:spLocks/>
            </p:cNvSpPr>
            <p:nvPr/>
          </p:nvSpPr>
          <p:spPr bwMode="auto">
            <a:xfrm>
              <a:off x="5143" y="1261"/>
              <a:ext cx="54" cy="6"/>
            </a:xfrm>
            <a:custGeom>
              <a:avLst/>
              <a:gdLst>
                <a:gd name="T0" fmla="*/ 0 w 54"/>
                <a:gd name="T1" fmla="*/ 0 h 6"/>
                <a:gd name="T2" fmla="*/ 0 w 54"/>
                <a:gd name="T3" fmla="*/ 0 h 6"/>
                <a:gd name="T4" fmla="*/ 6 w 54"/>
                <a:gd name="T5" fmla="*/ 0 h 6"/>
                <a:gd name="T6" fmla="*/ 18 w 54"/>
                <a:gd name="T7" fmla="*/ 0 h 6"/>
                <a:gd name="T8" fmla="*/ 24 w 54"/>
                <a:gd name="T9" fmla="*/ 0 h 6"/>
                <a:gd name="T10" fmla="*/ 36 w 54"/>
                <a:gd name="T11" fmla="*/ 0 h 6"/>
                <a:gd name="T12" fmla="*/ 42 w 54"/>
                <a:gd name="T13" fmla="*/ 0 h 6"/>
                <a:gd name="T14" fmla="*/ 54 w 54"/>
                <a:gd name="T15" fmla="*/ 6 h 6"/>
                <a:gd name="T16" fmla="*/ 54 w 54"/>
                <a:gd name="T17" fmla="*/ 6 h 6"/>
                <a:gd name="T18" fmla="*/ 54 w 54"/>
                <a:gd name="T19" fmla="*/ 6 h 6"/>
                <a:gd name="T20" fmla="*/ 42 w 54"/>
                <a:gd name="T21" fmla="*/ 6 h 6"/>
                <a:gd name="T22" fmla="*/ 36 w 54"/>
                <a:gd name="T23" fmla="*/ 6 h 6"/>
                <a:gd name="T24" fmla="*/ 24 w 54"/>
                <a:gd name="T25" fmla="*/ 6 h 6"/>
                <a:gd name="T26" fmla="*/ 18 w 54"/>
                <a:gd name="T27" fmla="*/ 6 h 6"/>
                <a:gd name="T28" fmla="*/ 6 w 54"/>
                <a:gd name="T29" fmla="*/ 6 h 6"/>
                <a:gd name="T30" fmla="*/ 0 w 54"/>
                <a:gd name="T31" fmla="*/ 0 h 6"/>
                <a:gd name="T32" fmla="*/ 0 w 5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
                <a:gd name="T53" fmla="*/ 54 w 5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
                  <a:moveTo>
                    <a:pt x="0" y="0"/>
                  </a:moveTo>
                  <a:lnTo>
                    <a:pt x="0" y="0"/>
                  </a:lnTo>
                  <a:lnTo>
                    <a:pt x="6" y="0"/>
                  </a:lnTo>
                  <a:lnTo>
                    <a:pt x="18" y="0"/>
                  </a:lnTo>
                  <a:lnTo>
                    <a:pt x="24" y="0"/>
                  </a:lnTo>
                  <a:lnTo>
                    <a:pt x="36" y="0"/>
                  </a:lnTo>
                  <a:lnTo>
                    <a:pt x="42" y="0"/>
                  </a:lnTo>
                  <a:lnTo>
                    <a:pt x="54" y="6"/>
                  </a:lnTo>
                  <a:lnTo>
                    <a:pt x="42" y="6"/>
                  </a:lnTo>
                  <a:lnTo>
                    <a:pt x="36" y="6"/>
                  </a:lnTo>
                  <a:lnTo>
                    <a:pt x="24" y="6"/>
                  </a:lnTo>
                  <a:lnTo>
                    <a:pt x="18"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38" name="Freeform 517"/>
            <p:cNvSpPr>
              <a:spLocks/>
            </p:cNvSpPr>
            <p:nvPr/>
          </p:nvSpPr>
          <p:spPr bwMode="auto">
            <a:xfrm>
              <a:off x="5155" y="1285"/>
              <a:ext cx="48" cy="5"/>
            </a:xfrm>
            <a:custGeom>
              <a:avLst/>
              <a:gdLst>
                <a:gd name="T0" fmla="*/ 0 w 48"/>
                <a:gd name="T1" fmla="*/ 5 h 5"/>
                <a:gd name="T2" fmla="*/ 0 w 48"/>
                <a:gd name="T3" fmla="*/ 5 h 5"/>
                <a:gd name="T4" fmla="*/ 6 w 48"/>
                <a:gd name="T5" fmla="*/ 0 h 5"/>
                <a:gd name="T6" fmla="*/ 12 w 48"/>
                <a:gd name="T7" fmla="*/ 0 h 5"/>
                <a:gd name="T8" fmla="*/ 18 w 48"/>
                <a:gd name="T9" fmla="*/ 0 h 5"/>
                <a:gd name="T10" fmla="*/ 30 w 48"/>
                <a:gd name="T11" fmla="*/ 0 h 5"/>
                <a:gd name="T12" fmla="*/ 36 w 48"/>
                <a:gd name="T13" fmla="*/ 0 h 5"/>
                <a:gd name="T14" fmla="*/ 42 w 48"/>
                <a:gd name="T15" fmla="*/ 5 h 5"/>
                <a:gd name="T16" fmla="*/ 48 w 48"/>
                <a:gd name="T17" fmla="*/ 5 h 5"/>
                <a:gd name="T18" fmla="*/ 42 w 48"/>
                <a:gd name="T19" fmla="*/ 5 h 5"/>
                <a:gd name="T20" fmla="*/ 36 w 48"/>
                <a:gd name="T21" fmla="*/ 5 h 5"/>
                <a:gd name="T22" fmla="*/ 30 w 48"/>
                <a:gd name="T23" fmla="*/ 5 h 5"/>
                <a:gd name="T24" fmla="*/ 18 w 48"/>
                <a:gd name="T25" fmla="*/ 5 h 5"/>
                <a:gd name="T26" fmla="*/ 12 w 48"/>
                <a:gd name="T27" fmla="*/ 5 h 5"/>
                <a:gd name="T28" fmla="*/ 6 w 48"/>
                <a:gd name="T29" fmla="*/ 5 h 5"/>
                <a:gd name="T30" fmla="*/ 0 w 48"/>
                <a:gd name="T31" fmla="*/ 5 h 5"/>
                <a:gd name="T32" fmla="*/ 0 w 4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
                <a:gd name="T53" fmla="*/ 48 w 4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
                  <a:moveTo>
                    <a:pt x="0" y="5"/>
                  </a:moveTo>
                  <a:lnTo>
                    <a:pt x="0" y="5"/>
                  </a:lnTo>
                  <a:lnTo>
                    <a:pt x="6" y="0"/>
                  </a:lnTo>
                  <a:lnTo>
                    <a:pt x="12" y="0"/>
                  </a:lnTo>
                  <a:lnTo>
                    <a:pt x="18" y="0"/>
                  </a:lnTo>
                  <a:lnTo>
                    <a:pt x="30" y="0"/>
                  </a:lnTo>
                  <a:lnTo>
                    <a:pt x="36" y="0"/>
                  </a:lnTo>
                  <a:lnTo>
                    <a:pt x="42" y="5"/>
                  </a:lnTo>
                  <a:lnTo>
                    <a:pt x="48" y="5"/>
                  </a:lnTo>
                  <a:lnTo>
                    <a:pt x="42" y="5"/>
                  </a:lnTo>
                  <a:lnTo>
                    <a:pt x="36" y="5"/>
                  </a:lnTo>
                  <a:lnTo>
                    <a:pt x="30" y="5"/>
                  </a:lnTo>
                  <a:lnTo>
                    <a:pt x="18" y="5"/>
                  </a:lnTo>
                  <a:lnTo>
                    <a:pt x="12" y="5"/>
                  </a:lnTo>
                  <a:lnTo>
                    <a:pt x="6" y="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39" name="Freeform 518"/>
            <p:cNvSpPr>
              <a:spLocks/>
            </p:cNvSpPr>
            <p:nvPr/>
          </p:nvSpPr>
          <p:spPr bwMode="auto">
            <a:xfrm>
              <a:off x="5173" y="1326"/>
              <a:ext cx="24" cy="6"/>
            </a:xfrm>
            <a:custGeom>
              <a:avLst/>
              <a:gdLst>
                <a:gd name="T0" fmla="*/ 0 w 24"/>
                <a:gd name="T1" fmla="*/ 6 h 6"/>
                <a:gd name="T2" fmla="*/ 0 w 24"/>
                <a:gd name="T3" fmla="*/ 6 h 6"/>
                <a:gd name="T4" fmla="*/ 6 w 24"/>
                <a:gd name="T5" fmla="*/ 0 h 6"/>
                <a:gd name="T6" fmla="*/ 6 w 24"/>
                <a:gd name="T7" fmla="*/ 0 h 6"/>
                <a:gd name="T8" fmla="*/ 12 w 24"/>
                <a:gd name="T9" fmla="*/ 0 h 6"/>
                <a:gd name="T10" fmla="*/ 12 w 24"/>
                <a:gd name="T11" fmla="*/ 0 h 6"/>
                <a:gd name="T12" fmla="*/ 18 w 24"/>
                <a:gd name="T13" fmla="*/ 0 h 6"/>
                <a:gd name="T14" fmla="*/ 24 w 24"/>
                <a:gd name="T15" fmla="*/ 0 h 6"/>
                <a:gd name="T16" fmla="*/ 24 w 24"/>
                <a:gd name="T17" fmla="*/ 0 h 6"/>
                <a:gd name="T18" fmla="*/ 18 w 24"/>
                <a:gd name="T19" fmla="*/ 0 h 6"/>
                <a:gd name="T20" fmla="*/ 18 w 24"/>
                <a:gd name="T21" fmla="*/ 0 h 6"/>
                <a:gd name="T22" fmla="*/ 12 w 24"/>
                <a:gd name="T23" fmla="*/ 0 h 6"/>
                <a:gd name="T24" fmla="*/ 6 w 24"/>
                <a:gd name="T25" fmla="*/ 6 h 6"/>
                <a:gd name="T26" fmla="*/ 6 w 24"/>
                <a:gd name="T27" fmla="*/ 6 h 6"/>
                <a:gd name="T28" fmla="*/ 0 w 24"/>
                <a:gd name="T29" fmla="*/ 6 h 6"/>
                <a:gd name="T30" fmla="*/ 0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0"/>
                  </a:lnTo>
                  <a:lnTo>
                    <a:pt x="12" y="0"/>
                  </a:lnTo>
                  <a:lnTo>
                    <a:pt x="18" y="0"/>
                  </a:lnTo>
                  <a:lnTo>
                    <a:pt x="24" y="0"/>
                  </a:lnTo>
                  <a:lnTo>
                    <a:pt x="18" y="0"/>
                  </a:lnTo>
                  <a:lnTo>
                    <a:pt x="12" y="0"/>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40" name="Freeform 519"/>
            <p:cNvSpPr>
              <a:spLocks/>
            </p:cNvSpPr>
            <p:nvPr/>
          </p:nvSpPr>
          <p:spPr bwMode="auto">
            <a:xfrm>
              <a:off x="5125" y="1195"/>
              <a:ext cx="42" cy="12"/>
            </a:xfrm>
            <a:custGeom>
              <a:avLst/>
              <a:gdLst>
                <a:gd name="T0" fmla="*/ 0 w 42"/>
                <a:gd name="T1" fmla="*/ 0 h 12"/>
                <a:gd name="T2" fmla="*/ 0 w 42"/>
                <a:gd name="T3" fmla="*/ 0 h 12"/>
                <a:gd name="T4" fmla="*/ 6 w 42"/>
                <a:gd name="T5" fmla="*/ 0 h 12"/>
                <a:gd name="T6" fmla="*/ 12 w 42"/>
                <a:gd name="T7" fmla="*/ 0 h 12"/>
                <a:gd name="T8" fmla="*/ 18 w 42"/>
                <a:gd name="T9" fmla="*/ 0 h 12"/>
                <a:gd name="T10" fmla="*/ 24 w 42"/>
                <a:gd name="T11" fmla="*/ 0 h 12"/>
                <a:gd name="T12" fmla="*/ 30 w 42"/>
                <a:gd name="T13" fmla="*/ 6 h 12"/>
                <a:gd name="T14" fmla="*/ 36 w 42"/>
                <a:gd name="T15" fmla="*/ 6 h 12"/>
                <a:gd name="T16" fmla="*/ 42 w 42"/>
                <a:gd name="T17" fmla="*/ 12 h 12"/>
                <a:gd name="T18" fmla="*/ 36 w 42"/>
                <a:gd name="T19" fmla="*/ 12 h 12"/>
                <a:gd name="T20" fmla="*/ 30 w 42"/>
                <a:gd name="T21" fmla="*/ 6 h 12"/>
                <a:gd name="T22" fmla="*/ 24 w 42"/>
                <a:gd name="T23" fmla="*/ 6 h 12"/>
                <a:gd name="T24" fmla="*/ 18 w 42"/>
                <a:gd name="T25" fmla="*/ 6 h 12"/>
                <a:gd name="T26" fmla="*/ 12 w 42"/>
                <a:gd name="T27" fmla="*/ 6 h 12"/>
                <a:gd name="T28" fmla="*/ 6 w 42"/>
                <a:gd name="T29" fmla="*/ 6 h 12"/>
                <a:gd name="T30" fmla="*/ 0 w 42"/>
                <a:gd name="T31" fmla="*/ 0 h 12"/>
                <a:gd name="T32" fmla="*/ 0 w 4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0"/>
                  </a:moveTo>
                  <a:lnTo>
                    <a:pt x="0" y="0"/>
                  </a:lnTo>
                  <a:lnTo>
                    <a:pt x="6" y="0"/>
                  </a:lnTo>
                  <a:lnTo>
                    <a:pt x="12" y="0"/>
                  </a:lnTo>
                  <a:lnTo>
                    <a:pt x="18" y="0"/>
                  </a:lnTo>
                  <a:lnTo>
                    <a:pt x="24" y="0"/>
                  </a:lnTo>
                  <a:lnTo>
                    <a:pt x="30" y="6"/>
                  </a:lnTo>
                  <a:lnTo>
                    <a:pt x="36" y="6"/>
                  </a:lnTo>
                  <a:lnTo>
                    <a:pt x="42" y="12"/>
                  </a:lnTo>
                  <a:lnTo>
                    <a:pt x="36" y="12"/>
                  </a:lnTo>
                  <a:lnTo>
                    <a:pt x="30" y="6"/>
                  </a:lnTo>
                  <a:lnTo>
                    <a:pt x="24" y="6"/>
                  </a:lnTo>
                  <a:lnTo>
                    <a:pt x="18" y="6"/>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41" name="Freeform 520"/>
            <p:cNvSpPr>
              <a:spLocks/>
            </p:cNvSpPr>
            <p:nvPr/>
          </p:nvSpPr>
          <p:spPr bwMode="auto">
            <a:xfrm>
              <a:off x="5131" y="1231"/>
              <a:ext cx="60" cy="12"/>
            </a:xfrm>
            <a:custGeom>
              <a:avLst/>
              <a:gdLst>
                <a:gd name="T0" fmla="*/ 0 w 60"/>
                <a:gd name="T1" fmla="*/ 0 h 12"/>
                <a:gd name="T2" fmla="*/ 0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6 h 12"/>
                <a:gd name="T16" fmla="*/ 60 w 60"/>
                <a:gd name="T17" fmla="*/ 12 h 12"/>
                <a:gd name="T18" fmla="*/ 54 w 60"/>
                <a:gd name="T19" fmla="*/ 12 h 12"/>
                <a:gd name="T20" fmla="*/ 48 w 60"/>
                <a:gd name="T21" fmla="*/ 12 h 12"/>
                <a:gd name="T22" fmla="*/ 36 w 60"/>
                <a:gd name="T23" fmla="*/ 12 h 12"/>
                <a:gd name="T24" fmla="*/ 24 w 60"/>
                <a:gd name="T25" fmla="*/ 12 h 12"/>
                <a:gd name="T26" fmla="*/ 18 w 60"/>
                <a:gd name="T27" fmla="*/ 6 h 12"/>
                <a:gd name="T28" fmla="*/ 6 w 60"/>
                <a:gd name="T29" fmla="*/ 6 h 12"/>
                <a:gd name="T30" fmla="*/ 0 w 60"/>
                <a:gd name="T31" fmla="*/ 6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0" y="0"/>
                  </a:lnTo>
                  <a:lnTo>
                    <a:pt x="6" y="0"/>
                  </a:lnTo>
                  <a:lnTo>
                    <a:pt x="18" y="0"/>
                  </a:lnTo>
                  <a:lnTo>
                    <a:pt x="24" y="0"/>
                  </a:lnTo>
                  <a:lnTo>
                    <a:pt x="36" y="6"/>
                  </a:lnTo>
                  <a:lnTo>
                    <a:pt x="48" y="6"/>
                  </a:lnTo>
                  <a:lnTo>
                    <a:pt x="54" y="6"/>
                  </a:lnTo>
                  <a:lnTo>
                    <a:pt x="60" y="12"/>
                  </a:lnTo>
                  <a:lnTo>
                    <a:pt x="54" y="12"/>
                  </a:lnTo>
                  <a:lnTo>
                    <a:pt x="48" y="12"/>
                  </a:lnTo>
                  <a:lnTo>
                    <a:pt x="36" y="12"/>
                  </a:lnTo>
                  <a:lnTo>
                    <a:pt x="24" y="12"/>
                  </a:lnTo>
                  <a:lnTo>
                    <a:pt x="18" y="6"/>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42" name="Freeform 521"/>
            <p:cNvSpPr>
              <a:spLocks/>
            </p:cNvSpPr>
            <p:nvPr/>
          </p:nvSpPr>
          <p:spPr bwMode="auto">
            <a:xfrm>
              <a:off x="5149" y="1273"/>
              <a:ext cx="54" cy="12"/>
            </a:xfrm>
            <a:custGeom>
              <a:avLst/>
              <a:gdLst>
                <a:gd name="T0" fmla="*/ 0 w 54"/>
                <a:gd name="T1" fmla="*/ 6 h 12"/>
                <a:gd name="T2" fmla="*/ 0 w 54"/>
                <a:gd name="T3" fmla="*/ 6 h 12"/>
                <a:gd name="T4" fmla="*/ 6 w 54"/>
                <a:gd name="T5" fmla="*/ 6 h 12"/>
                <a:gd name="T6" fmla="*/ 12 w 54"/>
                <a:gd name="T7" fmla="*/ 0 h 12"/>
                <a:gd name="T8" fmla="*/ 24 w 54"/>
                <a:gd name="T9" fmla="*/ 0 h 12"/>
                <a:gd name="T10" fmla="*/ 30 w 54"/>
                <a:gd name="T11" fmla="*/ 0 h 12"/>
                <a:gd name="T12" fmla="*/ 36 w 54"/>
                <a:gd name="T13" fmla="*/ 6 h 12"/>
                <a:gd name="T14" fmla="*/ 48 w 54"/>
                <a:gd name="T15" fmla="*/ 6 h 12"/>
                <a:gd name="T16" fmla="*/ 54 w 54"/>
                <a:gd name="T17" fmla="*/ 12 h 12"/>
                <a:gd name="T18" fmla="*/ 48 w 54"/>
                <a:gd name="T19" fmla="*/ 6 h 12"/>
                <a:gd name="T20" fmla="*/ 42 w 54"/>
                <a:gd name="T21" fmla="*/ 6 h 12"/>
                <a:gd name="T22" fmla="*/ 30 w 54"/>
                <a:gd name="T23" fmla="*/ 12 h 12"/>
                <a:gd name="T24" fmla="*/ 24 w 54"/>
                <a:gd name="T25" fmla="*/ 12 h 12"/>
                <a:gd name="T26" fmla="*/ 12 w 54"/>
                <a:gd name="T27" fmla="*/ 12 h 12"/>
                <a:gd name="T28" fmla="*/ 6 w 54"/>
                <a:gd name="T29" fmla="*/ 12 h 12"/>
                <a:gd name="T30" fmla="*/ 0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0" y="6"/>
                  </a:lnTo>
                  <a:lnTo>
                    <a:pt x="6" y="6"/>
                  </a:lnTo>
                  <a:lnTo>
                    <a:pt x="12" y="0"/>
                  </a:lnTo>
                  <a:lnTo>
                    <a:pt x="24" y="0"/>
                  </a:lnTo>
                  <a:lnTo>
                    <a:pt x="30" y="0"/>
                  </a:lnTo>
                  <a:lnTo>
                    <a:pt x="36" y="6"/>
                  </a:lnTo>
                  <a:lnTo>
                    <a:pt x="48" y="6"/>
                  </a:lnTo>
                  <a:lnTo>
                    <a:pt x="54" y="12"/>
                  </a:lnTo>
                  <a:lnTo>
                    <a:pt x="48" y="6"/>
                  </a:lnTo>
                  <a:lnTo>
                    <a:pt x="42" y="6"/>
                  </a:lnTo>
                  <a:lnTo>
                    <a:pt x="30" y="12"/>
                  </a:lnTo>
                  <a:lnTo>
                    <a:pt x="24" y="12"/>
                  </a:lnTo>
                  <a:lnTo>
                    <a:pt x="12" y="12"/>
                  </a:lnTo>
                  <a:lnTo>
                    <a:pt x="6" y="12"/>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43" name="Freeform 522"/>
            <p:cNvSpPr>
              <a:spLocks/>
            </p:cNvSpPr>
            <p:nvPr/>
          </p:nvSpPr>
          <p:spPr bwMode="auto">
            <a:xfrm>
              <a:off x="5155" y="1296"/>
              <a:ext cx="48" cy="6"/>
            </a:xfrm>
            <a:custGeom>
              <a:avLst/>
              <a:gdLst>
                <a:gd name="T0" fmla="*/ 0 w 48"/>
                <a:gd name="T1" fmla="*/ 6 h 6"/>
                <a:gd name="T2" fmla="*/ 6 w 48"/>
                <a:gd name="T3" fmla="*/ 0 h 6"/>
                <a:gd name="T4" fmla="*/ 6 w 48"/>
                <a:gd name="T5" fmla="*/ 0 h 6"/>
                <a:gd name="T6" fmla="*/ 18 w 48"/>
                <a:gd name="T7" fmla="*/ 0 h 6"/>
                <a:gd name="T8" fmla="*/ 24 w 48"/>
                <a:gd name="T9" fmla="*/ 0 h 6"/>
                <a:gd name="T10" fmla="*/ 30 w 48"/>
                <a:gd name="T11" fmla="*/ 0 h 6"/>
                <a:gd name="T12" fmla="*/ 36 w 48"/>
                <a:gd name="T13" fmla="*/ 6 h 6"/>
                <a:gd name="T14" fmla="*/ 42 w 48"/>
                <a:gd name="T15" fmla="*/ 6 h 6"/>
                <a:gd name="T16" fmla="*/ 48 w 48"/>
                <a:gd name="T17" fmla="*/ 6 h 6"/>
                <a:gd name="T18" fmla="*/ 42 w 48"/>
                <a:gd name="T19" fmla="*/ 6 h 6"/>
                <a:gd name="T20" fmla="*/ 36 w 48"/>
                <a:gd name="T21" fmla="*/ 6 h 6"/>
                <a:gd name="T22" fmla="*/ 30 w 48"/>
                <a:gd name="T23" fmla="*/ 6 h 6"/>
                <a:gd name="T24" fmla="*/ 24 w 48"/>
                <a:gd name="T25" fmla="*/ 6 h 6"/>
                <a:gd name="T26" fmla="*/ 18 w 48"/>
                <a:gd name="T27" fmla="*/ 6 h 6"/>
                <a:gd name="T28" fmla="*/ 12 w 48"/>
                <a:gd name="T29" fmla="*/ 6 h 6"/>
                <a:gd name="T30" fmla="*/ 6 w 48"/>
                <a:gd name="T31" fmla="*/ 6 h 6"/>
                <a:gd name="T32" fmla="*/ 0 w 48"/>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
                <a:gd name="T53" fmla="*/ 48 w 4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
                  <a:moveTo>
                    <a:pt x="0" y="6"/>
                  </a:moveTo>
                  <a:lnTo>
                    <a:pt x="6" y="0"/>
                  </a:lnTo>
                  <a:lnTo>
                    <a:pt x="18" y="0"/>
                  </a:lnTo>
                  <a:lnTo>
                    <a:pt x="24" y="0"/>
                  </a:lnTo>
                  <a:lnTo>
                    <a:pt x="30" y="0"/>
                  </a:lnTo>
                  <a:lnTo>
                    <a:pt x="36" y="6"/>
                  </a:lnTo>
                  <a:lnTo>
                    <a:pt x="42" y="6"/>
                  </a:lnTo>
                  <a:lnTo>
                    <a:pt x="48" y="6"/>
                  </a:lnTo>
                  <a:lnTo>
                    <a:pt x="42" y="6"/>
                  </a:lnTo>
                  <a:lnTo>
                    <a:pt x="36" y="6"/>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44" name="Freeform 523"/>
            <p:cNvSpPr>
              <a:spLocks/>
            </p:cNvSpPr>
            <p:nvPr/>
          </p:nvSpPr>
          <p:spPr bwMode="auto">
            <a:xfrm>
              <a:off x="5173" y="1308"/>
              <a:ext cx="24" cy="12"/>
            </a:xfrm>
            <a:custGeom>
              <a:avLst/>
              <a:gdLst>
                <a:gd name="T0" fmla="*/ 0 w 24"/>
                <a:gd name="T1" fmla="*/ 6 h 12"/>
                <a:gd name="T2" fmla="*/ 0 w 24"/>
                <a:gd name="T3" fmla="*/ 6 h 12"/>
                <a:gd name="T4" fmla="*/ 6 w 24"/>
                <a:gd name="T5" fmla="*/ 6 h 12"/>
                <a:gd name="T6" fmla="*/ 6 w 24"/>
                <a:gd name="T7" fmla="*/ 6 h 12"/>
                <a:gd name="T8" fmla="*/ 12 w 24"/>
                <a:gd name="T9" fmla="*/ 6 h 12"/>
                <a:gd name="T10" fmla="*/ 18 w 24"/>
                <a:gd name="T11" fmla="*/ 0 h 12"/>
                <a:gd name="T12" fmla="*/ 24 w 24"/>
                <a:gd name="T13" fmla="*/ 6 h 12"/>
                <a:gd name="T14" fmla="*/ 24 w 24"/>
                <a:gd name="T15" fmla="*/ 6 h 12"/>
                <a:gd name="T16" fmla="*/ 24 w 24"/>
                <a:gd name="T17" fmla="*/ 6 h 12"/>
                <a:gd name="T18" fmla="*/ 24 w 24"/>
                <a:gd name="T19" fmla="*/ 6 h 12"/>
                <a:gd name="T20" fmla="*/ 18 w 24"/>
                <a:gd name="T21" fmla="*/ 6 h 12"/>
                <a:gd name="T22" fmla="*/ 12 w 24"/>
                <a:gd name="T23" fmla="*/ 6 h 12"/>
                <a:gd name="T24" fmla="*/ 12 w 24"/>
                <a:gd name="T25" fmla="*/ 6 h 12"/>
                <a:gd name="T26" fmla="*/ 6 w 24"/>
                <a:gd name="T27" fmla="*/ 12 h 12"/>
                <a:gd name="T28" fmla="*/ 0 w 24"/>
                <a:gd name="T29" fmla="*/ 12 h 12"/>
                <a:gd name="T30" fmla="*/ 0 w 24"/>
                <a:gd name="T31" fmla="*/ 12 h 12"/>
                <a:gd name="T32" fmla="*/ 0 w 2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0" y="6"/>
                  </a:moveTo>
                  <a:lnTo>
                    <a:pt x="0" y="6"/>
                  </a:lnTo>
                  <a:lnTo>
                    <a:pt x="6" y="6"/>
                  </a:lnTo>
                  <a:lnTo>
                    <a:pt x="12" y="6"/>
                  </a:lnTo>
                  <a:lnTo>
                    <a:pt x="18" y="0"/>
                  </a:lnTo>
                  <a:lnTo>
                    <a:pt x="24" y="6"/>
                  </a:lnTo>
                  <a:lnTo>
                    <a:pt x="18" y="6"/>
                  </a:lnTo>
                  <a:lnTo>
                    <a:pt x="12" y="6"/>
                  </a:lnTo>
                  <a:lnTo>
                    <a:pt x="6" y="12"/>
                  </a:lnTo>
                  <a:lnTo>
                    <a:pt x="0" y="12"/>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45" name="Freeform 524"/>
            <p:cNvSpPr>
              <a:spLocks/>
            </p:cNvSpPr>
            <p:nvPr/>
          </p:nvSpPr>
          <p:spPr bwMode="auto">
            <a:xfrm>
              <a:off x="5131" y="1183"/>
              <a:ext cx="30" cy="12"/>
            </a:xfrm>
            <a:custGeom>
              <a:avLst/>
              <a:gdLst>
                <a:gd name="T0" fmla="*/ 30 w 30"/>
                <a:gd name="T1" fmla="*/ 12 h 12"/>
                <a:gd name="T2" fmla="*/ 24 w 30"/>
                <a:gd name="T3" fmla="*/ 12 h 12"/>
                <a:gd name="T4" fmla="*/ 24 w 30"/>
                <a:gd name="T5" fmla="*/ 12 h 12"/>
                <a:gd name="T6" fmla="*/ 18 w 30"/>
                <a:gd name="T7" fmla="*/ 6 h 12"/>
                <a:gd name="T8" fmla="*/ 12 w 30"/>
                <a:gd name="T9" fmla="*/ 6 h 12"/>
                <a:gd name="T10" fmla="*/ 6 w 30"/>
                <a:gd name="T11" fmla="*/ 6 h 12"/>
                <a:gd name="T12" fmla="*/ 0 w 30"/>
                <a:gd name="T13" fmla="*/ 6 h 12"/>
                <a:gd name="T14" fmla="*/ 0 w 30"/>
                <a:gd name="T15" fmla="*/ 6 h 12"/>
                <a:gd name="T16" fmla="*/ 0 w 30"/>
                <a:gd name="T17" fmla="*/ 0 h 12"/>
                <a:gd name="T18" fmla="*/ 0 w 30"/>
                <a:gd name="T19" fmla="*/ 0 h 12"/>
                <a:gd name="T20" fmla="*/ 6 w 30"/>
                <a:gd name="T21" fmla="*/ 0 h 12"/>
                <a:gd name="T22" fmla="*/ 6 w 30"/>
                <a:gd name="T23" fmla="*/ 0 h 12"/>
                <a:gd name="T24" fmla="*/ 12 w 30"/>
                <a:gd name="T25" fmla="*/ 0 h 12"/>
                <a:gd name="T26" fmla="*/ 18 w 30"/>
                <a:gd name="T27" fmla="*/ 6 h 12"/>
                <a:gd name="T28" fmla="*/ 24 w 30"/>
                <a:gd name="T29" fmla="*/ 6 h 12"/>
                <a:gd name="T30" fmla="*/ 24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18" y="6"/>
                  </a:lnTo>
                  <a:lnTo>
                    <a:pt x="12" y="6"/>
                  </a:lnTo>
                  <a:lnTo>
                    <a:pt x="6" y="6"/>
                  </a:lnTo>
                  <a:lnTo>
                    <a:pt x="0" y="6"/>
                  </a:lnTo>
                  <a:lnTo>
                    <a:pt x="0" y="0"/>
                  </a:lnTo>
                  <a:lnTo>
                    <a:pt x="6" y="0"/>
                  </a:lnTo>
                  <a:lnTo>
                    <a:pt x="12" y="0"/>
                  </a:lnTo>
                  <a:lnTo>
                    <a:pt x="18" y="6"/>
                  </a:lnTo>
                  <a:lnTo>
                    <a:pt x="24" y="6"/>
                  </a:lnTo>
                  <a:lnTo>
                    <a:pt x="24" y="12"/>
                  </a:lnTo>
                  <a:lnTo>
                    <a:pt x="3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46" name="Freeform 525"/>
            <p:cNvSpPr>
              <a:spLocks/>
            </p:cNvSpPr>
            <p:nvPr/>
          </p:nvSpPr>
          <p:spPr bwMode="auto">
            <a:xfrm>
              <a:off x="5155" y="1171"/>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0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0" y="18"/>
                  </a:lnTo>
                  <a:lnTo>
                    <a:pt x="6"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47" name="Freeform 526"/>
            <p:cNvSpPr>
              <a:spLocks/>
            </p:cNvSpPr>
            <p:nvPr/>
          </p:nvSpPr>
          <p:spPr bwMode="auto">
            <a:xfrm>
              <a:off x="5137" y="1165"/>
              <a:ext cx="12" cy="24"/>
            </a:xfrm>
            <a:custGeom>
              <a:avLst/>
              <a:gdLst>
                <a:gd name="T0" fmla="*/ 12 w 12"/>
                <a:gd name="T1" fmla="*/ 24 h 24"/>
                <a:gd name="T2" fmla="*/ 12 w 12"/>
                <a:gd name="T3" fmla="*/ 18 h 24"/>
                <a:gd name="T4" fmla="*/ 6 w 12"/>
                <a:gd name="T5" fmla="*/ 6 h 24"/>
                <a:gd name="T6" fmla="*/ 6 w 12"/>
                <a:gd name="T7" fmla="*/ 0 h 24"/>
                <a:gd name="T8" fmla="*/ 0 w 12"/>
                <a:gd name="T9" fmla="*/ 0 h 24"/>
                <a:gd name="T10" fmla="*/ 0 w 12"/>
                <a:gd name="T11" fmla="*/ 0 h 24"/>
                <a:gd name="T12" fmla="*/ 0 w 12"/>
                <a:gd name="T13" fmla="*/ 6 h 24"/>
                <a:gd name="T14" fmla="*/ 0 w 12"/>
                <a:gd name="T15" fmla="*/ 6 h 24"/>
                <a:gd name="T16" fmla="*/ 0 w 12"/>
                <a:gd name="T17" fmla="*/ 12 h 24"/>
                <a:gd name="T18" fmla="*/ 6 w 12"/>
                <a:gd name="T19" fmla="*/ 12 h 24"/>
                <a:gd name="T20" fmla="*/ 6 w 12"/>
                <a:gd name="T21" fmla="*/ 18 h 24"/>
                <a:gd name="T22" fmla="*/ 12 w 12"/>
                <a:gd name="T23" fmla="*/ 18 h 24"/>
                <a:gd name="T24" fmla="*/ 12 w 12"/>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4"/>
                <a:gd name="T41" fmla="*/ 12 w 1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4">
                  <a:moveTo>
                    <a:pt x="12" y="24"/>
                  </a:moveTo>
                  <a:lnTo>
                    <a:pt x="12" y="18"/>
                  </a:lnTo>
                  <a:lnTo>
                    <a:pt x="6" y="6"/>
                  </a:lnTo>
                  <a:lnTo>
                    <a:pt x="6" y="0"/>
                  </a:lnTo>
                  <a:lnTo>
                    <a:pt x="0" y="0"/>
                  </a:lnTo>
                  <a:lnTo>
                    <a:pt x="0" y="6"/>
                  </a:lnTo>
                  <a:lnTo>
                    <a:pt x="0" y="12"/>
                  </a:lnTo>
                  <a:lnTo>
                    <a:pt x="6" y="12"/>
                  </a:lnTo>
                  <a:lnTo>
                    <a:pt x="6" y="18"/>
                  </a:lnTo>
                  <a:lnTo>
                    <a:pt x="12" y="18"/>
                  </a:lnTo>
                  <a:lnTo>
                    <a:pt x="12"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48" name="Freeform 527"/>
            <p:cNvSpPr>
              <a:spLocks/>
            </p:cNvSpPr>
            <p:nvPr/>
          </p:nvSpPr>
          <p:spPr bwMode="auto">
            <a:xfrm>
              <a:off x="5197" y="1308"/>
              <a:ext cx="36" cy="6"/>
            </a:xfrm>
            <a:custGeom>
              <a:avLst/>
              <a:gdLst>
                <a:gd name="T0" fmla="*/ 0 w 36"/>
                <a:gd name="T1" fmla="*/ 6 h 6"/>
                <a:gd name="T2" fmla="*/ 6 w 36"/>
                <a:gd name="T3" fmla="*/ 6 h 6"/>
                <a:gd name="T4" fmla="*/ 6 w 36"/>
                <a:gd name="T5" fmla="*/ 0 h 6"/>
                <a:gd name="T6" fmla="*/ 12 w 36"/>
                <a:gd name="T7" fmla="*/ 0 h 6"/>
                <a:gd name="T8" fmla="*/ 18 w 36"/>
                <a:gd name="T9" fmla="*/ 0 h 6"/>
                <a:gd name="T10" fmla="*/ 24 w 36"/>
                <a:gd name="T11" fmla="*/ 0 h 6"/>
                <a:gd name="T12" fmla="*/ 30 w 36"/>
                <a:gd name="T13" fmla="*/ 0 h 6"/>
                <a:gd name="T14" fmla="*/ 30 w 36"/>
                <a:gd name="T15" fmla="*/ 6 h 6"/>
                <a:gd name="T16" fmla="*/ 36 w 36"/>
                <a:gd name="T17" fmla="*/ 6 h 6"/>
                <a:gd name="T18" fmla="*/ 36 w 36"/>
                <a:gd name="T19" fmla="*/ 6 h 6"/>
                <a:gd name="T20" fmla="*/ 30 w 36"/>
                <a:gd name="T21" fmla="*/ 6 h 6"/>
                <a:gd name="T22" fmla="*/ 24 w 36"/>
                <a:gd name="T23" fmla="*/ 6 h 6"/>
                <a:gd name="T24" fmla="*/ 18 w 36"/>
                <a:gd name="T25" fmla="*/ 6 h 6"/>
                <a:gd name="T26" fmla="*/ 18 w 36"/>
                <a:gd name="T27" fmla="*/ 6 h 6"/>
                <a:gd name="T28" fmla="*/ 12 w 36"/>
                <a:gd name="T29" fmla="*/ 6 h 6"/>
                <a:gd name="T30" fmla="*/ 6 w 36"/>
                <a:gd name="T31" fmla="*/ 6 h 6"/>
                <a:gd name="T32" fmla="*/ 0 w 36"/>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
                <a:gd name="T53" fmla="*/ 36 w 3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
                  <a:moveTo>
                    <a:pt x="0" y="6"/>
                  </a:moveTo>
                  <a:lnTo>
                    <a:pt x="6" y="6"/>
                  </a:lnTo>
                  <a:lnTo>
                    <a:pt x="6" y="0"/>
                  </a:lnTo>
                  <a:lnTo>
                    <a:pt x="12" y="0"/>
                  </a:lnTo>
                  <a:lnTo>
                    <a:pt x="18" y="0"/>
                  </a:lnTo>
                  <a:lnTo>
                    <a:pt x="24" y="0"/>
                  </a:lnTo>
                  <a:lnTo>
                    <a:pt x="30" y="0"/>
                  </a:lnTo>
                  <a:lnTo>
                    <a:pt x="30" y="6"/>
                  </a:lnTo>
                  <a:lnTo>
                    <a:pt x="36" y="6"/>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49" name="Freeform 528"/>
            <p:cNvSpPr>
              <a:spLocks/>
            </p:cNvSpPr>
            <p:nvPr/>
          </p:nvSpPr>
          <p:spPr bwMode="auto">
            <a:xfrm>
              <a:off x="5191" y="1326"/>
              <a:ext cx="30" cy="18"/>
            </a:xfrm>
            <a:custGeom>
              <a:avLst/>
              <a:gdLst>
                <a:gd name="T0" fmla="*/ 0 w 30"/>
                <a:gd name="T1" fmla="*/ 0 h 18"/>
                <a:gd name="T2" fmla="*/ 6 w 30"/>
                <a:gd name="T3" fmla="*/ 0 h 18"/>
                <a:gd name="T4" fmla="*/ 6 w 30"/>
                <a:gd name="T5" fmla="*/ 6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2 h 18"/>
                <a:gd name="T18" fmla="*/ 30 w 30"/>
                <a:gd name="T19" fmla="*/ 18 h 18"/>
                <a:gd name="T20" fmla="*/ 30 w 30"/>
                <a:gd name="T21" fmla="*/ 18 h 18"/>
                <a:gd name="T22" fmla="*/ 24 w 30"/>
                <a:gd name="T23" fmla="*/ 12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6" y="0"/>
                  </a:lnTo>
                  <a:lnTo>
                    <a:pt x="6" y="6"/>
                  </a:lnTo>
                  <a:lnTo>
                    <a:pt x="12" y="6"/>
                  </a:lnTo>
                  <a:lnTo>
                    <a:pt x="18" y="6"/>
                  </a:lnTo>
                  <a:lnTo>
                    <a:pt x="24" y="6"/>
                  </a:lnTo>
                  <a:lnTo>
                    <a:pt x="30" y="12"/>
                  </a:lnTo>
                  <a:lnTo>
                    <a:pt x="30" y="18"/>
                  </a:lnTo>
                  <a:lnTo>
                    <a:pt x="24" y="12"/>
                  </a:lnTo>
                  <a:lnTo>
                    <a:pt x="18" y="12"/>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50" name="Freeform 529"/>
            <p:cNvSpPr>
              <a:spLocks/>
            </p:cNvSpPr>
            <p:nvPr/>
          </p:nvSpPr>
          <p:spPr bwMode="auto">
            <a:xfrm>
              <a:off x="5203" y="1296"/>
              <a:ext cx="30" cy="6"/>
            </a:xfrm>
            <a:custGeom>
              <a:avLst/>
              <a:gdLst>
                <a:gd name="T0" fmla="*/ 0 w 30"/>
                <a:gd name="T1" fmla="*/ 6 h 6"/>
                <a:gd name="T2" fmla="*/ 0 w 30"/>
                <a:gd name="T3" fmla="*/ 6 h 6"/>
                <a:gd name="T4" fmla="*/ 0 w 30"/>
                <a:gd name="T5" fmla="*/ 6 h 6"/>
                <a:gd name="T6" fmla="*/ 6 w 30"/>
                <a:gd name="T7" fmla="*/ 0 h 6"/>
                <a:gd name="T8" fmla="*/ 12 w 30"/>
                <a:gd name="T9" fmla="*/ 0 h 6"/>
                <a:gd name="T10" fmla="*/ 18 w 30"/>
                <a:gd name="T11" fmla="*/ 0 h 6"/>
                <a:gd name="T12" fmla="*/ 24 w 30"/>
                <a:gd name="T13" fmla="*/ 0 h 6"/>
                <a:gd name="T14" fmla="*/ 24 w 30"/>
                <a:gd name="T15" fmla="*/ 0 h 6"/>
                <a:gd name="T16" fmla="*/ 30 w 30"/>
                <a:gd name="T17" fmla="*/ 6 h 6"/>
                <a:gd name="T18" fmla="*/ 30 w 30"/>
                <a:gd name="T19" fmla="*/ 6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0"/>
                  </a:lnTo>
                  <a:lnTo>
                    <a:pt x="12" y="0"/>
                  </a:lnTo>
                  <a:lnTo>
                    <a:pt x="18" y="0"/>
                  </a:lnTo>
                  <a:lnTo>
                    <a:pt x="24" y="0"/>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51" name="Freeform 530"/>
            <p:cNvSpPr>
              <a:spLocks/>
            </p:cNvSpPr>
            <p:nvPr/>
          </p:nvSpPr>
          <p:spPr bwMode="auto">
            <a:xfrm>
              <a:off x="5203" y="1285"/>
              <a:ext cx="30" cy="5"/>
            </a:xfrm>
            <a:custGeom>
              <a:avLst/>
              <a:gdLst>
                <a:gd name="T0" fmla="*/ 0 w 30"/>
                <a:gd name="T1" fmla="*/ 5 h 5"/>
                <a:gd name="T2" fmla="*/ 0 w 30"/>
                <a:gd name="T3" fmla="*/ 5 h 5"/>
                <a:gd name="T4" fmla="*/ 6 w 30"/>
                <a:gd name="T5" fmla="*/ 5 h 5"/>
                <a:gd name="T6" fmla="*/ 12 w 30"/>
                <a:gd name="T7" fmla="*/ 0 h 5"/>
                <a:gd name="T8" fmla="*/ 12 w 30"/>
                <a:gd name="T9" fmla="*/ 0 h 5"/>
                <a:gd name="T10" fmla="*/ 18 w 30"/>
                <a:gd name="T11" fmla="*/ 0 h 5"/>
                <a:gd name="T12" fmla="*/ 24 w 30"/>
                <a:gd name="T13" fmla="*/ 0 h 5"/>
                <a:gd name="T14" fmla="*/ 30 w 30"/>
                <a:gd name="T15" fmla="*/ 0 h 5"/>
                <a:gd name="T16" fmla="*/ 30 w 30"/>
                <a:gd name="T17" fmla="*/ 0 h 5"/>
                <a:gd name="T18" fmla="*/ 30 w 30"/>
                <a:gd name="T19" fmla="*/ 0 h 5"/>
                <a:gd name="T20" fmla="*/ 30 w 30"/>
                <a:gd name="T21" fmla="*/ 5 h 5"/>
                <a:gd name="T22" fmla="*/ 24 w 30"/>
                <a:gd name="T23" fmla="*/ 5 h 5"/>
                <a:gd name="T24" fmla="*/ 18 w 30"/>
                <a:gd name="T25" fmla="*/ 5 h 5"/>
                <a:gd name="T26" fmla="*/ 12 w 30"/>
                <a:gd name="T27" fmla="*/ 5 h 5"/>
                <a:gd name="T28" fmla="*/ 6 w 30"/>
                <a:gd name="T29" fmla="*/ 5 h 5"/>
                <a:gd name="T30" fmla="*/ 0 w 30"/>
                <a:gd name="T31" fmla="*/ 5 h 5"/>
                <a:gd name="T32" fmla="*/ 0 w 3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
                <a:gd name="T53" fmla="*/ 30 w 30"/>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
                  <a:moveTo>
                    <a:pt x="0" y="5"/>
                  </a:moveTo>
                  <a:lnTo>
                    <a:pt x="0" y="5"/>
                  </a:lnTo>
                  <a:lnTo>
                    <a:pt x="6" y="5"/>
                  </a:lnTo>
                  <a:lnTo>
                    <a:pt x="12" y="0"/>
                  </a:lnTo>
                  <a:lnTo>
                    <a:pt x="18" y="0"/>
                  </a:lnTo>
                  <a:lnTo>
                    <a:pt x="24" y="0"/>
                  </a:lnTo>
                  <a:lnTo>
                    <a:pt x="30" y="0"/>
                  </a:lnTo>
                  <a:lnTo>
                    <a:pt x="30" y="5"/>
                  </a:lnTo>
                  <a:lnTo>
                    <a:pt x="24" y="5"/>
                  </a:lnTo>
                  <a:lnTo>
                    <a:pt x="18" y="5"/>
                  </a:lnTo>
                  <a:lnTo>
                    <a:pt x="12" y="5"/>
                  </a:lnTo>
                  <a:lnTo>
                    <a:pt x="6" y="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52" name="Freeform 531"/>
            <p:cNvSpPr>
              <a:spLocks/>
            </p:cNvSpPr>
            <p:nvPr/>
          </p:nvSpPr>
          <p:spPr bwMode="auto">
            <a:xfrm>
              <a:off x="5197" y="1273"/>
              <a:ext cx="36" cy="12"/>
            </a:xfrm>
            <a:custGeom>
              <a:avLst/>
              <a:gdLst>
                <a:gd name="T0" fmla="*/ 0 w 36"/>
                <a:gd name="T1" fmla="*/ 12 h 12"/>
                <a:gd name="T2" fmla="*/ 6 w 36"/>
                <a:gd name="T3" fmla="*/ 6 h 12"/>
                <a:gd name="T4" fmla="*/ 12 w 36"/>
                <a:gd name="T5" fmla="*/ 6 h 12"/>
                <a:gd name="T6" fmla="*/ 18 w 36"/>
                <a:gd name="T7" fmla="*/ 0 h 12"/>
                <a:gd name="T8" fmla="*/ 18 w 36"/>
                <a:gd name="T9" fmla="*/ 0 h 12"/>
                <a:gd name="T10" fmla="*/ 24 w 36"/>
                <a:gd name="T11" fmla="*/ 0 h 12"/>
                <a:gd name="T12" fmla="*/ 30 w 36"/>
                <a:gd name="T13" fmla="*/ 0 h 12"/>
                <a:gd name="T14" fmla="*/ 36 w 36"/>
                <a:gd name="T15" fmla="*/ 0 h 12"/>
                <a:gd name="T16" fmla="*/ 36 w 36"/>
                <a:gd name="T17" fmla="*/ 0 h 12"/>
                <a:gd name="T18" fmla="*/ 36 w 36"/>
                <a:gd name="T19" fmla="*/ 0 h 12"/>
                <a:gd name="T20" fmla="*/ 30 w 36"/>
                <a:gd name="T21" fmla="*/ 0 h 12"/>
                <a:gd name="T22" fmla="*/ 30 w 36"/>
                <a:gd name="T23" fmla="*/ 6 h 12"/>
                <a:gd name="T24" fmla="*/ 24 w 36"/>
                <a:gd name="T25" fmla="*/ 6 h 12"/>
                <a:gd name="T26" fmla="*/ 18 w 36"/>
                <a:gd name="T27" fmla="*/ 6 h 12"/>
                <a:gd name="T28" fmla="*/ 12 w 36"/>
                <a:gd name="T29" fmla="*/ 6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6"/>
                  </a:lnTo>
                  <a:lnTo>
                    <a:pt x="12" y="6"/>
                  </a:lnTo>
                  <a:lnTo>
                    <a:pt x="18" y="0"/>
                  </a:lnTo>
                  <a:lnTo>
                    <a:pt x="24" y="0"/>
                  </a:lnTo>
                  <a:lnTo>
                    <a:pt x="30" y="0"/>
                  </a:lnTo>
                  <a:lnTo>
                    <a:pt x="36" y="0"/>
                  </a:lnTo>
                  <a:lnTo>
                    <a:pt x="30" y="0"/>
                  </a:lnTo>
                  <a:lnTo>
                    <a:pt x="30" y="6"/>
                  </a:lnTo>
                  <a:lnTo>
                    <a:pt x="24" y="6"/>
                  </a:lnTo>
                  <a:lnTo>
                    <a:pt x="18" y="6"/>
                  </a:lnTo>
                  <a:lnTo>
                    <a:pt x="12" y="6"/>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53" name="Freeform 532"/>
            <p:cNvSpPr>
              <a:spLocks/>
            </p:cNvSpPr>
            <p:nvPr/>
          </p:nvSpPr>
          <p:spPr bwMode="auto">
            <a:xfrm>
              <a:off x="5197" y="1249"/>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6 h 24"/>
                <a:gd name="T14" fmla="*/ 30 w 36"/>
                <a:gd name="T15" fmla="*/ 0 h 24"/>
                <a:gd name="T16" fmla="*/ 36 w 36"/>
                <a:gd name="T17" fmla="*/ 6 h 24"/>
                <a:gd name="T18" fmla="*/ 36 w 36"/>
                <a:gd name="T19" fmla="*/ 6 h 24"/>
                <a:gd name="T20" fmla="*/ 30 w 36"/>
                <a:gd name="T21" fmla="*/ 12 h 24"/>
                <a:gd name="T22" fmla="*/ 24 w 36"/>
                <a:gd name="T23" fmla="*/ 12 h 24"/>
                <a:gd name="T24" fmla="*/ 18 w 36"/>
                <a:gd name="T25" fmla="*/ 12 h 24"/>
                <a:gd name="T26" fmla="*/ 18 w 36"/>
                <a:gd name="T27" fmla="*/ 18 h 24"/>
                <a:gd name="T28" fmla="*/ 12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6"/>
                  </a:lnTo>
                  <a:lnTo>
                    <a:pt x="30" y="0"/>
                  </a:lnTo>
                  <a:lnTo>
                    <a:pt x="36" y="6"/>
                  </a:lnTo>
                  <a:lnTo>
                    <a:pt x="30" y="12"/>
                  </a:lnTo>
                  <a:lnTo>
                    <a:pt x="24" y="12"/>
                  </a:lnTo>
                  <a:lnTo>
                    <a:pt x="18" y="12"/>
                  </a:lnTo>
                  <a:lnTo>
                    <a:pt x="18" y="18"/>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54" name="Freeform 533"/>
            <p:cNvSpPr>
              <a:spLocks/>
            </p:cNvSpPr>
            <p:nvPr/>
          </p:nvSpPr>
          <p:spPr bwMode="auto">
            <a:xfrm>
              <a:off x="5191" y="1231"/>
              <a:ext cx="36" cy="24"/>
            </a:xfrm>
            <a:custGeom>
              <a:avLst/>
              <a:gdLst>
                <a:gd name="T0" fmla="*/ 0 w 36"/>
                <a:gd name="T1" fmla="*/ 24 h 24"/>
                <a:gd name="T2" fmla="*/ 6 w 36"/>
                <a:gd name="T3" fmla="*/ 24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8 h 24"/>
                <a:gd name="T26" fmla="*/ 12 w 36"/>
                <a:gd name="T27" fmla="*/ 18 h 24"/>
                <a:gd name="T28" fmla="*/ 6 w 36"/>
                <a:gd name="T29" fmla="*/ 24 h 24"/>
                <a:gd name="T30" fmla="*/ 6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24"/>
                  </a:lnTo>
                  <a:lnTo>
                    <a:pt x="6" y="18"/>
                  </a:lnTo>
                  <a:lnTo>
                    <a:pt x="12" y="12"/>
                  </a:lnTo>
                  <a:lnTo>
                    <a:pt x="18" y="6"/>
                  </a:lnTo>
                  <a:lnTo>
                    <a:pt x="24" y="6"/>
                  </a:lnTo>
                  <a:lnTo>
                    <a:pt x="30" y="0"/>
                  </a:lnTo>
                  <a:lnTo>
                    <a:pt x="36" y="0"/>
                  </a:lnTo>
                  <a:lnTo>
                    <a:pt x="36" y="6"/>
                  </a:lnTo>
                  <a:lnTo>
                    <a:pt x="30" y="6"/>
                  </a:lnTo>
                  <a:lnTo>
                    <a:pt x="24" y="12"/>
                  </a:lnTo>
                  <a:lnTo>
                    <a:pt x="18" y="18"/>
                  </a:lnTo>
                  <a:lnTo>
                    <a:pt x="12"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55" name="Freeform 534"/>
            <p:cNvSpPr>
              <a:spLocks/>
            </p:cNvSpPr>
            <p:nvPr/>
          </p:nvSpPr>
          <p:spPr bwMode="auto">
            <a:xfrm>
              <a:off x="5185" y="1213"/>
              <a:ext cx="36" cy="30"/>
            </a:xfrm>
            <a:custGeom>
              <a:avLst/>
              <a:gdLst>
                <a:gd name="T0" fmla="*/ 0 w 36"/>
                <a:gd name="T1" fmla="*/ 30 h 30"/>
                <a:gd name="T2" fmla="*/ 6 w 36"/>
                <a:gd name="T3" fmla="*/ 24 h 30"/>
                <a:gd name="T4" fmla="*/ 6 w 36"/>
                <a:gd name="T5" fmla="*/ 18 h 30"/>
                <a:gd name="T6" fmla="*/ 12 w 36"/>
                <a:gd name="T7" fmla="*/ 12 h 30"/>
                <a:gd name="T8" fmla="*/ 18 w 36"/>
                <a:gd name="T9" fmla="*/ 6 h 30"/>
                <a:gd name="T10" fmla="*/ 24 w 36"/>
                <a:gd name="T11" fmla="*/ 0 h 30"/>
                <a:gd name="T12" fmla="*/ 30 w 36"/>
                <a:gd name="T13" fmla="*/ 0 h 30"/>
                <a:gd name="T14" fmla="*/ 36 w 36"/>
                <a:gd name="T15" fmla="*/ 0 h 30"/>
                <a:gd name="T16" fmla="*/ 36 w 36"/>
                <a:gd name="T17" fmla="*/ 0 h 30"/>
                <a:gd name="T18" fmla="*/ 36 w 36"/>
                <a:gd name="T19" fmla="*/ 0 h 30"/>
                <a:gd name="T20" fmla="*/ 36 w 36"/>
                <a:gd name="T21" fmla="*/ 6 h 30"/>
                <a:gd name="T22" fmla="*/ 30 w 36"/>
                <a:gd name="T23" fmla="*/ 12 h 30"/>
                <a:gd name="T24" fmla="*/ 24 w 36"/>
                <a:gd name="T25" fmla="*/ 12 h 30"/>
                <a:gd name="T26" fmla="*/ 18 w 36"/>
                <a:gd name="T27" fmla="*/ 18 h 30"/>
                <a:gd name="T28" fmla="*/ 12 w 36"/>
                <a:gd name="T29" fmla="*/ 24 h 30"/>
                <a:gd name="T30" fmla="*/ 6 w 36"/>
                <a:gd name="T31" fmla="*/ 24 h 30"/>
                <a:gd name="T32" fmla="*/ 0 w 36"/>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30"/>
                  </a:moveTo>
                  <a:lnTo>
                    <a:pt x="6" y="24"/>
                  </a:lnTo>
                  <a:lnTo>
                    <a:pt x="6" y="18"/>
                  </a:lnTo>
                  <a:lnTo>
                    <a:pt x="12" y="12"/>
                  </a:lnTo>
                  <a:lnTo>
                    <a:pt x="18" y="6"/>
                  </a:lnTo>
                  <a:lnTo>
                    <a:pt x="24" y="0"/>
                  </a:lnTo>
                  <a:lnTo>
                    <a:pt x="30" y="0"/>
                  </a:lnTo>
                  <a:lnTo>
                    <a:pt x="36" y="0"/>
                  </a:lnTo>
                  <a:lnTo>
                    <a:pt x="36" y="6"/>
                  </a:lnTo>
                  <a:lnTo>
                    <a:pt x="30" y="12"/>
                  </a:lnTo>
                  <a:lnTo>
                    <a:pt x="24" y="12"/>
                  </a:lnTo>
                  <a:lnTo>
                    <a:pt x="18" y="18"/>
                  </a:lnTo>
                  <a:lnTo>
                    <a:pt x="12" y="24"/>
                  </a:lnTo>
                  <a:lnTo>
                    <a:pt x="6"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56" name="Freeform 535"/>
            <p:cNvSpPr>
              <a:spLocks/>
            </p:cNvSpPr>
            <p:nvPr/>
          </p:nvSpPr>
          <p:spPr bwMode="auto">
            <a:xfrm>
              <a:off x="5179" y="1195"/>
              <a:ext cx="36" cy="36"/>
            </a:xfrm>
            <a:custGeom>
              <a:avLst/>
              <a:gdLst>
                <a:gd name="T0" fmla="*/ 0 w 36"/>
                <a:gd name="T1" fmla="*/ 36 h 36"/>
                <a:gd name="T2" fmla="*/ 6 w 36"/>
                <a:gd name="T3" fmla="*/ 30 h 36"/>
                <a:gd name="T4" fmla="*/ 6 w 36"/>
                <a:gd name="T5" fmla="*/ 24 h 36"/>
                <a:gd name="T6" fmla="*/ 12 w 36"/>
                <a:gd name="T7" fmla="*/ 18 h 36"/>
                <a:gd name="T8" fmla="*/ 12 w 36"/>
                <a:gd name="T9" fmla="*/ 12 h 36"/>
                <a:gd name="T10" fmla="*/ 18 w 36"/>
                <a:gd name="T11" fmla="*/ 6 h 36"/>
                <a:gd name="T12" fmla="*/ 24 w 36"/>
                <a:gd name="T13" fmla="*/ 0 h 36"/>
                <a:gd name="T14" fmla="*/ 30 w 36"/>
                <a:gd name="T15" fmla="*/ 0 h 36"/>
                <a:gd name="T16" fmla="*/ 36 w 36"/>
                <a:gd name="T17" fmla="*/ 0 h 36"/>
                <a:gd name="T18" fmla="*/ 36 w 36"/>
                <a:gd name="T19" fmla="*/ 0 h 36"/>
                <a:gd name="T20" fmla="*/ 30 w 36"/>
                <a:gd name="T21" fmla="*/ 6 h 36"/>
                <a:gd name="T22" fmla="*/ 30 w 36"/>
                <a:gd name="T23" fmla="*/ 6 h 36"/>
                <a:gd name="T24" fmla="*/ 24 w 36"/>
                <a:gd name="T25" fmla="*/ 12 h 36"/>
                <a:gd name="T26" fmla="*/ 18 w 36"/>
                <a:gd name="T27" fmla="*/ 18 h 36"/>
                <a:gd name="T28" fmla="*/ 12 w 36"/>
                <a:gd name="T29" fmla="*/ 24 h 36"/>
                <a:gd name="T30" fmla="*/ 6 w 36"/>
                <a:gd name="T31" fmla="*/ 30 h 36"/>
                <a:gd name="T32" fmla="*/ 0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36"/>
                  </a:moveTo>
                  <a:lnTo>
                    <a:pt x="6" y="30"/>
                  </a:lnTo>
                  <a:lnTo>
                    <a:pt x="6" y="24"/>
                  </a:lnTo>
                  <a:lnTo>
                    <a:pt x="12" y="18"/>
                  </a:lnTo>
                  <a:lnTo>
                    <a:pt x="12" y="12"/>
                  </a:lnTo>
                  <a:lnTo>
                    <a:pt x="18" y="6"/>
                  </a:lnTo>
                  <a:lnTo>
                    <a:pt x="24" y="0"/>
                  </a:lnTo>
                  <a:lnTo>
                    <a:pt x="30" y="0"/>
                  </a:lnTo>
                  <a:lnTo>
                    <a:pt x="36" y="0"/>
                  </a:lnTo>
                  <a:lnTo>
                    <a:pt x="30" y="6"/>
                  </a:lnTo>
                  <a:lnTo>
                    <a:pt x="24" y="12"/>
                  </a:lnTo>
                  <a:lnTo>
                    <a:pt x="18" y="18"/>
                  </a:lnTo>
                  <a:lnTo>
                    <a:pt x="12" y="24"/>
                  </a:lnTo>
                  <a:lnTo>
                    <a:pt x="6"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57" name="Freeform 536"/>
            <p:cNvSpPr>
              <a:spLocks/>
            </p:cNvSpPr>
            <p:nvPr/>
          </p:nvSpPr>
          <p:spPr bwMode="auto">
            <a:xfrm>
              <a:off x="5179" y="1183"/>
              <a:ext cx="12" cy="36"/>
            </a:xfrm>
            <a:custGeom>
              <a:avLst/>
              <a:gdLst>
                <a:gd name="T0" fmla="*/ 12 w 12"/>
                <a:gd name="T1" fmla="*/ 0 h 36"/>
                <a:gd name="T2" fmla="*/ 12 w 12"/>
                <a:gd name="T3" fmla="*/ 0 h 36"/>
                <a:gd name="T4" fmla="*/ 12 w 12"/>
                <a:gd name="T5" fmla="*/ 6 h 36"/>
                <a:gd name="T6" fmla="*/ 12 w 12"/>
                <a:gd name="T7" fmla="*/ 12 h 36"/>
                <a:gd name="T8" fmla="*/ 6 w 12"/>
                <a:gd name="T9" fmla="*/ 18 h 36"/>
                <a:gd name="T10" fmla="*/ 6 w 12"/>
                <a:gd name="T11" fmla="*/ 24 h 36"/>
                <a:gd name="T12" fmla="*/ 0 w 12"/>
                <a:gd name="T13" fmla="*/ 30 h 36"/>
                <a:gd name="T14" fmla="*/ 0 w 12"/>
                <a:gd name="T15" fmla="*/ 30 h 36"/>
                <a:gd name="T16" fmla="*/ 0 w 12"/>
                <a:gd name="T17" fmla="*/ 36 h 36"/>
                <a:gd name="T18" fmla="*/ 0 w 12"/>
                <a:gd name="T19" fmla="*/ 30 h 36"/>
                <a:gd name="T20" fmla="*/ 0 w 12"/>
                <a:gd name="T21" fmla="*/ 24 h 36"/>
                <a:gd name="T22" fmla="*/ 0 w 12"/>
                <a:gd name="T23" fmla="*/ 18 h 36"/>
                <a:gd name="T24" fmla="*/ 0 w 12"/>
                <a:gd name="T25" fmla="*/ 12 h 36"/>
                <a:gd name="T26" fmla="*/ 6 w 12"/>
                <a:gd name="T27" fmla="*/ 6 h 36"/>
                <a:gd name="T28" fmla="*/ 6 w 12"/>
                <a:gd name="T29" fmla="*/ 0 h 36"/>
                <a:gd name="T30" fmla="*/ 12 w 12"/>
                <a:gd name="T31" fmla="*/ 0 h 36"/>
                <a:gd name="T32" fmla="*/ 12 w 1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6"/>
                <a:gd name="T53" fmla="*/ 12 w 1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6">
                  <a:moveTo>
                    <a:pt x="12" y="0"/>
                  </a:moveTo>
                  <a:lnTo>
                    <a:pt x="12" y="0"/>
                  </a:lnTo>
                  <a:lnTo>
                    <a:pt x="12" y="6"/>
                  </a:lnTo>
                  <a:lnTo>
                    <a:pt x="12" y="12"/>
                  </a:lnTo>
                  <a:lnTo>
                    <a:pt x="6" y="18"/>
                  </a:lnTo>
                  <a:lnTo>
                    <a:pt x="6" y="24"/>
                  </a:lnTo>
                  <a:lnTo>
                    <a:pt x="0" y="30"/>
                  </a:lnTo>
                  <a:lnTo>
                    <a:pt x="0" y="36"/>
                  </a:lnTo>
                  <a:lnTo>
                    <a:pt x="0" y="30"/>
                  </a:lnTo>
                  <a:lnTo>
                    <a:pt x="0" y="24"/>
                  </a:lnTo>
                  <a:lnTo>
                    <a:pt x="0" y="18"/>
                  </a:lnTo>
                  <a:lnTo>
                    <a:pt x="0" y="12"/>
                  </a:lnTo>
                  <a:lnTo>
                    <a:pt x="6" y="6"/>
                  </a:lnTo>
                  <a:lnTo>
                    <a:pt x="6" y="0"/>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58" name="Freeform 537"/>
            <p:cNvSpPr>
              <a:spLocks/>
            </p:cNvSpPr>
            <p:nvPr/>
          </p:nvSpPr>
          <p:spPr bwMode="auto">
            <a:xfrm>
              <a:off x="5167" y="1165"/>
              <a:ext cx="12" cy="42"/>
            </a:xfrm>
            <a:custGeom>
              <a:avLst/>
              <a:gdLst>
                <a:gd name="T0" fmla="*/ 12 w 12"/>
                <a:gd name="T1" fmla="*/ 0 h 42"/>
                <a:gd name="T2" fmla="*/ 12 w 12"/>
                <a:gd name="T3" fmla="*/ 6 h 42"/>
                <a:gd name="T4" fmla="*/ 12 w 12"/>
                <a:gd name="T5" fmla="*/ 6 h 42"/>
                <a:gd name="T6" fmla="*/ 12 w 12"/>
                <a:gd name="T7" fmla="*/ 12 h 42"/>
                <a:gd name="T8" fmla="*/ 6 w 12"/>
                <a:gd name="T9" fmla="*/ 18 h 42"/>
                <a:gd name="T10" fmla="*/ 6 w 12"/>
                <a:gd name="T11" fmla="*/ 30 h 42"/>
                <a:gd name="T12" fmla="*/ 6 w 12"/>
                <a:gd name="T13" fmla="*/ 36 h 42"/>
                <a:gd name="T14" fmla="*/ 0 w 12"/>
                <a:gd name="T15" fmla="*/ 36 h 42"/>
                <a:gd name="T16" fmla="*/ 0 w 12"/>
                <a:gd name="T17" fmla="*/ 42 h 42"/>
                <a:gd name="T18" fmla="*/ 0 w 12"/>
                <a:gd name="T19" fmla="*/ 36 h 42"/>
                <a:gd name="T20" fmla="*/ 0 w 12"/>
                <a:gd name="T21" fmla="*/ 30 h 42"/>
                <a:gd name="T22" fmla="*/ 0 w 12"/>
                <a:gd name="T23" fmla="*/ 24 h 42"/>
                <a:gd name="T24" fmla="*/ 0 w 12"/>
                <a:gd name="T25" fmla="*/ 18 h 42"/>
                <a:gd name="T26" fmla="*/ 6 w 12"/>
                <a:gd name="T27" fmla="*/ 12 h 42"/>
                <a:gd name="T28" fmla="*/ 6 w 12"/>
                <a:gd name="T29" fmla="*/ 6 h 42"/>
                <a:gd name="T30" fmla="*/ 12 w 12"/>
                <a:gd name="T31" fmla="*/ 0 h 42"/>
                <a:gd name="T32" fmla="*/ 12 w 1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12" y="0"/>
                  </a:moveTo>
                  <a:lnTo>
                    <a:pt x="12" y="6"/>
                  </a:lnTo>
                  <a:lnTo>
                    <a:pt x="12" y="12"/>
                  </a:lnTo>
                  <a:lnTo>
                    <a:pt x="6" y="18"/>
                  </a:lnTo>
                  <a:lnTo>
                    <a:pt x="6" y="30"/>
                  </a:lnTo>
                  <a:lnTo>
                    <a:pt x="6" y="36"/>
                  </a:lnTo>
                  <a:lnTo>
                    <a:pt x="0" y="36"/>
                  </a:lnTo>
                  <a:lnTo>
                    <a:pt x="0" y="42"/>
                  </a:lnTo>
                  <a:lnTo>
                    <a:pt x="0" y="36"/>
                  </a:lnTo>
                  <a:lnTo>
                    <a:pt x="0" y="30"/>
                  </a:lnTo>
                  <a:lnTo>
                    <a:pt x="0" y="24"/>
                  </a:lnTo>
                  <a:lnTo>
                    <a:pt x="0" y="18"/>
                  </a:lnTo>
                  <a:lnTo>
                    <a:pt x="6" y="12"/>
                  </a:lnTo>
                  <a:lnTo>
                    <a:pt x="6" y="6"/>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59" name="Freeform 538"/>
            <p:cNvSpPr>
              <a:spLocks/>
            </p:cNvSpPr>
            <p:nvPr/>
          </p:nvSpPr>
          <p:spPr bwMode="auto">
            <a:xfrm>
              <a:off x="5197" y="1051"/>
              <a:ext cx="42" cy="198"/>
            </a:xfrm>
            <a:custGeom>
              <a:avLst/>
              <a:gdLst>
                <a:gd name="T0" fmla="*/ 36 w 42"/>
                <a:gd name="T1" fmla="*/ 192 h 198"/>
                <a:gd name="T2" fmla="*/ 36 w 42"/>
                <a:gd name="T3" fmla="*/ 192 h 198"/>
                <a:gd name="T4" fmla="*/ 42 w 42"/>
                <a:gd name="T5" fmla="*/ 198 h 198"/>
                <a:gd name="T6" fmla="*/ 42 w 42"/>
                <a:gd name="T7" fmla="*/ 198 h 198"/>
                <a:gd name="T8" fmla="*/ 42 w 42"/>
                <a:gd name="T9" fmla="*/ 198 h 198"/>
                <a:gd name="T10" fmla="*/ 30 w 42"/>
                <a:gd name="T11" fmla="*/ 168 h 198"/>
                <a:gd name="T12" fmla="*/ 18 w 42"/>
                <a:gd name="T13" fmla="*/ 138 h 198"/>
                <a:gd name="T14" fmla="*/ 12 w 42"/>
                <a:gd name="T15" fmla="*/ 114 h 198"/>
                <a:gd name="T16" fmla="*/ 12 w 42"/>
                <a:gd name="T17" fmla="*/ 84 h 198"/>
                <a:gd name="T18" fmla="*/ 6 w 42"/>
                <a:gd name="T19" fmla="*/ 60 h 198"/>
                <a:gd name="T20" fmla="*/ 6 w 42"/>
                <a:gd name="T21" fmla="*/ 36 h 198"/>
                <a:gd name="T22" fmla="*/ 6 w 42"/>
                <a:gd name="T23" fmla="*/ 18 h 198"/>
                <a:gd name="T24" fmla="*/ 12 w 42"/>
                <a:gd name="T25" fmla="*/ 0 h 198"/>
                <a:gd name="T26" fmla="*/ 6 w 42"/>
                <a:gd name="T27" fmla="*/ 12 h 198"/>
                <a:gd name="T28" fmla="*/ 6 w 42"/>
                <a:gd name="T29" fmla="*/ 36 h 198"/>
                <a:gd name="T30" fmla="*/ 0 w 42"/>
                <a:gd name="T31" fmla="*/ 60 h 198"/>
                <a:gd name="T32" fmla="*/ 6 w 42"/>
                <a:gd name="T33" fmla="*/ 90 h 198"/>
                <a:gd name="T34" fmla="*/ 6 w 42"/>
                <a:gd name="T35" fmla="*/ 120 h 198"/>
                <a:gd name="T36" fmla="*/ 12 w 42"/>
                <a:gd name="T37" fmla="*/ 150 h 198"/>
                <a:gd name="T38" fmla="*/ 24 w 42"/>
                <a:gd name="T39" fmla="*/ 174 h 198"/>
                <a:gd name="T40" fmla="*/ 36 w 42"/>
                <a:gd name="T41" fmla="*/ 192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98"/>
                <a:gd name="T65" fmla="*/ 42 w 42"/>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98">
                  <a:moveTo>
                    <a:pt x="36" y="192"/>
                  </a:moveTo>
                  <a:lnTo>
                    <a:pt x="36" y="192"/>
                  </a:lnTo>
                  <a:lnTo>
                    <a:pt x="42" y="198"/>
                  </a:lnTo>
                  <a:lnTo>
                    <a:pt x="30" y="168"/>
                  </a:lnTo>
                  <a:lnTo>
                    <a:pt x="18" y="138"/>
                  </a:lnTo>
                  <a:lnTo>
                    <a:pt x="12" y="114"/>
                  </a:lnTo>
                  <a:lnTo>
                    <a:pt x="12" y="84"/>
                  </a:lnTo>
                  <a:lnTo>
                    <a:pt x="6" y="60"/>
                  </a:lnTo>
                  <a:lnTo>
                    <a:pt x="6" y="36"/>
                  </a:lnTo>
                  <a:lnTo>
                    <a:pt x="6" y="18"/>
                  </a:lnTo>
                  <a:lnTo>
                    <a:pt x="12" y="0"/>
                  </a:lnTo>
                  <a:lnTo>
                    <a:pt x="6" y="12"/>
                  </a:lnTo>
                  <a:lnTo>
                    <a:pt x="6" y="36"/>
                  </a:lnTo>
                  <a:lnTo>
                    <a:pt x="0" y="60"/>
                  </a:lnTo>
                  <a:lnTo>
                    <a:pt x="6" y="90"/>
                  </a:lnTo>
                  <a:lnTo>
                    <a:pt x="6" y="120"/>
                  </a:lnTo>
                  <a:lnTo>
                    <a:pt x="12" y="150"/>
                  </a:lnTo>
                  <a:lnTo>
                    <a:pt x="24" y="174"/>
                  </a:lnTo>
                  <a:lnTo>
                    <a:pt x="36" y="19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60" name="Freeform 539"/>
            <p:cNvSpPr>
              <a:spLocks/>
            </p:cNvSpPr>
            <p:nvPr/>
          </p:nvSpPr>
          <p:spPr bwMode="auto">
            <a:xfrm>
              <a:off x="5203" y="1063"/>
              <a:ext cx="30" cy="30"/>
            </a:xfrm>
            <a:custGeom>
              <a:avLst/>
              <a:gdLst>
                <a:gd name="T0" fmla="*/ 30 w 30"/>
                <a:gd name="T1" fmla="*/ 0 h 30"/>
                <a:gd name="T2" fmla="*/ 30 w 30"/>
                <a:gd name="T3" fmla="*/ 0 h 30"/>
                <a:gd name="T4" fmla="*/ 24 w 30"/>
                <a:gd name="T5" fmla="*/ 0 h 30"/>
                <a:gd name="T6" fmla="*/ 18 w 30"/>
                <a:gd name="T7" fmla="*/ 0 h 30"/>
                <a:gd name="T8" fmla="*/ 18 w 30"/>
                <a:gd name="T9" fmla="*/ 6 h 30"/>
                <a:gd name="T10" fmla="*/ 12 w 30"/>
                <a:gd name="T11" fmla="*/ 12 h 30"/>
                <a:gd name="T12" fmla="*/ 6 w 30"/>
                <a:gd name="T13" fmla="*/ 12 h 30"/>
                <a:gd name="T14" fmla="*/ 0 w 30"/>
                <a:gd name="T15" fmla="*/ 24 h 30"/>
                <a:gd name="T16" fmla="*/ 0 w 30"/>
                <a:gd name="T17" fmla="*/ 30 h 30"/>
                <a:gd name="T18" fmla="*/ 6 w 30"/>
                <a:gd name="T19" fmla="*/ 24 h 30"/>
                <a:gd name="T20" fmla="*/ 6 w 30"/>
                <a:gd name="T21" fmla="*/ 18 h 30"/>
                <a:gd name="T22" fmla="*/ 12 w 30"/>
                <a:gd name="T23" fmla="*/ 18 h 30"/>
                <a:gd name="T24" fmla="*/ 18 w 30"/>
                <a:gd name="T25" fmla="*/ 12 h 30"/>
                <a:gd name="T26" fmla="*/ 24 w 30"/>
                <a:gd name="T27" fmla="*/ 12 h 30"/>
                <a:gd name="T28" fmla="*/ 24 w 30"/>
                <a:gd name="T29" fmla="*/ 6 h 30"/>
                <a:gd name="T30" fmla="*/ 30 w 30"/>
                <a:gd name="T31" fmla="*/ 0 h 30"/>
                <a:gd name="T32" fmla="*/ 30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30" y="0"/>
                  </a:moveTo>
                  <a:lnTo>
                    <a:pt x="30" y="0"/>
                  </a:lnTo>
                  <a:lnTo>
                    <a:pt x="24" y="0"/>
                  </a:lnTo>
                  <a:lnTo>
                    <a:pt x="18" y="0"/>
                  </a:lnTo>
                  <a:lnTo>
                    <a:pt x="18" y="6"/>
                  </a:lnTo>
                  <a:lnTo>
                    <a:pt x="12" y="12"/>
                  </a:lnTo>
                  <a:lnTo>
                    <a:pt x="6" y="12"/>
                  </a:lnTo>
                  <a:lnTo>
                    <a:pt x="0" y="24"/>
                  </a:lnTo>
                  <a:lnTo>
                    <a:pt x="0" y="30"/>
                  </a:lnTo>
                  <a:lnTo>
                    <a:pt x="6" y="24"/>
                  </a:lnTo>
                  <a:lnTo>
                    <a:pt x="6" y="18"/>
                  </a:lnTo>
                  <a:lnTo>
                    <a:pt x="12" y="18"/>
                  </a:lnTo>
                  <a:lnTo>
                    <a:pt x="18" y="12"/>
                  </a:lnTo>
                  <a:lnTo>
                    <a:pt x="24" y="12"/>
                  </a:lnTo>
                  <a:lnTo>
                    <a:pt x="24" y="6"/>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61" name="Freeform 540"/>
            <p:cNvSpPr>
              <a:spLocks/>
            </p:cNvSpPr>
            <p:nvPr/>
          </p:nvSpPr>
          <p:spPr bwMode="auto">
            <a:xfrm>
              <a:off x="5203" y="1087"/>
              <a:ext cx="30" cy="36"/>
            </a:xfrm>
            <a:custGeom>
              <a:avLst/>
              <a:gdLst>
                <a:gd name="T0" fmla="*/ 30 w 30"/>
                <a:gd name="T1" fmla="*/ 6 h 36"/>
                <a:gd name="T2" fmla="*/ 30 w 30"/>
                <a:gd name="T3" fmla="*/ 0 h 36"/>
                <a:gd name="T4" fmla="*/ 24 w 30"/>
                <a:gd name="T5" fmla="*/ 6 h 36"/>
                <a:gd name="T6" fmla="*/ 24 w 30"/>
                <a:gd name="T7" fmla="*/ 6 h 36"/>
                <a:gd name="T8" fmla="*/ 18 w 30"/>
                <a:gd name="T9" fmla="*/ 12 h 36"/>
                <a:gd name="T10" fmla="*/ 12 w 30"/>
                <a:gd name="T11" fmla="*/ 18 h 36"/>
                <a:gd name="T12" fmla="*/ 6 w 30"/>
                <a:gd name="T13" fmla="*/ 24 h 36"/>
                <a:gd name="T14" fmla="*/ 0 w 30"/>
                <a:gd name="T15" fmla="*/ 30 h 36"/>
                <a:gd name="T16" fmla="*/ 0 w 30"/>
                <a:gd name="T17" fmla="*/ 36 h 36"/>
                <a:gd name="T18" fmla="*/ 0 w 30"/>
                <a:gd name="T19" fmla="*/ 36 h 36"/>
                <a:gd name="T20" fmla="*/ 6 w 30"/>
                <a:gd name="T21" fmla="*/ 30 h 36"/>
                <a:gd name="T22" fmla="*/ 12 w 30"/>
                <a:gd name="T23" fmla="*/ 30 h 36"/>
                <a:gd name="T24" fmla="*/ 18 w 30"/>
                <a:gd name="T25" fmla="*/ 24 h 36"/>
                <a:gd name="T26" fmla="*/ 24 w 30"/>
                <a:gd name="T27" fmla="*/ 18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6"/>
                  </a:lnTo>
                  <a:lnTo>
                    <a:pt x="18" y="12"/>
                  </a:lnTo>
                  <a:lnTo>
                    <a:pt x="12" y="18"/>
                  </a:lnTo>
                  <a:lnTo>
                    <a:pt x="6" y="24"/>
                  </a:lnTo>
                  <a:lnTo>
                    <a:pt x="0" y="30"/>
                  </a:lnTo>
                  <a:lnTo>
                    <a:pt x="0" y="36"/>
                  </a:lnTo>
                  <a:lnTo>
                    <a:pt x="6" y="30"/>
                  </a:lnTo>
                  <a:lnTo>
                    <a:pt x="12" y="30"/>
                  </a:lnTo>
                  <a:lnTo>
                    <a:pt x="18" y="24"/>
                  </a:lnTo>
                  <a:lnTo>
                    <a:pt x="24" y="18"/>
                  </a:lnTo>
                  <a:lnTo>
                    <a:pt x="30" y="12"/>
                  </a:lnTo>
                  <a:lnTo>
                    <a:pt x="3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62" name="Freeform 541"/>
            <p:cNvSpPr>
              <a:spLocks/>
            </p:cNvSpPr>
            <p:nvPr/>
          </p:nvSpPr>
          <p:spPr bwMode="auto">
            <a:xfrm>
              <a:off x="5203" y="1111"/>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0 w 36"/>
                <a:gd name="T19" fmla="*/ 30 h 30"/>
                <a:gd name="T20" fmla="*/ 6 w 36"/>
                <a:gd name="T21" fmla="*/ 30 h 30"/>
                <a:gd name="T22" fmla="*/ 12 w 36"/>
                <a:gd name="T23" fmla="*/ 24 h 30"/>
                <a:gd name="T24" fmla="*/ 24 w 36"/>
                <a:gd name="T25" fmla="*/ 18 h 30"/>
                <a:gd name="T26" fmla="*/ 30 w 36"/>
                <a:gd name="T27" fmla="*/ 12 h 30"/>
                <a:gd name="T28" fmla="*/ 36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30"/>
                  </a:lnTo>
                  <a:lnTo>
                    <a:pt x="12" y="24"/>
                  </a:lnTo>
                  <a:lnTo>
                    <a:pt x="24" y="18"/>
                  </a:lnTo>
                  <a:lnTo>
                    <a:pt x="30" y="12"/>
                  </a:lnTo>
                  <a:lnTo>
                    <a:pt x="36" y="6"/>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63" name="Freeform 542"/>
            <p:cNvSpPr>
              <a:spLocks/>
            </p:cNvSpPr>
            <p:nvPr/>
          </p:nvSpPr>
          <p:spPr bwMode="auto">
            <a:xfrm>
              <a:off x="5209" y="1147"/>
              <a:ext cx="36" cy="30"/>
            </a:xfrm>
            <a:custGeom>
              <a:avLst/>
              <a:gdLst>
                <a:gd name="T0" fmla="*/ 36 w 36"/>
                <a:gd name="T1" fmla="*/ 6 h 30"/>
                <a:gd name="T2" fmla="*/ 30 w 36"/>
                <a:gd name="T3" fmla="*/ 0 h 30"/>
                <a:gd name="T4" fmla="*/ 24 w 36"/>
                <a:gd name="T5" fmla="*/ 6 h 30"/>
                <a:gd name="T6" fmla="*/ 24 w 36"/>
                <a:gd name="T7" fmla="*/ 6 h 30"/>
                <a:gd name="T8" fmla="*/ 18 w 36"/>
                <a:gd name="T9" fmla="*/ 12 h 30"/>
                <a:gd name="T10" fmla="*/ 6 w 36"/>
                <a:gd name="T11" fmla="*/ 12 h 30"/>
                <a:gd name="T12" fmla="*/ 6 w 36"/>
                <a:gd name="T13" fmla="*/ 18 h 30"/>
                <a:gd name="T14" fmla="*/ 0 w 36"/>
                <a:gd name="T15" fmla="*/ 24 h 30"/>
                <a:gd name="T16" fmla="*/ 0 w 36"/>
                <a:gd name="T17" fmla="*/ 30 h 30"/>
                <a:gd name="T18" fmla="*/ 0 w 36"/>
                <a:gd name="T19" fmla="*/ 30 h 30"/>
                <a:gd name="T20" fmla="*/ 6 w 36"/>
                <a:gd name="T21" fmla="*/ 24 h 30"/>
                <a:gd name="T22" fmla="*/ 12 w 36"/>
                <a:gd name="T23" fmla="*/ 24 h 30"/>
                <a:gd name="T24" fmla="*/ 18 w 36"/>
                <a:gd name="T25" fmla="*/ 18 h 30"/>
                <a:gd name="T26" fmla="*/ 24 w 36"/>
                <a:gd name="T27" fmla="*/ 12 h 30"/>
                <a:gd name="T28" fmla="*/ 30 w 36"/>
                <a:gd name="T29" fmla="*/ 12 h 30"/>
                <a:gd name="T30" fmla="*/ 30 w 36"/>
                <a:gd name="T31" fmla="*/ 6 h 30"/>
                <a:gd name="T32" fmla="*/ 36 w 36"/>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6"/>
                  </a:moveTo>
                  <a:lnTo>
                    <a:pt x="30" y="0"/>
                  </a:lnTo>
                  <a:lnTo>
                    <a:pt x="24" y="6"/>
                  </a:lnTo>
                  <a:lnTo>
                    <a:pt x="18" y="12"/>
                  </a:lnTo>
                  <a:lnTo>
                    <a:pt x="6" y="12"/>
                  </a:lnTo>
                  <a:lnTo>
                    <a:pt x="6" y="18"/>
                  </a:lnTo>
                  <a:lnTo>
                    <a:pt x="0" y="24"/>
                  </a:lnTo>
                  <a:lnTo>
                    <a:pt x="0" y="30"/>
                  </a:lnTo>
                  <a:lnTo>
                    <a:pt x="6" y="24"/>
                  </a:lnTo>
                  <a:lnTo>
                    <a:pt x="12" y="24"/>
                  </a:lnTo>
                  <a:lnTo>
                    <a:pt x="18" y="18"/>
                  </a:lnTo>
                  <a:lnTo>
                    <a:pt x="24" y="12"/>
                  </a:lnTo>
                  <a:lnTo>
                    <a:pt x="30" y="12"/>
                  </a:lnTo>
                  <a:lnTo>
                    <a:pt x="30" y="6"/>
                  </a:lnTo>
                  <a:lnTo>
                    <a:pt x="36"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64" name="Freeform 543"/>
            <p:cNvSpPr>
              <a:spLocks/>
            </p:cNvSpPr>
            <p:nvPr/>
          </p:nvSpPr>
          <p:spPr bwMode="auto">
            <a:xfrm>
              <a:off x="5209" y="1171"/>
              <a:ext cx="36" cy="18"/>
            </a:xfrm>
            <a:custGeom>
              <a:avLst/>
              <a:gdLst>
                <a:gd name="T0" fmla="*/ 36 w 36"/>
                <a:gd name="T1" fmla="*/ 0 h 18"/>
                <a:gd name="T2" fmla="*/ 30 w 36"/>
                <a:gd name="T3" fmla="*/ 0 h 18"/>
                <a:gd name="T4" fmla="*/ 30 w 36"/>
                <a:gd name="T5" fmla="*/ 0 h 18"/>
                <a:gd name="T6" fmla="*/ 24 w 36"/>
                <a:gd name="T7" fmla="*/ 0 h 18"/>
                <a:gd name="T8" fmla="*/ 18 w 36"/>
                <a:gd name="T9" fmla="*/ 0 h 18"/>
                <a:gd name="T10" fmla="*/ 12 w 36"/>
                <a:gd name="T11" fmla="*/ 6 h 18"/>
                <a:gd name="T12" fmla="*/ 6 w 36"/>
                <a:gd name="T13" fmla="*/ 6 h 18"/>
                <a:gd name="T14" fmla="*/ 6 w 36"/>
                <a:gd name="T15" fmla="*/ 12 h 18"/>
                <a:gd name="T16" fmla="*/ 0 w 36"/>
                <a:gd name="T17" fmla="*/ 18 h 18"/>
                <a:gd name="T18" fmla="*/ 6 w 36"/>
                <a:gd name="T19" fmla="*/ 18 h 18"/>
                <a:gd name="T20" fmla="*/ 12 w 36"/>
                <a:gd name="T21" fmla="*/ 18 h 18"/>
                <a:gd name="T22" fmla="*/ 18 w 36"/>
                <a:gd name="T23" fmla="*/ 12 h 18"/>
                <a:gd name="T24" fmla="*/ 18 w 36"/>
                <a:gd name="T25" fmla="*/ 12 h 18"/>
                <a:gd name="T26" fmla="*/ 24 w 36"/>
                <a:gd name="T27" fmla="*/ 12 h 18"/>
                <a:gd name="T28" fmla="*/ 30 w 36"/>
                <a:gd name="T29" fmla="*/ 6 h 18"/>
                <a:gd name="T30" fmla="*/ 36 w 36"/>
                <a:gd name="T31" fmla="*/ 6 h 18"/>
                <a:gd name="T32" fmla="*/ 36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0"/>
                  </a:moveTo>
                  <a:lnTo>
                    <a:pt x="30" y="0"/>
                  </a:lnTo>
                  <a:lnTo>
                    <a:pt x="24" y="0"/>
                  </a:lnTo>
                  <a:lnTo>
                    <a:pt x="18" y="0"/>
                  </a:lnTo>
                  <a:lnTo>
                    <a:pt x="12" y="6"/>
                  </a:lnTo>
                  <a:lnTo>
                    <a:pt x="6" y="6"/>
                  </a:lnTo>
                  <a:lnTo>
                    <a:pt x="6" y="12"/>
                  </a:lnTo>
                  <a:lnTo>
                    <a:pt x="0" y="18"/>
                  </a:lnTo>
                  <a:lnTo>
                    <a:pt x="6" y="18"/>
                  </a:lnTo>
                  <a:lnTo>
                    <a:pt x="12" y="18"/>
                  </a:lnTo>
                  <a:lnTo>
                    <a:pt x="18" y="12"/>
                  </a:lnTo>
                  <a:lnTo>
                    <a:pt x="24" y="12"/>
                  </a:lnTo>
                  <a:lnTo>
                    <a:pt x="30" y="6"/>
                  </a:lnTo>
                  <a:lnTo>
                    <a:pt x="36" y="6"/>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65" name="Freeform 544"/>
            <p:cNvSpPr>
              <a:spLocks/>
            </p:cNvSpPr>
            <p:nvPr/>
          </p:nvSpPr>
          <p:spPr bwMode="auto">
            <a:xfrm>
              <a:off x="5221" y="1207"/>
              <a:ext cx="24" cy="12"/>
            </a:xfrm>
            <a:custGeom>
              <a:avLst/>
              <a:gdLst>
                <a:gd name="T0" fmla="*/ 24 w 24"/>
                <a:gd name="T1" fmla="*/ 0 h 12"/>
                <a:gd name="T2" fmla="*/ 24 w 24"/>
                <a:gd name="T3" fmla="*/ 0 h 12"/>
                <a:gd name="T4" fmla="*/ 24 w 24"/>
                <a:gd name="T5" fmla="*/ 0 h 12"/>
                <a:gd name="T6" fmla="*/ 18 w 24"/>
                <a:gd name="T7" fmla="*/ 0 h 12"/>
                <a:gd name="T8" fmla="*/ 12 w 24"/>
                <a:gd name="T9" fmla="*/ 0 h 12"/>
                <a:gd name="T10" fmla="*/ 6 w 24"/>
                <a:gd name="T11" fmla="*/ 6 h 12"/>
                <a:gd name="T12" fmla="*/ 6 w 24"/>
                <a:gd name="T13" fmla="*/ 6 h 12"/>
                <a:gd name="T14" fmla="*/ 0 w 24"/>
                <a:gd name="T15" fmla="*/ 12 h 12"/>
                <a:gd name="T16" fmla="*/ 0 w 24"/>
                <a:gd name="T17" fmla="*/ 12 h 12"/>
                <a:gd name="T18" fmla="*/ 6 w 24"/>
                <a:gd name="T19" fmla="*/ 12 h 12"/>
                <a:gd name="T20" fmla="*/ 6 w 24"/>
                <a:gd name="T21" fmla="*/ 12 h 12"/>
                <a:gd name="T22" fmla="*/ 12 w 24"/>
                <a:gd name="T23" fmla="*/ 12 h 12"/>
                <a:gd name="T24" fmla="*/ 18 w 24"/>
                <a:gd name="T25" fmla="*/ 6 h 12"/>
                <a:gd name="T26" fmla="*/ 18 w 24"/>
                <a:gd name="T27" fmla="*/ 6 h 12"/>
                <a:gd name="T28" fmla="*/ 24 w 24"/>
                <a:gd name="T29" fmla="*/ 6 h 12"/>
                <a:gd name="T30" fmla="*/ 24 w 24"/>
                <a:gd name="T31" fmla="*/ 0 h 12"/>
                <a:gd name="T32" fmla="*/ 24 w 24"/>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0"/>
                  </a:moveTo>
                  <a:lnTo>
                    <a:pt x="24" y="0"/>
                  </a:lnTo>
                  <a:lnTo>
                    <a:pt x="18" y="0"/>
                  </a:lnTo>
                  <a:lnTo>
                    <a:pt x="12" y="0"/>
                  </a:lnTo>
                  <a:lnTo>
                    <a:pt x="6" y="6"/>
                  </a:lnTo>
                  <a:lnTo>
                    <a:pt x="0" y="12"/>
                  </a:lnTo>
                  <a:lnTo>
                    <a:pt x="6" y="12"/>
                  </a:lnTo>
                  <a:lnTo>
                    <a:pt x="12" y="12"/>
                  </a:lnTo>
                  <a:lnTo>
                    <a:pt x="18" y="6"/>
                  </a:lnTo>
                  <a:lnTo>
                    <a:pt x="24" y="6"/>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66" name="Freeform 545"/>
            <p:cNvSpPr>
              <a:spLocks/>
            </p:cNvSpPr>
            <p:nvPr/>
          </p:nvSpPr>
          <p:spPr bwMode="auto">
            <a:xfrm>
              <a:off x="5227" y="1225"/>
              <a:ext cx="18" cy="12"/>
            </a:xfrm>
            <a:custGeom>
              <a:avLst/>
              <a:gdLst>
                <a:gd name="T0" fmla="*/ 18 w 18"/>
                <a:gd name="T1" fmla="*/ 0 h 12"/>
                <a:gd name="T2" fmla="*/ 12 w 18"/>
                <a:gd name="T3" fmla="*/ 0 h 12"/>
                <a:gd name="T4" fmla="*/ 12 w 18"/>
                <a:gd name="T5" fmla="*/ 0 h 12"/>
                <a:gd name="T6" fmla="*/ 12 w 18"/>
                <a:gd name="T7" fmla="*/ 0 h 12"/>
                <a:gd name="T8" fmla="*/ 6 w 18"/>
                <a:gd name="T9" fmla="*/ 0 h 12"/>
                <a:gd name="T10" fmla="*/ 6 w 18"/>
                <a:gd name="T11" fmla="*/ 0 h 12"/>
                <a:gd name="T12" fmla="*/ 0 w 18"/>
                <a:gd name="T13" fmla="*/ 6 h 12"/>
                <a:gd name="T14" fmla="*/ 0 w 18"/>
                <a:gd name="T15" fmla="*/ 6 h 12"/>
                <a:gd name="T16" fmla="*/ 0 w 18"/>
                <a:gd name="T17" fmla="*/ 12 h 12"/>
                <a:gd name="T18" fmla="*/ 0 w 18"/>
                <a:gd name="T19" fmla="*/ 6 h 12"/>
                <a:gd name="T20" fmla="*/ 6 w 18"/>
                <a:gd name="T21" fmla="*/ 6 h 12"/>
                <a:gd name="T22" fmla="*/ 6 w 18"/>
                <a:gd name="T23" fmla="*/ 6 h 12"/>
                <a:gd name="T24" fmla="*/ 12 w 18"/>
                <a:gd name="T25" fmla="*/ 6 h 12"/>
                <a:gd name="T26" fmla="*/ 12 w 18"/>
                <a:gd name="T27" fmla="*/ 0 h 12"/>
                <a:gd name="T28" fmla="*/ 18 w 18"/>
                <a:gd name="T29" fmla="*/ 0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6"/>
                  </a:lnTo>
                  <a:lnTo>
                    <a:pt x="0" y="12"/>
                  </a:lnTo>
                  <a:lnTo>
                    <a:pt x="0" y="6"/>
                  </a:lnTo>
                  <a:lnTo>
                    <a:pt x="6" y="6"/>
                  </a:lnTo>
                  <a:lnTo>
                    <a:pt x="12" y="6"/>
                  </a:lnTo>
                  <a:lnTo>
                    <a:pt x="12" y="0"/>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67" name="Freeform 546"/>
            <p:cNvSpPr>
              <a:spLocks/>
            </p:cNvSpPr>
            <p:nvPr/>
          </p:nvSpPr>
          <p:spPr bwMode="auto">
            <a:xfrm>
              <a:off x="5203" y="1075"/>
              <a:ext cx="30" cy="36"/>
            </a:xfrm>
            <a:custGeom>
              <a:avLst/>
              <a:gdLst>
                <a:gd name="T0" fmla="*/ 30 w 30"/>
                <a:gd name="T1" fmla="*/ 6 h 36"/>
                <a:gd name="T2" fmla="*/ 30 w 30"/>
                <a:gd name="T3" fmla="*/ 0 h 36"/>
                <a:gd name="T4" fmla="*/ 24 w 30"/>
                <a:gd name="T5" fmla="*/ 0 h 36"/>
                <a:gd name="T6" fmla="*/ 18 w 30"/>
                <a:gd name="T7" fmla="*/ 6 h 36"/>
                <a:gd name="T8" fmla="*/ 18 w 30"/>
                <a:gd name="T9" fmla="*/ 12 h 36"/>
                <a:gd name="T10" fmla="*/ 12 w 30"/>
                <a:gd name="T11" fmla="*/ 12 h 36"/>
                <a:gd name="T12" fmla="*/ 6 w 30"/>
                <a:gd name="T13" fmla="*/ 18 h 36"/>
                <a:gd name="T14" fmla="*/ 0 w 30"/>
                <a:gd name="T15" fmla="*/ 30 h 36"/>
                <a:gd name="T16" fmla="*/ 0 w 30"/>
                <a:gd name="T17" fmla="*/ 36 h 36"/>
                <a:gd name="T18" fmla="*/ 0 w 30"/>
                <a:gd name="T19" fmla="*/ 30 h 36"/>
                <a:gd name="T20" fmla="*/ 6 w 30"/>
                <a:gd name="T21" fmla="*/ 30 h 36"/>
                <a:gd name="T22" fmla="*/ 12 w 30"/>
                <a:gd name="T23" fmla="*/ 24 h 36"/>
                <a:gd name="T24" fmla="*/ 18 w 30"/>
                <a:gd name="T25" fmla="*/ 18 h 36"/>
                <a:gd name="T26" fmla="*/ 24 w 30"/>
                <a:gd name="T27" fmla="*/ 12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0"/>
                  </a:lnTo>
                  <a:lnTo>
                    <a:pt x="18" y="6"/>
                  </a:lnTo>
                  <a:lnTo>
                    <a:pt x="18" y="12"/>
                  </a:lnTo>
                  <a:lnTo>
                    <a:pt x="12" y="12"/>
                  </a:lnTo>
                  <a:lnTo>
                    <a:pt x="6" y="18"/>
                  </a:lnTo>
                  <a:lnTo>
                    <a:pt x="0" y="30"/>
                  </a:lnTo>
                  <a:lnTo>
                    <a:pt x="0" y="36"/>
                  </a:lnTo>
                  <a:lnTo>
                    <a:pt x="0" y="30"/>
                  </a:lnTo>
                  <a:lnTo>
                    <a:pt x="6" y="30"/>
                  </a:lnTo>
                  <a:lnTo>
                    <a:pt x="12" y="24"/>
                  </a:lnTo>
                  <a:lnTo>
                    <a:pt x="18" y="18"/>
                  </a:lnTo>
                  <a:lnTo>
                    <a:pt x="24" y="12"/>
                  </a:lnTo>
                  <a:lnTo>
                    <a:pt x="30" y="12"/>
                  </a:lnTo>
                  <a:lnTo>
                    <a:pt x="3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68" name="Freeform 547"/>
            <p:cNvSpPr>
              <a:spLocks/>
            </p:cNvSpPr>
            <p:nvPr/>
          </p:nvSpPr>
          <p:spPr bwMode="auto">
            <a:xfrm>
              <a:off x="5203" y="1051"/>
              <a:ext cx="24" cy="24"/>
            </a:xfrm>
            <a:custGeom>
              <a:avLst/>
              <a:gdLst>
                <a:gd name="T0" fmla="*/ 24 w 24"/>
                <a:gd name="T1" fmla="*/ 0 h 24"/>
                <a:gd name="T2" fmla="*/ 24 w 24"/>
                <a:gd name="T3" fmla="*/ 0 h 24"/>
                <a:gd name="T4" fmla="*/ 24 w 24"/>
                <a:gd name="T5" fmla="*/ 0 h 24"/>
                <a:gd name="T6" fmla="*/ 18 w 24"/>
                <a:gd name="T7" fmla="*/ 0 h 24"/>
                <a:gd name="T8" fmla="*/ 12 w 24"/>
                <a:gd name="T9" fmla="*/ 0 h 24"/>
                <a:gd name="T10" fmla="*/ 12 w 24"/>
                <a:gd name="T11" fmla="*/ 6 h 24"/>
                <a:gd name="T12" fmla="*/ 6 w 24"/>
                <a:gd name="T13" fmla="*/ 12 h 24"/>
                <a:gd name="T14" fmla="*/ 0 w 24"/>
                <a:gd name="T15" fmla="*/ 18 h 24"/>
                <a:gd name="T16" fmla="*/ 0 w 24"/>
                <a:gd name="T17" fmla="*/ 24 h 24"/>
                <a:gd name="T18" fmla="*/ 6 w 24"/>
                <a:gd name="T19" fmla="*/ 18 h 24"/>
                <a:gd name="T20" fmla="*/ 6 w 24"/>
                <a:gd name="T21" fmla="*/ 18 h 24"/>
                <a:gd name="T22" fmla="*/ 12 w 24"/>
                <a:gd name="T23" fmla="*/ 12 h 24"/>
                <a:gd name="T24" fmla="*/ 18 w 24"/>
                <a:gd name="T25" fmla="*/ 12 h 24"/>
                <a:gd name="T26" fmla="*/ 18 w 24"/>
                <a:gd name="T27" fmla="*/ 6 h 24"/>
                <a:gd name="T28" fmla="*/ 24 w 24"/>
                <a:gd name="T29" fmla="*/ 6 h 24"/>
                <a:gd name="T30" fmla="*/ 24 w 24"/>
                <a:gd name="T31" fmla="*/ 0 h 24"/>
                <a:gd name="T32" fmla="*/ 24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0"/>
                  </a:moveTo>
                  <a:lnTo>
                    <a:pt x="24" y="0"/>
                  </a:lnTo>
                  <a:lnTo>
                    <a:pt x="18" y="0"/>
                  </a:lnTo>
                  <a:lnTo>
                    <a:pt x="12" y="0"/>
                  </a:lnTo>
                  <a:lnTo>
                    <a:pt x="12" y="6"/>
                  </a:lnTo>
                  <a:lnTo>
                    <a:pt x="6" y="12"/>
                  </a:lnTo>
                  <a:lnTo>
                    <a:pt x="0" y="18"/>
                  </a:lnTo>
                  <a:lnTo>
                    <a:pt x="0" y="24"/>
                  </a:lnTo>
                  <a:lnTo>
                    <a:pt x="6" y="18"/>
                  </a:lnTo>
                  <a:lnTo>
                    <a:pt x="12" y="12"/>
                  </a:lnTo>
                  <a:lnTo>
                    <a:pt x="18" y="12"/>
                  </a:lnTo>
                  <a:lnTo>
                    <a:pt x="18" y="6"/>
                  </a:lnTo>
                  <a:lnTo>
                    <a:pt x="24" y="6"/>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69" name="Freeform 548"/>
            <p:cNvSpPr>
              <a:spLocks/>
            </p:cNvSpPr>
            <p:nvPr/>
          </p:nvSpPr>
          <p:spPr bwMode="auto">
            <a:xfrm>
              <a:off x="5203" y="1135"/>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6 w 36"/>
                <a:gd name="T19" fmla="*/ 24 h 30"/>
                <a:gd name="T20" fmla="*/ 6 w 36"/>
                <a:gd name="T21" fmla="*/ 24 h 30"/>
                <a:gd name="T22" fmla="*/ 12 w 36"/>
                <a:gd name="T23" fmla="*/ 18 h 30"/>
                <a:gd name="T24" fmla="*/ 24 w 36"/>
                <a:gd name="T25" fmla="*/ 18 h 30"/>
                <a:gd name="T26" fmla="*/ 24 w 36"/>
                <a:gd name="T27" fmla="*/ 12 h 30"/>
                <a:gd name="T28" fmla="*/ 30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24"/>
                  </a:lnTo>
                  <a:lnTo>
                    <a:pt x="12" y="18"/>
                  </a:lnTo>
                  <a:lnTo>
                    <a:pt x="24" y="18"/>
                  </a:lnTo>
                  <a:lnTo>
                    <a:pt x="24" y="12"/>
                  </a:lnTo>
                  <a:lnTo>
                    <a:pt x="30" y="6"/>
                  </a:lnTo>
                  <a:lnTo>
                    <a:pt x="36" y="6"/>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70" name="Freeform 549"/>
            <p:cNvSpPr>
              <a:spLocks/>
            </p:cNvSpPr>
            <p:nvPr/>
          </p:nvSpPr>
          <p:spPr bwMode="auto">
            <a:xfrm>
              <a:off x="5215" y="1189"/>
              <a:ext cx="30" cy="18"/>
            </a:xfrm>
            <a:custGeom>
              <a:avLst/>
              <a:gdLst>
                <a:gd name="T0" fmla="*/ 30 w 30"/>
                <a:gd name="T1" fmla="*/ 0 h 18"/>
                <a:gd name="T2" fmla="*/ 30 w 30"/>
                <a:gd name="T3" fmla="*/ 0 h 18"/>
                <a:gd name="T4" fmla="*/ 24 w 30"/>
                <a:gd name="T5" fmla="*/ 0 h 18"/>
                <a:gd name="T6" fmla="*/ 18 w 30"/>
                <a:gd name="T7" fmla="*/ 0 h 18"/>
                <a:gd name="T8" fmla="*/ 12 w 30"/>
                <a:gd name="T9" fmla="*/ 0 h 18"/>
                <a:gd name="T10" fmla="*/ 12 w 30"/>
                <a:gd name="T11" fmla="*/ 6 h 18"/>
                <a:gd name="T12" fmla="*/ 6 w 30"/>
                <a:gd name="T13" fmla="*/ 12 h 18"/>
                <a:gd name="T14" fmla="*/ 0 w 30"/>
                <a:gd name="T15" fmla="*/ 12 h 18"/>
                <a:gd name="T16" fmla="*/ 0 w 30"/>
                <a:gd name="T17" fmla="*/ 18 h 18"/>
                <a:gd name="T18" fmla="*/ 0 w 30"/>
                <a:gd name="T19" fmla="*/ 18 h 18"/>
                <a:gd name="T20" fmla="*/ 6 w 30"/>
                <a:gd name="T21" fmla="*/ 12 h 18"/>
                <a:gd name="T22" fmla="*/ 12 w 30"/>
                <a:gd name="T23" fmla="*/ 12 h 18"/>
                <a:gd name="T24" fmla="*/ 18 w 30"/>
                <a:gd name="T25" fmla="*/ 12 h 18"/>
                <a:gd name="T26" fmla="*/ 24 w 30"/>
                <a:gd name="T27" fmla="*/ 6 h 18"/>
                <a:gd name="T28" fmla="*/ 24 w 30"/>
                <a:gd name="T29" fmla="*/ 6 h 18"/>
                <a:gd name="T30" fmla="*/ 30 w 30"/>
                <a:gd name="T31" fmla="*/ 0 h 18"/>
                <a:gd name="T32" fmla="*/ 3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30" y="0"/>
                  </a:moveTo>
                  <a:lnTo>
                    <a:pt x="30" y="0"/>
                  </a:lnTo>
                  <a:lnTo>
                    <a:pt x="24" y="0"/>
                  </a:lnTo>
                  <a:lnTo>
                    <a:pt x="18" y="0"/>
                  </a:lnTo>
                  <a:lnTo>
                    <a:pt x="12" y="0"/>
                  </a:lnTo>
                  <a:lnTo>
                    <a:pt x="12" y="6"/>
                  </a:lnTo>
                  <a:lnTo>
                    <a:pt x="6" y="12"/>
                  </a:lnTo>
                  <a:lnTo>
                    <a:pt x="0" y="12"/>
                  </a:lnTo>
                  <a:lnTo>
                    <a:pt x="0" y="18"/>
                  </a:lnTo>
                  <a:lnTo>
                    <a:pt x="6" y="12"/>
                  </a:lnTo>
                  <a:lnTo>
                    <a:pt x="12" y="12"/>
                  </a:lnTo>
                  <a:lnTo>
                    <a:pt x="18" y="12"/>
                  </a:lnTo>
                  <a:lnTo>
                    <a:pt x="24" y="6"/>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71" name="Freeform 550"/>
            <p:cNvSpPr>
              <a:spLocks/>
            </p:cNvSpPr>
            <p:nvPr/>
          </p:nvSpPr>
          <p:spPr bwMode="auto">
            <a:xfrm>
              <a:off x="5203" y="1033"/>
              <a:ext cx="6" cy="30"/>
            </a:xfrm>
            <a:custGeom>
              <a:avLst/>
              <a:gdLst>
                <a:gd name="T0" fmla="*/ 0 w 6"/>
                <a:gd name="T1" fmla="*/ 30 h 30"/>
                <a:gd name="T2" fmla="*/ 0 w 6"/>
                <a:gd name="T3" fmla="*/ 24 h 30"/>
                <a:gd name="T4" fmla="*/ 0 w 6"/>
                <a:gd name="T5" fmla="*/ 12 h 30"/>
                <a:gd name="T6" fmla="*/ 0 w 6"/>
                <a:gd name="T7" fmla="*/ 0 h 30"/>
                <a:gd name="T8" fmla="*/ 0 w 6"/>
                <a:gd name="T9" fmla="*/ 0 h 30"/>
                <a:gd name="T10" fmla="*/ 6 w 6"/>
                <a:gd name="T11" fmla="*/ 0 h 30"/>
                <a:gd name="T12" fmla="*/ 6 w 6"/>
                <a:gd name="T13" fmla="*/ 12 h 30"/>
                <a:gd name="T14" fmla="*/ 6 w 6"/>
                <a:gd name="T15" fmla="*/ 18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18"/>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72" name="Freeform 551"/>
            <p:cNvSpPr>
              <a:spLocks/>
            </p:cNvSpPr>
            <p:nvPr/>
          </p:nvSpPr>
          <p:spPr bwMode="auto">
            <a:xfrm>
              <a:off x="5167" y="1051"/>
              <a:ext cx="36" cy="42"/>
            </a:xfrm>
            <a:custGeom>
              <a:avLst/>
              <a:gdLst>
                <a:gd name="T0" fmla="*/ 36 w 36"/>
                <a:gd name="T1" fmla="*/ 42 h 42"/>
                <a:gd name="T2" fmla="*/ 30 w 36"/>
                <a:gd name="T3" fmla="*/ 36 h 42"/>
                <a:gd name="T4" fmla="*/ 30 w 36"/>
                <a:gd name="T5" fmla="*/ 30 h 42"/>
                <a:gd name="T6" fmla="*/ 24 w 36"/>
                <a:gd name="T7" fmla="*/ 24 h 42"/>
                <a:gd name="T8" fmla="*/ 18 w 36"/>
                <a:gd name="T9" fmla="*/ 18 h 42"/>
                <a:gd name="T10" fmla="*/ 12 w 36"/>
                <a:gd name="T11" fmla="*/ 12 h 42"/>
                <a:gd name="T12" fmla="*/ 12 w 36"/>
                <a:gd name="T13" fmla="*/ 6 h 42"/>
                <a:gd name="T14" fmla="*/ 6 w 36"/>
                <a:gd name="T15" fmla="*/ 0 h 42"/>
                <a:gd name="T16" fmla="*/ 6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42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8"/>
                  </a:lnTo>
                  <a:lnTo>
                    <a:pt x="12" y="12"/>
                  </a:lnTo>
                  <a:lnTo>
                    <a:pt x="12" y="6"/>
                  </a:lnTo>
                  <a:lnTo>
                    <a:pt x="6" y="0"/>
                  </a:lnTo>
                  <a:lnTo>
                    <a:pt x="0" y="6"/>
                  </a:lnTo>
                  <a:lnTo>
                    <a:pt x="6" y="12"/>
                  </a:lnTo>
                  <a:lnTo>
                    <a:pt x="12" y="18"/>
                  </a:lnTo>
                  <a:lnTo>
                    <a:pt x="18" y="24"/>
                  </a:lnTo>
                  <a:lnTo>
                    <a:pt x="24" y="30"/>
                  </a:lnTo>
                  <a:lnTo>
                    <a:pt x="30" y="36"/>
                  </a:lnTo>
                  <a:lnTo>
                    <a:pt x="30" y="42"/>
                  </a:lnTo>
                  <a:lnTo>
                    <a:pt x="36"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73" name="Freeform 552"/>
            <p:cNvSpPr>
              <a:spLocks/>
            </p:cNvSpPr>
            <p:nvPr/>
          </p:nvSpPr>
          <p:spPr bwMode="auto">
            <a:xfrm>
              <a:off x="5167" y="1069"/>
              <a:ext cx="36" cy="42"/>
            </a:xfrm>
            <a:custGeom>
              <a:avLst/>
              <a:gdLst>
                <a:gd name="T0" fmla="*/ 36 w 36"/>
                <a:gd name="T1" fmla="*/ 42 h 42"/>
                <a:gd name="T2" fmla="*/ 30 w 36"/>
                <a:gd name="T3" fmla="*/ 36 h 42"/>
                <a:gd name="T4" fmla="*/ 30 w 36"/>
                <a:gd name="T5" fmla="*/ 30 h 42"/>
                <a:gd name="T6" fmla="*/ 24 w 36"/>
                <a:gd name="T7" fmla="*/ 24 h 42"/>
                <a:gd name="T8" fmla="*/ 18 w 36"/>
                <a:gd name="T9" fmla="*/ 12 h 42"/>
                <a:gd name="T10" fmla="*/ 12 w 36"/>
                <a:gd name="T11" fmla="*/ 6 h 42"/>
                <a:gd name="T12" fmla="*/ 6 w 36"/>
                <a:gd name="T13" fmla="*/ 6 h 42"/>
                <a:gd name="T14" fmla="*/ 6 w 36"/>
                <a:gd name="T15" fmla="*/ 0 h 42"/>
                <a:gd name="T16" fmla="*/ 0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36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2"/>
                  </a:lnTo>
                  <a:lnTo>
                    <a:pt x="12" y="6"/>
                  </a:lnTo>
                  <a:lnTo>
                    <a:pt x="6" y="6"/>
                  </a:lnTo>
                  <a:lnTo>
                    <a:pt x="6" y="0"/>
                  </a:lnTo>
                  <a:lnTo>
                    <a:pt x="0" y="0"/>
                  </a:lnTo>
                  <a:lnTo>
                    <a:pt x="0" y="6"/>
                  </a:lnTo>
                  <a:lnTo>
                    <a:pt x="6" y="12"/>
                  </a:lnTo>
                  <a:lnTo>
                    <a:pt x="12" y="18"/>
                  </a:lnTo>
                  <a:lnTo>
                    <a:pt x="18" y="24"/>
                  </a:lnTo>
                  <a:lnTo>
                    <a:pt x="24" y="30"/>
                  </a:lnTo>
                  <a:lnTo>
                    <a:pt x="30" y="36"/>
                  </a:lnTo>
                  <a:lnTo>
                    <a:pt x="36"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74" name="Freeform 553"/>
            <p:cNvSpPr>
              <a:spLocks/>
            </p:cNvSpPr>
            <p:nvPr/>
          </p:nvSpPr>
          <p:spPr bwMode="auto">
            <a:xfrm>
              <a:off x="5167" y="1093"/>
              <a:ext cx="36" cy="36"/>
            </a:xfrm>
            <a:custGeom>
              <a:avLst/>
              <a:gdLst>
                <a:gd name="T0" fmla="*/ 36 w 36"/>
                <a:gd name="T1" fmla="*/ 36 h 36"/>
                <a:gd name="T2" fmla="*/ 30 w 36"/>
                <a:gd name="T3" fmla="*/ 30 h 36"/>
                <a:gd name="T4" fmla="*/ 30 w 36"/>
                <a:gd name="T5" fmla="*/ 24 h 36"/>
                <a:gd name="T6" fmla="*/ 24 w 36"/>
                <a:gd name="T7" fmla="*/ 12 h 36"/>
                <a:gd name="T8" fmla="*/ 18 w 36"/>
                <a:gd name="T9" fmla="*/ 12 h 36"/>
                <a:gd name="T10" fmla="*/ 12 w 36"/>
                <a:gd name="T11" fmla="*/ 6 h 36"/>
                <a:gd name="T12" fmla="*/ 6 w 36"/>
                <a:gd name="T13" fmla="*/ 0 h 36"/>
                <a:gd name="T14" fmla="*/ 0 w 36"/>
                <a:gd name="T15" fmla="*/ 0 h 36"/>
                <a:gd name="T16" fmla="*/ 0 w 36"/>
                <a:gd name="T17" fmla="*/ 0 h 36"/>
                <a:gd name="T18" fmla="*/ 0 w 36"/>
                <a:gd name="T19" fmla="*/ 0 h 36"/>
                <a:gd name="T20" fmla="*/ 6 w 36"/>
                <a:gd name="T21" fmla="*/ 6 h 36"/>
                <a:gd name="T22" fmla="*/ 6 w 36"/>
                <a:gd name="T23" fmla="*/ 12 h 36"/>
                <a:gd name="T24" fmla="*/ 18 w 36"/>
                <a:gd name="T25" fmla="*/ 18 h 36"/>
                <a:gd name="T26" fmla="*/ 24 w 36"/>
                <a:gd name="T27" fmla="*/ 18 h 36"/>
                <a:gd name="T28" fmla="*/ 30 w 36"/>
                <a:gd name="T29" fmla="*/ 24 h 36"/>
                <a:gd name="T30" fmla="*/ 30 w 36"/>
                <a:gd name="T31" fmla="*/ 30 h 36"/>
                <a:gd name="T32" fmla="*/ 36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36" y="36"/>
                  </a:moveTo>
                  <a:lnTo>
                    <a:pt x="30" y="30"/>
                  </a:lnTo>
                  <a:lnTo>
                    <a:pt x="30" y="24"/>
                  </a:lnTo>
                  <a:lnTo>
                    <a:pt x="24" y="12"/>
                  </a:lnTo>
                  <a:lnTo>
                    <a:pt x="18" y="12"/>
                  </a:lnTo>
                  <a:lnTo>
                    <a:pt x="12" y="6"/>
                  </a:lnTo>
                  <a:lnTo>
                    <a:pt x="6" y="0"/>
                  </a:lnTo>
                  <a:lnTo>
                    <a:pt x="0" y="0"/>
                  </a:lnTo>
                  <a:lnTo>
                    <a:pt x="6" y="6"/>
                  </a:lnTo>
                  <a:lnTo>
                    <a:pt x="6" y="12"/>
                  </a:lnTo>
                  <a:lnTo>
                    <a:pt x="18" y="18"/>
                  </a:lnTo>
                  <a:lnTo>
                    <a:pt x="24" y="18"/>
                  </a:lnTo>
                  <a:lnTo>
                    <a:pt x="30" y="24"/>
                  </a:lnTo>
                  <a:lnTo>
                    <a:pt x="30" y="30"/>
                  </a:lnTo>
                  <a:lnTo>
                    <a:pt x="36"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75" name="Freeform 554"/>
            <p:cNvSpPr>
              <a:spLocks/>
            </p:cNvSpPr>
            <p:nvPr/>
          </p:nvSpPr>
          <p:spPr bwMode="auto">
            <a:xfrm>
              <a:off x="5173" y="1117"/>
              <a:ext cx="30" cy="24"/>
            </a:xfrm>
            <a:custGeom>
              <a:avLst/>
              <a:gdLst>
                <a:gd name="T0" fmla="*/ 30 w 30"/>
                <a:gd name="T1" fmla="*/ 24 h 24"/>
                <a:gd name="T2" fmla="*/ 30 w 30"/>
                <a:gd name="T3" fmla="*/ 24 h 24"/>
                <a:gd name="T4" fmla="*/ 24 w 30"/>
                <a:gd name="T5" fmla="*/ 18 h 24"/>
                <a:gd name="T6" fmla="*/ 18 w 30"/>
                <a:gd name="T7" fmla="*/ 12 h 24"/>
                <a:gd name="T8" fmla="*/ 12 w 30"/>
                <a:gd name="T9" fmla="*/ 6 h 24"/>
                <a:gd name="T10" fmla="*/ 6 w 30"/>
                <a:gd name="T11" fmla="*/ 0 h 24"/>
                <a:gd name="T12" fmla="*/ 0 w 30"/>
                <a:gd name="T13" fmla="*/ 0 h 24"/>
                <a:gd name="T14" fmla="*/ 0 w 30"/>
                <a:gd name="T15" fmla="*/ 0 h 24"/>
                <a:gd name="T16" fmla="*/ 0 w 30"/>
                <a:gd name="T17" fmla="*/ 0 h 24"/>
                <a:gd name="T18" fmla="*/ 0 w 30"/>
                <a:gd name="T19" fmla="*/ 6 h 24"/>
                <a:gd name="T20" fmla="*/ 0 w 30"/>
                <a:gd name="T21" fmla="*/ 6 h 24"/>
                <a:gd name="T22" fmla="*/ 6 w 30"/>
                <a:gd name="T23" fmla="*/ 12 h 24"/>
                <a:gd name="T24" fmla="*/ 12 w 30"/>
                <a:gd name="T25" fmla="*/ 12 h 24"/>
                <a:gd name="T26" fmla="*/ 18 w 30"/>
                <a:gd name="T27" fmla="*/ 18 h 24"/>
                <a:gd name="T28" fmla="*/ 24 w 30"/>
                <a:gd name="T29" fmla="*/ 18 h 24"/>
                <a:gd name="T30" fmla="*/ 30 w 30"/>
                <a:gd name="T31" fmla="*/ 24 h 24"/>
                <a:gd name="T32" fmla="*/ 3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24"/>
                  </a:moveTo>
                  <a:lnTo>
                    <a:pt x="30" y="24"/>
                  </a:lnTo>
                  <a:lnTo>
                    <a:pt x="24" y="18"/>
                  </a:lnTo>
                  <a:lnTo>
                    <a:pt x="18" y="12"/>
                  </a:lnTo>
                  <a:lnTo>
                    <a:pt x="12" y="6"/>
                  </a:lnTo>
                  <a:lnTo>
                    <a:pt x="6" y="0"/>
                  </a:lnTo>
                  <a:lnTo>
                    <a:pt x="0" y="0"/>
                  </a:lnTo>
                  <a:lnTo>
                    <a:pt x="0" y="6"/>
                  </a:lnTo>
                  <a:lnTo>
                    <a:pt x="6" y="12"/>
                  </a:lnTo>
                  <a:lnTo>
                    <a:pt x="12" y="12"/>
                  </a:lnTo>
                  <a:lnTo>
                    <a:pt x="18" y="18"/>
                  </a:lnTo>
                  <a:lnTo>
                    <a:pt x="24" y="18"/>
                  </a:lnTo>
                  <a:lnTo>
                    <a:pt x="3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76" name="Freeform 555"/>
            <p:cNvSpPr>
              <a:spLocks/>
            </p:cNvSpPr>
            <p:nvPr/>
          </p:nvSpPr>
          <p:spPr bwMode="auto">
            <a:xfrm>
              <a:off x="5173" y="1135"/>
              <a:ext cx="36" cy="24"/>
            </a:xfrm>
            <a:custGeom>
              <a:avLst/>
              <a:gdLst>
                <a:gd name="T0" fmla="*/ 36 w 36"/>
                <a:gd name="T1" fmla="*/ 24 h 24"/>
                <a:gd name="T2" fmla="*/ 30 w 36"/>
                <a:gd name="T3" fmla="*/ 24 h 24"/>
                <a:gd name="T4" fmla="*/ 24 w 36"/>
                <a:gd name="T5" fmla="*/ 18 h 24"/>
                <a:gd name="T6" fmla="*/ 18 w 36"/>
                <a:gd name="T7" fmla="*/ 12 h 24"/>
                <a:gd name="T8" fmla="*/ 12 w 36"/>
                <a:gd name="T9" fmla="*/ 12 h 24"/>
                <a:gd name="T10" fmla="*/ 6 w 36"/>
                <a:gd name="T11" fmla="*/ 6 h 24"/>
                <a:gd name="T12" fmla="*/ 6 w 36"/>
                <a:gd name="T13" fmla="*/ 6 h 24"/>
                <a:gd name="T14" fmla="*/ 0 w 36"/>
                <a:gd name="T15" fmla="*/ 0 h 24"/>
                <a:gd name="T16" fmla="*/ 0 w 36"/>
                <a:gd name="T17" fmla="*/ 6 h 24"/>
                <a:gd name="T18" fmla="*/ 0 w 36"/>
                <a:gd name="T19" fmla="*/ 6 h 24"/>
                <a:gd name="T20" fmla="*/ 6 w 36"/>
                <a:gd name="T21" fmla="*/ 12 h 24"/>
                <a:gd name="T22" fmla="*/ 12 w 36"/>
                <a:gd name="T23" fmla="*/ 18 h 24"/>
                <a:gd name="T24" fmla="*/ 18 w 36"/>
                <a:gd name="T25" fmla="*/ 18 h 24"/>
                <a:gd name="T26" fmla="*/ 24 w 36"/>
                <a:gd name="T27" fmla="*/ 24 h 24"/>
                <a:gd name="T28" fmla="*/ 24 w 36"/>
                <a:gd name="T29" fmla="*/ 24 h 24"/>
                <a:gd name="T30" fmla="*/ 30 w 36"/>
                <a:gd name="T31" fmla="*/ 24 h 24"/>
                <a:gd name="T32" fmla="*/ 36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24"/>
                  </a:moveTo>
                  <a:lnTo>
                    <a:pt x="30" y="24"/>
                  </a:lnTo>
                  <a:lnTo>
                    <a:pt x="24" y="18"/>
                  </a:lnTo>
                  <a:lnTo>
                    <a:pt x="18" y="12"/>
                  </a:lnTo>
                  <a:lnTo>
                    <a:pt x="12" y="12"/>
                  </a:lnTo>
                  <a:lnTo>
                    <a:pt x="6" y="6"/>
                  </a:lnTo>
                  <a:lnTo>
                    <a:pt x="0" y="0"/>
                  </a:lnTo>
                  <a:lnTo>
                    <a:pt x="0" y="6"/>
                  </a:lnTo>
                  <a:lnTo>
                    <a:pt x="6" y="12"/>
                  </a:lnTo>
                  <a:lnTo>
                    <a:pt x="12" y="18"/>
                  </a:lnTo>
                  <a:lnTo>
                    <a:pt x="18" y="18"/>
                  </a:lnTo>
                  <a:lnTo>
                    <a:pt x="24" y="24"/>
                  </a:lnTo>
                  <a:lnTo>
                    <a:pt x="30" y="24"/>
                  </a:lnTo>
                  <a:lnTo>
                    <a:pt x="36"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77" name="Freeform 556"/>
            <p:cNvSpPr>
              <a:spLocks/>
            </p:cNvSpPr>
            <p:nvPr/>
          </p:nvSpPr>
          <p:spPr bwMode="auto">
            <a:xfrm>
              <a:off x="5179" y="1165"/>
              <a:ext cx="30" cy="12"/>
            </a:xfrm>
            <a:custGeom>
              <a:avLst/>
              <a:gdLst>
                <a:gd name="T0" fmla="*/ 30 w 30"/>
                <a:gd name="T1" fmla="*/ 12 h 12"/>
                <a:gd name="T2" fmla="*/ 24 w 30"/>
                <a:gd name="T3" fmla="*/ 12 h 12"/>
                <a:gd name="T4" fmla="*/ 24 w 30"/>
                <a:gd name="T5" fmla="*/ 6 h 12"/>
                <a:gd name="T6" fmla="*/ 18 w 30"/>
                <a:gd name="T7" fmla="*/ 6 h 12"/>
                <a:gd name="T8" fmla="*/ 12 w 30"/>
                <a:gd name="T9" fmla="*/ 6 h 12"/>
                <a:gd name="T10" fmla="*/ 6 w 30"/>
                <a:gd name="T11" fmla="*/ 0 h 12"/>
                <a:gd name="T12" fmla="*/ 6 w 30"/>
                <a:gd name="T13" fmla="*/ 0 h 12"/>
                <a:gd name="T14" fmla="*/ 0 w 30"/>
                <a:gd name="T15" fmla="*/ 0 h 12"/>
                <a:gd name="T16" fmla="*/ 0 w 30"/>
                <a:gd name="T17" fmla="*/ 6 h 12"/>
                <a:gd name="T18" fmla="*/ 0 w 30"/>
                <a:gd name="T19" fmla="*/ 6 h 12"/>
                <a:gd name="T20" fmla="*/ 6 w 30"/>
                <a:gd name="T21" fmla="*/ 12 h 12"/>
                <a:gd name="T22" fmla="*/ 6 w 30"/>
                <a:gd name="T23" fmla="*/ 12 h 12"/>
                <a:gd name="T24" fmla="*/ 12 w 30"/>
                <a:gd name="T25" fmla="*/ 12 h 12"/>
                <a:gd name="T26" fmla="*/ 18 w 30"/>
                <a:gd name="T27" fmla="*/ 12 h 12"/>
                <a:gd name="T28" fmla="*/ 24 w 30"/>
                <a:gd name="T29" fmla="*/ 12 h 12"/>
                <a:gd name="T30" fmla="*/ 30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24" y="6"/>
                  </a:lnTo>
                  <a:lnTo>
                    <a:pt x="18" y="6"/>
                  </a:lnTo>
                  <a:lnTo>
                    <a:pt x="12" y="6"/>
                  </a:lnTo>
                  <a:lnTo>
                    <a:pt x="6" y="0"/>
                  </a:lnTo>
                  <a:lnTo>
                    <a:pt x="0" y="0"/>
                  </a:lnTo>
                  <a:lnTo>
                    <a:pt x="0" y="6"/>
                  </a:lnTo>
                  <a:lnTo>
                    <a:pt x="6" y="12"/>
                  </a:lnTo>
                  <a:lnTo>
                    <a:pt x="12" y="12"/>
                  </a:lnTo>
                  <a:lnTo>
                    <a:pt x="18" y="12"/>
                  </a:lnTo>
                  <a:lnTo>
                    <a:pt x="24" y="12"/>
                  </a:lnTo>
                  <a:lnTo>
                    <a:pt x="3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78" name="Freeform 557"/>
            <p:cNvSpPr>
              <a:spLocks/>
            </p:cNvSpPr>
            <p:nvPr/>
          </p:nvSpPr>
          <p:spPr bwMode="auto">
            <a:xfrm>
              <a:off x="5185" y="1189"/>
              <a:ext cx="30" cy="6"/>
            </a:xfrm>
            <a:custGeom>
              <a:avLst/>
              <a:gdLst>
                <a:gd name="T0" fmla="*/ 30 w 30"/>
                <a:gd name="T1" fmla="*/ 6 h 6"/>
                <a:gd name="T2" fmla="*/ 24 w 30"/>
                <a:gd name="T3" fmla="*/ 0 h 6"/>
                <a:gd name="T4" fmla="*/ 18 w 30"/>
                <a:gd name="T5" fmla="*/ 0 h 6"/>
                <a:gd name="T6" fmla="*/ 18 w 30"/>
                <a:gd name="T7" fmla="*/ 0 h 6"/>
                <a:gd name="T8" fmla="*/ 12 w 30"/>
                <a:gd name="T9" fmla="*/ 0 h 6"/>
                <a:gd name="T10" fmla="*/ 6 w 30"/>
                <a:gd name="T11" fmla="*/ 0 h 6"/>
                <a:gd name="T12" fmla="*/ 6 w 30"/>
                <a:gd name="T13" fmla="*/ 0 h 6"/>
                <a:gd name="T14" fmla="*/ 0 w 30"/>
                <a:gd name="T15" fmla="*/ 0 h 6"/>
                <a:gd name="T16" fmla="*/ 0 w 30"/>
                <a:gd name="T17" fmla="*/ 0 h 6"/>
                <a:gd name="T18" fmla="*/ 0 w 30"/>
                <a:gd name="T19" fmla="*/ 0 h 6"/>
                <a:gd name="T20" fmla="*/ 6 w 30"/>
                <a:gd name="T21" fmla="*/ 6 h 6"/>
                <a:gd name="T22" fmla="*/ 6 w 30"/>
                <a:gd name="T23" fmla="*/ 6 h 6"/>
                <a:gd name="T24" fmla="*/ 12 w 30"/>
                <a:gd name="T25" fmla="*/ 6 h 6"/>
                <a:gd name="T26" fmla="*/ 18 w 30"/>
                <a:gd name="T27" fmla="*/ 6 h 6"/>
                <a:gd name="T28" fmla="*/ 18 w 30"/>
                <a:gd name="T29" fmla="*/ 6 h 6"/>
                <a:gd name="T30" fmla="*/ 24 w 30"/>
                <a:gd name="T31" fmla="*/ 6 h 6"/>
                <a:gd name="T32" fmla="*/ 3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6"/>
                  </a:moveTo>
                  <a:lnTo>
                    <a:pt x="24" y="0"/>
                  </a:lnTo>
                  <a:lnTo>
                    <a:pt x="18" y="0"/>
                  </a:lnTo>
                  <a:lnTo>
                    <a:pt x="12" y="0"/>
                  </a:lnTo>
                  <a:lnTo>
                    <a:pt x="6" y="0"/>
                  </a:lnTo>
                  <a:lnTo>
                    <a:pt x="0" y="0"/>
                  </a:lnTo>
                  <a:lnTo>
                    <a:pt x="6" y="6"/>
                  </a:lnTo>
                  <a:lnTo>
                    <a:pt x="12" y="6"/>
                  </a:lnTo>
                  <a:lnTo>
                    <a:pt x="18" y="6"/>
                  </a:lnTo>
                  <a:lnTo>
                    <a:pt x="24" y="6"/>
                  </a:lnTo>
                  <a:lnTo>
                    <a:pt x="3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79" name="Freeform 558"/>
            <p:cNvSpPr>
              <a:spLocks/>
            </p:cNvSpPr>
            <p:nvPr/>
          </p:nvSpPr>
          <p:spPr bwMode="auto">
            <a:xfrm>
              <a:off x="5191" y="1201"/>
              <a:ext cx="24" cy="6"/>
            </a:xfrm>
            <a:custGeom>
              <a:avLst/>
              <a:gdLst>
                <a:gd name="T0" fmla="*/ 24 w 24"/>
                <a:gd name="T1" fmla="*/ 6 h 6"/>
                <a:gd name="T2" fmla="*/ 24 w 24"/>
                <a:gd name="T3" fmla="*/ 6 h 6"/>
                <a:gd name="T4" fmla="*/ 18 w 24"/>
                <a:gd name="T5" fmla="*/ 0 h 6"/>
                <a:gd name="T6" fmla="*/ 18 w 24"/>
                <a:gd name="T7" fmla="*/ 0 h 6"/>
                <a:gd name="T8" fmla="*/ 12 w 24"/>
                <a:gd name="T9" fmla="*/ 0 h 6"/>
                <a:gd name="T10" fmla="*/ 6 w 24"/>
                <a:gd name="T11" fmla="*/ 0 h 6"/>
                <a:gd name="T12" fmla="*/ 6 w 24"/>
                <a:gd name="T13" fmla="*/ 0 h 6"/>
                <a:gd name="T14" fmla="*/ 0 w 24"/>
                <a:gd name="T15" fmla="*/ 6 h 6"/>
                <a:gd name="T16" fmla="*/ 0 w 24"/>
                <a:gd name="T17" fmla="*/ 6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0"/>
                  </a:lnTo>
                  <a:lnTo>
                    <a:pt x="12" y="0"/>
                  </a:lnTo>
                  <a:lnTo>
                    <a:pt x="6" y="0"/>
                  </a:lnTo>
                  <a:lnTo>
                    <a:pt x="0" y="6"/>
                  </a:lnTo>
                  <a:lnTo>
                    <a:pt x="6" y="6"/>
                  </a:lnTo>
                  <a:lnTo>
                    <a:pt x="12" y="6"/>
                  </a:lnTo>
                  <a:lnTo>
                    <a:pt x="18" y="6"/>
                  </a:lnTo>
                  <a:lnTo>
                    <a:pt x="24"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80" name="Freeform 559"/>
            <p:cNvSpPr>
              <a:spLocks/>
            </p:cNvSpPr>
            <p:nvPr/>
          </p:nvSpPr>
          <p:spPr bwMode="auto">
            <a:xfrm>
              <a:off x="5197" y="1213"/>
              <a:ext cx="24" cy="12"/>
            </a:xfrm>
            <a:custGeom>
              <a:avLst/>
              <a:gdLst>
                <a:gd name="T0" fmla="*/ 24 w 24"/>
                <a:gd name="T1" fmla="*/ 12 h 12"/>
                <a:gd name="T2" fmla="*/ 24 w 24"/>
                <a:gd name="T3" fmla="*/ 6 h 12"/>
                <a:gd name="T4" fmla="*/ 24 w 24"/>
                <a:gd name="T5" fmla="*/ 6 h 12"/>
                <a:gd name="T6" fmla="*/ 18 w 24"/>
                <a:gd name="T7" fmla="*/ 6 h 12"/>
                <a:gd name="T8" fmla="*/ 18 w 24"/>
                <a:gd name="T9" fmla="*/ 0 h 12"/>
                <a:gd name="T10" fmla="*/ 12 w 24"/>
                <a:gd name="T11" fmla="*/ 0 h 12"/>
                <a:gd name="T12" fmla="*/ 6 w 24"/>
                <a:gd name="T13" fmla="*/ 0 h 12"/>
                <a:gd name="T14" fmla="*/ 6 w 24"/>
                <a:gd name="T15" fmla="*/ 0 h 12"/>
                <a:gd name="T16" fmla="*/ 0 w 24"/>
                <a:gd name="T17" fmla="*/ 6 h 12"/>
                <a:gd name="T18" fmla="*/ 0 w 24"/>
                <a:gd name="T19" fmla="*/ 6 h 12"/>
                <a:gd name="T20" fmla="*/ 6 w 24"/>
                <a:gd name="T21" fmla="*/ 12 h 12"/>
                <a:gd name="T22" fmla="*/ 6 w 24"/>
                <a:gd name="T23" fmla="*/ 12 h 12"/>
                <a:gd name="T24" fmla="*/ 12 w 24"/>
                <a:gd name="T25" fmla="*/ 12 h 12"/>
                <a:gd name="T26" fmla="*/ 18 w 24"/>
                <a:gd name="T27" fmla="*/ 12 h 12"/>
                <a:gd name="T28" fmla="*/ 18 w 24"/>
                <a:gd name="T29" fmla="*/ 12 h 12"/>
                <a:gd name="T30" fmla="*/ 24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24" y="6"/>
                  </a:lnTo>
                  <a:lnTo>
                    <a:pt x="18" y="6"/>
                  </a:lnTo>
                  <a:lnTo>
                    <a:pt x="18" y="0"/>
                  </a:lnTo>
                  <a:lnTo>
                    <a:pt x="12" y="0"/>
                  </a:lnTo>
                  <a:lnTo>
                    <a:pt x="6" y="0"/>
                  </a:lnTo>
                  <a:lnTo>
                    <a:pt x="0" y="6"/>
                  </a:lnTo>
                  <a:lnTo>
                    <a:pt x="6" y="12"/>
                  </a:lnTo>
                  <a:lnTo>
                    <a:pt x="12" y="12"/>
                  </a:lnTo>
                  <a:lnTo>
                    <a:pt x="18" y="12"/>
                  </a:lnTo>
                  <a:lnTo>
                    <a:pt x="24"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81" name="Freeform 560"/>
            <p:cNvSpPr>
              <a:spLocks/>
            </p:cNvSpPr>
            <p:nvPr/>
          </p:nvSpPr>
          <p:spPr bwMode="auto">
            <a:xfrm>
              <a:off x="5203" y="1225"/>
              <a:ext cx="24" cy="6"/>
            </a:xfrm>
            <a:custGeom>
              <a:avLst/>
              <a:gdLst>
                <a:gd name="T0" fmla="*/ 24 w 24"/>
                <a:gd name="T1" fmla="*/ 6 h 6"/>
                <a:gd name="T2" fmla="*/ 24 w 24"/>
                <a:gd name="T3" fmla="*/ 6 h 6"/>
                <a:gd name="T4" fmla="*/ 18 w 24"/>
                <a:gd name="T5" fmla="*/ 6 h 6"/>
                <a:gd name="T6" fmla="*/ 18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6"/>
                  </a:lnTo>
                  <a:lnTo>
                    <a:pt x="18" y="0"/>
                  </a:lnTo>
                  <a:lnTo>
                    <a:pt x="12" y="0"/>
                  </a:lnTo>
                  <a:lnTo>
                    <a:pt x="6" y="0"/>
                  </a:lnTo>
                  <a:lnTo>
                    <a:pt x="0" y="0"/>
                  </a:lnTo>
                  <a:lnTo>
                    <a:pt x="0" y="6"/>
                  </a:lnTo>
                  <a:lnTo>
                    <a:pt x="6" y="6"/>
                  </a:lnTo>
                  <a:lnTo>
                    <a:pt x="12" y="6"/>
                  </a:lnTo>
                  <a:lnTo>
                    <a:pt x="18" y="6"/>
                  </a:lnTo>
                  <a:lnTo>
                    <a:pt x="24"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82" name="Freeform 561"/>
            <p:cNvSpPr>
              <a:spLocks/>
            </p:cNvSpPr>
            <p:nvPr/>
          </p:nvSpPr>
          <p:spPr bwMode="auto">
            <a:xfrm>
              <a:off x="5179" y="1033"/>
              <a:ext cx="24" cy="48"/>
            </a:xfrm>
            <a:custGeom>
              <a:avLst/>
              <a:gdLst>
                <a:gd name="T0" fmla="*/ 0 w 24"/>
                <a:gd name="T1" fmla="*/ 6 h 48"/>
                <a:gd name="T2" fmla="*/ 0 w 24"/>
                <a:gd name="T3" fmla="*/ 6 h 48"/>
                <a:gd name="T4" fmla="*/ 0 w 24"/>
                <a:gd name="T5" fmla="*/ 12 h 48"/>
                <a:gd name="T6" fmla="*/ 6 w 24"/>
                <a:gd name="T7" fmla="*/ 18 h 48"/>
                <a:gd name="T8" fmla="*/ 12 w 24"/>
                <a:gd name="T9" fmla="*/ 24 h 48"/>
                <a:gd name="T10" fmla="*/ 18 w 24"/>
                <a:gd name="T11" fmla="*/ 30 h 48"/>
                <a:gd name="T12" fmla="*/ 18 w 24"/>
                <a:gd name="T13" fmla="*/ 36 h 48"/>
                <a:gd name="T14" fmla="*/ 24 w 24"/>
                <a:gd name="T15" fmla="*/ 42 h 48"/>
                <a:gd name="T16" fmla="*/ 24 w 24"/>
                <a:gd name="T17" fmla="*/ 48 h 48"/>
                <a:gd name="T18" fmla="*/ 24 w 24"/>
                <a:gd name="T19" fmla="*/ 36 h 48"/>
                <a:gd name="T20" fmla="*/ 18 w 24"/>
                <a:gd name="T21" fmla="*/ 30 h 48"/>
                <a:gd name="T22" fmla="*/ 18 w 24"/>
                <a:gd name="T23" fmla="*/ 24 h 48"/>
                <a:gd name="T24" fmla="*/ 12 w 24"/>
                <a:gd name="T25" fmla="*/ 18 h 48"/>
                <a:gd name="T26" fmla="*/ 6 w 24"/>
                <a:gd name="T27" fmla="*/ 12 h 48"/>
                <a:gd name="T28" fmla="*/ 6 w 24"/>
                <a:gd name="T29" fmla="*/ 6 h 48"/>
                <a:gd name="T30" fmla="*/ 0 w 24"/>
                <a:gd name="T31" fmla="*/ 0 h 48"/>
                <a:gd name="T32" fmla="*/ 0 w 24"/>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6"/>
                  </a:moveTo>
                  <a:lnTo>
                    <a:pt x="0" y="6"/>
                  </a:lnTo>
                  <a:lnTo>
                    <a:pt x="0" y="12"/>
                  </a:lnTo>
                  <a:lnTo>
                    <a:pt x="6" y="18"/>
                  </a:lnTo>
                  <a:lnTo>
                    <a:pt x="12" y="24"/>
                  </a:lnTo>
                  <a:lnTo>
                    <a:pt x="18" y="30"/>
                  </a:lnTo>
                  <a:lnTo>
                    <a:pt x="18" y="36"/>
                  </a:lnTo>
                  <a:lnTo>
                    <a:pt x="24" y="42"/>
                  </a:lnTo>
                  <a:lnTo>
                    <a:pt x="24" y="48"/>
                  </a:lnTo>
                  <a:lnTo>
                    <a:pt x="24" y="36"/>
                  </a:lnTo>
                  <a:lnTo>
                    <a:pt x="18" y="30"/>
                  </a:lnTo>
                  <a:lnTo>
                    <a:pt x="18" y="24"/>
                  </a:lnTo>
                  <a:lnTo>
                    <a:pt x="12" y="18"/>
                  </a:lnTo>
                  <a:lnTo>
                    <a:pt x="6" y="12"/>
                  </a:lnTo>
                  <a:lnTo>
                    <a:pt x="6" y="6"/>
                  </a:lnTo>
                  <a:lnTo>
                    <a:pt x="0" y="0"/>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83" name="Freeform 562"/>
            <p:cNvSpPr>
              <a:spLocks/>
            </p:cNvSpPr>
            <p:nvPr/>
          </p:nvSpPr>
          <p:spPr bwMode="auto">
            <a:xfrm>
              <a:off x="5191" y="1027"/>
              <a:ext cx="12" cy="36"/>
            </a:xfrm>
            <a:custGeom>
              <a:avLst/>
              <a:gdLst>
                <a:gd name="T0" fmla="*/ 12 w 12"/>
                <a:gd name="T1" fmla="*/ 36 h 36"/>
                <a:gd name="T2" fmla="*/ 12 w 12"/>
                <a:gd name="T3" fmla="*/ 24 h 36"/>
                <a:gd name="T4" fmla="*/ 6 w 12"/>
                <a:gd name="T5" fmla="*/ 12 h 36"/>
                <a:gd name="T6" fmla="*/ 0 w 12"/>
                <a:gd name="T7" fmla="*/ 6 h 36"/>
                <a:gd name="T8" fmla="*/ 0 w 12"/>
                <a:gd name="T9" fmla="*/ 0 h 36"/>
                <a:gd name="T10" fmla="*/ 0 w 12"/>
                <a:gd name="T11" fmla="*/ 6 h 36"/>
                <a:gd name="T12" fmla="*/ 0 w 12"/>
                <a:gd name="T13" fmla="*/ 6 h 36"/>
                <a:gd name="T14" fmla="*/ 0 w 12"/>
                <a:gd name="T15" fmla="*/ 12 h 36"/>
                <a:gd name="T16" fmla="*/ 6 w 12"/>
                <a:gd name="T17" fmla="*/ 18 h 36"/>
                <a:gd name="T18" fmla="*/ 6 w 12"/>
                <a:gd name="T19" fmla="*/ 24 h 36"/>
                <a:gd name="T20" fmla="*/ 12 w 12"/>
                <a:gd name="T21" fmla="*/ 30 h 36"/>
                <a:gd name="T22" fmla="*/ 12 w 12"/>
                <a:gd name="T23" fmla="*/ 30 h 36"/>
                <a:gd name="T24" fmla="*/ 12 w 12"/>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36"/>
                <a:gd name="T41" fmla="*/ 12 w 12"/>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36">
                  <a:moveTo>
                    <a:pt x="12" y="36"/>
                  </a:moveTo>
                  <a:lnTo>
                    <a:pt x="12" y="24"/>
                  </a:lnTo>
                  <a:lnTo>
                    <a:pt x="6" y="12"/>
                  </a:lnTo>
                  <a:lnTo>
                    <a:pt x="0" y="6"/>
                  </a:lnTo>
                  <a:lnTo>
                    <a:pt x="0" y="0"/>
                  </a:lnTo>
                  <a:lnTo>
                    <a:pt x="0" y="6"/>
                  </a:lnTo>
                  <a:lnTo>
                    <a:pt x="0" y="12"/>
                  </a:lnTo>
                  <a:lnTo>
                    <a:pt x="6" y="18"/>
                  </a:lnTo>
                  <a:lnTo>
                    <a:pt x="6" y="24"/>
                  </a:lnTo>
                  <a:lnTo>
                    <a:pt x="12" y="30"/>
                  </a:lnTo>
                  <a:lnTo>
                    <a:pt x="12"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84" name="Freeform 563"/>
            <p:cNvSpPr>
              <a:spLocks/>
            </p:cNvSpPr>
            <p:nvPr/>
          </p:nvSpPr>
          <p:spPr bwMode="auto">
            <a:xfrm>
              <a:off x="5275" y="1147"/>
              <a:ext cx="48" cy="161"/>
            </a:xfrm>
            <a:custGeom>
              <a:avLst/>
              <a:gdLst>
                <a:gd name="T0" fmla="*/ 12 w 48"/>
                <a:gd name="T1" fmla="*/ 161 h 161"/>
                <a:gd name="T2" fmla="*/ 6 w 48"/>
                <a:gd name="T3" fmla="*/ 161 h 161"/>
                <a:gd name="T4" fmla="*/ 6 w 48"/>
                <a:gd name="T5" fmla="*/ 161 h 161"/>
                <a:gd name="T6" fmla="*/ 6 w 48"/>
                <a:gd name="T7" fmla="*/ 161 h 161"/>
                <a:gd name="T8" fmla="*/ 0 w 48"/>
                <a:gd name="T9" fmla="*/ 161 h 161"/>
                <a:gd name="T10" fmla="*/ 18 w 48"/>
                <a:gd name="T11" fmla="*/ 143 h 161"/>
                <a:gd name="T12" fmla="*/ 30 w 48"/>
                <a:gd name="T13" fmla="*/ 120 h 161"/>
                <a:gd name="T14" fmla="*/ 42 w 48"/>
                <a:gd name="T15" fmla="*/ 102 h 161"/>
                <a:gd name="T16" fmla="*/ 42 w 48"/>
                <a:gd name="T17" fmla="*/ 78 h 161"/>
                <a:gd name="T18" fmla="*/ 48 w 48"/>
                <a:gd name="T19" fmla="*/ 54 h 161"/>
                <a:gd name="T20" fmla="*/ 42 w 48"/>
                <a:gd name="T21" fmla="*/ 36 h 161"/>
                <a:gd name="T22" fmla="*/ 42 w 48"/>
                <a:gd name="T23" fmla="*/ 18 h 161"/>
                <a:gd name="T24" fmla="*/ 42 w 48"/>
                <a:gd name="T25" fmla="*/ 0 h 161"/>
                <a:gd name="T26" fmla="*/ 48 w 48"/>
                <a:gd name="T27" fmla="*/ 12 h 161"/>
                <a:gd name="T28" fmla="*/ 48 w 48"/>
                <a:gd name="T29" fmla="*/ 30 h 161"/>
                <a:gd name="T30" fmla="*/ 48 w 48"/>
                <a:gd name="T31" fmla="*/ 54 h 161"/>
                <a:gd name="T32" fmla="*/ 48 w 48"/>
                <a:gd name="T33" fmla="*/ 78 h 161"/>
                <a:gd name="T34" fmla="*/ 42 w 48"/>
                <a:gd name="T35" fmla="*/ 108 h 161"/>
                <a:gd name="T36" fmla="*/ 36 w 48"/>
                <a:gd name="T37" fmla="*/ 132 h 161"/>
                <a:gd name="T38" fmla="*/ 24 w 48"/>
                <a:gd name="T39" fmla="*/ 149 h 161"/>
                <a:gd name="T40" fmla="*/ 12 w 48"/>
                <a:gd name="T41" fmla="*/ 161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1"/>
                <a:gd name="T65" fmla="*/ 48 w 48"/>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1">
                  <a:moveTo>
                    <a:pt x="12" y="161"/>
                  </a:moveTo>
                  <a:lnTo>
                    <a:pt x="6" y="161"/>
                  </a:lnTo>
                  <a:lnTo>
                    <a:pt x="0" y="161"/>
                  </a:lnTo>
                  <a:lnTo>
                    <a:pt x="18" y="143"/>
                  </a:lnTo>
                  <a:lnTo>
                    <a:pt x="30" y="120"/>
                  </a:lnTo>
                  <a:lnTo>
                    <a:pt x="42" y="102"/>
                  </a:lnTo>
                  <a:lnTo>
                    <a:pt x="42" y="78"/>
                  </a:lnTo>
                  <a:lnTo>
                    <a:pt x="48" y="54"/>
                  </a:lnTo>
                  <a:lnTo>
                    <a:pt x="42" y="36"/>
                  </a:lnTo>
                  <a:lnTo>
                    <a:pt x="42" y="18"/>
                  </a:lnTo>
                  <a:lnTo>
                    <a:pt x="42" y="0"/>
                  </a:lnTo>
                  <a:lnTo>
                    <a:pt x="48" y="12"/>
                  </a:lnTo>
                  <a:lnTo>
                    <a:pt x="48" y="30"/>
                  </a:lnTo>
                  <a:lnTo>
                    <a:pt x="48" y="54"/>
                  </a:lnTo>
                  <a:lnTo>
                    <a:pt x="48" y="78"/>
                  </a:lnTo>
                  <a:lnTo>
                    <a:pt x="42" y="108"/>
                  </a:lnTo>
                  <a:lnTo>
                    <a:pt x="36" y="132"/>
                  </a:lnTo>
                  <a:lnTo>
                    <a:pt x="24" y="149"/>
                  </a:lnTo>
                  <a:lnTo>
                    <a:pt x="12" y="1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85" name="Freeform 564"/>
            <p:cNvSpPr>
              <a:spLocks/>
            </p:cNvSpPr>
            <p:nvPr/>
          </p:nvSpPr>
          <p:spPr bwMode="auto">
            <a:xfrm>
              <a:off x="5287" y="1153"/>
              <a:ext cx="36" cy="18"/>
            </a:xfrm>
            <a:custGeom>
              <a:avLst/>
              <a:gdLst>
                <a:gd name="T0" fmla="*/ 36 w 36"/>
                <a:gd name="T1" fmla="*/ 18 h 18"/>
                <a:gd name="T2" fmla="*/ 30 w 36"/>
                <a:gd name="T3" fmla="*/ 18 h 18"/>
                <a:gd name="T4" fmla="*/ 30 w 36"/>
                <a:gd name="T5" fmla="*/ 12 h 18"/>
                <a:gd name="T6" fmla="*/ 24 w 36"/>
                <a:gd name="T7" fmla="*/ 6 h 18"/>
                <a:gd name="T8" fmla="*/ 18 w 36"/>
                <a:gd name="T9" fmla="*/ 6 h 18"/>
                <a:gd name="T10" fmla="*/ 12 w 36"/>
                <a:gd name="T11" fmla="*/ 0 h 18"/>
                <a:gd name="T12" fmla="*/ 6 w 36"/>
                <a:gd name="T13" fmla="*/ 0 h 18"/>
                <a:gd name="T14" fmla="*/ 6 w 36"/>
                <a:gd name="T15" fmla="*/ 0 h 18"/>
                <a:gd name="T16" fmla="*/ 0 w 36"/>
                <a:gd name="T17" fmla="*/ 0 h 18"/>
                <a:gd name="T18" fmla="*/ 0 w 36"/>
                <a:gd name="T19" fmla="*/ 0 h 18"/>
                <a:gd name="T20" fmla="*/ 6 w 36"/>
                <a:gd name="T21" fmla="*/ 0 h 18"/>
                <a:gd name="T22" fmla="*/ 6 w 36"/>
                <a:gd name="T23" fmla="*/ 6 h 18"/>
                <a:gd name="T24" fmla="*/ 12 w 36"/>
                <a:gd name="T25" fmla="*/ 6 h 18"/>
                <a:gd name="T26" fmla="*/ 18 w 36"/>
                <a:gd name="T27" fmla="*/ 12 h 18"/>
                <a:gd name="T28" fmla="*/ 24 w 36"/>
                <a:gd name="T29" fmla="*/ 12 h 18"/>
                <a:gd name="T30" fmla="*/ 30 w 36"/>
                <a:gd name="T31" fmla="*/ 18 h 18"/>
                <a:gd name="T32" fmla="*/ 36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18"/>
                  </a:moveTo>
                  <a:lnTo>
                    <a:pt x="30" y="18"/>
                  </a:lnTo>
                  <a:lnTo>
                    <a:pt x="30" y="12"/>
                  </a:lnTo>
                  <a:lnTo>
                    <a:pt x="24" y="6"/>
                  </a:lnTo>
                  <a:lnTo>
                    <a:pt x="18" y="6"/>
                  </a:lnTo>
                  <a:lnTo>
                    <a:pt x="12" y="0"/>
                  </a:lnTo>
                  <a:lnTo>
                    <a:pt x="6" y="0"/>
                  </a:lnTo>
                  <a:lnTo>
                    <a:pt x="0" y="0"/>
                  </a:lnTo>
                  <a:lnTo>
                    <a:pt x="6" y="0"/>
                  </a:lnTo>
                  <a:lnTo>
                    <a:pt x="6" y="6"/>
                  </a:lnTo>
                  <a:lnTo>
                    <a:pt x="12" y="6"/>
                  </a:lnTo>
                  <a:lnTo>
                    <a:pt x="18" y="12"/>
                  </a:lnTo>
                  <a:lnTo>
                    <a:pt x="24" y="12"/>
                  </a:lnTo>
                  <a:lnTo>
                    <a:pt x="30" y="18"/>
                  </a:lnTo>
                  <a:lnTo>
                    <a:pt x="36"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86" name="Freeform 565"/>
            <p:cNvSpPr>
              <a:spLocks/>
            </p:cNvSpPr>
            <p:nvPr/>
          </p:nvSpPr>
          <p:spPr bwMode="auto">
            <a:xfrm>
              <a:off x="5287" y="1153"/>
              <a:ext cx="36" cy="36"/>
            </a:xfrm>
            <a:custGeom>
              <a:avLst/>
              <a:gdLst>
                <a:gd name="T0" fmla="*/ 0 w 36"/>
                <a:gd name="T1" fmla="*/ 6 h 36"/>
                <a:gd name="T2" fmla="*/ 0 w 36"/>
                <a:gd name="T3" fmla="*/ 0 h 36"/>
                <a:gd name="T4" fmla="*/ 6 w 36"/>
                <a:gd name="T5" fmla="*/ 6 h 36"/>
                <a:gd name="T6" fmla="*/ 6 w 36"/>
                <a:gd name="T7" fmla="*/ 6 h 36"/>
                <a:gd name="T8" fmla="*/ 18 w 36"/>
                <a:gd name="T9" fmla="*/ 12 h 36"/>
                <a:gd name="T10" fmla="*/ 24 w 36"/>
                <a:gd name="T11" fmla="*/ 18 h 36"/>
                <a:gd name="T12" fmla="*/ 30 w 36"/>
                <a:gd name="T13" fmla="*/ 24 h 36"/>
                <a:gd name="T14" fmla="*/ 30 w 36"/>
                <a:gd name="T15" fmla="*/ 30 h 36"/>
                <a:gd name="T16" fmla="*/ 36 w 36"/>
                <a:gd name="T17" fmla="*/ 36 h 36"/>
                <a:gd name="T18" fmla="*/ 30 w 36"/>
                <a:gd name="T19" fmla="*/ 30 h 36"/>
                <a:gd name="T20" fmla="*/ 24 w 36"/>
                <a:gd name="T21" fmla="*/ 30 h 36"/>
                <a:gd name="T22" fmla="*/ 18 w 36"/>
                <a:gd name="T23" fmla="*/ 24 h 36"/>
                <a:gd name="T24" fmla="*/ 12 w 36"/>
                <a:gd name="T25" fmla="*/ 18 h 36"/>
                <a:gd name="T26" fmla="*/ 6 w 36"/>
                <a:gd name="T27" fmla="*/ 12 h 36"/>
                <a:gd name="T28" fmla="*/ 0 w 36"/>
                <a:gd name="T29" fmla="*/ 6 h 36"/>
                <a:gd name="T30" fmla="*/ 0 w 36"/>
                <a:gd name="T31" fmla="*/ 6 h 36"/>
                <a:gd name="T32" fmla="*/ 0 w 36"/>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6"/>
                  </a:moveTo>
                  <a:lnTo>
                    <a:pt x="0" y="0"/>
                  </a:lnTo>
                  <a:lnTo>
                    <a:pt x="6" y="6"/>
                  </a:lnTo>
                  <a:lnTo>
                    <a:pt x="18" y="12"/>
                  </a:lnTo>
                  <a:lnTo>
                    <a:pt x="24" y="18"/>
                  </a:lnTo>
                  <a:lnTo>
                    <a:pt x="30" y="24"/>
                  </a:lnTo>
                  <a:lnTo>
                    <a:pt x="30" y="30"/>
                  </a:lnTo>
                  <a:lnTo>
                    <a:pt x="36" y="36"/>
                  </a:lnTo>
                  <a:lnTo>
                    <a:pt x="30" y="30"/>
                  </a:lnTo>
                  <a:lnTo>
                    <a:pt x="24" y="30"/>
                  </a:lnTo>
                  <a:lnTo>
                    <a:pt x="18" y="24"/>
                  </a:lnTo>
                  <a:lnTo>
                    <a:pt x="12" y="18"/>
                  </a:lnTo>
                  <a:lnTo>
                    <a:pt x="6" y="12"/>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87" name="Freeform 566"/>
            <p:cNvSpPr>
              <a:spLocks/>
            </p:cNvSpPr>
            <p:nvPr/>
          </p:nvSpPr>
          <p:spPr bwMode="auto">
            <a:xfrm>
              <a:off x="5275" y="1177"/>
              <a:ext cx="48" cy="42"/>
            </a:xfrm>
            <a:custGeom>
              <a:avLst/>
              <a:gdLst>
                <a:gd name="T0" fmla="*/ 0 w 48"/>
                <a:gd name="T1" fmla="*/ 0 h 42"/>
                <a:gd name="T2" fmla="*/ 6 w 48"/>
                <a:gd name="T3" fmla="*/ 0 h 42"/>
                <a:gd name="T4" fmla="*/ 12 w 48"/>
                <a:gd name="T5" fmla="*/ 0 h 42"/>
                <a:gd name="T6" fmla="*/ 18 w 48"/>
                <a:gd name="T7" fmla="*/ 6 h 42"/>
                <a:gd name="T8" fmla="*/ 24 w 48"/>
                <a:gd name="T9" fmla="*/ 12 h 42"/>
                <a:gd name="T10" fmla="*/ 30 w 48"/>
                <a:gd name="T11" fmla="*/ 18 h 42"/>
                <a:gd name="T12" fmla="*/ 42 w 48"/>
                <a:gd name="T13" fmla="*/ 30 h 42"/>
                <a:gd name="T14" fmla="*/ 42 w 48"/>
                <a:gd name="T15" fmla="*/ 36 h 42"/>
                <a:gd name="T16" fmla="*/ 48 w 48"/>
                <a:gd name="T17" fmla="*/ 42 h 42"/>
                <a:gd name="T18" fmla="*/ 42 w 48"/>
                <a:gd name="T19" fmla="*/ 42 h 42"/>
                <a:gd name="T20" fmla="*/ 36 w 48"/>
                <a:gd name="T21" fmla="*/ 36 h 42"/>
                <a:gd name="T22" fmla="*/ 30 w 48"/>
                <a:gd name="T23" fmla="*/ 30 h 42"/>
                <a:gd name="T24" fmla="*/ 24 w 48"/>
                <a:gd name="T25" fmla="*/ 24 h 42"/>
                <a:gd name="T26" fmla="*/ 12 w 48"/>
                <a:gd name="T27" fmla="*/ 12 h 42"/>
                <a:gd name="T28" fmla="*/ 6 w 48"/>
                <a:gd name="T29" fmla="*/ 6 h 42"/>
                <a:gd name="T30" fmla="*/ 6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6" y="0"/>
                  </a:lnTo>
                  <a:lnTo>
                    <a:pt x="12" y="0"/>
                  </a:lnTo>
                  <a:lnTo>
                    <a:pt x="18" y="6"/>
                  </a:lnTo>
                  <a:lnTo>
                    <a:pt x="24" y="12"/>
                  </a:lnTo>
                  <a:lnTo>
                    <a:pt x="30" y="18"/>
                  </a:lnTo>
                  <a:lnTo>
                    <a:pt x="42" y="30"/>
                  </a:lnTo>
                  <a:lnTo>
                    <a:pt x="42" y="36"/>
                  </a:lnTo>
                  <a:lnTo>
                    <a:pt x="48" y="42"/>
                  </a:lnTo>
                  <a:lnTo>
                    <a:pt x="42" y="42"/>
                  </a:lnTo>
                  <a:lnTo>
                    <a:pt x="36" y="36"/>
                  </a:lnTo>
                  <a:lnTo>
                    <a:pt x="30" y="30"/>
                  </a:lnTo>
                  <a:lnTo>
                    <a:pt x="24" y="24"/>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88" name="Freeform 567"/>
            <p:cNvSpPr>
              <a:spLocks/>
            </p:cNvSpPr>
            <p:nvPr/>
          </p:nvSpPr>
          <p:spPr bwMode="auto">
            <a:xfrm>
              <a:off x="5269" y="1213"/>
              <a:ext cx="48" cy="36"/>
            </a:xfrm>
            <a:custGeom>
              <a:avLst/>
              <a:gdLst>
                <a:gd name="T0" fmla="*/ 0 w 48"/>
                <a:gd name="T1" fmla="*/ 0 h 36"/>
                <a:gd name="T2" fmla="*/ 0 w 48"/>
                <a:gd name="T3" fmla="*/ 0 h 36"/>
                <a:gd name="T4" fmla="*/ 12 w 48"/>
                <a:gd name="T5" fmla="*/ 0 h 36"/>
                <a:gd name="T6" fmla="*/ 18 w 48"/>
                <a:gd name="T7" fmla="*/ 6 h 36"/>
                <a:gd name="T8" fmla="*/ 24 w 48"/>
                <a:gd name="T9" fmla="*/ 12 h 36"/>
                <a:gd name="T10" fmla="*/ 36 w 48"/>
                <a:gd name="T11" fmla="*/ 18 h 36"/>
                <a:gd name="T12" fmla="*/ 42 w 48"/>
                <a:gd name="T13" fmla="*/ 24 h 36"/>
                <a:gd name="T14" fmla="*/ 48 w 48"/>
                <a:gd name="T15" fmla="*/ 30 h 36"/>
                <a:gd name="T16" fmla="*/ 48 w 48"/>
                <a:gd name="T17" fmla="*/ 36 h 36"/>
                <a:gd name="T18" fmla="*/ 48 w 48"/>
                <a:gd name="T19" fmla="*/ 36 h 36"/>
                <a:gd name="T20" fmla="*/ 42 w 48"/>
                <a:gd name="T21" fmla="*/ 30 h 36"/>
                <a:gd name="T22" fmla="*/ 30 w 48"/>
                <a:gd name="T23" fmla="*/ 24 h 36"/>
                <a:gd name="T24" fmla="*/ 24 w 48"/>
                <a:gd name="T25" fmla="*/ 18 h 36"/>
                <a:gd name="T26" fmla="*/ 12 w 48"/>
                <a:gd name="T27" fmla="*/ 12 h 36"/>
                <a:gd name="T28" fmla="*/ 6 w 48"/>
                <a:gd name="T29" fmla="*/ 6 h 36"/>
                <a:gd name="T30" fmla="*/ 0 w 48"/>
                <a:gd name="T31" fmla="*/ 0 h 36"/>
                <a:gd name="T32" fmla="*/ 0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0" y="0"/>
                  </a:moveTo>
                  <a:lnTo>
                    <a:pt x="0" y="0"/>
                  </a:lnTo>
                  <a:lnTo>
                    <a:pt x="12" y="0"/>
                  </a:lnTo>
                  <a:lnTo>
                    <a:pt x="18" y="6"/>
                  </a:lnTo>
                  <a:lnTo>
                    <a:pt x="24" y="12"/>
                  </a:lnTo>
                  <a:lnTo>
                    <a:pt x="36" y="18"/>
                  </a:lnTo>
                  <a:lnTo>
                    <a:pt x="42" y="24"/>
                  </a:lnTo>
                  <a:lnTo>
                    <a:pt x="48" y="30"/>
                  </a:lnTo>
                  <a:lnTo>
                    <a:pt x="48" y="36"/>
                  </a:lnTo>
                  <a:lnTo>
                    <a:pt x="42" y="30"/>
                  </a:lnTo>
                  <a:lnTo>
                    <a:pt x="30" y="24"/>
                  </a:lnTo>
                  <a:lnTo>
                    <a:pt x="24"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89" name="Freeform 568"/>
            <p:cNvSpPr>
              <a:spLocks/>
            </p:cNvSpPr>
            <p:nvPr/>
          </p:nvSpPr>
          <p:spPr bwMode="auto">
            <a:xfrm>
              <a:off x="5269" y="1225"/>
              <a:ext cx="42" cy="36"/>
            </a:xfrm>
            <a:custGeom>
              <a:avLst/>
              <a:gdLst>
                <a:gd name="T0" fmla="*/ 0 w 42"/>
                <a:gd name="T1" fmla="*/ 0 h 36"/>
                <a:gd name="T2" fmla="*/ 0 w 42"/>
                <a:gd name="T3" fmla="*/ 0 h 36"/>
                <a:gd name="T4" fmla="*/ 6 w 42"/>
                <a:gd name="T5" fmla="*/ 6 h 36"/>
                <a:gd name="T6" fmla="*/ 12 w 42"/>
                <a:gd name="T7" fmla="*/ 6 h 36"/>
                <a:gd name="T8" fmla="*/ 24 w 42"/>
                <a:gd name="T9" fmla="*/ 12 h 36"/>
                <a:gd name="T10" fmla="*/ 30 w 42"/>
                <a:gd name="T11" fmla="*/ 18 h 36"/>
                <a:gd name="T12" fmla="*/ 36 w 42"/>
                <a:gd name="T13" fmla="*/ 24 h 36"/>
                <a:gd name="T14" fmla="*/ 42 w 42"/>
                <a:gd name="T15" fmla="*/ 30 h 36"/>
                <a:gd name="T16" fmla="*/ 42 w 42"/>
                <a:gd name="T17" fmla="*/ 36 h 36"/>
                <a:gd name="T18" fmla="*/ 42 w 42"/>
                <a:gd name="T19" fmla="*/ 36 h 36"/>
                <a:gd name="T20" fmla="*/ 30 w 42"/>
                <a:gd name="T21" fmla="*/ 30 h 36"/>
                <a:gd name="T22" fmla="*/ 24 w 42"/>
                <a:gd name="T23" fmla="*/ 24 h 36"/>
                <a:gd name="T24" fmla="*/ 18 w 42"/>
                <a:gd name="T25" fmla="*/ 18 h 36"/>
                <a:gd name="T26" fmla="*/ 6 w 42"/>
                <a:gd name="T27" fmla="*/ 12 h 36"/>
                <a:gd name="T28" fmla="*/ 0 w 42"/>
                <a:gd name="T29" fmla="*/ 12 h 36"/>
                <a:gd name="T30" fmla="*/ 0 w 42"/>
                <a:gd name="T31" fmla="*/ 6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6"/>
                  </a:lnTo>
                  <a:lnTo>
                    <a:pt x="12" y="6"/>
                  </a:lnTo>
                  <a:lnTo>
                    <a:pt x="24" y="12"/>
                  </a:lnTo>
                  <a:lnTo>
                    <a:pt x="30" y="18"/>
                  </a:lnTo>
                  <a:lnTo>
                    <a:pt x="36" y="24"/>
                  </a:lnTo>
                  <a:lnTo>
                    <a:pt x="42" y="30"/>
                  </a:lnTo>
                  <a:lnTo>
                    <a:pt x="42" y="36"/>
                  </a:lnTo>
                  <a:lnTo>
                    <a:pt x="30" y="30"/>
                  </a:lnTo>
                  <a:lnTo>
                    <a:pt x="24" y="24"/>
                  </a:lnTo>
                  <a:lnTo>
                    <a:pt x="18" y="18"/>
                  </a:lnTo>
                  <a:lnTo>
                    <a:pt x="6" y="12"/>
                  </a:lnTo>
                  <a:lnTo>
                    <a:pt x="0" y="12"/>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90" name="Freeform 569"/>
            <p:cNvSpPr>
              <a:spLocks/>
            </p:cNvSpPr>
            <p:nvPr/>
          </p:nvSpPr>
          <p:spPr bwMode="auto">
            <a:xfrm>
              <a:off x="5269" y="1255"/>
              <a:ext cx="36" cy="30"/>
            </a:xfrm>
            <a:custGeom>
              <a:avLst/>
              <a:gdLst>
                <a:gd name="T0" fmla="*/ 0 w 36"/>
                <a:gd name="T1" fmla="*/ 0 h 30"/>
                <a:gd name="T2" fmla="*/ 0 w 36"/>
                <a:gd name="T3" fmla="*/ 0 h 30"/>
                <a:gd name="T4" fmla="*/ 6 w 36"/>
                <a:gd name="T5" fmla="*/ 0 h 30"/>
                <a:gd name="T6" fmla="*/ 12 w 36"/>
                <a:gd name="T7" fmla="*/ 6 h 30"/>
                <a:gd name="T8" fmla="*/ 18 w 36"/>
                <a:gd name="T9" fmla="*/ 6 h 30"/>
                <a:gd name="T10" fmla="*/ 24 w 36"/>
                <a:gd name="T11" fmla="*/ 12 h 30"/>
                <a:gd name="T12" fmla="*/ 30 w 36"/>
                <a:gd name="T13" fmla="*/ 18 h 30"/>
                <a:gd name="T14" fmla="*/ 36 w 36"/>
                <a:gd name="T15" fmla="*/ 24 h 30"/>
                <a:gd name="T16" fmla="*/ 36 w 36"/>
                <a:gd name="T17" fmla="*/ 30 h 30"/>
                <a:gd name="T18" fmla="*/ 30 w 36"/>
                <a:gd name="T19" fmla="*/ 30 h 30"/>
                <a:gd name="T20" fmla="*/ 30 w 36"/>
                <a:gd name="T21" fmla="*/ 24 h 30"/>
                <a:gd name="T22" fmla="*/ 18 w 36"/>
                <a:gd name="T23" fmla="*/ 18 h 30"/>
                <a:gd name="T24" fmla="*/ 12 w 36"/>
                <a:gd name="T25" fmla="*/ 18 h 30"/>
                <a:gd name="T26" fmla="*/ 6 w 36"/>
                <a:gd name="T27" fmla="*/ 12 h 30"/>
                <a:gd name="T28" fmla="*/ 0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6"/>
                  </a:lnTo>
                  <a:lnTo>
                    <a:pt x="24" y="12"/>
                  </a:lnTo>
                  <a:lnTo>
                    <a:pt x="30" y="18"/>
                  </a:lnTo>
                  <a:lnTo>
                    <a:pt x="36" y="24"/>
                  </a:lnTo>
                  <a:lnTo>
                    <a:pt x="36" y="30"/>
                  </a:lnTo>
                  <a:lnTo>
                    <a:pt x="30" y="30"/>
                  </a:lnTo>
                  <a:lnTo>
                    <a:pt x="30" y="24"/>
                  </a:lnTo>
                  <a:lnTo>
                    <a:pt x="18" y="18"/>
                  </a:lnTo>
                  <a:lnTo>
                    <a:pt x="12" y="18"/>
                  </a:lnTo>
                  <a:lnTo>
                    <a:pt x="6" y="12"/>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91" name="Freeform 570"/>
            <p:cNvSpPr>
              <a:spLocks/>
            </p:cNvSpPr>
            <p:nvPr/>
          </p:nvSpPr>
          <p:spPr bwMode="auto">
            <a:xfrm>
              <a:off x="5257" y="1296"/>
              <a:ext cx="24" cy="6"/>
            </a:xfrm>
            <a:custGeom>
              <a:avLst/>
              <a:gdLst>
                <a:gd name="T0" fmla="*/ 0 w 24"/>
                <a:gd name="T1" fmla="*/ 0 h 6"/>
                <a:gd name="T2" fmla="*/ 6 w 24"/>
                <a:gd name="T3" fmla="*/ 0 h 6"/>
                <a:gd name="T4" fmla="*/ 6 w 24"/>
                <a:gd name="T5" fmla="*/ 0 h 6"/>
                <a:gd name="T6" fmla="*/ 12 w 24"/>
                <a:gd name="T7" fmla="*/ 0 h 6"/>
                <a:gd name="T8" fmla="*/ 12 w 24"/>
                <a:gd name="T9" fmla="*/ 0 h 6"/>
                <a:gd name="T10" fmla="*/ 18 w 24"/>
                <a:gd name="T11" fmla="*/ 0 h 6"/>
                <a:gd name="T12" fmla="*/ 24 w 24"/>
                <a:gd name="T13" fmla="*/ 0 h 6"/>
                <a:gd name="T14" fmla="*/ 24 w 24"/>
                <a:gd name="T15" fmla="*/ 6 h 6"/>
                <a:gd name="T16" fmla="*/ 24 w 24"/>
                <a:gd name="T17" fmla="*/ 6 h 6"/>
                <a:gd name="T18" fmla="*/ 24 w 24"/>
                <a:gd name="T19" fmla="*/ 6 h 6"/>
                <a:gd name="T20" fmla="*/ 18 w 24"/>
                <a:gd name="T21" fmla="*/ 6 h 6"/>
                <a:gd name="T22" fmla="*/ 12 w 24"/>
                <a:gd name="T23" fmla="*/ 6 h 6"/>
                <a:gd name="T24" fmla="*/ 12 w 24"/>
                <a:gd name="T25" fmla="*/ 6 h 6"/>
                <a:gd name="T26" fmla="*/ 6 w 24"/>
                <a:gd name="T27" fmla="*/ 6 h 6"/>
                <a:gd name="T28" fmla="*/ 6 w 24"/>
                <a:gd name="T29" fmla="*/ 6 h 6"/>
                <a:gd name="T30" fmla="*/ 0 w 24"/>
                <a:gd name="T31" fmla="*/ 6 h 6"/>
                <a:gd name="T32" fmla="*/ 0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0"/>
                  </a:moveTo>
                  <a:lnTo>
                    <a:pt x="6" y="0"/>
                  </a:lnTo>
                  <a:lnTo>
                    <a:pt x="12" y="0"/>
                  </a:lnTo>
                  <a:lnTo>
                    <a:pt x="18" y="0"/>
                  </a:lnTo>
                  <a:lnTo>
                    <a:pt x="24" y="0"/>
                  </a:lnTo>
                  <a:lnTo>
                    <a:pt x="24" y="6"/>
                  </a:lnTo>
                  <a:lnTo>
                    <a:pt x="18" y="6"/>
                  </a:lnTo>
                  <a:lnTo>
                    <a:pt x="12" y="6"/>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92" name="Freeform 571"/>
            <p:cNvSpPr>
              <a:spLocks/>
            </p:cNvSpPr>
            <p:nvPr/>
          </p:nvSpPr>
          <p:spPr bwMode="auto">
            <a:xfrm>
              <a:off x="5281" y="1171"/>
              <a:ext cx="42" cy="36"/>
            </a:xfrm>
            <a:custGeom>
              <a:avLst/>
              <a:gdLst>
                <a:gd name="T0" fmla="*/ 0 w 42"/>
                <a:gd name="T1" fmla="*/ 0 h 36"/>
                <a:gd name="T2" fmla="*/ 6 w 42"/>
                <a:gd name="T3" fmla="*/ 0 h 36"/>
                <a:gd name="T4" fmla="*/ 6 w 42"/>
                <a:gd name="T5" fmla="*/ 0 h 36"/>
                <a:gd name="T6" fmla="*/ 12 w 42"/>
                <a:gd name="T7" fmla="*/ 0 h 36"/>
                <a:gd name="T8" fmla="*/ 18 w 42"/>
                <a:gd name="T9" fmla="*/ 6 h 36"/>
                <a:gd name="T10" fmla="*/ 30 w 42"/>
                <a:gd name="T11" fmla="*/ 12 h 36"/>
                <a:gd name="T12" fmla="*/ 36 w 42"/>
                <a:gd name="T13" fmla="*/ 24 h 36"/>
                <a:gd name="T14" fmla="*/ 42 w 42"/>
                <a:gd name="T15" fmla="*/ 30 h 36"/>
                <a:gd name="T16" fmla="*/ 42 w 42"/>
                <a:gd name="T17" fmla="*/ 36 h 36"/>
                <a:gd name="T18" fmla="*/ 42 w 42"/>
                <a:gd name="T19" fmla="*/ 30 h 36"/>
                <a:gd name="T20" fmla="*/ 36 w 42"/>
                <a:gd name="T21" fmla="*/ 30 h 36"/>
                <a:gd name="T22" fmla="*/ 24 w 42"/>
                <a:gd name="T23" fmla="*/ 24 h 36"/>
                <a:gd name="T24" fmla="*/ 18 w 42"/>
                <a:gd name="T25" fmla="*/ 18 h 36"/>
                <a:gd name="T26" fmla="*/ 12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6" y="0"/>
                  </a:lnTo>
                  <a:lnTo>
                    <a:pt x="12" y="0"/>
                  </a:lnTo>
                  <a:lnTo>
                    <a:pt x="18" y="6"/>
                  </a:lnTo>
                  <a:lnTo>
                    <a:pt x="30" y="12"/>
                  </a:lnTo>
                  <a:lnTo>
                    <a:pt x="36" y="24"/>
                  </a:lnTo>
                  <a:lnTo>
                    <a:pt x="42" y="30"/>
                  </a:lnTo>
                  <a:lnTo>
                    <a:pt x="42" y="36"/>
                  </a:lnTo>
                  <a:lnTo>
                    <a:pt x="42" y="30"/>
                  </a:lnTo>
                  <a:lnTo>
                    <a:pt x="36" y="30"/>
                  </a:lnTo>
                  <a:lnTo>
                    <a:pt x="24" y="24"/>
                  </a:lnTo>
                  <a:lnTo>
                    <a:pt x="18"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93" name="Freeform 572"/>
            <p:cNvSpPr>
              <a:spLocks/>
            </p:cNvSpPr>
            <p:nvPr/>
          </p:nvSpPr>
          <p:spPr bwMode="auto">
            <a:xfrm>
              <a:off x="5275" y="1195"/>
              <a:ext cx="48" cy="42"/>
            </a:xfrm>
            <a:custGeom>
              <a:avLst/>
              <a:gdLst>
                <a:gd name="T0" fmla="*/ 0 w 48"/>
                <a:gd name="T1" fmla="*/ 0 h 42"/>
                <a:gd name="T2" fmla="*/ 0 w 48"/>
                <a:gd name="T3" fmla="*/ 0 h 42"/>
                <a:gd name="T4" fmla="*/ 6 w 48"/>
                <a:gd name="T5" fmla="*/ 6 h 42"/>
                <a:gd name="T6" fmla="*/ 12 w 48"/>
                <a:gd name="T7" fmla="*/ 6 h 42"/>
                <a:gd name="T8" fmla="*/ 24 w 48"/>
                <a:gd name="T9" fmla="*/ 12 h 42"/>
                <a:gd name="T10" fmla="*/ 30 w 48"/>
                <a:gd name="T11" fmla="*/ 18 h 42"/>
                <a:gd name="T12" fmla="*/ 36 w 48"/>
                <a:gd name="T13" fmla="*/ 24 h 42"/>
                <a:gd name="T14" fmla="*/ 42 w 48"/>
                <a:gd name="T15" fmla="*/ 30 h 42"/>
                <a:gd name="T16" fmla="*/ 48 w 48"/>
                <a:gd name="T17" fmla="*/ 42 h 42"/>
                <a:gd name="T18" fmla="*/ 42 w 48"/>
                <a:gd name="T19" fmla="*/ 36 h 42"/>
                <a:gd name="T20" fmla="*/ 36 w 48"/>
                <a:gd name="T21" fmla="*/ 30 h 42"/>
                <a:gd name="T22" fmla="*/ 30 w 48"/>
                <a:gd name="T23" fmla="*/ 24 h 42"/>
                <a:gd name="T24" fmla="*/ 18 w 48"/>
                <a:gd name="T25" fmla="*/ 18 h 42"/>
                <a:gd name="T26" fmla="*/ 12 w 48"/>
                <a:gd name="T27" fmla="*/ 12 h 42"/>
                <a:gd name="T28" fmla="*/ 6 w 48"/>
                <a:gd name="T29" fmla="*/ 6 h 42"/>
                <a:gd name="T30" fmla="*/ 0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0" y="0"/>
                  </a:lnTo>
                  <a:lnTo>
                    <a:pt x="6" y="6"/>
                  </a:lnTo>
                  <a:lnTo>
                    <a:pt x="12" y="6"/>
                  </a:lnTo>
                  <a:lnTo>
                    <a:pt x="24" y="12"/>
                  </a:lnTo>
                  <a:lnTo>
                    <a:pt x="30" y="18"/>
                  </a:lnTo>
                  <a:lnTo>
                    <a:pt x="36" y="24"/>
                  </a:lnTo>
                  <a:lnTo>
                    <a:pt x="42" y="30"/>
                  </a:lnTo>
                  <a:lnTo>
                    <a:pt x="48" y="42"/>
                  </a:lnTo>
                  <a:lnTo>
                    <a:pt x="42" y="36"/>
                  </a:lnTo>
                  <a:lnTo>
                    <a:pt x="36" y="30"/>
                  </a:lnTo>
                  <a:lnTo>
                    <a:pt x="30" y="24"/>
                  </a:lnTo>
                  <a:lnTo>
                    <a:pt x="18" y="18"/>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94" name="Freeform 573"/>
            <p:cNvSpPr>
              <a:spLocks/>
            </p:cNvSpPr>
            <p:nvPr/>
          </p:nvSpPr>
          <p:spPr bwMode="auto">
            <a:xfrm>
              <a:off x="5263" y="1243"/>
              <a:ext cx="48" cy="30"/>
            </a:xfrm>
            <a:custGeom>
              <a:avLst/>
              <a:gdLst>
                <a:gd name="T0" fmla="*/ 0 w 48"/>
                <a:gd name="T1" fmla="*/ 0 h 30"/>
                <a:gd name="T2" fmla="*/ 6 w 48"/>
                <a:gd name="T3" fmla="*/ 0 h 30"/>
                <a:gd name="T4" fmla="*/ 12 w 48"/>
                <a:gd name="T5" fmla="*/ 6 h 30"/>
                <a:gd name="T6" fmla="*/ 18 w 48"/>
                <a:gd name="T7" fmla="*/ 6 h 30"/>
                <a:gd name="T8" fmla="*/ 24 w 48"/>
                <a:gd name="T9" fmla="*/ 12 h 30"/>
                <a:gd name="T10" fmla="*/ 30 w 48"/>
                <a:gd name="T11" fmla="*/ 12 h 30"/>
                <a:gd name="T12" fmla="*/ 42 w 48"/>
                <a:gd name="T13" fmla="*/ 18 h 30"/>
                <a:gd name="T14" fmla="*/ 48 w 48"/>
                <a:gd name="T15" fmla="*/ 24 h 30"/>
                <a:gd name="T16" fmla="*/ 48 w 48"/>
                <a:gd name="T17" fmla="*/ 30 h 30"/>
                <a:gd name="T18" fmla="*/ 42 w 48"/>
                <a:gd name="T19" fmla="*/ 30 h 30"/>
                <a:gd name="T20" fmla="*/ 36 w 48"/>
                <a:gd name="T21" fmla="*/ 24 h 30"/>
                <a:gd name="T22" fmla="*/ 30 w 48"/>
                <a:gd name="T23" fmla="*/ 18 h 30"/>
                <a:gd name="T24" fmla="*/ 24 w 48"/>
                <a:gd name="T25" fmla="*/ 18 h 30"/>
                <a:gd name="T26" fmla="*/ 12 w 48"/>
                <a:gd name="T27" fmla="*/ 12 h 30"/>
                <a:gd name="T28" fmla="*/ 6 w 48"/>
                <a:gd name="T29" fmla="*/ 6 h 30"/>
                <a:gd name="T30" fmla="*/ 6 w 48"/>
                <a:gd name="T31" fmla="*/ 6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6"/>
                  </a:lnTo>
                  <a:lnTo>
                    <a:pt x="18" y="6"/>
                  </a:lnTo>
                  <a:lnTo>
                    <a:pt x="24" y="12"/>
                  </a:lnTo>
                  <a:lnTo>
                    <a:pt x="30" y="12"/>
                  </a:lnTo>
                  <a:lnTo>
                    <a:pt x="42" y="18"/>
                  </a:lnTo>
                  <a:lnTo>
                    <a:pt x="48" y="24"/>
                  </a:lnTo>
                  <a:lnTo>
                    <a:pt x="48" y="30"/>
                  </a:lnTo>
                  <a:lnTo>
                    <a:pt x="42" y="30"/>
                  </a:lnTo>
                  <a:lnTo>
                    <a:pt x="36" y="24"/>
                  </a:lnTo>
                  <a:lnTo>
                    <a:pt x="30" y="18"/>
                  </a:lnTo>
                  <a:lnTo>
                    <a:pt x="24"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95" name="Freeform 574"/>
            <p:cNvSpPr>
              <a:spLocks/>
            </p:cNvSpPr>
            <p:nvPr/>
          </p:nvSpPr>
          <p:spPr bwMode="auto">
            <a:xfrm>
              <a:off x="5263" y="1267"/>
              <a:ext cx="36" cy="29"/>
            </a:xfrm>
            <a:custGeom>
              <a:avLst/>
              <a:gdLst>
                <a:gd name="T0" fmla="*/ 0 w 36"/>
                <a:gd name="T1" fmla="*/ 0 h 29"/>
                <a:gd name="T2" fmla="*/ 6 w 36"/>
                <a:gd name="T3" fmla="*/ 0 h 29"/>
                <a:gd name="T4" fmla="*/ 6 w 36"/>
                <a:gd name="T5" fmla="*/ 0 h 29"/>
                <a:gd name="T6" fmla="*/ 12 w 36"/>
                <a:gd name="T7" fmla="*/ 6 h 29"/>
                <a:gd name="T8" fmla="*/ 18 w 36"/>
                <a:gd name="T9" fmla="*/ 6 h 29"/>
                <a:gd name="T10" fmla="*/ 24 w 36"/>
                <a:gd name="T11" fmla="*/ 12 h 29"/>
                <a:gd name="T12" fmla="*/ 30 w 36"/>
                <a:gd name="T13" fmla="*/ 18 h 29"/>
                <a:gd name="T14" fmla="*/ 36 w 36"/>
                <a:gd name="T15" fmla="*/ 23 h 29"/>
                <a:gd name="T16" fmla="*/ 36 w 36"/>
                <a:gd name="T17" fmla="*/ 29 h 29"/>
                <a:gd name="T18" fmla="*/ 36 w 36"/>
                <a:gd name="T19" fmla="*/ 23 h 29"/>
                <a:gd name="T20" fmla="*/ 30 w 36"/>
                <a:gd name="T21" fmla="*/ 23 h 29"/>
                <a:gd name="T22" fmla="*/ 24 w 36"/>
                <a:gd name="T23" fmla="*/ 18 h 29"/>
                <a:gd name="T24" fmla="*/ 18 w 36"/>
                <a:gd name="T25" fmla="*/ 12 h 29"/>
                <a:gd name="T26" fmla="*/ 12 w 36"/>
                <a:gd name="T27" fmla="*/ 6 h 29"/>
                <a:gd name="T28" fmla="*/ 6 w 36"/>
                <a:gd name="T29" fmla="*/ 6 h 29"/>
                <a:gd name="T30" fmla="*/ 6 w 36"/>
                <a:gd name="T31" fmla="*/ 0 h 29"/>
                <a:gd name="T32" fmla="*/ 0 w 36"/>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9"/>
                <a:gd name="T53" fmla="*/ 36 w 3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9">
                  <a:moveTo>
                    <a:pt x="0" y="0"/>
                  </a:moveTo>
                  <a:lnTo>
                    <a:pt x="6" y="0"/>
                  </a:lnTo>
                  <a:lnTo>
                    <a:pt x="12" y="6"/>
                  </a:lnTo>
                  <a:lnTo>
                    <a:pt x="18" y="6"/>
                  </a:lnTo>
                  <a:lnTo>
                    <a:pt x="24" y="12"/>
                  </a:lnTo>
                  <a:lnTo>
                    <a:pt x="30" y="18"/>
                  </a:lnTo>
                  <a:lnTo>
                    <a:pt x="36" y="23"/>
                  </a:lnTo>
                  <a:lnTo>
                    <a:pt x="36" y="29"/>
                  </a:lnTo>
                  <a:lnTo>
                    <a:pt x="36" y="23"/>
                  </a:lnTo>
                  <a:lnTo>
                    <a:pt x="30" y="23"/>
                  </a:lnTo>
                  <a:lnTo>
                    <a:pt x="24" y="18"/>
                  </a:lnTo>
                  <a:lnTo>
                    <a:pt x="18" y="12"/>
                  </a:lnTo>
                  <a:lnTo>
                    <a:pt x="12" y="6"/>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96" name="Freeform 575"/>
            <p:cNvSpPr>
              <a:spLocks/>
            </p:cNvSpPr>
            <p:nvPr/>
          </p:nvSpPr>
          <p:spPr bwMode="auto">
            <a:xfrm>
              <a:off x="5269" y="1285"/>
              <a:ext cx="24" cy="11"/>
            </a:xfrm>
            <a:custGeom>
              <a:avLst/>
              <a:gdLst>
                <a:gd name="T0" fmla="*/ 0 w 24"/>
                <a:gd name="T1" fmla="*/ 5 h 11"/>
                <a:gd name="T2" fmla="*/ 0 w 24"/>
                <a:gd name="T3" fmla="*/ 0 h 11"/>
                <a:gd name="T4" fmla="*/ 6 w 24"/>
                <a:gd name="T5" fmla="*/ 0 h 11"/>
                <a:gd name="T6" fmla="*/ 6 w 24"/>
                <a:gd name="T7" fmla="*/ 0 h 11"/>
                <a:gd name="T8" fmla="*/ 12 w 24"/>
                <a:gd name="T9" fmla="*/ 5 h 11"/>
                <a:gd name="T10" fmla="*/ 18 w 24"/>
                <a:gd name="T11" fmla="*/ 5 h 11"/>
                <a:gd name="T12" fmla="*/ 24 w 24"/>
                <a:gd name="T13" fmla="*/ 5 h 11"/>
                <a:gd name="T14" fmla="*/ 24 w 24"/>
                <a:gd name="T15" fmla="*/ 11 h 11"/>
                <a:gd name="T16" fmla="*/ 24 w 24"/>
                <a:gd name="T17" fmla="*/ 11 h 11"/>
                <a:gd name="T18" fmla="*/ 24 w 24"/>
                <a:gd name="T19" fmla="*/ 11 h 11"/>
                <a:gd name="T20" fmla="*/ 18 w 24"/>
                <a:gd name="T21" fmla="*/ 11 h 11"/>
                <a:gd name="T22" fmla="*/ 12 w 24"/>
                <a:gd name="T23" fmla="*/ 5 h 11"/>
                <a:gd name="T24" fmla="*/ 12 w 24"/>
                <a:gd name="T25" fmla="*/ 5 h 11"/>
                <a:gd name="T26" fmla="*/ 6 w 24"/>
                <a:gd name="T27" fmla="*/ 5 h 11"/>
                <a:gd name="T28" fmla="*/ 0 w 24"/>
                <a:gd name="T29" fmla="*/ 5 h 11"/>
                <a:gd name="T30" fmla="*/ 0 w 24"/>
                <a:gd name="T31" fmla="*/ 5 h 11"/>
                <a:gd name="T32" fmla="*/ 0 w 24"/>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5"/>
                  </a:moveTo>
                  <a:lnTo>
                    <a:pt x="0" y="0"/>
                  </a:lnTo>
                  <a:lnTo>
                    <a:pt x="6" y="0"/>
                  </a:lnTo>
                  <a:lnTo>
                    <a:pt x="12" y="5"/>
                  </a:lnTo>
                  <a:lnTo>
                    <a:pt x="18" y="5"/>
                  </a:lnTo>
                  <a:lnTo>
                    <a:pt x="24" y="5"/>
                  </a:lnTo>
                  <a:lnTo>
                    <a:pt x="24" y="11"/>
                  </a:lnTo>
                  <a:lnTo>
                    <a:pt x="18" y="11"/>
                  </a:lnTo>
                  <a:lnTo>
                    <a:pt x="12" y="5"/>
                  </a:lnTo>
                  <a:lnTo>
                    <a:pt x="6" y="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97" name="Freeform 576"/>
            <p:cNvSpPr>
              <a:spLocks/>
            </p:cNvSpPr>
            <p:nvPr/>
          </p:nvSpPr>
          <p:spPr bwMode="auto">
            <a:xfrm>
              <a:off x="5299" y="1135"/>
              <a:ext cx="18" cy="24"/>
            </a:xfrm>
            <a:custGeom>
              <a:avLst/>
              <a:gdLst>
                <a:gd name="T0" fmla="*/ 18 w 18"/>
                <a:gd name="T1" fmla="*/ 24 h 24"/>
                <a:gd name="T2" fmla="*/ 18 w 18"/>
                <a:gd name="T3" fmla="*/ 24 h 24"/>
                <a:gd name="T4" fmla="*/ 12 w 18"/>
                <a:gd name="T5" fmla="*/ 24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6 h 24"/>
                <a:gd name="T22" fmla="*/ 6 w 18"/>
                <a:gd name="T23" fmla="*/ 6 h 24"/>
                <a:gd name="T24" fmla="*/ 12 w 18"/>
                <a:gd name="T25" fmla="*/ 12 h 24"/>
                <a:gd name="T26" fmla="*/ 12 w 18"/>
                <a:gd name="T27" fmla="*/ 12 h 24"/>
                <a:gd name="T28" fmla="*/ 18 w 18"/>
                <a:gd name="T29" fmla="*/ 18 h 24"/>
                <a:gd name="T30" fmla="*/ 18 w 18"/>
                <a:gd name="T31" fmla="*/ 24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24"/>
                  </a:lnTo>
                  <a:lnTo>
                    <a:pt x="12" y="24"/>
                  </a:lnTo>
                  <a:lnTo>
                    <a:pt x="12" y="18"/>
                  </a:lnTo>
                  <a:lnTo>
                    <a:pt x="6" y="12"/>
                  </a:lnTo>
                  <a:lnTo>
                    <a:pt x="0" y="12"/>
                  </a:lnTo>
                  <a:lnTo>
                    <a:pt x="0" y="6"/>
                  </a:lnTo>
                  <a:lnTo>
                    <a:pt x="0" y="0"/>
                  </a:lnTo>
                  <a:lnTo>
                    <a:pt x="6" y="6"/>
                  </a:lnTo>
                  <a:lnTo>
                    <a:pt x="12" y="12"/>
                  </a:lnTo>
                  <a:lnTo>
                    <a:pt x="18" y="18"/>
                  </a:lnTo>
                  <a:lnTo>
                    <a:pt x="18"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98" name="Freeform 577"/>
            <p:cNvSpPr>
              <a:spLocks/>
            </p:cNvSpPr>
            <p:nvPr/>
          </p:nvSpPr>
          <p:spPr bwMode="auto">
            <a:xfrm>
              <a:off x="5317" y="1129"/>
              <a:ext cx="1" cy="24"/>
            </a:xfrm>
            <a:custGeom>
              <a:avLst/>
              <a:gdLst>
                <a:gd name="T0" fmla="*/ 0 w 1"/>
                <a:gd name="T1" fmla="*/ 24 h 24"/>
                <a:gd name="T2" fmla="*/ 0 w 1"/>
                <a:gd name="T3" fmla="*/ 24 h 24"/>
                <a:gd name="T4" fmla="*/ 0 w 1"/>
                <a:gd name="T5" fmla="*/ 12 h 24"/>
                <a:gd name="T6" fmla="*/ 0 w 1"/>
                <a:gd name="T7" fmla="*/ 6 h 24"/>
                <a:gd name="T8" fmla="*/ 0 w 1"/>
                <a:gd name="T9" fmla="*/ 0 h 24"/>
                <a:gd name="T10" fmla="*/ 0 w 1"/>
                <a:gd name="T11" fmla="*/ 0 h 24"/>
                <a:gd name="T12" fmla="*/ 0 w 1"/>
                <a:gd name="T13" fmla="*/ 12 h 24"/>
                <a:gd name="T14" fmla="*/ 0 w 1"/>
                <a:gd name="T15" fmla="*/ 18 h 24"/>
                <a:gd name="T16" fmla="*/ 0 w 1"/>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4"/>
                <a:gd name="T29" fmla="*/ 1 w 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4">
                  <a:moveTo>
                    <a:pt x="0" y="24"/>
                  </a:moveTo>
                  <a:lnTo>
                    <a:pt x="0" y="24"/>
                  </a:lnTo>
                  <a:lnTo>
                    <a:pt x="0" y="12"/>
                  </a:lnTo>
                  <a:lnTo>
                    <a:pt x="0" y="6"/>
                  </a:lnTo>
                  <a:lnTo>
                    <a:pt x="0" y="0"/>
                  </a:lnTo>
                  <a:lnTo>
                    <a:pt x="0" y="12"/>
                  </a:lnTo>
                  <a:lnTo>
                    <a:pt x="0"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99" name="Freeform 578"/>
            <p:cNvSpPr>
              <a:spLocks/>
            </p:cNvSpPr>
            <p:nvPr/>
          </p:nvSpPr>
          <p:spPr bwMode="auto">
            <a:xfrm>
              <a:off x="5317" y="1135"/>
              <a:ext cx="23" cy="24"/>
            </a:xfrm>
            <a:custGeom>
              <a:avLst/>
              <a:gdLst>
                <a:gd name="T0" fmla="*/ 0 w 23"/>
                <a:gd name="T1" fmla="*/ 24 h 24"/>
                <a:gd name="T2" fmla="*/ 0 w 23"/>
                <a:gd name="T3" fmla="*/ 24 h 24"/>
                <a:gd name="T4" fmla="*/ 6 w 23"/>
                <a:gd name="T5" fmla="*/ 18 h 24"/>
                <a:gd name="T6" fmla="*/ 12 w 23"/>
                <a:gd name="T7" fmla="*/ 12 h 24"/>
                <a:gd name="T8" fmla="*/ 12 w 23"/>
                <a:gd name="T9" fmla="*/ 12 h 24"/>
                <a:gd name="T10" fmla="*/ 17 w 23"/>
                <a:gd name="T11" fmla="*/ 6 h 24"/>
                <a:gd name="T12" fmla="*/ 17 w 23"/>
                <a:gd name="T13" fmla="*/ 0 h 24"/>
                <a:gd name="T14" fmla="*/ 23 w 23"/>
                <a:gd name="T15" fmla="*/ 0 h 24"/>
                <a:gd name="T16" fmla="*/ 23 w 23"/>
                <a:gd name="T17" fmla="*/ 0 h 24"/>
                <a:gd name="T18" fmla="*/ 23 w 23"/>
                <a:gd name="T19" fmla="*/ 6 h 24"/>
                <a:gd name="T20" fmla="*/ 23 w 23"/>
                <a:gd name="T21" fmla="*/ 6 h 24"/>
                <a:gd name="T22" fmla="*/ 17 w 23"/>
                <a:gd name="T23" fmla="*/ 12 h 24"/>
                <a:gd name="T24" fmla="*/ 12 w 23"/>
                <a:gd name="T25" fmla="*/ 12 h 24"/>
                <a:gd name="T26" fmla="*/ 12 w 23"/>
                <a:gd name="T27" fmla="*/ 18 h 24"/>
                <a:gd name="T28" fmla="*/ 6 w 23"/>
                <a:gd name="T29" fmla="*/ 18 h 24"/>
                <a:gd name="T30" fmla="*/ 0 w 23"/>
                <a:gd name="T31" fmla="*/ 24 h 24"/>
                <a:gd name="T32" fmla="*/ 0 w 23"/>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0" y="24"/>
                  </a:moveTo>
                  <a:lnTo>
                    <a:pt x="0" y="24"/>
                  </a:lnTo>
                  <a:lnTo>
                    <a:pt x="6" y="18"/>
                  </a:lnTo>
                  <a:lnTo>
                    <a:pt x="12" y="12"/>
                  </a:lnTo>
                  <a:lnTo>
                    <a:pt x="17" y="6"/>
                  </a:lnTo>
                  <a:lnTo>
                    <a:pt x="17" y="0"/>
                  </a:lnTo>
                  <a:lnTo>
                    <a:pt x="23" y="0"/>
                  </a:lnTo>
                  <a:lnTo>
                    <a:pt x="23" y="6"/>
                  </a:lnTo>
                  <a:lnTo>
                    <a:pt x="17" y="12"/>
                  </a:lnTo>
                  <a:lnTo>
                    <a:pt x="12" y="12"/>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00" name="Freeform 579"/>
            <p:cNvSpPr>
              <a:spLocks/>
            </p:cNvSpPr>
            <p:nvPr/>
          </p:nvSpPr>
          <p:spPr bwMode="auto">
            <a:xfrm>
              <a:off x="5299" y="1290"/>
              <a:ext cx="30" cy="6"/>
            </a:xfrm>
            <a:custGeom>
              <a:avLst/>
              <a:gdLst>
                <a:gd name="T0" fmla="*/ 0 w 30"/>
                <a:gd name="T1" fmla="*/ 0 h 6"/>
                <a:gd name="T2" fmla="*/ 6 w 30"/>
                <a:gd name="T3" fmla="*/ 0 h 6"/>
                <a:gd name="T4" fmla="*/ 6 w 30"/>
                <a:gd name="T5" fmla="*/ 0 h 6"/>
                <a:gd name="T6" fmla="*/ 12 w 30"/>
                <a:gd name="T7" fmla="*/ 0 h 6"/>
                <a:gd name="T8" fmla="*/ 18 w 30"/>
                <a:gd name="T9" fmla="*/ 0 h 6"/>
                <a:gd name="T10" fmla="*/ 24 w 30"/>
                <a:gd name="T11" fmla="*/ 0 h 6"/>
                <a:gd name="T12" fmla="*/ 30 w 30"/>
                <a:gd name="T13" fmla="*/ 0 h 6"/>
                <a:gd name="T14" fmla="*/ 30 w 30"/>
                <a:gd name="T15" fmla="*/ 6 h 6"/>
                <a:gd name="T16" fmla="*/ 30 w 30"/>
                <a:gd name="T17" fmla="*/ 6 h 6"/>
                <a:gd name="T18" fmla="*/ 30 w 30"/>
                <a:gd name="T19" fmla="*/ 6 h 6"/>
                <a:gd name="T20" fmla="*/ 30 w 30"/>
                <a:gd name="T21" fmla="*/ 6 h 6"/>
                <a:gd name="T22" fmla="*/ 24 w 30"/>
                <a:gd name="T23" fmla="*/ 6 h 6"/>
                <a:gd name="T24" fmla="*/ 18 w 30"/>
                <a:gd name="T25" fmla="*/ 6 h 6"/>
                <a:gd name="T26" fmla="*/ 12 w 30"/>
                <a:gd name="T27" fmla="*/ 6 h 6"/>
                <a:gd name="T28" fmla="*/ 6 w 30"/>
                <a:gd name="T29" fmla="*/ 6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6"/>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01" name="Freeform 580"/>
            <p:cNvSpPr>
              <a:spLocks/>
            </p:cNvSpPr>
            <p:nvPr/>
          </p:nvSpPr>
          <p:spPr bwMode="auto">
            <a:xfrm>
              <a:off x="5293" y="1296"/>
              <a:ext cx="30" cy="18"/>
            </a:xfrm>
            <a:custGeom>
              <a:avLst/>
              <a:gdLst>
                <a:gd name="T0" fmla="*/ 0 w 30"/>
                <a:gd name="T1" fmla="*/ 0 h 18"/>
                <a:gd name="T2" fmla="*/ 0 w 30"/>
                <a:gd name="T3" fmla="*/ 0 h 18"/>
                <a:gd name="T4" fmla="*/ 6 w 30"/>
                <a:gd name="T5" fmla="*/ 0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8 h 18"/>
                <a:gd name="T18" fmla="*/ 30 w 30"/>
                <a:gd name="T19" fmla="*/ 18 h 18"/>
                <a:gd name="T20" fmla="*/ 24 w 30"/>
                <a:gd name="T21" fmla="*/ 18 h 18"/>
                <a:gd name="T22" fmla="*/ 24 w 30"/>
                <a:gd name="T23" fmla="*/ 18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0" y="0"/>
                  </a:lnTo>
                  <a:lnTo>
                    <a:pt x="6" y="0"/>
                  </a:lnTo>
                  <a:lnTo>
                    <a:pt x="12" y="6"/>
                  </a:lnTo>
                  <a:lnTo>
                    <a:pt x="18" y="6"/>
                  </a:lnTo>
                  <a:lnTo>
                    <a:pt x="24" y="6"/>
                  </a:lnTo>
                  <a:lnTo>
                    <a:pt x="30" y="12"/>
                  </a:lnTo>
                  <a:lnTo>
                    <a:pt x="30" y="18"/>
                  </a:lnTo>
                  <a:lnTo>
                    <a:pt x="24" y="18"/>
                  </a:lnTo>
                  <a:lnTo>
                    <a:pt x="18" y="12"/>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02" name="Freeform 581"/>
            <p:cNvSpPr>
              <a:spLocks/>
            </p:cNvSpPr>
            <p:nvPr/>
          </p:nvSpPr>
          <p:spPr bwMode="auto">
            <a:xfrm>
              <a:off x="5299" y="1279"/>
              <a:ext cx="35" cy="6"/>
            </a:xfrm>
            <a:custGeom>
              <a:avLst/>
              <a:gdLst>
                <a:gd name="T0" fmla="*/ 0 w 35"/>
                <a:gd name="T1" fmla="*/ 6 h 6"/>
                <a:gd name="T2" fmla="*/ 0 w 35"/>
                <a:gd name="T3" fmla="*/ 0 h 6"/>
                <a:gd name="T4" fmla="*/ 6 w 35"/>
                <a:gd name="T5" fmla="*/ 0 h 6"/>
                <a:gd name="T6" fmla="*/ 12 w 35"/>
                <a:gd name="T7" fmla="*/ 0 h 6"/>
                <a:gd name="T8" fmla="*/ 18 w 35"/>
                <a:gd name="T9" fmla="*/ 0 h 6"/>
                <a:gd name="T10" fmla="*/ 24 w 35"/>
                <a:gd name="T11" fmla="*/ 0 h 6"/>
                <a:gd name="T12" fmla="*/ 30 w 35"/>
                <a:gd name="T13" fmla="*/ 0 h 6"/>
                <a:gd name="T14" fmla="*/ 30 w 35"/>
                <a:gd name="T15" fmla="*/ 0 h 6"/>
                <a:gd name="T16" fmla="*/ 35 w 35"/>
                <a:gd name="T17" fmla="*/ 6 h 6"/>
                <a:gd name="T18" fmla="*/ 35 w 35"/>
                <a:gd name="T19" fmla="*/ 6 h 6"/>
                <a:gd name="T20" fmla="*/ 30 w 35"/>
                <a:gd name="T21" fmla="*/ 6 h 6"/>
                <a:gd name="T22" fmla="*/ 30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0" y="0"/>
                  </a:lnTo>
                  <a:lnTo>
                    <a:pt x="6" y="0"/>
                  </a:lnTo>
                  <a:lnTo>
                    <a:pt x="12" y="0"/>
                  </a:lnTo>
                  <a:lnTo>
                    <a:pt x="18" y="0"/>
                  </a:lnTo>
                  <a:lnTo>
                    <a:pt x="24" y="0"/>
                  </a:lnTo>
                  <a:lnTo>
                    <a:pt x="30" y="0"/>
                  </a:lnTo>
                  <a:lnTo>
                    <a:pt x="35" y="6"/>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03" name="Freeform 582"/>
            <p:cNvSpPr>
              <a:spLocks/>
            </p:cNvSpPr>
            <p:nvPr/>
          </p:nvSpPr>
          <p:spPr bwMode="auto">
            <a:xfrm>
              <a:off x="5305" y="1267"/>
              <a:ext cx="35" cy="6"/>
            </a:xfrm>
            <a:custGeom>
              <a:avLst/>
              <a:gdLst>
                <a:gd name="T0" fmla="*/ 0 w 35"/>
                <a:gd name="T1" fmla="*/ 6 h 6"/>
                <a:gd name="T2" fmla="*/ 6 w 35"/>
                <a:gd name="T3" fmla="*/ 6 h 6"/>
                <a:gd name="T4" fmla="*/ 12 w 35"/>
                <a:gd name="T5" fmla="*/ 0 h 6"/>
                <a:gd name="T6" fmla="*/ 12 w 35"/>
                <a:gd name="T7" fmla="*/ 0 h 6"/>
                <a:gd name="T8" fmla="*/ 18 w 35"/>
                <a:gd name="T9" fmla="*/ 0 h 6"/>
                <a:gd name="T10" fmla="*/ 24 w 35"/>
                <a:gd name="T11" fmla="*/ 0 h 6"/>
                <a:gd name="T12" fmla="*/ 29 w 35"/>
                <a:gd name="T13" fmla="*/ 0 h 6"/>
                <a:gd name="T14" fmla="*/ 35 w 35"/>
                <a:gd name="T15" fmla="*/ 0 h 6"/>
                <a:gd name="T16" fmla="*/ 35 w 35"/>
                <a:gd name="T17" fmla="*/ 0 h 6"/>
                <a:gd name="T18" fmla="*/ 35 w 35"/>
                <a:gd name="T19" fmla="*/ 6 h 6"/>
                <a:gd name="T20" fmla="*/ 35 w 35"/>
                <a:gd name="T21" fmla="*/ 6 h 6"/>
                <a:gd name="T22" fmla="*/ 29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4" y="0"/>
                  </a:lnTo>
                  <a:lnTo>
                    <a:pt x="29" y="0"/>
                  </a:lnTo>
                  <a:lnTo>
                    <a:pt x="35" y="0"/>
                  </a:lnTo>
                  <a:lnTo>
                    <a:pt x="35" y="6"/>
                  </a:lnTo>
                  <a:lnTo>
                    <a:pt x="29"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04" name="Freeform 583"/>
            <p:cNvSpPr>
              <a:spLocks/>
            </p:cNvSpPr>
            <p:nvPr/>
          </p:nvSpPr>
          <p:spPr bwMode="auto">
            <a:xfrm>
              <a:off x="5311" y="1255"/>
              <a:ext cx="35" cy="6"/>
            </a:xfrm>
            <a:custGeom>
              <a:avLst/>
              <a:gdLst>
                <a:gd name="T0" fmla="*/ 0 w 35"/>
                <a:gd name="T1" fmla="*/ 6 h 6"/>
                <a:gd name="T2" fmla="*/ 6 w 35"/>
                <a:gd name="T3" fmla="*/ 6 h 6"/>
                <a:gd name="T4" fmla="*/ 12 w 35"/>
                <a:gd name="T5" fmla="*/ 0 h 6"/>
                <a:gd name="T6" fmla="*/ 18 w 35"/>
                <a:gd name="T7" fmla="*/ 0 h 6"/>
                <a:gd name="T8" fmla="*/ 23 w 35"/>
                <a:gd name="T9" fmla="*/ 0 h 6"/>
                <a:gd name="T10" fmla="*/ 29 w 35"/>
                <a:gd name="T11" fmla="*/ 0 h 6"/>
                <a:gd name="T12" fmla="*/ 29 w 35"/>
                <a:gd name="T13" fmla="*/ 0 h 6"/>
                <a:gd name="T14" fmla="*/ 35 w 35"/>
                <a:gd name="T15" fmla="*/ 0 h 6"/>
                <a:gd name="T16" fmla="*/ 35 w 35"/>
                <a:gd name="T17" fmla="*/ 0 h 6"/>
                <a:gd name="T18" fmla="*/ 35 w 35"/>
                <a:gd name="T19" fmla="*/ 0 h 6"/>
                <a:gd name="T20" fmla="*/ 29 w 35"/>
                <a:gd name="T21" fmla="*/ 6 h 6"/>
                <a:gd name="T22" fmla="*/ 29 w 35"/>
                <a:gd name="T23" fmla="*/ 6 h 6"/>
                <a:gd name="T24" fmla="*/ 23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3" y="0"/>
                  </a:lnTo>
                  <a:lnTo>
                    <a:pt x="29" y="0"/>
                  </a:lnTo>
                  <a:lnTo>
                    <a:pt x="35" y="0"/>
                  </a:lnTo>
                  <a:lnTo>
                    <a:pt x="29" y="6"/>
                  </a:lnTo>
                  <a:lnTo>
                    <a:pt x="23"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05" name="Freeform 584"/>
            <p:cNvSpPr>
              <a:spLocks/>
            </p:cNvSpPr>
            <p:nvPr/>
          </p:nvSpPr>
          <p:spPr bwMode="auto">
            <a:xfrm>
              <a:off x="5317" y="1243"/>
              <a:ext cx="35" cy="6"/>
            </a:xfrm>
            <a:custGeom>
              <a:avLst/>
              <a:gdLst>
                <a:gd name="T0" fmla="*/ 0 w 35"/>
                <a:gd name="T1" fmla="*/ 6 h 6"/>
                <a:gd name="T2" fmla="*/ 6 w 35"/>
                <a:gd name="T3" fmla="*/ 6 h 6"/>
                <a:gd name="T4" fmla="*/ 12 w 35"/>
                <a:gd name="T5" fmla="*/ 0 h 6"/>
                <a:gd name="T6" fmla="*/ 17 w 35"/>
                <a:gd name="T7" fmla="*/ 0 h 6"/>
                <a:gd name="T8" fmla="*/ 23 w 35"/>
                <a:gd name="T9" fmla="*/ 0 h 6"/>
                <a:gd name="T10" fmla="*/ 29 w 35"/>
                <a:gd name="T11" fmla="*/ 0 h 6"/>
                <a:gd name="T12" fmla="*/ 35 w 35"/>
                <a:gd name="T13" fmla="*/ 0 h 6"/>
                <a:gd name="T14" fmla="*/ 35 w 35"/>
                <a:gd name="T15" fmla="*/ 0 h 6"/>
                <a:gd name="T16" fmla="*/ 35 w 35"/>
                <a:gd name="T17" fmla="*/ 0 h 6"/>
                <a:gd name="T18" fmla="*/ 35 w 35"/>
                <a:gd name="T19" fmla="*/ 0 h 6"/>
                <a:gd name="T20" fmla="*/ 35 w 35"/>
                <a:gd name="T21" fmla="*/ 6 h 6"/>
                <a:gd name="T22" fmla="*/ 29 w 35"/>
                <a:gd name="T23" fmla="*/ 6 h 6"/>
                <a:gd name="T24" fmla="*/ 23 w 35"/>
                <a:gd name="T25" fmla="*/ 6 h 6"/>
                <a:gd name="T26" fmla="*/ 17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7" y="0"/>
                  </a:lnTo>
                  <a:lnTo>
                    <a:pt x="23" y="0"/>
                  </a:lnTo>
                  <a:lnTo>
                    <a:pt x="29" y="0"/>
                  </a:lnTo>
                  <a:lnTo>
                    <a:pt x="35" y="0"/>
                  </a:lnTo>
                  <a:lnTo>
                    <a:pt x="35" y="6"/>
                  </a:lnTo>
                  <a:lnTo>
                    <a:pt x="29" y="6"/>
                  </a:lnTo>
                  <a:lnTo>
                    <a:pt x="23" y="6"/>
                  </a:lnTo>
                  <a:lnTo>
                    <a:pt x="17"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06" name="Freeform 585"/>
            <p:cNvSpPr>
              <a:spLocks/>
            </p:cNvSpPr>
            <p:nvPr/>
          </p:nvSpPr>
          <p:spPr bwMode="auto">
            <a:xfrm>
              <a:off x="5317" y="1225"/>
              <a:ext cx="41" cy="12"/>
            </a:xfrm>
            <a:custGeom>
              <a:avLst/>
              <a:gdLst>
                <a:gd name="T0" fmla="*/ 0 w 41"/>
                <a:gd name="T1" fmla="*/ 12 h 12"/>
                <a:gd name="T2" fmla="*/ 6 w 41"/>
                <a:gd name="T3" fmla="*/ 6 h 12"/>
                <a:gd name="T4" fmla="*/ 12 w 41"/>
                <a:gd name="T5" fmla="*/ 6 h 12"/>
                <a:gd name="T6" fmla="*/ 17 w 41"/>
                <a:gd name="T7" fmla="*/ 0 h 12"/>
                <a:gd name="T8" fmla="*/ 29 w 41"/>
                <a:gd name="T9" fmla="*/ 0 h 12"/>
                <a:gd name="T10" fmla="*/ 35 w 41"/>
                <a:gd name="T11" fmla="*/ 0 h 12"/>
                <a:gd name="T12" fmla="*/ 41 w 41"/>
                <a:gd name="T13" fmla="*/ 0 h 12"/>
                <a:gd name="T14" fmla="*/ 41 w 41"/>
                <a:gd name="T15" fmla="*/ 0 h 12"/>
                <a:gd name="T16" fmla="*/ 41 w 41"/>
                <a:gd name="T17" fmla="*/ 0 h 12"/>
                <a:gd name="T18" fmla="*/ 41 w 41"/>
                <a:gd name="T19" fmla="*/ 0 h 12"/>
                <a:gd name="T20" fmla="*/ 35 w 41"/>
                <a:gd name="T21" fmla="*/ 6 h 12"/>
                <a:gd name="T22" fmla="*/ 29 w 41"/>
                <a:gd name="T23" fmla="*/ 6 h 12"/>
                <a:gd name="T24" fmla="*/ 23 w 41"/>
                <a:gd name="T25" fmla="*/ 6 h 12"/>
                <a:gd name="T26" fmla="*/ 17 w 41"/>
                <a:gd name="T27" fmla="*/ 6 h 12"/>
                <a:gd name="T28" fmla="*/ 12 w 41"/>
                <a:gd name="T29" fmla="*/ 6 h 12"/>
                <a:gd name="T30" fmla="*/ 6 w 41"/>
                <a:gd name="T31" fmla="*/ 6 h 12"/>
                <a:gd name="T32" fmla="*/ 0 w 4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2"/>
                <a:gd name="T53" fmla="*/ 41 w 4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2">
                  <a:moveTo>
                    <a:pt x="0" y="12"/>
                  </a:moveTo>
                  <a:lnTo>
                    <a:pt x="6" y="6"/>
                  </a:lnTo>
                  <a:lnTo>
                    <a:pt x="12" y="6"/>
                  </a:lnTo>
                  <a:lnTo>
                    <a:pt x="17" y="0"/>
                  </a:lnTo>
                  <a:lnTo>
                    <a:pt x="29" y="0"/>
                  </a:lnTo>
                  <a:lnTo>
                    <a:pt x="35" y="0"/>
                  </a:lnTo>
                  <a:lnTo>
                    <a:pt x="41" y="0"/>
                  </a:lnTo>
                  <a:lnTo>
                    <a:pt x="35" y="6"/>
                  </a:lnTo>
                  <a:lnTo>
                    <a:pt x="29" y="6"/>
                  </a:lnTo>
                  <a:lnTo>
                    <a:pt x="23" y="6"/>
                  </a:lnTo>
                  <a:lnTo>
                    <a:pt x="17" y="6"/>
                  </a:lnTo>
                  <a:lnTo>
                    <a:pt x="12" y="6"/>
                  </a:lnTo>
                  <a:lnTo>
                    <a:pt x="6" y="6"/>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07" name="Freeform 586"/>
            <p:cNvSpPr>
              <a:spLocks/>
            </p:cNvSpPr>
            <p:nvPr/>
          </p:nvSpPr>
          <p:spPr bwMode="auto">
            <a:xfrm>
              <a:off x="5317" y="1207"/>
              <a:ext cx="47" cy="18"/>
            </a:xfrm>
            <a:custGeom>
              <a:avLst/>
              <a:gdLst>
                <a:gd name="T0" fmla="*/ 0 w 47"/>
                <a:gd name="T1" fmla="*/ 18 h 18"/>
                <a:gd name="T2" fmla="*/ 6 w 47"/>
                <a:gd name="T3" fmla="*/ 12 h 18"/>
                <a:gd name="T4" fmla="*/ 12 w 47"/>
                <a:gd name="T5" fmla="*/ 12 h 18"/>
                <a:gd name="T6" fmla="*/ 17 w 47"/>
                <a:gd name="T7" fmla="*/ 6 h 18"/>
                <a:gd name="T8" fmla="*/ 29 w 47"/>
                <a:gd name="T9" fmla="*/ 6 h 18"/>
                <a:gd name="T10" fmla="*/ 35 w 47"/>
                <a:gd name="T11" fmla="*/ 0 h 18"/>
                <a:gd name="T12" fmla="*/ 41 w 47"/>
                <a:gd name="T13" fmla="*/ 0 h 18"/>
                <a:gd name="T14" fmla="*/ 47 w 47"/>
                <a:gd name="T15" fmla="*/ 0 h 18"/>
                <a:gd name="T16" fmla="*/ 47 w 47"/>
                <a:gd name="T17" fmla="*/ 6 h 18"/>
                <a:gd name="T18" fmla="*/ 47 w 47"/>
                <a:gd name="T19" fmla="*/ 6 h 18"/>
                <a:gd name="T20" fmla="*/ 41 w 47"/>
                <a:gd name="T21" fmla="*/ 12 h 18"/>
                <a:gd name="T22" fmla="*/ 35 w 47"/>
                <a:gd name="T23" fmla="*/ 12 h 18"/>
                <a:gd name="T24" fmla="*/ 29 w 47"/>
                <a:gd name="T25" fmla="*/ 12 h 18"/>
                <a:gd name="T26" fmla="*/ 23 w 47"/>
                <a:gd name="T27" fmla="*/ 12 h 18"/>
                <a:gd name="T28" fmla="*/ 12 w 47"/>
                <a:gd name="T29" fmla="*/ 18 h 18"/>
                <a:gd name="T30" fmla="*/ 6 w 47"/>
                <a:gd name="T31" fmla="*/ 18 h 18"/>
                <a:gd name="T32" fmla="*/ 0 w 47"/>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8"/>
                <a:gd name="T53" fmla="*/ 47 w 4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8">
                  <a:moveTo>
                    <a:pt x="0" y="18"/>
                  </a:moveTo>
                  <a:lnTo>
                    <a:pt x="6" y="12"/>
                  </a:lnTo>
                  <a:lnTo>
                    <a:pt x="12" y="12"/>
                  </a:lnTo>
                  <a:lnTo>
                    <a:pt x="17" y="6"/>
                  </a:lnTo>
                  <a:lnTo>
                    <a:pt x="29" y="6"/>
                  </a:lnTo>
                  <a:lnTo>
                    <a:pt x="35" y="0"/>
                  </a:lnTo>
                  <a:lnTo>
                    <a:pt x="41" y="0"/>
                  </a:lnTo>
                  <a:lnTo>
                    <a:pt x="47" y="0"/>
                  </a:lnTo>
                  <a:lnTo>
                    <a:pt x="47" y="6"/>
                  </a:lnTo>
                  <a:lnTo>
                    <a:pt x="41" y="12"/>
                  </a:lnTo>
                  <a:lnTo>
                    <a:pt x="35" y="12"/>
                  </a:lnTo>
                  <a:lnTo>
                    <a:pt x="29" y="12"/>
                  </a:lnTo>
                  <a:lnTo>
                    <a:pt x="23" y="12"/>
                  </a:lnTo>
                  <a:lnTo>
                    <a:pt x="12" y="18"/>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08" name="Freeform 587"/>
            <p:cNvSpPr>
              <a:spLocks/>
            </p:cNvSpPr>
            <p:nvPr/>
          </p:nvSpPr>
          <p:spPr bwMode="auto">
            <a:xfrm>
              <a:off x="5317" y="1177"/>
              <a:ext cx="47" cy="30"/>
            </a:xfrm>
            <a:custGeom>
              <a:avLst/>
              <a:gdLst>
                <a:gd name="T0" fmla="*/ 0 w 47"/>
                <a:gd name="T1" fmla="*/ 30 h 30"/>
                <a:gd name="T2" fmla="*/ 6 w 47"/>
                <a:gd name="T3" fmla="*/ 24 h 30"/>
                <a:gd name="T4" fmla="*/ 12 w 47"/>
                <a:gd name="T5" fmla="*/ 18 h 30"/>
                <a:gd name="T6" fmla="*/ 17 w 47"/>
                <a:gd name="T7" fmla="*/ 18 h 30"/>
                <a:gd name="T8" fmla="*/ 23 w 47"/>
                <a:gd name="T9" fmla="*/ 12 h 30"/>
                <a:gd name="T10" fmla="*/ 29 w 47"/>
                <a:gd name="T11" fmla="*/ 6 h 30"/>
                <a:gd name="T12" fmla="*/ 35 w 47"/>
                <a:gd name="T13" fmla="*/ 6 h 30"/>
                <a:gd name="T14" fmla="*/ 41 w 47"/>
                <a:gd name="T15" fmla="*/ 0 h 30"/>
                <a:gd name="T16" fmla="*/ 47 w 47"/>
                <a:gd name="T17" fmla="*/ 6 h 30"/>
                <a:gd name="T18" fmla="*/ 47 w 47"/>
                <a:gd name="T19" fmla="*/ 6 h 30"/>
                <a:gd name="T20" fmla="*/ 41 w 47"/>
                <a:gd name="T21" fmla="*/ 12 h 30"/>
                <a:gd name="T22" fmla="*/ 35 w 47"/>
                <a:gd name="T23" fmla="*/ 12 h 30"/>
                <a:gd name="T24" fmla="*/ 29 w 47"/>
                <a:gd name="T25" fmla="*/ 18 h 30"/>
                <a:gd name="T26" fmla="*/ 23 w 47"/>
                <a:gd name="T27" fmla="*/ 24 h 30"/>
                <a:gd name="T28" fmla="*/ 17 w 47"/>
                <a:gd name="T29" fmla="*/ 24 h 30"/>
                <a:gd name="T30" fmla="*/ 6 w 47"/>
                <a:gd name="T31" fmla="*/ 30 h 30"/>
                <a:gd name="T32" fmla="*/ 0 w 47"/>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0"/>
                <a:gd name="T53" fmla="*/ 47 w 47"/>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0">
                  <a:moveTo>
                    <a:pt x="0" y="30"/>
                  </a:moveTo>
                  <a:lnTo>
                    <a:pt x="6" y="24"/>
                  </a:lnTo>
                  <a:lnTo>
                    <a:pt x="12" y="18"/>
                  </a:lnTo>
                  <a:lnTo>
                    <a:pt x="17" y="18"/>
                  </a:lnTo>
                  <a:lnTo>
                    <a:pt x="23" y="12"/>
                  </a:lnTo>
                  <a:lnTo>
                    <a:pt x="29" y="6"/>
                  </a:lnTo>
                  <a:lnTo>
                    <a:pt x="35" y="6"/>
                  </a:lnTo>
                  <a:lnTo>
                    <a:pt x="41" y="0"/>
                  </a:lnTo>
                  <a:lnTo>
                    <a:pt x="47" y="6"/>
                  </a:lnTo>
                  <a:lnTo>
                    <a:pt x="41" y="12"/>
                  </a:lnTo>
                  <a:lnTo>
                    <a:pt x="35" y="12"/>
                  </a:lnTo>
                  <a:lnTo>
                    <a:pt x="29" y="18"/>
                  </a:lnTo>
                  <a:lnTo>
                    <a:pt x="23" y="24"/>
                  </a:lnTo>
                  <a:lnTo>
                    <a:pt x="17" y="24"/>
                  </a:lnTo>
                  <a:lnTo>
                    <a:pt x="6" y="30"/>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09" name="Freeform 588"/>
            <p:cNvSpPr>
              <a:spLocks/>
            </p:cNvSpPr>
            <p:nvPr/>
          </p:nvSpPr>
          <p:spPr bwMode="auto">
            <a:xfrm>
              <a:off x="5317" y="1159"/>
              <a:ext cx="41" cy="30"/>
            </a:xfrm>
            <a:custGeom>
              <a:avLst/>
              <a:gdLst>
                <a:gd name="T0" fmla="*/ 0 w 41"/>
                <a:gd name="T1" fmla="*/ 30 h 30"/>
                <a:gd name="T2" fmla="*/ 6 w 41"/>
                <a:gd name="T3" fmla="*/ 30 h 30"/>
                <a:gd name="T4" fmla="*/ 12 w 41"/>
                <a:gd name="T5" fmla="*/ 24 h 30"/>
                <a:gd name="T6" fmla="*/ 17 w 41"/>
                <a:gd name="T7" fmla="*/ 18 h 30"/>
                <a:gd name="T8" fmla="*/ 23 w 41"/>
                <a:gd name="T9" fmla="*/ 12 h 30"/>
                <a:gd name="T10" fmla="*/ 29 w 41"/>
                <a:gd name="T11" fmla="*/ 6 h 30"/>
                <a:gd name="T12" fmla="*/ 29 w 41"/>
                <a:gd name="T13" fmla="*/ 0 h 30"/>
                <a:gd name="T14" fmla="*/ 35 w 41"/>
                <a:gd name="T15" fmla="*/ 0 h 30"/>
                <a:gd name="T16" fmla="*/ 41 w 41"/>
                <a:gd name="T17" fmla="*/ 0 h 30"/>
                <a:gd name="T18" fmla="*/ 41 w 41"/>
                <a:gd name="T19" fmla="*/ 0 h 30"/>
                <a:gd name="T20" fmla="*/ 35 w 41"/>
                <a:gd name="T21" fmla="*/ 6 h 30"/>
                <a:gd name="T22" fmla="*/ 29 w 41"/>
                <a:gd name="T23" fmla="*/ 12 h 30"/>
                <a:gd name="T24" fmla="*/ 23 w 41"/>
                <a:gd name="T25" fmla="*/ 18 h 30"/>
                <a:gd name="T26" fmla="*/ 17 w 41"/>
                <a:gd name="T27" fmla="*/ 24 h 30"/>
                <a:gd name="T28" fmla="*/ 12 w 41"/>
                <a:gd name="T29" fmla="*/ 30 h 30"/>
                <a:gd name="T30" fmla="*/ 6 w 41"/>
                <a:gd name="T31" fmla="*/ 30 h 30"/>
                <a:gd name="T32" fmla="*/ 0 w 41"/>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0"/>
                <a:gd name="T53" fmla="*/ 41 w 4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0">
                  <a:moveTo>
                    <a:pt x="0" y="30"/>
                  </a:moveTo>
                  <a:lnTo>
                    <a:pt x="6" y="30"/>
                  </a:lnTo>
                  <a:lnTo>
                    <a:pt x="12" y="24"/>
                  </a:lnTo>
                  <a:lnTo>
                    <a:pt x="17" y="18"/>
                  </a:lnTo>
                  <a:lnTo>
                    <a:pt x="23" y="12"/>
                  </a:lnTo>
                  <a:lnTo>
                    <a:pt x="29" y="6"/>
                  </a:lnTo>
                  <a:lnTo>
                    <a:pt x="29" y="0"/>
                  </a:lnTo>
                  <a:lnTo>
                    <a:pt x="35" y="0"/>
                  </a:lnTo>
                  <a:lnTo>
                    <a:pt x="41" y="0"/>
                  </a:lnTo>
                  <a:lnTo>
                    <a:pt x="35" y="6"/>
                  </a:lnTo>
                  <a:lnTo>
                    <a:pt x="29" y="12"/>
                  </a:lnTo>
                  <a:lnTo>
                    <a:pt x="23" y="18"/>
                  </a:lnTo>
                  <a:lnTo>
                    <a:pt x="17" y="24"/>
                  </a:lnTo>
                  <a:lnTo>
                    <a:pt x="12" y="30"/>
                  </a:lnTo>
                  <a:lnTo>
                    <a:pt x="6" y="30"/>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10" name="Freeform 589"/>
            <p:cNvSpPr>
              <a:spLocks/>
            </p:cNvSpPr>
            <p:nvPr/>
          </p:nvSpPr>
          <p:spPr bwMode="auto">
            <a:xfrm>
              <a:off x="5317" y="1147"/>
              <a:ext cx="35" cy="30"/>
            </a:xfrm>
            <a:custGeom>
              <a:avLst/>
              <a:gdLst>
                <a:gd name="T0" fmla="*/ 35 w 35"/>
                <a:gd name="T1" fmla="*/ 0 h 30"/>
                <a:gd name="T2" fmla="*/ 35 w 35"/>
                <a:gd name="T3" fmla="*/ 0 h 30"/>
                <a:gd name="T4" fmla="*/ 29 w 35"/>
                <a:gd name="T5" fmla="*/ 6 h 30"/>
                <a:gd name="T6" fmla="*/ 23 w 35"/>
                <a:gd name="T7" fmla="*/ 6 h 30"/>
                <a:gd name="T8" fmla="*/ 23 w 35"/>
                <a:gd name="T9" fmla="*/ 12 h 30"/>
                <a:gd name="T10" fmla="*/ 17 w 35"/>
                <a:gd name="T11" fmla="*/ 18 h 30"/>
                <a:gd name="T12" fmla="*/ 12 w 35"/>
                <a:gd name="T13" fmla="*/ 18 h 30"/>
                <a:gd name="T14" fmla="*/ 6 w 35"/>
                <a:gd name="T15" fmla="*/ 24 h 30"/>
                <a:gd name="T16" fmla="*/ 0 w 35"/>
                <a:gd name="T17" fmla="*/ 30 h 30"/>
                <a:gd name="T18" fmla="*/ 6 w 35"/>
                <a:gd name="T19" fmla="*/ 24 h 30"/>
                <a:gd name="T20" fmla="*/ 6 w 35"/>
                <a:gd name="T21" fmla="*/ 18 h 30"/>
                <a:gd name="T22" fmla="*/ 12 w 35"/>
                <a:gd name="T23" fmla="*/ 12 h 30"/>
                <a:gd name="T24" fmla="*/ 17 w 35"/>
                <a:gd name="T25" fmla="*/ 6 h 30"/>
                <a:gd name="T26" fmla="*/ 23 w 35"/>
                <a:gd name="T27" fmla="*/ 0 h 30"/>
                <a:gd name="T28" fmla="*/ 29 w 35"/>
                <a:gd name="T29" fmla="*/ 0 h 30"/>
                <a:gd name="T30" fmla="*/ 29 w 35"/>
                <a:gd name="T31" fmla="*/ 0 h 30"/>
                <a:gd name="T32" fmla="*/ 35 w 35"/>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0"/>
                  </a:moveTo>
                  <a:lnTo>
                    <a:pt x="35" y="0"/>
                  </a:lnTo>
                  <a:lnTo>
                    <a:pt x="29" y="6"/>
                  </a:lnTo>
                  <a:lnTo>
                    <a:pt x="23" y="6"/>
                  </a:lnTo>
                  <a:lnTo>
                    <a:pt x="23" y="12"/>
                  </a:lnTo>
                  <a:lnTo>
                    <a:pt x="17" y="18"/>
                  </a:lnTo>
                  <a:lnTo>
                    <a:pt x="12" y="18"/>
                  </a:lnTo>
                  <a:lnTo>
                    <a:pt x="6" y="24"/>
                  </a:lnTo>
                  <a:lnTo>
                    <a:pt x="0" y="30"/>
                  </a:lnTo>
                  <a:lnTo>
                    <a:pt x="6" y="24"/>
                  </a:lnTo>
                  <a:lnTo>
                    <a:pt x="6" y="18"/>
                  </a:lnTo>
                  <a:lnTo>
                    <a:pt x="12" y="12"/>
                  </a:lnTo>
                  <a:lnTo>
                    <a:pt x="17" y="6"/>
                  </a:lnTo>
                  <a:lnTo>
                    <a:pt x="23" y="0"/>
                  </a:lnTo>
                  <a:lnTo>
                    <a:pt x="29" y="0"/>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11" name="Freeform 590"/>
            <p:cNvSpPr>
              <a:spLocks/>
            </p:cNvSpPr>
            <p:nvPr/>
          </p:nvSpPr>
          <p:spPr bwMode="auto">
            <a:xfrm>
              <a:off x="5251" y="986"/>
              <a:ext cx="42" cy="155"/>
            </a:xfrm>
            <a:custGeom>
              <a:avLst/>
              <a:gdLst>
                <a:gd name="T0" fmla="*/ 6 w 42"/>
                <a:gd name="T1" fmla="*/ 155 h 155"/>
                <a:gd name="T2" fmla="*/ 0 w 42"/>
                <a:gd name="T3" fmla="*/ 155 h 155"/>
                <a:gd name="T4" fmla="*/ 0 w 42"/>
                <a:gd name="T5" fmla="*/ 155 h 155"/>
                <a:gd name="T6" fmla="*/ 0 w 42"/>
                <a:gd name="T7" fmla="*/ 155 h 155"/>
                <a:gd name="T8" fmla="*/ 0 w 42"/>
                <a:gd name="T9" fmla="*/ 149 h 155"/>
                <a:gd name="T10" fmla="*/ 18 w 42"/>
                <a:gd name="T11" fmla="*/ 131 h 155"/>
                <a:gd name="T12" fmla="*/ 24 w 42"/>
                <a:gd name="T13" fmla="*/ 113 h 155"/>
                <a:gd name="T14" fmla="*/ 30 w 42"/>
                <a:gd name="T15" fmla="*/ 89 h 155"/>
                <a:gd name="T16" fmla="*/ 36 w 42"/>
                <a:gd name="T17" fmla="*/ 71 h 155"/>
                <a:gd name="T18" fmla="*/ 30 w 42"/>
                <a:gd name="T19" fmla="*/ 47 h 155"/>
                <a:gd name="T20" fmla="*/ 30 w 42"/>
                <a:gd name="T21" fmla="*/ 29 h 155"/>
                <a:gd name="T22" fmla="*/ 24 w 42"/>
                <a:gd name="T23" fmla="*/ 12 h 155"/>
                <a:gd name="T24" fmla="*/ 24 w 42"/>
                <a:gd name="T25" fmla="*/ 0 h 155"/>
                <a:gd name="T26" fmla="*/ 30 w 42"/>
                <a:gd name="T27" fmla="*/ 12 h 155"/>
                <a:gd name="T28" fmla="*/ 36 w 42"/>
                <a:gd name="T29" fmla="*/ 23 h 155"/>
                <a:gd name="T30" fmla="*/ 42 w 42"/>
                <a:gd name="T31" fmla="*/ 47 h 155"/>
                <a:gd name="T32" fmla="*/ 42 w 42"/>
                <a:gd name="T33" fmla="*/ 71 h 155"/>
                <a:gd name="T34" fmla="*/ 36 w 42"/>
                <a:gd name="T35" fmla="*/ 95 h 155"/>
                <a:gd name="T36" fmla="*/ 30 w 42"/>
                <a:gd name="T37" fmla="*/ 119 h 155"/>
                <a:gd name="T38" fmla="*/ 18 w 42"/>
                <a:gd name="T39" fmla="*/ 143 h 155"/>
                <a:gd name="T40" fmla="*/ 6 w 42"/>
                <a:gd name="T41" fmla="*/ 155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55"/>
                <a:gd name="T65" fmla="*/ 42 w 42"/>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55">
                  <a:moveTo>
                    <a:pt x="6" y="155"/>
                  </a:moveTo>
                  <a:lnTo>
                    <a:pt x="0" y="155"/>
                  </a:lnTo>
                  <a:lnTo>
                    <a:pt x="0" y="149"/>
                  </a:lnTo>
                  <a:lnTo>
                    <a:pt x="18" y="131"/>
                  </a:lnTo>
                  <a:lnTo>
                    <a:pt x="24" y="113"/>
                  </a:lnTo>
                  <a:lnTo>
                    <a:pt x="30" y="89"/>
                  </a:lnTo>
                  <a:lnTo>
                    <a:pt x="36" y="71"/>
                  </a:lnTo>
                  <a:lnTo>
                    <a:pt x="30" y="47"/>
                  </a:lnTo>
                  <a:lnTo>
                    <a:pt x="30" y="29"/>
                  </a:lnTo>
                  <a:lnTo>
                    <a:pt x="24" y="12"/>
                  </a:lnTo>
                  <a:lnTo>
                    <a:pt x="24" y="0"/>
                  </a:lnTo>
                  <a:lnTo>
                    <a:pt x="30" y="12"/>
                  </a:lnTo>
                  <a:lnTo>
                    <a:pt x="36" y="23"/>
                  </a:lnTo>
                  <a:lnTo>
                    <a:pt x="42" y="47"/>
                  </a:lnTo>
                  <a:lnTo>
                    <a:pt x="42" y="71"/>
                  </a:lnTo>
                  <a:lnTo>
                    <a:pt x="36" y="95"/>
                  </a:lnTo>
                  <a:lnTo>
                    <a:pt x="30" y="119"/>
                  </a:lnTo>
                  <a:lnTo>
                    <a:pt x="18" y="143"/>
                  </a:lnTo>
                  <a:lnTo>
                    <a:pt x="6" y="1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12" name="Freeform 591"/>
            <p:cNvSpPr>
              <a:spLocks/>
            </p:cNvSpPr>
            <p:nvPr/>
          </p:nvSpPr>
          <p:spPr bwMode="auto">
            <a:xfrm>
              <a:off x="5251" y="986"/>
              <a:ext cx="30" cy="23"/>
            </a:xfrm>
            <a:custGeom>
              <a:avLst/>
              <a:gdLst>
                <a:gd name="T0" fmla="*/ 30 w 30"/>
                <a:gd name="T1" fmla="*/ 23 h 23"/>
                <a:gd name="T2" fmla="*/ 30 w 30"/>
                <a:gd name="T3" fmla="*/ 17 h 23"/>
                <a:gd name="T4" fmla="*/ 24 w 30"/>
                <a:gd name="T5" fmla="*/ 12 h 23"/>
                <a:gd name="T6" fmla="*/ 18 w 30"/>
                <a:gd name="T7" fmla="*/ 12 h 23"/>
                <a:gd name="T8" fmla="*/ 12 w 30"/>
                <a:gd name="T9" fmla="*/ 6 h 23"/>
                <a:gd name="T10" fmla="*/ 6 w 30"/>
                <a:gd name="T11" fmla="*/ 6 h 23"/>
                <a:gd name="T12" fmla="*/ 6 w 30"/>
                <a:gd name="T13" fmla="*/ 0 h 23"/>
                <a:gd name="T14" fmla="*/ 0 w 30"/>
                <a:gd name="T15" fmla="*/ 0 h 23"/>
                <a:gd name="T16" fmla="*/ 0 w 30"/>
                <a:gd name="T17" fmla="*/ 6 h 23"/>
                <a:gd name="T18" fmla="*/ 0 w 30"/>
                <a:gd name="T19" fmla="*/ 6 h 23"/>
                <a:gd name="T20" fmla="*/ 0 w 30"/>
                <a:gd name="T21" fmla="*/ 6 h 23"/>
                <a:gd name="T22" fmla="*/ 6 w 30"/>
                <a:gd name="T23" fmla="*/ 6 h 23"/>
                <a:gd name="T24" fmla="*/ 12 w 30"/>
                <a:gd name="T25" fmla="*/ 12 h 23"/>
                <a:gd name="T26" fmla="*/ 18 w 30"/>
                <a:gd name="T27" fmla="*/ 12 h 23"/>
                <a:gd name="T28" fmla="*/ 24 w 30"/>
                <a:gd name="T29" fmla="*/ 17 h 23"/>
                <a:gd name="T30" fmla="*/ 30 w 30"/>
                <a:gd name="T31" fmla="*/ 17 h 23"/>
                <a:gd name="T32" fmla="*/ 30 w 30"/>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3"/>
                <a:gd name="T53" fmla="*/ 30 w 30"/>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3">
                  <a:moveTo>
                    <a:pt x="30" y="23"/>
                  </a:moveTo>
                  <a:lnTo>
                    <a:pt x="30" y="17"/>
                  </a:lnTo>
                  <a:lnTo>
                    <a:pt x="24" y="12"/>
                  </a:lnTo>
                  <a:lnTo>
                    <a:pt x="18" y="12"/>
                  </a:lnTo>
                  <a:lnTo>
                    <a:pt x="12" y="6"/>
                  </a:lnTo>
                  <a:lnTo>
                    <a:pt x="6" y="6"/>
                  </a:lnTo>
                  <a:lnTo>
                    <a:pt x="6" y="0"/>
                  </a:lnTo>
                  <a:lnTo>
                    <a:pt x="0" y="0"/>
                  </a:lnTo>
                  <a:lnTo>
                    <a:pt x="0" y="6"/>
                  </a:lnTo>
                  <a:lnTo>
                    <a:pt x="6" y="6"/>
                  </a:lnTo>
                  <a:lnTo>
                    <a:pt x="12" y="12"/>
                  </a:lnTo>
                  <a:lnTo>
                    <a:pt x="18" y="12"/>
                  </a:lnTo>
                  <a:lnTo>
                    <a:pt x="24" y="17"/>
                  </a:lnTo>
                  <a:lnTo>
                    <a:pt x="30" y="17"/>
                  </a:lnTo>
                  <a:lnTo>
                    <a:pt x="30"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13" name="Freeform 592"/>
            <p:cNvSpPr>
              <a:spLocks/>
            </p:cNvSpPr>
            <p:nvPr/>
          </p:nvSpPr>
          <p:spPr bwMode="auto">
            <a:xfrm>
              <a:off x="5251" y="998"/>
              <a:ext cx="36" cy="23"/>
            </a:xfrm>
            <a:custGeom>
              <a:avLst/>
              <a:gdLst>
                <a:gd name="T0" fmla="*/ 0 w 36"/>
                <a:gd name="T1" fmla="*/ 0 h 23"/>
                <a:gd name="T2" fmla="*/ 0 w 36"/>
                <a:gd name="T3" fmla="*/ 0 h 23"/>
                <a:gd name="T4" fmla="*/ 6 w 36"/>
                <a:gd name="T5" fmla="*/ 0 h 23"/>
                <a:gd name="T6" fmla="*/ 6 w 36"/>
                <a:gd name="T7" fmla="*/ 0 h 23"/>
                <a:gd name="T8" fmla="*/ 12 w 36"/>
                <a:gd name="T9" fmla="*/ 5 h 23"/>
                <a:gd name="T10" fmla="*/ 18 w 36"/>
                <a:gd name="T11" fmla="*/ 5 h 23"/>
                <a:gd name="T12" fmla="*/ 24 w 36"/>
                <a:gd name="T13" fmla="*/ 11 h 23"/>
                <a:gd name="T14" fmla="*/ 30 w 36"/>
                <a:gd name="T15" fmla="*/ 17 h 23"/>
                <a:gd name="T16" fmla="*/ 36 w 36"/>
                <a:gd name="T17" fmla="*/ 23 h 23"/>
                <a:gd name="T18" fmla="*/ 30 w 36"/>
                <a:gd name="T19" fmla="*/ 17 h 23"/>
                <a:gd name="T20" fmla="*/ 24 w 36"/>
                <a:gd name="T21" fmla="*/ 17 h 23"/>
                <a:gd name="T22" fmla="*/ 18 w 36"/>
                <a:gd name="T23" fmla="*/ 11 h 23"/>
                <a:gd name="T24" fmla="*/ 12 w 36"/>
                <a:gd name="T25" fmla="*/ 11 h 23"/>
                <a:gd name="T26" fmla="*/ 6 w 36"/>
                <a:gd name="T27" fmla="*/ 5 h 23"/>
                <a:gd name="T28" fmla="*/ 0 w 36"/>
                <a:gd name="T29" fmla="*/ 5 h 23"/>
                <a:gd name="T30" fmla="*/ 0 w 36"/>
                <a:gd name="T31" fmla="*/ 0 h 23"/>
                <a:gd name="T32" fmla="*/ 0 w 3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0" y="0"/>
                  </a:moveTo>
                  <a:lnTo>
                    <a:pt x="0" y="0"/>
                  </a:lnTo>
                  <a:lnTo>
                    <a:pt x="6" y="0"/>
                  </a:lnTo>
                  <a:lnTo>
                    <a:pt x="12" y="5"/>
                  </a:lnTo>
                  <a:lnTo>
                    <a:pt x="18" y="5"/>
                  </a:lnTo>
                  <a:lnTo>
                    <a:pt x="24" y="11"/>
                  </a:lnTo>
                  <a:lnTo>
                    <a:pt x="30" y="17"/>
                  </a:lnTo>
                  <a:lnTo>
                    <a:pt x="36" y="23"/>
                  </a:lnTo>
                  <a:lnTo>
                    <a:pt x="30" y="17"/>
                  </a:lnTo>
                  <a:lnTo>
                    <a:pt x="24" y="17"/>
                  </a:lnTo>
                  <a:lnTo>
                    <a:pt x="18" y="11"/>
                  </a:lnTo>
                  <a:lnTo>
                    <a:pt x="12" y="11"/>
                  </a:lnTo>
                  <a:lnTo>
                    <a:pt x="6" y="5"/>
                  </a:lnTo>
                  <a:lnTo>
                    <a:pt x="0"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14" name="Freeform 593"/>
            <p:cNvSpPr>
              <a:spLocks/>
            </p:cNvSpPr>
            <p:nvPr/>
          </p:nvSpPr>
          <p:spPr bwMode="auto">
            <a:xfrm>
              <a:off x="5239" y="1021"/>
              <a:ext cx="48" cy="30"/>
            </a:xfrm>
            <a:custGeom>
              <a:avLst/>
              <a:gdLst>
                <a:gd name="T0" fmla="*/ 0 w 48"/>
                <a:gd name="T1" fmla="*/ 0 h 30"/>
                <a:gd name="T2" fmla="*/ 6 w 48"/>
                <a:gd name="T3" fmla="*/ 0 h 30"/>
                <a:gd name="T4" fmla="*/ 12 w 48"/>
                <a:gd name="T5" fmla="*/ 0 h 30"/>
                <a:gd name="T6" fmla="*/ 18 w 48"/>
                <a:gd name="T7" fmla="*/ 6 h 30"/>
                <a:gd name="T8" fmla="*/ 24 w 48"/>
                <a:gd name="T9" fmla="*/ 6 h 30"/>
                <a:gd name="T10" fmla="*/ 30 w 48"/>
                <a:gd name="T11" fmla="*/ 12 h 30"/>
                <a:gd name="T12" fmla="*/ 42 w 48"/>
                <a:gd name="T13" fmla="*/ 18 h 30"/>
                <a:gd name="T14" fmla="*/ 48 w 48"/>
                <a:gd name="T15" fmla="*/ 24 h 30"/>
                <a:gd name="T16" fmla="*/ 48 w 48"/>
                <a:gd name="T17" fmla="*/ 30 h 30"/>
                <a:gd name="T18" fmla="*/ 48 w 48"/>
                <a:gd name="T19" fmla="*/ 30 h 30"/>
                <a:gd name="T20" fmla="*/ 42 w 48"/>
                <a:gd name="T21" fmla="*/ 24 h 30"/>
                <a:gd name="T22" fmla="*/ 30 w 48"/>
                <a:gd name="T23" fmla="*/ 18 h 30"/>
                <a:gd name="T24" fmla="*/ 24 w 48"/>
                <a:gd name="T25" fmla="*/ 18 h 30"/>
                <a:gd name="T26" fmla="*/ 12 w 48"/>
                <a:gd name="T27" fmla="*/ 12 h 30"/>
                <a:gd name="T28" fmla="*/ 6 w 48"/>
                <a:gd name="T29" fmla="*/ 6 h 30"/>
                <a:gd name="T30" fmla="*/ 6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0"/>
                  </a:lnTo>
                  <a:lnTo>
                    <a:pt x="18" y="6"/>
                  </a:lnTo>
                  <a:lnTo>
                    <a:pt x="24" y="6"/>
                  </a:lnTo>
                  <a:lnTo>
                    <a:pt x="30" y="12"/>
                  </a:lnTo>
                  <a:lnTo>
                    <a:pt x="42" y="18"/>
                  </a:lnTo>
                  <a:lnTo>
                    <a:pt x="48" y="24"/>
                  </a:lnTo>
                  <a:lnTo>
                    <a:pt x="48" y="30"/>
                  </a:lnTo>
                  <a:lnTo>
                    <a:pt x="42" y="24"/>
                  </a:lnTo>
                  <a:lnTo>
                    <a:pt x="30" y="18"/>
                  </a:lnTo>
                  <a:lnTo>
                    <a:pt x="24" y="18"/>
                  </a:lnTo>
                  <a:lnTo>
                    <a:pt x="12" y="12"/>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15" name="Freeform 594"/>
            <p:cNvSpPr>
              <a:spLocks/>
            </p:cNvSpPr>
            <p:nvPr/>
          </p:nvSpPr>
          <p:spPr bwMode="auto">
            <a:xfrm>
              <a:off x="5233" y="1045"/>
              <a:ext cx="54" cy="36"/>
            </a:xfrm>
            <a:custGeom>
              <a:avLst/>
              <a:gdLst>
                <a:gd name="T0" fmla="*/ 0 w 54"/>
                <a:gd name="T1" fmla="*/ 0 h 36"/>
                <a:gd name="T2" fmla="*/ 6 w 54"/>
                <a:gd name="T3" fmla="*/ 0 h 36"/>
                <a:gd name="T4" fmla="*/ 12 w 54"/>
                <a:gd name="T5" fmla="*/ 0 h 36"/>
                <a:gd name="T6" fmla="*/ 18 w 54"/>
                <a:gd name="T7" fmla="*/ 6 h 36"/>
                <a:gd name="T8" fmla="*/ 24 w 54"/>
                <a:gd name="T9" fmla="*/ 12 h 36"/>
                <a:gd name="T10" fmla="*/ 36 w 54"/>
                <a:gd name="T11" fmla="*/ 18 h 36"/>
                <a:gd name="T12" fmla="*/ 42 w 54"/>
                <a:gd name="T13" fmla="*/ 24 h 36"/>
                <a:gd name="T14" fmla="*/ 48 w 54"/>
                <a:gd name="T15" fmla="*/ 30 h 36"/>
                <a:gd name="T16" fmla="*/ 54 w 54"/>
                <a:gd name="T17" fmla="*/ 36 h 36"/>
                <a:gd name="T18" fmla="*/ 48 w 54"/>
                <a:gd name="T19" fmla="*/ 30 h 36"/>
                <a:gd name="T20" fmla="*/ 42 w 54"/>
                <a:gd name="T21" fmla="*/ 30 h 36"/>
                <a:gd name="T22" fmla="*/ 36 w 54"/>
                <a:gd name="T23" fmla="*/ 24 h 36"/>
                <a:gd name="T24" fmla="*/ 24 w 54"/>
                <a:gd name="T25" fmla="*/ 18 h 36"/>
                <a:gd name="T26" fmla="*/ 12 w 54"/>
                <a:gd name="T27" fmla="*/ 12 h 36"/>
                <a:gd name="T28" fmla="*/ 6 w 54"/>
                <a:gd name="T29" fmla="*/ 6 h 36"/>
                <a:gd name="T30" fmla="*/ 0 w 54"/>
                <a:gd name="T31" fmla="*/ 6 h 36"/>
                <a:gd name="T32" fmla="*/ 0 w 5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0" y="0"/>
                  </a:moveTo>
                  <a:lnTo>
                    <a:pt x="6" y="0"/>
                  </a:lnTo>
                  <a:lnTo>
                    <a:pt x="12" y="0"/>
                  </a:lnTo>
                  <a:lnTo>
                    <a:pt x="18" y="6"/>
                  </a:lnTo>
                  <a:lnTo>
                    <a:pt x="24" y="12"/>
                  </a:lnTo>
                  <a:lnTo>
                    <a:pt x="36" y="18"/>
                  </a:lnTo>
                  <a:lnTo>
                    <a:pt x="42" y="24"/>
                  </a:lnTo>
                  <a:lnTo>
                    <a:pt x="48" y="30"/>
                  </a:lnTo>
                  <a:lnTo>
                    <a:pt x="54" y="36"/>
                  </a:lnTo>
                  <a:lnTo>
                    <a:pt x="48" y="30"/>
                  </a:lnTo>
                  <a:lnTo>
                    <a:pt x="42" y="30"/>
                  </a:lnTo>
                  <a:lnTo>
                    <a:pt x="36" y="24"/>
                  </a:lnTo>
                  <a:lnTo>
                    <a:pt x="24" y="18"/>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16" name="Freeform 595"/>
            <p:cNvSpPr>
              <a:spLocks/>
            </p:cNvSpPr>
            <p:nvPr/>
          </p:nvSpPr>
          <p:spPr bwMode="auto">
            <a:xfrm>
              <a:off x="5239" y="1063"/>
              <a:ext cx="42" cy="36"/>
            </a:xfrm>
            <a:custGeom>
              <a:avLst/>
              <a:gdLst>
                <a:gd name="T0" fmla="*/ 0 w 42"/>
                <a:gd name="T1" fmla="*/ 0 h 36"/>
                <a:gd name="T2" fmla="*/ 0 w 42"/>
                <a:gd name="T3" fmla="*/ 0 h 36"/>
                <a:gd name="T4" fmla="*/ 6 w 42"/>
                <a:gd name="T5" fmla="*/ 0 h 36"/>
                <a:gd name="T6" fmla="*/ 12 w 42"/>
                <a:gd name="T7" fmla="*/ 6 h 36"/>
                <a:gd name="T8" fmla="*/ 18 w 42"/>
                <a:gd name="T9" fmla="*/ 12 h 36"/>
                <a:gd name="T10" fmla="*/ 30 w 42"/>
                <a:gd name="T11" fmla="*/ 18 h 36"/>
                <a:gd name="T12" fmla="*/ 36 w 42"/>
                <a:gd name="T13" fmla="*/ 24 h 36"/>
                <a:gd name="T14" fmla="*/ 42 w 42"/>
                <a:gd name="T15" fmla="*/ 30 h 36"/>
                <a:gd name="T16" fmla="*/ 42 w 42"/>
                <a:gd name="T17" fmla="*/ 36 h 36"/>
                <a:gd name="T18" fmla="*/ 36 w 42"/>
                <a:gd name="T19" fmla="*/ 36 h 36"/>
                <a:gd name="T20" fmla="*/ 30 w 42"/>
                <a:gd name="T21" fmla="*/ 30 h 36"/>
                <a:gd name="T22" fmla="*/ 24 w 42"/>
                <a:gd name="T23" fmla="*/ 24 h 36"/>
                <a:gd name="T24" fmla="*/ 18 w 42"/>
                <a:gd name="T25" fmla="*/ 18 h 36"/>
                <a:gd name="T26" fmla="*/ 6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0"/>
                  </a:lnTo>
                  <a:lnTo>
                    <a:pt x="12" y="6"/>
                  </a:lnTo>
                  <a:lnTo>
                    <a:pt x="18" y="12"/>
                  </a:lnTo>
                  <a:lnTo>
                    <a:pt x="30" y="18"/>
                  </a:lnTo>
                  <a:lnTo>
                    <a:pt x="36" y="24"/>
                  </a:lnTo>
                  <a:lnTo>
                    <a:pt x="42" y="30"/>
                  </a:lnTo>
                  <a:lnTo>
                    <a:pt x="42" y="36"/>
                  </a:lnTo>
                  <a:lnTo>
                    <a:pt x="36" y="36"/>
                  </a:lnTo>
                  <a:lnTo>
                    <a:pt x="30" y="30"/>
                  </a:lnTo>
                  <a:lnTo>
                    <a:pt x="24" y="24"/>
                  </a:lnTo>
                  <a:lnTo>
                    <a:pt x="18" y="18"/>
                  </a:lnTo>
                  <a:lnTo>
                    <a:pt x="6"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17" name="Freeform 596"/>
            <p:cNvSpPr>
              <a:spLocks/>
            </p:cNvSpPr>
            <p:nvPr/>
          </p:nvSpPr>
          <p:spPr bwMode="auto">
            <a:xfrm>
              <a:off x="5239" y="1081"/>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2 h 30"/>
                <a:gd name="T12" fmla="*/ 30 w 36"/>
                <a:gd name="T13" fmla="*/ 18 h 30"/>
                <a:gd name="T14" fmla="*/ 30 w 36"/>
                <a:gd name="T15" fmla="*/ 24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2"/>
                  </a:lnTo>
                  <a:lnTo>
                    <a:pt x="30" y="18"/>
                  </a:lnTo>
                  <a:lnTo>
                    <a:pt x="30" y="24"/>
                  </a:lnTo>
                  <a:lnTo>
                    <a:pt x="36" y="30"/>
                  </a:lnTo>
                  <a:lnTo>
                    <a:pt x="30" y="30"/>
                  </a:lnTo>
                  <a:lnTo>
                    <a:pt x="24" y="24"/>
                  </a:lnTo>
                  <a:lnTo>
                    <a:pt x="18" y="18"/>
                  </a:lnTo>
                  <a:lnTo>
                    <a:pt x="12" y="18"/>
                  </a:lnTo>
                  <a:lnTo>
                    <a:pt x="6"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18" name="Freeform 597"/>
            <p:cNvSpPr>
              <a:spLocks/>
            </p:cNvSpPr>
            <p:nvPr/>
          </p:nvSpPr>
          <p:spPr bwMode="auto">
            <a:xfrm>
              <a:off x="5239" y="1099"/>
              <a:ext cx="24" cy="30"/>
            </a:xfrm>
            <a:custGeom>
              <a:avLst/>
              <a:gdLst>
                <a:gd name="T0" fmla="*/ 0 w 24"/>
                <a:gd name="T1" fmla="*/ 0 h 30"/>
                <a:gd name="T2" fmla="*/ 0 w 24"/>
                <a:gd name="T3" fmla="*/ 0 h 30"/>
                <a:gd name="T4" fmla="*/ 6 w 24"/>
                <a:gd name="T5" fmla="*/ 6 h 30"/>
                <a:gd name="T6" fmla="*/ 12 w 24"/>
                <a:gd name="T7" fmla="*/ 6 h 30"/>
                <a:gd name="T8" fmla="*/ 12 w 24"/>
                <a:gd name="T9" fmla="*/ 12 h 30"/>
                <a:gd name="T10" fmla="*/ 18 w 24"/>
                <a:gd name="T11" fmla="*/ 18 h 30"/>
                <a:gd name="T12" fmla="*/ 24 w 24"/>
                <a:gd name="T13" fmla="*/ 24 h 30"/>
                <a:gd name="T14" fmla="*/ 24 w 24"/>
                <a:gd name="T15" fmla="*/ 24 h 30"/>
                <a:gd name="T16" fmla="*/ 24 w 24"/>
                <a:gd name="T17" fmla="*/ 30 h 30"/>
                <a:gd name="T18" fmla="*/ 24 w 24"/>
                <a:gd name="T19" fmla="*/ 24 h 30"/>
                <a:gd name="T20" fmla="*/ 18 w 24"/>
                <a:gd name="T21" fmla="*/ 24 h 30"/>
                <a:gd name="T22" fmla="*/ 12 w 24"/>
                <a:gd name="T23" fmla="*/ 18 h 30"/>
                <a:gd name="T24" fmla="*/ 12 w 24"/>
                <a:gd name="T25" fmla="*/ 18 h 30"/>
                <a:gd name="T26" fmla="*/ 6 w 24"/>
                <a:gd name="T27" fmla="*/ 12 h 30"/>
                <a:gd name="T28" fmla="*/ 6 w 24"/>
                <a:gd name="T29" fmla="*/ 6 h 30"/>
                <a:gd name="T30" fmla="*/ 0 w 24"/>
                <a:gd name="T31" fmla="*/ 6 h 30"/>
                <a:gd name="T32" fmla="*/ 0 w 24"/>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0"/>
                <a:gd name="T53" fmla="*/ 24 w 24"/>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0">
                  <a:moveTo>
                    <a:pt x="0" y="0"/>
                  </a:moveTo>
                  <a:lnTo>
                    <a:pt x="0" y="0"/>
                  </a:lnTo>
                  <a:lnTo>
                    <a:pt x="6" y="6"/>
                  </a:lnTo>
                  <a:lnTo>
                    <a:pt x="12" y="6"/>
                  </a:lnTo>
                  <a:lnTo>
                    <a:pt x="12" y="12"/>
                  </a:lnTo>
                  <a:lnTo>
                    <a:pt x="18" y="18"/>
                  </a:lnTo>
                  <a:lnTo>
                    <a:pt x="24" y="24"/>
                  </a:lnTo>
                  <a:lnTo>
                    <a:pt x="24" y="30"/>
                  </a:lnTo>
                  <a:lnTo>
                    <a:pt x="24" y="24"/>
                  </a:lnTo>
                  <a:lnTo>
                    <a:pt x="18" y="24"/>
                  </a:lnTo>
                  <a:lnTo>
                    <a:pt x="12" y="18"/>
                  </a:lnTo>
                  <a:lnTo>
                    <a:pt x="6"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19" name="Freeform 598"/>
            <p:cNvSpPr>
              <a:spLocks/>
            </p:cNvSpPr>
            <p:nvPr/>
          </p:nvSpPr>
          <p:spPr bwMode="auto">
            <a:xfrm>
              <a:off x="5239" y="1117"/>
              <a:ext cx="18" cy="18"/>
            </a:xfrm>
            <a:custGeom>
              <a:avLst/>
              <a:gdLst>
                <a:gd name="T0" fmla="*/ 6 w 18"/>
                <a:gd name="T1" fmla="*/ 0 h 18"/>
                <a:gd name="T2" fmla="*/ 6 w 18"/>
                <a:gd name="T3" fmla="*/ 0 h 18"/>
                <a:gd name="T4" fmla="*/ 6 w 18"/>
                <a:gd name="T5" fmla="*/ 0 h 18"/>
                <a:gd name="T6" fmla="*/ 12 w 18"/>
                <a:gd name="T7" fmla="*/ 6 h 18"/>
                <a:gd name="T8" fmla="*/ 12 w 18"/>
                <a:gd name="T9" fmla="*/ 6 h 18"/>
                <a:gd name="T10" fmla="*/ 18 w 18"/>
                <a:gd name="T11" fmla="*/ 12 h 18"/>
                <a:gd name="T12" fmla="*/ 18 w 18"/>
                <a:gd name="T13" fmla="*/ 12 h 18"/>
                <a:gd name="T14" fmla="*/ 18 w 18"/>
                <a:gd name="T15" fmla="*/ 18 h 18"/>
                <a:gd name="T16" fmla="*/ 18 w 18"/>
                <a:gd name="T17" fmla="*/ 18 h 18"/>
                <a:gd name="T18" fmla="*/ 18 w 18"/>
                <a:gd name="T19" fmla="*/ 18 h 18"/>
                <a:gd name="T20" fmla="*/ 18 w 18"/>
                <a:gd name="T21" fmla="*/ 12 h 18"/>
                <a:gd name="T22" fmla="*/ 12 w 18"/>
                <a:gd name="T23" fmla="*/ 12 h 18"/>
                <a:gd name="T24" fmla="*/ 6 w 18"/>
                <a:gd name="T25" fmla="*/ 6 h 18"/>
                <a:gd name="T26" fmla="*/ 6 w 18"/>
                <a:gd name="T27" fmla="*/ 6 h 18"/>
                <a:gd name="T28" fmla="*/ 6 w 18"/>
                <a:gd name="T29" fmla="*/ 6 h 18"/>
                <a:gd name="T30" fmla="*/ 0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6" y="0"/>
                  </a:lnTo>
                  <a:lnTo>
                    <a:pt x="12" y="6"/>
                  </a:lnTo>
                  <a:lnTo>
                    <a:pt x="18" y="12"/>
                  </a:lnTo>
                  <a:lnTo>
                    <a:pt x="18" y="18"/>
                  </a:lnTo>
                  <a:lnTo>
                    <a:pt x="18" y="12"/>
                  </a:lnTo>
                  <a:lnTo>
                    <a:pt x="12" y="12"/>
                  </a:lnTo>
                  <a:lnTo>
                    <a:pt x="6" y="6"/>
                  </a:lnTo>
                  <a:lnTo>
                    <a:pt x="0" y="0"/>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20" name="Freeform 599"/>
            <p:cNvSpPr>
              <a:spLocks/>
            </p:cNvSpPr>
            <p:nvPr/>
          </p:nvSpPr>
          <p:spPr bwMode="auto">
            <a:xfrm>
              <a:off x="5257" y="974"/>
              <a:ext cx="18" cy="24"/>
            </a:xfrm>
            <a:custGeom>
              <a:avLst/>
              <a:gdLst>
                <a:gd name="T0" fmla="*/ 18 w 18"/>
                <a:gd name="T1" fmla="*/ 24 h 24"/>
                <a:gd name="T2" fmla="*/ 18 w 18"/>
                <a:gd name="T3" fmla="*/ 18 h 24"/>
                <a:gd name="T4" fmla="*/ 12 w 18"/>
                <a:gd name="T5" fmla="*/ 18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0 h 24"/>
                <a:gd name="T22" fmla="*/ 6 w 18"/>
                <a:gd name="T23" fmla="*/ 6 h 24"/>
                <a:gd name="T24" fmla="*/ 12 w 18"/>
                <a:gd name="T25" fmla="*/ 6 h 24"/>
                <a:gd name="T26" fmla="*/ 12 w 18"/>
                <a:gd name="T27" fmla="*/ 12 h 24"/>
                <a:gd name="T28" fmla="*/ 18 w 18"/>
                <a:gd name="T29" fmla="*/ 18 h 24"/>
                <a:gd name="T30" fmla="*/ 18 w 18"/>
                <a:gd name="T31" fmla="*/ 18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18"/>
                  </a:lnTo>
                  <a:lnTo>
                    <a:pt x="12" y="18"/>
                  </a:lnTo>
                  <a:lnTo>
                    <a:pt x="6" y="12"/>
                  </a:lnTo>
                  <a:lnTo>
                    <a:pt x="0" y="12"/>
                  </a:lnTo>
                  <a:lnTo>
                    <a:pt x="0" y="6"/>
                  </a:lnTo>
                  <a:lnTo>
                    <a:pt x="0" y="0"/>
                  </a:lnTo>
                  <a:lnTo>
                    <a:pt x="6" y="0"/>
                  </a:lnTo>
                  <a:lnTo>
                    <a:pt x="6" y="6"/>
                  </a:lnTo>
                  <a:lnTo>
                    <a:pt x="12" y="6"/>
                  </a:lnTo>
                  <a:lnTo>
                    <a:pt x="12" y="12"/>
                  </a:lnTo>
                  <a:lnTo>
                    <a:pt x="18" y="18"/>
                  </a:lnTo>
                  <a:lnTo>
                    <a:pt x="18"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21" name="Freeform 600"/>
            <p:cNvSpPr>
              <a:spLocks/>
            </p:cNvSpPr>
            <p:nvPr/>
          </p:nvSpPr>
          <p:spPr bwMode="auto">
            <a:xfrm>
              <a:off x="5275" y="974"/>
              <a:ext cx="12" cy="24"/>
            </a:xfrm>
            <a:custGeom>
              <a:avLst/>
              <a:gdLst>
                <a:gd name="T0" fmla="*/ 0 w 12"/>
                <a:gd name="T1" fmla="*/ 24 h 24"/>
                <a:gd name="T2" fmla="*/ 6 w 12"/>
                <a:gd name="T3" fmla="*/ 18 h 24"/>
                <a:gd name="T4" fmla="*/ 12 w 12"/>
                <a:gd name="T5" fmla="*/ 12 h 24"/>
                <a:gd name="T6" fmla="*/ 12 w 12"/>
                <a:gd name="T7" fmla="*/ 6 h 24"/>
                <a:gd name="T8" fmla="*/ 12 w 12"/>
                <a:gd name="T9" fmla="*/ 0 h 24"/>
                <a:gd name="T10" fmla="*/ 12 w 12"/>
                <a:gd name="T11" fmla="*/ 0 h 24"/>
                <a:gd name="T12" fmla="*/ 6 w 12"/>
                <a:gd name="T13" fmla="*/ 6 h 24"/>
                <a:gd name="T14" fmla="*/ 6 w 12"/>
                <a:gd name="T15" fmla="*/ 18 h 24"/>
                <a:gd name="T16" fmla="*/ 0 w 12"/>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0" y="24"/>
                  </a:moveTo>
                  <a:lnTo>
                    <a:pt x="6" y="18"/>
                  </a:lnTo>
                  <a:lnTo>
                    <a:pt x="12" y="12"/>
                  </a:lnTo>
                  <a:lnTo>
                    <a:pt x="12" y="6"/>
                  </a:lnTo>
                  <a:lnTo>
                    <a:pt x="12" y="0"/>
                  </a:lnTo>
                  <a:lnTo>
                    <a:pt x="6" y="6"/>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22" name="Freeform 601"/>
            <p:cNvSpPr>
              <a:spLocks/>
            </p:cNvSpPr>
            <p:nvPr/>
          </p:nvSpPr>
          <p:spPr bwMode="auto">
            <a:xfrm>
              <a:off x="5269" y="968"/>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6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6" y="18"/>
                  </a:lnTo>
                  <a:lnTo>
                    <a:pt x="6"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23" name="Freeform 602"/>
            <p:cNvSpPr>
              <a:spLocks/>
            </p:cNvSpPr>
            <p:nvPr/>
          </p:nvSpPr>
          <p:spPr bwMode="auto">
            <a:xfrm>
              <a:off x="5281" y="980"/>
              <a:ext cx="18" cy="23"/>
            </a:xfrm>
            <a:custGeom>
              <a:avLst/>
              <a:gdLst>
                <a:gd name="T0" fmla="*/ 0 w 18"/>
                <a:gd name="T1" fmla="*/ 23 h 23"/>
                <a:gd name="T2" fmla="*/ 0 w 18"/>
                <a:gd name="T3" fmla="*/ 23 h 23"/>
                <a:gd name="T4" fmla="*/ 6 w 18"/>
                <a:gd name="T5" fmla="*/ 18 h 23"/>
                <a:gd name="T6" fmla="*/ 6 w 18"/>
                <a:gd name="T7" fmla="*/ 12 h 23"/>
                <a:gd name="T8" fmla="*/ 12 w 18"/>
                <a:gd name="T9" fmla="*/ 12 h 23"/>
                <a:gd name="T10" fmla="*/ 12 w 18"/>
                <a:gd name="T11" fmla="*/ 6 h 23"/>
                <a:gd name="T12" fmla="*/ 18 w 18"/>
                <a:gd name="T13" fmla="*/ 0 h 23"/>
                <a:gd name="T14" fmla="*/ 18 w 18"/>
                <a:gd name="T15" fmla="*/ 0 h 23"/>
                <a:gd name="T16" fmla="*/ 18 w 18"/>
                <a:gd name="T17" fmla="*/ 0 h 23"/>
                <a:gd name="T18" fmla="*/ 18 w 18"/>
                <a:gd name="T19" fmla="*/ 6 h 23"/>
                <a:gd name="T20" fmla="*/ 18 w 18"/>
                <a:gd name="T21" fmla="*/ 6 h 23"/>
                <a:gd name="T22" fmla="*/ 18 w 18"/>
                <a:gd name="T23" fmla="*/ 12 h 23"/>
                <a:gd name="T24" fmla="*/ 12 w 18"/>
                <a:gd name="T25" fmla="*/ 12 h 23"/>
                <a:gd name="T26" fmla="*/ 6 w 18"/>
                <a:gd name="T27" fmla="*/ 18 h 23"/>
                <a:gd name="T28" fmla="*/ 6 w 18"/>
                <a:gd name="T29" fmla="*/ 18 h 23"/>
                <a:gd name="T30" fmla="*/ 0 w 18"/>
                <a:gd name="T31" fmla="*/ 23 h 23"/>
                <a:gd name="T32" fmla="*/ 0 w 18"/>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3"/>
                <a:gd name="T53" fmla="*/ 18 w 18"/>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3">
                  <a:moveTo>
                    <a:pt x="0" y="23"/>
                  </a:moveTo>
                  <a:lnTo>
                    <a:pt x="0" y="23"/>
                  </a:lnTo>
                  <a:lnTo>
                    <a:pt x="6" y="18"/>
                  </a:lnTo>
                  <a:lnTo>
                    <a:pt x="6" y="12"/>
                  </a:lnTo>
                  <a:lnTo>
                    <a:pt x="12" y="12"/>
                  </a:lnTo>
                  <a:lnTo>
                    <a:pt x="12" y="6"/>
                  </a:lnTo>
                  <a:lnTo>
                    <a:pt x="18" y="0"/>
                  </a:lnTo>
                  <a:lnTo>
                    <a:pt x="18" y="6"/>
                  </a:lnTo>
                  <a:lnTo>
                    <a:pt x="18" y="12"/>
                  </a:lnTo>
                  <a:lnTo>
                    <a:pt x="12" y="12"/>
                  </a:lnTo>
                  <a:lnTo>
                    <a:pt x="6" y="18"/>
                  </a:lnTo>
                  <a:lnTo>
                    <a:pt x="0"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24" name="Freeform 603"/>
            <p:cNvSpPr>
              <a:spLocks/>
            </p:cNvSpPr>
            <p:nvPr/>
          </p:nvSpPr>
          <p:spPr bwMode="auto">
            <a:xfrm>
              <a:off x="5263" y="1123"/>
              <a:ext cx="36" cy="12"/>
            </a:xfrm>
            <a:custGeom>
              <a:avLst/>
              <a:gdLst>
                <a:gd name="T0" fmla="*/ 0 w 36"/>
                <a:gd name="T1" fmla="*/ 6 h 12"/>
                <a:gd name="T2" fmla="*/ 6 w 36"/>
                <a:gd name="T3" fmla="*/ 0 h 12"/>
                <a:gd name="T4" fmla="*/ 6 w 36"/>
                <a:gd name="T5" fmla="*/ 0 h 12"/>
                <a:gd name="T6" fmla="*/ 12 w 36"/>
                <a:gd name="T7" fmla="*/ 0 h 12"/>
                <a:gd name="T8" fmla="*/ 18 w 36"/>
                <a:gd name="T9" fmla="*/ 0 h 12"/>
                <a:gd name="T10" fmla="*/ 24 w 36"/>
                <a:gd name="T11" fmla="*/ 0 h 12"/>
                <a:gd name="T12" fmla="*/ 30 w 36"/>
                <a:gd name="T13" fmla="*/ 6 h 12"/>
                <a:gd name="T14" fmla="*/ 30 w 36"/>
                <a:gd name="T15" fmla="*/ 6 h 12"/>
                <a:gd name="T16" fmla="*/ 36 w 36"/>
                <a:gd name="T17" fmla="*/ 6 h 12"/>
                <a:gd name="T18" fmla="*/ 30 w 36"/>
                <a:gd name="T19" fmla="*/ 6 h 12"/>
                <a:gd name="T20" fmla="*/ 30 w 36"/>
                <a:gd name="T21" fmla="*/ 12 h 12"/>
                <a:gd name="T22" fmla="*/ 24 w 36"/>
                <a:gd name="T23" fmla="*/ 6 h 12"/>
                <a:gd name="T24" fmla="*/ 18 w 36"/>
                <a:gd name="T25" fmla="*/ 6 h 12"/>
                <a:gd name="T26" fmla="*/ 12 w 36"/>
                <a:gd name="T27" fmla="*/ 6 h 12"/>
                <a:gd name="T28" fmla="*/ 6 w 36"/>
                <a:gd name="T29" fmla="*/ 6 h 12"/>
                <a:gd name="T30" fmla="*/ 6 w 36"/>
                <a:gd name="T31" fmla="*/ 6 h 12"/>
                <a:gd name="T32" fmla="*/ 0 w 36"/>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6"/>
                  </a:moveTo>
                  <a:lnTo>
                    <a:pt x="6" y="0"/>
                  </a:lnTo>
                  <a:lnTo>
                    <a:pt x="12" y="0"/>
                  </a:lnTo>
                  <a:lnTo>
                    <a:pt x="18" y="0"/>
                  </a:lnTo>
                  <a:lnTo>
                    <a:pt x="24" y="0"/>
                  </a:lnTo>
                  <a:lnTo>
                    <a:pt x="30" y="6"/>
                  </a:lnTo>
                  <a:lnTo>
                    <a:pt x="36" y="6"/>
                  </a:lnTo>
                  <a:lnTo>
                    <a:pt x="30" y="6"/>
                  </a:lnTo>
                  <a:lnTo>
                    <a:pt x="30" y="12"/>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25" name="Freeform 604"/>
            <p:cNvSpPr>
              <a:spLocks/>
            </p:cNvSpPr>
            <p:nvPr/>
          </p:nvSpPr>
          <p:spPr bwMode="auto">
            <a:xfrm>
              <a:off x="5257" y="1135"/>
              <a:ext cx="30" cy="12"/>
            </a:xfrm>
            <a:custGeom>
              <a:avLst/>
              <a:gdLst>
                <a:gd name="T0" fmla="*/ 0 w 30"/>
                <a:gd name="T1" fmla="*/ 0 h 12"/>
                <a:gd name="T2" fmla="*/ 6 w 30"/>
                <a:gd name="T3" fmla="*/ 0 h 12"/>
                <a:gd name="T4" fmla="*/ 6 w 30"/>
                <a:gd name="T5" fmla="*/ 0 h 12"/>
                <a:gd name="T6" fmla="*/ 12 w 30"/>
                <a:gd name="T7" fmla="*/ 0 h 12"/>
                <a:gd name="T8" fmla="*/ 18 w 30"/>
                <a:gd name="T9" fmla="*/ 0 h 12"/>
                <a:gd name="T10" fmla="*/ 24 w 30"/>
                <a:gd name="T11" fmla="*/ 0 h 12"/>
                <a:gd name="T12" fmla="*/ 30 w 30"/>
                <a:gd name="T13" fmla="*/ 6 h 12"/>
                <a:gd name="T14" fmla="*/ 30 w 30"/>
                <a:gd name="T15" fmla="*/ 6 h 12"/>
                <a:gd name="T16" fmla="*/ 30 w 30"/>
                <a:gd name="T17" fmla="*/ 12 h 12"/>
                <a:gd name="T18" fmla="*/ 30 w 30"/>
                <a:gd name="T19" fmla="*/ 12 h 12"/>
                <a:gd name="T20" fmla="*/ 30 w 30"/>
                <a:gd name="T21" fmla="*/ 12 h 12"/>
                <a:gd name="T22" fmla="*/ 24 w 30"/>
                <a:gd name="T23" fmla="*/ 12 h 12"/>
                <a:gd name="T24" fmla="*/ 18 w 30"/>
                <a:gd name="T25" fmla="*/ 6 h 12"/>
                <a:gd name="T26" fmla="*/ 12 w 30"/>
                <a:gd name="T27" fmla="*/ 6 h 12"/>
                <a:gd name="T28" fmla="*/ 6 w 30"/>
                <a:gd name="T29" fmla="*/ 0 h 12"/>
                <a:gd name="T30" fmla="*/ 0 w 30"/>
                <a:gd name="T31" fmla="*/ 0 h 12"/>
                <a:gd name="T32" fmla="*/ 0 w 3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0" y="0"/>
                  </a:moveTo>
                  <a:lnTo>
                    <a:pt x="6" y="0"/>
                  </a:lnTo>
                  <a:lnTo>
                    <a:pt x="12" y="0"/>
                  </a:lnTo>
                  <a:lnTo>
                    <a:pt x="18" y="0"/>
                  </a:lnTo>
                  <a:lnTo>
                    <a:pt x="24" y="0"/>
                  </a:lnTo>
                  <a:lnTo>
                    <a:pt x="30" y="6"/>
                  </a:lnTo>
                  <a:lnTo>
                    <a:pt x="30" y="12"/>
                  </a:lnTo>
                  <a:lnTo>
                    <a:pt x="24" y="12"/>
                  </a:lnTo>
                  <a:lnTo>
                    <a:pt x="18" y="6"/>
                  </a:lnTo>
                  <a:lnTo>
                    <a:pt x="12"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26" name="Freeform 605"/>
            <p:cNvSpPr>
              <a:spLocks/>
            </p:cNvSpPr>
            <p:nvPr/>
          </p:nvSpPr>
          <p:spPr bwMode="auto">
            <a:xfrm>
              <a:off x="5275" y="1111"/>
              <a:ext cx="30" cy="6"/>
            </a:xfrm>
            <a:custGeom>
              <a:avLst/>
              <a:gdLst>
                <a:gd name="T0" fmla="*/ 0 w 30"/>
                <a:gd name="T1" fmla="*/ 0 h 6"/>
                <a:gd name="T2" fmla="*/ 0 w 30"/>
                <a:gd name="T3" fmla="*/ 0 h 6"/>
                <a:gd name="T4" fmla="*/ 6 w 30"/>
                <a:gd name="T5" fmla="*/ 0 h 6"/>
                <a:gd name="T6" fmla="*/ 6 w 30"/>
                <a:gd name="T7" fmla="*/ 0 h 6"/>
                <a:gd name="T8" fmla="*/ 12 w 30"/>
                <a:gd name="T9" fmla="*/ 0 h 6"/>
                <a:gd name="T10" fmla="*/ 18 w 30"/>
                <a:gd name="T11" fmla="*/ 0 h 6"/>
                <a:gd name="T12" fmla="*/ 24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6 w 30"/>
                <a:gd name="T29" fmla="*/ 0 h 6"/>
                <a:gd name="T30" fmla="*/ 0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0" y="0"/>
                  </a:ln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27" name="Freeform 606"/>
            <p:cNvSpPr>
              <a:spLocks/>
            </p:cNvSpPr>
            <p:nvPr/>
          </p:nvSpPr>
          <p:spPr bwMode="auto">
            <a:xfrm>
              <a:off x="5275" y="1087"/>
              <a:ext cx="42" cy="12"/>
            </a:xfrm>
            <a:custGeom>
              <a:avLst/>
              <a:gdLst>
                <a:gd name="T0" fmla="*/ 0 w 42"/>
                <a:gd name="T1" fmla="*/ 12 h 12"/>
                <a:gd name="T2" fmla="*/ 6 w 42"/>
                <a:gd name="T3" fmla="*/ 12 h 12"/>
                <a:gd name="T4" fmla="*/ 12 w 42"/>
                <a:gd name="T5" fmla="*/ 6 h 12"/>
                <a:gd name="T6" fmla="*/ 18 w 42"/>
                <a:gd name="T7" fmla="*/ 6 h 12"/>
                <a:gd name="T8" fmla="*/ 24 w 42"/>
                <a:gd name="T9" fmla="*/ 6 h 12"/>
                <a:gd name="T10" fmla="*/ 30 w 42"/>
                <a:gd name="T11" fmla="*/ 0 h 12"/>
                <a:gd name="T12" fmla="*/ 36 w 42"/>
                <a:gd name="T13" fmla="*/ 0 h 12"/>
                <a:gd name="T14" fmla="*/ 36 w 42"/>
                <a:gd name="T15" fmla="*/ 0 h 12"/>
                <a:gd name="T16" fmla="*/ 42 w 42"/>
                <a:gd name="T17" fmla="*/ 6 h 12"/>
                <a:gd name="T18" fmla="*/ 42 w 42"/>
                <a:gd name="T19" fmla="*/ 6 h 12"/>
                <a:gd name="T20" fmla="*/ 36 w 42"/>
                <a:gd name="T21" fmla="*/ 12 h 12"/>
                <a:gd name="T22" fmla="*/ 30 w 42"/>
                <a:gd name="T23" fmla="*/ 12 h 12"/>
                <a:gd name="T24" fmla="*/ 24 w 42"/>
                <a:gd name="T25" fmla="*/ 12 h 12"/>
                <a:gd name="T26" fmla="*/ 18 w 42"/>
                <a:gd name="T27" fmla="*/ 12 h 12"/>
                <a:gd name="T28" fmla="*/ 12 w 42"/>
                <a:gd name="T29" fmla="*/ 12 h 12"/>
                <a:gd name="T30" fmla="*/ 6 w 42"/>
                <a:gd name="T31" fmla="*/ 12 h 12"/>
                <a:gd name="T32" fmla="*/ 0 w 4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12"/>
                  </a:moveTo>
                  <a:lnTo>
                    <a:pt x="6" y="12"/>
                  </a:lnTo>
                  <a:lnTo>
                    <a:pt x="12" y="6"/>
                  </a:lnTo>
                  <a:lnTo>
                    <a:pt x="18" y="6"/>
                  </a:lnTo>
                  <a:lnTo>
                    <a:pt x="24" y="6"/>
                  </a:lnTo>
                  <a:lnTo>
                    <a:pt x="30" y="0"/>
                  </a:lnTo>
                  <a:lnTo>
                    <a:pt x="36" y="0"/>
                  </a:lnTo>
                  <a:lnTo>
                    <a:pt x="42" y="6"/>
                  </a:lnTo>
                  <a:lnTo>
                    <a:pt x="36" y="12"/>
                  </a:lnTo>
                  <a:lnTo>
                    <a:pt x="30" y="12"/>
                  </a:lnTo>
                  <a:lnTo>
                    <a:pt x="24" y="12"/>
                  </a:lnTo>
                  <a:lnTo>
                    <a:pt x="18" y="12"/>
                  </a:lnTo>
                  <a:lnTo>
                    <a:pt x="12" y="12"/>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28" name="Freeform 607"/>
            <p:cNvSpPr>
              <a:spLocks/>
            </p:cNvSpPr>
            <p:nvPr/>
          </p:nvSpPr>
          <p:spPr bwMode="auto">
            <a:xfrm>
              <a:off x="5287" y="1069"/>
              <a:ext cx="36" cy="12"/>
            </a:xfrm>
            <a:custGeom>
              <a:avLst/>
              <a:gdLst>
                <a:gd name="T0" fmla="*/ 0 w 36"/>
                <a:gd name="T1" fmla="*/ 12 h 12"/>
                <a:gd name="T2" fmla="*/ 0 w 36"/>
                <a:gd name="T3" fmla="*/ 12 h 12"/>
                <a:gd name="T4" fmla="*/ 6 w 36"/>
                <a:gd name="T5" fmla="*/ 12 h 12"/>
                <a:gd name="T6" fmla="*/ 12 w 36"/>
                <a:gd name="T7" fmla="*/ 6 h 12"/>
                <a:gd name="T8" fmla="*/ 18 w 36"/>
                <a:gd name="T9" fmla="*/ 6 h 12"/>
                <a:gd name="T10" fmla="*/ 30 w 36"/>
                <a:gd name="T11" fmla="*/ 6 h 12"/>
                <a:gd name="T12" fmla="*/ 36 w 36"/>
                <a:gd name="T13" fmla="*/ 0 h 12"/>
                <a:gd name="T14" fmla="*/ 36 w 36"/>
                <a:gd name="T15" fmla="*/ 0 h 12"/>
                <a:gd name="T16" fmla="*/ 36 w 36"/>
                <a:gd name="T17" fmla="*/ 6 h 12"/>
                <a:gd name="T18" fmla="*/ 36 w 36"/>
                <a:gd name="T19" fmla="*/ 6 h 12"/>
                <a:gd name="T20" fmla="*/ 30 w 36"/>
                <a:gd name="T21" fmla="*/ 6 h 12"/>
                <a:gd name="T22" fmla="*/ 24 w 36"/>
                <a:gd name="T23" fmla="*/ 12 h 12"/>
                <a:gd name="T24" fmla="*/ 18 w 36"/>
                <a:gd name="T25" fmla="*/ 12 h 12"/>
                <a:gd name="T26" fmla="*/ 12 w 36"/>
                <a:gd name="T27" fmla="*/ 12 h 12"/>
                <a:gd name="T28" fmla="*/ 6 w 36"/>
                <a:gd name="T29" fmla="*/ 12 h 12"/>
                <a:gd name="T30" fmla="*/ 0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0" y="12"/>
                  </a:lnTo>
                  <a:lnTo>
                    <a:pt x="6" y="12"/>
                  </a:lnTo>
                  <a:lnTo>
                    <a:pt x="12" y="6"/>
                  </a:lnTo>
                  <a:lnTo>
                    <a:pt x="18" y="6"/>
                  </a:lnTo>
                  <a:lnTo>
                    <a:pt x="30" y="6"/>
                  </a:lnTo>
                  <a:lnTo>
                    <a:pt x="36" y="0"/>
                  </a:lnTo>
                  <a:lnTo>
                    <a:pt x="36" y="6"/>
                  </a:lnTo>
                  <a:lnTo>
                    <a:pt x="30" y="6"/>
                  </a:lnTo>
                  <a:lnTo>
                    <a:pt x="24" y="12"/>
                  </a:lnTo>
                  <a:lnTo>
                    <a:pt x="18" y="12"/>
                  </a:lnTo>
                  <a:lnTo>
                    <a:pt x="12" y="12"/>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29" name="Freeform 608"/>
            <p:cNvSpPr>
              <a:spLocks/>
            </p:cNvSpPr>
            <p:nvPr/>
          </p:nvSpPr>
          <p:spPr bwMode="auto">
            <a:xfrm>
              <a:off x="5287" y="1033"/>
              <a:ext cx="42" cy="18"/>
            </a:xfrm>
            <a:custGeom>
              <a:avLst/>
              <a:gdLst>
                <a:gd name="T0" fmla="*/ 0 w 42"/>
                <a:gd name="T1" fmla="*/ 18 h 18"/>
                <a:gd name="T2" fmla="*/ 0 w 42"/>
                <a:gd name="T3" fmla="*/ 18 h 18"/>
                <a:gd name="T4" fmla="*/ 6 w 42"/>
                <a:gd name="T5" fmla="*/ 12 h 18"/>
                <a:gd name="T6" fmla="*/ 12 w 42"/>
                <a:gd name="T7" fmla="*/ 6 h 18"/>
                <a:gd name="T8" fmla="*/ 24 w 42"/>
                <a:gd name="T9" fmla="*/ 6 h 18"/>
                <a:gd name="T10" fmla="*/ 30 w 42"/>
                <a:gd name="T11" fmla="*/ 0 h 18"/>
                <a:gd name="T12" fmla="*/ 36 w 42"/>
                <a:gd name="T13" fmla="*/ 0 h 18"/>
                <a:gd name="T14" fmla="*/ 42 w 42"/>
                <a:gd name="T15" fmla="*/ 0 h 18"/>
                <a:gd name="T16" fmla="*/ 42 w 42"/>
                <a:gd name="T17" fmla="*/ 0 h 18"/>
                <a:gd name="T18" fmla="*/ 42 w 42"/>
                <a:gd name="T19" fmla="*/ 0 h 18"/>
                <a:gd name="T20" fmla="*/ 36 w 42"/>
                <a:gd name="T21" fmla="*/ 6 h 18"/>
                <a:gd name="T22" fmla="*/ 30 w 42"/>
                <a:gd name="T23" fmla="*/ 6 h 18"/>
                <a:gd name="T24" fmla="*/ 24 w 42"/>
                <a:gd name="T25" fmla="*/ 12 h 18"/>
                <a:gd name="T26" fmla="*/ 12 w 42"/>
                <a:gd name="T27" fmla="*/ 12 h 18"/>
                <a:gd name="T28" fmla="*/ 6 w 42"/>
                <a:gd name="T29" fmla="*/ 12 h 18"/>
                <a:gd name="T30" fmla="*/ 0 w 42"/>
                <a:gd name="T31" fmla="*/ 18 h 18"/>
                <a:gd name="T32" fmla="*/ 0 w 4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8"/>
                <a:gd name="T53" fmla="*/ 42 w 4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8">
                  <a:moveTo>
                    <a:pt x="0" y="18"/>
                  </a:moveTo>
                  <a:lnTo>
                    <a:pt x="0" y="18"/>
                  </a:lnTo>
                  <a:lnTo>
                    <a:pt x="6" y="12"/>
                  </a:lnTo>
                  <a:lnTo>
                    <a:pt x="12" y="6"/>
                  </a:lnTo>
                  <a:lnTo>
                    <a:pt x="24" y="6"/>
                  </a:lnTo>
                  <a:lnTo>
                    <a:pt x="30" y="0"/>
                  </a:lnTo>
                  <a:lnTo>
                    <a:pt x="36" y="0"/>
                  </a:lnTo>
                  <a:lnTo>
                    <a:pt x="42" y="0"/>
                  </a:lnTo>
                  <a:lnTo>
                    <a:pt x="36" y="6"/>
                  </a:lnTo>
                  <a:lnTo>
                    <a:pt x="30" y="6"/>
                  </a:lnTo>
                  <a:lnTo>
                    <a:pt x="24" y="12"/>
                  </a:lnTo>
                  <a:lnTo>
                    <a:pt x="12" y="12"/>
                  </a:lnTo>
                  <a:lnTo>
                    <a:pt x="6" y="12"/>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30" name="Freeform 609"/>
            <p:cNvSpPr>
              <a:spLocks/>
            </p:cNvSpPr>
            <p:nvPr/>
          </p:nvSpPr>
          <p:spPr bwMode="auto">
            <a:xfrm>
              <a:off x="5281" y="992"/>
              <a:ext cx="42" cy="29"/>
            </a:xfrm>
            <a:custGeom>
              <a:avLst/>
              <a:gdLst>
                <a:gd name="T0" fmla="*/ 0 w 42"/>
                <a:gd name="T1" fmla="*/ 29 h 29"/>
                <a:gd name="T2" fmla="*/ 6 w 42"/>
                <a:gd name="T3" fmla="*/ 23 h 29"/>
                <a:gd name="T4" fmla="*/ 12 w 42"/>
                <a:gd name="T5" fmla="*/ 17 h 29"/>
                <a:gd name="T6" fmla="*/ 18 w 42"/>
                <a:gd name="T7" fmla="*/ 11 h 29"/>
                <a:gd name="T8" fmla="*/ 24 w 42"/>
                <a:gd name="T9" fmla="*/ 11 h 29"/>
                <a:gd name="T10" fmla="*/ 30 w 42"/>
                <a:gd name="T11" fmla="*/ 6 h 29"/>
                <a:gd name="T12" fmla="*/ 36 w 42"/>
                <a:gd name="T13" fmla="*/ 6 h 29"/>
                <a:gd name="T14" fmla="*/ 36 w 42"/>
                <a:gd name="T15" fmla="*/ 0 h 29"/>
                <a:gd name="T16" fmla="*/ 42 w 42"/>
                <a:gd name="T17" fmla="*/ 6 h 29"/>
                <a:gd name="T18" fmla="*/ 42 w 42"/>
                <a:gd name="T19" fmla="*/ 6 h 29"/>
                <a:gd name="T20" fmla="*/ 36 w 42"/>
                <a:gd name="T21" fmla="*/ 11 h 29"/>
                <a:gd name="T22" fmla="*/ 30 w 42"/>
                <a:gd name="T23" fmla="*/ 11 h 29"/>
                <a:gd name="T24" fmla="*/ 24 w 42"/>
                <a:gd name="T25" fmla="*/ 17 h 29"/>
                <a:gd name="T26" fmla="*/ 18 w 42"/>
                <a:gd name="T27" fmla="*/ 17 h 29"/>
                <a:gd name="T28" fmla="*/ 6 w 42"/>
                <a:gd name="T29" fmla="*/ 23 h 29"/>
                <a:gd name="T30" fmla="*/ 6 w 42"/>
                <a:gd name="T31" fmla="*/ 23 h 29"/>
                <a:gd name="T32" fmla="*/ 0 w 4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9"/>
                <a:gd name="T53" fmla="*/ 42 w 4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9">
                  <a:moveTo>
                    <a:pt x="0" y="29"/>
                  </a:moveTo>
                  <a:lnTo>
                    <a:pt x="6" y="23"/>
                  </a:lnTo>
                  <a:lnTo>
                    <a:pt x="12" y="17"/>
                  </a:lnTo>
                  <a:lnTo>
                    <a:pt x="18" y="11"/>
                  </a:lnTo>
                  <a:lnTo>
                    <a:pt x="24" y="11"/>
                  </a:lnTo>
                  <a:lnTo>
                    <a:pt x="30" y="6"/>
                  </a:lnTo>
                  <a:lnTo>
                    <a:pt x="36" y="6"/>
                  </a:lnTo>
                  <a:lnTo>
                    <a:pt x="36" y="0"/>
                  </a:lnTo>
                  <a:lnTo>
                    <a:pt x="42" y="6"/>
                  </a:lnTo>
                  <a:lnTo>
                    <a:pt x="36" y="11"/>
                  </a:lnTo>
                  <a:lnTo>
                    <a:pt x="30" y="11"/>
                  </a:lnTo>
                  <a:lnTo>
                    <a:pt x="24" y="17"/>
                  </a:lnTo>
                  <a:lnTo>
                    <a:pt x="18" y="17"/>
                  </a:lnTo>
                  <a:lnTo>
                    <a:pt x="6" y="23"/>
                  </a:lnTo>
                  <a:lnTo>
                    <a:pt x="0"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31" name="Freeform 610"/>
            <p:cNvSpPr>
              <a:spLocks/>
            </p:cNvSpPr>
            <p:nvPr/>
          </p:nvSpPr>
          <p:spPr bwMode="auto">
            <a:xfrm>
              <a:off x="5287" y="1045"/>
              <a:ext cx="36" cy="24"/>
            </a:xfrm>
            <a:custGeom>
              <a:avLst/>
              <a:gdLst>
                <a:gd name="T0" fmla="*/ 0 w 36"/>
                <a:gd name="T1" fmla="*/ 24 h 24"/>
                <a:gd name="T2" fmla="*/ 0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6 h 24"/>
                <a:gd name="T18" fmla="*/ 36 w 36"/>
                <a:gd name="T19" fmla="*/ 6 h 24"/>
                <a:gd name="T20" fmla="*/ 30 w 36"/>
                <a:gd name="T21" fmla="*/ 12 h 24"/>
                <a:gd name="T22" fmla="*/ 24 w 36"/>
                <a:gd name="T23" fmla="*/ 12 h 24"/>
                <a:gd name="T24" fmla="*/ 18 w 36"/>
                <a:gd name="T25" fmla="*/ 18 h 24"/>
                <a:gd name="T26" fmla="*/ 12 w 36"/>
                <a:gd name="T27" fmla="*/ 18 h 24"/>
                <a:gd name="T28" fmla="*/ 6 w 36"/>
                <a:gd name="T29" fmla="*/ 18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18"/>
                  </a:lnTo>
                  <a:lnTo>
                    <a:pt x="6" y="18"/>
                  </a:lnTo>
                  <a:lnTo>
                    <a:pt x="12" y="12"/>
                  </a:lnTo>
                  <a:lnTo>
                    <a:pt x="18" y="6"/>
                  </a:lnTo>
                  <a:lnTo>
                    <a:pt x="24" y="6"/>
                  </a:lnTo>
                  <a:lnTo>
                    <a:pt x="30" y="0"/>
                  </a:lnTo>
                  <a:lnTo>
                    <a:pt x="36" y="0"/>
                  </a:lnTo>
                  <a:lnTo>
                    <a:pt x="36" y="6"/>
                  </a:lnTo>
                  <a:lnTo>
                    <a:pt x="30" y="12"/>
                  </a:lnTo>
                  <a:lnTo>
                    <a:pt x="24" y="12"/>
                  </a:lnTo>
                  <a:lnTo>
                    <a:pt x="18" y="18"/>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32" name="Freeform 611"/>
            <p:cNvSpPr>
              <a:spLocks/>
            </p:cNvSpPr>
            <p:nvPr/>
          </p:nvSpPr>
          <p:spPr bwMode="auto">
            <a:xfrm>
              <a:off x="5239" y="1033"/>
              <a:ext cx="48" cy="30"/>
            </a:xfrm>
            <a:custGeom>
              <a:avLst/>
              <a:gdLst>
                <a:gd name="T0" fmla="*/ 0 w 48"/>
                <a:gd name="T1" fmla="*/ 0 h 30"/>
                <a:gd name="T2" fmla="*/ 0 w 48"/>
                <a:gd name="T3" fmla="*/ 0 h 30"/>
                <a:gd name="T4" fmla="*/ 6 w 48"/>
                <a:gd name="T5" fmla="*/ 0 h 30"/>
                <a:gd name="T6" fmla="*/ 12 w 48"/>
                <a:gd name="T7" fmla="*/ 6 h 30"/>
                <a:gd name="T8" fmla="*/ 24 w 48"/>
                <a:gd name="T9" fmla="*/ 12 h 30"/>
                <a:gd name="T10" fmla="*/ 30 w 48"/>
                <a:gd name="T11" fmla="*/ 12 h 30"/>
                <a:gd name="T12" fmla="*/ 42 w 48"/>
                <a:gd name="T13" fmla="*/ 24 h 30"/>
                <a:gd name="T14" fmla="*/ 48 w 48"/>
                <a:gd name="T15" fmla="*/ 30 h 30"/>
                <a:gd name="T16" fmla="*/ 48 w 48"/>
                <a:gd name="T17" fmla="*/ 30 h 30"/>
                <a:gd name="T18" fmla="*/ 48 w 48"/>
                <a:gd name="T19" fmla="*/ 30 h 30"/>
                <a:gd name="T20" fmla="*/ 36 w 48"/>
                <a:gd name="T21" fmla="*/ 30 h 30"/>
                <a:gd name="T22" fmla="*/ 30 w 48"/>
                <a:gd name="T23" fmla="*/ 24 h 30"/>
                <a:gd name="T24" fmla="*/ 18 w 48"/>
                <a:gd name="T25" fmla="*/ 18 h 30"/>
                <a:gd name="T26" fmla="*/ 12 w 48"/>
                <a:gd name="T27" fmla="*/ 12 h 30"/>
                <a:gd name="T28" fmla="*/ 6 w 48"/>
                <a:gd name="T29" fmla="*/ 6 h 30"/>
                <a:gd name="T30" fmla="*/ 0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0" y="0"/>
                  </a:lnTo>
                  <a:lnTo>
                    <a:pt x="6" y="0"/>
                  </a:lnTo>
                  <a:lnTo>
                    <a:pt x="12" y="6"/>
                  </a:lnTo>
                  <a:lnTo>
                    <a:pt x="24" y="12"/>
                  </a:lnTo>
                  <a:lnTo>
                    <a:pt x="30" y="12"/>
                  </a:lnTo>
                  <a:lnTo>
                    <a:pt x="42" y="24"/>
                  </a:lnTo>
                  <a:lnTo>
                    <a:pt x="48" y="30"/>
                  </a:lnTo>
                  <a:lnTo>
                    <a:pt x="36" y="30"/>
                  </a:lnTo>
                  <a:lnTo>
                    <a:pt x="30" y="24"/>
                  </a:lnTo>
                  <a:lnTo>
                    <a:pt x="18"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33" name="Freeform 612"/>
            <p:cNvSpPr>
              <a:spLocks/>
            </p:cNvSpPr>
            <p:nvPr/>
          </p:nvSpPr>
          <p:spPr bwMode="auto">
            <a:xfrm>
              <a:off x="5245" y="1009"/>
              <a:ext cx="42" cy="30"/>
            </a:xfrm>
            <a:custGeom>
              <a:avLst/>
              <a:gdLst>
                <a:gd name="T0" fmla="*/ 0 w 42"/>
                <a:gd name="T1" fmla="*/ 0 h 30"/>
                <a:gd name="T2" fmla="*/ 6 w 42"/>
                <a:gd name="T3" fmla="*/ 0 h 30"/>
                <a:gd name="T4" fmla="*/ 6 w 42"/>
                <a:gd name="T5" fmla="*/ 0 h 30"/>
                <a:gd name="T6" fmla="*/ 12 w 42"/>
                <a:gd name="T7" fmla="*/ 6 h 30"/>
                <a:gd name="T8" fmla="*/ 18 w 42"/>
                <a:gd name="T9" fmla="*/ 6 h 30"/>
                <a:gd name="T10" fmla="*/ 24 w 42"/>
                <a:gd name="T11" fmla="*/ 12 h 30"/>
                <a:gd name="T12" fmla="*/ 36 w 42"/>
                <a:gd name="T13" fmla="*/ 18 h 30"/>
                <a:gd name="T14" fmla="*/ 42 w 42"/>
                <a:gd name="T15" fmla="*/ 24 h 30"/>
                <a:gd name="T16" fmla="*/ 42 w 42"/>
                <a:gd name="T17" fmla="*/ 30 h 30"/>
                <a:gd name="T18" fmla="*/ 36 w 42"/>
                <a:gd name="T19" fmla="*/ 24 h 30"/>
                <a:gd name="T20" fmla="*/ 30 w 42"/>
                <a:gd name="T21" fmla="*/ 24 h 30"/>
                <a:gd name="T22" fmla="*/ 24 w 42"/>
                <a:gd name="T23" fmla="*/ 18 h 30"/>
                <a:gd name="T24" fmla="*/ 18 w 42"/>
                <a:gd name="T25" fmla="*/ 12 h 30"/>
                <a:gd name="T26" fmla="*/ 12 w 42"/>
                <a:gd name="T27" fmla="*/ 12 h 30"/>
                <a:gd name="T28" fmla="*/ 6 w 42"/>
                <a:gd name="T29" fmla="*/ 6 h 30"/>
                <a:gd name="T30" fmla="*/ 0 w 42"/>
                <a:gd name="T31" fmla="*/ 0 h 30"/>
                <a:gd name="T32" fmla="*/ 0 w 42"/>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0" y="0"/>
                  </a:moveTo>
                  <a:lnTo>
                    <a:pt x="6" y="0"/>
                  </a:lnTo>
                  <a:lnTo>
                    <a:pt x="12" y="6"/>
                  </a:lnTo>
                  <a:lnTo>
                    <a:pt x="18" y="6"/>
                  </a:lnTo>
                  <a:lnTo>
                    <a:pt x="24" y="12"/>
                  </a:lnTo>
                  <a:lnTo>
                    <a:pt x="36" y="18"/>
                  </a:lnTo>
                  <a:lnTo>
                    <a:pt x="42" y="24"/>
                  </a:lnTo>
                  <a:lnTo>
                    <a:pt x="42" y="30"/>
                  </a:lnTo>
                  <a:lnTo>
                    <a:pt x="36" y="24"/>
                  </a:lnTo>
                  <a:lnTo>
                    <a:pt x="30" y="24"/>
                  </a:lnTo>
                  <a:lnTo>
                    <a:pt x="24" y="18"/>
                  </a:lnTo>
                  <a:lnTo>
                    <a:pt x="18" y="12"/>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34" name="Freeform 613"/>
            <p:cNvSpPr>
              <a:spLocks/>
            </p:cNvSpPr>
            <p:nvPr/>
          </p:nvSpPr>
          <p:spPr bwMode="auto">
            <a:xfrm>
              <a:off x="5287" y="1009"/>
              <a:ext cx="36" cy="24"/>
            </a:xfrm>
            <a:custGeom>
              <a:avLst/>
              <a:gdLst>
                <a:gd name="T0" fmla="*/ 0 w 36"/>
                <a:gd name="T1" fmla="*/ 24 h 24"/>
                <a:gd name="T2" fmla="*/ 0 w 36"/>
                <a:gd name="T3" fmla="*/ 24 h 24"/>
                <a:gd name="T4" fmla="*/ 6 w 36"/>
                <a:gd name="T5" fmla="*/ 18 h 24"/>
                <a:gd name="T6" fmla="*/ 12 w 36"/>
                <a:gd name="T7" fmla="*/ 12 h 24"/>
                <a:gd name="T8" fmla="*/ 18 w 36"/>
                <a:gd name="T9" fmla="*/ 12 h 24"/>
                <a:gd name="T10" fmla="*/ 24 w 36"/>
                <a:gd name="T11" fmla="*/ 6 h 24"/>
                <a:gd name="T12" fmla="*/ 30 w 36"/>
                <a:gd name="T13" fmla="*/ 0 h 24"/>
                <a:gd name="T14" fmla="*/ 36 w 36"/>
                <a:gd name="T15" fmla="*/ 0 h 24"/>
                <a:gd name="T16" fmla="*/ 36 w 36"/>
                <a:gd name="T17" fmla="*/ 0 h 24"/>
                <a:gd name="T18" fmla="*/ 36 w 36"/>
                <a:gd name="T19" fmla="*/ 6 h 24"/>
                <a:gd name="T20" fmla="*/ 36 w 36"/>
                <a:gd name="T21" fmla="*/ 6 h 24"/>
                <a:gd name="T22" fmla="*/ 30 w 36"/>
                <a:gd name="T23" fmla="*/ 12 h 24"/>
                <a:gd name="T24" fmla="*/ 18 w 36"/>
                <a:gd name="T25" fmla="*/ 18 h 24"/>
                <a:gd name="T26" fmla="*/ 12 w 36"/>
                <a:gd name="T27" fmla="*/ 18 h 24"/>
                <a:gd name="T28" fmla="*/ 6 w 36"/>
                <a:gd name="T29" fmla="*/ 24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24"/>
                  </a:lnTo>
                  <a:lnTo>
                    <a:pt x="6" y="18"/>
                  </a:lnTo>
                  <a:lnTo>
                    <a:pt x="12" y="12"/>
                  </a:lnTo>
                  <a:lnTo>
                    <a:pt x="18" y="12"/>
                  </a:lnTo>
                  <a:lnTo>
                    <a:pt x="24" y="6"/>
                  </a:lnTo>
                  <a:lnTo>
                    <a:pt x="30" y="0"/>
                  </a:lnTo>
                  <a:lnTo>
                    <a:pt x="36" y="0"/>
                  </a:lnTo>
                  <a:lnTo>
                    <a:pt x="36" y="6"/>
                  </a:lnTo>
                  <a:lnTo>
                    <a:pt x="30" y="12"/>
                  </a:lnTo>
                  <a:lnTo>
                    <a:pt x="18" y="18"/>
                  </a:lnTo>
                  <a:lnTo>
                    <a:pt x="12"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35" name="Freeform 614"/>
            <p:cNvSpPr>
              <a:spLocks/>
            </p:cNvSpPr>
            <p:nvPr/>
          </p:nvSpPr>
          <p:spPr bwMode="auto">
            <a:xfrm>
              <a:off x="5197" y="884"/>
              <a:ext cx="36" cy="18"/>
            </a:xfrm>
            <a:custGeom>
              <a:avLst/>
              <a:gdLst>
                <a:gd name="T0" fmla="*/ 0 w 36"/>
                <a:gd name="T1" fmla="*/ 0 h 18"/>
                <a:gd name="T2" fmla="*/ 6 w 36"/>
                <a:gd name="T3" fmla="*/ 0 h 18"/>
                <a:gd name="T4" fmla="*/ 6 w 36"/>
                <a:gd name="T5" fmla="*/ 0 h 18"/>
                <a:gd name="T6" fmla="*/ 12 w 36"/>
                <a:gd name="T7" fmla="*/ 0 h 18"/>
                <a:gd name="T8" fmla="*/ 18 w 36"/>
                <a:gd name="T9" fmla="*/ 0 h 18"/>
                <a:gd name="T10" fmla="*/ 24 w 36"/>
                <a:gd name="T11" fmla="*/ 6 h 18"/>
                <a:gd name="T12" fmla="*/ 24 w 36"/>
                <a:gd name="T13" fmla="*/ 12 h 18"/>
                <a:gd name="T14" fmla="*/ 30 w 36"/>
                <a:gd name="T15" fmla="*/ 12 h 18"/>
                <a:gd name="T16" fmla="*/ 36 w 36"/>
                <a:gd name="T17" fmla="*/ 18 h 18"/>
                <a:gd name="T18" fmla="*/ 30 w 36"/>
                <a:gd name="T19" fmla="*/ 18 h 18"/>
                <a:gd name="T20" fmla="*/ 24 w 36"/>
                <a:gd name="T21" fmla="*/ 12 h 18"/>
                <a:gd name="T22" fmla="*/ 18 w 36"/>
                <a:gd name="T23" fmla="*/ 12 h 18"/>
                <a:gd name="T24" fmla="*/ 18 w 36"/>
                <a:gd name="T25" fmla="*/ 6 h 18"/>
                <a:gd name="T26" fmla="*/ 12 w 36"/>
                <a:gd name="T27" fmla="*/ 6 h 18"/>
                <a:gd name="T28" fmla="*/ 6 w 36"/>
                <a:gd name="T29" fmla="*/ 0 h 18"/>
                <a:gd name="T30" fmla="*/ 6 w 36"/>
                <a:gd name="T31" fmla="*/ 0 h 18"/>
                <a:gd name="T32" fmla="*/ 0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0"/>
                  </a:moveTo>
                  <a:lnTo>
                    <a:pt x="6" y="0"/>
                  </a:lnTo>
                  <a:lnTo>
                    <a:pt x="12" y="0"/>
                  </a:lnTo>
                  <a:lnTo>
                    <a:pt x="18" y="0"/>
                  </a:lnTo>
                  <a:lnTo>
                    <a:pt x="24" y="6"/>
                  </a:lnTo>
                  <a:lnTo>
                    <a:pt x="24" y="12"/>
                  </a:lnTo>
                  <a:lnTo>
                    <a:pt x="30" y="12"/>
                  </a:lnTo>
                  <a:lnTo>
                    <a:pt x="36" y="18"/>
                  </a:lnTo>
                  <a:lnTo>
                    <a:pt x="30" y="18"/>
                  </a:lnTo>
                  <a:lnTo>
                    <a:pt x="24" y="12"/>
                  </a:lnTo>
                  <a:lnTo>
                    <a:pt x="18" y="12"/>
                  </a:lnTo>
                  <a:lnTo>
                    <a:pt x="18" y="6"/>
                  </a:lnTo>
                  <a:lnTo>
                    <a:pt x="12"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36" name="Freeform 615"/>
            <p:cNvSpPr>
              <a:spLocks/>
            </p:cNvSpPr>
            <p:nvPr/>
          </p:nvSpPr>
          <p:spPr bwMode="auto">
            <a:xfrm>
              <a:off x="5191" y="902"/>
              <a:ext cx="42" cy="24"/>
            </a:xfrm>
            <a:custGeom>
              <a:avLst/>
              <a:gdLst>
                <a:gd name="T0" fmla="*/ 0 w 42"/>
                <a:gd name="T1" fmla="*/ 0 h 24"/>
                <a:gd name="T2" fmla="*/ 6 w 42"/>
                <a:gd name="T3" fmla="*/ 0 h 24"/>
                <a:gd name="T4" fmla="*/ 6 w 42"/>
                <a:gd name="T5" fmla="*/ 0 h 24"/>
                <a:gd name="T6" fmla="*/ 12 w 42"/>
                <a:gd name="T7" fmla="*/ 6 h 24"/>
                <a:gd name="T8" fmla="*/ 18 w 42"/>
                <a:gd name="T9" fmla="*/ 6 h 24"/>
                <a:gd name="T10" fmla="*/ 30 w 42"/>
                <a:gd name="T11" fmla="*/ 12 h 24"/>
                <a:gd name="T12" fmla="*/ 36 w 42"/>
                <a:gd name="T13" fmla="*/ 18 h 24"/>
                <a:gd name="T14" fmla="*/ 36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6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6" y="0"/>
                  </a:lnTo>
                  <a:lnTo>
                    <a:pt x="12" y="6"/>
                  </a:lnTo>
                  <a:lnTo>
                    <a:pt x="18" y="6"/>
                  </a:lnTo>
                  <a:lnTo>
                    <a:pt x="30" y="12"/>
                  </a:lnTo>
                  <a:lnTo>
                    <a:pt x="36" y="18"/>
                  </a:lnTo>
                  <a:lnTo>
                    <a:pt x="36" y="24"/>
                  </a:lnTo>
                  <a:lnTo>
                    <a:pt x="42" y="24"/>
                  </a:lnTo>
                  <a:lnTo>
                    <a:pt x="36" y="24"/>
                  </a:lnTo>
                  <a:lnTo>
                    <a:pt x="24" y="18"/>
                  </a:lnTo>
                  <a:lnTo>
                    <a:pt x="18" y="12"/>
                  </a:lnTo>
                  <a:lnTo>
                    <a:pt x="12" y="6"/>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37" name="Freeform 616"/>
            <p:cNvSpPr>
              <a:spLocks/>
            </p:cNvSpPr>
            <p:nvPr/>
          </p:nvSpPr>
          <p:spPr bwMode="auto">
            <a:xfrm>
              <a:off x="5185" y="926"/>
              <a:ext cx="48" cy="24"/>
            </a:xfrm>
            <a:custGeom>
              <a:avLst/>
              <a:gdLst>
                <a:gd name="T0" fmla="*/ 0 w 48"/>
                <a:gd name="T1" fmla="*/ 0 h 24"/>
                <a:gd name="T2" fmla="*/ 6 w 48"/>
                <a:gd name="T3" fmla="*/ 0 h 24"/>
                <a:gd name="T4" fmla="*/ 12 w 48"/>
                <a:gd name="T5" fmla="*/ 0 h 24"/>
                <a:gd name="T6" fmla="*/ 18 w 48"/>
                <a:gd name="T7" fmla="*/ 0 h 24"/>
                <a:gd name="T8" fmla="*/ 24 w 48"/>
                <a:gd name="T9" fmla="*/ 6 h 24"/>
                <a:gd name="T10" fmla="*/ 30 w 48"/>
                <a:gd name="T11" fmla="*/ 12 h 24"/>
                <a:gd name="T12" fmla="*/ 36 w 48"/>
                <a:gd name="T13" fmla="*/ 18 h 24"/>
                <a:gd name="T14" fmla="*/ 42 w 48"/>
                <a:gd name="T15" fmla="*/ 24 h 24"/>
                <a:gd name="T16" fmla="*/ 48 w 48"/>
                <a:gd name="T17" fmla="*/ 24 h 24"/>
                <a:gd name="T18" fmla="*/ 42 w 48"/>
                <a:gd name="T19" fmla="*/ 24 h 24"/>
                <a:gd name="T20" fmla="*/ 36 w 48"/>
                <a:gd name="T21" fmla="*/ 24 h 24"/>
                <a:gd name="T22" fmla="*/ 30 w 48"/>
                <a:gd name="T23" fmla="*/ 18 h 24"/>
                <a:gd name="T24" fmla="*/ 24 w 48"/>
                <a:gd name="T25" fmla="*/ 12 h 24"/>
                <a:gd name="T26" fmla="*/ 12 w 48"/>
                <a:gd name="T27" fmla="*/ 6 h 24"/>
                <a:gd name="T28" fmla="*/ 6 w 48"/>
                <a:gd name="T29" fmla="*/ 6 h 24"/>
                <a:gd name="T30" fmla="*/ 0 w 48"/>
                <a:gd name="T31" fmla="*/ 0 h 24"/>
                <a:gd name="T32" fmla="*/ 0 w 4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0" y="0"/>
                  </a:moveTo>
                  <a:lnTo>
                    <a:pt x="6" y="0"/>
                  </a:lnTo>
                  <a:lnTo>
                    <a:pt x="12" y="0"/>
                  </a:lnTo>
                  <a:lnTo>
                    <a:pt x="18" y="0"/>
                  </a:lnTo>
                  <a:lnTo>
                    <a:pt x="24" y="6"/>
                  </a:lnTo>
                  <a:lnTo>
                    <a:pt x="30" y="12"/>
                  </a:lnTo>
                  <a:lnTo>
                    <a:pt x="36" y="18"/>
                  </a:lnTo>
                  <a:lnTo>
                    <a:pt x="42" y="24"/>
                  </a:lnTo>
                  <a:lnTo>
                    <a:pt x="48" y="24"/>
                  </a:lnTo>
                  <a:lnTo>
                    <a:pt x="42" y="24"/>
                  </a:lnTo>
                  <a:lnTo>
                    <a:pt x="36" y="24"/>
                  </a:lnTo>
                  <a:lnTo>
                    <a:pt x="30" y="18"/>
                  </a:lnTo>
                  <a:lnTo>
                    <a:pt x="24" y="12"/>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38" name="Freeform 617"/>
            <p:cNvSpPr>
              <a:spLocks/>
            </p:cNvSpPr>
            <p:nvPr/>
          </p:nvSpPr>
          <p:spPr bwMode="auto">
            <a:xfrm>
              <a:off x="5191" y="938"/>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8 h 30"/>
                <a:gd name="T12" fmla="*/ 30 w 36"/>
                <a:gd name="T13" fmla="*/ 24 h 30"/>
                <a:gd name="T14" fmla="*/ 36 w 36"/>
                <a:gd name="T15" fmla="*/ 30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0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8"/>
                  </a:lnTo>
                  <a:lnTo>
                    <a:pt x="30" y="24"/>
                  </a:lnTo>
                  <a:lnTo>
                    <a:pt x="36" y="30"/>
                  </a:lnTo>
                  <a:lnTo>
                    <a:pt x="30" y="30"/>
                  </a:lnTo>
                  <a:lnTo>
                    <a:pt x="24" y="24"/>
                  </a:lnTo>
                  <a:lnTo>
                    <a:pt x="18" y="18"/>
                  </a:lnTo>
                  <a:lnTo>
                    <a:pt x="12" y="18"/>
                  </a:lnTo>
                  <a:lnTo>
                    <a:pt x="6"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39" name="Freeform 618"/>
            <p:cNvSpPr>
              <a:spLocks/>
            </p:cNvSpPr>
            <p:nvPr/>
          </p:nvSpPr>
          <p:spPr bwMode="auto">
            <a:xfrm>
              <a:off x="5191" y="956"/>
              <a:ext cx="30" cy="24"/>
            </a:xfrm>
            <a:custGeom>
              <a:avLst/>
              <a:gdLst>
                <a:gd name="T0" fmla="*/ 0 w 30"/>
                <a:gd name="T1" fmla="*/ 0 h 24"/>
                <a:gd name="T2" fmla="*/ 0 w 30"/>
                <a:gd name="T3" fmla="*/ 0 h 24"/>
                <a:gd name="T4" fmla="*/ 6 w 30"/>
                <a:gd name="T5" fmla="*/ 0 h 24"/>
                <a:gd name="T6" fmla="*/ 12 w 30"/>
                <a:gd name="T7" fmla="*/ 0 h 24"/>
                <a:gd name="T8" fmla="*/ 18 w 30"/>
                <a:gd name="T9" fmla="*/ 6 h 24"/>
                <a:gd name="T10" fmla="*/ 18 w 30"/>
                <a:gd name="T11" fmla="*/ 12 h 24"/>
                <a:gd name="T12" fmla="*/ 24 w 30"/>
                <a:gd name="T13" fmla="*/ 12 h 24"/>
                <a:gd name="T14" fmla="*/ 30 w 30"/>
                <a:gd name="T15" fmla="*/ 18 h 24"/>
                <a:gd name="T16" fmla="*/ 30 w 30"/>
                <a:gd name="T17" fmla="*/ 24 h 24"/>
                <a:gd name="T18" fmla="*/ 30 w 30"/>
                <a:gd name="T19" fmla="*/ 24 h 24"/>
                <a:gd name="T20" fmla="*/ 24 w 30"/>
                <a:gd name="T21" fmla="*/ 18 h 24"/>
                <a:gd name="T22" fmla="*/ 18 w 30"/>
                <a:gd name="T23" fmla="*/ 12 h 24"/>
                <a:gd name="T24" fmla="*/ 12 w 30"/>
                <a:gd name="T25" fmla="*/ 12 h 24"/>
                <a:gd name="T26" fmla="*/ 6 w 30"/>
                <a:gd name="T27" fmla="*/ 6 h 24"/>
                <a:gd name="T28" fmla="*/ 6 w 30"/>
                <a:gd name="T29" fmla="*/ 6 h 24"/>
                <a:gd name="T30" fmla="*/ 0 w 30"/>
                <a:gd name="T31" fmla="*/ 0 h 24"/>
                <a:gd name="T32" fmla="*/ 0 w 30"/>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0"/>
                  </a:moveTo>
                  <a:lnTo>
                    <a:pt x="0" y="0"/>
                  </a:lnTo>
                  <a:lnTo>
                    <a:pt x="6" y="0"/>
                  </a:lnTo>
                  <a:lnTo>
                    <a:pt x="12" y="0"/>
                  </a:lnTo>
                  <a:lnTo>
                    <a:pt x="18" y="6"/>
                  </a:lnTo>
                  <a:lnTo>
                    <a:pt x="18" y="12"/>
                  </a:lnTo>
                  <a:lnTo>
                    <a:pt x="24" y="12"/>
                  </a:lnTo>
                  <a:lnTo>
                    <a:pt x="30" y="18"/>
                  </a:lnTo>
                  <a:lnTo>
                    <a:pt x="30" y="24"/>
                  </a:lnTo>
                  <a:lnTo>
                    <a:pt x="24" y="18"/>
                  </a:lnTo>
                  <a:lnTo>
                    <a:pt x="18" y="12"/>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40" name="Freeform 619"/>
            <p:cNvSpPr>
              <a:spLocks/>
            </p:cNvSpPr>
            <p:nvPr/>
          </p:nvSpPr>
          <p:spPr bwMode="auto">
            <a:xfrm>
              <a:off x="5191" y="968"/>
              <a:ext cx="24" cy="24"/>
            </a:xfrm>
            <a:custGeom>
              <a:avLst/>
              <a:gdLst>
                <a:gd name="T0" fmla="*/ 0 w 24"/>
                <a:gd name="T1" fmla="*/ 0 h 24"/>
                <a:gd name="T2" fmla="*/ 0 w 24"/>
                <a:gd name="T3" fmla="*/ 0 h 24"/>
                <a:gd name="T4" fmla="*/ 6 w 24"/>
                <a:gd name="T5" fmla="*/ 6 h 24"/>
                <a:gd name="T6" fmla="*/ 6 w 24"/>
                <a:gd name="T7" fmla="*/ 6 h 24"/>
                <a:gd name="T8" fmla="*/ 12 w 24"/>
                <a:gd name="T9" fmla="*/ 12 h 24"/>
                <a:gd name="T10" fmla="*/ 18 w 24"/>
                <a:gd name="T11" fmla="*/ 12 h 24"/>
                <a:gd name="T12" fmla="*/ 18 w 24"/>
                <a:gd name="T13" fmla="*/ 18 h 24"/>
                <a:gd name="T14" fmla="*/ 24 w 24"/>
                <a:gd name="T15" fmla="*/ 24 h 24"/>
                <a:gd name="T16" fmla="*/ 24 w 24"/>
                <a:gd name="T17" fmla="*/ 24 h 24"/>
                <a:gd name="T18" fmla="*/ 18 w 24"/>
                <a:gd name="T19" fmla="*/ 24 h 24"/>
                <a:gd name="T20" fmla="*/ 18 w 24"/>
                <a:gd name="T21" fmla="*/ 18 h 24"/>
                <a:gd name="T22" fmla="*/ 12 w 24"/>
                <a:gd name="T23" fmla="*/ 18 h 24"/>
                <a:gd name="T24" fmla="*/ 12 w 24"/>
                <a:gd name="T25" fmla="*/ 12 h 24"/>
                <a:gd name="T26" fmla="*/ 6 w 24"/>
                <a:gd name="T27" fmla="*/ 12 h 24"/>
                <a:gd name="T28" fmla="*/ 6 w 24"/>
                <a:gd name="T29" fmla="*/ 6 h 24"/>
                <a:gd name="T30" fmla="*/ 0 w 24"/>
                <a:gd name="T31" fmla="*/ 6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0"/>
                  </a:moveTo>
                  <a:lnTo>
                    <a:pt x="0" y="0"/>
                  </a:lnTo>
                  <a:lnTo>
                    <a:pt x="6" y="6"/>
                  </a:lnTo>
                  <a:lnTo>
                    <a:pt x="12" y="12"/>
                  </a:lnTo>
                  <a:lnTo>
                    <a:pt x="18" y="12"/>
                  </a:lnTo>
                  <a:lnTo>
                    <a:pt x="18" y="18"/>
                  </a:lnTo>
                  <a:lnTo>
                    <a:pt x="24" y="24"/>
                  </a:lnTo>
                  <a:lnTo>
                    <a:pt x="18" y="24"/>
                  </a:lnTo>
                  <a:lnTo>
                    <a:pt x="18" y="18"/>
                  </a:lnTo>
                  <a:lnTo>
                    <a:pt x="12" y="18"/>
                  </a:lnTo>
                  <a:lnTo>
                    <a:pt x="12" y="12"/>
                  </a:lnTo>
                  <a:lnTo>
                    <a:pt x="6"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41" name="Freeform 620"/>
            <p:cNvSpPr>
              <a:spLocks/>
            </p:cNvSpPr>
            <p:nvPr/>
          </p:nvSpPr>
          <p:spPr bwMode="auto">
            <a:xfrm>
              <a:off x="5191" y="986"/>
              <a:ext cx="18" cy="12"/>
            </a:xfrm>
            <a:custGeom>
              <a:avLst/>
              <a:gdLst>
                <a:gd name="T0" fmla="*/ 6 w 18"/>
                <a:gd name="T1" fmla="*/ 0 h 12"/>
                <a:gd name="T2" fmla="*/ 6 w 18"/>
                <a:gd name="T3" fmla="*/ 0 h 12"/>
                <a:gd name="T4" fmla="*/ 12 w 18"/>
                <a:gd name="T5" fmla="*/ 6 h 12"/>
                <a:gd name="T6" fmla="*/ 18 w 18"/>
                <a:gd name="T7" fmla="*/ 12 h 12"/>
                <a:gd name="T8" fmla="*/ 18 w 18"/>
                <a:gd name="T9" fmla="*/ 12 h 12"/>
                <a:gd name="T10" fmla="*/ 18 w 18"/>
                <a:gd name="T11" fmla="*/ 12 h 12"/>
                <a:gd name="T12" fmla="*/ 12 w 18"/>
                <a:gd name="T13" fmla="*/ 12 h 12"/>
                <a:gd name="T14" fmla="*/ 12 w 18"/>
                <a:gd name="T15" fmla="*/ 6 h 12"/>
                <a:gd name="T16" fmla="*/ 6 w 18"/>
                <a:gd name="T17" fmla="*/ 6 h 12"/>
                <a:gd name="T18" fmla="*/ 6 w 18"/>
                <a:gd name="T19" fmla="*/ 6 h 12"/>
                <a:gd name="T20" fmla="*/ 6 w 18"/>
                <a:gd name="T21" fmla="*/ 0 h 12"/>
                <a:gd name="T22" fmla="*/ 0 w 18"/>
                <a:gd name="T23" fmla="*/ 0 h 12"/>
                <a:gd name="T24" fmla="*/ 6 w 1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6" y="0"/>
                  </a:moveTo>
                  <a:lnTo>
                    <a:pt x="6" y="0"/>
                  </a:lnTo>
                  <a:lnTo>
                    <a:pt x="12" y="6"/>
                  </a:lnTo>
                  <a:lnTo>
                    <a:pt x="18" y="12"/>
                  </a:lnTo>
                  <a:lnTo>
                    <a:pt x="12" y="12"/>
                  </a:lnTo>
                  <a:lnTo>
                    <a:pt x="12" y="6"/>
                  </a:lnTo>
                  <a:lnTo>
                    <a:pt x="6" y="6"/>
                  </a:lnTo>
                  <a:lnTo>
                    <a:pt x="6" y="0"/>
                  </a:lnTo>
                  <a:lnTo>
                    <a:pt x="0" y="0"/>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42" name="Freeform 621"/>
            <p:cNvSpPr>
              <a:spLocks/>
            </p:cNvSpPr>
            <p:nvPr/>
          </p:nvSpPr>
          <p:spPr bwMode="auto">
            <a:xfrm>
              <a:off x="5209" y="992"/>
              <a:ext cx="30" cy="6"/>
            </a:xfrm>
            <a:custGeom>
              <a:avLst/>
              <a:gdLst>
                <a:gd name="T0" fmla="*/ 0 w 30"/>
                <a:gd name="T1" fmla="*/ 0 h 6"/>
                <a:gd name="T2" fmla="*/ 6 w 30"/>
                <a:gd name="T3" fmla="*/ 0 h 6"/>
                <a:gd name="T4" fmla="*/ 12 w 30"/>
                <a:gd name="T5" fmla="*/ 0 h 6"/>
                <a:gd name="T6" fmla="*/ 12 w 30"/>
                <a:gd name="T7" fmla="*/ 0 h 6"/>
                <a:gd name="T8" fmla="*/ 18 w 30"/>
                <a:gd name="T9" fmla="*/ 0 h 6"/>
                <a:gd name="T10" fmla="*/ 24 w 30"/>
                <a:gd name="T11" fmla="*/ 0 h 6"/>
                <a:gd name="T12" fmla="*/ 30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12 w 30"/>
                <a:gd name="T29" fmla="*/ 0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43" name="Freeform 622"/>
            <p:cNvSpPr>
              <a:spLocks/>
            </p:cNvSpPr>
            <p:nvPr/>
          </p:nvSpPr>
          <p:spPr bwMode="auto">
            <a:xfrm>
              <a:off x="5209" y="998"/>
              <a:ext cx="24" cy="11"/>
            </a:xfrm>
            <a:custGeom>
              <a:avLst/>
              <a:gdLst>
                <a:gd name="T0" fmla="*/ 0 w 24"/>
                <a:gd name="T1" fmla="*/ 0 h 11"/>
                <a:gd name="T2" fmla="*/ 0 w 24"/>
                <a:gd name="T3" fmla="*/ 0 h 11"/>
                <a:gd name="T4" fmla="*/ 6 w 24"/>
                <a:gd name="T5" fmla="*/ 0 h 11"/>
                <a:gd name="T6" fmla="*/ 6 w 24"/>
                <a:gd name="T7" fmla="*/ 0 h 11"/>
                <a:gd name="T8" fmla="*/ 12 w 24"/>
                <a:gd name="T9" fmla="*/ 0 h 11"/>
                <a:gd name="T10" fmla="*/ 18 w 24"/>
                <a:gd name="T11" fmla="*/ 5 h 11"/>
                <a:gd name="T12" fmla="*/ 24 w 24"/>
                <a:gd name="T13" fmla="*/ 5 h 11"/>
                <a:gd name="T14" fmla="*/ 24 w 24"/>
                <a:gd name="T15" fmla="*/ 5 h 11"/>
                <a:gd name="T16" fmla="*/ 24 w 24"/>
                <a:gd name="T17" fmla="*/ 5 h 11"/>
                <a:gd name="T18" fmla="*/ 24 w 24"/>
                <a:gd name="T19" fmla="*/ 11 h 11"/>
                <a:gd name="T20" fmla="*/ 24 w 24"/>
                <a:gd name="T21" fmla="*/ 11 h 11"/>
                <a:gd name="T22" fmla="*/ 18 w 24"/>
                <a:gd name="T23" fmla="*/ 5 h 11"/>
                <a:gd name="T24" fmla="*/ 12 w 24"/>
                <a:gd name="T25" fmla="*/ 5 h 11"/>
                <a:gd name="T26" fmla="*/ 6 w 24"/>
                <a:gd name="T27" fmla="*/ 5 h 11"/>
                <a:gd name="T28" fmla="*/ 6 w 24"/>
                <a:gd name="T29" fmla="*/ 5 h 11"/>
                <a:gd name="T30" fmla="*/ 0 w 24"/>
                <a:gd name="T31" fmla="*/ 0 h 11"/>
                <a:gd name="T32" fmla="*/ 0 w 24"/>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0"/>
                  </a:moveTo>
                  <a:lnTo>
                    <a:pt x="0" y="0"/>
                  </a:lnTo>
                  <a:lnTo>
                    <a:pt x="6" y="0"/>
                  </a:lnTo>
                  <a:lnTo>
                    <a:pt x="12" y="0"/>
                  </a:lnTo>
                  <a:lnTo>
                    <a:pt x="18" y="5"/>
                  </a:lnTo>
                  <a:lnTo>
                    <a:pt x="24" y="5"/>
                  </a:lnTo>
                  <a:lnTo>
                    <a:pt x="24" y="11"/>
                  </a:lnTo>
                  <a:lnTo>
                    <a:pt x="18" y="5"/>
                  </a:lnTo>
                  <a:lnTo>
                    <a:pt x="12" y="5"/>
                  </a:lnTo>
                  <a:lnTo>
                    <a:pt x="6"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44" name="Freeform 623"/>
            <p:cNvSpPr>
              <a:spLocks/>
            </p:cNvSpPr>
            <p:nvPr/>
          </p:nvSpPr>
          <p:spPr bwMode="auto">
            <a:xfrm>
              <a:off x="5221" y="974"/>
              <a:ext cx="24" cy="6"/>
            </a:xfrm>
            <a:custGeom>
              <a:avLst/>
              <a:gdLst>
                <a:gd name="T0" fmla="*/ 0 w 24"/>
                <a:gd name="T1" fmla="*/ 6 h 6"/>
                <a:gd name="T2" fmla="*/ 0 w 24"/>
                <a:gd name="T3" fmla="*/ 6 h 6"/>
                <a:gd name="T4" fmla="*/ 6 w 24"/>
                <a:gd name="T5" fmla="*/ 6 h 6"/>
                <a:gd name="T6" fmla="*/ 6 w 24"/>
                <a:gd name="T7" fmla="*/ 6 h 6"/>
                <a:gd name="T8" fmla="*/ 12 w 24"/>
                <a:gd name="T9" fmla="*/ 0 h 6"/>
                <a:gd name="T10" fmla="*/ 18 w 24"/>
                <a:gd name="T11" fmla="*/ 6 h 6"/>
                <a:gd name="T12" fmla="*/ 24 w 24"/>
                <a:gd name="T13" fmla="*/ 6 h 6"/>
                <a:gd name="T14" fmla="*/ 24 w 24"/>
                <a:gd name="T15" fmla="*/ 6 h 6"/>
                <a:gd name="T16" fmla="*/ 24 w 24"/>
                <a:gd name="T17" fmla="*/ 6 h 6"/>
                <a:gd name="T18" fmla="*/ 24 w 24"/>
                <a:gd name="T19" fmla="*/ 6 h 6"/>
                <a:gd name="T20" fmla="*/ 24 w 24"/>
                <a:gd name="T21" fmla="*/ 6 h 6"/>
                <a:gd name="T22" fmla="*/ 24 w 24"/>
                <a:gd name="T23" fmla="*/ 6 h 6"/>
                <a:gd name="T24" fmla="*/ 18 w 24"/>
                <a:gd name="T25" fmla="*/ 6 h 6"/>
                <a:gd name="T26" fmla="*/ 12 w 24"/>
                <a:gd name="T27" fmla="*/ 6 h 6"/>
                <a:gd name="T28" fmla="*/ 6 w 24"/>
                <a:gd name="T29" fmla="*/ 6 h 6"/>
                <a:gd name="T30" fmla="*/ 6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6"/>
                  </a:lnTo>
                  <a:lnTo>
                    <a:pt x="12" y="0"/>
                  </a:lnTo>
                  <a:lnTo>
                    <a:pt x="18"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45" name="Freeform 624"/>
            <p:cNvSpPr>
              <a:spLocks/>
            </p:cNvSpPr>
            <p:nvPr/>
          </p:nvSpPr>
          <p:spPr bwMode="auto">
            <a:xfrm>
              <a:off x="5227" y="962"/>
              <a:ext cx="30" cy="6"/>
            </a:xfrm>
            <a:custGeom>
              <a:avLst/>
              <a:gdLst>
                <a:gd name="T0" fmla="*/ 0 w 30"/>
                <a:gd name="T1" fmla="*/ 6 h 6"/>
                <a:gd name="T2" fmla="*/ 0 w 30"/>
                <a:gd name="T3" fmla="*/ 6 h 6"/>
                <a:gd name="T4" fmla="*/ 6 w 30"/>
                <a:gd name="T5" fmla="*/ 6 h 6"/>
                <a:gd name="T6" fmla="*/ 12 w 30"/>
                <a:gd name="T7" fmla="*/ 0 h 6"/>
                <a:gd name="T8" fmla="*/ 18 w 30"/>
                <a:gd name="T9" fmla="*/ 0 h 6"/>
                <a:gd name="T10" fmla="*/ 18 w 30"/>
                <a:gd name="T11" fmla="*/ 0 h 6"/>
                <a:gd name="T12" fmla="*/ 24 w 30"/>
                <a:gd name="T13" fmla="*/ 0 h 6"/>
                <a:gd name="T14" fmla="*/ 30 w 30"/>
                <a:gd name="T15" fmla="*/ 0 h 6"/>
                <a:gd name="T16" fmla="*/ 30 w 30"/>
                <a:gd name="T17" fmla="*/ 0 h 6"/>
                <a:gd name="T18" fmla="*/ 30 w 30"/>
                <a:gd name="T19" fmla="*/ 0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6"/>
                  </a:lnTo>
                  <a:lnTo>
                    <a:pt x="12" y="0"/>
                  </a:lnTo>
                  <a:lnTo>
                    <a:pt x="18" y="0"/>
                  </a:lnTo>
                  <a:lnTo>
                    <a:pt x="24" y="0"/>
                  </a:lnTo>
                  <a:lnTo>
                    <a:pt x="30" y="0"/>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46" name="Freeform 625"/>
            <p:cNvSpPr>
              <a:spLocks/>
            </p:cNvSpPr>
            <p:nvPr/>
          </p:nvSpPr>
          <p:spPr bwMode="auto">
            <a:xfrm>
              <a:off x="5227" y="944"/>
              <a:ext cx="36" cy="12"/>
            </a:xfrm>
            <a:custGeom>
              <a:avLst/>
              <a:gdLst>
                <a:gd name="T0" fmla="*/ 0 w 36"/>
                <a:gd name="T1" fmla="*/ 12 h 12"/>
                <a:gd name="T2" fmla="*/ 6 w 36"/>
                <a:gd name="T3" fmla="*/ 12 h 12"/>
                <a:gd name="T4" fmla="*/ 12 w 36"/>
                <a:gd name="T5" fmla="*/ 6 h 12"/>
                <a:gd name="T6" fmla="*/ 18 w 36"/>
                <a:gd name="T7" fmla="*/ 6 h 12"/>
                <a:gd name="T8" fmla="*/ 24 w 36"/>
                <a:gd name="T9" fmla="*/ 6 h 12"/>
                <a:gd name="T10" fmla="*/ 30 w 36"/>
                <a:gd name="T11" fmla="*/ 0 h 12"/>
                <a:gd name="T12" fmla="*/ 30 w 36"/>
                <a:gd name="T13" fmla="*/ 0 h 12"/>
                <a:gd name="T14" fmla="*/ 36 w 36"/>
                <a:gd name="T15" fmla="*/ 0 h 12"/>
                <a:gd name="T16" fmla="*/ 36 w 36"/>
                <a:gd name="T17" fmla="*/ 0 h 12"/>
                <a:gd name="T18" fmla="*/ 36 w 36"/>
                <a:gd name="T19" fmla="*/ 6 h 12"/>
                <a:gd name="T20" fmla="*/ 30 w 36"/>
                <a:gd name="T21" fmla="*/ 6 h 12"/>
                <a:gd name="T22" fmla="*/ 30 w 36"/>
                <a:gd name="T23" fmla="*/ 6 h 12"/>
                <a:gd name="T24" fmla="*/ 24 w 36"/>
                <a:gd name="T25" fmla="*/ 6 h 12"/>
                <a:gd name="T26" fmla="*/ 18 w 36"/>
                <a:gd name="T27" fmla="*/ 12 h 12"/>
                <a:gd name="T28" fmla="*/ 12 w 36"/>
                <a:gd name="T29" fmla="*/ 12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12"/>
                  </a:lnTo>
                  <a:lnTo>
                    <a:pt x="12" y="6"/>
                  </a:lnTo>
                  <a:lnTo>
                    <a:pt x="18" y="6"/>
                  </a:lnTo>
                  <a:lnTo>
                    <a:pt x="24" y="6"/>
                  </a:lnTo>
                  <a:lnTo>
                    <a:pt x="30" y="0"/>
                  </a:lnTo>
                  <a:lnTo>
                    <a:pt x="36" y="0"/>
                  </a:lnTo>
                  <a:lnTo>
                    <a:pt x="36" y="6"/>
                  </a:lnTo>
                  <a:lnTo>
                    <a:pt x="30" y="6"/>
                  </a:lnTo>
                  <a:lnTo>
                    <a:pt x="24" y="6"/>
                  </a:lnTo>
                  <a:lnTo>
                    <a:pt x="18" y="12"/>
                  </a:lnTo>
                  <a:lnTo>
                    <a:pt x="12" y="12"/>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47" name="Freeform 626"/>
            <p:cNvSpPr>
              <a:spLocks/>
            </p:cNvSpPr>
            <p:nvPr/>
          </p:nvSpPr>
          <p:spPr bwMode="auto">
            <a:xfrm>
              <a:off x="5233" y="908"/>
              <a:ext cx="36" cy="18"/>
            </a:xfrm>
            <a:custGeom>
              <a:avLst/>
              <a:gdLst>
                <a:gd name="T0" fmla="*/ 0 w 36"/>
                <a:gd name="T1" fmla="*/ 18 h 18"/>
                <a:gd name="T2" fmla="*/ 0 w 36"/>
                <a:gd name="T3" fmla="*/ 18 h 18"/>
                <a:gd name="T4" fmla="*/ 6 w 36"/>
                <a:gd name="T5" fmla="*/ 12 h 18"/>
                <a:gd name="T6" fmla="*/ 12 w 36"/>
                <a:gd name="T7" fmla="*/ 12 h 18"/>
                <a:gd name="T8" fmla="*/ 18 w 36"/>
                <a:gd name="T9" fmla="*/ 6 h 18"/>
                <a:gd name="T10" fmla="*/ 24 w 36"/>
                <a:gd name="T11" fmla="*/ 6 h 18"/>
                <a:gd name="T12" fmla="*/ 30 w 36"/>
                <a:gd name="T13" fmla="*/ 6 h 18"/>
                <a:gd name="T14" fmla="*/ 30 w 36"/>
                <a:gd name="T15" fmla="*/ 0 h 18"/>
                <a:gd name="T16" fmla="*/ 36 w 36"/>
                <a:gd name="T17" fmla="*/ 6 h 18"/>
                <a:gd name="T18" fmla="*/ 36 w 36"/>
                <a:gd name="T19" fmla="*/ 6 h 18"/>
                <a:gd name="T20" fmla="*/ 30 w 36"/>
                <a:gd name="T21" fmla="*/ 6 h 18"/>
                <a:gd name="T22" fmla="*/ 24 w 36"/>
                <a:gd name="T23" fmla="*/ 12 h 18"/>
                <a:gd name="T24" fmla="*/ 18 w 36"/>
                <a:gd name="T25" fmla="*/ 12 h 18"/>
                <a:gd name="T26" fmla="*/ 12 w 36"/>
                <a:gd name="T27" fmla="*/ 12 h 18"/>
                <a:gd name="T28" fmla="*/ 6 w 36"/>
                <a:gd name="T29" fmla="*/ 18 h 18"/>
                <a:gd name="T30" fmla="*/ 0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0" y="18"/>
                  </a:lnTo>
                  <a:lnTo>
                    <a:pt x="6" y="12"/>
                  </a:lnTo>
                  <a:lnTo>
                    <a:pt x="12" y="12"/>
                  </a:lnTo>
                  <a:lnTo>
                    <a:pt x="18" y="6"/>
                  </a:lnTo>
                  <a:lnTo>
                    <a:pt x="24" y="6"/>
                  </a:lnTo>
                  <a:lnTo>
                    <a:pt x="30" y="6"/>
                  </a:lnTo>
                  <a:lnTo>
                    <a:pt x="30" y="0"/>
                  </a:lnTo>
                  <a:lnTo>
                    <a:pt x="36" y="6"/>
                  </a:lnTo>
                  <a:lnTo>
                    <a:pt x="30" y="6"/>
                  </a:lnTo>
                  <a:lnTo>
                    <a:pt x="24" y="12"/>
                  </a:lnTo>
                  <a:lnTo>
                    <a:pt x="18" y="12"/>
                  </a:lnTo>
                  <a:lnTo>
                    <a:pt x="12" y="12"/>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48" name="Freeform 627"/>
            <p:cNvSpPr>
              <a:spLocks/>
            </p:cNvSpPr>
            <p:nvPr/>
          </p:nvSpPr>
          <p:spPr bwMode="auto">
            <a:xfrm>
              <a:off x="5227" y="878"/>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2 h 24"/>
                <a:gd name="T26" fmla="*/ 12 w 36"/>
                <a:gd name="T27" fmla="*/ 18 h 24"/>
                <a:gd name="T28" fmla="*/ 6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0"/>
                  </a:lnTo>
                  <a:lnTo>
                    <a:pt x="36" y="0"/>
                  </a:lnTo>
                  <a:lnTo>
                    <a:pt x="36" y="6"/>
                  </a:lnTo>
                  <a:lnTo>
                    <a:pt x="30" y="6"/>
                  </a:lnTo>
                  <a:lnTo>
                    <a:pt x="24" y="12"/>
                  </a:lnTo>
                  <a:lnTo>
                    <a:pt x="18" y="12"/>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49" name="Freeform 628"/>
            <p:cNvSpPr>
              <a:spLocks/>
            </p:cNvSpPr>
            <p:nvPr/>
          </p:nvSpPr>
          <p:spPr bwMode="auto">
            <a:xfrm>
              <a:off x="5233" y="926"/>
              <a:ext cx="30" cy="18"/>
            </a:xfrm>
            <a:custGeom>
              <a:avLst/>
              <a:gdLst>
                <a:gd name="T0" fmla="*/ 0 w 30"/>
                <a:gd name="T1" fmla="*/ 18 h 18"/>
                <a:gd name="T2" fmla="*/ 0 w 30"/>
                <a:gd name="T3" fmla="*/ 12 h 18"/>
                <a:gd name="T4" fmla="*/ 6 w 30"/>
                <a:gd name="T5" fmla="*/ 12 h 18"/>
                <a:gd name="T6" fmla="*/ 12 w 30"/>
                <a:gd name="T7" fmla="*/ 6 h 18"/>
                <a:gd name="T8" fmla="*/ 18 w 30"/>
                <a:gd name="T9" fmla="*/ 6 h 18"/>
                <a:gd name="T10" fmla="*/ 24 w 30"/>
                <a:gd name="T11" fmla="*/ 0 h 18"/>
                <a:gd name="T12" fmla="*/ 24 w 30"/>
                <a:gd name="T13" fmla="*/ 0 h 18"/>
                <a:gd name="T14" fmla="*/ 30 w 30"/>
                <a:gd name="T15" fmla="*/ 0 h 18"/>
                <a:gd name="T16" fmla="*/ 30 w 30"/>
                <a:gd name="T17" fmla="*/ 0 h 18"/>
                <a:gd name="T18" fmla="*/ 30 w 30"/>
                <a:gd name="T19" fmla="*/ 0 h 18"/>
                <a:gd name="T20" fmla="*/ 24 w 30"/>
                <a:gd name="T21" fmla="*/ 6 h 18"/>
                <a:gd name="T22" fmla="*/ 24 w 30"/>
                <a:gd name="T23" fmla="*/ 6 h 18"/>
                <a:gd name="T24" fmla="*/ 18 w 30"/>
                <a:gd name="T25" fmla="*/ 12 h 18"/>
                <a:gd name="T26" fmla="*/ 12 w 30"/>
                <a:gd name="T27" fmla="*/ 12 h 18"/>
                <a:gd name="T28" fmla="*/ 6 w 30"/>
                <a:gd name="T29" fmla="*/ 12 h 18"/>
                <a:gd name="T30" fmla="*/ 0 w 30"/>
                <a:gd name="T31" fmla="*/ 12 h 18"/>
                <a:gd name="T32" fmla="*/ 0 w 3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18"/>
                  </a:moveTo>
                  <a:lnTo>
                    <a:pt x="0" y="12"/>
                  </a:lnTo>
                  <a:lnTo>
                    <a:pt x="6" y="12"/>
                  </a:lnTo>
                  <a:lnTo>
                    <a:pt x="12" y="6"/>
                  </a:lnTo>
                  <a:lnTo>
                    <a:pt x="18" y="6"/>
                  </a:lnTo>
                  <a:lnTo>
                    <a:pt x="24" y="0"/>
                  </a:lnTo>
                  <a:lnTo>
                    <a:pt x="30" y="0"/>
                  </a:lnTo>
                  <a:lnTo>
                    <a:pt x="24" y="6"/>
                  </a:lnTo>
                  <a:lnTo>
                    <a:pt x="18" y="12"/>
                  </a:lnTo>
                  <a:lnTo>
                    <a:pt x="12" y="12"/>
                  </a:lnTo>
                  <a:lnTo>
                    <a:pt x="6" y="12"/>
                  </a:lnTo>
                  <a:lnTo>
                    <a:pt x="0" y="12"/>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50" name="Freeform 629"/>
            <p:cNvSpPr>
              <a:spLocks/>
            </p:cNvSpPr>
            <p:nvPr/>
          </p:nvSpPr>
          <p:spPr bwMode="auto">
            <a:xfrm>
              <a:off x="5191" y="914"/>
              <a:ext cx="42" cy="24"/>
            </a:xfrm>
            <a:custGeom>
              <a:avLst/>
              <a:gdLst>
                <a:gd name="T0" fmla="*/ 0 w 42"/>
                <a:gd name="T1" fmla="*/ 0 h 24"/>
                <a:gd name="T2" fmla="*/ 0 w 42"/>
                <a:gd name="T3" fmla="*/ 0 h 24"/>
                <a:gd name="T4" fmla="*/ 6 w 42"/>
                <a:gd name="T5" fmla="*/ 0 h 24"/>
                <a:gd name="T6" fmla="*/ 12 w 42"/>
                <a:gd name="T7" fmla="*/ 0 h 24"/>
                <a:gd name="T8" fmla="*/ 18 w 42"/>
                <a:gd name="T9" fmla="*/ 6 h 24"/>
                <a:gd name="T10" fmla="*/ 30 w 42"/>
                <a:gd name="T11" fmla="*/ 12 h 24"/>
                <a:gd name="T12" fmla="*/ 36 w 42"/>
                <a:gd name="T13" fmla="*/ 18 h 24"/>
                <a:gd name="T14" fmla="*/ 42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0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0" y="0"/>
                  </a:lnTo>
                  <a:lnTo>
                    <a:pt x="6" y="0"/>
                  </a:lnTo>
                  <a:lnTo>
                    <a:pt x="12" y="0"/>
                  </a:lnTo>
                  <a:lnTo>
                    <a:pt x="18" y="6"/>
                  </a:lnTo>
                  <a:lnTo>
                    <a:pt x="30" y="12"/>
                  </a:lnTo>
                  <a:lnTo>
                    <a:pt x="36" y="18"/>
                  </a:lnTo>
                  <a:lnTo>
                    <a:pt x="42" y="24"/>
                  </a:lnTo>
                  <a:lnTo>
                    <a:pt x="36" y="24"/>
                  </a:lnTo>
                  <a:lnTo>
                    <a:pt x="24" y="18"/>
                  </a:lnTo>
                  <a:lnTo>
                    <a:pt x="18" y="12"/>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51" name="Freeform 630"/>
            <p:cNvSpPr>
              <a:spLocks/>
            </p:cNvSpPr>
            <p:nvPr/>
          </p:nvSpPr>
          <p:spPr bwMode="auto">
            <a:xfrm>
              <a:off x="5197" y="890"/>
              <a:ext cx="36" cy="30"/>
            </a:xfrm>
            <a:custGeom>
              <a:avLst/>
              <a:gdLst>
                <a:gd name="T0" fmla="*/ 0 w 36"/>
                <a:gd name="T1" fmla="*/ 0 h 30"/>
                <a:gd name="T2" fmla="*/ 0 w 36"/>
                <a:gd name="T3" fmla="*/ 0 h 30"/>
                <a:gd name="T4" fmla="*/ 6 w 36"/>
                <a:gd name="T5" fmla="*/ 6 h 30"/>
                <a:gd name="T6" fmla="*/ 12 w 36"/>
                <a:gd name="T7" fmla="*/ 6 h 30"/>
                <a:gd name="T8" fmla="*/ 18 w 36"/>
                <a:gd name="T9" fmla="*/ 6 h 30"/>
                <a:gd name="T10" fmla="*/ 24 w 36"/>
                <a:gd name="T11" fmla="*/ 12 h 30"/>
                <a:gd name="T12" fmla="*/ 30 w 36"/>
                <a:gd name="T13" fmla="*/ 18 h 30"/>
                <a:gd name="T14" fmla="*/ 30 w 36"/>
                <a:gd name="T15" fmla="*/ 24 h 30"/>
                <a:gd name="T16" fmla="*/ 36 w 36"/>
                <a:gd name="T17" fmla="*/ 30 h 30"/>
                <a:gd name="T18" fmla="*/ 30 w 36"/>
                <a:gd name="T19" fmla="*/ 24 h 30"/>
                <a:gd name="T20" fmla="*/ 24 w 36"/>
                <a:gd name="T21" fmla="*/ 18 h 30"/>
                <a:gd name="T22" fmla="*/ 18 w 36"/>
                <a:gd name="T23" fmla="*/ 18 h 30"/>
                <a:gd name="T24" fmla="*/ 12 w 36"/>
                <a:gd name="T25" fmla="*/ 12 h 30"/>
                <a:gd name="T26" fmla="*/ 12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6"/>
                  </a:lnTo>
                  <a:lnTo>
                    <a:pt x="12" y="6"/>
                  </a:lnTo>
                  <a:lnTo>
                    <a:pt x="18" y="6"/>
                  </a:lnTo>
                  <a:lnTo>
                    <a:pt x="24" y="12"/>
                  </a:lnTo>
                  <a:lnTo>
                    <a:pt x="30" y="18"/>
                  </a:lnTo>
                  <a:lnTo>
                    <a:pt x="30" y="24"/>
                  </a:lnTo>
                  <a:lnTo>
                    <a:pt x="36" y="30"/>
                  </a:lnTo>
                  <a:lnTo>
                    <a:pt x="30" y="24"/>
                  </a:lnTo>
                  <a:lnTo>
                    <a:pt x="24" y="18"/>
                  </a:lnTo>
                  <a:lnTo>
                    <a:pt x="18" y="18"/>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52" name="Freeform 631"/>
            <p:cNvSpPr>
              <a:spLocks/>
            </p:cNvSpPr>
            <p:nvPr/>
          </p:nvSpPr>
          <p:spPr bwMode="auto">
            <a:xfrm>
              <a:off x="5227" y="896"/>
              <a:ext cx="36" cy="18"/>
            </a:xfrm>
            <a:custGeom>
              <a:avLst/>
              <a:gdLst>
                <a:gd name="T0" fmla="*/ 0 w 36"/>
                <a:gd name="T1" fmla="*/ 18 h 18"/>
                <a:gd name="T2" fmla="*/ 6 w 36"/>
                <a:gd name="T3" fmla="*/ 18 h 18"/>
                <a:gd name="T4" fmla="*/ 12 w 36"/>
                <a:gd name="T5" fmla="*/ 12 h 18"/>
                <a:gd name="T6" fmla="*/ 18 w 36"/>
                <a:gd name="T7" fmla="*/ 6 h 18"/>
                <a:gd name="T8" fmla="*/ 24 w 36"/>
                <a:gd name="T9" fmla="*/ 6 h 18"/>
                <a:gd name="T10" fmla="*/ 24 w 36"/>
                <a:gd name="T11" fmla="*/ 0 h 18"/>
                <a:gd name="T12" fmla="*/ 30 w 36"/>
                <a:gd name="T13" fmla="*/ 0 h 18"/>
                <a:gd name="T14" fmla="*/ 36 w 36"/>
                <a:gd name="T15" fmla="*/ 0 h 18"/>
                <a:gd name="T16" fmla="*/ 36 w 36"/>
                <a:gd name="T17" fmla="*/ 0 h 18"/>
                <a:gd name="T18" fmla="*/ 36 w 36"/>
                <a:gd name="T19" fmla="*/ 0 h 18"/>
                <a:gd name="T20" fmla="*/ 36 w 36"/>
                <a:gd name="T21" fmla="*/ 6 h 18"/>
                <a:gd name="T22" fmla="*/ 30 w 36"/>
                <a:gd name="T23" fmla="*/ 6 h 18"/>
                <a:gd name="T24" fmla="*/ 24 w 36"/>
                <a:gd name="T25" fmla="*/ 12 h 18"/>
                <a:gd name="T26" fmla="*/ 18 w 36"/>
                <a:gd name="T27" fmla="*/ 12 h 18"/>
                <a:gd name="T28" fmla="*/ 12 w 36"/>
                <a:gd name="T29" fmla="*/ 12 h 18"/>
                <a:gd name="T30" fmla="*/ 6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6" y="18"/>
                  </a:lnTo>
                  <a:lnTo>
                    <a:pt x="12" y="12"/>
                  </a:lnTo>
                  <a:lnTo>
                    <a:pt x="18" y="6"/>
                  </a:lnTo>
                  <a:lnTo>
                    <a:pt x="24" y="6"/>
                  </a:lnTo>
                  <a:lnTo>
                    <a:pt x="24" y="0"/>
                  </a:lnTo>
                  <a:lnTo>
                    <a:pt x="30" y="0"/>
                  </a:lnTo>
                  <a:lnTo>
                    <a:pt x="36" y="0"/>
                  </a:lnTo>
                  <a:lnTo>
                    <a:pt x="36" y="6"/>
                  </a:lnTo>
                  <a:lnTo>
                    <a:pt x="30" y="6"/>
                  </a:lnTo>
                  <a:lnTo>
                    <a:pt x="24" y="12"/>
                  </a:lnTo>
                  <a:lnTo>
                    <a:pt x="18" y="12"/>
                  </a:lnTo>
                  <a:lnTo>
                    <a:pt x="12" y="12"/>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53" name="Freeform 632"/>
            <p:cNvSpPr>
              <a:spLocks/>
            </p:cNvSpPr>
            <p:nvPr/>
          </p:nvSpPr>
          <p:spPr bwMode="auto">
            <a:xfrm>
              <a:off x="4588" y="2079"/>
              <a:ext cx="24" cy="36"/>
            </a:xfrm>
            <a:custGeom>
              <a:avLst/>
              <a:gdLst>
                <a:gd name="T0" fmla="*/ 0 w 24"/>
                <a:gd name="T1" fmla="*/ 36 h 36"/>
                <a:gd name="T2" fmla="*/ 0 w 24"/>
                <a:gd name="T3" fmla="*/ 36 h 36"/>
                <a:gd name="T4" fmla="*/ 0 w 24"/>
                <a:gd name="T5" fmla="*/ 30 h 36"/>
                <a:gd name="T6" fmla="*/ 6 w 24"/>
                <a:gd name="T7" fmla="*/ 24 h 36"/>
                <a:gd name="T8" fmla="*/ 6 w 24"/>
                <a:gd name="T9" fmla="*/ 18 h 36"/>
                <a:gd name="T10" fmla="*/ 12 w 24"/>
                <a:gd name="T11" fmla="*/ 12 h 36"/>
                <a:gd name="T12" fmla="*/ 18 w 24"/>
                <a:gd name="T13" fmla="*/ 6 h 36"/>
                <a:gd name="T14" fmla="*/ 24 w 24"/>
                <a:gd name="T15" fmla="*/ 6 h 36"/>
                <a:gd name="T16" fmla="*/ 24 w 24"/>
                <a:gd name="T17" fmla="*/ 0 h 36"/>
                <a:gd name="T18" fmla="*/ 24 w 24"/>
                <a:gd name="T19" fmla="*/ 6 h 36"/>
                <a:gd name="T20" fmla="*/ 18 w 24"/>
                <a:gd name="T21" fmla="*/ 12 h 36"/>
                <a:gd name="T22" fmla="*/ 18 w 24"/>
                <a:gd name="T23" fmla="*/ 18 h 36"/>
                <a:gd name="T24" fmla="*/ 12 w 24"/>
                <a:gd name="T25" fmla="*/ 24 h 36"/>
                <a:gd name="T26" fmla="*/ 6 w 24"/>
                <a:gd name="T27" fmla="*/ 30 h 36"/>
                <a:gd name="T28" fmla="*/ 6 w 24"/>
                <a:gd name="T29" fmla="*/ 36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6" y="24"/>
                  </a:lnTo>
                  <a:lnTo>
                    <a:pt x="6" y="18"/>
                  </a:lnTo>
                  <a:lnTo>
                    <a:pt x="12" y="12"/>
                  </a:lnTo>
                  <a:lnTo>
                    <a:pt x="18" y="6"/>
                  </a:lnTo>
                  <a:lnTo>
                    <a:pt x="24" y="6"/>
                  </a:lnTo>
                  <a:lnTo>
                    <a:pt x="24" y="0"/>
                  </a:lnTo>
                  <a:lnTo>
                    <a:pt x="24" y="6"/>
                  </a:lnTo>
                  <a:lnTo>
                    <a:pt x="18" y="12"/>
                  </a:lnTo>
                  <a:lnTo>
                    <a:pt x="18" y="18"/>
                  </a:lnTo>
                  <a:lnTo>
                    <a:pt x="12" y="24"/>
                  </a:lnTo>
                  <a:lnTo>
                    <a:pt x="6" y="30"/>
                  </a:lnTo>
                  <a:lnTo>
                    <a:pt x="6" y="36"/>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54" name="Freeform 633"/>
            <p:cNvSpPr>
              <a:spLocks/>
            </p:cNvSpPr>
            <p:nvPr/>
          </p:nvSpPr>
          <p:spPr bwMode="auto">
            <a:xfrm>
              <a:off x="4606" y="2085"/>
              <a:ext cx="12" cy="30"/>
            </a:xfrm>
            <a:custGeom>
              <a:avLst/>
              <a:gdLst>
                <a:gd name="T0" fmla="*/ 0 w 12"/>
                <a:gd name="T1" fmla="*/ 30 h 30"/>
                <a:gd name="T2" fmla="*/ 0 w 12"/>
                <a:gd name="T3" fmla="*/ 24 h 30"/>
                <a:gd name="T4" fmla="*/ 0 w 12"/>
                <a:gd name="T5" fmla="*/ 12 h 30"/>
                <a:gd name="T6" fmla="*/ 6 w 12"/>
                <a:gd name="T7" fmla="*/ 6 h 30"/>
                <a:gd name="T8" fmla="*/ 12 w 12"/>
                <a:gd name="T9" fmla="*/ 0 h 30"/>
                <a:gd name="T10" fmla="*/ 6 w 12"/>
                <a:gd name="T11" fmla="*/ 6 h 30"/>
                <a:gd name="T12" fmla="*/ 6 w 12"/>
                <a:gd name="T13" fmla="*/ 18 h 30"/>
                <a:gd name="T14" fmla="*/ 6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6"/>
                  </a:lnTo>
                  <a:lnTo>
                    <a:pt x="12" y="0"/>
                  </a:lnTo>
                  <a:lnTo>
                    <a:pt x="6" y="6"/>
                  </a:lnTo>
                  <a:lnTo>
                    <a:pt x="6" y="18"/>
                  </a:lnTo>
                  <a:lnTo>
                    <a:pt x="6"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55" name="Freeform 634"/>
            <p:cNvSpPr>
              <a:spLocks/>
            </p:cNvSpPr>
            <p:nvPr/>
          </p:nvSpPr>
          <p:spPr bwMode="auto">
            <a:xfrm>
              <a:off x="4457" y="2067"/>
              <a:ext cx="24" cy="18"/>
            </a:xfrm>
            <a:custGeom>
              <a:avLst/>
              <a:gdLst>
                <a:gd name="T0" fmla="*/ 24 w 24"/>
                <a:gd name="T1" fmla="*/ 0 h 18"/>
                <a:gd name="T2" fmla="*/ 24 w 24"/>
                <a:gd name="T3" fmla="*/ 0 h 18"/>
                <a:gd name="T4" fmla="*/ 18 w 24"/>
                <a:gd name="T5" fmla="*/ 6 h 18"/>
                <a:gd name="T6" fmla="*/ 18 w 24"/>
                <a:gd name="T7" fmla="*/ 6 h 18"/>
                <a:gd name="T8" fmla="*/ 12 w 24"/>
                <a:gd name="T9" fmla="*/ 12 h 18"/>
                <a:gd name="T10" fmla="*/ 12 w 24"/>
                <a:gd name="T11" fmla="*/ 18 h 18"/>
                <a:gd name="T12" fmla="*/ 6 w 24"/>
                <a:gd name="T13" fmla="*/ 18 h 18"/>
                <a:gd name="T14" fmla="*/ 6 w 24"/>
                <a:gd name="T15" fmla="*/ 18 h 18"/>
                <a:gd name="T16" fmla="*/ 0 w 24"/>
                <a:gd name="T17" fmla="*/ 18 h 18"/>
                <a:gd name="T18" fmla="*/ 0 w 24"/>
                <a:gd name="T19" fmla="*/ 18 h 18"/>
                <a:gd name="T20" fmla="*/ 0 w 24"/>
                <a:gd name="T21" fmla="*/ 12 h 18"/>
                <a:gd name="T22" fmla="*/ 6 w 24"/>
                <a:gd name="T23" fmla="*/ 12 h 18"/>
                <a:gd name="T24" fmla="*/ 6 w 24"/>
                <a:gd name="T25" fmla="*/ 6 h 18"/>
                <a:gd name="T26" fmla="*/ 12 w 24"/>
                <a:gd name="T27" fmla="*/ 6 h 18"/>
                <a:gd name="T28" fmla="*/ 18 w 24"/>
                <a:gd name="T29" fmla="*/ 6 h 18"/>
                <a:gd name="T30" fmla="*/ 18 w 24"/>
                <a:gd name="T31" fmla="*/ 0 h 18"/>
                <a:gd name="T32" fmla="*/ 24 w 2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0"/>
                  </a:moveTo>
                  <a:lnTo>
                    <a:pt x="24" y="0"/>
                  </a:lnTo>
                  <a:lnTo>
                    <a:pt x="18" y="6"/>
                  </a:lnTo>
                  <a:lnTo>
                    <a:pt x="12" y="12"/>
                  </a:lnTo>
                  <a:lnTo>
                    <a:pt x="12" y="18"/>
                  </a:lnTo>
                  <a:lnTo>
                    <a:pt x="6" y="18"/>
                  </a:lnTo>
                  <a:lnTo>
                    <a:pt x="0" y="18"/>
                  </a:lnTo>
                  <a:lnTo>
                    <a:pt x="0" y="12"/>
                  </a:lnTo>
                  <a:lnTo>
                    <a:pt x="6" y="12"/>
                  </a:lnTo>
                  <a:lnTo>
                    <a:pt x="6" y="6"/>
                  </a:lnTo>
                  <a:lnTo>
                    <a:pt x="12" y="6"/>
                  </a:lnTo>
                  <a:lnTo>
                    <a:pt x="18" y="6"/>
                  </a:lnTo>
                  <a:lnTo>
                    <a:pt x="18" y="0"/>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56" name="Freeform 635"/>
            <p:cNvSpPr>
              <a:spLocks/>
            </p:cNvSpPr>
            <p:nvPr/>
          </p:nvSpPr>
          <p:spPr bwMode="auto">
            <a:xfrm>
              <a:off x="4451" y="2067"/>
              <a:ext cx="24" cy="6"/>
            </a:xfrm>
            <a:custGeom>
              <a:avLst/>
              <a:gdLst>
                <a:gd name="T0" fmla="*/ 24 w 24"/>
                <a:gd name="T1" fmla="*/ 0 h 6"/>
                <a:gd name="T2" fmla="*/ 24 w 24"/>
                <a:gd name="T3" fmla="*/ 0 h 6"/>
                <a:gd name="T4" fmla="*/ 18 w 24"/>
                <a:gd name="T5" fmla="*/ 0 h 6"/>
                <a:gd name="T6" fmla="*/ 12 w 24"/>
                <a:gd name="T7" fmla="*/ 0 h 6"/>
                <a:gd name="T8" fmla="*/ 12 w 24"/>
                <a:gd name="T9" fmla="*/ 0 h 6"/>
                <a:gd name="T10" fmla="*/ 6 w 24"/>
                <a:gd name="T11" fmla="*/ 0 h 6"/>
                <a:gd name="T12" fmla="*/ 0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0 h 6"/>
                <a:gd name="T28" fmla="*/ 18 w 24"/>
                <a:gd name="T29" fmla="*/ 0 h 6"/>
                <a:gd name="T30" fmla="*/ 24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24" y="0"/>
                  </a:lnTo>
                  <a:lnTo>
                    <a:pt x="18" y="0"/>
                  </a:lnTo>
                  <a:lnTo>
                    <a:pt x="12" y="0"/>
                  </a:lnTo>
                  <a:lnTo>
                    <a:pt x="6" y="0"/>
                  </a:lnTo>
                  <a:lnTo>
                    <a:pt x="0" y="0"/>
                  </a:lnTo>
                  <a:lnTo>
                    <a:pt x="0" y="6"/>
                  </a:lnTo>
                  <a:lnTo>
                    <a:pt x="6" y="6"/>
                  </a:lnTo>
                  <a:lnTo>
                    <a:pt x="12" y="0"/>
                  </a:lnTo>
                  <a:lnTo>
                    <a:pt x="18" y="0"/>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57" name="Freeform 636"/>
            <p:cNvSpPr>
              <a:spLocks/>
            </p:cNvSpPr>
            <p:nvPr/>
          </p:nvSpPr>
          <p:spPr bwMode="auto">
            <a:xfrm>
              <a:off x="4457" y="2043"/>
              <a:ext cx="24" cy="24"/>
            </a:xfrm>
            <a:custGeom>
              <a:avLst/>
              <a:gdLst>
                <a:gd name="T0" fmla="*/ 24 w 24"/>
                <a:gd name="T1" fmla="*/ 24 h 24"/>
                <a:gd name="T2" fmla="*/ 18 w 24"/>
                <a:gd name="T3" fmla="*/ 24 h 24"/>
                <a:gd name="T4" fmla="*/ 18 w 24"/>
                <a:gd name="T5" fmla="*/ 18 h 24"/>
                <a:gd name="T6" fmla="*/ 12 w 24"/>
                <a:gd name="T7" fmla="*/ 18 h 24"/>
                <a:gd name="T8" fmla="*/ 6 w 24"/>
                <a:gd name="T9" fmla="*/ 12 h 24"/>
                <a:gd name="T10" fmla="*/ 0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12 h 24"/>
                <a:gd name="T26" fmla="*/ 18 w 24"/>
                <a:gd name="T27" fmla="*/ 12 h 24"/>
                <a:gd name="T28" fmla="*/ 18 w 24"/>
                <a:gd name="T29" fmla="*/ 18 h 24"/>
                <a:gd name="T30" fmla="*/ 24 w 24"/>
                <a:gd name="T31" fmla="*/ 24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24"/>
                  </a:lnTo>
                  <a:lnTo>
                    <a:pt x="18" y="18"/>
                  </a:lnTo>
                  <a:lnTo>
                    <a:pt x="12" y="18"/>
                  </a:lnTo>
                  <a:lnTo>
                    <a:pt x="6" y="12"/>
                  </a:lnTo>
                  <a:lnTo>
                    <a:pt x="0" y="6"/>
                  </a:lnTo>
                  <a:lnTo>
                    <a:pt x="0" y="0"/>
                  </a:lnTo>
                  <a:lnTo>
                    <a:pt x="6" y="6"/>
                  </a:lnTo>
                  <a:lnTo>
                    <a:pt x="12" y="12"/>
                  </a:lnTo>
                  <a:lnTo>
                    <a:pt x="18" y="12"/>
                  </a:lnTo>
                  <a:lnTo>
                    <a:pt x="18" y="18"/>
                  </a:lnTo>
                  <a:lnTo>
                    <a:pt x="24"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58" name="Freeform 637"/>
            <p:cNvSpPr>
              <a:spLocks/>
            </p:cNvSpPr>
            <p:nvPr/>
          </p:nvSpPr>
          <p:spPr bwMode="auto">
            <a:xfrm>
              <a:off x="4612" y="2049"/>
              <a:ext cx="6" cy="36"/>
            </a:xfrm>
            <a:custGeom>
              <a:avLst/>
              <a:gdLst>
                <a:gd name="T0" fmla="*/ 0 w 6"/>
                <a:gd name="T1" fmla="*/ 36 h 36"/>
                <a:gd name="T2" fmla="*/ 0 w 6"/>
                <a:gd name="T3" fmla="*/ 24 h 36"/>
                <a:gd name="T4" fmla="*/ 0 w 6"/>
                <a:gd name="T5" fmla="*/ 12 h 36"/>
                <a:gd name="T6" fmla="*/ 0 w 6"/>
                <a:gd name="T7" fmla="*/ 6 h 36"/>
                <a:gd name="T8" fmla="*/ 6 w 6"/>
                <a:gd name="T9" fmla="*/ 0 h 36"/>
                <a:gd name="T10" fmla="*/ 6 w 6"/>
                <a:gd name="T11" fmla="*/ 6 h 36"/>
                <a:gd name="T12" fmla="*/ 6 w 6"/>
                <a:gd name="T13" fmla="*/ 12 h 36"/>
                <a:gd name="T14" fmla="*/ 0 w 6"/>
                <a:gd name="T15" fmla="*/ 24 h 36"/>
                <a:gd name="T16" fmla="*/ 0 w 6"/>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6"/>
                <a:gd name="T29" fmla="*/ 6 w 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6">
                  <a:moveTo>
                    <a:pt x="0" y="36"/>
                  </a:moveTo>
                  <a:lnTo>
                    <a:pt x="0" y="24"/>
                  </a:lnTo>
                  <a:lnTo>
                    <a:pt x="0" y="12"/>
                  </a:lnTo>
                  <a:lnTo>
                    <a:pt x="0" y="6"/>
                  </a:lnTo>
                  <a:lnTo>
                    <a:pt x="6" y="0"/>
                  </a:lnTo>
                  <a:lnTo>
                    <a:pt x="6" y="6"/>
                  </a:lnTo>
                  <a:lnTo>
                    <a:pt x="6" y="12"/>
                  </a:lnTo>
                  <a:lnTo>
                    <a:pt x="0" y="24"/>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59" name="Freeform 638"/>
            <p:cNvSpPr>
              <a:spLocks/>
            </p:cNvSpPr>
            <p:nvPr/>
          </p:nvSpPr>
          <p:spPr bwMode="auto">
            <a:xfrm>
              <a:off x="4618" y="2055"/>
              <a:ext cx="18" cy="36"/>
            </a:xfrm>
            <a:custGeom>
              <a:avLst/>
              <a:gdLst>
                <a:gd name="T0" fmla="*/ 0 w 18"/>
                <a:gd name="T1" fmla="*/ 36 h 36"/>
                <a:gd name="T2" fmla="*/ 0 w 18"/>
                <a:gd name="T3" fmla="*/ 24 h 36"/>
                <a:gd name="T4" fmla="*/ 6 w 18"/>
                <a:gd name="T5" fmla="*/ 18 h 36"/>
                <a:gd name="T6" fmla="*/ 6 w 18"/>
                <a:gd name="T7" fmla="*/ 6 h 36"/>
                <a:gd name="T8" fmla="*/ 12 w 18"/>
                <a:gd name="T9" fmla="*/ 0 h 36"/>
                <a:gd name="T10" fmla="*/ 18 w 18"/>
                <a:gd name="T11" fmla="*/ 0 h 36"/>
                <a:gd name="T12" fmla="*/ 18 w 18"/>
                <a:gd name="T13" fmla="*/ 6 h 36"/>
                <a:gd name="T14" fmla="*/ 12 w 18"/>
                <a:gd name="T15" fmla="*/ 12 h 36"/>
                <a:gd name="T16" fmla="*/ 12 w 18"/>
                <a:gd name="T17" fmla="*/ 18 h 36"/>
                <a:gd name="T18" fmla="*/ 6 w 18"/>
                <a:gd name="T19" fmla="*/ 24 h 36"/>
                <a:gd name="T20" fmla="*/ 6 w 18"/>
                <a:gd name="T21" fmla="*/ 24 h 36"/>
                <a:gd name="T22" fmla="*/ 0 w 18"/>
                <a:gd name="T23" fmla="*/ 30 h 36"/>
                <a:gd name="T24" fmla="*/ 0 w 18"/>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6"/>
                <a:gd name="T41" fmla="*/ 18 w 1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6">
                  <a:moveTo>
                    <a:pt x="0" y="36"/>
                  </a:moveTo>
                  <a:lnTo>
                    <a:pt x="0" y="24"/>
                  </a:lnTo>
                  <a:lnTo>
                    <a:pt x="6" y="18"/>
                  </a:lnTo>
                  <a:lnTo>
                    <a:pt x="6" y="6"/>
                  </a:lnTo>
                  <a:lnTo>
                    <a:pt x="12" y="0"/>
                  </a:lnTo>
                  <a:lnTo>
                    <a:pt x="18" y="0"/>
                  </a:lnTo>
                  <a:lnTo>
                    <a:pt x="18" y="6"/>
                  </a:lnTo>
                  <a:lnTo>
                    <a:pt x="12" y="12"/>
                  </a:lnTo>
                  <a:lnTo>
                    <a:pt x="12" y="18"/>
                  </a:lnTo>
                  <a:lnTo>
                    <a:pt x="6" y="24"/>
                  </a:lnTo>
                  <a:lnTo>
                    <a:pt x="0"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60" name="Freeform 639"/>
            <p:cNvSpPr>
              <a:spLocks/>
            </p:cNvSpPr>
            <p:nvPr/>
          </p:nvSpPr>
          <p:spPr bwMode="auto">
            <a:xfrm>
              <a:off x="4600" y="2049"/>
              <a:ext cx="6" cy="30"/>
            </a:xfrm>
            <a:custGeom>
              <a:avLst/>
              <a:gdLst>
                <a:gd name="T0" fmla="*/ 0 w 6"/>
                <a:gd name="T1" fmla="*/ 30 h 30"/>
                <a:gd name="T2" fmla="*/ 0 w 6"/>
                <a:gd name="T3" fmla="*/ 30 h 30"/>
                <a:gd name="T4" fmla="*/ 0 w 6"/>
                <a:gd name="T5" fmla="*/ 18 h 30"/>
                <a:gd name="T6" fmla="*/ 0 w 6"/>
                <a:gd name="T7" fmla="*/ 6 h 30"/>
                <a:gd name="T8" fmla="*/ 0 w 6"/>
                <a:gd name="T9" fmla="*/ 0 h 30"/>
                <a:gd name="T10" fmla="*/ 6 w 6"/>
                <a:gd name="T11" fmla="*/ 0 h 30"/>
                <a:gd name="T12" fmla="*/ 6 w 6"/>
                <a:gd name="T13" fmla="*/ 12 h 30"/>
                <a:gd name="T14" fmla="*/ 0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30"/>
                  </a:lnTo>
                  <a:lnTo>
                    <a:pt x="0" y="18"/>
                  </a:lnTo>
                  <a:lnTo>
                    <a:pt x="0" y="6"/>
                  </a:lnTo>
                  <a:lnTo>
                    <a:pt x="0" y="0"/>
                  </a:lnTo>
                  <a:lnTo>
                    <a:pt x="6" y="0"/>
                  </a:lnTo>
                  <a:lnTo>
                    <a:pt x="6" y="12"/>
                  </a:lnTo>
                  <a:lnTo>
                    <a:pt x="0"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61" name="Freeform 640"/>
            <p:cNvSpPr>
              <a:spLocks/>
            </p:cNvSpPr>
            <p:nvPr/>
          </p:nvSpPr>
          <p:spPr bwMode="auto">
            <a:xfrm>
              <a:off x="4588" y="2043"/>
              <a:ext cx="6" cy="30"/>
            </a:xfrm>
            <a:custGeom>
              <a:avLst/>
              <a:gdLst>
                <a:gd name="T0" fmla="*/ 6 w 6"/>
                <a:gd name="T1" fmla="*/ 30 h 30"/>
                <a:gd name="T2" fmla="*/ 0 w 6"/>
                <a:gd name="T3" fmla="*/ 24 h 30"/>
                <a:gd name="T4" fmla="*/ 0 w 6"/>
                <a:gd name="T5" fmla="*/ 12 h 30"/>
                <a:gd name="T6" fmla="*/ 0 w 6"/>
                <a:gd name="T7" fmla="*/ 6 h 30"/>
                <a:gd name="T8" fmla="*/ 0 w 6"/>
                <a:gd name="T9" fmla="*/ 0 h 30"/>
                <a:gd name="T10" fmla="*/ 0 w 6"/>
                <a:gd name="T11" fmla="*/ 0 h 30"/>
                <a:gd name="T12" fmla="*/ 6 w 6"/>
                <a:gd name="T13" fmla="*/ 6 h 30"/>
                <a:gd name="T14" fmla="*/ 0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0" y="24"/>
                  </a:lnTo>
                  <a:lnTo>
                    <a:pt x="0" y="12"/>
                  </a:lnTo>
                  <a:lnTo>
                    <a:pt x="0" y="6"/>
                  </a:lnTo>
                  <a:lnTo>
                    <a:pt x="0" y="0"/>
                  </a:lnTo>
                  <a:lnTo>
                    <a:pt x="6" y="6"/>
                  </a:lnTo>
                  <a:lnTo>
                    <a:pt x="0" y="24"/>
                  </a:lnTo>
                  <a:lnTo>
                    <a:pt x="6"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62" name="Freeform 641"/>
            <p:cNvSpPr>
              <a:spLocks/>
            </p:cNvSpPr>
            <p:nvPr/>
          </p:nvSpPr>
          <p:spPr bwMode="auto">
            <a:xfrm>
              <a:off x="4570" y="2037"/>
              <a:ext cx="12" cy="30"/>
            </a:xfrm>
            <a:custGeom>
              <a:avLst/>
              <a:gdLst>
                <a:gd name="T0" fmla="*/ 12 w 12"/>
                <a:gd name="T1" fmla="*/ 30 h 30"/>
                <a:gd name="T2" fmla="*/ 6 w 12"/>
                <a:gd name="T3" fmla="*/ 24 h 30"/>
                <a:gd name="T4" fmla="*/ 6 w 12"/>
                <a:gd name="T5" fmla="*/ 12 h 30"/>
                <a:gd name="T6" fmla="*/ 0 w 12"/>
                <a:gd name="T7" fmla="*/ 0 h 30"/>
                <a:gd name="T8" fmla="*/ 6 w 12"/>
                <a:gd name="T9" fmla="*/ 0 h 30"/>
                <a:gd name="T10" fmla="*/ 6 w 12"/>
                <a:gd name="T11" fmla="*/ 0 h 30"/>
                <a:gd name="T12" fmla="*/ 6 w 12"/>
                <a:gd name="T13" fmla="*/ 12 h 30"/>
                <a:gd name="T14" fmla="*/ 6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6" y="12"/>
                  </a:lnTo>
                  <a:lnTo>
                    <a:pt x="0" y="0"/>
                  </a:lnTo>
                  <a:lnTo>
                    <a:pt x="6" y="0"/>
                  </a:lnTo>
                  <a:lnTo>
                    <a:pt x="6" y="12"/>
                  </a:lnTo>
                  <a:lnTo>
                    <a:pt x="6" y="24"/>
                  </a:lnTo>
                  <a:lnTo>
                    <a:pt x="1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63" name="Freeform 642"/>
            <p:cNvSpPr>
              <a:spLocks/>
            </p:cNvSpPr>
            <p:nvPr/>
          </p:nvSpPr>
          <p:spPr bwMode="auto">
            <a:xfrm>
              <a:off x="4558" y="2025"/>
              <a:ext cx="12" cy="42"/>
            </a:xfrm>
            <a:custGeom>
              <a:avLst/>
              <a:gdLst>
                <a:gd name="T0" fmla="*/ 12 w 12"/>
                <a:gd name="T1" fmla="*/ 42 h 42"/>
                <a:gd name="T2" fmla="*/ 6 w 12"/>
                <a:gd name="T3" fmla="*/ 30 h 42"/>
                <a:gd name="T4" fmla="*/ 0 w 12"/>
                <a:gd name="T5" fmla="*/ 18 h 42"/>
                <a:gd name="T6" fmla="*/ 0 w 12"/>
                <a:gd name="T7" fmla="*/ 6 h 42"/>
                <a:gd name="T8" fmla="*/ 6 w 12"/>
                <a:gd name="T9" fmla="*/ 0 h 42"/>
                <a:gd name="T10" fmla="*/ 6 w 12"/>
                <a:gd name="T11" fmla="*/ 6 h 42"/>
                <a:gd name="T12" fmla="*/ 6 w 12"/>
                <a:gd name="T13" fmla="*/ 18 h 42"/>
                <a:gd name="T14" fmla="*/ 6 w 12"/>
                <a:gd name="T15" fmla="*/ 30 h 42"/>
                <a:gd name="T16" fmla="*/ 12 w 12"/>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2"/>
                <a:gd name="T29" fmla="*/ 12 w 1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2">
                  <a:moveTo>
                    <a:pt x="12" y="42"/>
                  </a:moveTo>
                  <a:lnTo>
                    <a:pt x="6" y="30"/>
                  </a:lnTo>
                  <a:lnTo>
                    <a:pt x="0" y="18"/>
                  </a:lnTo>
                  <a:lnTo>
                    <a:pt x="0" y="6"/>
                  </a:lnTo>
                  <a:lnTo>
                    <a:pt x="6" y="0"/>
                  </a:lnTo>
                  <a:lnTo>
                    <a:pt x="6" y="6"/>
                  </a:lnTo>
                  <a:lnTo>
                    <a:pt x="6" y="18"/>
                  </a:lnTo>
                  <a:lnTo>
                    <a:pt x="6" y="30"/>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64" name="Freeform 643"/>
            <p:cNvSpPr>
              <a:spLocks/>
            </p:cNvSpPr>
            <p:nvPr/>
          </p:nvSpPr>
          <p:spPr bwMode="auto">
            <a:xfrm>
              <a:off x="4540" y="2019"/>
              <a:ext cx="12" cy="42"/>
            </a:xfrm>
            <a:custGeom>
              <a:avLst/>
              <a:gdLst>
                <a:gd name="T0" fmla="*/ 12 w 12"/>
                <a:gd name="T1" fmla="*/ 42 h 42"/>
                <a:gd name="T2" fmla="*/ 12 w 12"/>
                <a:gd name="T3" fmla="*/ 42 h 42"/>
                <a:gd name="T4" fmla="*/ 12 w 12"/>
                <a:gd name="T5" fmla="*/ 36 h 42"/>
                <a:gd name="T6" fmla="*/ 6 w 12"/>
                <a:gd name="T7" fmla="*/ 30 h 42"/>
                <a:gd name="T8" fmla="*/ 6 w 12"/>
                <a:gd name="T9" fmla="*/ 18 h 42"/>
                <a:gd name="T10" fmla="*/ 0 w 12"/>
                <a:gd name="T11" fmla="*/ 12 h 42"/>
                <a:gd name="T12" fmla="*/ 0 w 12"/>
                <a:gd name="T13" fmla="*/ 6 h 42"/>
                <a:gd name="T14" fmla="*/ 0 w 12"/>
                <a:gd name="T15" fmla="*/ 6 h 42"/>
                <a:gd name="T16" fmla="*/ 0 w 12"/>
                <a:gd name="T17" fmla="*/ 0 h 42"/>
                <a:gd name="T18" fmla="*/ 6 w 12"/>
                <a:gd name="T19" fmla="*/ 6 h 42"/>
                <a:gd name="T20" fmla="*/ 12 w 12"/>
                <a:gd name="T21" fmla="*/ 24 h 42"/>
                <a:gd name="T22" fmla="*/ 12 w 12"/>
                <a:gd name="T23" fmla="*/ 36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12" y="36"/>
                  </a:lnTo>
                  <a:lnTo>
                    <a:pt x="6" y="30"/>
                  </a:lnTo>
                  <a:lnTo>
                    <a:pt x="6" y="18"/>
                  </a:lnTo>
                  <a:lnTo>
                    <a:pt x="0" y="12"/>
                  </a:lnTo>
                  <a:lnTo>
                    <a:pt x="0" y="6"/>
                  </a:lnTo>
                  <a:lnTo>
                    <a:pt x="0" y="0"/>
                  </a:lnTo>
                  <a:lnTo>
                    <a:pt x="6" y="6"/>
                  </a:lnTo>
                  <a:lnTo>
                    <a:pt x="12" y="24"/>
                  </a:lnTo>
                  <a:lnTo>
                    <a:pt x="12" y="36"/>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65" name="Freeform 644"/>
            <p:cNvSpPr>
              <a:spLocks/>
            </p:cNvSpPr>
            <p:nvPr/>
          </p:nvSpPr>
          <p:spPr bwMode="auto">
            <a:xfrm>
              <a:off x="4528" y="2019"/>
              <a:ext cx="12" cy="42"/>
            </a:xfrm>
            <a:custGeom>
              <a:avLst/>
              <a:gdLst>
                <a:gd name="T0" fmla="*/ 12 w 12"/>
                <a:gd name="T1" fmla="*/ 42 h 42"/>
                <a:gd name="T2" fmla="*/ 12 w 12"/>
                <a:gd name="T3" fmla="*/ 42 h 42"/>
                <a:gd name="T4" fmla="*/ 6 w 12"/>
                <a:gd name="T5" fmla="*/ 36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6" y="36"/>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66" name="Freeform 645"/>
            <p:cNvSpPr>
              <a:spLocks/>
            </p:cNvSpPr>
            <p:nvPr/>
          </p:nvSpPr>
          <p:spPr bwMode="auto">
            <a:xfrm>
              <a:off x="4498" y="2019"/>
              <a:ext cx="30" cy="48"/>
            </a:xfrm>
            <a:custGeom>
              <a:avLst/>
              <a:gdLst>
                <a:gd name="T0" fmla="*/ 30 w 30"/>
                <a:gd name="T1" fmla="*/ 48 h 48"/>
                <a:gd name="T2" fmla="*/ 24 w 30"/>
                <a:gd name="T3" fmla="*/ 42 h 48"/>
                <a:gd name="T4" fmla="*/ 18 w 30"/>
                <a:gd name="T5" fmla="*/ 36 h 48"/>
                <a:gd name="T6" fmla="*/ 12 w 30"/>
                <a:gd name="T7" fmla="*/ 30 h 48"/>
                <a:gd name="T8" fmla="*/ 6 w 30"/>
                <a:gd name="T9" fmla="*/ 24 h 48"/>
                <a:gd name="T10" fmla="*/ 6 w 30"/>
                <a:gd name="T11" fmla="*/ 18 h 48"/>
                <a:gd name="T12" fmla="*/ 0 w 30"/>
                <a:gd name="T13" fmla="*/ 12 h 48"/>
                <a:gd name="T14" fmla="*/ 0 w 30"/>
                <a:gd name="T15" fmla="*/ 6 h 48"/>
                <a:gd name="T16" fmla="*/ 0 w 30"/>
                <a:gd name="T17" fmla="*/ 0 h 48"/>
                <a:gd name="T18" fmla="*/ 6 w 30"/>
                <a:gd name="T19" fmla="*/ 0 h 48"/>
                <a:gd name="T20" fmla="*/ 6 w 30"/>
                <a:gd name="T21" fmla="*/ 6 h 48"/>
                <a:gd name="T22" fmla="*/ 12 w 30"/>
                <a:gd name="T23" fmla="*/ 12 h 48"/>
                <a:gd name="T24" fmla="*/ 18 w 30"/>
                <a:gd name="T25" fmla="*/ 18 h 48"/>
                <a:gd name="T26" fmla="*/ 18 w 30"/>
                <a:gd name="T27" fmla="*/ 24 h 48"/>
                <a:gd name="T28" fmla="*/ 24 w 30"/>
                <a:gd name="T29" fmla="*/ 30 h 48"/>
                <a:gd name="T30" fmla="*/ 24 w 30"/>
                <a:gd name="T31" fmla="*/ 36 h 48"/>
                <a:gd name="T32" fmla="*/ 3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30" y="48"/>
                  </a:moveTo>
                  <a:lnTo>
                    <a:pt x="24" y="42"/>
                  </a:lnTo>
                  <a:lnTo>
                    <a:pt x="18" y="36"/>
                  </a:lnTo>
                  <a:lnTo>
                    <a:pt x="12" y="30"/>
                  </a:lnTo>
                  <a:lnTo>
                    <a:pt x="6" y="24"/>
                  </a:lnTo>
                  <a:lnTo>
                    <a:pt x="6" y="18"/>
                  </a:lnTo>
                  <a:lnTo>
                    <a:pt x="0" y="12"/>
                  </a:lnTo>
                  <a:lnTo>
                    <a:pt x="0" y="6"/>
                  </a:lnTo>
                  <a:lnTo>
                    <a:pt x="0" y="0"/>
                  </a:lnTo>
                  <a:lnTo>
                    <a:pt x="6" y="0"/>
                  </a:lnTo>
                  <a:lnTo>
                    <a:pt x="6" y="6"/>
                  </a:lnTo>
                  <a:lnTo>
                    <a:pt x="12" y="12"/>
                  </a:lnTo>
                  <a:lnTo>
                    <a:pt x="18" y="18"/>
                  </a:lnTo>
                  <a:lnTo>
                    <a:pt x="18" y="24"/>
                  </a:lnTo>
                  <a:lnTo>
                    <a:pt x="24" y="30"/>
                  </a:lnTo>
                  <a:lnTo>
                    <a:pt x="24" y="36"/>
                  </a:lnTo>
                  <a:lnTo>
                    <a:pt x="3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67" name="Freeform 646"/>
            <p:cNvSpPr>
              <a:spLocks/>
            </p:cNvSpPr>
            <p:nvPr/>
          </p:nvSpPr>
          <p:spPr bwMode="auto">
            <a:xfrm>
              <a:off x="4475" y="2031"/>
              <a:ext cx="35" cy="30"/>
            </a:xfrm>
            <a:custGeom>
              <a:avLst/>
              <a:gdLst>
                <a:gd name="T0" fmla="*/ 35 w 35"/>
                <a:gd name="T1" fmla="*/ 30 h 30"/>
                <a:gd name="T2" fmla="*/ 29 w 35"/>
                <a:gd name="T3" fmla="*/ 30 h 30"/>
                <a:gd name="T4" fmla="*/ 23 w 35"/>
                <a:gd name="T5" fmla="*/ 24 h 30"/>
                <a:gd name="T6" fmla="*/ 17 w 35"/>
                <a:gd name="T7" fmla="*/ 18 h 30"/>
                <a:gd name="T8" fmla="*/ 12 w 35"/>
                <a:gd name="T9" fmla="*/ 12 h 30"/>
                <a:gd name="T10" fmla="*/ 6 w 35"/>
                <a:gd name="T11" fmla="*/ 6 h 30"/>
                <a:gd name="T12" fmla="*/ 0 w 35"/>
                <a:gd name="T13" fmla="*/ 6 h 30"/>
                <a:gd name="T14" fmla="*/ 0 w 35"/>
                <a:gd name="T15" fmla="*/ 0 h 30"/>
                <a:gd name="T16" fmla="*/ 0 w 35"/>
                <a:gd name="T17" fmla="*/ 0 h 30"/>
                <a:gd name="T18" fmla="*/ 6 w 35"/>
                <a:gd name="T19" fmla="*/ 0 h 30"/>
                <a:gd name="T20" fmla="*/ 12 w 35"/>
                <a:gd name="T21" fmla="*/ 0 h 30"/>
                <a:gd name="T22" fmla="*/ 17 w 35"/>
                <a:gd name="T23" fmla="*/ 6 h 30"/>
                <a:gd name="T24" fmla="*/ 17 w 35"/>
                <a:gd name="T25" fmla="*/ 12 h 30"/>
                <a:gd name="T26" fmla="*/ 23 w 35"/>
                <a:gd name="T27" fmla="*/ 18 h 30"/>
                <a:gd name="T28" fmla="*/ 29 w 35"/>
                <a:gd name="T29" fmla="*/ 24 h 30"/>
                <a:gd name="T30" fmla="*/ 35 w 35"/>
                <a:gd name="T31" fmla="*/ 30 h 30"/>
                <a:gd name="T32" fmla="*/ 35 w 35"/>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30"/>
                  </a:moveTo>
                  <a:lnTo>
                    <a:pt x="29" y="30"/>
                  </a:lnTo>
                  <a:lnTo>
                    <a:pt x="23" y="24"/>
                  </a:lnTo>
                  <a:lnTo>
                    <a:pt x="17" y="18"/>
                  </a:lnTo>
                  <a:lnTo>
                    <a:pt x="12" y="12"/>
                  </a:lnTo>
                  <a:lnTo>
                    <a:pt x="6" y="6"/>
                  </a:lnTo>
                  <a:lnTo>
                    <a:pt x="0" y="6"/>
                  </a:lnTo>
                  <a:lnTo>
                    <a:pt x="0" y="0"/>
                  </a:lnTo>
                  <a:lnTo>
                    <a:pt x="6" y="0"/>
                  </a:lnTo>
                  <a:lnTo>
                    <a:pt x="12" y="0"/>
                  </a:lnTo>
                  <a:lnTo>
                    <a:pt x="17" y="6"/>
                  </a:lnTo>
                  <a:lnTo>
                    <a:pt x="17" y="12"/>
                  </a:lnTo>
                  <a:lnTo>
                    <a:pt x="23" y="18"/>
                  </a:lnTo>
                  <a:lnTo>
                    <a:pt x="29" y="24"/>
                  </a:lnTo>
                  <a:lnTo>
                    <a:pt x="35"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68" name="Freeform 647"/>
            <p:cNvSpPr>
              <a:spLocks/>
            </p:cNvSpPr>
            <p:nvPr/>
          </p:nvSpPr>
          <p:spPr bwMode="auto">
            <a:xfrm>
              <a:off x="4463" y="2031"/>
              <a:ext cx="29" cy="36"/>
            </a:xfrm>
            <a:custGeom>
              <a:avLst/>
              <a:gdLst>
                <a:gd name="T0" fmla="*/ 0 w 29"/>
                <a:gd name="T1" fmla="*/ 0 h 36"/>
                <a:gd name="T2" fmla="*/ 6 w 29"/>
                <a:gd name="T3" fmla="*/ 0 h 36"/>
                <a:gd name="T4" fmla="*/ 6 w 29"/>
                <a:gd name="T5" fmla="*/ 6 h 36"/>
                <a:gd name="T6" fmla="*/ 12 w 29"/>
                <a:gd name="T7" fmla="*/ 12 h 36"/>
                <a:gd name="T8" fmla="*/ 18 w 29"/>
                <a:gd name="T9" fmla="*/ 18 h 36"/>
                <a:gd name="T10" fmla="*/ 18 w 29"/>
                <a:gd name="T11" fmla="*/ 18 h 36"/>
                <a:gd name="T12" fmla="*/ 24 w 29"/>
                <a:gd name="T13" fmla="*/ 24 h 36"/>
                <a:gd name="T14" fmla="*/ 29 w 29"/>
                <a:gd name="T15" fmla="*/ 30 h 36"/>
                <a:gd name="T16" fmla="*/ 29 w 29"/>
                <a:gd name="T17" fmla="*/ 36 h 36"/>
                <a:gd name="T18" fmla="*/ 29 w 29"/>
                <a:gd name="T19" fmla="*/ 30 h 36"/>
                <a:gd name="T20" fmla="*/ 18 w 29"/>
                <a:gd name="T21" fmla="*/ 30 h 36"/>
                <a:gd name="T22" fmla="*/ 18 w 29"/>
                <a:gd name="T23" fmla="*/ 24 h 36"/>
                <a:gd name="T24" fmla="*/ 12 w 29"/>
                <a:gd name="T25" fmla="*/ 18 h 36"/>
                <a:gd name="T26" fmla="*/ 6 w 29"/>
                <a:gd name="T27" fmla="*/ 12 h 36"/>
                <a:gd name="T28" fmla="*/ 0 w 29"/>
                <a:gd name="T29" fmla="*/ 6 h 36"/>
                <a:gd name="T30" fmla="*/ 0 w 29"/>
                <a:gd name="T31" fmla="*/ 6 h 36"/>
                <a:gd name="T32" fmla="*/ 0 w 2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0"/>
                  </a:moveTo>
                  <a:lnTo>
                    <a:pt x="6" y="0"/>
                  </a:lnTo>
                  <a:lnTo>
                    <a:pt x="6" y="6"/>
                  </a:lnTo>
                  <a:lnTo>
                    <a:pt x="12" y="12"/>
                  </a:lnTo>
                  <a:lnTo>
                    <a:pt x="18" y="18"/>
                  </a:lnTo>
                  <a:lnTo>
                    <a:pt x="24" y="24"/>
                  </a:lnTo>
                  <a:lnTo>
                    <a:pt x="29" y="30"/>
                  </a:lnTo>
                  <a:lnTo>
                    <a:pt x="29" y="36"/>
                  </a:lnTo>
                  <a:lnTo>
                    <a:pt x="29" y="30"/>
                  </a:lnTo>
                  <a:lnTo>
                    <a:pt x="18" y="30"/>
                  </a:lnTo>
                  <a:lnTo>
                    <a:pt x="18" y="24"/>
                  </a:lnTo>
                  <a:lnTo>
                    <a:pt x="12" y="18"/>
                  </a:lnTo>
                  <a:lnTo>
                    <a:pt x="6" y="12"/>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69" name="Freeform 648"/>
            <p:cNvSpPr>
              <a:spLocks/>
            </p:cNvSpPr>
            <p:nvPr/>
          </p:nvSpPr>
          <p:spPr bwMode="auto">
            <a:xfrm>
              <a:off x="4307" y="2097"/>
              <a:ext cx="156" cy="36"/>
            </a:xfrm>
            <a:custGeom>
              <a:avLst/>
              <a:gdLst>
                <a:gd name="T0" fmla="*/ 156 w 156"/>
                <a:gd name="T1" fmla="*/ 36 h 36"/>
                <a:gd name="T2" fmla="*/ 156 w 156"/>
                <a:gd name="T3" fmla="*/ 36 h 36"/>
                <a:gd name="T4" fmla="*/ 156 w 156"/>
                <a:gd name="T5" fmla="*/ 36 h 36"/>
                <a:gd name="T6" fmla="*/ 150 w 156"/>
                <a:gd name="T7" fmla="*/ 36 h 36"/>
                <a:gd name="T8" fmla="*/ 150 w 156"/>
                <a:gd name="T9" fmla="*/ 36 h 36"/>
                <a:gd name="T10" fmla="*/ 144 w 156"/>
                <a:gd name="T11" fmla="*/ 30 h 36"/>
                <a:gd name="T12" fmla="*/ 132 w 156"/>
                <a:gd name="T13" fmla="*/ 24 h 36"/>
                <a:gd name="T14" fmla="*/ 120 w 156"/>
                <a:gd name="T15" fmla="*/ 18 h 36"/>
                <a:gd name="T16" fmla="*/ 114 w 156"/>
                <a:gd name="T17" fmla="*/ 12 h 36"/>
                <a:gd name="T18" fmla="*/ 102 w 156"/>
                <a:gd name="T19" fmla="*/ 12 h 36"/>
                <a:gd name="T20" fmla="*/ 90 w 156"/>
                <a:gd name="T21" fmla="*/ 6 h 36"/>
                <a:gd name="T22" fmla="*/ 78 w 156"/>
                <a:gd name="T23" fmla="*/ 6 h 36"/>
                <a:gd name="T24" fmla="*/ 72 w 156"/>
                <a:gd name="T25" fmla="*/ 6 h 36"/>
                <a:gd name="T26" fmla="*/ 60 w 156"/>
                <a:gd name="T27" fmla="*/ 6 h 36"/>
                <a:gd name="T28" fmla="*/ 48 w 156"/>
                <a:gd name="T29" fmla="*/ 6 h 36"/>
                <a:gd name="T30" fmla="*/ 42 w 156"/>
                <a:gd name="T31" fmla="*/ 6 h 36"/>
                <a:gd name="T32" fmla="*/ 30 w 156"/>
                <a:gd name="T33" fmla="*/ 12 h 36"/>
                <a:gd name="T34" fmla="*/ 24 w 156"/>
                <a:gd name="T35" fmla="*/ 12 h 36"/>
                <a:gd name="T36" fmla="*/ 12 w 156"/>
                <a:gd name="T37" fmla="*/ 12 h 36"/>
                <a:gd name="T38" fmla="*/ 6 w 156"/>
                <a:gd name="T39" fmla="*/ 18 h 36"/>
                <a:gd name="T40" fmla="*/ 0 w 156"/>
                <a:gd name="T41" fmla="*/ 18 h 36"/>
                <a:gd name="T42" fmla="*/ 0 w 156"/>
                <a:gd name="T43" fmla="*/ 12 h 36"/>
                <a:gd name="T44" fmla="*/ 6 w 156"/>
                <a:gd name="T45" fmla="*/ 12 h 36"/>
                <a:gd name="T46" fmla="*/ 18 w 156"/>
                <a:gd name="T47" fmla="*/ 6 h 36"/>
                <a:gd name="T48" fmla="*/ 24 w 156"/>
                <a:gd name="T49" fmla="*/ 6 h 36"/>
                <a:gd name="T50" fmla="*/ 36 w 156"/>
                <a:gd name="T51" fmla="*/ 0 h 36"/>
                <a:gd name="T52" fmla="*/ 48 w 156"/>
                <a:gd name="T53" fmla="*/ 0 h 36"/>
                <a:gd name="T54" fmla="*/ 60 w 156"/>
                <a:gd name="T55" fmla="*/ 0 h 36"/>
                <a:gd name="T56" fmla="*/ 72 w 156"/>
                <a:gd name="T57" fmla="*/ 0 h 36"/>
                <a:gd name="T58" fmla="*/ 84 w 156"/>
                <a:gd name="T59" fmla="*/ 0 h 36"/>
                <a:gd name="T60" fmla="*/ 96 w 156"/>
                <a:gd name="T61" fmla="*/ 0 h 36"/>
                <a:gd name="T62" fmla="*/ 108 w 156"/>
                <a:gd name="T63" fmla="*/ 6 h 36"/>
                <a:gd name="T64" fmla="*/ 120 w 156"/>
                <a:gd name="T65" fmla="*/ 6 h 36"/>
                <a:gd name="T66" fmla="*/ 132 w 156"/>
                <a:gd name="T67" fmla="*/ 12 h 36"/>
                <a:gd name="T68" fmla="*/ 138 w 156"/>
                <a:gd name="T69" fmla="*/ 18 h 36"/>
                <a:gd name="T70" fmla="*/ 150 w 156"/>
                <a:gd name="T71" fmla="*/ 24 h 36"/>
                <a:gd name="T72" fmla="*/ 156 w 156"/>
                <a:gd name="T73" fmla="*/ 36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36"/>
                <a:gd name="T113" fmla="*/ 156 w 156"/>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36">
                  <a:moveTo>
                    <a:pt x="156" y="36"/>
                  </a:moveTo>
                  <a:lnTo>
                    <a:pt x="156" y="36"/>
                  </a:lnTo>
                  <a:lnTo>
                    <a:pt x="150" y="36"/>
                  </a:lnTo>
                  <a:lnTo>
                    <a:pt x="144" y="30"/>
                  </a:lnTo>
                  <a:lnTo>
                    <a:pt x="132" y="24"/>
                  </a:lnTo>
                  <a:lnTo>
                    <a:pt x="120" y="18"/>
                  </a:lnTo>
                  <a:lnTo>
                    <a:pt x="114" y="12"/>
                  </a:lnTo>
                  <a:lnTo>
                    <a:pt x="102" y="12"/>
                  </a:lnTo>
                  <a:lnTo>
                    <a:pt x="90" y="6"/>
                  </a:lnTo>
                  <a:lnTo>
                    <a:pt x="78" y="6"/>
                  </a:lnTo>
                  <a:lnTo>
                    <a:pt x="72" y="6"/>
                  </a:lnTo>
                  <a:lnTo>
                    <a:pt x="60" y="6"/>
                  </a:lnTo>
                  <a:lnTo>
                    <a:pt x="48" y="6"/>
                  </a:lnTo>
                  <a:lnTo>
                    <a:pt x="42" y="6"/>
                  </a:lnTo>
                  <a:lnTo>
                    <a:pt x="30" y="12"/>
                  </a:lnTo>
                  <a:lnTo>
                    <a:pt x="24" y="12"/>
                  </a:lnTo>
                  <a:lnTo>
                    <a:pt x="12" y="12"/>
                  </a:lnTo>
                  <a:lnTo>
                    <a:pt x="6" y="18"/>
                  </a:lnTo>
                  <a:lnTo>
                    <a:pt x="0" y="18"/>
                  </a:lnTo>
                  <a:lnTo>
                    <a:pt x="0" y="12"/>
                  </a:lnTo>
                  <a:lnTo>
                    <a:pt x="6" y="12"/>
                  </a:lnTo>
                  <a:lnTo>
                    <a:pt x="18" y="6"/>
                  </a:lnTo>
                  <a:lnTo>
                    <a:pt x="24" y="6"/>
                  </a:lnTo>
                  <a:lnTo>
                    <a:pt x="36" y="0"/>
                  </a:lnTo>
                  <a:lnTo>
                    <a:pt x="48" y="0"/>
                  </a:lnTo>
                  <a:lnTo>
                    <a:pt x="60" y="0"/>
                  </a:lnTo>
                  <a:lnTo>
                    <a:pt x="72" y="0"/>
                  </a:lnTo>
                  <a:lnTo>
                    <a:pt x="84" y="0"/>
                  </a:lnTo>
                  <a:lnTo>
                    <a:pt x="96" y="0"/>
                  </a:lnTo>
                  <a:lnTo>
                    <a:pt x="108" y="6"/>
                  </a:lnTo>
                  <a:lnTo>
                    <a:pt x="120" y="6"/>
                  </a:lnTo>
                  <a:lnTo>
                    <a:pt x="132" y="12"/>
                  </a:lnTo>
                  <a:lnTo>
                    <a:pt x="138" y="18"/>
                  </a:lnTo>
                  <a:lnTo>
                    <a:pt x="150" y="24"/>
                  </a:lnTo>
                  <a:lnTo>
                    <a:pt x="156"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70" name="Freeform 649"/>
            <p:cNvSpPr>
              <a:spLocks/>
            </p:cNvSpPr>
            <p:nvPr/>
          </p:nvSpPr>
          <p:spPr bwMode="auto">
            <a:xfrm>
              <a:off x="4307" y="2103"/>
              <a:ext cx="18" cy="36"/>
            </a:xfrm>
            <a:custGeom>
              <a:avLst/>
              <a:gdLst>
                <a:gd name="T0" fmla="*/ 18 w 18"/>
                <a:gd name="T1" fmla="*/ 0 h 36"/>
                <a:gd name="T2" fmla="*/ 18 w 18"/>
                <a:gd name="T3" fmla="*/ 6 h 36"/>
                <a:gd name="T4" fmla="*/ 12 w 18"/>
                <a:gd name="T5" fmla="*/ 12 h 36"/>
                <a:gd name="T6" fmla="*/ 12 w 18"/>
                <a:gd name="T7" fmla="*/ 18 h 36"/>
                <a:gd name="T8" fmla="*/ 6 w 18"/>
                <a:gd name="T9" fmla="*/ 18 h 36"/>
                <a:gd name="T10" fmla="*/ 6 w 18"/>
                <a:gd name="T11" fmla="*/ 24 h 36"/>
                <a:gd name="T12" fmla="*/ 0 w 18"/>
                <a:gd name="T13" fmla="*/ 30 h 36"/>
                <a:gd name="T14" fmla="*/ 0 w 18"/>
                <a:gd name="T15" fmla="*/ 36 h 36"/>
                <a:gd name="T16" fmla="*/ 0 w 18"/>
                <a:gd name="T17" fmla="*/ 36 h 36"/>
                <a:gd name="T18" fmla="*/ 6 w 18"/>
                <a:gd name="T19" fmla="*/ 36 h 36"/>
                <a:gd name="T20" fmla="*/ 6 w 18"/>
                <a:gd name="T21" fmla="*/ 30 h 36"/>
                <a:gd name="T22" fmla="*/ 6 w 18"/>
                <a:gd name="T23" fmla="*/ 30 h 36"/>
                <a:gd name="T24" fmla="*/ 12 w 18"/>
                <a:gd name="T25" fmla="*/ 24 h 36"/>
                <a:gd name="T26" fmla="*/ 12 w 18"/>
                <a:gd name="T27" fmla="*/ 18 h 36"/>
                <a:gd name="T28" fmla="*/ 12 w 18"/>
                <a:gd name="T29" fmla="*/ 12 h 36"/>
                <a:gd name="T30" fmla="*/ 18 w 18"/>
                <a:gd name="T31" fmla="*/ 6 h 36"/>
                <a:gd name="T32" fmla="*/ 18 w 1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0"/>
                  </a:moveTo>
                  <a:lnTo>
                    <a:pt x="18" y="6"/>
                  </a:lnTo>
                  <a:lnTo>
                    <a:pt x="12" y="12"/>
                  </a:lnTo>
                  <a:lnTo>
                    <a:pt x="12" y="18"/>
                  </a:lnTo>
                  <a:lnTo>
                    <a:pt x="6" y="18"/>
                  </a:lnTo>
                  <a:lnTo>
                    <a:pt x="6" y="24"/>
                  </a:lnTo>
                  <a:lnTo>
                    <a:pt x="0" y="30"/>
                  </a:lnTo>
                  <a:lnTo>
                    <a:pt x="0" y="36"/>
                  </a:lnTo>
                  <a:lnTo>
                    <a:pt x="6" y="36"/>
                  </a:lnTo>
                  <a:lnTo>
                    <a:pt x="6" y="30"/>
                  </a:lnTo>
                  <a:lnTo>
                    <a:pt x="12" y="24"/>
                  </a:lnTo>
                  <a:lnTo>
                    <a:pt x="12" y="18"/>
                  </a:lnTo>
                  <a:lnTo>
                    <a:pt x="12" y="12"/>
                  </a:lnTo>
                  <a:lnTo>
                    <a:pt x="18"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71" name="Freeform 650"/>
            <p:cNvSpPr>
              <a:spLocks/>
            </p:cNvSpPr>
            <p:nvPr/>
          </p:nvSpPr>
          <p:spPr bwMode="auto">
            <a:xfrm>
              <a:off x="4319" y="2103"/>
              <a:ext cx="24" cy="36"/>
            </a:xfrm>
            <a:custGeom>
              <a:avLst/>
              <a:gdLst>
                <a:gd name="T0" fmla="*/ 0 w 24"/>
                <a:gd name="T1" fmla="*/ 36 h 36"/>
                <a:gd name="T2" fmla="*/ 0 w 24"/>
                <a:gd name="T3" fmla="*/ 36 h 36"/>
                <a:gd name="T4" fmla="*/ 0 w 24"/>
                <a:gd name="T5" fmla="*/ 30 h 36"/>
                <a:gd name="T6" fmla="*/ 0 w 24"/>
                <a:gd name="T7" fmla="*/ 24 h 36"/>
                <a:gd name="T8" fmla="*/ 6 w 24"/>
                <a:gd name="T9" fmla="*/ 18 h 36"/>
                <a:gd name="T10" fmla="*/ 6 w 24"/>
                <a:gd name="T11" fmla="*/ 12 h 36"/>
                <a:gd name="T12" fmla="*/ 12 w 24"/>
                <a:gd name="T13" fmla="*/ 6 h 36"/>
                <a:gd name="T14" fmla="*/ 18 w 24"/>
                <a:gd name="T15" fmla="*/ 0 h 36"/>
                <a:gd name="T16" fmla="*/ 24 w 24"/>
                <a:gd name="T17" fmla="*/ 0 h 36"/>
                <a:gd name="T18" fmla="*/ 18 w 24"/>
                <a:gd name="T19" fmla="*/ 6 h 36"/>
                <a:gd name="T20" fmla="*/ 18 w 24"/>
                <a:gd name="T21" fmla="*/ 6 h 36"/>
                <a:gd name="T22" fmla="*/ 12 w 24"/>
                <a:gd name="T23" fmla="*/ 18 h 36"/>
                <a:gd name="T24" fmla="*/ 12 w 24"/>
                <a:gd name="T25" fmla="*/ 24 h 36"/>
                <a:gd name="T26" fmla="*/ 6 w 24"/>
                <a:gd name="T27" fmla="*/ 30 h 36"/>
                <a:gd name="T28" fmla="*/ 6 w 24"/>
                <a:gd name="T29" fmla="*/ 30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0" y="24"/>
                  </a:lnTo>
                  <a:lnTo>
                    <a:pt x="6" y="18"/>
                  </a:lnTo>
                  <a:lnTo>
                    <a:pt x="6" y="12"/>
                  </a:lnTo>
                  <a:lnTo>
                    <a:pt x="12" y="6"/>
                  </a:lnTo>
                  <a:lnTo>
                    <a:pt x="18" y="0"/>
                  </a:lnTo>
                  <a:lnTo>
                    <a:pt x="24" y="0"/>
                  </a:lnTo>
                  <a:lnTo>
                    <a:pt x="18" y="6"/>
                  </a:lnTo>
                  <a:lnTo>
                    <a:pt x="12" y="18"/>
                  </a:lnTo>
                  <a:lnTo>
                    <a:pt x="12" y="24"/>
                  </a:lnTo>
                  <a:lnTo>
                    <a:pt x="6"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72" name="Freeform 651"/>
            <p:cNvSpPr>
              <a:spLocks/>
            </p:cNvSpPr>
            <p:nvPr/>
          </p:nvSpPr>
          <p:spPr bwMode="auto">
            <a:xfrm>
              <a:off x="4343" y="2097"/>
              <a:ext cx="30" cy="48"/>
            </a:xfrm>
            <a:custGeom>
              <a:avLst/>
              <a:gdLst>
                <a:gd name="T0" fmla="*/ 0 w 30"/>
                <a:gd name="T1" fmla="*/ 48 h 48"/>
                <a:gd name="T2" fmla="*/ 0 w 30"/>
                <a:gd name="T3" fmla="*/ 48 h 48"/>
                <a:gd name="T4" fmla="*/ 0 w 30"/>
                <a:gd name="T5" fmla="*/ 42 h 48"/>
                <a:gd name="T6" fmla="*/ 6 w 30"/>
                <a:gd name="T7" fmla="*/ 36 h 48"/>
                <a:gd name="T8" fmla="*/ 6 w 30"/>
                <a:gd name="T9" fmla="*/ 24 h 48"/>
                <a:gd name="T10" fmla="*/ 12 w 30"/>
                <a:gd name="T11" fmla="*/ 18 h 48"/>
                <a:gd name="T12" fmla="*/ 18 w 30"/>
                <a:gd name="T13" fmla="*/ 12 h 48"/>
                <a:gd name="T14" fmla="*/ 24 w 30"/>
                <a:gd name="T15" fmla="*/ 6 h 48"/>
                <a:gd name="T16" fmla="*/ 30 w 30"/>
                <a:gd name="T17" fmla="*/ 0 h 48"/>
                <a:gd name="T18" fmla="*/ 24 w 30"/>
                <a:gd name="T19" fmla="*/ 6 h 48"/>
                <a:gd name="T20" fmla="*/ 24 w 30"/>
                <a:gd name="T21" fmla="*/ 12 h 48"/>
                <a:gd name="T22" fmla="*/ 18 w 30"/>
                <a:gd name="T23" fmla="*/ 18 h 48"/>
                <a:gd name="T24" fmla="*/ 12 w 30"/>
                <a:gd name="T25" fmla="*/ 30 h 48"/>
                <a:gd name="T26" fmla="*/ 12 w 30"/>
                <a:gd name="T27" fmla="*/ 36 h 48"/>
                <a:gd name="T28" fmla="*/ 6 w 30"/>
                <a:gd name="T29" fmla="*/ 42 h 48"/>
                <a:gd name="T30" fmla="*/ 0 w 30"/>
                <a:gd name="T31" fmla="*/ 48 h 48"/>
                <a:gd name="T32" fmla="*/ 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0" y="48"/>
                  </a:moveTo>
                  <a:lnTo>
                    <a:pt x="0" y="48"/>
                  </a:lnTo>
                  <a:lnTo>
                    <a:pt x="0" y="42"/>
                  </a:lnTo>
                  <a:lnTo>
                    <a:pt x="6" y="36"/>
                  </a:lnTo>
                  <a:lnTo>
                    <a:pt x="6" y="24"/>
                  </a:lnTo>
                  <a:lnTo>
                    <a:pt x="12" y="18"/>
                  </a:lnTo>
                  <a:lnTo>
                    <a:pt x="18" y="12"/>
                  </a:lnTo>
                  <a:lnTo>
                    <a:pt x="24" y="6"/>
                  </a:lnTo>
                  <a:lnTo>
                    <a:pt x="30" y="0"/>
                  </a:lnTo>
                  <a:lnTo>
                    <a:pt x="24" y="6"/>
                  </a:lnTo>
                  <a:lnTo>
                    <a:pt x="24" y="12"/>
                  </a:lnTo>
                  <a:lnTo>
                    <a:pt x="18" y="18"/>
                  </a:lnTo>
                  <a:lnTo>
                    <a:pt x="12" y="30"/>
                  </a:lnTo>
                  <a:lnTo>
                    <a:pt x="12" y="36"/>
                  </a:lnTo>
                  <a:lnTo>
                    <a:pt x="6" y="42"/>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73" name="Freeform 652"/>
            <p:cNvSpPr>
              <a:spLocks/>
            </p:cNvSpPr>
            <p:nvPr/>
          </p:nvSpPr>
          <p:spPr bwMode="auto">
            <a:xfrm>
              <a:off x="4367" y="2103"/>
              <a:ext cx="36" cy="48"/>
            </a:xfrm>
            <a:custGeom>
              <a:avLst/>
              <a:gdLst>
                <a:gd name="T0" fmla="*/ 0 w 36"/>
                <a:gd name="T1" fmla="*/ 48 h 48"/>
                <a:gd name="T2" fmla="*/ 0 w 36"/>
                <a:gd name="T3" fmla="*/ 48 h 48"/>
                <a:gd name="T4" fmla="*/ 0 w 36"/>
                <a:gd name="T5" fmla="*/ 42 h 48"/>
                <a:gd name="T6" fmla="*/ 6 w 36"/>
                <a:gd name="T7" fmla="*/ 36 h 48"/>
                <a:gd name="T8" fmla="*/ 12 w 36"/>
                <a:gd name="T9" fmla="*/ 24 h 48"/>
                <a:gd name="T10" fmla="*/ 18 w 36"/>
                <a:gd name="T11" fmla="*/ 18 h 48"/>
                <a:gd name="T12" fmla="*/ 24 w 36"/>
                <a:gd name="T13" fmla="*/ 6 h 48"/>
                <a:gd name="T14" fmla="*/ 30 w 36"/>
                <a:gd name="T15" fmla="*/ 0 h 48"/>
                <a:gd name="T16" fmla="*/ 36 w 36"/>
                <a:gd name="T17" fmla="*/ 0 h 48"/>
                <a:gd name="T18" fmla="*/ 30 w 36"/>
                <a:gd name="T19" fmla="*/ 0 h 48"/>
                <a:gd name="T20" fmla="*/ 30 w 36"/>
                <a:gd name="T21" fmla="*/ 6 h 48"/>
                <a:gd name="T22" fmla="*/ 24 w 36"/>
                <a:gd name="T23" fmla="*/ 18 h 48"/>
                <a:gd name="T24" fmla="*/ 18 w 36"/>
                <a:gd name="T25" fmla="*/ 24 h 48"/>
                <a:gd name="T26" fmla="*/ 12 w 36"/>
                <a:gd name="T27" fmla="*/ 36 h 48"/>
                <a:gd name="T28" fmla="*/ 6 w 36"/>
                <a:gd name="T29" fmla="*/ 42 h 48"/>
                <a:gd name="T30" fmla="*/ 6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8"/>
                  </a:lnTo>
                  <a:lnTo>
                    <a:pt x="0" y="42"/>
                  </a:lnTo>
                  <a:lnTo>
                    <a:pt x="6" y="36"/>
                  </a:lnTo>
                  <a:lnTo>
                    <a:pt x="12" y="24"/>
                  </a:lnTo>
                  <a:lnTo>
                    <a:pt x="18" y="18"/>
                  </a:lnTo>
                  <a:lnTo>
                    <a:pt x="24" y="6"/>
                  </a:lnTo>
                  <a:lnTo>
                    <a:pt x="30" y="0"/>
                  </a:lnTo>
                  <a:lnTo>
                    <a:pt x="36" y="0"/>
                  </a:lnTo>
                  <a:lnTo>
                    <a:pt x="30" y="0"/>
                  </a:lnTo>
                  <a:lnTo>
                    <a:pt x="30" y="6"/>
                  </a:lnTo>
                  <a:lnTo>
                    <a:pt x="24" y="18"/>
                  </a:lnTo>
                  <a:lnTo>
                    <a:pt x="18" y="24"/>
                  </a:lnTo>
                  <a:lnTo>
                    <a:pt x="12" y="36"/>
                  </a:lnTo>
                  <a:lnTo>
                    <a:pt x="6" y="42"/>
                  </a:lnTo>
                  <a:lnTo>
                    <a:pt x="6" y="48"/>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74" name="Freeform 653"/>
            <p:cNvSpPr>
              <a:spLocks/>
            </p:cNvSpPr>
            <p:nvPr/>
          </p:nvSpPr>
          <p:spPr bwMode="auto">
            <a:xfrm>
              <a:off x="4385" y="2103"/>
              <a:ext cx="36" cy="48"/>
            </a:xfrm>
            <a:custGeom>
              <a:avLst/>
              <a:gdLst>
                <a:gd name="T0" fmla="*/ 0 w 36"/>
                <a:gd name="T1" fmla="*/ 48 h 48"/>
                <a:gd name="T2" fmla="*/ 0 w 36"/>
                <a:gd name="T3" fmla="*/ 42 h 48"/>
                <a:gd name="T4" fmla="*/ 0 w 36"/>
                <a:gd name="T5" fmla="*/ 36 h 48"/>
                <a:gd name="T6" fmla="*/ 6 w 36"/>
                <a:gd name="T7" fmla="*/ 30 h 48"/>
                <a:gd name="T8" fmla="*/ 12 w 36"/>
                <a:gd name="T9" fmla="*/ 24 h 48"/>
                <a:gd name="T10" fmla="*/ 18 w 36"/>
                <a:gd name="T11" fmla="*/ 18 h 48"/>
                <a:gd name="T12" fmla="*/ 24 w 36"/>
                <a:gd name="T13" fmla="*/ 12 h 48"/>
                <a:gd name="T14" fmla="*/ 30 w 36"/>
                <a:gd name="T15" fmla="*/ 6 h 48"/>
                <a:gd name="T16" fmla="*/ 36 w 36"/>
                <a:gd name="T17" fmla="*/ 0 h 48"/>
                <a:gd name="T18" fmla="*/ 30 w 36"/>
                <a:gd name="T19" fmla="*/ 6 h 48"/>
                <a:gd name="T20" fmla="*/ 30 w 36"/>
                <a:gd name="T21" fmla="*/ 12 h 48"/>
                <a:gd name="T22" fmla="*/ 24 w 36"/>
                <a:gd name="T23" fmla="*/ 18 h 48"/>
                <a:gd name="T24" fmla="*/ 18 w 36"/>
                <a:gd name="T25" fmla="*/ 30 h 48"/>
                <a:gd name="T26" fmla="*/ 12 w 36"/>
                <a:gd name="T27" fmla="*/ 36 h 48"/>
                <a:gd name="T28" fmla="*/ 6 w 36"/>
                <a:gd name="T29" fmla="*/ 42 h 48"/>
                <a:gd name="T30" fmla="*/ 0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2"/>
                  </a:lnTo>
                  <a:lnTo>
                    <a:pt x="0" y="36"/>
                  </a:lnTo>
                  <a:lnTo>
                    <a:pt x="6" y="30"/>
                  </a:lnTo>
                  <a:lnTo>
                    <a:pt x="12" y="24"/>
                  </a:lnTo>
                  <a:lnTo>
                    <a:pt x="18" y="18"/>
                  </a:lnTo>
                  <a:lnTo>
                    <a:pt x="24" y="12"/>
                  </a:lnTo>
                  <a:lnTo>
                    <a:pt x="30" y="6"/>
                  </a:lnTo>
                  <a:lnTo>
                    <a:pt x="36" y="0"/>
                  </a:lnTo>
                  <a:lnTo>
                    <a:pt x="30" y="6"/>
                  </a:lnTo>
                  <a:lnTo>
                    <a:pt x="30" y="12"/>
                  </a:lnTo>
                  <a:lnTo>
                    <a:pt x="24" y="18"/>
                  </a:lnTo>
                  <a:lnTo>
                    <a:pt x="18" y="30"/>
                  </a:lnTo>
                  <a:lnTo>
                    <a:pt x="12" y="36"/>
                  </a:lnTo>
                  <a:lnTo>
                    <a:pt x="6" y="42"/>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75" name="Freeform 654"/>
            <p:cNvSpPr>
              <a:spLocks/>
            </p:cNvSpPr>
            <p:nvPr/>
          </p:nvSpPr>
          <p:spPr bwMode="auto">
            <a:xfrm>
              <a:off x="4403" y="2109"/>
              <a:ext cx="30" cy="36"/>
            </a:xfrm>
            <a:custGeom>
              <a:avLst/>
              <a:gdLst>
                <a:gd name="T0" fmla="*/ 0 w 30"/>
                <a:gd name="T1" fmla="*/ 36 h 36"/>
                <a:gd name="T2" fmla="*/ 0 w 30"/>
                <a:gd name="T3" fmla="*/ 36 h 36"/>
                <a:gd name="T4" fmla="*/ 0 w 30"/>
                <a:gd name="T5" fmla="*/ 30 h 36"/>
                <a:gd name="T6" fmla="*/ 6 w 30"/>
                <a:gd name="T7" fmla="*/ 24 h 36"/>
                <a:gd name="T8" fmla="*/ 6 w 30"/>
                <a:gd name="T9" fmla="*/ 18 h 36"/>
                <a:gd name="T10" fmla="*/ 12 w 30"/>
                <a:gd name="T11" fmla="*/ 12 h 36"/>
                <a:gd name="T12" fmla="*/ 18 w 30"/>
                <a:gd name="T13" fmla="*/ 6 h 36"/>
                <a:gd name="T14" fmla="*/ 24 w 30"/>
                <a:gd name="T15" fmla="*/ 6 h 36"/>
                <a:gd name="T16" fmla="*/ 30 w 30"/>
                <a:gd name="T17" fmla="*/ 0 h 36"/>
                <a:gd name="T18" fmla="*/ 30 w 30"/>
                <a:gd name="T19" fmla="*/ 6 h 36"/>
                <a:gd name="T20" fmla="*/ 24 w 30"/>
                <a:gd name="T21" fmla="*/ 12 h 36"/>
                <a:gd name="T22" fmla="*/ 18 w 30"/>
                <a:gd name="T23" fmla="*/ 18 h 36"/>
                <a:gd name="T24" fmla="*/ 18 w 30"/>
                <a:gd name="T25" fmla="*/ 24 h 36"/>
                <a:gd name="T26" fmla="*/ 12 w 30"/>
                <a:gd name="T27" fmla="*/ 30 h 36"/>
                <a:gd name="T28" fmla="*/ 6 w 30"/>
                <a:gd name="T29" fmla="*/ 36 h 36"/>
                <a:gd name="T30" fmla="*/ 6 w 30"/>
                <a:gd name="T31" fmla="*/ 36 h 36"/>
                <a:gd name="T32" fmla="*/ 0 w 3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0" y="36"/>
                  </a:moveTo>
                  <a:lnTo>
                    <a:pt x="0" y="36"/>
                  </a:lnTo>
                  <a:lnTo>
                    <a:pt x="0" y="30"/>
                  </a:lnTo>
                  <a:lnTo>
                    <a:pt x="6" y="24"/>
                  </a:lnTo>
                  <a:lnTo>
                    <a:pt x="6" y="18"/>
                  </a:lnTo>
                  <a:lnTo>
                    <a:pt x="12" y="12"/>
                  </a:lnTo>
                  <a:lnTo>
                    <a:pt x="18" y="6"/>
                  </a:lnTo>
                  <a:lnTo>
                    <a:pt x="24" y="6"/>
                  </a:lnTo>
                  <a:lnTo>
                    <a:pt x="30" y="0"/>
                  </a:lnTo>
                  <a:lnTo>
                    <a:pt x="30" y="6"/>
                  </a:lnTo>
                  <a:lnTo>
                    <a:pt x="24" y="12"/>
                  </a:lnTo>
                  <a:lnTo>
                    <a:pt x="18" y="18"/>
                  </a:lnTo>
                  <a:lnTo>
                    <a:pt x="18" y="24"/>
                  </a:lnTo>
                  <a:lnTo>
                    <a:pt x="12" y="30"/>
                  </a:lnTo>
                  <a:lnTo>
                    <a:pt x="6" y="36"/>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76" name="Freeform 655"/>
            <p:cNvSpPr>
              <a:spLocks/>
            </p:cNvSpPr>
            <p:nvPr/>
          </p:nvSpPr>
          <p:spPr bwMode="auto">
            <a:xfrm>
              <a:off x="4421" y="2121"/>
              <a:ext cx="30" cy="24"/>
            </a:xfrm>
            <a:custGeom>
              <a:avLst/>
              <a:gdLst>
                <a:gd name="T0" fmla="*/ 0 w 30"/>
                <a:gd name="T1" fmla="*/ 24 h 24"/>
                <a:gd name="T2" fmla="*/ 0 w 30"/>
                <a:gd name="T3" fmla="*/ 24 h 24"/>
                <a:gd name="T4" fmla="*/ 6 w 30"/>
                <a:gd name="T5" fmla="*/ 18 h 24"/>
                <a:gd name="T6" fmla="*/ 6 w 30"/>
                <a:gd name="T7" fmla="*/ 18 h 24"/>
                <a:gd name="T8" fmla="*/ 12 w 30"/>
                <a:gd name="T9" fmla="*/ 12 h 24"/>
                <a:gd name="T10" fmla="*/ 18 w 30"/>
                <a:gd name="T11" fmla="*/ 6 h 24"/>
                <a:gd name="T12" fmla="*/ 18 w 30"/>
                <a:gd name="T13" fmla="*/ 0 h 24"/>
                <a:gd name="T14" fmla="*/ 24 w 30"/>
                <a:gd name="T15" fmla="*/ 0 h 24"/>
                <a:gd name="T16" fmla="*/ 30 w 30"/>
                <a:gd name="T17" fmla="*/ 0 h 24"/>
                <a:gd name="T18" fmla="*/ 24 w 30"/>
                <a:gd name="T19" fmla="*/ 0 h 24"/>
                <a:gd name="T20" fmla="*/ 24 w 30"/>
                <a:gd name="T21" fmla="*/ 6 h 24"/>
                <a:gd name="T22" fmla="*/ 18 w 30"/>
                <a:gd name="T23" fmla="*/ 12 h 24"/>
                <a:gd name="T24" fmla="*/ 12 w 30"/>
                <a:gd name="T25" fmla="*/ 12 h 24"/>
                <a:gd name="T26" fmla="*/ 12 w 30"/>
                <a:gd name="T27" fmla="*/ 18 h 24"/>
                <a:gd name="T28" fmla="*/ 6 w 30"/>
                <a:gd name="T29" fmla="*/ 24 h 24"/>
                <a:gd name="T30" fmla="*/ 6 w 30"/>
                <a:gd name="T31" fmla="*/ 24 h 24"/>
                <a:gd name="T32" fmla="*/ 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24"/>
                  </a:moveTo>
                  <a:lnTo>
                    <a:pt x="0" y="24"/>
                  </a:lnTo>
                  <a:lnTo>
                    <a:pt x="6" y="18"/>
                  </a:lnTo>
                  <a:lnTo>
                    <a:pt x="12" y="12"/>
                  </a:lnTo>
                  <a:lnTo>
                    <a:pt x="18" y="6"/>
                  </a:lnTo>
                  <a:lnTo>
                    <a:pt x="18" y="0"/>
                  </a:lnTo>
                  <a:lnTo>
                    <a:pt x="24" y="0"/>
                  </a:lnTo>
                  <a:lnTo>
                    <a:pt x="30" y="0"/>
                  </a:lnTo>
                  <a:lnTo>
                    <a:pt x="24" y="0"/>
                  </a:lnTo>
                  <a:lnTo>
                    <a:pt x="24" y="6"/>
                  </a:lnTo>
                  <a:lnTo>
                    <a:pt x="18" y="12"/>
                  </a:lnTo>
                  <a:lnTo>
                    <a:pt x="12" y="12"/>
                  </a:lnTo>
                  <a:lnTo>
                    <a:pt x="12"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77" name="Freeform 656"/>
            <p:cNvSpPr>
              <a:spLocks/>
            </p:cNvSpPr>
            <p:nvPr/>
          </p:nvSpPr>
          <p:spPr bwMode="auto">
            <a:xfrm>
              <a:off x="4439" y="2127"/>
              <a:ext cx="18" cy="18"/>
            </a:xfrm>
            <a:custGeom>
              <a:avLst/>
              <a:gdLst>
                <a:gd name="T0" fmla="*/ 0 w 18"/>
                <a:gd name="T1" fmla="*/ 18 h 18"/>
                <a:gd name="T2" fmla="*/ 0 w 18"/>
                <a:gd name="T3" fmla="*/ 12 h 18"/>
                <a:gd name="T4" fmla="*/ 0 w 18"/>
                <a:gd name="T5" fmla="*/ 12 h 18"/>
                <a:gd name="T6" fmla="*/ 6 w 18"/>
                <a:gd name="T7" fmla="*/ 6 h 18"/>
                <a:gd name="T8" fmla="*/ 6 w 18"/>
                <a:gd name="T9" fmla="*/ 6 h 18"/>
                <a:gd name="T10" fmla="*/ 12 w 18"/>
                <a:gd name="T11" fmla="*/ 0 h 18"/>
                <a:gd name="T12" fmla="*/ 12 w 18"/>
                <a:gd name="T13" fmla="*/ 0 h 18"/>
                <a:gd name="T14" fmla="*/ 18 w 18"/>
                <a:gd name="T15" fmla="*/ 0 h 18"/>
                <a:gd name="T16" fmla="*/ 18 w 18"/>
                <a:gd name="T17" fmla="*/ 0 h 18"/>
                <a:gd name="T18" fmla="*/ 18 w 18"/>
                <a:gd name="T19" fmla="*/ 0 h 18"/>
                <a:gd name="T20" fmla="*/ 12 w 18"/>
                <a:gd name="T21" fmla="*/ 6 h 18"/>
                <a:gd name="T22" fmla="*/ 12 w 18"/>
                <a:gd name="T23" fmla="*/ 6 h 18"/>
                <a:gd name="T24" fmla="*/ 6 w 18"/>
                <a:gd name="T25" fmla="*/ 12 h 18"/>
                <a:gd name="T26" fmla="*/ 6 w 18"/>
                <a:gd name="T27" fmla="*/ 12 h 18"/>
                <a:gd name="T28" fmla="*/ 6 w 18"/>
                <a:gd name="T29" fmla="*/ 18 h 18"/>
                <a:gd name="T30" fmla="*/ 0 w 18"/>
                <a:gd name="T31" fmla="*/ 18 h 18"/>
                <a:gd name="T32" fmla="*/ 0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8"/>
                  </a:moveTo>
                  <a:lnTo>
                    <a:pt x="0" y="12"/>
                  </a:lnTo>
                  <a:lnTo>
                    <a:pt x="6" y="6"/>
                  </a:lnTo>
                  <a:lnTo>
                    <a:pt x="12" y="0"/>
                  </a:lnTo>
                  <a:lnTo>
                    <a:pt x="18" y="0"/>
                  </a:lnTo>
                  <a:lnTo>
                    <a:pt x="12" y="6"/>
                  </a:lnTo>
                  <a:lnTo>
                    <a:pt x="6" y="12"/>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78" name="Freeform 657"/>
            <p:cNvSpPr>
              <a:spLocks/>
            </p:cNvSpPr>
            <p:nvPr/>
          </p:nvSpPr>
          <p:spPr bwMode="auto">
            <a:xfrm>
              <a:off x="4295" y="2109"/>
              <a:ext cx="18" cy="24"/>
            </a:xfrm>
            <a:custGeom>
              <a:avLst/>
              <a:gdLst>
                <a:gd name="T0" fmla="*/ 18 w 18"/>
                <a:gd name="T1" fmla="*/ 0 h 24"/>
                <a:gd name="T2" fmla="*/ 18 w 18"/>
                <a:gd name="T3" fmla="*/ 6 h 24"/>
                <a:gd name="T4" fmla="*/ 18 w 18"/>
                <a:gd name="T5" fmla="*/ 6 h 24"/>
                <a:gd name="T6" fmla="*/ 12 w 18"/>
                <a:gd name="T7" fmla="*/ 12 h 24"/>
                <a:gd name="T8" fmla="*/ 12 w 18"/>
                <a:gd name="T9" fmla="*/ 18 h 24"/>
                <a:gd name="T10" fmla="*/ 12 w 18"/>
                <a:gd name="T11" fmla="*/ 18 h 24"/>
                <a:gd name="T12" fmla="*/ 6 w 18"/>
                <a:gd name="T13" fmla="*/ 24 h 24"/>
                <a:gd name="T14" fmla="*/ 6 w 18"/>
                <a:gd name="T15" fmla="*/ 24 h 24"/>
                <a:gd name="T16" fmla="*/ 0 w 18"/>
                <a:gd name="T17" fmla="*/ 24 h 24"/>
                <a:gd name="T18" fmla="*/ 0 w 18"/>
                <a:gd name="T19" fmla="*/ 24 h 24"/>
                <a:gd name="T20" fmla="*/ 0 w 18"/>
                <a:gd name="T21" fmla="*/ 18 h 24"/>
                <a:gd name="T22" fmla="*/ 6 w 18"/>
                <a:gd name="T23" fmla="*/ 18 h 24"/>
                <a:gd name="T24" fmla="*/ 6 w 18"/>
                <a:gd name="T25" fmla="*/ 12 h 24"/>
                <a:gd name="T26" fmla="*/ 12 w 18"/>
                <a:gd name="T27" fmla="*/ 12 h 24"/>
                <a:gd name="T28" fmla="*/ 18 w 18"/>
                <a:gd name="T29" fmla="*/ 6 h 24"/>
                <a:gd name="T30" fmla="*/ 18 w 18"/>
                <a:gd name="T31" fmla="*/ 6 h 24"/>
                <a:gd name="T32" fmla="*/ 18 w 1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0"/>
                  </a:moveTo>
                  <a:lnTo>
                    <a:pt x="18" y="6"/>
                  </a:lnTo>
                  <a:lnTo>
                    <a:pt x="12" y="12"/>
                  </a:lnTo>
                  <a:lnTo>
                    <a:pt x="12" y="18"/>
                  </a:lnTo>
                  <a:lnTo>
                    <a:pt x="6" y="24"/>
                  </a:lnTo>
                  <a:lnTo>
                    <a:pt x="0" y="24"/>
                  </a:lnTo>
                  <a:lnTo>
                    <a:pt x="0" y="18"/>
                  </a:lnTo>
                  <a:lnTo>
                    <a:pt x="6" y="18"/>
                  </a:lnTo>
                  <a:lnTo>
                    <a:pt x="6" y="12"/>
                  </a:lnTo>
                  <a:lnTo>
                    <a:pt x="12" y="12"/>
                  </a:lnTo>
                  <a:lnTo>
                    <a:pt x="18"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79" name="Freeform 658"/>
            <p:cNvSpPr>
              <a:spLocks/>
            </p:cNvSpPr>
            <p:nvPr/>
          </p:nvSpPr>
          <p:spPr bwMode="auto">
            <a:xfrm>
              <a:off x="4295" y="2097"/>
              <a:ext cx="24" cy="12"/>
            </a:xfrm>
            <a:custGeom>
              <a:avLst/>
              <a:gdLst>
                <a:gd name="T0" fmla="*/ 24 w 24"/>
                <a:gd name="T1" fmla="*/ 12 h 12"/>
                <a:gd name="T2" fmla="*/ 18 w 24"/>
                <a:gd name="T3" fmla="*/ 12 h 12"/>
                <a:gd name="T4" fmla="*/ 18 w 24"/>
                <a:gd name="T5" fmla="*/ 12 h 12"/>
                <a:gd name="T6" fmla="*/ 12 w 24"/>
                <a:gd name="T7" fmla="*/ 6 h 12"/>
                <a:gd name="T8" fmla="*/ 12 w 24"/>
                <a:gd name="T9" fmla="*/ 6 h 12"/>
                <a:gd name="T10" fmla="*/ 6 w 24"/>
                <a:gd name="T11" fmla="*/ 6 h 12"/>
                <a:gd name="T12" fmla="*/ 0 w 24"/>
                <a:gd name="T13" fmla="*/ 0 h 12"/>
                <a:gd name="T14" fmla="*/ 0 w 24"/>
                <a:gd name="T15" fmla="*/ 0 h 12"/>
                <a:gd name="T16" fmla="*/ 0 w 24"/>
                <a:gd name="T17" fmla="*/ 6 h 12"/>
                <a:gd name="T18" fmla="*/ 0 w 24"/>
                <a:gd name="T19" fmla="*/ 6 h 12"/>
                <a:gd name="T20" fmla="*/ 0 w 24"/>
                <a:gd name="T21" fmla="*/ 6 h 12"/>
                <a:gd name="T22" fmla="*/ 0 w 24"/>
                <a:gd name="T23" fmla="*/ 6 h 12"/>
                <a:gd name="T24" fmla="*/ 6 w 24"/>
                <a:gd name="T25" fmla="*/ 12 h 12"/>
                <a:gd name="T26" fmla="*/ 12 w 24"/>
                <a:gd name="T27" fmla="*/ 12 h 12"/>
                <a:gd name="T28" fmla="*/ 12 w 24"/>
                <a:gd name="T29" fmla="*/ 12 h 12"/>
                <a:gd name="T30" fmla="*/ 18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18" y="12"/>
                  </a:lnTo>
                  <a:lnTo>
                    <a:pt x="12" y="6"/>
                  </a:lnTo>
                  <a:lnTo>
                    <a:pt x="6" y="6"/>
                  </a:lnTo>
                  <a:lnTo>
                    <a:pt x="0" y="0"/>
                  </a:lnTo>
                  <a:lnTo>
                    <a:pt x="0" y="6"/>
                  </a:lnTo>
                  <a:lnTo>
                    <a:pt x="6" y="12"/>
                  </a:lnTo>
                  <a:lnTo>
                    <a:pt x="12" y="12"/>
                  </a:lnTo>
                  <a:lnTo>
                    <a:pt x="18" y="12"/>
                  </a:lnTo>
                  <a:lnTo>
                    <a:pt x="24"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80" name="Freeform 659"/>
            <p:cNvSpPr>
              <a:spLocks/>
            </p:cNvSpPr>
            <p:nvPr/>
          </p:nvSpPr>
          <p:spPr bwMode="auto">
            <a:xfrm>
              <a:off x="4283" y="2115"/>
              <a:ext cx="30" cy="6"/>
            </a:xfrm>
            <a:custGeom>
              <a:avLst/>
              <a:gdLst>
                <a:gd name="T0" fmla="*/ 30 w 30"/>
                <a:gd name="T1" fmla="*/ 0 h 6"/>
                <a:gd name="T2" fmla="*/ 24 w 30"/>
                <a:gd name="T3" fmla="*/ 0 h 6"/>
                <a:gd name="T4" fmla="*/ 24 w 30"/>
                <a:gd name="T5" fmla="*/ 0 h 6"/>
                <a:gd name="T6" fmla="*/ 18 w 30"/>
                <a:gd name="T7" fmla="*/ 0 h 6"/>
                <a:gd name="T8" fmla="*/ 12 w 30"/>
                <a:gd name="T9" fmla="*/ 0 h 6"/>
                <a:gd name="T10" fmla="*/ 12 w 30"/>
                <a:gd name="T11" fmla="*/ 0 h 6"/>
                <a:gd name="T12" fmla="*/ 6 w 30"/>
                <a:gd name="T13" fmla="*/ 0 h 6"/>
                <a:gd name="T14" fmla="*/ 6 w 30"/>
                <a:gd name="T15" fmla="*/ 0 h 6"/>
                <a:gd name="T16" fmla="*/ 0 w 30"/>
                <a:gd name="T17" fmla="*/ 0 h 6"/>
                <a:gd name="T18" fmla="*/ 6 w 30"/>
                <a:gd name="T19" fmla="*/ 6 h 6"/>
                <a:gd name="T20" fmla="*/ 6 w 30"/>
                <a:gd name="T21" fmla="*/ 6 h 6"/>
                <a:gd name="T22" fmla="*/ 6 w 30"/>
                <a:gd name="T23" fmla="*/ 6 h 6"/>
                <a:gd name="T24" fmla="*/ 12 w 30"/>
                <a:gd name="T25" fmla="*/ 0 h 6"/>
                <a:gd name="T26" fmla="*/ 18 w 30"/>
                <a:gd name="T27" fmla="*/ 0 h 6"/>
                <a:gd name="T28" fmla="*/ 24 w 30"/>
                <a:gd name="T29" fmla="*/ 0 h 6"/>
                <a:gd name="T30" fmla="*/ 24 w 30"/>
                <a:gd name="T31" fmla="*/ 0 h 6"/>
                <a:gd name="T32" fmla="*/ 3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0"/>
                  </a:moveTo>
                  <a:lnTo>
                    <a:pt x="24" y="0"/>
                  </a:lnTo>
                  <a:lnTo>
                    <a:pt x="18" y="0"/>
                  </a:lnTo>
                  <a:lnTo>
                    <a:pt x="12" y="0"/>
                  </a:lnTo>
                  <a:lnTo>
                    <a:pt x="6" y="0"/>
                  </a:lnTo>
                  <a:lnTo>
                    <a:pt x="0" y="0"/>
                  </a:lnTo>
                  <a:lnTo>
                    <a:pt x="6" y="6"/>
                  </a:lnTo>
                  <a:lnTo>
                    <a:pt x="12" y="0"/>
                  </a:lnTo>
                  <a:lnTo>
                    <a:pt x="18" y="0"/>
                  </a:lnTo>
                  <a:lnTo>
                    <a:pt x="24" y="0"/>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81" name="Freeform 660"/>
            <p:cNvSpPr>
              <a:spLocks/>
            </p:cNvSpPr>
            <p:nvPr/>
          </p:nvSpPr>
          <p:spPr bwMode="auto">
            <a:xfrm>
              <a:off x="4301" y="2085"/>
              <a:ext cx="24" cy="24"/>
            </a:xfrm>
            <a:custGeom>
              <a:avLst/>
              <a:gdLst>
                <a:gd name="T0" fmla="*/ 24 w 24"/>
                <a:gd name="T1" fmla="*/ 24 h 24"/>
                <a:gd name="T2" fmla="*/ 18 w 24"/>
                <a:gd name="T3" fmla="*/ 18 h 24"/>
                <a:gd name="T4" fmla="*/ 18 w 24"/>
                <a:gd name="T5" fmla="*/ 18 h 24"/>
                <a:gd name="T6" fmla="*/ 12 w 24"/>
                <a:gd name="T7" fmla="*/ 12 h 24"/>
                <a:gd name="T8" fmla="*/ 6 w 24"/>
                <a:gd name="T9" fmla="*/ 12 h 24"/>
                <a:gd name="T10" fmla="*/ 6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6 h 24"/>
                <a:gd name="T26" fmla="*/ 18 w 24"/>
                <a:gd name="T27" fmla="*/ 12 h 24"/>
                <a:gd name="T28" fmla="*/ 18 w 24"/>
                <a:gd name="T29" fmla="*/ 18 h 24"/>
                <a:gd name="T30" fmla="*/ 24 w 24"/>
                <a:gd name="T31" fmla="*/ 18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18"/>
                  </a:lnTo>
                  <a:lnTo>
                    <a:pt x="12" y="12"/>
                  </a:lnTo>
                  <a:lnTo>
                    <a:pt x="6" y="12"/>
                  </a:lnTo>
                  <a:lnTo>
                    <a:pt x="6" y="6"/>
                  </a:lnTo>
                  <a:lnTo>
                    <a:pt x="0" y="6"/>
                  </a:lnTo>
                  <a:lnTo>
                    <a:pt x="0" y="0"/>
                  </a:lnTo>
                  <a:lnTo>
                    <a:pt x="6" y="6"/>
                  </a:lnTo>
                  <a:lnTo>
                    <a:pt x="12" y="6"/>
                  </a:lnTo>
                  <a:lnTo>
                    <a:pt x="18" y="12"/>
                  </a:lnTo>
                  <a:lnTo>
                    <a:pt x="18" y="18"/>
                  </a:lnTo>
                  <a:lnTo>
                    <a:pt x="24" y="18"/>
                  </a:lnTo>
                  <a:lnTo>
                    <a:pt x="24"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82" name="Freeform 661"/>
            <p:cNvSpPr>
              <a:spLocks/>
            </p:cNvSpPr>
            <p:nvPr/>
          </p:nvSpPr>
          <p:spPr bwMode="auto">
            <a:xfrm>
              <a:off x="4445" y="2091"/>
              <a:ext cx="6" cy="30"/>
            </a:xfrm>
            <a:custGeom>
              <a:avLst/>
              <a:gdLst>
                <a:gd name="T0" fmla="*/ 0 w 6"/>
                <a:gd name="T1" fmla="*/ 30 h 30"/>
                <a:gd name="T2" fmla="*/ 0 w 6"/>
                <a:gd name="T3" fmla="*/ 24 h 30"/>
                <a:gd name="T4" fmla="*/ 0 w 6"/>
                <a:gd name="T5" fmla="*/ 12 h 30"/>
                <a:gd name="T6" fmla="*/ 0 w 6"/>
                <a:gd name="T7" fmla="*/ 0 h 30"/>
                <a:gd name="T8" fmla="*/ 6 w 6"/>
                <a:gd name="T9" fmla="*/ 0 h 30"/>
                <a:gd name="T10" fmla="*/ 6 w 6"/>
                <a:gd name="T11" fmla="*/ 0 h 30"/>
                <a:gd name="T12" fmla="*/ 6 w 6"/>
                <a:gd name="T13" fmla="*/ 12 h 30"/>
                <a:gd name="T14" fmla="*/ 6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83" name="Freeform 662"/>
            <p:cNvSpPr>
              <a:spLocks/>
            </p:cNvSpPr>
            <p:nvPr/>
          </p:nvSpPr>
          <p:spPr bwMode="auto">
            <a:xfrm>
              <a:off x="4457" y="2097"/>
              <a:ext cx="12" cy="30"/>
            </a:xfrm>
            <a:custGeom>
              <a:avLst/>
              <a:gdLst>
                <a:gd name="T0" fmla="*/ 0 w 12"/>
                <a:gd name="T1" fmla="*/ 30 h 30"/>
                <a:gd name="T2" fmla="*/ 0 w 12"/>
                <a:gd name="T3" fmla="*/ 24 h 30"/>
                <a:gd name="T4" fmla="*/ 0 w 12"/>
                <a:gd name="T5" fmla="*/ 12 h 30"/>
                <a:gd name="T6" fmla="*/ 6 w 12"/>
                <a:gd name="T7" fmla="*/ 0 h 30"/>
                <a:gd name="T8" fmla="*/ 6 w 12"/>
                <a:gd name="T9" fmla="*/ 0 h 30"/>
                <a:gd name="T10" fmla="*/ 12 w 12"/>
                <a:gd name="T11" fmla="*/ 0 h 30"/>
                <a:gd name="T12" fmla="*/ 6 w 12"/>
                <a:gd name="T13" fmla="*/ 12 h 30"/>
                <a:gd name="T14" fmla="*/ 0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0"/>
                  </a:lnTo>
                  <a:lnTo>
                    <a:pt x="12" y="0"/>
                  </a:lnTo>
                  <a:lnTo>
                    <a:pt x="6" y="12"/>
                  </a:lnTo>
                  <a:lnTo>
                    <a:pt x="0"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84" name="Freeform 663"/>
            <p:cNvSpPr>
              <a:spLocks/>
            </p:cNvSpPr>
            <p:nvPr/>
          </p:nvSpPr>
          <p:spPr bwMode="auto">
            <a:xfrm>
              <a:off x="4427" y="2079"/>
              <a:ext cx="6" cy="30"/>
            </a:xfrm>
            <a:custGeom>
              <a:avLst/>
              <a:gdLst>
                <a:gd name="T0" fmla="*/ 6 w 6"/>
                <a:gd name="T1" fmla="*/ 30 h 30"/>
                <a:gd name="T2" fmla="*/ 6 w 6"/>
                <a:gd name="T3" fmla="*/ 30 h 30"/>
                <a:gd name="T4" fmla="*/ 0 w 6"/>
                <a:gd name="T5" fmla="*/ 18 h 30"/>
                <a:gd name="T6" fmla="*/ 0 w 6"/>
                <a:gd name="T7" fmla="*/ 6 h 30"/>
                <a:gd name="T8" fmla="*/ 6 w 6"/>
                <a:gd name="T9" fmla="*/ 0 h 30"/>
                <a:gd name="T10" fmla="*/ 6 w 6"/>
                <a:gd name="T11" fmla="*/ 6 h 30"/>
                <a:gd name="T12" fmla="*/ 6 w 6"/>
                <a:gd name="T13" fmla="*/ 12 h 30"/>
                <a:gd name="T14" fmla="*/ 6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6" y="30"/>
                  </a:lnTo>
                  <a:lnTo>
                    <a:pt x="0" y="18"/>
                  </a:lnTo>
                  <a:lnTo>
                    <a:pt x="0" y="6"/>
                  </a:lnTo>
                  <a:lnTo>
                    <a:pt x="6" y="0"/>
                  </a:lnTo>
                  <a:lnTo>
                    <a:pt x="6" y="6"/>
                  </a:lnTo>
                  <a:lnTo>
                    <a:pt x="6" y="12"/>
                  </a:lnTo>
                  <a:lnTo>
                    <a:pt x="6" y="24"/>
                  </a:lnTo>
                  <a:lnTo>
                    <a:pt x="6"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85" name="Freeform 664"/>
            <p:cNvSpPr>
              <a:spLocks/>
            </p:cNvSpPr>
            <p:nvPr/>
          </p:nvSpPr>
          <p:spPr bwMode="auto">
            <a:xfrm>
              <a:off x="4409" y="2073"/>
              <a:ext cx="12" cy="36"/>
            </a:xfrm>
            <a:custGeom>
              <a:avLst/>
              <a:gdLst>
                <a:gd name="T0" fmla="*/ 12 w 12"/>
                <a:gd name="T1" fmla="*/ 36 h 36"/>
                <a:gd name="T2" fmla="*/ 6 w 12"/>
                <a:gd name="T3" fmla="*/ 24 h 36"/>
                <a:gd name="T4" fmla="*/ 0 w 12"/>
                <a:gd name="T5" fmla="*/ 12 h 36"/>
                <a:gd name="T6" fmla="*/ 0 w 12"/>
                <a:gd name="T7" fmla="*/ 6 h 36"/>
                <a:gd name="T8" fmla="*/ 0 w 12"/>
                <a:gd name="T9" fmla="*/ 0 h 36"/>
                <a:gd name="T10" fmla="*/ 6 w 12"/>
                <a:gd name="T11" fmla="*/ 0 h 36"/>
                <a:gd name="T12" fmla="*/ 12 w 12"/>
                <a:gd name="T13" fmla="*/ 12 h 36"/>
                <a:gd name="T14" fmla="*/ 12 w 12"/>
                <a:gd name="T15" fmla="*/ 24 h 36"/>
                <a:gd name="T16" fmla="*/ 12 w 12"/>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6"/>
                <a:gd name="T29" fmla="*/ 12 w 1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6">
                  <a:moveTo>
                    <a:pt x="12" y="36"/>
                  </a:moveTo>
                  <a:lnTo>
                    <a:pt x="6" y="24"/>
                  </a:lnTo>
                  <a:lnTo>
                    <a:pt x="0" y="12"/>
                  </a:lnTo>
                  <a:lnTo>
                    <a:pt x="0" y="6"/>
                  </a:lnTo>
                  <a:lnTo>
                    <a:pt x="0" y="0"/>
                  </a:lnTo>
                  <a:lnTo>
                    <a:pt x="6" y="0"/>
                  </a:lnTo>
                  <a:lnTo>
                    <a:pt x="12" y="12"/>
                  </a:lnTo>
                  <a:lnTo>
                    <a:pt x="12" y="24"/>
                  </a:lnTo>
                  <a:lnTo>
                    <a:pt x="12"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86" name="Freeform 665"/>
            <p:cNvSpPr>
              <a:spLocks/>
            </p:cNvSpPr>
            <p:nvPr/>
          </p:nvSpPr>
          <p:spPr bwMode="auto">
            <a:xfrm>
              <a:off x="4391" y="2061"/>
              <a:ext cx="12" cy="42"/>
            </a:xfrm>
            <a:custGeom>
              <a:avLst/>
              <a:gdLst>
                <a:gd name="T0" fmla="*/ 12 w 12"/>
                <a:gd name="T1" fmla="*/ 42 h 42"/>
                <a:gd name="T2" fmla="*/ 12 w 12"/>
                <a:gd name="T3" fmla="*/ 36 h 42"/>
                <a:gd name="T4" fmla="*/ 6 w 12"/>
                <a:gd name="T5" fmla="*/ 30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36"/>
                  </a:lnTo>
                  <a:lnTo>
                    <a:pt x="6" y="30"/>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87" name="Freeform 666"/>
            <p:cNvSpPr>
              <a:spLocks/>
            </p:cNvSpPr>
            <p:nvPr/>
          </p:nvSpPr>
          <p:spPr bwMode="auto">
            <a:xfrm>
              <a:off x="4349" y="2061"/>
              <a:ext cx="24" cy="42"/>
            </a:xfrm>
            <a:custGeom>
              <a:avLst/>
              <a:gdLst>
                <a:gd name="T0" fmla="*/ 24 w 24"/>
                <a:gd name="T1" fmla="*/ 42 h 42"/>
                <a:gd name="T2" fmla="*/ 18 w 24"/>
                <a:gd name="T3" fmla="*/ 36 h 42"/>
                <a:gd name="T4" fmla="*/ 18 w 24"/>
                <a:gd name="T5" fmla="*/ 30 h 42"/>
                <a:gd name="T6" fmla="*/ 12 w 24"/>
                <a:gd name="T7" fmla="*/ 24 h 42"/>
                <a:gd name="T8" fmla="*/ 6 w 24"/>
                <a:gd name="T9" fmla="*/ 18 h 42"/>
                <a:gd name="T10" fmla="*/ 6 w 24"/>
                <a:gd name="T11" fmla="*/ 12 h 42"/>
                <a:gd name="T12" fmla="*/ 0 w 24"/>
                <a:gd name="T13" fmla="*/ 6 h 42"/>
                <a:gd name="T14" fmla="*/ 0 w 24"/>
                <a:gd name="T15" fmla="*/ 0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24 h 42"/>
                <a:gd name="T28" fmla="*/ 18 w 24"/>
                <a:gd name="T29" fmla="*/ 30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18" y="36"/>
                  </a:lnTo>
                  <a:lnTo>
                    <a:pt x="18" y="30"/>
                  </a:lnTo>
                  <a:lnTo>
                    <a:pt x="12" y="24"/>
                  </a:lnTo>
                  <a:lnTo>
                    <a:pt x="6" y="18"/>
                  </a:lnTo>
                  <a:lnTo>
                    <a:pt x="6" y="12"/>
                  </a:lnTo>
                  <a:lnTo>
                    <a:pt x="0" y="6"/>
                  </a:lnTo>
                  <a:lnTo>
                    <a:pt x="0" y="0"/>
                  </a:lnTo>
                  <a:lnTo>
                    <a:pt x="6" y="0"/>
                  </a:lnTo>
                  <a:lnTo>
                    <a:pt x="6" y="6"/>
                  </a:lnTo>
                  <a:lnTo>
                    <a:pt x="12" y="12"/>
                  </a:lnTo>
                  <a:lnTo>
                    <a:pt x="12" y="18"/>
                  </a:lnTo>
                  <a:lnTo>
                    <a:pt x="18" y="24"/>
                  </a:lnTo>
                  <a:lnTo>
                    <a:pt x="18" y="30"/>
                  </a:lnTo>
                  <a:lnTo>
                    <a:pt x="24" y="36"/>
                  </a:lnTo>
                  <a:lnTo>
                    <a:pt x="24"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88" name="Freeform 667"/>
            <p:cNvSpPr>
              <a:spLocks/>
            </p:cNvSpPr>
            <p:nvPr/>
          </p:nvSpPr>
          <p:spPr bwMode="auto">
            <a:xfrm>
              <a:off x="4313" y="2067"/>
              <a:ext cx="24" cy="36"/>
            </a:xfrm>
            <a:custGeom>
              <a:avLst/>
              <a:gdLst>
                <a:gd name="T0" fmla="*/ 24 w 24"/>
                <a:gd name="T1" fmla="*/ 36 h 36"/>
                <a:gd name="T2" fmla="*/ 24 w 24"/>
                <a:gd name="T3" fmla="*/ 36 h 36"/>
                <a:gd name="T4" fmla="*/ 18 w 24"/>
                <a:gd name="T5" fmla="*/ 30 h 36"/>
                <a:gd name="T6" fmla="*/ 12 w 24"/>
                <a:gd name="T7" fmla="*/ 24 h 36"/>
                <a:gd name="T8" fmla="*/ 6 w 24"/>
                <a:gd name="T9" fmla="*/ 18 h 36"/>
                <a:gd name="T10" fmla="*/ 6 w 24"/>
                <a:gd name="T11" fmla="*/ 12 h 36"/>
                <a:gd name="T12" fmla="*/ 0 w 24"/>
                <a:gd name="T13" fmla="*/ 6 h 36"/>
                <a:gd name="T14" fmla="*/ 0 w 24"/>
                <a:gd name="T15" fmla="*/ 0 h 36"/>
                <a:gd name="T16" fmla="*/ 0 w 24"/>
                <a:gd name="T17" fmla="*/ 0 h 36"/>
                <a:gd name="T18" fmla="*/ 6 w 24"/>
                <a:gd name="T19" fmla="*/ 0 h 36"/>
                <a:gd name="T20" fmla="*/ 6 w 24"/>
                <a:gd name="T21" fmla="*/ 6 h 36"/>
                <a:gd name="T22" fmla="*/ 12 w 24"/>
                <a:gd name="T23" fmla="*/ 12 h 36"/>
                <a:gd name="T24" fmla="*/ 12 w 24"/>
                <a:gd name="T25" fmla="*/ 18 h 36"/>
                <a:gd name="T26" fmla="*/ 18 w 24"/>
                <a:gd name="T27" fmla="*/ 24 h 36"/>
                <a:gd name="T28" fmla="*/ 24 w 24"/>
                <a:gd name="T29" fmla="*/ 30 h 36"/>
                <a:gd name="T30" fmla="*/ 24 w 24"/>
                <a:gd name="T31" fmla="*/ 36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24" y="36"/>
                  </a:lnTo>
                  <a:lnTo>
                    <a:pt x="18" y="30"/>
                  </a:lnTo>
                  <a:lnTo>
                    <a:pt x="12" y="24"/>
                  </a:lnTo>
                  <a:lnTo>
                    <a:pt x="6" y="18"/>
                  </a:lnTo>
                  <a:lnTo>
                    <a:pt x="6" y="12"/>
                  </a:lnTo>
                  <a:lnTo>
                    <a:pt x="0" y="6"/>
                  </a:lnTo>
                  <a:lnTo>
                    <a:pt x="0" y="0"/>
                  </a:lnTo>
                  <a:lnTo>
                    <a:pt x="6" y="0"/>
                  </a:lnTo>
                  <a:lnTo>
                    <a:pt x="6" y="6"/>
                  </a:lnTo>
                  <a:lnTo>
                    <a:pt x="12" y="12"/>
                  </a:lnTo>
                  <a:lnTo>
                    <a:pt x="12" y="18"/>
                  </a:lnTo>
                  <a:lnTo>
                    <a:pt x="18" y="24"/>
                  </a:lnTo>
                  <a:lnTo>
                    <a:pt x="24" y="30"/>
                  </a:lnTo>
                  <a:lnTo>
                    <a:pt x="24"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89" name="Freeform 668"/>
            <p:cNvSpPr>
              <a:spLocks/>
            </p:cNvSpPr>
            <p:nvPr/>
          </p:nvSpPr>
          <p:spPr bwMode="auto">
            <a:xfrm>
              <a:off x="4367" y="2067"/>
              <a:ext cx="24" cy="36"/>
            </a:xfrm>
            <a:custGeom>
              <a:avLst/>
              <a:gdLst>
                <a:gd name="T0" fmla="*/ 24 w 24"/>
                <a:gd name="T1" fmla="*/ 36 h 36"/>
                <a:gd name="T2" fmla="*/ 18 w 24"/>
                <a:gd name="T3" fmla="*/ 30 h 36"/>
                <a:gd name="T4" fmla="*/ 12 w 24"/>
                <a:gd name="T5" fmla="*/ 24 h 36"/>
                <a:gd name="T6" fmla="*/ 12 w 24"/>
                <a:gd name="T7" fmla="*/ 18 h 36"/>
                <a:gd name="T8" fmla="*/ 6 w 24"/>
                <a:gd name="T9" fmla="*/ 12 h 36"/>
                <a:gd name="T10" fmla="*/ 0 w 24"/>
                <a:gd name="T11" fmla="*/ 6 h 36"/>
                <a:gd name="T12" fmla="*/ 0 w 24"/>
                <a:gd name="T13" fmla="*/ 0 h 36"/>
                <a:gd name="T14" fmla="*/ 0 w 24"/>
                <a:gd name="T15" fmla="*/ 0 h 36"/>
                <a:gd name="T16" fmla="*/ 0 w 24"/>
                <a:gd name="T17" fmla="*/ 0 h 36"/>
                <a:gd name="T18" fmla="*/ 6 w 24"/>
                <a:gd name="T19" fmla="*/ 0 h 36"/>
                <a:gd name="T20" fmla="*/ 6 w 24"/>
                <a:gd name="T21" fmla="*/ 0 h 36"/>
                <a:gd name="T22" fmla="*/ 12 w 24"/>
                <a:gd name="T23" fmla="*/ 6 h 36"/>
                <a:gd name="T24" fmla="*/ 12 w 24"/>
                <a:gd name="T25" fmla="*/ 12 h 36"/>
                <a:gd name="T26" fmla="*/ 18 w 24"/>
                <a:gd name="T27" fmla="*/ 18 h 36"/>
                <a:gd name="T28" fmla="*/ 18 w 24"/>
                <a:gd name="T29" fmla="*/ 24 h 36"/>
                <a:gd name="T30" fmla="*/ 18 w 24"/>
                <a:gd name="T31" fmla="*/ 30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18" y="30"/>
                  </a:lnTo>
                  <a:lnTo>
                    <a:pt x="12" y="24"/>
                  </a:lnTo>
                  <a:lnTo>
                    <a:pt x="12" y="18"/>
                  </a:lnTo>
                  <a:lnTo>
                    <a:pt x="6" y="12"/>
                  </a:lnTo>
                  <a:lnTo>
                    <a:pt x="0" y="6"/>
                  </a:lnTo>
                  <a:lnTo>
                    <a:pt x="0" y="0"/>
                  </a:lnTo>
                  <a:lnTo>
                    <a:pt x="6" y="0"/>
                  </a:lnTo>
                  <a:lnTo>
                    <a:pt x="12" y="6"/>
                  </a:lnTo>
                  <a:lnTo>
                    <a:pt x="12" y="12"/>
                  </a:lnTo>
                  <a:lnTo>
                    <a:pt x="18" y="18"/>
                  </a:lnTo>
                  <a:lnTo>
                    <a:pt x="18" y="24"/>
                  </a:lnTo>
                  <a:lnTo>
                    <a:pt x="18" y="30"/>
                  </a:lnTo>
                  <a:lnTo>
                    <a:pt x="24"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90" name="Freeform 669"/>
            <p:cNvSpPr>
              <a:spLocks/>
            </p:cNvSpPr>
            <p:nvPr/>
          </p:nvSpPr>
          <p:spPr bwMode="auto">
            <a:xfrm>
              <a:off x="4355" y="2097"/>
              <a:ext cx="30" cy="54"/>
            </a:xfrm>
            <a:custGeom>
              <a:avLst/>
              <a:gdLst>
                <a:gd name="T0" fmla="*/ 0 w 30"/>
                <a:gd name="T1" fmla="*/ 54 h 54"/>
                <a:gd name="T2" fmla="*/ 0 w 30"/>
                <a:gd name="T3" fmla="*/ 48 h 54"/>
                <a:gd name="T4" fmla="*/ 0 w 30"/>
                <a:gd name="T5" fmla="*/ 42 h 54"/>
                <a:gd name="T6" fmla="*/ 6 w 30"/>
                <a:gd name="T7" fmla="*/ 36 h 54"/>
                <a:gd name="T8" fmla="*/ 6 w 30"/>
                <a:gd name="T9" fmla="*/ 30 h 54"/>
                <a:gd name="T10" fmla="*/ 12 w 30"/>
                <a:gd name="T11" fmla="*/ 18 h 54"/>
                <a:gd name="T12" fmla="*/ 18 w 30"/>
                <a:gd name="T13" fmla="*/ 12 h 54"/>
                <a:gd name="T14" fmla="*/ 24 w 30"/>
                <a:gd name="T15" fmla="*/ 6 h 54"/>
                <a:gd name="T16" fmla="*/ 30 w 30"/>
                <a:gd name="T17" fmla="*/ 0 h 54"/>
                <a:gd name="T18" fmla="*/ 30 w 30"/>
                <a:gd name="T19" fmla="*/ 6 h 54"/>
                <a:gd name="T20" fmla="*/ 24 w 30"/>
                <a:gd name="T21" fmla="*/ 12 h 54"/>
                <a:gd name="T22" fmla="*/ 24 w 30"/>
                <a:gd name="T23" fmla="*/ 18 h 54"/>
                <a:gd name="T24" fmla="*/ 18 w 30"/>
                <a:gd name="T25" fmla="*/ 30 h 54"/>
                <a:gd name="T26" fmla="*/ 12 w 30"/>
                <a:gd name="T27" fmla="*/ 36 h 54"/>
                <a:gd name="T28" fmla="*/ 6 w 30"/>
                <a:gd name="T29" fmla="*/ 48 h 54"/>
                <a:gd name="T30" fmla="*/ 0 w 30"/>
                <a:gd name="T31" fmla="*/ 54 h 54"/>
                <a:gd name="T32" fmla="*/ 0 w 3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4"/>
                <a:gd name="T53" fmla="*/ 30 w 3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4">
                  <a:moveTo>
                    <a:pt x="0" y="54"/>
                  </a:moveTo>
                  <a:lnTo>
                    <a:pt x="0" y="48"/>
                  </a:lnTo>
                  <a:lnTo>
                    <a:pt x="0" y="42"/>
                  </a:lnTo>
                  <a:lnTo>
                    <a:pt x="6" y="36"/>
                  </a:lnTo>
                  <a:lnTo>
                    <a:pt x="6" y="30"/>
                  </a:lnTo>
                  <a:lnTo>
                    <a:pt x="12" y="18"/>
                  </a:lnTo>
                  <a:lnTo>
                    <a:pt x="18" y="12"/>
                  </a:lnTo>
                  <a:lnTo>
                    <a:pt x="24" y="6"/>
                  </a:lnTo>
                  <a:lnTo>
                    <a:pt x="30" y="0"/>
                  </a:lnTo>
                  <a:lnTo>
                    <a:pt x="30" y="6"/>
                  </a:lnTo>
                  <a:lnTo>
                    <a:pt x="24" y="12"/>
                  </a:lnTo>
                  <a:lnTo>
                    <a:pt x="24" y="18"/>
                  </a:lnTo>
                  <a:lnTo>
                    <a:pt x="18" y="30"/>
                  </a:lnTo>
                  <a:lnTo>
                    <a:pt x="12" y="36"/>
                  </a:lnTo>
                  <a:lnTo>
                    <a:pt x="6" y="48"/>
                  </a:lnTo>
                  <a:lnTo>
                    <a:pt x="0"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91" name="Freeform 670"/>
            <p:cNvSpPr>
              <a:spLocks/>
            </p:cNvSpPr>
            <p:nvPr/>
          </p:nvSpPr>
          <p:spPr bwMode="auto">
            <a:xfrm>
              <a:off x="4331" y="2097"/>
              <a:ext cx="30" cy="42"/>
            </a:xfrm>
            <a:custGeom>
              <a:avLst/>
              <a:gdLst>
                <a:gd name="T0" fmla="*/ 0 w 30"/>
                <a:gd name="T1" fmla="*/ 42 h 42"/>
                <a:gd name="T2" fmla="*/ 0 w 30"/>
                <a:gd name="T3" fmla="*/ 42 h 42"/>
                <a:gd name="T4" fmla="*/ 0 w 30"/>
                <a:gd name="T5" fmla="*/ 36 h 42"/>
                <a:gd name="T6" fmla="*/ 6 w 30"/>
                <a:gd name="T7" fmla="*/ 30 h 42"/>
                <a:gd name="T8" fmla="*/ 6 w 30"/>
                <a:gd name="T9" fmla="*/ 24 h 42"/>
                <a:gd name="T10" fmla="*/ 12 w 30"/>
                <a:gd name="T11" fmla="*/ 18 h 42"/>
                <a:gd name="T12" fmla="*/ 18 w 30"/>
                <a:gd name="T13" fmla="*/ 12 h 42"/>
                <a:gd name="T14" fmla="*/ 24 w 30"/>
                <a:gd name="T15" fmla="*/ 6 h 42"/>
                <a:gd name="T16" fmla="*/ 30 w 30"/>
                <a:gd name="T17" fmla="*/ 0 h 42"/>
                <a:gd name="T18" fmla="*/ 24 w 30"/>
                <a:gd name="T19" fmla="*/ 6 h 42"/>
                <a:gd name="T20" fmla="*/ 18 w 30"/>
                <a:gd name="T21" fmla="*/ 12 h 42"/>
                <a:gd name="T22" fmla="*/ 18 w 30"/>
                <a:gd name="T23" fmla="*/ 18 h 42"/>
                <a:gd name="T24" fmla="*/ 12 w 30"/>
                <a:gd name="T25" fmla="*/ 30 h 42"/>
                <a:gd name="T26" fmla="*/ 6 w 30"/>
                <a:gd name="T27" fmla="*/ 36 h 42"/>
                <a:gd name="T28" fmla="*/ 6 w 30"/>
                <a:gd name="T29" fmla="*/ 42 h 42"/>
                <a:gd name="T30" fmla="*/ 0 w 30"/>
                <a:gd name="T31" fmla="*/ 42 h 42"/>
                <a:gd name="T32" fmla="*/ 0 w 30"/>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0" y="42"/>
                  </a:moveTo>
                  <a:lnTo>
                    <a:pt x="0" y="42"/>
                  </a:lnTo>
                  <a:lnTo>
                    <a:pt x="0" y="36"/>
                  </a:lnTo>
                  <a:lnTo>
                    <a:pt x="6" y="30"/>
                  </a:lnTo>
                  <a:lnTo>
                    <a:pt x="6" y="24"/>
                  </a:lnTo>
                  <a:lnTo>
                    <a:pt x="12" y="18"/>
                  </a:lnTo>
                  <a:lnTo>
                    <a:pt x="18" y="12"/>
                  </a:lnTo>
                  <a:lnTo>
                    <a:pt x="24" y="6"/>
                  </a:lnTo>
                  <a:lnTo>
                    <a:pt x="30" y="0"/>
                  </a:lnTo>
                  <a:lnTo>
                    <a:pt x="24" y="6"/>
                  </a:lnTo>
                  <a:lnTo>
                    <a:pt x="18" y="12"/>
                  </a:lnTo>
                  <a:lnTo>
                    <a:pt x="18" y="18"/>
                  </a:lnTo>
                  <a:lnTo>
                    <a:pt x="12" y="30"/>
                  </a:lnTo>
                  <a:lnTo>
                    <a:pt x="6" y="36"/>
                  </a:lnTo>
                  <a:lnTo>
                    <a:pt x="6" y="42"/>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92" name="Freeform 671"/>
            <p:cNvSpPr>
              <a:spLocks/>
            </p:cNvSpPr>
            <p:nvPr/>
          </p:nvSpPr>
          <p:spPr bwMode="auto">
            <a:xfrm>
              <a:off x="4331" y="2061"/>
              <a:ext cx="24" cy="42"/>
            </a:xfrm>
            <a:custGeom>
              <a:avLst/>
              <a:gdLst>
                <a:gd name="T0" fmla="*/ 24 w 24"/>
                <a:gd name="T1" fmla="*/ 42 h 42"/>
                <a:gd name="T2" fmla="*/ 24 w 24"/>
                <a:gd name="T3" fmla="*/ 36 h 42"/>
                <a:gd name="T4" fmla="*/ 18 w 24"/>
                <a:gd name="T5" fmla="*/ 36 h 42"/>
                <a:gd name="T6" fmla="*/ 12 w 24"/>
                <a:gd name="T7" fmla="*/ 30 h 42"/>
                <a:gd name="T8" fmla="*/ 6 w 24"/>
                <a:gd name="T9" fmla="*/ 18 h 42"/>
                <a:gd name="T10" fmla="*/ 6 w 24"/>
                <a:gd name="T11" fmla="*/ 12 h 42"/>
                <a:gd name="T12" fmla="*/ 0 w 24"/>
                <a:gd name="T13" fmla="*/ 6 h 42"/>
                <a:gd name="T14" fmla="*/ 0 w 24"/>
                <a:gd name="T15" fmla="*/ 6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30 h 42"/>
                <a:gd name="T28" fmla="*/ 18 w 24"/>
                <a:gd name="T29" fmla="*/ 36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24" y="36"/>
                  </a:lnTo>
                  <a:lnTo>
                    <a:pt x="18" y="36"/>
                  </a:lnTo>
                  <a:lnTo>
                    <a:pt x="12" y="30"/>
                  </a:lnTo>
                  <a:lnTo>
                    <a:pt x="6" y="18"/>
                  </a:lnTo>
                  <a:lnTo>
                    <a:pt x="6" y="12"/>
                  </a:lnTo>
                  <a:lnTo>
                    <a:pt x="0" y="6"/>
                  </a:lnTo>
                  <a:lnTo>
                    <a:pt x="0" y="0"/>
                  </a:lnTo>
                  <a:lnTo>
                    <a:pt x="6" y="0"/>
                  </a:lnTo>
                  <a:lnTo>
                    <a:pt x="6" y="6"/>
                  </a:lnTo>
                  <a:lnTo>
                    <a:pt x="12" y="12"/>
                  </a:lnTo>
                  <a:lnTo>
                    <a:pt x="12" y="18"/>
                  </a:lnTo>
                  <a:lnTo>
                    <a:pt x="18" y="30"/>
                  </a:lnTo>
                  <a:lnTo>
                    <a:pt x="18" y="36"/>
                  </a:lnTo>
                  <a:lnTo>
                    <a:pt x="24" y="36"/>
                  </a:lnTo>
                  <a:lnTo>
                    <a:pt x="24"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93" name="Freeform 672"/>
            <p:cNvSpPr>
              <a:spLocks/>
            </p:cNvSpPr>
            <p:nvPr/>
          </p:nvSpPr>
          <p:spPr bwMode="auto">
            <a:xfrm>
              <a:off x="4194" y="2157"/>
              <a:ext cx="131" cy="29"/>
            </a:xfrm>
            <a:custGeom>
              <a:avLst/>
              <a:gdLst>
                <a:gd name="T0" fmla="*/ 131 w 131"/>
                <a:gd name="T1" fmla="*/ 23 h 29"/>
                <a:gd name="T2" fmla="*/ 131 w 131"/>
                <a:gd name="T3" fmla="*/ 29 h 29"/>
                <a:gd name="T4" fmla="*/ 131 w 131"/>
                <a:gd name="T5" fmla="*/ 29 h 29"/>
                <a:gd name="T6" fmla="*/ 131 w 131"/>
                <a:gd name="T7" fmla="*/ 29 h 29"/>
                <a:gd name="T8" fmla="*/ 125 w 131"/>
                <a:gd name="T9" fmla="*/ 29 h 29"/>
                <a:gd name="T10" fmla="*/ 119 w 131"/>
                <a:gd name="T11" fmla="*/ 23 h 29"/>
                <a:gd name="T12" fmla="*/ 113 w 131"/>
                <a:gd name="T13" fmla="*/ 17 h 29"/>
                <a:gd name="T14" fmla="*/ 101 w 131"/>
                <a:gd name="T15" fmla="*/ 11 h 29"/>
                <a:gd name="T16" fmla="*/ 95 w 131"/>
                <a:gd name="T17" fmla="*/ 5 h 29"/>
                <a:gd name="T18" fmla="*/ 84 w 131"/>
                <a:gd name="T19" fmla="*/ 5 h 29"/>
                <a:gd name="T20" fmla="*/ 78 w 131"/>
                <a:gd name="T21" fmla="*/ 5 h 29"/>
                <a:gd name="T22" fmla="*/ 66 w 131"/>
                <a:gd name="T23" fmla="*/ 5 h 29"/>
                <a:gd name="T24" fmla="*/ 60 w 131"/>
                <a:gd name="T25" fmla="*/ 5 h 29"/>
                <a:gd name="T26" fmla="*/ 54 w 131"/>
                <a:gd name="T27" fmla="*/ 5 h 29"/>
                <a:gd name="T28" fmla="*/ 42 w 131"/>
                <a:gd name="T29" fmla="*/ 5 h 29"/>
                <a:gd name="T30" fmla="*/ 36 w 131"/>
                <a:gd name="T31" fmla="*/ 5 h 29"/>
                <a:gd name="T32" fmla="*/ 24 w 131"/>
                <a:gd name="T33" fmla="*/ 5 h 29"/>
                <a:gd name="T34" fmla="*/ 18 w 131"/>
                <a:gd name="T35" fmla="*/ 5 h 29"/>
                <a:gd name="T36" fmla="*/ 12 w 131"/>
                <a:gd name="T37" fmla="*/ 11 h 29"/>
                <a:gd name="T38" fmla="*/ 6 w 131"/>
                <a:gd name="T39" fmla="*/ 11 h 29"/>
                <a:gd name="T40" fmla="*/ 0 w 131"/>
                <a:gd name="T41" fmla="*/ 11 h 29"/>
                <a:gd name="T42" fmla="*/ 6 w 131"/>
                <a:gd name="T43" fmla="*/ 11 h 29"/>
                <a:gd name="T44" fmla="*/ 6 w 131"/>
                <a:gd name="T45" fmla="*/ 5 h 29"/>
                <a:gd name="T46" fmla="*/ 12 w 131"/>
                <a:gd name="T47" fmla="*/ 5 h 29"/>
                <a:gd name="T48" fmla="*/ 24 w 131"/>
                <a:gd name="T49" fmla="*/ 0 h 29"/>
                <a:gd name="T50" fmla="*/ 30 w 131"/>
                <a:gd name="T51" fmla="*/ 0 h 29"/>
                <a:gd name="T52" fmla="*/ 42 w 131"/>
                <a:gd name="T53" fmla="*/ 0 h 29"/>
                <a:gd name="T54" fmla="*/ 54 w 131"/>
                <a:gd name="T55" fmla="*/ 0 h 29"/>
                <a:gd name="T56" fmla="*/ 60 w 131"/>
                <a:gd name="T57" fmla="*/ 0 h 29"/>
                <a:gd name="T58" fmla="*/ 72 w 131"/>
                <a:gd name="T59" fmla="*/ 0 h 29"/>
                <a:gd name="T60" fmla="*/ 84 w 131"/>
                <a:gd name="T61" fmla="*/ 0 h 29"/>
                <a:gd name="T62" fmla="*/ 95 w 131"/>
                <a:gd name="T63" fmla="*/ 0 h 29"/>
                <a:gd name="T64" fmla="*/ 101 w 131"/>
                <a:gd name="T65" fmla="*/ 5 h 29"/>
                <a:gd name="T66" fmla="*/ 113 w 131"/>
                <a:gd name="T67" fmla="*/ 5 h 29"/>
                <a:gd name="T68" fmla="*/ 119 w 131"/>
                <a:gd name="T69" fmla="*/ 11 h 29"/>
                <a:gd name="T70" fmla="*/ 125 w 131"/>
                <a:gd name="T71" fmla="*/ 17 h 29"/>
                <a:gd name="T72" fmla="*/ 131 w 131"/>
                <a:gd name="T73" fmla="*/ 23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29"/>
                <a:gd name="T113" fmla="*/ 131 w 131"/>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29">
                  <a:moveTo>
                    <a:pt x="131" y="23"/>
                  </a:moveTo>
                  <a:lnTo>
                    <a:pt x="131" y="29"/>
                  </a:lnTo>
                  <a:lnTo>
                    <a:pt x="125" y="29"/>
                  </a:lnTo>
                  <a:lnTo>
                    <a:pt x="119" y="23"/>
                  </a:lnTo>
                  <a:lnTo>
                    <a:pt x="113" y="17"/>
                  </a:lnTo>
                  <a:lnTo>
                    <a:pt x="101" y="11"/>
                  </a:lnTo>
                  <a:lnTo>
                    <a:pt x="95" y="5"/>
                  </a:lnTo>
                  <a:lnTo>
                    <a:pt x="84" y="5"/>
                  </a:lnTo>
                  <a:lnTo>
                    <a:pt x="78" y="5"/>
                  </a:lnTo>
                  <a:lnTo>
                    <a:pt x="66" y="5"/>
                  </a:lnTo>
                  <a:lnTo>
                    <a:pt x="60" y="5"/>
                  </a:lnTo>
                  <a:lnTo>
                    <a:pt x="54" y="5"/>
                  </a:lnTo>
                  <a:lnTo>
                    <a:pt x="42" y="5"/>
                  </a:lnTo>
                  <a:lnTo>
                    <a:pt x="36" y="5"/>
                  </a:lnTo>
                  <a:lnTo>
                    <a:pt x="24" y="5"/>
                  </a:lnTo>
                  <a:lnTo>
                    <a:pt x="18" y="5"/>
                  </a:lnTo>
                  <a:lnTo>
                    <a:pt x="12" y="11"/>
                  </a:lnTo>
                  <a:lnTo>
                    <a:pt x="6" y="11"/>
                  </a:lnTo>
                  <a:lnTo>
                    <a:pt x="0" y="11"/>
                  </a:lnTo>
                  <a:lnTo>
                    <a:pt x="6" y="11"/>
                  </a:lnTo>
                  <a:lnTo>
                    <a:pt x="6" y="5"/>
                  </a:lnTo>
                  <a:lnTo>
                    <a:pt x="12" y="5"/>
                  </a:lnTo>
                  <a:lnTo>
                    <a:pt x="24" y="0"/>
                  </a:lnTo>
                  <a:lnTo>
                    <a:pt x="30" y="0"/>
                  </a:lnTo>
                  <a:lnTo>
                    <a:pt x="42" y="0"/>
                  </a:lnTo>
                  <a:lnTo>
                    <a:pt x="54" y="0"/>
                  </a:lnTo>
                  <a:lnTo>
                    <a:pt x="60" y="0"/>
                  </a:lnTo>
                  <a:lnTo>
                    <a:pt x="72" y="0"/>
                  </a:lnTo>
                  <a:lnTo>
                    <a:pt x="84" y="0"/>
                  </a:lnTo>
                  <a:lnTo>
                    <a:pt x="95" y="0"/>
                  </a:lnTo>
                  <a:lnTo>
                    <a:pt x="101" y="5"/>
                  </a:lnTo>
                  <a:lnTo>
                    <a:pt x="113" y="5"/>
                  </a:lnTo>
                  <a:lnTo>
                    <a:pt x="119" y="11"/>
                  </a:lnTo>
                  <a:lnTo>
                    <a:pt x="125" y="17"/>
                  </a:lnTo>
                  <a:lnTo>
                    <a:pt x="131"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94" name="Freeform 673"/>
            <p:cNvSpPr>
              <a:spLocks/>
            </p:cNvSpPr>
            <p:nvPr/>
          </p:nvSpPr>
          <p:spPr bwMode="auto">
            <a:xfrm>
              <a:off x="4194" y="2162"/>
              <a:ext cx="18" cy="30"/>
            </a:xfrm>
            <a:custGeom>
              <a:avLst/>
              <a:gdLst>
                <a:gd name="T0" fmla="*/ 18 w 18"/>
                <a:gd name="T1" fmla="*/ 0 h 30"/>
                <a:gd name="T2" fmla="*/ 12 w 18"/>
                <a:gd name="T3" fmla="*/ 0 h 30"/>
                <a:gd name="T4" fmla="*/ 12 w 18"/>
                <a:gd name="T5" fmla="*/ 6 h 30"/>
                <a:gd name="T6" fmla="*/ 6 w 18"/>
                <a:gd name="T7" fmla="*/ 12 h 30"/>
                <a:gd name="T8" fmla="*/ 6 w 18"/>
                <a:gd name="T9" fmla="*/ 12 h 30"/>
                <a:gd name="T10" fmla="*/ 6 w 18"/>
                <a:gd name="T11" fmla="*/ 18 h 30"/>
                <a:gd name="T12" fmla="*/ 0 w 18"/>
                <a:gd name="T13" fmla="*/ 24 h 30"/>
                <a:gd name="T14" fmla="*/ 0 w 18"/>
                <a:gd name="T15" fmla="*/ 24 h 30"/>
                <a:gd name="T16" fmla="*/ 0 w 18"/>
                <a:gd name="T17" fmla="*/ 30 h 30"/>
                <a:gd name="T18" fmla="*/ 6 w 18"/>
                <a:gd name="T19" fmla="*/ 24 h 30"/>
                <a:gd name="T20" fmla="*/ 12 w 18"/>
                <a:gd name="T21" fmla="*/ 18 h 30"/>
                <a:gd name="T22" fmla="*/ 12 w 18"/>
                <a:gd name="T23" fmla="*/ 6 h 30"/>
                <a:gd name="T24" fmla="*/ 18 w 18"/>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0"/>
                <a:gd name="T41" fmla="*/ 18 w 1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0">
                  <a:moveTo>
                    <a:pt x="18" y="0"/>
                  </a:moveTo>
                  <a:lnTo>
                    <a:pt x="12" y="0"/>
                  </a:lnTo>
                  <a:lnTo>
                    <a:pt x="12" y="6"/>
                  </a:lnTo>
                  <a:lnTo>
                    <a:pt x="6" y="12"/>
                  </a:lnTo>
                  <a:lnTo>
                    <a:pt x="6" y="18"/>
                  </a:lnTo>
                  <a:lnTo>
                    <a:pt x="0" y="24"/>
                  </a:lnTo>
                  <a:lnTo>
                    <a:pt x="0" y="30"/>
                  </a:lnTo>
                  <a:lnTo>
                    <a:pt x="6" y="24"/>
                  </a:lnTo>
                  <a:lnTo>
                    <a:pt x="12" y="18"/>
                  </a:lnTo>
                  <a:lnTo>
                    <a:pt x="12"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95" name="Freeform 674"/>
            <p:cNvSpPr>
              <a:spLocks/>
            </p:cNvSpPr>
            <p:nvPr/>
          </p:nvSpPr>
          <p:spPr bwMode="auto">
            <a:xfrm>
              <a:off x="4206" y="2157"/>
              <a:ext cx="18" cy="35"/>
            </a:xfrm>
            <a:custGeom>
              <a:avLst/>
              <a:gdLst>
                <a:gd name="T0" fmla="*/ 0 w 18"/>
                <a:gd name="T1" fmla="*/ 35 h 35"/>
                <a:gd name="T2" fmla="*/ 0 w 18"/>
                <a:gd name="T3" fmla="*/ 29 h 35"/>
                <a:gd name="T4" fmla="*/ 0 w 18"/>
                <a:gd name="T5" fmla="*/ 29 h 35"/>
                <a:gd name="T6" fmla="*/ 0 w 18"/>
                <a:gd name="T7" fmla="*/ 23 h 35"/>
                <a:gd name="T8" fmla="*/ 0 w 18"/>
                <a:gd name="T9" fmla="*/ 17 h 35"/>
                <a:gd name="T10" fmla="*/ 6 w 18"/>
                <a:gd name="T11" fmla="*/ 17 h 35"/>
                <a:gd name="T12" fmla="*/ 12 w 18"/>
                <a:gd name="T13" fmla="*/ 11 h 35"/>
                <a:gd name="T14" fmla="*/ 12 w 18"/>
                <a:gd name="T15" fmla="*/ 5 h 35"/>
                <a:gd name="T16" fmla="*/ 18 w 18"/>
                <a:gd name="T17" fmla="*/ 0 h 35"/>
                <a:gd name="T18" fmla="*/ 18 w 18"/>
                <a:gd name="T19" fmla="*/ 5 h 35"/>
                <a:gd name="T20" fmla="*/ 12 w 18"/>
                <a:gd name="T21" fmla="*/ 11 h 35"/>
                <a:gd name="T22" fmla="*/ 12 w 18"/>
                <a:gd name="T23" fmla="*/ 17 h 35"/>
                <a:gd name="T24" fmla="*/ 6 w 18"/>
                <a:gd name="T25" fmla="*/ 17 h 35"/>
                <a:gd name="T26" fmla="*/ 6 w 18"/>
                <a:gd name="T27" fmla="*/ 23 h 35"/>
                <a:gd name="T28" fmla="*/ 0 w 18"/>
                <a:gd name="T29" fmla="*/ 29 h 35"/>
                <a:gd name="T30" fmla="*/ 0 w 18"/>
                <a:gd name="T31" fmla="*/ 29 h 35"/>
                <a:gd name="T32" fmla="*/ 0 w 18"/>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5"/>
                <a:gd name="T53" fmla="*/ 18 w 1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5">
                  <a:moveTo>
                    <a:pt x="0" y="35"/>
                  </a:moveTo>
                  <a:lnTo>
                    <a:pt x="0" y="29"/>
                  </a:lnTo>
                  <a:lnTo>
                    <a:pt x="0" y="23"/>
                  </a:lnTo>
                  <a:lnTo>
                    <a:pt x="0" y="17"/>
                  </a:lnTo>
                  <a:lnTo>
                    <a:pt x="6" y="17"/>
                  </a:lnTo>
                  <a:lnTo>
                    <a:pt x="12" y="11"/>
                  </a:lnTo>
                  <a:lnTo>
                    <a:pt x="12" y="5"/>
                  </a:lnTo>
                  <a:lnTo>
                    <a:pt x="18" y="0"/>
                  </a:lnTo>
                  <a:lnTo>
                    <a:pt x="18" y="5"/>
                  </a:lnTo>
                  <a:lnTo>
                    <a:pt x="12" y="11"/>
                  </a:lnTo>
                  <a:lnTo>
                    <a:pt x="12" y="17"/>
                  </a:lnTo>
                  <a:lnTo>
                    <a:pt x="6" y="17"/>
                  </a:lnTo>
                  <a:lnTo>
                    <a:pt x="6" y="23"/>
                  </a:lnTo>
                  <a:lnTo>
                    <a:pt x="0" y="29"/>
                  </a:lnTo>
                  <a:lnTo>
                    <a:pt x="0"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96" name="Freeform 675"/>
            <p:cNvSpPr>
              <a:spLocks/>
            </p:cNvSpPr>
            <p:nvPr/>
          </p:nvSpPr>
          <p:spPr bwMode="auto">
            <a:xfrm>
              <a:off x="4224" y="2157"/>
              <a:ext cx="24" cy="41"/>
            </a:xfrm>
            <a:custGeom>
              <a:avLst/>
              <a:gdLst>
                <a:gd name="T0" fmla="*/ 0 w 24"/>
                <a:gd name="T1" fmla="*/ 41 h 41"/>
                <a:gd name="T2" fmla="*/ 0 w 24"/>
                <a:gd name="T3" fmla="*/ 35 h 41"/>
                <a:gd name="T4" fmla="*/ 0 w 24"/>
                <a:gd name="T5" fmla="*/ 35 h 41"/>
                <a:gd name="T6" fmla="*/ 6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1 h 41"/>
                <a:gd name="T24" fmla="*/ 12 w 24"/>
                <a:gd name="T25" fmla="*/ 23 h 41"/>
                <a:gd name="T26" fmla="*/ 12 w 24"/>
                <a:gd name="T27" fmla="*/ 29 h 41"/>
                <a:gd name="T28" fmla="*/ 6 w 24"/>
                <a:gd name="T29" fmla="*/ 35 h 41"/>
                <a:gd name="T30" fmla="*/ 6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35"/>
                  </a:lnTo>
                  <a:lnTo>
                    <a:pt x="6" y="29"/>
                  </a:lnTo>
                  <a:lnTo>
                    <a:pt x="6" y="23"/>
                  </a:lnTo>
                  <a:lnTo>
                    <a:pt x="12" y="11"/>
                  </a:lnTo>
                  <a:lnTo>
                    <a:pt x="18" y="5"/>
                  </a:lnTo>
                  <a:lnTo>
                    <a:pt x="24" y="0"/>
                  </a:lnTo>
                  <a:lnTo>
                    <a:pt x="24" y="5"/>
                  </a:lnTo>
                  <a:lnTo>
                    <a:pt x="18" y="11"/>
                  </a:lnTo>
                  <a:lnTo>
                    <a:pt x="12" y="23"/>
                  </a:lnTo>
                  <a:lnTo>
                    <a:pt x="12" y="29"/>
                  </a:lnTo>
                  <a:lnTo>
                    <a:pt x="6" y="35"/>
                  </a:lnTo>
                  <a:lnTo>
                    <a:pt x="6" y="41"/>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97" name="Freeform 676"/>
            <p:cNvSpPr>
              <a:spLocks/>
            </p:cNvSpPr>
            <p:nvPr/>
          </p:nvSpPr>
          <p:spPr bwMode="auto">
            <a:xfrm>
              <a:off x="4248" y="2157"/>
              <a:ext cx="24" cy="47"/>
            </a:xfrm>
            <a:custGeom>
              <a:avLst/>
              <a:gdLst>
                <a:gd name="T0" fmla="*/ 0 w 24"/>
                <a:gd name="T1" fmla="*/ 47 h 47"/>
                <a:gd name="T2" fmla="*/ 0 w 24"/>
                <a:gd name="T3" fmla="*/ 41 h 47"/>
                <a:gd name="T4" fmla="*/ 0 w 24"/>
                <a:gd name="T5" fmla="*/ 35 h 47"/>
                <a:gd name="T6" fmla="*/ 0 w 24"/>
                <a:gd name="T7" fmla="*/ 29 h 47"/>
                <a:gd name="T8" fmla="*/ 6 w 24"/>
                <a:gd name="T9" fmla="*/ 23 h 47"/>
                <a:gd name="T10" fmla="*/ 12 w 24"/>
                <a:gd name="T11" fmla="*/ 17 h 47"/>
                <a:gd name="T12" fmla="*/ 18 w 24"/>
                <a:gd name="T13" fmla="*/ 11 h 47"/>
                <a:gd name="T14" fmla="*/ 24 w 24"/>
                <a:gd name="T15" fmla="*/ 5 h 47"/>
                <a:gd name="T16" fmla="*/ 24 w 24"/>
                <a:gd name="T17" fmla="*/ 0 h 47"/>
                <a:gd name="T18" fmla="*/ 24 w 24"/>
                <a:gd name="T19" fmla="*/ 5 h 47"/>
                <a:gd name="T20" fmla="*/ 24 w 24"/>
                <a:gd name="T21" fmla="*/ 11 h 47"/>
                <a:gd name="T22" fmla="*/ 18 w 24"/>
                <a:gd name="T23" fmla="*/ 17 h 47"/>
                <a:gd name="T24" fmla="*/ 12 w 24"/>
                <a:gd name="T25" fmla="*/ 23 h 47"/>
                <a:gd name="T26" fmla="*/ 6 w 24"/>
                <a:gd name="T27" fmla="*/ 35 h 47"/>
                <a:gd name="T28" fmla="*/ 6 w 24"/>
                <a:gd name="T29" fmla="*/ 41 h 47"/>
                <a:gd name="T30" fmla="*/ 0 w 24"/>
                <a:gd name="T31" fmla="*/ 41 h 47"/>
                <a:gd name="T32" fmla="*/ 0 w 24"/>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7"/>
                <a:gd name="T53" fmla="*/ 24 w 2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7">
                  <a:moveTo>
                    <a:pt x="0" y="47"/>
                  </a:moveTo>
                  <a:lnTo>
                    <a:pt x="0" y="41"/>
                  </a:lnTo>
                  <a:lnTo>
                    <a:pt x="0" y="35"/>
                  </a:lnTo>
                  <a:lnTo>
                    <a:pt x="0" y="29"/>
                  </a:lnTo>
                  <a:lnTo>
                    <a:pt x="6" y="23"/>
                  </a:lnTo>
                  <a:lnTo>
                    <a:pt x="12" y="17"/>
                  </a:lnTo>
                  <a:lnTo>
                    <a:pt x="18" y="11"/>
                  </a:lnTo>
                  <a:lnTo>
                    <a:pt x="24" y="5"/>
                  </a:lnTo>
                  <a:lnTo>
                    <a:pt x="24" y="0"/>
                  </a:lnTo>
                  <a:lnTo>
                    <a:pt x="24" y="5"/>
                  </a:lnTo>
                  <a:lnTo>
                    <a:pt x="24" y="11"/>
                  </a:lnTo>
                  <a:lnTo>
                    <a:pt x="18" y="17"/>
                  </a:lnTo>
                  <a:lnTo>
                    <a:pt x="12" y="23"/>
                  </a:lnTo>
                  <a:lnTo>
                    <a:pt x="6" y="35"/>
                  </a:lnTo>
                  <a:lnTo>
                    <a:pt x="6" y="41"/>
                  </a:lnTo>
                  <a:lnTo>
                    <a:pt x="0" y="41"/>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98" name="Freeform 677"/>
            <p:cNvSpPr>
              <a:spLocks/>
            </p:cNvSpPr>
            <p:nvPr/>
          </p:nvSpPr>
          <p:spPr bwMode="auto">
            <a:xfrm>
              <a:off x="4260" y="2162"/>
              <a:ext cx="29" cy="36"/>
            </a:xfrm>
            <a:custGeom>
              <a:avLst/>
              <a:gdLst>
                <a:gd name="T0" fmla="*/ 0 w 29"/>
                <a:gd name="T1" fmla="*/ 36 h 36"/>
                <a:gd name="T2" fmla="*/ 0 w 29"/>
                <a:gd name="T3" fmla="*/ 36 h 36"/>
                <a:gd name="T4" fmla="*/ 0 w 29"/>
                <a:gd name="T5" fmla="*/ 30 h 36"/>
                <a:gd name="T6" fmla="*/ 6 w 29"/>
                <a:gd name="T7" fmla="*/ 24 h 36"/>
                <a:gd name="T8" fmla="*/ 12 w 29"/>
                <a:gd name="T9" fmla="*/ 18 h 36"/>
                <a:gd name="T10" fmla="*/ 18 w 29"/>
                <a:gd name="T11" fmla="*/ 12 h 36"/>
                <a:gd name="T12" fmla="*/ 23 w 29"/>
                <a:gd name="T13" fmla="*/ 6 h 36"/>
                <a:gd name="T14" fmla="*/ 23 w 29"/>
                <a:gd name="T15" fmla="*/ 0 h 36"/>
                <a:gd name="T16" fmla="*/ 29 w 29"/>
                <a:gd name="T17" fmla="*/ 0 h 36"/>
                <a:gd name="T18" fmla="*/ 29 w 29"/>
                <a:gd name="T19" fmla="*/ 0 h 36"/>
                <a:gd name="T20" fmla="*/ 23 w 29"/>
                <a:gd name="T21" fmla="*/ 6 h 36"/>
                <a:gd name="T22" fmla="*/ 18 w 29"/>
                <a:gd name="T23" fmla="*/ 12 h 36"/>
                <a:gd name="T24" fmla="*/ 18 w 29"/>
                <a:gd name="T25" fmla="*/ 18 h 36"/>
                <a:gd name="T26" fmla="*/ 12 w 29"/>
                <a:gd name="T27" fmla="*/ 24 h 36"/>
                <a:gd name="T28" fmla="*/ 6 w 29"/>
                <a:gd name="T29" fmla="*/ 30 h 36"/>
                <a:gd name="T30" fmla="*/ 0 w 29"/>
                <a:gd name="T31" fmla="*/ 36 h 36"/>
                <a:gd name="T32" fmla="*/ 0 w 29"/>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36"/>
                  </a:moveTo>
                  <a:lnTo>
                    <a:pt x="0" y="36"/>
                  </a:lnTo>
                  <a:lnTo>
                    <a:pt x="0" y="30"/>
                  </a:lnTo>
                  <a:lnTo>
                    <a:pt x="6" y="24"/>
                  </a:lnTo>
                  <a:lnTo>
                    <a:pt x="12" y="18"/>
                  </a:lnTo>
                  <a:lnTo>
                    <a:pt x="18" y="12"/>
                  </a:lnTo>
                  <a:lnTo>
                    <a:pt x="23" y="6"/>
                  </a:lnTo>
                  <a:lnTo>
                    <a:pt x="23" y="0"/>
                  </a:lnTo>
                  <a:lnTo>
                    <a:pt x="29" y="0"/>
                  </a:lnTo>
                  <a:lnTo>
                    <a:pt x="23" y="6"/>
                  </a:lnTo>
                  <a:lnTo>
                    <a:pt x="18" y="12"/>
                  </a:lnTo>
                  <a:lnTo>
                    <a:pt x="18" y="18"/>
                  </a:lnTo>
                  <a:lnTo>
                    <a:pt x="12" y="24"/>
                  </a:lnTo>
                  <a:lnTo>
                    <a:pt x="6"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599" name="Freeform 678"/>
            <p:cNvSpPr>
              <a:spLocks/>
            </p:cNvSpPr>
            <p:nvPr/>
          </p:nvSpPr>
          <p:spPr bwMode="auto">
            <a:xfrm>
              <a:off x="4278" y="2168"/>
              <a:ext cx="23" cy="30"/>
            </a:xfrm>
            <a:custGeom>
              <a:avLst/>
              <a:gdLst>
                <a:gd name="T0" fmla="*/ 0 w 23"/>
                <a:gd name="T1" fmla="*/ 30 h 30"/>
                <a:gd name="T2" fmla="*/ 0 w 23"/>
                <a:gd name="T3" fmla="*/ 24 h 30"/>
                <a:gd name="T4" fmla="*/ 0 w 23"/>
                <a:gd name="T5" fmla="*/ 24 h 30"/>
                <a:gd name="T6" fmla="*/ 0 w 23"/>
                <a:gd name="T7" fmla="*/ 18 h 30"/>
                <a:gd name="T8" fmla="*/ 5 w 23"/>
                <a:gd name="T9" fmla="*/ 12 h 30"/>
                <a:gd name="T10" fmla="*/ 11 w 23"/>
                <a:gd name="T11" fmla="*/ 6 h 30"/>
                <a:gd name="T12" fmla="*/ 11 w 23"/>
                <a:gd name="T13" fmla="*/ 6 h 30"/>
                <a:gd name="T14" fmla="*/ 17 w 23"/>
                <a:gd name="T15" fmla="*/ 0 h 30"/>
                <a:gd name="T16" fmla="*/ 23 w 23"/>
                <a:gd name="T17" fmla="*/ 0 h 30"/>
                <a:gd name="T18" fmla="*/ 23 w 23"/>
                <a:gd name="T19" fmla="*/ 0 h 30"/>
                <a:gd name="T20" fmla="*/ 17 w 23"/>
                <a:gd name="T21" fmla="*/ 6 h 30"/>
                <a:gd name="T22" fmla="*/ 11 w 23"/>
                <a:gd name="T23" fmla="*/ 12 h 30"/>
                <a:gd name="T24" fmla="*/ 11 w 23"/>
                <a:gd name="T25" fmla="*/ 18 h 30"/>
                <a:gd name="T26" fmla="*/ 5 w 23"/>
                <a:gd name="T27" fmla="*/ 24 h 30"/>
                <a:gd name="T28" fmla="*/ 5 w 23"/>
                <a:gd name="T29" fmla="*/ 24 h 30"/>
                <a:gd name="T30" fmla="*/ 0 w 23"/>
                <a:gd name="T31" fmla="*/ 30 h 30"/>
                <a:gd name="T32" fmla="*/ 0 w 23"/>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30"/>
                <a:gd name="T53" fmla="*/ 23 w 23"/>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30">
                  <a:moveTo>
                    <a:pt x="0" y="30"/>
                  </a:moveTo>
                  <a:lnTo>
                    <a:pt x="0" y="24"/>
                  </a:lnTo>
                  <a:lnTo>
                    <a:pt x="0" y="18"/>
                  </a:lnTo>
                  <a:lnTo>
                    <a:pt x="5" y="12"/>
                  </a:lnTo>
                  <a:lnTo>
                    <a:pt x="11" y="6"/>
                  </a:lnTo>
                  <a:lnTo>
                    <a:pt x="17" y="0"/>
                  </a:lnTo>
                  <a:lnTo>
                    <a:pt x="23" y="0"/>
                  </a:lnTo>
                  <a:lnTo>
                    <a:pt x="17" y="6"/>
                  </a:lnTo>
                  <a:lnTo>
                    <a:pt x="11" y="12"/>
                  </a:lnTo>
                  <a:lnTo>
                    <a:pt x="11" y="18"/>
                  </a:lnTo>
                  <a:lnTo>
                    <a:pt x="5"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00" name="Freeform 679"/>
            <p:cNvSpPr>
              <a:spLocks/>
            </p:cNvSpPr>
            <p:nvPr/>
          </p:nvSpPr>
          <p:spPr bwMode="auto">
            <a:xfrm>
              <a:off x="4289" y="2174"/>
              <a:ext cx="24" cy="24"/>
            </a:xfrm>
            <a:custGeom>
              <a:avLst/>
              <a:gdLst>
                <a:gd name="T0" fmla="*/ 0 w 24"/>
                <a:gd name="T1" fmla="*/ 24 h 24"/>
                <a:gd name="T2" fmla="*/ 0 w 24"/>
                <a:gd name="T3" fmla="*/ 18 h 24"/>
                <a:gd name="T4" fmla="*/ 6 w 24"/>
                <a:gd name="T5" fmla="*/ 18 h 24"/>
                <a:gd name="T6" fmla="*/ 6 w 24"/>
                <a:gd name="T7" fmla="*/ 12 h 24"/>
                <a:gd name="T8" fmla="*/ 12 w 24"/>
                <a:gd name="T9" fmla="*/ 12 h 24"/>
                <a:gd name="T10" fmla="*/ 18 w 24"/>
                <a:gd name="T11" fmla="*/ 6 h 24"/>
                <a:gd name="T12" fmla="*/ 18 w 24"/>
                <a:gd name="T13" fmla="*/ 0 h 24"/>
                <a:gd name="T14" fmla="*/ 24 w 24"/>
                <a:gd name="T15" fmla="*/ 0 h 24"/>
                <a:gd name="T16" fmla="*/ 24 w 24"/>
                <a:gd name="T17" fmla="*/ 0 h 24"/>
                <a:gd name="T18" fmla="*/ 24 w 24"/>
                <a:gd name="T19" fmla="*/ 0 h 24"/>
                <a:gd name="T20" fmla="*/ 18 w 24"/>
                <a:gd name="T21" fmla="*/ 6 h 24"/>
                <a:gd name="T22" fmla="*/ 18 w 24"/>
                <a:gd name="T23" fmla="*/ 12 h 24"/>
                <a:gd name="T24" fmla="*/ 12 w 24"/>
                <a:gd name="T25" fmla="*/ 12 h 24"/>
                <a:gd name="T26" fmla="*/ 12 w 24"/>
                <a:gd name="T27" fmla="*/ 18 h 24"/>
                <a:gd name="T28" fmla="*/ 6 w 24"/>
                <a:gd name="T29" fmla="*/ 18 h 24"/>
                <a:gd name="T30" fmla="*/ 6 w 24"/>
                <a:gd name="T31" fmla="*/ 24 h 24"/>
                <a:gd name="T32" fmla="*/ 0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24"/>
                  </a:moveTo>
                  <a:lnTo>
                    <a:pt x="0" y="18"/>
                  </a:lnTo>
                  <a:lnTo>
                    <a:pt x="6" y="18"/>
                  </a:lnTo>
                  <a:lnTo>
                    <a:pt x="6" y="12"/>
                  </a:lnTo>
                  <a:lnTo>
                    <a:pt x="12" y="12"/>
                  </a:lnTo>
                  <a:lnTo>
                    <a:pt x="18" y="6"/>
                  </a:lnTo>
                  <a:lnTo>
                    <a:pt x="18" y="0"/>
                  </a:lnTo>
                  <a:lnTo>
                    <a:pt x="24" y="0"/>
                  </a:lnTo>
                  <a:lnTo>
                    <a:pt x="18" y="6"/>
                  </a:lnTo>
                  <a:lnTo>
                    <a:pt x="18" y="12"/>
                  </a:lnTo>
                  <a:lnTo>
                    <a:pt x="12" y="12"/>
                  </a:lnTo>
                  <a:lnTo>
                    <a:pt x="12" y="18"/>
                  </a:lnTo>
                  <a:lnTo>
                    <a:pt x="6"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01" name="Freeform 680"/>
            <p:cNvSpPr>
              <a:spLocks/>
            </p:cNvSpPr>
            <p:nvPr/>
          </p:nvSpPr>
          <p:spPr bwMode="auto">
            <a:xfrm>
              <a:off x="4307" y="2180"/>
              <a:ext cx="12" cy="12"/>
            </a:xfrm>
            <a:custGeom>
              <a:avLst/>
              <a:gdLst>
                <a:gd name="T0" fmla="*/ 0 w 12"/>
                <a:gd name="T1" fmla="*/ 12 h 12"/>
                <a:gd name="T2" fmla="*/ 0 w 12"/>
                <a:gd name="T3" fmla="*/ 12 h 12"/>
                <a:gd name="T4" fmla="*/ 6 w 12"/>
                <a:gd name="T5" fmla="*/ 6 h 12"/>
                <a:gd name="T6" fmla="*/ 12 w 12"/>
                <a:gd name="T7" fmla="*/ 0 h 12"/>
                <a:gd name="T8" fmla="*/ 12 w 12"/>
                <a:gd name="T9" fmla="*/ 0 h 12"/>
                <a:gd name="T10" fmla="*/ 12 w 12"/>
                <a:gd name="T11" fmla="*/ 0 h 12"/>
                <a:gd name="T12" fmla="*/ 6 w 12"/>
                <a:gd name="T13" fmla="*/ 6 h 12"/>
                <a:gd name="T14" fmla="*/ 0 w 12"/>
                <a:gd name="T15" fmla="*/ 12 h 12"/>
                <a:gd name="T16" fmla="*/ 0 w 12"/>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12"/>
                  </a:moveTo>
                  <a:lnTo>
                    <a:pt x="0" y="12"/>
                  </a:lnTo>
                  <a:lnTo>
                    <a:pt x="6" y="6"/>
                  </a:lnTo>
                  <a:lnTo>
                    <a:pt x="12" y="0"/>
                  </a:lnTo>
                  <a:lnTo>
                    <a:pt x="6" y="6"/>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02" name="Freeform 681"/>
            <p:cNvSpPr>
              <a:spLocks/>
            </p:cNvSpPr>
            <p:nvPr/>
          </p:nvSpPr>
          <p:spPr bwMode="auto">
            <a:xfrm>
              <a:off x="4182" y="2168"/>
              <a:ext cx="18" cy="18"/>
            </a:xfrm>
            <a:custGeom>
              <a:avLst/>
              <a:gdLst>
                <a:gd name="T0" fmla="*/ 18 w 18"/>
                <a:gd name="T1" fmla="*/ 0 h 18"/>
                <a:gd name="T2" fmla="*/ 18 w 18"/>
                <a:gd name="T3" fmla="*/ 0 h 18"/>
                <a:gd name="T4" fmla="*/ 12 w 18"/>
                <a:gd name="T5" fmla="*/ 12 h 18"/>
                <a:gd name="T6" fmla="*/ 6 w 18"/>
                <a:gd name="T7" fmla="*/ 18 h 18"/>
                <a:gd name="T8" fmla="*/ 6 w 18"/>
                <a:gd name="T9" fmla="*/ 18 h 18"/>
                <a:gd name="T10" fmla="*/ 0 w 18"/>
                <a:gd name="T11" fmla="*/ 12 h 18"/>
                <a:gd name="T12" fmla="*/ 6 w 18"/>
                <a:gd name="T13" fmla="*/ 12 h 18"/>
                <a:gd name="T14" fmla="*/ 6 w 18"/>
                <a:gd name="T15" fmla="*/ 6 h 18"/>
                <a:gd name="T16" fmla="*/ 6 w 18"/>
                <a:gd name="T17" fmla="*/ 6 h 18"/>
                <a:gd name="T18" fmla="*/ 12 w 18"/>
                <a:gd name="T19" fmla="*/ 6 h 18"/>
                <a:gd name="T20" fmla="*/ 18 w 18"/>
                <a:gd name="T21" fmla="*/ 0 h 18"/>
                <a:gd name="T22" fmla="*/ 18 w 18"/>
                <a:gd name="T23" fmla="*/ 0 h 18"/>
                <a:gd name="T24" fmla="*/ 18 w 1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8" y="0"/>
                  </a:moveTo>
                  <a:lnTo>
                    <a:pt x="18" y="0"/>
                  </a:lnTo>
                  <a:lnTo>
                    <a:pt x="12" y="12"/>
                  </a:lnTo>
                  <a:lnTo>
                    <a:pt x="6" y="18"/>
                  </a:lnTo>
                  <a:lnTo>
                    <a:pt x="0" y="12"/>
                  </a:lnTo>
                  <a:lnTo>
                    <a:pt x="6" y="12"/>
                  </a:lnTo>
                  <a:lnTo>
                    <a:pt x="6" y="6"/>
                  </a:lnTo>
                  <a:lnTo>
                    <a:pt x="12"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03" name="Freeform 682"/>
            <p:cNvSpPr>
              <a:spLocks/>
            </p:cNvSpPr>
            <p:nvPr/>
          </p:nvSpPr>
          <p:spPr bwMode="auto">
            <a:xfrm>
              <a:off x="4182" y="2157"/>
              <a:ext cx="18" cy="5"/>
            </a:xfrm>
            <a:custGeom>
              <a:avLst/>
              <a:gdLst>
                <a:gd name="T0" fmla="*/ 18 w 18"/>
                <a:gd name="T1" fmla="*/ 5 h 5"/>
                <a:gd name="T2" fmla="*/ 18 w 18"/>
                <a:gd name="T3" fmla="*/ 5 h 5"/>
                <a:gd name="T4" fmla="*/ 18 w 18"/>
                <a:gd name="T5" fmla="*/ 5 h 5"/>
                <a:gd name="T6" fmla="*/ 12 w 18"/>
                <a:gd name="T7" fmla="*/ 5 h 5"/>
                <a:gd name="T8" fmla="*/ 12 w 18"/>
                <a:gd name="T9" fmla="*/ 5 h 5"/>
                <a:gd name="T10" fmla="*/ 6 w 18"/>
                <a:gd name="T11" fmla="*/ 0 h 5"/>
                <a:gd name="T12" fmla="*/ 6 w 18"/>
                <a:gd name="T13" fmla="*/ 0 h 5"/>
                <a:gd name="T14" fmla="*/ 0 w 18"/>
                <a:gd name="T15" fmla="*/ 0 h 5"/>
                <a:gd name="T16" fmla="*/ 0 w 18"/>
                <a:gd name="T17" fmla="*/ 0 h 5"/>
                <a:gd name="T18" fmla="*/ 0 w 18"/>
                <a:gd name="T19" fmla="*/ 0 h 5"/>
                <a:gd name="T20" fmla="*/ 0 w 18"/>
                <a:gd name="T21" fmla="*/ 5 h 5"/>
                <a:gd name="T22" fmla="*/ 6 w 18"/>
                <a:gd name="T23" fmla="*/ 5 h 5"/>
                <a:gd name="T24" fmla="*/ 6 w 18"/>
                <a:gd name="T25" fmla="*/ 5 h 5"/>
                <a:gd name="T26" fmla="*/ 12 w 18"/>
                <a:gd name="T27" fmla="*/ 5 h 5"/>
                <a:gd name="T28" fmla="*/ 12 w 18"/>
                <a:gd name="T29" fmla="*/ 5 h 5"/>
                <a:gd name="T30" fmla="*/ 18 w 18"/>
                <a:gd name="T31" fmla="*/ 5 h 5"/>
                <a:gd name="T32" fmla="*/ 18 w 1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5"/>
                <a:gd name="T53" fmla="*/ 18 w 1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5">
                  <a:moveTo>
                    <a:pt x="18" y="5"/>
                  </a:moveTo>
                  <a:lnTo>
                    <a:pt x="18" y="5"/>
                  </a:lnTo>
                  <a:lnTo>
                    <a:pt x="12" y="5"/>
                  </a:lnTo>
                  <a:lnTo>
                    <a:pt x="6" y="0"/>
                  </a:lnTo>
                  <a:lnTo>
                    <a:pt x="0" y="0"/>
                  </a:lnTo>
                  <a:lnTo>
                    <a:pt x="0" y="5"/>
                  </a:lnTo>
                  <a:lnTo>
                    <a:pt x="6" y="5"/>
                  </a:lnTo>
                  <a:lnTo>
                    <a:pt x="12" y="5"/>
                  </a:lnTo>
                  <a:lnTo>
                    <a:pt x="18"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04" name="Freeform 683"/>
            <p:cNvSpPr>
              <a:spLocks/>
            </p:cNvSpPr>
            <p:nvPr/>
          </p:nvSpPr>
          <p:spPr bwMode="auto">
            <a:xfrm>
              <a:off x="4176" y="2168"/>
              <a:ext cx="24" cy="6"/>
            </a:xfrm>
            <a:custGeom>
              <a:avLst/>
              <a:gdLst>
                <a:gd name="T0" fmla="*/ 24 w 24"/>
                <a:gd name="T1" fmla="*/ 0 h 6"/>
                <a:gd name="T2" fmla="*/ 18 w 24"/>
                <a:gd name="T3" fmla="*/ 0 h 6"/>
                <a:gd name="T4" fmla="*/ 18 w 24"/>
                <a:gd name="T5" fmla="*/ 0 h 6"/>
                <a:gd name="T6" fmla="*/ 12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12 w 24"/>
                <a:gd name="T25" fmla="*/ 6 h 6"/>
                <a:gd name="T26" fmla="*/ 12 w 24"/>
                <a:gd name="T27" fmla="*/ 0 h 6"/>
                <a:gd name="T28" fmla="*/ 18 w 24"/>
                <a:gd name="T29" fmla="*/ 0 h 6"/>
                <a:gd name="T30" fmla="*/ 18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18" y="0"/>
                  </a:lnTo>
                  <a:lnTo>
                    <a:pt x="12" y="0"/>
                  </a:lnTo>
                  <a:lnTo>
                    <a:pt x="6" y="0"/>
                  </a:lnTo>
                  <a:lnTo>
                    <a:pt x="0" y="0"/>
                  </a:lnTo>
                  <a:lnTo>
                    <a:pt x="0" y="6"/>
                  </a:lnTo>
                  <a:lnTo>
                    <a:pt x="6" y="6"/>
                  </a:lnTo>
                  <a:lnTo>
                    <a:pt x="12" y="6"/>
                  </a:lnTo>
                  <a:lnTo>
                    <a:pt x="12" y="0"/>
                  </a:lnTo>
                  <a:lnTo>
                    <a:pt x="18" y="0"/>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05" name="Freeform 684"/>
            <p:cNvSpPr>
              <a:spLocks/>
            </p:cNvSpPr>
            <p:nvPr/>
          </p:nvSpPr>
          <p:spPr bwMode="auto">
            <a:xfrm>
              <a:off x="4188" y="2145"/>
              <a:ext cx="24" cy="17"/>
            </a:xfrm>
            <a:custGeom>
              <a:avLst/>
              <a:gdLst>
                <a:gd name="T0" fmla="*/ 24 w 24"/>
                <a:gd name="T1" fmla="*/ 17 h 17"/>
                <a:gd name="T2" fmla="*/ 18 w 24"/>
                <a:gd name="T3" fmla="*/ 17 h 17"/>
                <a:gd name="T4" fmla="*/ 18 w 24"/>
                <a:gd name="T5" fmla="*/ 12 h 17"/>
                <a:gd name="T6" fmla="*/ 12 w 24"/>
                <a:gd name="T7" fmla="*/ 12 h 17"/>
                <a:gd name="T8" fmla="*/ 6 w 24"/>
                <a:gd name="T9" fmla="*/ 12 h 17"/>
                <a:gd name="T10" fmla="*/ 6 w 24"/>
                <a:gd name="T11" fmla="*/ 6 h 17"/>
                <a:gd name="T12" fmla="*/ 0 w 24"/>
                <a:gd name="T13" fmla="*/ 6 h 17"/>
                <a:gd name="T14" fmla="*/ 0 w 24"/>
                <a:gd name="T15" fmla="*/ 0 h 17"/>
                <a:gd name="T16" fmla="*/ 0 w 24"/>
                <a:gd name="T17" fmla="*/ 0 h 17"/>
                <a:gd name="T18" fmla="*/ 0 w 24"/>
                <a:gd name="T19" fmla="*/ 0 h 17"/>
                <a:gd name="T20" fmla="*/ 6 w 24"/>
                <a:gd name="T21" fmla="*/ 0 h 17"/>
                <a:gd name="T22" fmla="*/ 6 w 24"/>
                <a:gd name="T23" fmla="*/ 6 h 17"/>
                <a:gd name="T24" fmla="*/ 12 w 24"/>
                <a:gd name="T25" fmla="*/ 6 h 17"/>
                <a:gd name="T26" fmla="*/ 12 w 24"/>
                <a:gd name="T27" fmla="*/ 12 h 17"/>
                <a:gd name="T28" fmla="*/ 18 w 24"/>
                <a:gd name="T29" fmla="*/ 12 h 17"/>
                <a:gd name="T30" fmla="*/ 18 w 24"/>
                <a:gd name="T31" fmla="*/ 17 h 17"/>
                <a:gd name="T32" fmla="*/ 24 w 24"/>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7"/>
                <a:gd name="T53" fmla="*/ 24 w 24"/>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7">
                  <a:moveTo>
                    <a:pt x="24" y="17"/>
                  </a:moveTo>
                  <a:lnTo>
                    <a:pt x="18" y="17"/>
                  </a:lnTo>
                  <a:lnTo>
                    <a:pt x="18" y="12"/>
                  </a:lnTo>
                  <a:lnTo>
                    <a:pt x="12" y="12"/>
                  </a:lnTo>
                  <a:lnTo>
                    <a:pt x="6" y="12"/>
                  </a:lnTo>
                  <a:lnTo>
                    <a:pt x="6" y="6"/>
                  </a:lnTo>
                  <a:lnTo>
                    <a:pt x="0" y="6"/>
                  </a:lnTo>
                  <a:lnTo>
                    <a:pt x="0" y="0"/>
                  </a:lnTo>
                  <a:lnTo>
                    <a:pt x="6" y="0"/>
                  </a:lnTo>
                  <a:lnTo>
                    <a:pt x="6" y="6"/>
                  </a:lnTo>
                  <a:lnTo>
                    <a:pt x="12" y="6"/>
                  </a:lnTo>
                  <a:lnTo>
                    <a:pt x="12" y="12"/>
                  </a:lnTo>
                  <a:lnTo>
                    <a:pt x="18" y="12"/>
                  </a:lnTo>
                  <a:lnTo>
                    <a:pt x="18" y="17"/>
                  </a:lnTo>
                  <a:lnTo>
                    <a:pt x="24"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06" name="Freeform 685"/>
            <p:cNvSpPr>
              <a:spLocks/>
            </p:cNvSpPr>
            <p:nvPr/>
          </p:nvSpPr>
          <p:spPr bwMode="auto">
            <a:xfrm>
              <a:off x="4313" y="2151"/>
              <a:ext cx="6" cy="23"/>
            </a:xfrm>
            <a:custGeom>
              <a:avLst/>
              <a:gdLst>
                <a:gd name="T0" fmla="*/ 0 w 6"/>
                <a:gd name="T1" fmla="*/ 23 h 23"/>
                <a:gd name="T2" fmla="*/ 0 w 6"/>
                <a:gd name="T3" fmla="*/ 17 h 23"/>
                <a:gd name="T4" fmla="*/ 0 w 6"/>
                <a:gd name="T5" fmla="*/ 11 h 23"/>
                <a:gd name="T6" fmla="*/ 0 w 6"/>
                <a:gd name="T7" fmla="*/ 0 h 23"/>
                <a:gd name="T8" fmla="*/ 0 w 6"/>
                <a:gd name="T9" fmla="*/ 0 h 23"/>
                <a:gd name="T10" fmla="*/ 6 w 6"/>
                <a:gd name="T11" fmla="*/ 0 h 23"/>
                <a:gd name="T12" fmla="*/ 6 w 6"/>
                <a:gd name="T13" fmla="*/ 6 h 23"/>
                <a:gd name="T14" fmla="*/ 0 w 6"/>
                <a:gd name="T15" fmla="*/ 17 h 23"/>
                <a:gd name="T16" fmla="*/ 0 w 6"/>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3"/>
                <a:gd name="T29" fmla="*/ 6 w 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3">
                  <a:moveTo>
                    <a:pt x="0" y="23"/>
                  </a:moveTo>
                  <a:lnTo>
                    <a:pt x="0" y="17"/>
                  </a:lnTo>
                  <a:lnTo>
                    <a:pt x="0" y="11"/>
                  </a:lnTo>
                  <a:lnTo>
                    <a:pt x="0" y="0"/>
                  </a:lnTo>
                  <a:lnTo>
                    <a:pt x="6" y="0"/>
                  </a:lnTo>
                  <a:lnTo>
                    <a:pt x="6" y="6"/>
                  </a:lnTo>
                  <a:lnTo>
                    <a:pt x="0" y="17"/>
                  </a:lnTo>
                  <a:lnTo>
                    <a:pt x="0"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07" name="Freeform 686"/>
            <p:cNvSpPr>
              <a:spLocks/>
            </p:cNvSpPr>
            <p:nvPr/>
          </p:nvSpPr>
          <p:spPr bwMode="auto">
            <a:xfrm>
              <a:off x="4319" y="2151"/>
              <a:ext cx="12" cy="29"/>
            </a:xfrm>
            <a:custGeom>
              <a:avLst/>
              <a:gdLst>
                <a:gd name="T0" fmla="*/ 0 w 12"/>
                <a:gd name="T1" fmla="*/ 29 h 29"/>
                <a:gd name="T2" fmla="*/ 0 w 12"/>
                <a:gd name="T3" fmla="*/ 23 h 29"/>
                <a:gd name="T4" fmla="*/ 0 w 12"/>
                <a:gd name="T5" fmla="*/ 11 h 29"/>
                <a:gd name="T6" fmla="*/ 6 w 12"/>
                <a:gd name="T7" fmla="*/ 6 h 29"/>
                <a:gd name="T8" fmla="*/ 6 w 12"/>
                <a:gd name="T9" fmla="*/ 0 h 29"/>
                <a:gd name="T10" fmla="*/ 12 w 12"/>
                <a:gd name="T11" fmla="*/ 6 h 29"/>
                <a:gd name="T12" fmla="*/ 6 w 12"/>
                <a:gd name="T13" fmla="*/ 11 h 29"/>
                <a:gd name="T14" fmla="*/ 6 w 12"/>
                <a:gd name="T15" fmla="*/ 23 h 29"/>
                <a:gd name="T16" fmla="*/ 0 w 12"/>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9"/>
                <a:gd name="T29" fmla="*/ 12 w 1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9">
                  <a:moveTo>
                    <a:pt x="0" y="29"/>
                  </a:moveTo>
                  <a:lnTo>
                    <a:pt x="0" y="23"/>
                  </a:lnTo>
                  <a:lnTo>
                    <a:pt x="0" y="11"/>
                  </a:lnTo>
                  <a:lnTo>
                    <a:pt x="6" y="6"/>
                  </a:lnTo>
                  <a:lnTo>
                    <a:pt x="6" y="0"/>
                  </a:lnTo>
                  <a:lnTo>
                    <a:pt x="12" y="6"/>
                  </a:lnTo>
                  <a:lnTo>
                    <a:pt x="6" y="11"/>
                  </a:lnTo>
                  <a:lnTo>
                    <a:pt x="6" y="23"/>
                  </a:lnTo>
                  <a:lnTo>
                    <a:pt x="0"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08" name="Freeform 687"/>
            <p:cNvSpPr>
              <a:spLocks/>
            </p:cNvSpPr>
            <p:nvPr/>
          </p:nvSpPr>
          <p:spPr bwMode="auto">
            <a:xfrm>
              <a:off x="4295" y="2139"/>
              <a:ext cx="6" cy="29"/>
            </a:xfrm>
            <a:custGeom>
              <a:avLst/>
              <a:gdLst>
                <a:gd name="T0" fmla="*/ 6 w 6"/>
                <a:gd name="T1" fmla="*/ 29 h 29"/>
                <a:gd name="T2" fmla="*/ 6 w 6"/>
                <a:gd name="T3" fmla="*/ 23 h 29"/>
                <a:gd name="T4" fmla="*/ 0 w 6"/>
                <a:gd name="T5" fmla="*/ 18 h 29"/>
                <a:gd name="T6" fmla="*/ 0 w 6"/>
                <a:gd name="T7" fmla="*/ 6 h 29"/>
                <a:gd name="T8" fmla="*/ 6 w 6"/>
                <a:gd name="T9" fmla="*/ 0 h 29"/>
                <a:gd name="T10" fmla="*/ 6 w 6"/>
                <a:gd name="T11" fmla="*/ 6 h 29"/>
                <a:gd name="T12" fmla="*/ 6 w 6"/>
                <a:gd name="T13" fmla="*/ 12 h 29"/>
                <a:gd name="T14" fmla="*/ 6 w 6"/>
                <a:gd name="T15" fmla="*/ 18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3"/>
                  </a:lnTo>
                  <a:lnTo>
                    <a:pt x="0" y="18"/>
                  </a:lnTo>
                  <a:lnTo>
                    <a:pt x="0" y="6"/>
                  </a:lnTo>
                  <a:lnTo>
                    <a:pt x="6" y="0"/>
                  </a:lnTo>
                  <a:lnTo>
                    <a:pt x="6" y="6"/>
                  </a:lnTo>
                  <a:lnTo>
                    <a:pt x="6" y="12"/>
                  </a:lnTo>
                  <a:lnTo>
                    <a:pt x="6" y="18"/>
                  </a:lnTo>
                  <a:lnTo>
                    <a:pt x="6"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09" name="Freeform 688"/>
            <p:cNvSpPr>
              <a:spLocks/>
            </p:cNvSpPr>
            <p:nvPr/>
          </p:nvSpPr>
          <p:spPr bwMode="auto">
            <a:xfrm>
              <a:off x="4283" y="2133"/>
              <a:ext cx="6" cy="29"/>
            </a:xfrm>
            <a:custGeom>
              <a:avLst/>
              <a:gdLst>
                <a:gd name="T0" fmla="*/ 6 w 6"/>
                <a:gd name="T1" fmla="*/ 29 h 29"/>
                <a:gd name="T2" fmla="*/ 6 w 6"/>
                <a:gd name="T3" fmla="*/ 24 h 29"/>
                <a:gd name="T4" fmla="*/ 0 w 6"/>
                <a:gd name="T5" fmla="*/ 12 h 29"/>
                <a:gd name="T6" fmla="*/ 0 w 6"/>
                <a:gd name="T7" fmla="*/ 6 h 29"/>
                <a:gd name="T8" fmla="*/ 0 w 6"/>
                <a:gd name="T9" fmla="*/ 0 h 29"/>
                <a:gd name="T10" fmla="*/ 6 w 6"/>
                <a:gd name="T11" fmla="*/ 6 h 29"/>
                <a:gd name="T12" fmla="*/ 6 w 6"/>
                <a:gd name="T13" fmla="*/ 12 h 29"/>
                <a:gd name="T14" fmla="*/ 6 w 6"/>
                <a:gd name="T15" fmla="*/ 24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4"/>
                  </a:lnTo>
                  <a:lnTo>
                    <a:pt x="0" y="12"/>
                  </a:lnTo>
                  <a:lnTo>
                    <a:pt x="0" y="6"/>
                  </a:lnTo>
                  <a:lnTo>
                    <a:pt x="0" y="0"/>
                  </a:lnTo>
                  <a:lnTo>
                    <a:pt x="6" y="6"/>
                  </a:lnTo>
                  <a:lnTo>
                    <a:pt x="6" y="12"/>
                  </a:lnTo>
                  <a:lnTo>
                    <a:pt x="6" y="24"/>
                  </a:lnTo>
                  <a:lnTo>
                    <a:pt x="6"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10" name="Freeform 689"/>
            <p:cNvSpPr>
              <a:spLocks/>
            </p:cNvSpPr>
            <p:nvPr/>
          </p:nvSpPr>
          <p:spPr bwMode="auto">
            <a:xfrm>
              <a:off x="4266" y="2127"/>
              <a:ext cx="12" cy="30"/>
            </a:xfrm>
            <a:custGeom>
              <a:avLst/>
              <a:gdLst>
                <a:gd name="T0" fmla="*/ 12 w 12"/>
                <a:gd name="T1" fmla="*/ 30 h 30"/>
                <a:gd name="T2" fmla="*/ 6 w 12"/>
                <a:gd name="T3" fmla="*/ 24 h 30"/>
                <a:gd name="T4" fmla="*/ 0 w 12"/>
                <a:gd name="T5" fmla="*/ 12 h 30"/>
                <a:gd name="T6" fmla="*/ 0 w 12"/>
                <a:gd name="T7" fmla="*/ 0 h 30"/>
                <a:gd name="T8" fmla="*/ 0 w 12"/>
                <a:gd name="T9" fmla="*/ 0 h 30"/>
                <a:gd name="T10" fmla="*/ 6 w 12"/>
                <a:gd name="T11" fmla="*/ 6 h 30"/>
                <a:gd name="T12" fmla="*/ 6 w 12"/>
                <a:gd name="T13" fmla="*/ 12 h 30"/>
                <a:gd name="T14" fmla="*/ 12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0" y="12"/>
                  </a:lnTo>
                  <a:lnTo>
                    <a:pt x="0" y="0"/>
                  </a:lnTo>
                  <a:lnTo>
                    <a:pt x="6" y="6"/>
                  </a:lnTo>
                  <a:lnTo>
                    <a:pt x="6" y="12"/>
                  </a:lnTo>
                  <a:lnTo>
                    <a:pt x="12" y="24"/>
                  </a:lnTo>
                  <a:lnTo>
                    <a:pt x="1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11" name="Freeform 690"/>
            <p:cNvSpPr>
              <a:spLocks/>
            </p:cNvSpPr>
            <p:nvPr/>
          </p:nvSpPr>
          <p:spPr bwMode="auto">
            <a:xfrm>
              <a:off x="4230" y="2121"/>
              <a:ext cx="18" cy="36"/>
            </a:xfrm>
            <a:custGeom>
              <a:avLst/>
              <a:gdLst>
                <a:gd name="T0" fmla="*/ 18 w 18"/>
                <a:gd name="T1" fmla="*/ 36 h 36"/>
                <a:gd name="T2" fmla="*/ 18 w 18"/>
                <a:gd name="T3" fmla="*/ 36 h 36"/>
                <a:gd name="T4" fmla="*/ 12 w 18"/>
                <a:gd name="T5" fmla="*/ 30 h 36"/>
                <a:gd name="T6" fmla="*/ 12 w 18"/>
                <a:gd name="T7" fmla="*/ 24 h 36"/>
                <a:gd name="T8" fmla="*/ 6 w 18"/>
                <a:gd name="T9" fmla="*/ 18 h 36"/>
                <a:gd name="T10" fmla="*/ 6 w 18"/>
                <a:gd name="T11" fmla="*/ 12 h 36"/>
                <a:gd name="T12" fmla="*/ 0 w 18"/>
                <a:gd name="T13" fmla="*/ 6 h 36"/>
                <a:gd name="T14" fmla="*/ 0 w 18"/>
                <a:gd name="T15" fmla="*/ 6 h 36"/>
                <a:gd name="T16" fmla="*/ 6 w 18"/>
                <a:gd name="T17" fmla="*/ 0 h 36"/>
                <a:gd name="T18" fmla="*/ 6 w 18"/>
                <a:gd name="T19" fmla="*/ 0 h 36"/>
                <a:gd name="T20" fmla="*/ 6 w 18"/>
                <a:gd name="T21" fmla="*/ 6 h 36"/>
                <a:gd name="T22" fmla="*/ 12 w 18"/>
                <a:gd name="T23" fmla="*/ 12 h 36"/>
                <a:gd name="T24" fmla="*/ 12 w 18"/>
                <a:gd name="T25" fmla="*/ 18 h 36"/>
                <a:gd name="T26" fmla="*/ 12 w 18"/>
                <a:gd name="T27" fmla="*/ 24 h 36"/>
                <a:gd name="T28" fmla="*/ 18 w 18"/>
                <a:gd name="T29" fmla="*/ 30 h 36"/>
                <a:gd name="T30" fmla="*/ 18 w 18"/>
                <a:gd name="T31" fmla="*/ 36 h 36"/>
                <a:gd name="T32" fmla="*/ 18 w 18"/>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36"/>
                  </a:moveTo>
                  <a:lnTo>
                    <a:pt x="18" y="36"/>
                  </a:lnTo>
                  <a:lnTo>
                    <a:pt x="12" y="30"/>
                  </a:lnTo>
                  <a:lnTo>
                    <a:pt x="12" y="24"/>
                  </a:lnTo>
                  <a:lnTo>
                    <a:pt x="6" y="18"/>
                  </a:lnTo>
                  <a:lnTo>
                    <a:pt x="6" y="12"/>
                  </a:lnTo>
                  <a:lnTo>
                    <a:pt x="0" y="6"/>
                  </a:lnTo>
                  <a:lnTo>
                    <a:pt x="6" y="0"/>
                  </a:lnTo>
                  <a:lnTo>
                    <a:pt x="6" y="6"/>
                  </a:lnTo>
                  <a:lnTo>
                    <a:pt x="12" y="12"/>
                  </a:lnTo>
                  <a:lnTo>
                    <a:pt x="12" y="18"/>
                  </a:lnTo>
                  <a:lnTo>
                    <a:pt x="12" y="24"/>
                  </a:lnTo>
                  <a:lnTo>
                    <a:pt x="18" y="30"/>
                  </a:lnTo>
                  <a:lnTo>
                    <a:pt x="18"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12" name="Freeform 691"/>
            <p:cNvSpPr>
              <a:spLocks/>
            </p:cNvSpPr>
            <p:nvPr/>
          </p:nvSpPr>
          <p:spPr bwMode="auto">
            <a:xfrm>
              <a:off x="4200" y="2127"/>
              <a:ext cx="24" cy="35"/>
            </a:xfrm>
            <a:custGeom>
              <a:avLst/>
              <a:gdLst>
                <a:gd name="T0" fmla="*/ 24 w 24"/>
                <a:gd name="T1" fmla="*/ 35 h 35"/>
                <a:gd name="T2" fmla="*/ 18 w 24"/>
                <a:gd name="T3" fmla="*/ 30 h 35"/>
                <a:gd name="T4" fmla="*/ 18 w 24"/>
                <a:gd name="T5" fmla="*/ 30 h 35"/>
                <a:gd name="T6" fmla="*/ 12 w 24"/>
                <a:gd name="T7" fmla="*/ 24 h 35"/>
                <a:gd name="T8" fmla="*/ 6 w 24"/>
                <a:gd name="T9" fmla="*/ 18 h 35"/>
                <a:gd name="T10" fmla="*/ 6 w 24"/>
                <a:gd name="T11" fmla="*/ 12 h 35"/>
                <a:gd name="T12" fmla="*/ 0 w 24"/>
                <a:gd name="T13" fmla="*/ 6 h 35"/>
                <a:gd name="T14" fmla="*/ 0 w 24"/>
                <a:gd name="T15" fmla="*/ 6 h 35"/>
                <a:gd name="T16" fmla="*/ 0 w 24"/>
                <a:gd name="T17" fmla="*/ 0 h 35"/>
                <a:gd name="T18" fmla="*/ 6 w 24"/>
                <a:gd name="T19" fmla="*/ 0 h 35"/>
                <a:gd name="T20" fmla="*/ 6 w 24"/>
                <a:gd name="T21" fmla="*/ 6 h 35"/>
                <a:gd name="T22" fmla="*/ 6 w 24"/>
                <a:gd name="T23" fmla="*/ 12 h 35"/>
                <a:gd name="T24" fmla="*/ 12 w 24"/>
                <a:gd name="T25" fmla="*/ 18 h 35"/>
                <a:gd name="T26" fmla="*/ 12 w 24"/>
                <a:gd name="T27" fmla="*/ 24 h 35"/>
                <a:gd name="T28" fmla="*/ 18 w 24"/>
                <a:gd name="T29" fmla="*/ 30 h 35"/>
                <a:gd name="T30" fmla="*/ 18 w 24"/>
                <a:gd name="T31" fmla="*/ 35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18" y="30"/>
                  </a:lnTo>
                  <a:lnTo>
                    <a:pt x="12" y="24"/>
                  </a:lnTo>
                  <a:lnTo>
                    <a:pt x="6" y="18"/>
                  </a:lnTo>
                  <a:lnTo>
                    <a:pt x="6" y="12"/>
                  </a:lnTo>
                  <a:lnTo>
                    <a:pt x="0" y="6"/>
                  </a:lnTo>
                  <a:lnTo>
                    <a:pt x="0" y="0"/>
                  </a:lnTo>
                  <a:lnTo>
                    <a:pt x="6" y="0"/>
                  </a:lnTo>
                  <a:lnTo>
                    <a:pt x="6" y="6"/>
                  </a:lnTo>
                  <a:lnTo>
                    <a:pt x="6" y="12"/>
                  </a:lnTo>
                  <a:lnTo>
                    <a:pt x="12" y="18"/>
                  </a:lnTo>
                  <a:lnTo>
                    <a:pt x="12" y="24"/>
                  </a:lnTo>
                  <a:lnTo>
                    <a:pt x="18" y="30"/>
                  </a:lnTo>
                  <a:lnTo>
                    <a:pt x="18" y="35"/>
                  </a:lnTo>
                  <a:lnTo>
                    <a:pt x="24"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13" name="Freeform 692"/>
            <p:cNvSpPr>
              <a:spLocks/>
            </p:cNvSpPr>
            <p:nvPr/>
          </p:nvSpPr>
          <p:spPr bwMode="auto">
            <a:xfrm>
              <a:off x="4248" y="2127"/>
              <a:ext cx="18" cy="30"/>
            </a:xfrm>
            <a:custGeom>
              <a:avLst/>
              <a:gdLst>
                <a:gd name="T0" fmla="*/ 18 w 18"/>
                <a:gd name="T1" fmla="*/ 30 h 30"/>
                <a:gd name="T2" fmla="*/ 12 w 18"/>
                <a:gd name="T3" fmla="*/ 30 h 30"/>
                <a:gd name="T4" fmla="*/ 12 w 18"/>
                <a:gd name="T5" fmla="*/ 24 h 30"/>
                <a:gd name="T6" fmla="*/ 6 w 18"/>
                <a:gd name="T7" fmla="*/ 18 h 30"/>
                <a:gd name="T8" fmla="*/ 0 w 18"/>
                <a:gd name="T9" fmla="*/ 12 h 30"/>
                <a:gd name="T10" fmla="*/ 0 w 18"/>
                <a:gd name="T11" fmla="*/ 6 h 30"/>
                <a:gd name="T12" fmla="*/ 0 w 18"/>
                <a:gd name="T13" fmla="*/ 6 h 30"/>
                <a:gd name="T14" fmla="*/ 0 w 18"/>
                <a:gd name="T15" fmla="*/ 0 h 30"/>
                <a:gd name="T16" fmla="*/ 0 w 18"/>
                <a:gd name="T17" fmla="*/ 0 h 30"/>
                <a:gd name="T18" fmla="*/ 0 w 18"/>
                <a:gd name="T19" fmla="*/ 0 h 30"/>
                <a:gd name="T20" fmla="*/ 6 w 18"/>
                <a:gd name="T21" fmla="*/ 6 h 30"/>
                <a:gd name="T22" fmla="*/ 6 w 18"/>
                <a:gd name="T23" fmla="*/ 6 h 30"/>
                <a:gd name="T24" fmla="*/ 6 w 18"/>
                <a:gd name="T25" fmla="*/ 12 h 30"/>
                <a:gd name="T26" fmla="*/ 12 w 18"/>
                <a:gd name="T27" fmla="*/ 18 h 30"/>
                <a:gd name="T28" fmla="*/ 12 w 18"/>
                <a:gd name="T29" fmla="*/ 24 h 30"/>
                <a:gd name="T30" fmla="*/ 12 w 18"/>
                <a:gd name="T31" fmla="*/ 30 h 30"/>
                <a:gd name="T32" fmla="*/ 18 w 18"/>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0"/>
                <a:gd name="T53" fmla="*/ 18 w 1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0">
                  <a:moveTo>
                    <a:pt x="18" y="30"/>
                  </a:moveTo>
                  <a:lnTo>
                    <a:pt x="12" y="30"/>
                  </a:lnTo>
                  <a:lnTo>
                    <a:pt x="12" y="24"/>
                  </a:lnTo>
                  <a:lnTo>
                    <a:pt x="6" y="18"/>
                  </a:lnTo>
                  <a:lnTo>
                    <a:pt x="0" y="12"/>
                  </a:lnTo>
                  <a:lnTo>
                    <a:pt x="0" y="6"/>
                  </a:lnTo>
                  <a:lnTo>
                    <a:pt x="0" y="0"/>
                  </a:lnTo>
                  <a:lnTo>
                    <a:pt x="6" y="6"/>
                  </a:lnTo>
                  <a:lnTo>
                    <a:pt x="6" y="12"/>
                  </a:lnTo>
                  <a:lnTo>
                    <a:pt x="12" y="18"/>
                  </a:lnTo>
                  <a:lnTo>
                    <a:pt x="12" y="24"/>
                  </a:lnTo>
                  <a:lnTo>
                    <a:pt x="12" y="30"/>
                  </a:lnTo>
                  <a:lnTo>
                    <a:pt x="18"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14" name="Freeform 693"/>
            <p:cNvSpPr>
              <a:spLocks/>
            </p:cNvSpPr>
            <p:nvPr/>
          </p:nvSpPr>
          <p:spPr bwMode="auto">
            <a:xfrm>
              <a:off x="4236" y="2157"/>
              <a:ext cx="24" cy="41"/>
            </a:xfrm>
            <a:custGeom>
              <a:avLst/>
              <a:gdLst>
                <a:gd name="T0" fmla="*/ 0 w 24"/>
                <a:gd name="T1" fmla="*/ 41 h 41"/>
                <a:gd name="T2" fmla="*/ 0 w 24"/>
                <a:gd name="T3" fmla="*/ 41 h 41"/>
                <a:gd name="T4" fmla="*/ 0 w 24"/>
                <a:gd name="T5" fmla="*/ 35 h 41"/>
                <a:gd name="T6" fmla="*/ 0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7 h 41"/>
                <a:gd name="T24" fmla="*/ 12 w 24"/>
                <a:gd name="T25" fmla="*/ 23 h 41"/>
                <a:gd name="T26" fmla="*/ 6 w 24"/>
                <a:gd name="T27" fmla="*/ 29 h 41"/>
                <a:gd name="T28" fmla="*/ 6 w 24"/>
                <a:gd name="T29" fmla="*/ 35 h 41"/>
                <a:gd name="T30" fmla="*/ 0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41"/>
                  </a:lnTo>
                  <a:lnTo>
                    <a:pt x="0" y="35"/>
                  </a:lnTo>
                  <a:lnTo>
                    <a:pt x="0" y="29"/>
                  </a:lnTo>
                  <a:lnTo>
                    <a:pt x="6" y="23"/>
                  </a:lnTo>
                  <a:lnTo>
                    <a:pt x="12" y="11"/>
                  </a:lnTo>
                  <a:lnTo>
                    <a:pt x="18" y="5"/>
                  </a:lnTo>
                  <a:lnTo>
                    <a:pt x="24" y="0"/>
                  </a:lnTo>
                  <a:lnTo>
                    <a:pt x="24" y="5"/>
                  </a:lnTo>
                  <a:lnTo>
                    <a:pt x="18" y="17"/>
                  </a:lnTo>
                  <a:lnTo>
                    <a:pt x="12" y="23"/>
                  </a:lnTo>
                  <a:lnTo>
                    <a:pt x="6" y="29"/>
                  </a:lnTo>
                  <a:lnTo>
                    <a:pt x="6" y="35"/>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15" name="Freeform 694"/>
            <p:cNvSpPr>
              <a:spLocks/>
            </p:cNvSpPr>
            <p:nvPr/>
          </p:nvSpPr>
          <p:spPr bwMode="auto">
            <a:xfrm>
              <a:off x="4212" y="2157"/>
              <a:ext cx="24" cy="35"/>
            </a:xfrm>
            <a:custGeom>
              <a:avLst/>
              <a:gdLst>
                <a:gd name="T0" fmla="*/ 0 w 24"/>
                <a:gd name="T1" fmla="*/ 35 h 35"/>
                <a:gd name="T2" fmla="*/ 0 w 24"/>
                <a:gd name="T3" fmla="*/ 35 h 35"/>
                <a:gd name="T4" fmla="*/ 6 w 24"/>
                <a:gd name="T5" fmla="*/ 29 h 35"/>
                <a:gd name="T6" fmla="*/ 6 w 24"/>
                <a:gd name="T7" fmla="*/ 23 h 35"/>
                <a:gd name="T8" fmla="*/ 6 w 24"/>
                <a:gd name="T9" fmla="*/ 17 h 35"/>
                <a:gd name="T10" fmla="*/ 12 w 24"/>
                <a:gd name="T11" fmla="*/ 11 h 35"/>
                <a:gd name="T12" fmla="*/ 18 w 24"/>
                <a:gd name="T13" fmla="*/ 5 h 35"/>
                <a:gd name="T14" fmla="*/ 24 w 24"/>
                <a:gd name="T15" fmla="*/ 5 h 35"/>
                <a:gd name="T16" fmla="*/ 24 w 24"/>
                <a:gd name="T17" fmla="*/ 0 h 35"/>
                <a:gd name="T18" fmla="*/ 24 w 24"/>
                <a:gd name="T19" fmla="*/ 5 h 35"/>
                <a:gd name="T20" fmla="*/ 24 w 24"/>
                <a:gd name="T21" fmla="*/ 11 h 35"/>
                <a:gd name="T22" fmla="*/ 18 w 24"/>
                <a:gd name="T23" fmla="*/ 17 h 35"/>
                <a:gd name="T24" fmla="*/ 12 w 24"/>
                <a:gd name="T25" fmla="*/ 23 h 35"/>
                <a:gd name="T26" fmla="*/ 12 w 24"/>
                <a:gd name="T27" fmla="*/ 29 h 35"/>
                <a:gd name="T28" fmla="*/ 6 w 24"/>
                <a:gd name="T29" fmla="*/ 29 h 35"/>
                <a:gd name="T30" fmla="*/ 6 w 24"/>
                <a:gd name="T31" fmla="*/ 35 h 35"/>
                <a:gd name="T32" fmla="*/ 0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0" y="35"/>
                  </a:moveTo>
                  <a:lnTo>
                    <a:pt x="0" y="35"/>
                  </a:lnTo>
                  <a:lnTo>
                    <a:pt x="6" y="29"/>
                  </a:lnTo>
                  <a:lnTo>
                    <a:pt x="6" y="23"/>
                  </a:lnTo>
                  <a:lnTo>
                    <a:pt x="6" y="17"/>
                  </a:lnTo>
                  <a:lnTo>
                    <a:pt x="12" y="11"/>
                  </a:lnTo>
                  <a:lnTo>
                    <a:pt x="18" y="5"/>
                  </a:lnTo>
                  <a:lnTo>
                    <a:pt x="24" y="5"/>
                  </a:lnTo>
                  <a:lnTo>
                    <a:pt x="24" y="0"/>
                  </a:lnTo>
                  <a:lnTo>
                    <a:pt x="24" y="5"/>
                  </a:lnTo>
                  <a:lnTo>
                    <a:pt x="24" y="11"/>
                  </a:lnTo>
                  <a:lnTo>
                    <a:pt x="18" y="17"/>
                  </a:lnTo>
                  <a:lnTo>
                    <a:pt x="12" y="23"/>
                  </a:lnTo>
                  <a:lnTo>
                    <a:pt x="12" y="29"/>
                  </a:lnTo>
                  <a:lnTo>
                    <a:pt x="6" y="29"/>
                  </a:lnTo>
                  <a:lnTo>
                    <a:pt x="6" y="35"/>
                  </a:lnTo>
                  <a:lnTo>
                    <a:pt x="0"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16" name="Freeform 695"/>
            <p:cNvSpPr>
              <a:spLocks/>
            </p:cNvSpPr>
            <p:nvPr/>
          </p:nvSpPr>
          <p:spPr bwMode="auto">
            <a:xfrm>
              <a:off x="4212" y="2127"/>
              <a:ext cx="24" cy="35"/>
            </a:xfrm>
            <a:custGeom>
              <a:avLst/>
              <a:gdLst>
                <a:gd name="T0" fmla="*/ 24 w 24"/>
                <a:gd name="T1" fmla="*/ 35 h 35"/>
                <a:gd name="T2" fmla="*/ 24 w 24"/>
                <a:gd name="T3" fmla="*/ 30 h 35"/>
                <a:gd name="T4" fmla="*/ 18 w 24"/>
                <a:gd name="T5" fmla="*/ 24 h 35"/>
                <a:gd name="T6" fmla="*/ 12 w 24"/>
                <a:gd name="T7" fmla="*/ 18 h 35"/>
                <a:gd name="T8" fmla="*/ 12 w 24"/>
                <a:gd name="T9" fmla="*/ 18 h 35"/>
                <a:gd name="T10" fmla="*/ 6 w 24"/>
                <a:gd name="T11" fmla="*/ 12 h 35"/>
                <a:gd name="T12" fmla="*/ 6 w 24"/>
                <a:gd name="T13" fmla="*/ 6 h 35"/>
                <a:gd name="T14" fmla="*/ 0 w 24"/>
                <a:gd name="T15" fmla="*/ 0 h 35"/>
                <a:gd name="T16" fmla="*/ 6 w 24"/>
                <a:gd name="T17" fmla="*/ 0 h 35"/>
                <a:gd name="T18" fmla="*/ 6 w 24"/>
                <a:gd name="T19" fmla="*/ 0 h 35"/>
                <a:gd name="T20" fmla="*/ 6 w 24"/>
                <a:gd name="T21" fmla="*/ 0 h 35"/>
                <a:gd name="T22" fmla="*/ 12 w 24"/>
                <a:gd name="T23" fmla="*/ 6 h 35"/>
                <a:gd name="T24" fmla="*/ 12 w 24"/>
                <a:gd name="T25" fmla="*/ 12 h 35"/>
                <a:gd name="T26" fmla="*/ 18 w 24"/>
                <a:gd name="T27" fmla="*/ 18 h 35"/>
                <a:gd name="T28" fmla="*/ 18 w 24"/>
                <a:gd name="T29" fmla="*/ 24 h 35"/>
                <a:gd name="T30" fmla="*/ 24 w 24"/>
                <a:gd name="T31" fmla="*/ 30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24" y="30"/>
                  </a:lnTo>
                  <a:lnTo>
                    <a:pt x="18" y="24"/>
                  </a:lnTo>
                  <a:lnTo>
                    <a:pt x="12" y="18"/>
                  </a:lnTo>
                  <a:lnTo>
                    <a:pt x="6" y="12"/>
                  </a:lnTo>
                  <a:lnTo>
                    <a:pt x="6" y="6"/>
                  </a:lnTo>
                  <a:lnTo>
                    <a:pt x="0" y="0"/>
                  </a:lnTo>
                  <a:lnTo>
                    <a:pt x="6" y="0"/>
                  </a:lnTo>
                  <a:lnTo>
                    <a:pt x="12" y="6"/>
                  </a:lnTo>
                  <a:lnTo>
                    <a:pt x="12" y="12"/>
                  </a:lnTo>
                  <a:lnTo>
                    <a:pt x="18" y="18"/>
                  </a:lnTo>
                  <a:lnTo>
                    <a:pt x="18" y="24"/>
                  </a:lnTo>
                  <a:lnTo>
                    <a:pt x="24" y="30"/>
                  </a:lnTo>
                  <a:lnTo>
                    <a:pt x="24"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17" name="Freeform 696"/>
            <p:cNvSpPr>
              <a:spLocks/>
            </p:cNvSpPr>
            <p:nvPr/>
          </p:nvSpPr>
          <p:spPr bwMode="auto">
            <a:xfrm>
              <a:off x="5096" y="1636"/>
              <a:ext cx="89" cy="84"/>
            </a:xfrm>
            <a:custGeom>
              <a:avLst/>
              <a:gdLst>
                <a:gd name="T0" fmla="*/ 18 w 89"/>
                <a:gd name="T1" fmla="*/ 18 h 84"/>
                <a:gd name="T2" fmla="*/ 12 w 89"/>
                <a:gd name="T3" fmla="*/ 30 h 84"/>
                <a:gd name="T4" fmla="*/ 12 w 89"/>
                <a:gd name="T5" fmla="*/ 42 h 84"/>
                <a:gd name="T6" fmla="*/ 24 w 89"/>
                <a:gd name="T7" fmla="*/ 42 h 84"/>
                <a:gd name="T8" fmla="*/ 29 w 89"/>
                <a:gd name="T9" fmla="*/ 42 h 84"/>
                <a:gd name="T10" fmla="*/ 29 w 89"/>
                <a:gd name="T11" fmla="*/ 48 h 84"/>
                <a:gd name="T12" fmla="*/ 29 w 89"/>
                <a:gd name="T13" fmla="*/ 48 h 84"/>
                <a:gd name="T14" fmla="*/ 24 w 89"/>
                <a:gd name="T15" fmla="*/ 48 h 84"/>
                <a:gd name="T16" fmla="*/ 18 w 89"/>
                <a:gd name="T17" fmla="*/ 42 h 84"/>
                <a:gd name="T18" fmla="*/ 6 w 89"/>
                <a:gd name="T19" fmla="*/ 48 h 84"/>
                <a:gd name="T20" fmla="*/ 0 w 89"/>
                <a:gd name="T21" fmla="*/ 54 h 84"/>
                <a:gd name="T22" fmla="*/ 6 w 89"/>
                <a:gd name="T23" fmla="*/ 66 h 84"/>
                <a:gd name="T24" fmla="*/ 12 w 89"/>
                <a:gd name="T25" fmla="*/ 66 h 84"/>
                <a:gd name="T26" fmla="*/ 18 w 89"/>
                <a:gd name="T27" fmla="*/ 66 h 84"/>
                <a:gd name="T28" fmla="*/ 24 w 89"/>
                <a:gd name="T29" fmla="*/ 66 h 84"/>
                <a:gd name="T30" fmla="*/ 29 w 89"/>
                <a:gd name="T31" fmla="*/ 60 h 84"/>
                <a:gd name="T32" fmla="*/ 24 w 89"/>
                <a:gd name="T33" fmla="*/ 72 h 84"/>
                <a:gd name="T34" fmla="*/ 24 w 89"/>
                <a:gd name="T35" fmla="*/ 84 h 84"/>
                <a:gd name="T36" fmla="*/ 29 w 89"/>
                <a:gd name="T37" fmla="*/ 84 h 84"/>
                <a:gd name="T38" fmla="*/ 41 w 89"/>
                <a:gd name="T39" fmla="*/ 84 h 84"/>
                <a:gd name="T40" fmla="*/ 41 w 89"/>
                <a:gd name="T41" fmla="*/ 72 h 84"/>
                <a:gd name="T42" fmla="*/ 41 w 89"/>
                <a:gd name="T43" fmla="*/ 66 h 84"/>
                <a:gd name="T44" fmla="*/ 41 w 89"/>
                <a:gd name="T45" fmla="*/ 60 h 84"/>
                <a:gd name="T46" fmla="*/ 41 w 89"/>
                <a:gd name="T47" fmla="*/ 66 h 84"/>
                <a:gd name="T48" fmla="*/ 47 w 89"/>
                <a:gd name="T49" fmla="*/ 72 h 84"/>
                <a:gd name="T50" fmla="*/ 59 w 89"/>
                <a:gd name="T51" fmla="*/ 72 h 84"/>
                <a:gd name="T52" fmla="*/ 71 w 89"/>
                <a:gd name="T53" fmla="*/ 78 h 84"/>
                <a:gd name="T54" fmla="*/ 83 w 89"/>
                <a:gd name="T55" fmla="*/ 72 h 84"/>
                <a:gd name="T56" fmla="*/ 83 w 89"/>
                <a:gd name="T57" fmla="*/ 66 h 84"/>
                <a:gd name="T58" fmla="*/ 83 w 89"/>
                <a:gd name="T59" fmla="*/ 60 h 84"/>
                <a:gd name="T60" fmla="*/ 71 w 89"/>
                <a:gd name="T61" fmla="*/ 54 h 84"/>
                <a:gd name="T62" fmla="*/ 59 w 89"/>
                <a:gd name="T63" fmla="*/ 54 h 84"/>
                <a:gd name="T64" fmla="*/ 65 w 89"/>
                <a:gd name="T65" fmla="*/ 42 h 84"/>
                <a:gd name="T66" fmla="*/ 77 w 89"/>
                <a:gd name="T67" fmla="*/ 42 h 84"/>
                <a:gd name="T68" fmla="*/ 89 w 89"/>
                <a:gd name="T69" fmla="*/ 36 h 84"/>
                <a:gd name="T70" fmla="*/ 89 w 89"/>
                <a:gd name="T71" fmla="*/ 24 h 84"/>
                <a:gd name="T72" fmla="*/ 77 w 89"/>
                <a:gd name="T73" fmla="*/ 18 h 84"/>
                <a:gd name="T74" fmla="*/ 65 w 89"/>
                <a:gd name="T75" fmla="*/ 24 h 84"/>
                <a:gd name="T76" fmla="*/ 65 w 89"/>
                <a:gd name="T77" fmla="*/ 30 h 84"/>
                <a:gd name="T78" fmla="*/ 59 w 89"/>
                <a:gd name="T79" fmla="*/ 36 h 84"/>
                <a:gd name="T80" fmla="*/ 53 w 89"/>
                <a:gd name="T81" fmla="*/ 36 h 84"/>
                <a:gd name="T82" fmla="*/ 53 w 89"/>
                <a:gd name="T83" fmla="*/ 30 h 84"/>
                <a:gd name="T84" fmla="*/ 53 w 89"/>
                <a:gd name="T85" fmla="*/ 24 h 84"/>
                <a:gd name="T86" fmla="*/ 65 w 89"/>
                <a:gd name="T87" fmla="*/ 12 h 84"/>
                <a:gd name="T88" fmla="*/ 59 w 89"/>
                <a:gd name="T89" fmla="*/ 0 h 84"/>
                <a:gd name="T90" fmla="*/ 47 w 89"/>
                <a:gd name="T91" fmla="*/ 0 h 84"/>
                <a:gd name="T92" fmla="*/ 41 w 89"/>
                <a:gd name="T93" fmla="*/ 6 h 84"/>
                <a:gd name="T94" fmla="*/ 35 w 89"/>
                <a:gd name="T95" fmla="*/ 12 h 84"/>
                <a:gd name="T96" fmla="*/ 41 w 89"/>
                <a:gd name="T97" fmla="*/ 18 h 84"/>
                <a:gd name="T98" fmla="*/ 41 w 89"/>
                <a:gd name="T99" fmla="*/ 24 h 84"/>
                <a:gd name="T100" fmla="*/ 41 w 89"/>
                <a:gd name="T101" fmla="*/ 36 h 84"/>
                <a:gd name="T102" fmla="*/ 35 w 89"/>
                <a:gd name="T103" fmla="*/ 36 h 84"/>
                <a:gd name="T104" fmla="*/ 35 w 89"/>
                <a:gd name="T105" fmla="*/ 24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84"/>
                <a:gd name="T161" fmla="*/ 89 w 89"/>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84">
                  <a:moveTo>
                    <a:pt x="24" y="18"/>
                  </a:moveTo>
                  <a:lnTo>
                    <a:pt x="18" y="18"/>
                  </a:lnTo>
                  <a:lnTo>
                    <a:pt x="12" y="24"/>
                  </a:lnTo>
                  <a:lnTo>
                    <a:pt x="12" y="30"/>
                  </a:lnTo>
                  <a:lnTo>
                    <a:pt x="12" y="36"/>
                  </a:lnTo>
                  <a:lnTo>
                    <a:pt x="12" y="42"/>
                  </a:lnTo>
                  <a:lnTo>
                    <a:pt x="18" y="42"/>
                  </a:lnTo>
                  <a:lnTo>
                    <a:pt x="24" y="42"/>
                  </a:lnTo>
                  <a:lnTo>
                    <a:pt x="29" y="42"/>
                  </a:lnTo>
                  <a:lnTo>
                    <a:pt x="29" y="48"/>
                  </a:lnTo>
                  <a:lnTo>
                    <a:pt x="24" y="48"/>
                  </a:lnTo>
                  <a:lnTo>
                    <a:pt x="18" y="48"/>
                  </a:lnTo>
                  <a:lnTo>
                    <a:pt x="18" y="42"/>
                  </a:lnTo>
                  <a:lnTo>
                    <a:pt x="12" y="42"/>
                  </a:lnTo>
                  <a:lnTo>
                    <a:pt x="6" y="48"/>
                  </a:lnTo>
                  <a:lnTo>
                    <a:pt x="0" y="54"/>
                  </a:lnTo>
                  <a:lnTo>
                    <a:pt x="0" y="60"/>
                  </a:lnTo>
                  <a:lnTo>
                    <a:pt x="6" y="60"/>
                  </a:lnTo>
                  <a:lnTo>
                    <a:pt x="6" y="66"/>
                  </a:lnTo>
                  <a:lnTo>
                    <a:pt x="12" y="66"/>
                  </a:lnTo>
                  <a:lnTo>
                    <a:pt x="18" y="66"/>
                  </a:lnTo>
                  <a:lnTo>
                    <a:pt x="24" y="66"/>
                  </a:lnTo>
                  <a:lnTo>
                    <a:pt x="24" y="60"/>
                  </a:lnTo>
                  <a:lnTo>
                    <a:pt x="29" y="60"/>
                  </a:lnTo>
                  <a:lnTo>
                    <a:pt x="29" y="66"/>
                  </a:lnTo>
                  <a:lnTo>
                    <a:pt x="24" y="72"/>
                  </a:lnTo>
                  <a:lnTo>
                    <a:pt x="24" y="78"/>
                  </a:lnTo>
                  <a:lnTo>
                    <a:pt x="24" y="84"/>
                  </a:lnTo>
                  <a:lnTo>
                    <a:pt x="29" y="84"/>
                  </a:lnTo>
                  <a:lnTo>
                    <a:pt x="35" y="84"/>
                  </a:lnTo>
                  <a:lnTo>
                    <a:pt x="41" y="84"/>
                  </a:lnTo>
                  <a:lnTo>
                    <a:pt x="41" y="78"/>
                  </a:lnTo>
                  <a:lnTo>
                    <a:pt x="41" y="72"/>
                  </a:lnTo>
                  <a:lnTo>
                    <a:pt x="41" y="66"/>
                  </a:lnTo>
                  <a:lnTo>
                    <a:pt x="41" y="60"/>
                  </a:lnTo>
                  <a:lnTo>
                    <a:pt x="41" y="66"/>
                  </a:lnTo>
                  <a:lnTo>
                    <a:pt x="47" y="66"/>
                  </a:lnTo>
                  <a:lnTo>
                    <a:pt x="47" y="72"/>
                  </a:lnTo>
                  <a:lnTo>
                    <a:pt x="53" y="72"/>
                  </a:lnTo>
                  <a:lnTo>
                    <a:pt x="59" y="72"/>
                  </a:lnTo>
                  <a:lnTo>
                    <a:pt x="65" y="72"/>
                  </a:lnTo>
                  <a:lnTo>
                    <a:pt x="65" y="78"/>
                  </a:lnTo>
                  <a:lnTo>
                    <a:pt x="71" y="78"/>
                  </a:lnTo>
                  <a:lnTo>
                    <a:pt x="77" y="78"/>
                  </a:lnTo>
                  <a:lnTo>
                    <a:pt x="77" y="72"/>
                  </a:lnTo>
                  <a:lnTo>
                    <a:pt x="83" y="72"/>
                  </a:lnTo>
                  <a:lnTo>
                    <a:pt x="83" y="66"/>
                  </a:lnTo>
                  <a:lnTo>
                    <a:pt x="83" y="60"/>
                  </a:lnTo>
                  <a:lnTo>
                    <a:pt x="77" y="54"/>
                  </a:lnTo>
                  <a:lnTo>
                    <a:pt x="71" y="54"/>
                  </a:lnTo>
                  <a:lnTo>
                    <a:pt x="65" y="54"/>
                  </a:lnTo>
                  <a:lnTo>
                    <a:pt x="59" y="54"/>
                  </a:lnTo>
                  <a:lnTo>
                    <a:pt x="59" y="48"/>
                  </a:lnTo>
                  <a:lnTo>
                    <a:pt x="65" y="48"/>
                  </a:lnTo>
                  <a:lnTo>
                    <a:pt x="65" y="42"/>
                  </a:lnTo>
                  <a:lnTo>
                    <a:pt x="71" y="42"/>
                  </a:lnTo>
                  <a:lnTo>
                    <a:pt x="77" y="42"/>
                  </a:lnTo>
                  <a:lnTo>
                    <a:pt x="83" y="36"/>
                  </a:lnTo>
                  <a:lnTo>
                    <a:pt x="89" y="36"/>
                  </a:lnTo>
                  <a:lnTo>
                    <a:pt x="89" y="30"/>
                  </a:lnTo>
                  <a:lnTo>
                    <a:pt x="89" y="24"/>
                  </a:lnTo>
                  <a:lnTo>
                    <a:pt x="83" y="18"/>
                  </a:lnTo>
                  <a:lnTo>
                    <a:pt x="77" y="18"/>
                  </a:lnTo>
                  <a:lnTo>
                    <a:pt x="71" y="18"/>
                  </a:lnTo>
                  <a:lnTo>
                    <a:pt x="65" y="24"/>
                  </a:lnTo>
                  <a:lnTo>
                    <a:pt x="65" y="30"/>
                  </a:lnTo>
                  <a:lnTo>
                    <a:pt x="65" y="36"/>
                  </a:lnTo>
                  <a:lnTo>
                    <a:pt x="59" y="36"/>
                  </a:lnTo>
                  <a:lnTo>
                    <a:pt x="53" y="42"/>
                  </a:lnTo>
                  <a:lnTo>
                    <a:pt x="53" y="36"/>
                  </a:lnTo>
                  <a:lnTo>
                    <a:pt x="47" y="36"/>
                  </a:lnTo>
                  <a:lnTo>
                    <a:pt x="53" y="30"/>
                  </a:lnTo>
                  <a:lnTo>
                    <a:pt x="53" y="24"/>
                  </a:lnTo>
                  <a:lnTo>
                    <a:pt x="59" y="18"/>
                  </a:lnTo>
                  <a:lnTo>
                    <a:pt x="65" y="12"/>
                  </a:lnTo>
                  <a:lnTo>
                    <a:pt x="59" y="6"/>
                  </a:lnTo>
                  <a:lnTo>
                    <a:pt x="59" y="0"/>
                  </a:lnTo>
                  <a:lnTo>
                    <a:pt x="53" y="0"/>
                  </a:lnTo>
                  <a:lnTo>
                    <a:pt x="47" y="0"/>
                  </a:lnTo>
                  <a:lnTo>
                    <a:pt x="41" y="0"/>
                  </a:lnTo>
                  <a:lnTo>
                    <a:pt x="41" y="6"/>
                  </a:lnTo>
                  <a:lnTo>
                    <a:pt x="35" y="6"/>
                  </a:lnTo>
                  <a:lnTo>
                    <a:pt x="35" y="12"/>
                  </a:lnTo>
                  <a:lnTo>
                    <a:pt x="41" y="18"/>
                  </a:lnTo>
                  <a:lnTo>
                    <a:pt x="41" y="24"/>
                  </a:lnTo>
                  <a:lnTo>
                    <a:pt x="41" y="30"/>
                  </a:lnTo>
                  <a:lnTo>
                    <a:pt x="41" y="36"/>
                  </a:lnTo>
                  <a:lnTo>
                    <a:pt x="35" y="36"/>
                  </a:lnTo>
                  <a:lnTo>
                    <a:pt x="35" y="30"/>
                  </a:lnTo>
                  <a:lnTo>
                    <a:pt x="35" y="24"/>
                  </a:lnTo>
                  <a:lnTo>
                    <a:pt x="29" y="18"/>
                  </a:lnTo>
                  <a:lnTo>
                    <a:pt x="24" y="18"/>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18" name="Freeform 697"/>
            <p:cNvSpPr>
              <a:spLocks/>
            </p:cNvSpPr>
            <p:nvPr/>
          </p:nvSpPr>
          <p:spPr bwMode="auto">
            <a:xfrm>
              <a:off x="5036" y="1750"/>
              <a:ext cx="89" cy="155"/>
            </a:xfrm>
            <a:custGeom>
              <a:avLst/>
              <a:gdLst>
                <a:gd name="T0" fmla="*/ 89 w 89"/>
                <a:gd name="T1" fmla="*/ 0 h 155"/>
                <a:gd name="T2" fmla="*/ 84 w 89"/>
                <a:gd name="T3" fmla="*/ 12 h 155"/>
                <a:gd name="T4" fmla="*/ 72 w 89"/>
                <a:gd name="T5" fmla="*/ 18 h 155"/>
                <a:gd name="T6" fmla="*/ 66 w 89"/>
                <a:gd name="T7" fmla="*/ 24 h 155"/>
                <a:gd name="T8" fmla="*/ 54 w 89"/>
                <a:gd name="T9" fmla="*/ 30 h 155"/>
                <a:gd name="T10" fmla="*/ 48 w 89"/>
                <a:gd name="T11" fmla="*/ 36 h 155"/>
                <a:gd name="T12" fmla="*/ 36 w 89"/>
                <a:gd name="T13" fmla="*/ 36 h 155"/>
                <a:gd name="T14" fmla="*/ 30 w 89"/>
                <a:gd name="T15" fmla="*/ 42 h 155"/>
                <a:gd name="T16" fmla="*/ 18 w 89"/>
                <a:gd name="T17" fmla="*/ 42 h 155"/>
                <a:gd name="T18" fmla="*/ 18 w 89"/>
                <a:gd name="T19" fmla="*/ 42 h 155"/>
                <a:gd name="T20" fmla="*/ 18 w 89"/>
                <a:gd name="T21" fmla="*/ 48 h 155"/>
                <a:gd name="T22" fmla="*/ 18 w 89"/>
                <a:gd name="T23" fmla="*/ 54 h 155"/>
                <a:gd name="T24" fmla="*/ 18 w 89"/>
                <a:gd name="T25" fmla="*/ 54 h 155"/>
                <a:gd name="T26" fmla="*/ 12 w 89"/>
                <a:gd name="T27" fmla="*/ 60 h 155"/>
                <a:gd name="T28" fmla="*/ 12 w 89"/>
                <a:gd name="T29" fmla="*/ 66 h 155"/>
                <a:gd name="T30" fmla="*/ 6 w 89"/>
                <a:gd name="T31" fmla="*/ 66 h 155"/>
                <a:gd name="T32" fmla="*/ 0 w 89"/>
                <a:gd name="T33" fmla="*/ 72 h 155"/>
                <a:gd name="T34" fmla="*/ 6 w 89"/>
                <a:gd name="T35" fmla="*/ 84 h 155"/>
                <a:gd name="T36" fmla="*/ 12 w 89"/>
                <a:gd name="T37" fmla="*/ 96 h 155"/>
                <a:gd name="T38" fmla="*/ 12 w 89"/>
                <a:gd name="T39" fmla="*/ 108 h 155"/>
                <a:gd name="T40" fmla="*/ 6 w 89"/>
                <a:gd name="T41" fmla="*/ 114 h 155"/>
                <a:gd name="T42" fmla="*/ 12 w 89"/>
                <a:gd name="T43" fmla="*/ 120 h 155"/>
                <a:gd name="T44" fmla="*/ 18 w 89"/>
                <a:gd name="T45" fmla="*/ 120 h 155"/>
                <a:gd name="T46" fmla="*/ 24 w 89"/>
                <a:gd name="T47" fmla="*/ 125 h 155"/>
                <a:gd name="T48" fmla="*/ 30 w 89"/>
                <a:gd name="T49" fmla="*/ 125 h 155"/>
                <a:gd name="T50" fmla="*/ 30 w 89"/>
                <a:gd name="T51" fmla="*/ 131 h 155"/>
                <a:gd name="T52" fmla="*/ 36 w 89"/>
                <a:gd name="T53" fmla="*/ 137 h 155"/>
                <a:gd name="T54" fmla="*/ 42 w 89"/>
                <a:gd name="T55" fmla="*/ 143 h 155"/>
                <a:gd name="T56" fmla="*/ 42 w 89"/>
                <a:gd name="T57" fmla="*/ 155 h 155"/>
                <a:gd name="T58" fmla="*/ 48 w 89"/>
                <a:gd name="T59" fmla="*/ 149 h 155"/>
                <a:gd name="T60" fmla="*/ 48 w 89"/>
                <a:gd name="T61" fmla="*/ 143 h 155"/>
                <a:gd name="T62" fmla="*/ 54 w 89"/>
                <a:gd name="T63" fmla="*/ 137 h 155"/>
                <a:gd name="T64" fmla="*/ 60 w 89"/>
                <a:gd name="T65" fmla="*/ 131 h 155"/>
                <a:gd name="T66" fmla="*/ 60 w 89"/>
                <a:gd name="T67" fmla="*/ 125 h 155"/>
                <a:gd name="T68" fmla="*/ 66 w 89"/>
                <a:gd name="T69" fmla="*/ 125 h 155"/>
                <a:gd name="T70" fmla="*/ 78 w 89"/>
                <a:gd name="T71" fmla="*/ 120 h 155"/>
                <a:gd name="T72" fmla="*/ 84 w 89"/>
                <a:gd name="T73" fmla="*/ 120 h 155"/>
                <a:gd name="T74" fmla="*/ 78 w 89"/>
                <a:gd name="T75" fmla="*/ 114 h 155"/>
                <a:gd name="T76" fmla="*/ 78 w 89"/>
                <a:gd name="T77" fmla="*/ 102 h 155"/>
                <a:gd name="T78" fmla="*/ 78 w 89"/>
                <a:gd name="T79" fmla="*/ 96 h 155"/>
                <a:gd name="T80" fmla="*/ 84 w 89"/>
                <a:gd name="T81" fmla="*/ 84 h 155"/>
                <a:gd name="T82" fmla="*/ 78 w 89"/>
                <a:gd name="T83" fmla="*/ 66 h 155"/>
                <a:gd name="T84" fmla="*/ 78 w 89"/>
                <a:gd name="T85" fmla="*/ 54 h 155"/>
                <a:gd name="T86" fmla="*/ 78 w 89"/>
                <a:gd name="T87" fmla="*/ 36 h 155"/>
                <a:gd name="T88" fmla="*/ 78 w 89"/>
                <a:gd name="T89" fmla="*/ 24 h 155"/>
                <a:gd name="T90" fmla="*/ 84 w 89"/>
                <a:gd name="T91" fmla="*/ 18 h 155"/>
                <a:gd name="T92" fmla="*/ 84 w 89"/>
                <a:gd name="T93" fmla="*/ 12 h 155"/>
                <a:gd name="T94" fmla="*/ 89 w 89"/>
                <a:gd name="T95" fmla="*/ 6 h 155"/>
                <a:gd name="T96" fmla="*/ 89 w 89"/>
                <a:gd name="T97" fmla="*/ 6 h 155"/>
                <a:gd name="T98" fmla="*/ 89 w 89"/>
                <a:gd name="T99" fmla="*/ 6 h 155"/>
                <a:gd name="T100" fmla="*/ 89 w 89"/>
                <a:gd name="T101" fmla="*/ 6 h 155"/>
                <a:gd name="T102" fmla="*/ 89 w 89"/>
                <a:gd name="T103" fmla="*/ 0 h 155"/>
                <a:gd name="T104" fmla="*/ 89 w 89"/>
                <a:gd name="T105" fmla="*/ 0 h 155"/>
                <a:gd name="T106" fmla="*/ 89 w 89"/>
                <a:gd name="T107" fmla="*/ 0 h 1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
                <a:gd name="T163" fmla="*/ 0 h 155"/>
                <a:gd name="T164" fmla="*/ 89 w 89"/>
                <a:gd name="T165" fmla="*/ 155 h 1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 h="155">
                  <a:moveTo>
                    <a:pt x="89" y="0"/>
                  </a:moveTo>
                  <a:lnTo>
                    <a:pt x="84" y="12"/>
                  </a:lnTo>
                  <a:lnTo>
                    <a:pt x="72" y="18"/>
                  </a:lnTo>
                  <a:lnTo>
                    <a:pt x="66" y="24"/>
                  </a:lnTo>
                  <a:lnTo>
                    <a:pt x="54" y="30"/>
                  </a:lnTo>
                  <a:lnTo>
                    <a:pt x="48" y="36"/>
                  </a:lnTo>
                  <a:lnTo>
                    <a:pt x="36" y="36"/>
                  </a:lnTo>
                  <a:lnTo>
                    <a:pt x="30" y="42"/>
                  </a:lnTo>
                  <a:lnTo>
                    <a:pt x="18" y="42"/>
                  </a:lnTo>
                  <a:lnTo>
                    <a:pt x="18" y="48"/>
                  </a:lnTo>
                  <a:lnTo>
                    <a:pt x="18" y="54"/>
                  </a:lnTo>
                  <a:lnTo>
                    <a:pt x="12" y="60"/>
                  </a:lnTo>
                  <a:lnTo>
                    <a:pt x="12" y="66"/>
                  </a:lnTo>
                  <a:lnTo>
                    <a:pt x="6" y="66"/>
                  </a:lnTo>
                  <a:lnTo>
                    <a:pt x="0" y="72"/>
                  </a:lnTo>
                  <a:lnTo>
                    <a:pt x="6" y="84"/>
                  </a:lnTo>
                  <a:lnTo>
                    <a:pt x="12" y="96"/>
                  </a:lnTo>
                  <a:lnTo>
                    <a:pt x="12" y="108"/>
                  </a:lnTo>
                  <a:lnTo>
                    <a:pt x="6" y="114"/>
                  </a:lnTo>
                  <a:lnTo>
                    <a:pt x="12" y="120"/>
                  </a:lnTo>
                  <a:lnTo>
                    <a:pt x="18" y="120"/>
                  </a:lnTo>
                  <a:lnTo>
                    <a:pt x="24" y="125"/>
                  </a:lnTo>
                  <a:lnTo>
                    <a:pt x="30" y="125"/>
                  </a:lnTo>
                  <a:lnTo>
                    <a:pt x="30" y="131"/>
                  </a:lnTo>
                  <a:lnTo>
                    <a:pt x="36" y="137"/>
                  </a:lnTo>
                  <a:lnTo>
                    <a:pt x="42" y="143"/>
                  </a:lnTo>
                  <a:lnTo>
                    <a:pt x="42" y="155"/>
                  </a:lnTo>
                  <a:lnTo>
                    <a:pt x="48" y="149"/>
                  </a:lnTo>
                  <a:lnTo>
                    <a:pt x="48" y="143"/>
                  </a:lnTo>
                  <a:lnTo>
                    <a:pt x="54" y="137"/>
                  </a:lnTo>
                  <a:lnTo>
                    <a:pt x="60" y="131"/>
                  </a:lnTo>
                  <a:lnTo>
                    <a:pt x="60" y="125"/>
                  </a:lnTo>
                  <a:lnTo>
                    <a:pt x="66" y="125"/>
                  </a:lnTo>
                  <a:lnTo>
                    <a:pt x="78" y="120"/>
                  </a:lnTo>
                  <a:lnTo>
                    <a:pt x="84" y="120"/>
                  </a:lnTo>
                  <a:lnTo>
                    <a:pt x="78" y="114"/>
                  </a:lnTo>
                  <a:lnTo>
                    <a:pt x="78" y="102"/>
                  </a:lnTo>
                  <a:lnTo>
                    <a:pt x="78" y="96"/>
                  </a:lnTo>
                  <a:lnTo>
                    <a:pt x="84" y="84"/>
                  </a:lnTo>
                  <a:lnTo>
                    <a:pt x="78" y="66"/>
                  </a:lnTo>
                  <a:lnTo>
                    <a:pt x="78" y="54"/>
                  </a:lnTo>
                  <a:lnTo>
                    <a:pt x="78" y="36"/>
                  </a:lnTo>
                  <a:lnTo>
                    <a:pt x="78" y="24"/>
                  </a:lnTo>
                  <a:lnTo>
                    <a:pt x="84" y="18"/>
                  </a:lnTo>
                  <a:lnTo>
                    <a:pt x="84" y="12"/>
                  </a:lnTo>
                  <a:lnTo>
                    <a:pt x="89" y="6"/>
                  </a:lnTo>
                  <a:lnTo>
                    <a:pt x="89"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19" name="Freeform 698"/>
            <p:cNvSpPr>
              <a:spLocks/>
            </p:cNvSpPr>
            <p:nvPr/>
          </p:nvSpPr>
          <p:spPr bwMode="auto">
            <a:xfrm>
              <a:off x="5263" y="1714"/>
              <a:ext cx="167" cy="126"/>
            </a:xfrm>
            <a:custGeom>
              <a:avLst/>
              <a:gdLst>
                <a:gd name="T0" fmla="*/ 77 w 167"/>
                <a:gd name="T1" fmla="*/ 0 h 126"/>
                <a:gd name="T2" fmla="*/ 71 w 167"/>
                <a:gd name="T3" fmla="*/ 0 h 126"/>
                <a:gd name="T4" fmla="*/ 66 w 167"/>
                <a:gd name="T5" fmla="*/ 0 h 126"/>
                <a:gd name="T6" fmla="*/ 54 w 167"/>
                <a:gd name="T7" fmla="*/ 6 h 126"/>
                <a:gd name="T8" fmla="*/ 48 w 167"/>
                <a:gd name="T9" fmla="*/ 6 h 126"/>
                <a:gd name="T10" fmla="*/ 36 w 167"/>
                <a:gd name="T11" fmla="*/ 12 h 126"/>
                <a:gd name="T12" fmla="*/ 30 w 167"/>
                <a:gd name="T13" fmla="*/ 12 h 126"/>
                <a:gd name="T14" fmla="*/ 18 w 167"/>
                <a:gd name="T15" fmla="*/ 18 h 126"/>
                <a:gd name="T16" fmla="*/ 12 w 167"/>
                <a:gd name="T17" fmla="*/ 18 h 126"/>
                <a:gd name="T18" fmla="*/ 6 w 167"/>
                <a:gd name="T19" fmla="*/ 18 h 126"/>
                <a:gd name="T20" fmla="*/ 6 w 167"/>
                <a:gd name="T21" fmla="*/ 12 h 126"/>
                <a:gd name="T22" fmla="*/ 0 w 167"/>
                <a:gd name="T23" fmla="*/ 12 h 126"/>
                <a:gd name="T24" fmla="*/ 0 w 167"/>
                <a:gd name="T25" fmla="*/ 12 h 126"/>
                <a:gd name="T26" fmla="*/ 12 w 167"/>
                <a:gd name="T27" fmla="*/ 18 h 126"/>
                <a:gd name="T28" fmla="*/ 18 w 167"/>
                <a:gd name="T29" fmla="*/ 30 h 126"/>
                <a:gd name="T30" fmla="*/ 24 w 167"/>
                <a:gd name="T31" fmla="*/ 36 h 126"/>
                <a:gd name="T32" fmla="*/ 30 w 167"/>
                <a:gd name="T33" fmla="*/ 48 h 126"/>
                <a:gd name="T34" fmla="*/ 36 w 167"/>
                <a:gd name="T35" fmla="*/ 60 h 126"/>
                <a:gd name="T36" fmla="*/ 42 w 167"/>
                <a:gd name="T37" fmla="*/ 66 h 126"/>
                <a:gd name="T38" fmla="*/ 48 w 167"/>
                <a:gd name="T39" fmla="*/ 84 h 126"/>
                <a:gd name="T40" fmla="*/ 48 w 167"/>
                <a:gd name="T41" fmla="*/ 96 h 126"/>
                <a:gd name="T42" fmla="*/ 54 w 167"/>
                <a:gd name="T43" fmla="*/ 96 h 126"/>
                <a:gd name="T44" fmla="*/ 60 w 167"/>
                <a:gd name="T45" fmla="*/ 96 h 126"/>
                <a:gd name="T46" fmla="*/ 66 w 167"/>
                <a:gd name="T47" fmla="*/ 96 h 126"/>
                <a:gd name="T48" fmla="*/ 71 w 167"/>
                <a:gd name="T49" fmla="*/ 102 h 126"/>
                <a:gd name="T50" fmla="*/ 77 w 167"/>
                <a:gd name="T51" fmla="*/ 108 h 126"/>
                <a:gd name="T52" fmla="*/ 83 w 167"/>
                <a:gd name="T53" fmla="*/ 114 h 126"/>
                <a:gd name="T54" fmla="*/ 89 w 167"/>
                <a:gd name="T55" fmla="*/ 120 h 126"/>
                <a:gd name="T56" fmla="*/ 89 w 167"/>
                <a:gd name="T57" fmla="*/ 126 h 126"/>
                <a:gd name="T58" fmla="*/ 95 w 167"/>
                <a:gd name="T59" fmla="*/ 120 h 126"/>
                <a:gd name="T60" fmla="*/ 101 w 167"/>
                <a:gd name="T61" fmla="*/ 120 h 126"/>
                <a:gd name="T62" fmla="*/ 107 w 167"/>
                <a:gd name="T63" fmla="*/ 114 h 126"/>
                <a:gd name="T64" fmla="*/ 119 w 167"/>
                <a:gd name="T65" fmla="*/ 114 h 126"/>
                <a:gd name="T66" fmla="*/ 131 w 167"/>
                <a:gd name="T67" fmla="*/ 114 h 126"/>
                <a:gd name="T68" fmla="*/ 143 w 167"/>
                <a:gd name="T69" fmla="*/ 114 h 126"/>
                <a:gd name="T70" fmla="*/ 155 w 167"/>
                <a:gd name="T71" fmla="*/ 114 h 126"/>
                <a:gd name="T72" fmla="*/ 167 w 167"/>
                <a:gd name="T73" fmla="*/ 120 h 126"/>
                <a:gd name="T74" fmla="*/ 161 w 167"/>
                <a:gd name="T75" fmla="*/ 114 h 126"/>
                <a:gd name="T76" fmla="*/ 161 w 167"/>
                <a:gd name="T77" fmla="*/ 108 h 126"/>
                <a:gd name="T78" fmla="*/ 155 w 167"/>
                <a:gd name="T79" fmla="*/ 102 h 126"/>
                <a:gd name="T80" fmla="*/ 155 w 167"/>
                <a:gd name="T81" fmla="*/ 96 h 126"/>
                <a:gd name="T82" fmla="*/ 149 w 167"/>
                <a:gd name="T83" fmla="*/ 84 h 126"/>
                <a:gd name="T84" fmla="*/ 155 w 167"/>
                <a:gd name="T85" fmla="*/ 78 h 126"/>
                <a:gd name="T86" fmla="*/ 155 w 167"/>
                <a:gd name="T87" fmla="*/ 66 h 126"/>
                <a:gd name="T88" fmla="*/ 161 w 167"/>
                <a:gd name="T89" fmla="*/ 54 h 126"/>
                <a:gd name="T90" fmla="*/ 155 w 167"/>
                <a:gd name="T91" fmla="*/ 48 h 126"/>
                <a:gd name="T92" fmla="*/ 143 w 167"/>
                <a:gd name="T93" fmla="*/ 48 h 126"/>
                <a:gd name="T94" fmla="*/ 137 w 167"/>
                <a:gd name="T95" fmla="*/ 48 h 126"/>
                <a:gd name="T96" fmla="*/ 131 w 167"/>
                <a:gd name="T97" fmla="*/ 42 h 126"/>
                <a:gd name="T98" fmla="*/ 125 w 167"/>
                <a:gd name="T99" fmla="*/ 36 h 126"/>
                <a:gd name="T100" fmla="*/ 119 w 167"/>
                <a:gd name="T101" fmla="*/ 30 h 126"/>
                <a:gd name="T102" fmla="*/ 119 w 167"/>
                <a:gd name="T103" fmla="*/ 18 h 126"/>
                <a:gd name="T104" fmla="*/ 119 w 167"/>
                <a:gd name="T105" fmla="*/ 6 h 126"/>
                <a:gd name="T106" fmla="*/ 113 w 167"/>
                <a:gd name="T107" fmla="*/ 6 h 126"/>
                <a:gd name="T108" fmla="*/ 107 w 167"/>
                <a:gd name="T109" fmla="*/ 6 h 126"/>
                <a:gd name="T110" fmla="*/ 101 w 167"/>
                <a:gd name="T111" fmla="*/ 6 h 126"/>
                <a:gd name="T112" fmla="*/ 95 w 167"/>
                <a:gd name="T113" fmla="*/ 6 h 126"/>
                <a:gd name="T114" fmla="*/ 95 w 167"/>
                <a:gd name="T115" fmla="*/ 6 h 126"/>
                <a:gd name="T116" fmla="*/ 89 w 167"/>
                <a:gd name="T117" fmla="*/ 6 h 126"/>
                <a:gd name="T118" fmla="*/ 83 w 167"/>
                <a:gd name="T119" fmla="*/ 0 h 126"/>
                <a:gd name="T120" fmla="*/ 77 w 167"/>
                <a:gd name="T121" fmla="*/ 0 h 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
                <a:gd name="T184" fmla="*/ 0 h 126"/>
                <a:gd name="T185" fmla="*/ 167 w 167"/>
                <a:gd name="T186" fmla="*/ 126 h 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 h="126">
                  <a:moveTo>
                    <a:pt x="77" y="0"/>
                  </a:moveTo>
                  <a:lnTo>
                    <a:pt x="71" y="0"/>
                  </a:lnTo>
                  <a:lnTo>
                    <a:pt x="66" y="0"/>
                  </a:lnTo>
                  <a:lnTo>
                    <a:pt x="54" y="6"/>
                  </a:lnTo>
                  <a:lnTo>
                    <a:pt x="48" y="6"/>
                  </a:lnTo>
                  <a:lnTo>
                    <a:pt x="36" y="12"/>
                  </a:lnTo>
                  <a:lnTo>
                    <a:pt x="30" y="12"/>
                  </a:lnTo>
                  <a:lnTo>
                    <a:pt x="18" y="18"/>
                  </a:lnTo>
                  <a:lnTo>
                    <a:pt x="12" y="18"/>
                  </a:lnTo>
                  <a:lnTo>
                    <a:pt x="6" y="18"/>
                  </a:lnTo>
                  <a:lnTo>
                    <a:pt x="6" y="12"/>
                  </a:lnTo>
                  <a:lnTo>
                    <a:pt x="0" y="12"/>
                  </a:lnTo>
                  <a:lnTo>
                    <a:pt x="12" y="18"/>
                  </a:lnTo>
                  <a:lnTo>
                    <a:pt x="18" y="30"/>
                  </a:lnTo>
                  <a:lnTo>
                    <a:pt x="24" y="36"/>
                  </a:lnTo>
                  <a:lnTo>
                    <a:pt x="30" y="48"/>
                  </a:lnTo>
                  <a:lnTo>
                    <a:pt x="36" y="60"/>
                  </a:lnTo>
                  <a:lnTo>
                    <a:pt x="42" y="66"/>
                  </a:lnTo>
                  <a:lnTo>
                    <a:pt x="48" y="84"/>
                  </a:lnTo>
                  <a:lnTo>
                    <a:pt x="48" y="96"/>
                  </a:lnTo>
                  <a:lnTo>
                    <a:pt x="54" y="96"/>
                  </a:lnTo>
                  <a:lnTo>
                    <a:pt x="60" y="96"/>
                  </a:lnTo>
                  <a:lnTo>
                    <a:pt x="66" y="96"/>
                  </a:lnTo>
                  <a:lnTo>
                    <a:pt x="71" y="102"/>
                  </a:lnTo>
                  <a:lnTo>
                    <a:pt x="77" y="108"/>
                  </a:lnTo>
                  <a:lnTo>
                    <a:pt x="83" y="114"/>
                  </a:lnTo>
                  <a:lnTo>
                    <a:pt x="89" y="120"/>
                  </a:lnTo>
                  <a:lnTo>
                    <a:pt x="89" y="126"/>
                  </a:lnTo>
                  <a:lnTo>
                    <a:pt x="95" y="120"/>
                  </a:lnTo>
                  <a:lnTo>
                    <a:pt x="101" y="120"/>
                  </a:lnTo>
                  <a:lnTo>
                    <a:pt x="107" y="114"/>
                  </a:lnTo>
                  <a:lnTo>
                    <a:pt x="119" y="114"/>
                  </a:lnTo>
                  <a:lnTo>
                    <a:pt x="131" y="114"/>
                  </a:lnTo>
                  <a:lnTo>
                    <a:pt x="143" y="114"/>
                  </a:lnTo>
                  <a:lnTo>
                    <a:pt x="155" y="114"/>
                  </a:lnTo>
                  <a:lnTo>
                    <a:pt x="167" y="120"/>
                  </a:lnTo>
                  <a:lnTo>
                    <a:pt x="161" y="114"/>
                  </a:lnTo>
                  <a:lnTo>
                    <a:pt x="161" y="108"/>
                  </a:lnTo>
                  <a:lnTo>
                    <a:pt x="155" y="102"/>
                  </a:lnTo>
                  <a:lnTo>
                    <a:pt x="155" y="96"/>
                  </a:lnTo>
                  <a:lnTo>
                    <a:pt x="149" y="84"/>
                  </a:lnTo>
                  <a:lnTo>
                    <a:pt x="155" y="78"/>
                  </a:lnTo>
                  <a:lnTo>
                    <a:pt x="155" y="66"/>
                  </a:lnTo>
                  <a:lnTo>
                    <a:pt x="161" y="54"/>
                  </a:lnTo>
                  <a:lnTo>
                    <a:pt x="155" y="48"/>
                  </a:lnTo>
                  <a:lnTo>
                    <a:pt x="143" y="48"/>
                  </a:lnTo>
                  <a:lnTo>
                    <a:pt x="137" y="48"/>
                  </a:lnTo>
                  <a:lnTo>
                    <a:pt x="131" y="42"/>
                  </a:lnTo>
                  <a:lnTo>
                    <a:pt x="125" y="36"/>
                  </a:lnTo>
                  <a:lnTo>
                    <a:pt x="119" y="30"/>
                  </a:lnTo>
                  <a:lnTo>
                    <a:pt x="119" y="18"/>
                  </a:lnTo>
                  <a:lnTo>
                    <a:pt x="119" y="6"/>
                  </a:lnTo>
                  <a:lnTo>
                    <a:pt x="113" y="6"/>
                  </a:lnTo>
                  <a:lnTo>
                    <a:pt x="107" y="6"/>
                  </a:lnTo>
                  <a:lnTo>
                    <a:pt x="101" y="6"/>
                  </a:lnTo>
                  <a:lnTo>
                    <a:pt x="95" y="6"/>
                  </a:lnTo>
                  <a:lnTo>
                    <a:pt x="89" y="6"/>
                  </a:lnTo>
                  <a:lnTo>
                    <a:pt x="83" y="0"/>
                  </a:lnTo>
                  <a:lnTo>
                    <a:pt x="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20" name="Freeform 699"/>
            <p:cNvSpPr>
              <a:spLocks/>
            </p:cNvSpPr>
            <p:nvPr/>
          </p:nvSpPr>
          <p:spPr bwMode="auto">
            <a:xfrm>
              <a:off x="5179" y="1523"/>
              <a:ext cx="144" cy="179"/>
            </a:xfrm>
            <a:custGeom>
              <a:avLst/>
              <a:gdLst>
                <a:gd name="T0" fmla="*/ 120 w 144"/>
                <a:gd name="T1" fmla="*/ 83 h 179"/>
                <a:gd name="T2" fmla="*/ 102 w 144"/>
                <a:gd name="T3" fmla="*/ 89 h 179"/>
                <a:gd name="T4" fmla="*/ 78 w 144"/>
                <a:gd name="T5" fmla="*/ 95 h 179"/>
                <a:gd name="T6" fmla="*/ 54 w 144"/>
                <a:gd name="T7" fmla="*/ 113 h 179"/>
                <a:gd name="T8" fmla="*/ 42 w 144"/>
                <a:gd name="T9" fmla="*/ 143 h 179"/>
                <a:gd name="T10" fmla="*/ 42 w 144"/>
                <a:gd name="T11" fmla="*/ 155 h 179"/>
                <a:gd name="T12" fmla="*/ 36 w 144"/>
                <a:gd name="T13" fmla="*/ 167 h 179"/>
                <a:gd name="T14" fmla="*/ 30 w 144"/>
                <a:gd name="T15" fmla="*/ 173 h 179"/>
                <a:gd name="T16" fmla="*/ 24 w 144"/>
                <a:gd name="T17" fmla="*/ 173 h 179"/>
                <a:gd name="T18" fmla="*/ 12 w 144"/>
                <a:gd name="T19" fmla="*/ 173 h 179"/>
                <a:gd name="T20" fmla="*/ 6 w 144"/>
                <a:gd name="T21" fmla="*/ 173 h 179"/>
                <a:gd name="T22" fmla="*/ 0 w 144"/>
                <a:gd name="T23" fmla="*/ 179 h 179"/>
                <a:gd name="T24" fmla="*/ 0 w 144"/>
                <a:gd name="T25" fmla="*/ 179 h 179"/>
                <a:gd name="T26" fmla="*/ 0 w 144"/>
                <a:gd name="T27" fmla="*/ 179 h 179"/>
                <a:gd name="T28" fmla="*/ 12 w 144"/>
                <a:gd name="T29" fmla="*/ 167 h 179"/>
                <a:gd name="T30" fmla="*/ 24 w 144"/>
                <a:gd name="T31" fmla="*/ 155 h 179"/>
                <a:gd name="T32" fmla="*/ 36 w 144"/>
                <a:gd name="T33" fmla="*/ 131 h 179"/>
                <a:gd name="T34" fmla="*/ 36 w 144"/>
                <a:gd name="T35" fmla="*/ 113 h 179"/>
                <a:gd name="T36" fmla="*/ 36 w 144"/>
                <a:gd name="T37" fmla="*/ 101 h 179"/>
                <a:gd name="T38" fmla="*/ 30 w 144"/>
                <a:gd name="T39" fmla="*/ 83 h 179"/>
                <a:gd name="T40" fmla="*/ 36 w 144"/>
                <a:gd name="T41" fmla="*/ 71 h 179"/>
                <a:gd name="T42" fmla="*/ 48 w 144"/>
                <a:gd name="T43" fmla="*/ 65 h 179"/>
                <a:gd name="T44" fmla="*/ 54 w 144"/>
                <a:gd name="T45" fmla="*/ 54 h 179"/>
                <a:gd name="T46" fmla="*/ 60 w 144"/>
                <a:gd name="T47" fmla="*/ 36 h 179"/>
                <a:gd name="T48" fmla="*/ 66 w 144"/>
                <a:gd name="T49" fmla="*/ 30 h 179"/>
                <a:gd name="T50" fmla="*/ 78 w 144"/>
                <a:gd name="T51" fmla="*/ 24 h 179"/>
                <a:gd name="T52" fmla="*/ 102 w 144"/>
                <a:gd name="T53" fmla="*/ 18 h 179"/>
                <a:gd name="T54" fmla="*/ 114 w 144"/>
                <a:gd name="T55" fmla="*/ 6 h 179"/>
                <a:gd name="T56" fmla="*/ 120 w 144"/>
                <a:gd name="T57" fmla="*/ 6 h 179"/>
                <a:gd name="T58" fmla="*/ 120 w 144"/>
                <a:gd name="T59" fmla="*/ 24 h 179"/>
                <a:gd name="T60" fmla="*/ 126 w 144"/>
                <a:gd name="T61" fmla="*/ 42 h 179"/>
                <a:gd name="T62" fmla="*/ 138 w 144"/>
                <a:gd name="T63" fmla="*/ 54 h 179"/>
                <a:gd name="T64" fmla="*/ 144 w 144"/>
                <a:gd name="T65" fmla="*/ 60 h 179"/>
                <a:gd name="T66" fmla="*/ 132 w 144"/>
                <a:gd name="T67" fmla="*/ 60 h 179"/>
                <a:gd name="T68" fmla="*/ 126 w 144"/>
                <a:gd name="T69" fmla="*/ 71 h 179"/>
                <a:gd name="T70" fmla="*/ 126 w 144"/>
                <a:gd name="T71" fmla="*/ 77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179"/>
                <a:gd name="T110" fmla="*/ 144 w 144"/>
                <a:gd name="T111" fmla="*/ 179 h 1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179">
                  <a:moveTo>
                    <a:pt x="126" y="83"/>
                  </a:moveTo>
                  <a:lnTo>
                    <a:pt x="120" y="83"/>
                  </a:lnTo>
                  <a:lnTo>
                    <a:pt x="114" y="83"/>
                  </a:lnTo>
                  <a:lnTo>
                    <a:pt x="102" y="89"/>
                  </a:lnTo>
                  <a:lnTo>
                    <a:pt x="90" y="89"/>
                  </a:lnTo>
                  <a:lnTo>
                    <a:pt x="78" y="95"/>
                  </a:lnTo>
                  <a:lnTo>
                    <a:pt x="66" y="101"/>
                  </a:lnTo>
                  <a:lnTo>
                    <a:pt x="54" y="113"/>
                  </a:lnTo>
                  <a:lnTo>
                    <a:pt x="48" y="131"/>
                  </a:lnTo>
                  <a:lnTo>
                    <a:pt x="42" y="143"/>
                  </a:lnTo>
                  <a:lnTo>
                    <a:pt x="42" y="149"/>
                  </a:lnTo>
                  <a:lnTo>
                    <a:pt x="42" y="155"/>
                  </a:lnTo>
                  <a:lnTo>
                    <a:pt x="36" y="161"/>
                  </a:lnTo>
                  <a:lnTo>
                    <a:pt x="36" y="167"/>
                  </a:lnTo>
                  <a:lnTo>
                    <a:pt x="30" y="167"/>
                  </a:lnTo>
                  <a:lnTo>
                    <a:pt x="30" y="173"/>
                  </a:lnTo>
                  <a:lnTo>
                    <a:pt x="24" y="173"/>
                  </a:lnTo>
                  <a:lnTo>
                    <a:pt x="18" y="173"/>
                  </a:lnTo>
                  <a:lnTo>
                    <a:pt x="12" y="173"/>
                  </a:lnTo>
                  <a:lnTo>
                    <a:pt x="6" y="173"/>
                  </a:lnTo>
                  <a:lnTo>
                    <a:pt x="6" y="179"/>
                  </a:lnTo>
                  <a:lnTo>
                    <a:pt x="0" y="179"/>
                  </a:lnTo>
                  <a:lnTo>
                    <a:pt x="0" y="173"/>
                  </a:lnTo>
                  <a:lnTo>
                    <a:pt x="12" y="167"/>
                  </a:lnTo>
                  <a:lnTo>
                    <a:pt x="18" y="161"/>
                  </a:lnTo>
                  <a:lnTo>
                    <a:pt x="24" y="155"/>
                  </a:lnTo>
                  <a:lnTo>
                    <a:pt x="30" y="143"/>
                  </a:lnTo>
                  <a:lnTo>
                    <a:pt x="36" y="131"/>
                  </a:lnTo>
                  <a:lnTo>
                    <a:pt x="36" y="119"/>
                  </a:lnTo>
                  <a:lnTo>
                    <a:pt x="36" y="113"/>
                  </a:lnTo>
                  <a:lnTo>
                    <a:pt x="36" y="107"/>
                  </a:lnTo>
                  <a:lnTo>
                    <a:pt x="36" y="101"/>
                  </a:lnTo>
                  <a:lnTo>
                    <a:pt x="36" y="89"/>
                  </a:lnTo>
                  <a:lnTo>
                    <a:pt x="30" y="83"/>
                  </a:lnTo>
                  <a:lnTo>
                    <a:pt x="30" y="77"/>
                  </a:lnTo>
                  <a:lnTo>
                    <a:pt x="36" y="71"/>
                  </a:lnTo>
                  <a:lnTo>
                    <a:pt x="42" y="71"/>
                  </a:lnTo>
                  <a:lnTo>
                    <a:pt x="48" y="65"/>
                  </a:lnTo>
                  <a:lnTo>
                    <a:pt x="54" y="60"/>
                  </a:lnTo>
                  <a:lnTo>
                    <a:pt x="54" y="54"/>
                  </a:lnTo>
                  <a:lnTo>
                    <a:pt x="60" y="48"/>
                  </a:lnTo>
                  <a:lnTo>
                    <a:pt x="60" y="36"/>
                  </a:lnTo>
                  <a:lnTo>
                    <a:pt x="60" y="30"/>
                  </a:lnTo>
                  <a:lnTo>
                    <a:pt x="66" y="30"/>
                  </a:lnTo>
                  <a:lnTo>
                    <a:pt x="72" y="30"/>
                  </a:lnTo>
                  <a:lnTo>
                    <a:pt x="78" y="24"/>
                  </a:lnTo>
                  <a:lnTo>
                    <a:pt x="90" y="18"/>
                  </a:lnTo>
                  <a:lnTo>
                    <a:pt x="102" y="18"/>
                  </a:lnTo>
                  <a:lnTo>
                    <a:pt x="108" y="12"/>
                  </a:lnTo>
                  <a:lnTo>
                    <a:pt x="114" y="6"/>
                  </a:lnTo>
                  <a:lnTo>
                    <a:pt x="120" y="0"/>
                  </a:lnTo>
                  <a:lnTo>
                    <a:pt x="120" y="6"/>
                  </a:lnTo>
                  <a:lnTo>
                    <a:pt x="120" y="12"/>
                  </a:lnTo>
                  <a:lnTo>
                    <a:pt x="120" y="24"/>
                  </a:lnTo>
                  <a:lnTo>
                    <a:pt x="126" y="30"/>
                  </a:lnTo>
                  <a:lnTo>
                    <a:pt x="126" y="42"/>
                  </a:lnTo>
                  <a:lnTo>
                    <a:pt x="132" y="48"/>
                  </a:lnTo>
                  <a:lnTo>
                    <a:pt x="138" y="54"/>
                  </a:lnTo>
                  <a:lnTo>
                    <a:pt x="144" y="60"/>
                  </a:lnTo>
                  <a:lnTo>
                    <a:pt x="138" y="60"/>
                  </a:lnTo>
                  <a:lnTo>
                    <a:pt x="132" y="60"/>
                  </a:lnTo>
                  <a:lnTo>
                    <a:pt x="126" y="65"/>
                  </a:lnTo>
                  <a:lnTo>
                    <a:pt x="126" y="71"/>
                  </a:lnTo>
                  <a:lnTo>
                    <a:pt x="126" y="77"/>
                  </a:lnTo>
                  <a:lnTo>
                    <a:pt x="126" y="83"/>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21" name="Freeform 700"/>
            <p:cNvSpPr>
              <a:spLocks/>
            </p:cNvSpPr>
            <p:nvPr/>
          </p:nvSpPr>
          <p:spPr bwMode="auto">
            <a:xfrm>
              <a:off x="5131" y="1523"/>
              <a:ext cx="84" cy="173"/>
            </a:xfrm>
            <a:custGeom>
              <a:avLst/>
              <a:gdLst>
                <a:gd name="T0" fmla="*/ 48 w 84"/>
                <a:gd name="T1" fmla="*/ 173 h 173"/>
                <a:gd name="T2" fmla="*/ 42 w 84"/>
                <a:gd name="T3" fmla="*/ 167 h 173"/>
                <a:gd name="T4" fmla="*/ 30 w 84"/>
                <a:gd name="T5" fmla="*/ 167 h 173"/>
                <a:gd name="T6" fmla="*/ 24 w 84"/>
                <a:gd name="T7" fmla="*/ 167 h 173"/>
                <a:gd name="T8" fmla="*/ 30 w 84"/>
                <a:gd name="T9" fmla="*/ 161 h 173"/>
                <a:gd name="T10" fmla="*/ 30 w 84"/>
                <a:gd name="T11" fmla="*/ 155 h 173"/>
                <a:gd name="T12" fmla="*/ 42 w 84"/>
                <a:gd name="T13" fmla="*/ 155 h 173"/>
                <a:gd name="T14" fmla="*/ 48 w 84"/>
                <a:gd name="T15" fmla="*/ 149 h 173"/>
                <a:gd name="T16" fmla="*/ 54 w 84"/>
                <a:gd name="T17" fmla="*/ 143 h 173"/>
                <a:gd name="T18" fmla="*/ 54 w 84"/>
                <a:gd name="T19" fmla="*/ 143 h 173"/>
                <a:gd name="T20" fmla="*/ 54 w 84"/>
                <a:gd name="T21" fmla="*/ 137 h 173"/>
                <a:gd name="T22" fmla="*/ 48 w 84"/>
                <a:gd name="T23" fmla="*/ 137 h 173"/>
                <a:gd name="T24" fmla="*/ 48 w 84"/>
                <a:gd name="T25" fmla="*/ 131 h 173"/>
                <a:gd name="T26" fmla="*/ 36 w 84"/>
                <a:gd name="T27" fmla="*/ 131 h 173"/>
                <a:gd name="T28" fmla="*/ 30 w 84"/>
                <a:gd name="T29" fmla="*/ 137 h 173"/>
                <a:gd name="T30" fmla="*/ 30 w 84"/>
                <a:gd name="T31" fmla="*/ 143 h 173"/>
                <a:gd name="T32" fmla="*/ 30 w 84"/>
                <a:gd name="T33" fmla="*/ 149 h 173"/>
                <a:gd name="T34" fmla="*/ 24 w 84"/>
                <a:gd name="T35" fmla="*/ 149 h 173"/>
                <a:gd name="T36" fmla="*/ 18 w 84"/>
                <a:gd name="T37" fmla="*/ 149 h 173"/>
                <a:gd name="T38" fmla="*/ 18 w 84"/>
                <a:gd name="T39" fmla="*/ 149 h 173"/>
                <a:gd name="T40" fmla="*/ 18 w 84"/>
                <a:gd name="T41" fmla="*/ 143 h 173"/>
                <a:gd name="T42" fmla="*/ 18 w 84"/>
                <a:gd name="T43" fmla="*/ 137 h 173"/>
                <a:gd name="T44" fmla="*/ 24 w 84"/>
                <a:gd name="T45" fmla="*/ 131 h 173"/>
                <a:gd name="T46" fmla="*/ 24 w 84"/>
                <a:gd name="T47" fmla="*/ 125 h 173"/>
                <a:gd name="T48" fmla="*/ 30 w 84"/>
                <a:gd name="T49" fmla="*/ 125 h 173"/>
                <a:gd name="T50" fmla="*/ 30 w 84"/>
                <a:gd name="T51" fmla="*/ 119 h 173"/>
                <a:gd name="T52" fmla="*/ 24 w 84"/>
                <a:gd name="T53" fmla="*/ 119 h 173"/>
                <a:gd name="T54" fmla="*/ 24 w 84"/>
                <a:gd name="T55" fmla="*/ 113 h 173"/>
                <a:gd name="T56" fmla="*/ 12 w 84"/>
                <a:gd name="T57" fmla="*/ 113 h 173"/>
                <a:gd name="T58" fmla="*/ 12 w 84"/>
                <a:gd name="T59" fmla="*/ 113 h 173"/>
                <a:gd name="T60" fmla="*/ 6 w 84"/>
                <a:gd name="T61" fmla="*/ 113 h 173"/>
                <a:gd name="T62" fmla="*/ 6 w 84"/>
                <a:gd name="T63" fmla="*/ 113 h 173"/>
                <a:gd name="T64" fmla="*/ 0 w 84"/>
                <a:gd name="T65" fmla="*/ 101 h 173"/>
                <a:gd name="T66" fmla="*/ 6 w 84"/>
                <a:gd name="T67" fmla="*/ 65 h 173"/>
                <a:gd name="T68" fmla="*/ 30 w 84"/>
                <a:gd name="T69" fmla="*/ 36 h 173"/>
                <a:gd name="T70" fmla="*/ 60 w 84"/>
                <a:gd name="T71" fmla="*/ 12 h 173"/>
                <a:gd name="T72" fmla="*/ 72 w 84"/>
                <a:gd name="T73" fmla="*/ 6 h 173"/>
                <a:gd name="T74" fmla="*/ 78 w 84"/>
                <a:gd name="T75" fmla="*/ 6 h 173"/>
                <a:gd name="T76" fmla="*/ 84 w 84"/>
                <a:gd name="T77" fmla="*/ 0 h 173"/>
                <a:gd name="T78" fmla="*/ 84 w 84"/>
                <a:gd name="T79" fmla="*/ 0 h 173"/>
                <a:gd name="T80" fmla="*/ 78 w 84"/>
                <a:gd name="T81" fmla="*/ 12 h 173"/>
                <a:gd name="T82" fmla="*/ 72 w 84"/>
                <a:gd name="T83" fmla="*/ 30 h 173"/>
                <a:gd name="T84" fmla="*/ 72 w 84"/>
                <a:gd name="T85" fmla="*/ 48 h 173"/>
                <a:gd name="T86" fmla="*/ 72 w 84"/>
                <a:gd name="T87" fmla="*/ 65 h 173"/>
                <a:gd name="T88" fmla="*/ 78 w 84"/>
                <a:gd name="T89" fmla="*/ 83 h 173"/>
                <a:gd name="T90" fmla="*/ 84 w 84"/>
                <a:gd name="T91" fmla="*/ 101 h 173"/>
                <a:gd name="T92" fmla="*/ 84 w 84"/>
                <a:gd name="T93" fmla="*/ 113 h 173"/>
                <a:gd name="T94" fmla="*/ 84 w 84"/>
                <a:gd name="T95" fmla="*/ 131 h 173"/>
                <a:gd name="T96" fmla="*/ 72 w 84"/>
                <a:gd name="T97" fmla="*/ 155 h 173"/>
                <a:gd name="T98" fmla="*/ 60 w 84"/>
                <a:gd name="T99" fmla="*/ 167 h 1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73"/>
                <a:gd name="T152" fmla="*/ 84 w 84"/>
                <a:gd name="T153" fmla="*/ 173 h 1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73">
                  <a:moveTo>
                    <a:pt x="48" y="173"/>
                  </a:moveTo>
                  <a:lnTo>
                    <a:pt x="48" y="173"/>
                  </a:lnTo>
                  <a:lnTo>
                    <a:pt x="42" y="167"/>
                  </a:lnTo>
                  <a:lnTo>
                    <a:pt x="36" y="167"/>
                  </a:lnTo>
                  <a:lnTo>
                    <a:pt x="30" y="167"/>
                  </a:lnTo>
                  <a:lnTo>
                    <a:pt x="24" y="167"/>
                  </a:lnTo>
                  <a:lnTo>
                    <a:pt x="24" y="161"/>
                  </a:lnTo>
                  <a:lnTo>
                    <a:pt x="30" y="161"/>
                  </a:lnTo>
                  <a:lnTo>
                    <a:pt x="30" y="155"/>
                  </a:lnTo>
                  <a:lnTo>
                    <a:pt x="36" y="155"/>
                  </a:lnTo>
                  <a:lnTo>
                    <a:pt x="42" y="155"/>
                  </a:lnTo>
                  <a:lnTo>
                    <a:pt x="48" y="149"/>
                  </a:lnTo>
                  <a:lnTo>
                    <a:pt x="54" y="149"/>
                  </a:lnTo>
                  <a:lnTo>
                    <a:pt x="54" y="143"/>
                  </a:lnTo>
                  <a:lnTo>
                    <a:pt x="54" y="137"/>
                  </a:lnTo>
                  <a:lnTo>
                    <a:pt x="48" y="137"/>
                  </a:lnTo>
                  <a:lnTo>
                    <a:pt x="48" y="131"/>
                  </a:lnTo>
                  <a:lnTo>
                    <a:pt x="42" y="131"/>
                  </a:lnTo>
                  <a:lnTo>
                    <a:pt x="36" y="131"/>
                  </a:lnTo>
                  <a:lnTo>
                    <a:pt x="30" y="137"/>
                  </a:lnTo>
                  <a:lnTo>
                    <a:pt x="30" y="143"/>
                  </a:lnTo>
                  <a:lnTo>
                    <a:pt x="30" y="149"/>
                  </a:lnTo>
                  <a:lnTo>
                    <a:pt x="24" y="149"/>
                  </a:lnTo>
                  <a:lnTo>
                    <a:pt x="18" y="155"/>
                  </a:lnTo>
                  <a:lnTo>
                    <a:pt x="18" y="149"/>
                  </a:lnTo>
                  <a:lnTo>
                    <a:pt x="12" y="149"/>
                  </a:lnTo>
                  <a:lnTo>
                    <a:pt x="18" y="143"/>
                  </a:lnTo>
                  <a:lnTo>
                    <a:pt x="18" y="137"/>
                  </a:lnTo>
                  <a:lnTo>
                    <a:pt x="24" y="131"/>
                  </a:lnTo>
                  <a:lnTo>
                    <a:pt x="24" y="125"/>
                  </a:lnTo>
                  <a:lnTo>
                    <a:pt x="30" y="125"/>
                  </a:lnTo>
                  <a:lnTo>
                    <a:pt x="30" y="119"/>
                  </a:lnTo>
                  <a:lnTo>
                    <a:pt x="24" y="119"/>
                  </a:lnTo>
                  <a:lnTo>
                    <a:pt x="24" y="113"/>
                  </a:lnTo>
                  <a:lnTo>
                    <a:pt x="18" y="113"/>
                  </a:lnTo>
                  <a:lnTo>
                    <a:pt x="12" y="113"/>
                  </a:lnTo>
                  <a:lnTo>
                    <a:pt x="6" y="113"/>
                  </a:lnTo>
                  <a:lnTo>
                    <a:pt x="6" y="119"/>
                  </a:lnTo>
                  <a:lnTo>
                    <a:pt x="0" y="101"/>
                  </a:lnTo>
                  <a:lnTo>
                    <a:pt x="0" y="83"/>
                  </a:lnTo>
                  <a:lnTo>
                    <a:pt x="6" y="65"/>
                  </a:lnTo>
                  <a:lnTo>
                    <a:pt x="18" y="54"/>
                  </a:lnTo>
                  <a:lnTo>
                    <a:pt x="30" y="36"/>
                  </a:lnTo>
                  <a:lnTo>
                    <a:pt x="42" y="24"/>
                  </a:lnTo>
                  <a:lnTo>
                    <a:pt x="60" y="12"/>
                  </a:lnTo>
                  <a:lnTo>
                    <a:pt x="72" y="6"/>
                  </a:lnTo>
                  <a:lnTo>
                    <a:pt x="78" y="6"/>
                  </a:lnTo>
                  <a:lnTo>
                    <a:pt x="84" y="0"/>
                  </a:lnTo>
                  <a:lnTo>
                    <a:pt x="84" y="6"/>
                  </a:lnTo>
                  <a:lnTo>
                    <a:pt x="78" y="12"/>
                  </a:lnTo>
                  <a:lnTo>
                    <a:pt x="72" y="24"/>
                  </a:lnTo>
                  <a:lnTo>
                    <a:pt x="72" y="30"/>
                  </a:lnTo>
                  <a:lnTo>
                    <a:pt x="66" y="42"/>
                  </a:lnTo>
                  <a:lnTo>
                    <a:pt x="72" y="48"/>
                  </a:lnTo>
                  <a:lnTo>
                    <a:pt x="72" y="60"/>
                  </a:lnTo>
                  <a:lnTo>
                    <a:pt x="72" y="65"/>
                  </a:lnTo>
                  <a:lnTo>
                    <a:pt x="78" y="77"/>
                  </a:lnTo>
                  <a:lnTo>
                    <a:pt x="78" y="83"/>
                  </a:lnTo>
                  <a:lnTo>
                    <a:pt x="84" y="89"/>
                  </a:lnTo>
                  <a:lnTo>
                    <a:pt x="84" y="101"/>
                  </a:lnTo>
                  <a:lnTo>
                    <a:pt x="84" y="107"/>
                  </a:lnTo>
                  <a:lnTo>
                    <a:pt x="84" y="113"/>
                  </a:lnTo>
                  <a:lnTo>
                    <a:pt x="84" y="119"/>
                  </a:lnTo>
                  <a:lnTo>
                    <a:pt x="84" y="131"/>
                  </a:lnTo>
                  <a:lnTo>
                    <a:pt x="78" y="143"/>
                  </a:lnTo>
                  <a:lnTo>
                    <a:pt x="72" y="155"/>
                  </a:lnTo>
                  <a:lnTo>
                    <a:pt x="66" y="161"/>
                  </a:lnTo>
                  <a:lnTo>
                    <a:pt x="60" y="167"/>
                  </a:lnTo>
                  <a:lnTo>
                    <a:pt x="48" y="173"/>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22" name="Freeform 701"/>
            <p:cNvSpPr>
              <a:spLocks/>
            </p:cNvSpPr>
            <p:nvPr/>
          </p:nvSpPr>
          <p:spPr bwMode="auto">
            <a:xfrm>
              <a:off x="4994" y="1606"/>
              <a:ext cx="424" cy="299"/>
            </a:xfrm>
            <a:custGeom>
              <a:avLst/>
              <a:gdLst>
                <a:gd name="T0" fmla="*/ 197 w 424"/>
                <a:gd name="T1" fmla="*/ 252 h 299"/>
                <a:gd name="T2" fmla="*/ 179 w 424"/>
                <a:gd name="T3" fmla="*/ 281 h 299"/>
                <a:gd name="T4" fmla="*/ 173 w 424"/>
                <a:gd name="T5" fmla="*/ 287 h 299"/>
                <a:gd name="T6" fmla="*/ 149 w 424"/>
                <a:gd name="T7" fmla="*/ 252 h 299"/>
                <a:gd name="T8" fmla="*/ 131 w 424"/>
                <a:gd name="T9" fmla="*/ 240 h 299"/>
                <a:gd name="T10" fmla="*/ 120 w 424"/>
                <a:gd name="T11" fmla="*/ 210 h 299"/>
                <a:gd name="T12" fmla="*/ 126 w 424"/>
                <a:gd name="T13" fmla="*/ 162 h 299"/>
                <a:gd name="T14" fmla="*/ 149 w 424"/>
                <a:gd name="T15" fmla="*/ 126 h 299"/>
                <a:gd name="T16" fmla="*/ 149 w 424"/>
                <a:gd name="T17" fmla="*/ 108 h 299"/>
                <a:gd name="T18" fmla="*/ 137 w 424"/>
                <a:gd name="T19" fmla="*/ 126 h 299"/>
                <a:gd name="T20" fmla="*/ 114 w 424"/>
                <a:gd name="T21" fmla="*/ 162 h 299"/>
                <a:gd name="T22" fmla="*/ 72 w 424"/>
                <a:gd name="T23" fmla="*/ 186 h 299"/>
                <a:gd name="T24" fmla="*/ 48 w 424"/>
                <a:gd name="T25" fmla="*/ 180 h 299"/>
                <a:gd name="T26" fmla="*/ 24 w 424"/>
                <a:gd name="T27" fmla="*/ 168 h 299"/>
                <a:gd name="T28" fmla="*/ 12 w 424"/>
                <a:gd name="T29" fmla="*/ 156 h 299"/>
                <a:gd name="T30" fmla="*/ 36 w 424"/>
                <a:gd name="T31" fmla="*/ 144 h 299"/>
                <a:gd name="T32" fmla="*/ 66 w 424"/>
                <a:gd name="T33" fmla="*/ 108 h 299"/>
                <a:gd name="T34" fmla="*/ 108 w 424"/>
                <a:gd name="T35" fmla="*/ 96 h 299"/>
                <a:gd name="T36" fmla="*/ 120 w 424"/>
                <a:gd name="T37" fmla="*/ 96 h 299"/>
                <a:gd name="T38" fmla="*/ 131 w 424"/>
                <a:gd name="T39" fmla="*/ 90 h 299"/>
                <a:gd name="T40" fmla="*/ 126 w 424"/>
                <a:gd name="T41" fmla="*/ 108 h 299"/>
                <a:gd name="T42" fmla="*/ 126 w 424"/>
                <a:gd name="T43" fmla="*/ 114 h 299"/>
                <a:gd name="T44" fmla="*/ 137 w 424"/>
                <a:gd name="T45" fmla="*/ 114 h 299"/>
                <a:gd name="T46" fmla="*/ 143 w 424"/>
                <a:gd name="T47" fmla="*/ 102 h 299"/>
                <a:gd name="T48" fmla="*/ 143 w 424"/>
                <a:gd name="T49" fmla="*/ 90 h 299"/>
                <a:gd name="T50" fmla="*/ 149 w 424"/>
                <a:gd name="T51" fmla="*/ 102 h 299"/>
                <a:gd name="T52" fmla="*/ 167 w 424"/>
                <a:gd name="T53" fmla="*/ 102 h 299"/>
                <a:gd name="T54" fmla="*/ 185 w 424"/>
                <a:gd name="T55" fmla="*/ 102 h 299"/>
                <a:gd name="T56" fmla="*/ 197 w 424"/>
                <a:gd name="T57" fmla="*/ 90 h 299"/>
                <a:gd name="T58" fmla="*/ 215 w 424"/>
                <a:gd name="T59" fmla="*/ 90 h 299"/>
                <a:gd name="T60" fmla="*/ 227 w 424"/>
                <a:gd name="T61" fmla="*/ 66 h 299"/>
                <a:gd name="T62" fmla="*/ 263 w 424"/>
                <a:gd name="T63" fmla="*/ 12 h 299"/>
                <a:gd name="T64" fmla="*/ 311 w 424"/>
                <a:gd name="T65" fmla="*/ 0 h 299"/>
                <a:gd name="T66" fmla="*/ 340 w 424"/>
                <a:gd name="T67" fmla="*/ 6 h 299"/>
                <a:gd name="T68" fmla="*/ 376 w 424"/>
                <a:gd name="T69" fmla="*/ 18 h 299"/>
                <a:gd name="T70" fmla="*/ 406 w 424"/>
                <a:gd name="T71" fmla="*/ 24 h 299"/>
                <a:gd name="T72" fmla="*/ 418 w 424"/>
                <a:gd name="T73" fmla="*/ 30 h 299"/>
                <a:gd name="T74" fmla="*/ 376 w 424"/>
                <a:gd name="T75" fmla="*/ 84 h 299"/>
                <a:gd name="T76" fmla="*/ 335 w 424"/>
                <a:gd name="T77" fmla="*/ 108 h 299"/>
                <a:gd name="T78" fmla="*/ 287 w 424"/>
                <a:gd name="T79" fmla="*/ 126 h 299"/>
                <a:gd name="T80" fmla="*/ 251 w 424"/>
                <a:gd name="T81" fmla="*/ 114 h 299"/>
                <a:gd name="T82" fmla="*/ 221 w 424"/>
                <a:gd name="T83" fmla="*/ 102 h 299"/>
                <a:gd name="T84" fmla="*/ 209 w 424"/>
                <a:gd name="T85" fmla="*/ 96 h 299"/>
                <a:gd name="T86" fmla="*/ 191 w 424"/>
                <a:gd name="T87" fmla="*/ 102 h 299"/>
                <a:gd name="T88" fmla="*/ 185 w 424"/>
                <a:gd name="T89" fmla="*/ 108 h 299"/>
                <a:gd name="T90" fmla="*/ 203 w 424"/>
                <a:gd name="T91" fmla="*/ 108 h 299"/>
                <a:gd name="T92" fmla="*/ 227 w 424"/>
                <a:gd name="T93" fmla="*/ 108 h 299"/>
                <a:gd name="T94" fmla="*/ 257 w 424"/>
                <a:gd name="T95" fmla="*/ 114 h 299"/>
                <a:gd name="T96" fmla="*/ 299 w 424"/>
                <a:gd name="T97" fmla="*/ 156 h 299"/>
                <a:gd name="T98" fmla="*/ 317 w 424"/>
                <a:gd name="T99" fmla="*/ 210 h 299"/>
                <a:gd name="T100" fmla="*/ 305 w 424"/>
                <a:gd name="T101" fmla="*/ 222 h 299"/>
                <a:gd name="T102" fmla="*/ 257 w 424"/>
                <a:gd name="T103" fmla="*/ 204 h 299"/>
                <a:gd name="T104" fmla="*/ 221 w 424"/>
                <a:gd name="T105" fmla="*/ 198 h 299"/>
                <a:gd name="T106" fmla="*/ 197 w 424"/>
                <a:gd name="T107" fmla="*/ 168 h 299"/>
                <a:gd name="T108" fmla="*/ 185 w 424"/>
                <a:gd name="T109" fmla="*/ 126 h 299"/>
                <a:gd name="T110" fmla="*/ 167 w 424"/>
                <a:gd name="T111" fmla="*/ 108 h 299"/>
                <a:gd name="T112" fmla="*/ 155 w 424"/>
                <a:gd name="T113" fmla="*/ 108 h 299"/>
                <a:gd name="T114" fmla="*/ 161 w 424"/>
                <a:gd name="T115" fmla="*/ 126 h 299"/>
                <a:gd name="T116" fmla="*/ 191 w 424"/>
                <a:gd name="T117" fmla="*/ 156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4"/>
                <a:gd name="T178" fmla="*/ 0 h 299"/>
                <a:gd name="T179" fmla="*/ 424 w 424"/>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4" h="299">
                  <a:moveTo>
                    <a:pt x="203" y="174"/>
                  </a:moveTo>
                  <a:lnTo>
                    <a:pt x="203" y="198"/>
                  </a:lnTo>
                  <a:lnTo>
                    <a:pt x="203" y="222"/>
                  </a:lnTo>
                  <a:lnTo>
                    <a:pt x="203" y="240"/>
                  </a:lnTo>
                  <a:lnTo>
                    <a:pt x="197" y="252"/>
                  </a:lnTo>
                  <a:lnTo>
                    <a:pt x="191" y="258"/>
                  </a:lnTo>
                  <a:lnTo>
                    <a:pt x="191" y="264"/>
                  </a:lnTo>
                  <a:lnTo>
                    <a:pt x="185" y="269"/>
                  </a:lnTo>
                  <a:lnTo>
                    <a:pt x="179" y="275"/>
                  </a:lnTo>
                  <a:lnTo>
                    <a:pt x="179" y="281"/>
                  </a:lnTo>
                  <a:lnTo>
                    <a:pt x="179" y="287"/>
                  </a:lnTo>
                  <a:lnTo>
                    <a:pt x="173" y="293"/>
                  </a:lnTo>
                  <a:lnTo>
                    <a:pt x="173" y="299"/>
                  </a:lnTo>
                  <a:lnTo>
                    <a:pt x="173" y="293"/>
                  </a:lnTo>
                  <a:lnTo>
                    <a:pt x="173" y="287"/>
                  </a:lnTo>
                  <a:lnTo>
                    <a:pt x="167" y="281"/>
                  </a:lnTo>
                  <a:lnTo>
                    <a:pt x="161" y="275"/>
                  </a:lnTo>
                  <a:lnTo>
                    <a:pt x="161" y="264"/>
                  </a:lnTo>
                  <a:lnTo>
                    <a:pt x="155" y="258"/>
                  </a:lnTo>
                  <a:lnTo>
                    <a:pt x="149" y="252"/>
                  </a:lnTo>
                  <a:lnTo>
                    <a:pt x="143" y="246"/>
                  </a:lnTo>
                  <a:lnTo>
                    <a:pt x="137" y="246"/>
                  </a:lnTo>
                  <a:lnTo>
                    <a:pt x="137" y="240"/>
                  </a:lnTo>
                  <a:lnTo>
                    <a:pt x="131" y="240"/>
                  </a:lnTo>
                  <a:lnTo>
                    <a:pt x="131" y="234"/>
                  </a:lnTo>
                  <a:lnTo>
                    <a:pt x="126" y="234"/>
                  </a:lnTo>
                  <a:lnTo>
                    <a:pt x="126" y="228"/>
                  </a:lnTo>
                  <a:lnTo>
                    <a:pt x="120" y="210"/>
                  </a:lnTo>
                  <a:lnTo>
                    <a:pt x="120" y="198"/>
                  </a:lnTo>
                  <a:lnTo>
                    <a:pt x="120" y="180"/>
                  </a:lnTo>
                  <a:lnTo>
                    <a:pt x="120" y="168"/>
                  </a:lnTo>
                  <a:lnTo>
                    <a:pt x="126" y="168"/>
                  </a:lnTo>
                  <a:lnTo>
                    <a:pt x="126" y="162"/>
                  </a:lnTo>
                  <a:lnTo>
                    <a:pt x="131" y="156"/>
                  </a:lnTo>
                  <a:lnTo>
                    <a:pt x="131" y="150"/>
                  </a:lnTo>
                  <a:lnTo>
                    <a:pt x="137" y="144"/>
                  </a:lnTo>
                  <a:lnTo>
                    <a:pt x="143" y="138"/>
                  </a:lnTo>
                  <a:lnTo>
                    <a:pt x="149" y="126"/>
                  </a:lnTo>
                  <a:lnTo>
                    <a:pt x="149" y="120"/>
                  </a:lnTo>
                  <a:lnTo>
                    <a:pt x="149" y="114"/>
                  </a:lnTo>
                  <a:lnTo>
                    <a:pt x="149" y="108"/>
                  </a:lnTo>
                  <a:lnTo>
                    <a:pt x="143" y="114"/>
                  </a:lnTo>
                  <a:lnTo>
                    <a:pt x="143" y="120"/>
                  </a:lnTo>
                  <a:lnTo>
                    <a:pt x="137" y="126"/>
                  </a:lnTo>
                  <a:lnTo>
                    <a:pt x="137" y="132"/>
                  </a:lnTo>
                  <a:lnTo>
                    <a:pt x="131" y="138"/>
                  </a:lnTo>
                  <a:lnTo>
                    <a:pt x="131" y="144"/>
                  </a:lnTo>
                  <a:lnTo>
                    <a:pt x="126" y="156"/>
                  </a:lnTo>
                  <a:lnTo>
                    <a:pt x="114" y="162"/>
                  </a:lnTo>
                  <a:lnTo>
                    <a:pt x="108" y="168"/>
                  </a:lnTo>
                  <a:lnTo>
                    <a:pt x="96" y="174"/>
                  </a:lnTo>
                  <a:lnTo>
                    <a:pt x="90" y="180"/>
                  </a:lnTo>
                  <a:lnTo>
                    <a:pt x="78" y="180"/>
                  </a:lnTo>
                  <a:lnTo>
                    <a:pt x="72" y="186"/>
                  </a:lnTo>
                  <a:lnTo>
                    <a:pt x="60" y="186"/>
                  </a:lnTo>
                  <a:lnTo>
                    <a:pt x="60" y="180"/>
                  </a:lnTo>
                  <a:lnTo>
                    <a:pt x="54" y="180"/>
                  </a:lnTo>
                  <a:lnTo>
                    <a:pt x="48" y="180"/>
                  </a:lnTo>
                  <a:lnTo>
                    <a:pt x="42" y="180"/>
                  </a:lnTo>
                  <a:lnTo>
                    <a:pt x="36" y="180"/>
                  </a:lnTo>
                  <a:lnTo>
                    <a:pt x="30" y="174"/>
                  </a:lnTo>
                  <a:lnTo>
                    <a:pt x="24" y="168"/>
                  </a:lnTo>
                  <a:lnTo>
                    <a:pt x="18" y="168"/>
                  </a:lnTo>
                  <a:lnTo>
                    <a:pt x="6" y="162"/>
                  </a:lnTo>
                  <a:lnTo>
                    <a:pt x="0" y="162"/>
                  </a:lnTo>
                  <a:lnTo>
                    <a:pt x="6" y="156"/>
                  </a:lnTo>
                  <a:lnTo>
                    <a:pt x="12" y="156"/>
                  </a:lnTo>
                  <a:lnTo>
                    <a:pt x="18" y="156"/>
                  </a:lnTo>
                  <a:lnTo>
                    <a:pt x="24" y="156"/>
                  </a:lnTo>
                  <a:lnTo>
                    <a:pt x="30" y="150"/>
                  </a:lnTo>
                  <a:lnTo>
                    <a:pt x="36" y="144"/>
                  </a:lnTo>
                  <a:lnTo>
                    <a:pt x="42" y="138"/>
                  </a:lnTo>
                  <a:lnTo>
                    <a:pt x="42" y="132"/>
                  </a:lnTo>
                  <a:lnTo>
                    <a:pt x="48" y="120"/>
                  </a:lnTo>
                  <a:lnTo>
                    <a:pt x="60" y="114"/>
                  </a:lnTo>
                  <a:lnTo>
                    <a:pt x="66" y="108"/>
                  </a:lnTo>
                  <a:lnTo>
                    <a:pt x="78" y="102"/>
                  </a:lnTo>
                  <a:lnTo>
                    <a:pt x="84" y="96"/>
                  </a:lnTo>
                  <a:lnTo>
                    <a:pt x="96" y="96"/>
                  </a:lnTo>
                  <a:lnTo>
                    <a:pt x="108" y="96"/>
                  </a:lnTo>
                  <a:lnTo>
                    <a:pt x="114" y="96"/>
                  </a:lnTo>
                  <a:lnTo>
                    <a:pt x="120" y="96"/>
                  </a:lnTo>
                  <a:lnTo>
                    <a:pt x="126" y="96"/>
                  </a:lnTo>
                  <a:lnTo>
                    <a:pt x="126" y="90"/>
                  </a:lnTo>
                  <a:lnTo>
                    <a:pt x="131" y="90"/>
                  </a:lnTo>
                  <a:lnTo>
                    <a:pt x="131" y="96"/>
                  </a:lnTo>
                  <a:lnTo>
                    <a:pt x="126" y="102"/>
                  </a:lnTo>
                  <a:lnTo>
                    <a:pt x="126" y="108"/>
                  </a:lnTo>
                  <a:lnTo>
                    <a:pt x="126" y="114"/>
                  </a:lnTo>
                  <a:lnTo>
                    <a:pt x="131" y="114"/>
                  </a:lnTo>
                  <a:lnTo>
                    <a:pt x="137" y="114"/>
                  </a:lnTo>
                  <a:lnTo>
                    <a:pt x="143" y="114"/>
                  </a:lnTo>
                  <a:lnTo>
                    <a:pt x="143" y="108"/>
                  </a:lnTo>
                  <a:lnTo>
                    <a:pt x="143" y="102"/>
                  </a:lnTo>
                  <a:lnTo>
                    <a:pt x="143" y="96"/>
                  </a:lnTo>
                  <a:lnTo>
                    <a:pt x="143" y="90"/>
                  </a:lnTo>
                  <a:lnTo>
                    <a:pt x="143" y="96"/>
                  </a:lnTo>
                  <a:lnTo>
                    <a:pt x="149" y="96"/>
                  </a:lnTo>
                  <a:lnTo>
                    <a:pt x="149" y="102"/>
                  </a:lnTo>
                  <a:lnTo>
                    <a:pt x="155" y="102"/>
                  </a:lnTo>
                  <a:lnTo>
                    <a:pt x="161" y="102"/>
                  </a:lnTo>
                  <a:lnTo>
                    <a:pt x="167" y="102"/>
                  </a:lnTo>
                  <a:lnTo>
                    <a:pt x="167" y="108"/>
                  </a:lnTo>
                  <a:lnTo>
                    <a:pt x="173" y="108"/>
                  </a:lnTo>
                  <a:lnTo>
                    <a:pt x="179" y="108"/>
                  </a:lnTo>
                  <a:lnTo>
                    <a:pt x="179" y="102"/>
                  </a:lnTo>
                  <a:lnTo>
                    <a:pt x="185" y="102"/>
                  </a:lnTo>
                  <a:lnTo>
                    <a:pt x="185" y="96"/>
                  </a:lnTo>
                  <a:lnTo>
                    <a:pt x="191" y="96"/>
                  </a:lnTo>
                  <a:lnTo>
                    <a:pt x="191" y="90"/>
                  </a:lnTo>
                  <a:lnTo>
                    <a:pt x="197" y="90"/>
                  </a:lnTo>
                  <a:lnTo>
                    <a:pt x="203" y="90"/>
                  </a:lnTo>
                  <a:lnTo>
                    <a:pt x="209" y="90"/>
                  </a:lnTo>
                  <a:lnTo>
                    <a:pt x="215" y="90"/>
                  </a:lnTo>
                  <a:lnTo>
                    <a:pt x="215" y="84"/>
                  </a:lnTo>
                  <a:lnTo>
                    <a:pt x="221" y="84"/>
                  </a:lnTo>
                  <a:lnTo>
                    <a:pt x="221" y="78"/>
                  </a:lnTo>
                  <a:lnTo>
                    <a:pt x="227" y="72"/>
                  </a:lnTo>
                  <a:lnTo>
                    <a:pt x="227" y="66"/>
                  </a:lnTo>
                  <a:lnTo>
                    <a:pt x="227" y="60"/>
                  </a:lnTo>
                  <a:lnTo>
                    <a:pt x="233" y="48"/>
                  </a:lnTo>
                  <a:lnTo>
                    <a:pt x="239" y="30"/>
                  </a:lnTo>
                  <a:lnTo>
                    <a:pt x="251" y="18"/>
                  </a:lnTo>
                  <a:lnTo>
                    <a:pt x="263" y="12"/>
                  </a:lnTo>
                  <a:lnTo>
                    <a:pt x="275" y="6"/>
                  </a:lnTo>
                  <a:lnTo>
                    <a:pt x="287" y="6"/>
                  </a:lnTo>
                  <a:lnTo>
                    <a:pt x="299" y="0"/>
                  </a:lnTo>
                  <a:lnTo>
                    <a:pt x="305" y="0"/>
                  </a:lnTo>
                  <a:lnTo>
                    <a:pt x="311" y="0"/>
                  </a:lnTo>
                  <a:lnTo>
                    <a:pt x="317" y="0"/>
                  </a:lnTo>
                  <a:lnTo>
                    <a:pt x="323" y="0"/>
                  </a:lnTo>
                  <a:lnTo>
                    <a:pt x="329" y="6"/>
                  </a:lnTo>
                  <a:lnTo>
                    <a:pt x="335" y="6"/>
                  </a:lnTo>
                  <a:lnTo>
                    <a:pt x="340" y="6"/>
                  </a:lnTo>
                  <a:lnTo>
                    <a:pt x="346" y="6"/>
                  </a:lnTo>
                  <a:lnTo>
                    <a:pt x="352" y="12"/>
                  </a:lnTo>
                  <a:lnTo>
                    <a:pt x="364" y="12"/>
                  </a:lnTo>
                  <a:lnTo>
                    <a:pt x="370" y="18"/>
                  </a:lnTo>
                  <a:lnTo>
                    <a:pt x="376" y="18"/>
                  </a:lnTo>
                  <a:lnTo>
                    <a:pt x="382" y="24"/>
                  </a:lnTo>
                  <a:lnTo>
                    <a:pt x="388" y="24"/>
                  </a:lnTo>
                  <a:lnTo>
                    <a:pt x="394" y="24"/>
                  </a:lnTo>
                  <a:lnTo>
                    <a:pt x="400" y="24"/>
                  </a:lnTo>
                  <a:lnTo>
                    <a:pt x="406" y="24"/>
                  </a:lnTo>
                  <a:lnTo>
                    <a:pt x="412" y="24"/>
                  </a:lnTo>
                  <a:lnTo>
                    <a:pt x="424" y="24"/>
                  </a:lnTo>
                  <a:lnTo>
                    <a:pt x="418" y="30"/>
                  </a:lnTo>
                  <a:lnTo>
                    <a:pt x="412" y="42"/>
                  </a:lnTo>
                  <a:lnTo>
                    <a:pt x="400" y="48"/>
                  </a:lnTo>
                  <a:lnTo>
                    <a:pt x="394" y="60"/>
                  </a:lnTo>
                  <a:lnTo>
                    <a:pt x="382" y="72"/>
                  </a:lnTo>
                  <a:lnTo>
                    <a:pt x="376" y="84"/>
                  </a:lnTo>
                  <a:lnTo>
                    <a:pt x="364" y="96"/>
                  </a:lnTo>
                  <a:lnTo>
                    <a:pt x="352" y="102"/>
                  </a:lnTo>
                  <a:lnTo>
                    <a:pt x="346" y="108"/>
                  </a:lnTo>
                  <a:lnTo>
                    <a:pt x="340" y="108"/>
                  </a:lnTo>
                  <a:lnTo>
                    <a:pt x="335" y="108"/>
                  </a:lnTo>
                  <a:lnTo>
                    <a:pt x="323" y="114"/>
                  </a:lnTo>
                  <a:lnTo>
                    <a:pt x="317" y="114"/>
                  </a:lnTo>
                  <a:lnTo>
                    <a:pt x="305" y="120"/>
                  </a:lnTo>
                  <a:lnTo>
                    <a:pt x="299" y="120"/>
                  </a:lnTo>
                  <a:lnTo>
                    <a:pt x="287" y="126"/>
                  </a:lnTo>
                  <a:lnTo>
                    <a:pt x="281" y="126"/>
                  </a:lnTo>
                  <a:lnTo>
                    <a:pt x="275" y="126"/>
                  </a:lnTo>
                  <a:lnTo>
                    <a:pt x="263" y="120"/>
                  </a:lnTo>
                  <a:lnTo>
                    <a:pt x="257" y="120"/>
                  </a:lnTo>
                  <a:lnTo>
                    <a:pt x="251" y="114"/>
                  </a:lnTo>
                  <a:lnTo>
                    <a:pt x="239" y="114"/>
                  </a:lnTo>
                  <a:lnTo>
                    <a:pt x="233" y="108"/>
                  </a:lnTo>
                  <a:lnTo>
                    <a:pt x="227" y="108"/>
                  </a:lnTo>
                  <a:lnTo>
                    <a:pt x="221" y="102"/>
                  </a:lnTo>
                  <a:lnTo>
                    <a:pt x="215" y="102"/>
                  </a:lnTo>
                  <a:lnTo>
                    <a:pt x="215" y="96"/>
                  </a:lnTo>
                  <a:lnTo>
                    <a:pt x="209" y="96"/>
                  </a:lnTo>
                  <a:lnTo>
                    <a:pt x="203" y="96"/>
                  </a:lnTo>
                  <a:lnTo>
                    <a:pt x="197" y="96"/>
                  </a:lnTo>
                  <a:lnTo>
                    <a:pt x="197" y="102"/>
                  </a:lnTo>
                  <a:lnTo>
                    <a:pt x="191" y="102"/>
                  </a:lnTo>
                  <a:lnTo>
                    <a:pt x="185" y="102"/>
                  </a:lnTo>
                  <a:lnTo>
                    <a:pt x="185" y="108"/>
                  </a:lnTo>
                  <a:lnTo>
                    <a:pt x="191" y="108"/>
                  </a:lnTo>
                  <a:lnTo>
                    <a:pt x="197" y="108"/>
                  </a:lnTo>
                  <a:lnTo>
                    <a:pt x="203" y="108"/>
                  </a:lnTo>
                  <a:lnTo>
                    <a:pt x="209" y="108"/>
                  </a:lnTo>
                  <a:lnTo>
                    <a:pt x="215" y="108"/>
                  </a:lnTo>
                  <a:lnTo>
                    <a:pt x="221" y="108"/>
                  </a:lnTo>
                  <a:lnTo>
                    <a:pt x="227" y="108"/>
                  </a:lnTo>
                  <a:lnTo>
                    <a:pt x="233" y="108"/>
                  </a:lnTo>
                  <a:lnTo>
                    <a:pt x="239" y="108"/>
                  </a:lnTo>
                  <a:lnTo>
                    <a:pt x="251" y="114"/>
                  </a:lnTo>
                  <a:lnTo>
                    <a:pt x="257" y="114"/>
                  </a:lnTo>
                  <a:lnTo>
                    <a:pt x="269" y="120"/>
                  </a:lnTo>
                  <a:lnTo>
                    <a:pt x="281" y="126"/>
                  </a:lnTo>
                  <a:lnTo>
                    <a:pt x="287" y="138"/>
                  </a:lnTo>
                  <a:lnTo>
                    <a:pt x="293" y="144"/>
                  </a:lnTo>
                  <a:lnTo>
                    <a:pt x="299" y="156"/>
                  </a:lnTo>
                  <a:lnTo>
                    <a:pt x="305" y="168"/>
                  </a:lnTo>
                  <a:lnTo>
                    <a:pt x="311" y="174"/>
                  </a:lnTo>
                  <a:lnTo>
                    <a:pt x="317" y="192"/>
                  </a:lnTo>
                  <a:lnTo>
                    <a:pt x="317" y="204"/>
                  </a:lnTo>
                  <a:lnTo>
                    <a:pt x="317" y="210"/>
                  </a:lnTo>
                  <a:lnTo>
                    <a:pt x="317" y="216"/>
                  </a:lnTo>
                  <a:lnTo>
                    <a:pt x="317" y="228"/>
                  </a:lnTo>
                  <a:lnTo>
                    <a:pt x="317" y="234"/>
                  </a:lnTo>
                  <a:lnTo>
                    <a:pt x="311" y="228"/>
                  </a:lnTo>
                  <a:lnTo>
                    <a:pt x="305" y="222"/>
                  </a:lnTo>
                  <a:lnTo>
                    <a:pt x="293" y="216"/>
                  </a:lnTo>
                  <a:lnTo>
                    <a:pt x="287" y="216"/>
                  </a:lnTo>
                  <a:lnTo>
                    <a:pt x="275" y="210"/>
                  </a:lnTo>
                  <a:lnTo>
                    <a:pt x="263" y="204"/>
                  </a:lnTo>
                  <a:lnTo>
                    <a:pt x="257" y="204"/>
                  </a:lnTo>
                  <a:lnTo>
                    <a:pt x="245" y="204"/>
                  </a:lnTo>
                  <a:lnTo>
                    <a:pt x="239" y="204"/>
                  </a:lnTo>
                  <a:lnTo>
                    <a:pt x="233" y="198"/>
                  </a:lnTo>
                  <a:lnTo>
                    <a:pt x="227" y="198"/>
                  </a:lnTo>
                  <a:lnTo>
                    <a:pt x="221" y="198"/>
                  </a:lnTo>
                  <a:lnTo>
                    <a:pt x="215" y="192"/>
                  </a:lnTo>
                  <a:lnTo>
                    <a:pt x="209" y="192"/>
                  </a:lnTo>
                  <a:lnTo>
                    <a:pt x="203" y="180"/>
                  </a:lnTo>
                  <a:lnTo>
                    <a:pt x="203" y="174"/>
                  </a:lnTo>
                  <a:lnTo>
                    <a:pt x="197" y="168"/>
                  </a:lnTo>
                  <a:lnTo>
                    <a:pt x="191" y="156"/>
                  </a:lnTo>
                  <a:lnTo>
                    <a:pt x="191" y="144"/>
                  </a:lnTo>
                  <a:lnTo>
                    <a:pt x="191" y="132"/>
                  </a:lnTo>
                  <a:lnTo>
                    <a:pt x="185" y="126"/>
                  </a:lnTo>
                  <a:lnTo>
                    <a:pt x="185" y="120"/>
                  </a:lnTo>
                  <a:lnTo>
                    <a:pt x="179" y="120"/>
                  </a:lnTo>
                  <a:lnTo>
                    <a:pt x="179" y="114"/>
                  </a:lnTo>
                  <a:lnTo>
                    <a:pt x="173" y="114"/>
                  </a:lnTo>
                  <a:lnTo>
                    <a:pt x="167" y="108"/>
                  </a:lnTo>
                  <a:lnTo>
                    <a:pt x="161" y="108"/>
                  </a:lnTo>
                  <a:lnTo>
                    <a:pt x="155" y="108"/>
                  </a:lnTo>
                  <a:lnTo>
                    <a:pt x="155" y="114"/>
                  </a:lnTo>
                  <a:lnTo>
                    <a:pt x="155" y="120"/>
                  </a:lnTo>
                  <a:lnTo>
                    <a:pt x="161" y="120"/>
                  </a:lnTo>
                  <a:lnTo>
                    <a:pt x="161" y="126"/>
                  </a:lnTo>
                  <a:lnTo>
                    <a:pt x="167" y="126"/>
                  </a:lnTo>
                  <a:lnTo>
                    <a:pt x="173" y="132"/>
                  </a:lnTo>
                  <a:lnTo>
                    <a:pt x="179" y="138"/>
                  </a:lnTo>
                  <a:lnTo>
                    <a:pt x="185" y="150"/>
                  </a:lnTo>
                  <a:lnTo>
                    <a:pt x="191" y="156"/>
                  </a:lnTo>
                  <a:lnTo>
                    <a:pt x="197" y="168"/>
                  </a:lnTo>
                  <a:lnTo>
                    <a:pt x="203" y="174"/>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23" name="Freeform 702"/>
            <p:cNvSpPr>
              <a:spLocks/>
            </p:cNvSpPr>
            <p:nvPr/>
          </p:nvSpPr>
          <p:spPr bwMode="auto">
            <a:xfrm>
              <a:off x="5000" y="1565"/>
              <a:ext cx="125" cy="125"/>
            </a:xfrm>
            <a:custGeom>
              <a:avLst/>
              <a:gdLst>
                <a:gd name="T0" fmla="*/ 96 w 125"/>
                <a:gd name="T1" fmla="*/ 125 h 125"/>
                <a:gd name="T2" fmla="*/ 102 w 125"/>
                <a:gd name="T3" fmla="*/ 119 h 125"/>
                <a:gd name="T4" fmla="*/ 108 w 125"/>
                <a:gd name="T5" fmla="*/ 113 h 125"/>
                <a:gd name="T6" fmla="*/ 114 w 125"/>
                <a:gd name="T7" fmla="*/ 119 h 125"/>
                <a:gd name="T8" fmla="*/ 120 w 125"/>
                <a:gd name="T9" fmla="*/ 119 h 125"/>
                <a:gd name="T10" fmla="*/ 120 w 125"/>
                <a:gd name="T11" fmla="*/ 119 h 125"/>
                <a:gd name="T12" fmla="*/ 125 w 125"/>
                <a:gd name="T13" fmla="*/ 119 h 125"/>
                <a:gd name="T14" fmla="*/ 125 w 125"/>
                <a:gd name="T15" fmla="*/ 119 h 125"/>
                <a:gd name="T16" fmla="*/ 125 w 125"/>
                <a:gd name="T17" fmla="*/ 119 h 125"/>
                <a:gd name="T18" fmla="*/ 120 w 125"/>
                <a:gd name="T19" fmla="*/ 113 h 125"/>
                <a:gd name="T20" fmla="*/ 120 w 125"/>
                <a:gd name="T21" fmla="*/ 113 h 125"/>
                <a:gd name="T22" fmla="*/ 114 w 125"/>
                <a:gd name="T23" fmla="*/ 113 h 125"/>
                <a:gd name="T24" fmla="*/ 108 w 125"/>
                <a:gd name="T25" fmla="*/ 107 h 125"/>
                <a:gd name="T26" fmla="*/ 108 w 125"/>
                <a:gd name="T27" fmla="*/ 101 h 125"/>
                <a:gd name="T28" fmla="*/ 108 w 125"/>
                <a:gd name="T29" fmla="*/ 95 h 125"/>
                <a:gd name="T30" fmla="*/ 108 w 125"/>
                <a:gd name="T31" fmla="*/ 95 h 125"/>
                <a:gd name="T32" fmla="*/ 114 w 125"/>
                <a:gd name="T33" fmla="*/ 95 h 125"/>
                <a:gd name="T34" fmla="*/ 114 w 125"/>
                <a:gd name="T35" fmla="*/ 89 h 125"/>
                <a:gd name="T36" fmla="*/ 120 w 125"/>
                <a:gd name="T37" fmla="*/ 77 h 125"/>
                <a:gd name="T38" fmla="*/ 120 w 125"/>
                <a:gd name="T39" fmla="*/ 53 h 125"/>
                <a:gd name="T40" fmla="*/ 102 w 125"/>
                <a:gd name="T41" fmla="*/ 29 h 125"/>
                <a:gd name="T42" fmla="*/ 72 w 125"/>
                <a:gd name="T43" fmla="*/ 18 h 125"/>
                <a:gd name="T44" fmla="*/ 48 w 125"/>
                <a:gd name="T45" fmla="*/ 12 h 125"/>
                <a:gd name="T46" fmla="*/ 30 w 125"/>
                <a:gd name="T47" fmla="*/ 12 h 125"/>
                <a:gd name="T48" fmla="*/ 18 w 125"/>
                <a:gd name="T49" fmla="*/ 6 h 125"/>
                <a:gd name="T50" fmla="*/ 6 w 125"/>
                <a:gd name="T51" fmla="*/ 0 h 125"/>
                <a:gd name="T52" fmla="*/ 6 w 125"/>
                <a:gd name="T53" fmla="*/ 6 h 125"/>
                <a:gd name="T54" fmla="*/ 12 w 125"/>
                <a:gd name="T55" fmla="*/ 23 h 125"/>
                <a:gd name="T56" fmla="*/ 18 w 125"/>
                <a:gd name="T57" fmla="*/ 41 h 125"/>
                <a:gd name="T58" fmla="*/ 24 w 125"/>
                <a:gd name="T59" fmla="*/ 53 h 125"/>
                <a:gd name="T60" fmla="*/ 30 w 125"/>
                <a:gd name="T61" fmla="*/ 71 h 125"/>
                <a:gd name="T62" fmla="*/ 36 w 125"/>
                <a:gd name="T63" fmla="*/ 89 h 125"/>
                <a:gd name="T64" fmla="*/ 54 w 125"/>
                <a:gd name="T65" fmla="*/ 113 h 125"/>
                <a:gd name="T66" fmla="*/ 78 w 125"/>
                <a:gd name="T67" fmla="*/ 125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25"/>
                <a:gd name="T104" fmla="*/ 125 w 12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25">
                  <a:moveTo>
                    <a:pt x="96" y="125"/>
                  </a:moveTo>
                  <a:lnTo>
                    <a:pt x="96" y="125"/>
                  </a:lnTo>
                  <a:lnTo>
                    <a:pt x="102" y="119"/>
                  </a:lnTo>
                  <a:lnTo>
                    <a:pt x="108" y="113"/>
                  </a:lnTo>
                  <a:lnTo>
                    <a:pt x="114" y="113"/>
                  </a:lnTo>
                  <a:lnTo>
                    <a:pt x="114" y="119"/>
                  </a:lnTo>
                  <a:lnTo>
                    <a:pt x="120" y="119"/>
                  </a:lnTo>
                  <a:lnTo>
                    <a:pt x="125" y="119"/>
                  </a:lnTo>
                  <a:lnTo>
                    <a:pt x="125" y="113"/>
                  </a:lnTo>
                  <a:lnTo>
                    <a:pt x="120" y="113"/>
                  </a:lnTo>
                  <a:lnTo>
                    <a:pt x="114" y="113"/>
                  </a:lnTo>
                  <a:lnTo>
                    <a:pt x="108" y="113"/>
                  </a:lnTo>
                  <a:lnTo>
                    <a:pt x="108" y="107"/>
                  </a:lnTo>
                  <a:lnTo>
                    <a:pt x="108" y="101"/>
                  </a:lnTo>
                  <a:lnTo>
                    <a:pt x="108" y="95"/>
                  </a:lnTo>
                  <a:lnTo>
                    <a:pt x="114" y="95"/>
                  </a:lnTo>
                  <a:lnTo>
                    <a:pt x="114" y="89"/>
                  </a:lnTo>
                  <a:lnTo>
                    <a:pt x="120" y="89"/>
                  </a:lnTo>
                  <a:lnTo>
                    <a:pt x="120" y="77"/>
                  </a:lnTo>
                  <a:lnTo>
                    <a:pt x="120" y="65"/>
                  </a:lnTo>
                  <a:lnTo>
                    <a:pt x="120" y="53"/>
                  </a:lnTo>
                  <a:lnTo>
                    <a:pt x="114" y="41"/>
                  </a:lnTo>
                  <a:lnTo>
                    <a:pt x="102" y="29"/>
                  </a:lnTo>
                  <a:lnTo>
                    <a:pt x="90" y="23"/>
                  </a:lnTo>
                  <a:lnTo>
                    <a:pt x="72" y="18"/>
                  </a:lnTo>
                  <a:lnTo>
                    <a:pt x="54" y="12"/>
                  </a:lnTo>
                  <a:lnTo>
                    <a:pt x="48" y="12"/>
                  </a:lnTo>
                  <a:lnTo>
                    <a:pt x="36" y="12"/>
                  </a:lnTo>
                  <a:lnTo>
                    <a:pt x="30" y="12"/>
                  </a:lnTo>
                  <a:lnTo>
                    <a:pt x="24" y="6"/>
                  </a:lnTo>
                  <a:lnTo>
                    <a:pt x="18" y="6"/>
                  </a:lnTo>
                  <a:lnTo>
                    <a:pt x="12" y="0"/>
                  </a:lnTo>
                  <a:lnTo>
                    <a:pt x="6" y="0"/>
                  </a:lnTo>
                  <a:lnTo>
                    <a:pt x="0" y="0"/>
                  </a:lnTo>
                  <a:lnTo>
                    <a:pt x="6" y="6"/>
                  </a:lnTo>
                  <a:lnTo>
                    <a:pt x="12" y="12"/>
                  </a:lnTo>
                  <a:lnTo>
                    <a:pt x="12" y="23"/>
                  </a:lnTo>
                  <a:lnTo>
                    <a:pt x="18" y="29"/>
                  </a:lnTo>
                  <a:lnTo>
                    <a:pt x="18" y="41"/>
                  </a:lnTo>
                  <a:lnTo>
                    <a:pt x="24" y="47"/>
                  </a:lnTo>
                  <a:lnTo>
                    <a:pt x="24" y="53"/>
                  </a:lnTo>
                  <a:lnTo>
                    <a:pt x="24" y="65"/>
                  </a:lnTo>
                  <a:lnTo>
                    <a:pt x="30" y="71"/>
                  </a:lnTo>
                  <a:lnTo>
                    <a:pt x="30" y="83"/>
                  </a:lnTo>
                  <a:lnTo>
                    <a:pt x="36" y="89"/>
                  </a:lnTo>
                  <a:lnTo>
                    <a:pt x="42" y="101"/>
                  </a:lnTo>
                  <a:lnTo>
                    <a:pt x="54" y="113"/>
                  </a:lnTo>
                  <a:lnTo>
                    <a:pt x="66" y="119"/>
                  </a:lnTo>
                  <a:lnTo>
                    <a:pt x="78" y="125"/>
                  </a:lnTo>
                  <a:lnTo>
                    <a:pt x="96" y="125"/>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24" name="Freeform 703"/>
            <p:cNvSpPr>
              <a:spLocks/>
            </p:cNvSpPr>
            <p:nvPr/>
          </p:nvSpPr>
          <p:spPr bwMode="auto">
            <a:xfrm>
              <a:off x="5137" y="1642"/>
              <a:ext cx="12" cy="12"/>
            </a:xfrm>
            <a:custGeom>
              <a:avLst/>
              <a:gdLst>
                <a:gd name="T0" fmla="*/ 0 w 12"/>
                <a:gd name="T1" fmla="*/ 6 h 12"/>
                <a:gd name="T2" fmla="*/ 0 w 12"/>
                <a:gd name="T3" fmla="*/ 0 h 12"/>
                <a:gd name="T4" fmla="*/ 6 w 12"/>
                <a:gd name="T5" fmla="*/ 0 h 12"/>
                <a:gd name="T6" fmla="*/ 6 w 12"/>
                <a:gd name="T7" fmla="*/ 0 h 12"/>
                <a:gd name="T8" fmla="*/ 6 w 12"/>
                <a:gd name="T9" fmla="*/ 0 h 12"/>
                <a:gd name="T10" fmla="*/ 12 w 12"/>
                <a:gd name="T11" fmla="*/ 0 h 12"/>
                <a:gd name="T12" fmla="*/ 12 w 12"/>
                <a:gd name="T13" fmla="*/ 0 h 12"/>
                <a:gd name="T14" fmla="*/ 12 w 12"/>
                <a:gd name="T15" fmla="*/ 0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0"/>
                  </a:lnTo>
                  <a:lnTo>
                    <a:pt x="6" y="0"/>
                  </a:lnTo>
                  <a:lnTo>
                    <a:pt x="12" y="0"/>
                  </a:lnTo>
                  <a:lnTo>
                    <a:pt x="12" y="6"/>
                  </a:lnTo>
                  <a:lnTo>
                    <a:pt x="12" y="12"/>
                  </a:lnTo>
                  <a:lnTo>
                    <a:pt x="6" y="12"/>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25" name="Freeform 704"/>
            <p:cNvSpPr>
              <a:spLocks/>
            </p:cNvSpPr>
            <p:nvPr/>
          </p:nvSpPr>
          <p:spPr bwMode="auto">
            <a:xfrm>
              <a:off x="5167" y="1660"/>
              <a:ext cx="12" cy="12"/>
            </a:xfrm>
            <a:custGeom>
              <a:avLst/>
              <a:gdLst>
                <a:gd name="T0" fmla="*/ 0 w 12"/>
                <a:gd name="T1" fmla="*/ 0 h 12"/>
                <a:gd name="T2" fmla="*/ 0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12 h 12"/>
                <a:gd name="T16" fmla="*/ 12 w 12"/>
                <a:gd name="T17" fmla="*/ 12 h 12"/>
                <a:gd name="T18" fmla="*/ 6 w 12"/>
                <a:gd name="T19" fmla="*/ 12 h 12"/>
                <a:gd name="T20" fmla="*/ 6 w 12"/>
                <a:gd name="T21" fmla="*/ 12 h 12"/>
                <a:gd name="T22" fmla="*/ 0 w 12"/>
                <a:gd name="T23" fmla="*/ 12 h 12"/>
                <a:gd name="T24" fmla="*/ 0 w 12"/>
                <a:gd name="T25" fmla="*/ 12 h 12"/>
                <a:gd name="T26" fmla="*/ 0 w 12"/>
                <a:gd name="T27" fmla="*/ 6 h 12"/>
                <a:gd name="T28" fmla="*/ 0 w 12"/>
                <a:gd name="T29" fmla="*/ 6 h 12"/>
                <a:gd name="T30" fmla="*/ 0 w 12"/>
                <a:gd name="T31" fmla="*/ 6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6" y="0"/>
                  </a:lnTo>
                  <a:lnTo>
                    <a:pt x="12" y="0"/>
                  </a:lnTo>
                  <a:lnTo>
                    <a:pt x="12" y="6"/>
                  </a:lnTo>
                  <a:lnTo>
                    <a:pt x="12" y="12"/>
                  </a:lnTo>
                  <a:lnTo>
                    <a:pt x="6" y="12"/>
                  </a:lnTo>
                  <a:lnTo>
                    <a:pt x="0" y="12"/>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26" name="Freeform 705"/>
            <p:cNvSpPr>
              <a:spLocks/>
            </p:cNvSpPr>
            <p:nvPr/>
          </p:nvSpPr>
          <p:spPr bwMode="auto">
            <a:xfrm>
              <a:off x="5131" y="1678"/>
              <a:ext cx="18" cy="12"/>
            </a:xfrm>
            <a:custGeom>
              <a:avLst/>
              <a:gdLst>
                <a:gd name="T0" fmla="*/ 0 w 18"/>
                <a:gd name="T1" fmla="*/ 0 h 12"/>
                <a:gd name="T2" fmla="*/ 6 w 18"/>
                <a:gd name="T3" fmla="*/ 0 h 12"/>
                <a:gd name="T4" fmla="*/ 6 w 18"/>
                <a:gd name="T5" fmla="*/ 0 h 12"/>
                <a:gd name="T6" fmla="*/ 12 w 18"/>
                <a:gd name="T7" fmla="*/ 0 h 12"/>
                <a:gd name="T8" fmla="*/ 12 w 18"/>
                <a:gd name="T9" fmla="*/ 0 h 12"/>
                <a:gd name="T10" fmla="*/ 18 w 18"/>
                <a:gd name="T11" fmla="*/ 0 h 12"/>
                <a:gd name="T12" fmla="*/ 18 w 18"/>
                <a:gd name="T13" fmla="*/ 6 h 12"/>
                <a:gd name="T14" fmla="*/ 12 w 18"/>
                <a:gd name="T15" fmla="*/ 6 h 12"/>
                <a:gd name="T16" fmla="*/ 12 w 18"/>
                <a:gd name="T17" fmla="*/ 12 h 12"/>
                <a:gd name="T18" fmla="*/ 12 w 18"/>
                <a:gd name="T19" fmla="*/ 12 h 12"/>
                <a:gd name="T20" fmla="*/ 6 w 18"/>
                <a:gd name="T21" fmla="*/ 12 h 12"/>
                <a:gd name="T22" fmla="*/ 6 w 18"/>
                <a:gd name="T23" fmla="*/ 12 h 12"/>
                <a:gd name="T24" fmla="*/ 6 w 18"/>
                <a:gd name="T25" fmla="*/ 12 h 12"/>
                <a:gd name="T26" fmla="*/ 0 w 18"/>
                <a:gd name="T27" fmla="*/ 6 h 12"/>
                <a:gd name="T28" fmla="*/ 0 w 18"/>
                <a:gd name="T29" fmla="*/ 6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6" y="0"/>
                  </a:lnTo>
                  <a:lnTo>
                    <a:pt x="12" y="0"/>
                  </a:lnTo>
                  <a:lnTo>
                    <a:pt x="18" y="0"/>
                  </a:lnTo>
                  <a:lnTo>
                    <a:pt x="18" y="6"/>
                  </a:lnTo>
                  <a:lnTo>
                    <a:pt x="12" y="6"/>
                  </a:lnTo>
                  <a:lnTo>
                    <a:pt x="12" y="12"/>
                  </a:lnTo>
                  <a:lnTo>
                    <a:pt x="6" y="12"/>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27" name="Freeform 706"/>
            <p:cNvSpPr>
              <a:spLocks/>
            </p:cNvSpPr>
            <p:nvPr/>
          </p:nvSpPr>
          <p:spPr bwMode="auto">
            <a:xfrm>
              <a:off x="5108" y="1660"/>
              <a:ext cx="17" cy="12"/>
            </a:xfrm>
            <a:custGeom>
              <a:avLst/>
              <a:gdLst>
                <a:gd name="T0" fmla="*/ 6 w 17"/>
                <a:gd name="T1" fmla="*/ 0 h 12"/>
                <a:gd name="T2" fmla="*/ 6 w 17"/>
                <a:gd name="T3" fmla="*/ 0 h 12"/>
                <a:gd name="T4" fmla="*/ 0 w 17"/>
                <a:gd name="T5" fmla="*/ 6 h 12"/>
                <a:gd name="T6" fmla="*/ 0 w 17"/>
                <a:gd name="T7" fmla="*/ 6 h 12"/>
                <a:gd name="T8" fmla="*/ 6 w 17"/>
                <a:gd name="T9" fmla="*/ 12 h 12"/>
                <a:gd name="T10" fmla="*/ 6 w 17"/>
                <a:gd name="T11" fmla="*/ 12 h 12"/>
                <a:gd name="T12" fmla="*/ 12 w 17"/>
                <a:gd name="T13" fmla="*/ 12 h 12"/>
                <a:gd name="T14" fmla="*/ 12 w 17"/>
                <a:gd name="T15" fmla="*/ 12 h 12"/>
                <a:gd name="T16" fmla="*/ 17 w 17"/>
                <a:gd name="T17" fmla="*/ 12 h 12"/>
                <a:gd name="T18" fmla="*/ 17 w 17"/>
                <a:gd name="T19" fmla="*/ 12 h 12"/>
                <a:gd name="T20" fmla="*/ 17 w 17"/>
                <a:gd name="T21" fmla="*/ 6 h 12"/>
                <a:gd name="T22" fmla="*/ 17 w 17"/>
                <a:gd name="T23" fmla="*/ 6 h 12"/>
                <a:gd name="T24" fmla="*/ 17 w 17"/>
                <a:gd name="T25" fmla="*/ 0 h 12"/>
                <a:gd name="T26" fmla="*/ 12 w 17"/>
                <a:gd name="T27" fmla="*/ 0 h 12"/>
                <a:gd name="T28" fmla="*/ 12 w 17"/>
                <a:gd name="T29" fmla="*/ 0 h 12"/>
                <a:gd name="T30" fmla="*/ 6 w 17"/>
                <a:gd name="T31" fmla="*/ 0 h 12"/>
                <a:gd name="T32" fmla="*/ 6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6" y="0"/>
                  </a:moveTo>
                  <a:lnTo>
                    <a:pt x="6" y="0"/>
                  </a:lnTo>
                  <a:lnTo>
                    <a:pt x="0" y="6"/>
                  </a:lnTo>
                  <a:lnTo>
                    <a:pt x="6" y="12"/>
                  </a:lnTo>
                  <a:lnTo>
                    <a:pt x="12" y="12"/>
                  </a:lnTo>
                  <a:lnTo>
                    <a:pt x="17" y="12"/>
                  </a:lnTo>
                  <a:lnTo>
                    <a:pt x="17" y="6"/>
                  </a:lnTo>
                  <a:lnTo>
                    <a:pt x="17" y="0"/>
                  </a:lnTo>
                  <a:lnTo>
                    <a:pt x="12" y="0"/>
                  </a:lnTo>
                  <a:lnTo>
                    <a:pt x="6"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28" name="Freeform 707"/>
            <p:cNvSpPr>
              <a:spLocks/>
            </p:cNvSpPr>
            <p:nvPr/>
          </p:nvSpPr>
          <p:spPr bwMode="auto">
            <a:xfrm>
              <a:off x="5102" y="1684"/>
              <a:ext cx="12" cy="12"/>
            </a:xfrm>
            <a:custGeom>
              <a:avLst/>
              <a:gdLst>
                <a:gd name="T0" fmla="*/ 0 w 12"/>
                <a:gd name="T1" fmla="*/ 12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0 h 12"/>
                <a:gd name="T14" fmla="*/ 12 w 12"/>
                <a:gd name="T15" fmla="*/ 6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6" y="0"/>
                  </a:lnTo>
                  <a:lnTo>
                    <a:pt x="12" y="0"/>
                  </a:lnTo>
                  <a:lnTo>
                    <a:pt x="12" y="6"/>
                  </a:lnTo>
                  <a:lnTo>
                    <a:pt x="12" y="12"/>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29" name="Freeform 708"/>
            <p:cNvSpPr>
              <a:spLocks/>
            </p:cNvSpPr>
            <p:nvPr/>
          </p:nvSpPr>
          <p:spPr bwMode="auto">
            <a:xfrm>
              <a:off x="5125" y="1708"/>
              <a:ext cx="12" cy="12"/>
            </a:xfrm>
            <a:custGeom>
              <a:avLst/>
              <a:gdLst>
                <a:gd name="T0" fmla="*/ 0 w 12"/>
                <a:gd name="T1" fmla="*/ 12 h 12"/>
                <a:gd name="T2" fmla="*/ 0 w 12"/>
                <a:gd name="T3" fmla="*/ 12 h 12"/>
                <a:gd name="T4" fmla="*/ 0 w 12"/>
                <a:gd name="T5" fmla="*/ 12 h 12"/>
                <a:gd name="T6" fmla="*/ 0 w 12"/>
                <a:gd name="T7" fmla="*/ 6 h 12"/>
                <a:gd name="T8" fmla="*/ 0 w 12"/>
                <a:gd name="T9" fmla="*/ 6 h 12"/>
                <a:gd name="T10" fmla="*/ 0 w 12"/>
                <a:gd name="T11" fmla="*/ 0 h 12"/>
                <a:gd name="T12" fmla="*/ 0 w 12"/>
                <a:gd name="T13" fmla="*/ 0 h 12"/>
                <a:gd name="T14" fmla="*/ 6 w 12"/>
                <a:gd name="T15" fmla="*/ 0 h 12"/>
                <a:gd name="T16" fmla="*/ 6 w 12"/>
                <a:gd name="T17" fmla="*/ 0 h 12"/>
                <a:gd name="T18" fmla="*/ 6 w 12"/>
                <a:gd name="T19" fmla="*/ 0 h 12"/>
                <a:gd name="T20" fmla="*/ 6 w 12"/>
                <a:gd name="T21" fmla="*/ 0 h 12"/>
                <a:gd name="T22" fmla="*/ 6 w 12"/>
                <a:gd name="T23" fmla="*/ 0 h 12"/>
                <a:gd name="T24" fmla="*/ 12 w 12"/>
                <a:gd name="T25" fmla="*/ 6 h 12"/>
                <a:gd name="T26" fmla="*/ 6 w 12"/>
                <a:gd name="T27" fmla="*/ 6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0" y="6"/>
                  </a:lnTo>
                  <a:lnTo>
                    <a:pt x="0" y="0"/>
                  </a:lnTo>
                  <a:lnTo>
                    <a:pt x="6" y="0"/>
                  </a:lnTo>
                  <a:lnTo>
                    <a:pt x="12" y="6"/>
                  </a:lnTo>
                  <a:lnTo>
                    <a:pt x="6" y="6"/>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30" name="Freeform 709"/>
            <p:cNvSpPr>
              <a:spLocks/>
            </p:cNvSpPr>
            <p:nvPr/>
          </p:nvSpPr>
          <p:spPr bwMode="auto">
            <a:xfrm>
              <a:off x="5143" y="1690"/>
              <a:ext cx="12" cy="18"/>
            </a:xfrm>
            <a:custGeom>
              <a:avLst/>
              <a:gdLst>
                <a:gd name="T0" fmla="*/ 0 w 12"/>
                <a:gd name="T1" fmla="*/ 12 h 18"/>
                <a:gd name="T2" fmla="*/ 0 w 12"/>
                <a:gd name="T3" fmla="*/ 6 h 18"/>
                <a:gd name="T4" fmla="*/ 0 w 12"/>
                <a:gd name="T5" fmla="*/ 6 h 18"/>
                <a:gd name="T6" fmla="*/ 6 w 12"/>
                <a:gd name="T7" fmla="*/ 0 h 18"/>
                <a:gd name="T8" fmla="*/ 6 w 12"/>
                <a:gd name="T9" fmla="*/ 0 h 18"/>
                <a:gd name="T10" fmla="*/ 12 w 12"/>
                <a:gd name="T11" fmla="*/ 0 h 18"/>
                <a:gd name="T12" fmla="*/ 12 w 12"/>
                <a:gd name="T13" fmla="*/ 6 h 18"/>
                <a:gd name="T14" fmla="*/ 12 w 12"/>
                <a:gd name="T15" fmla="*/ 6 h 18"/>
                <a:gd name="T16" fmla="*/ 12 w 12"/>
                <a:gd name="T17" fmla="*/ 12 h 18"/>
                <a:gd name="T18" fmla="*/ 12 w 12"/>
                <a:gd name="T19" fmla="*/ 12 h 18"/>
                <a:gd name="T20" fmla="*/ 12 w 12"/>
                <a:gd name="T21" fmla="*/ 18 h 18"/>
                <a:gd name="T22" fmla="*/ 6 w 12"/>
                <a:gd name="T23" fmla="*/ 18 h 18"/>
                <a:gd name="T24" fmla="*/ 6 w 12"/>
                <a:gd name="T25" fmla="*/ 18 h 18"/>
                <a:gd name="T26" fmla="*/ 0 w 12"/>
                <a:gd name="T27" fmla="*/ 18 h 18"/>
                <a:gd name="T28" fmla="*/ 0 w 12"/>
                <a:gd name="T29" fmla="*/ 18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6"/>
                  </a:lnTo>
                  <a:lnTo>
                    <a:pt x="6" y="0"/>
                  </a:lnTo>
                  <a:lnTo>
                    <a:pt x="12" y="0"/>
                  </a:lnTo>
                  <a:lnTo>
                    <a:pt x="12" y="6"/>
                  </a:lnTo>
                  <a:lnTo>
                    <a:pt x="12" y="12"/>
                  </a:lnTo>
                  <a:lnTo>
                    <a:pt x="12" y="18"/>
                  </a:lnTo>
                  <a:lnTo>
                    <a:pt x="6" y="18"/>
                  </a:lnTo>
                  <a:lnTo>
                    <a:pt x="0" y="18"/>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31" name="Freeform 710"/>
            <p:cNvSpPr>
              <a:spLocks/>
            </p:cNvSpPr>
            <p:nvPr/>
          </p:nvSpPr>
          <p:spPr bwMode="auto">
            <a:xfrm>
              <a:off x="5161" y="1696"/>
              <a:ext cx="12" cy="12"/>
            </a:xfrm>
            <a:custGeom>
              <a:avLst/>
              <a:gdLst>
                <a:gd name="T0" fmla="*/ 12 w 12"/>
                <a:gd name="T1" fmla="*/ 0 h 12"/>
                <a:gd name="T2" fmla="*/ 12 w 12"/>
                <a:gd name="T3" fmla="*/ 0 h 12"/>
                <a:gd name="T4" fmla="*/ 12 w 12"/>
                <a:gd name="T5" fmla="*/ 6 h 12"/>
                <a:gd name="T6" fmla="*/ 12 w 12"/>
                <a:gd name="T7" fmla="*/ 6 h 12"/>
                <a:gd name="T8" fmla="*/ 12 w 12"/>
                <a:gd name="T9" fmla="*/ 6 h 12"/>
                <a:gd name="T10" fmla="*/ 12 w 12"/>
                <a:gd name="T11" fmla="*/ 12 h 12"/>
                <a:gd name="T12" fmla="*/ 6 w 12"/>
                <a:gd name="T13" fmla="*/ 12 h 12"/>
                <a:gd name="T14" fmla="*/ 6 w 12"/>
                <a:gd name="T15" fmla="*/ 12 h 12"/>
                <a:gd name="T16" fmla="*/ 0 w 12"/>
                <a:gd name="T17" fmla="*/ 12 h 12"/>
                <a:gd name="T18" fmla="*/ 0 w 12"/>
                <a:gd name="T19" fmla="*/ 12 h 12"/>
                <a:gd name="T20" fmla="*/ 0 w 12"/>
                <a:gd name="T21" fmla="*/ 6 h 12"/>
                <a:gd name="T22" fmla="*/ 0 w 12"/>
                <a:gd name="T23" fmla="*/ 6 h 12"/>
                <a:gd name="T24" fmla="*/ 0 w 12"/>
                <a:gd name="T25" fmla="*/ 6 h 12"/>
                <a:gd name="T26" fmla="*/ 0 w 12"/>
                <a:gd name="T27" fmla="*/ 0 h 12"/>
                <a:gd name="T28" fmla="*/ 0 w 12"/>
                <a:gd name="T29" fmla="*/ 0 h 12"/>
                <a:gd name="T30" fmla="*/ 6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12" y="6"/>
                  </a:lnTo>
                  <a:lnTo>
                    <a:pt x="12" y="12"/>
                  </a:lnTo>
                  <a:lnTo>
                    <a:pt x="6" y="12"/>
                  </a:lnTo>
                  <a:lnTo>
                    <a:pt x="0" y="12"/>
                  </a:lnTo>
                  <a:lnTo>
                    <a:pt x="0" y="6"/>
                  </a:lnTo>
                  <a:lnTo>
                    <a:pt x="0" y="0"/>
                  </a:lnTo>
                  <a:lnTo>
                    <a:pt x="6" y="0"/>
                  </a:lnTo>
                  <a:lnTo>
                    <a:pt x="12"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32" name="Freeform 711"/>
            <p:cNvSpPr>
              <a:spLocks/>
            </p:cNvSpPr>
            <p:nvPr/>
          </p:nvSpPr>
          <p:spPr bwMode="auto">
            <a:xfrm>
              <a:off x="5012" y="1714"/>
              <a:ext cx="108" cy="72"/>
            </a:xfrm>
            <a:custGeom>
              <a:avLst/>
              <a:gdLst>
                <a:gd name="T0" fmla="*/ 108 w 108"/>
                <a:gd name="T1" fmla="*/ 6 h 72"/>
                <a:gd name="T2" fmla="*/ 108 w 108"/>
                <a:gd name="T3" fmla="*/ 6 h 72"/>
                <a:gd name="T4" fmla="*/ 108 w 108"/>
                <a:gd name="T5" fmla="*/ 0 h 72"/>
                <a:gd name="T6" fmla="*/ 102 w 108"/>
                <a:gd name="T7" fmla="*/ 6 h 72"/>
                <a:gd name="T8" fmla="*/ 90 w 108"/>
                <a:gd name="T9" fmla="*/ 6 h 72"/>
                <a:gd name="T10" fmla="*/ 66 w 108"/>
                <a:gd name="T11" fmla="*/ 0 h 72"/>
                <a:gd name="T12" fmla="*/ 48 w 108"/>
                <a:gd name="T13" fmla="*/ 0 h 72"/>
                <a:gd name="T14" fmla="*/ 48 w 108"/>
                <a:gd name="T15" fmla="*/ 0 h 72"/>
                <a:gd name="T16" fmla="*/ 60 w 108"/>
                <a:gd name="T17" fmla="*/ 0 h 72"/>
                <a:gd name="T18" fmla="*/ 78 w 108"/>
                <a:gd name="T19" fmla="*/ 6 h 72"/>
                <a:gd name="T20" fmla="*/ 96 w 108"/>
                <a:gd name="T21" fmla="*/ 12 h 72"/>
                <a:gd name="T22" fmla="*/ 90 w 108"/>
                <a:gd name="T23" fmla="*/ 18 h 72"/>
                <a:gd name="T24" fmla="*/ 84 w 108"/>
                <a:gd name="T25" fmla="*/ 18 h 72"/>
                <a:gd name="T26" fmla="*/ 72 w 108"/>
                <a:gd name="T27" fmla="*/ 24 h 72"/>
                <a:gd name="T28" fmla="*/ 60 w 108"/>
                <a:gd name="T29" fmla="*/ 18 h 72"/>
                <a:gd name="T30" fmla="*/ 42 w 108"/>
                <a:gd name="T31" fmla="*/ 18 h 72"/>
                <a:gd name="T32" fmla="*/ 30 w 108"/>
                <a:gd name="T33" fmla="*/ 18 h 72"/>
                <a:gd name="T34" fmla="*/ 36 w 108"/>
                <a:gd name="T35" fmla="*/ 18 h 72"/>
                <a:gd name="T36" fmla="*/ 48 w 108"/>
                <a:gd name="T37" fmla="*/ 18 h 72"/>
                <a:gd name="T38" fmla="*/ 54 w 108"/>
                <a:gd name="T39" fmla="*/ 24 h 72"/>
                <a:gd name="T40" fmla="*/ 72 w 108"/>
                <a:gd name="T41" fmla="*/ 24 h 72"/>
                <a:gd name="T42" fmla="*/ 72 w 108"/>
                <a:gd name="T43" fmla="*/ 30 h 72"/>
                <a:gd name="T44" fmla="*/ 66 w 108"/>
                <a:gd name="T45" fmla="*/ 30 h 72"/>
                <a:gd name="T46" fmla="*/ 54 w 108"/>
                <a:gd name="T47" fmla="*/ 36 h 72"/>
                <a:gd name="T48" fmla="*/ 48 w 108"/>
                <a:gd name="T49" fmla="*/ 36 h 72"/>
                <a:gd name="T50" fmla="*/ 42 w 108"/>
                <a:gd name="T51" fmla="*/ 36 h 72"/>
                <a:gd name="T52" fmla="*/ 36 w 108"/>
                <a:gd name="T53" fmla="*/ 30 h 72"/>
                <a:gd name="T54" fmla="*/ 24 w 108"/>
                <a:gd name="T55" fmla="*/ 30 h 72"/>
                <a:gd name="T56" fmla="*/ 36 w 108"/>
                <a:gd name="T57" fmla="*/ 36 h 72"/>
                <a:gd name="T58" fmla="*/ 42 w 108"/>
                <a:gd name="T59" fmla="*/ 42 h 72"/>
                <a:gd name="T60" fmla="*/ 24 w 108"/>
                <a:gd name="T61" fmla="*/ 48 h 72"/>
                <a:gd name="T62" fmla="*/ 6 w 108"/>
                <a:gd name="T63" fmla="*/ 48 h 72"/>
                <a:gd name="T64" fmla="*/ 0 w 108"/>
                <a:gd name="T65" fmla="*/ 54 h 72"/>
                <a:gd name="T66" fmla="*/ 12 w 108"/>
                <a:gd name="T67" fmla="*/ 54 h 72"/>
                <a:gd name="T68" fmla="*/ 30 w 108"/>
                <a:gd name="T69" fmla="*/ 48 h 72"/>
                <a:gd name="T70" fmla="*/ 48 w 108"/>
                <a:gd name="T71" fmla="*/ 42 h 72"/>
                <a:gd name="T72" fmla="*/ 48 w 108"/>
                <a:gd name="T73" fmla="*/ 60 h 72"/>
                <a:gd name="T74" fmla="*/ 36 w 108"/>
                <a:gd name="T75" fmla="*/ 72 h 72"/>
                <a:gd name="T76" fmla="*/ 42 w 108"/>
                <a:gd name="T77" fmla="*/ 72 h 72"/>
                <a:gd name="T78" fmla="*/ 54 w 108"/>
                <a:gd name="T79" fmla="*/ 48 h 72"/>
                <a:gd name="T80" fmla="*/ 60 w 108"/>
                <a:gd name="T81" fmla="*/ 42 h 72"/>
                <a:gd name="T82" fmla="*/ 72 w 108"/>
                <a:gd name="T83" fmla="*/ 36 h 72"/>
                <a:gd name="T84" fmla="*/ 78 w 108"/>
                <a:gd name="T85" fmla="*/ 30 h 72"/>
                <a:gd name="T86" fmla="*/ 78 w 108"/>
                <a:gd name="T87" fmla="*/ 60 h 72"/>
                <a:gd name="T88" fmla="*/ 72 w 108"/>
                <a:gd name="T89" fmla="*/ 66 h 72"/>
                <a:gd name="T90" fmla="*/ 78 w 108"/>
                <a:gd name="T91" fmla="*/ 60 h 72"/>
                <a:gd name="T92" fmla="*/ 84 w 108"/>
                <a:gd name="T93" fmla="*/ 30 h 72"/>
                <a:gd name="T94" fmla="*/ 96 w 108"/>
                <a:gd name="T95" fmla="*/ 18 h 72"/>
                <a:gd name="T96" fmla="*/ 102 w 108"/>
                <a:gd name="T97" fmla="*/ 18 h 72"/>
                <a:gd name="T98" fmla="*/ 102 w 108"/>
                <a:gd name="T99" fmla="*/ 24 h 72"/>
                <a:gd name="T100" fmla="*/ 102 w 108"/>
                <a:gd name="T101" fmla="*/ 54 h 72"/>
                <a:gd name="T102" fmla="*/ 108 w 108"/>
                <a:gd name="T103" fmla="*/ 18 h 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72"/>
                <a:gd name="T158" fmla="*/ 108 w 108"/>
                <a:gd name="T159" fmla="*/ 72 h 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72">
                  <a:moveTo>
                    <a:pt x="108" y="6"/>
                  </a:moveTo>
                  <a:lnTo>
                    <a:pt x="108" y="6"/>
                  </a:lnTo>
                  <a:lnTo>
                    <a:pt x="108" y="0"/>
                  </a:lnTo>
                  <a:lnTo>
                    <a:pt x="102" y="6"/>
                  </a:lnTo>
                  <a:lnTo>
                    <a:pt x="96" y="6"/>
                  </a:lnTo>
                  <a:lnTo>
                    <a:pt x="90" y="6"/>
                  </a:lnTo>
                  <a:lnTo>
                    <a:pt x="84" y="6"/>
                  </a:lnTo>
                  <a:lnTo>
                    <a:pt x="72" y="0"/>
                  </a:lnTo>
                  <a:lnTo>
                    <a:pt x="66" y="0"/>
                  </a:lnTo>
                  <a:lnTo>
                    <a:pt x="60" y="0"/>
                  </a:lnTo>
                  <a:lnTo>
                    <a:pt x="54" y="0"/>
                  </a:lnTo>
                  <a:lnTo>
                    <a:pt x="48" y="0"/>
                  </a:lnTo>
                  <a:lnTo>
                    <a:pt x="42" y="0"/>
                  </a:lnTo>
                  <a:lnTo>
                    <a:pt x="48" y="0"/>
                  </a:lnTo>
                  <a:lnTo>
                    <a:pt x="54" y="0"/>
                  </a:lnTo>
                  <a:lnTo>
                    <a:pt x="60" y="0"/>
                  </a:lnTo>
                  <a:lnTo>
                    <a:pt x="66" y="6"/>
                  </a:lnTo>
                  <a:lnTo>
                    <a:pt x="72" y="6"/>
                  </a:lnTo>
                  <a:lnTo>
                    <a:pt x="78" y="6"/>
                  </a:lnTo>
                  <a:lnTo>
                    <a:pt x="84" y="6"/>
                  </a:lnTo>
                  <a:lnTo>
                    <a:pt x="90" y="12"/>
                  </a:lnTo>
                  <a:lnTo>
                    <a:pt x="96" y="12"/>
                  </a:lnTo>
                  <a:lnTo>
                    <a:pt x="96" y="18"/>
                  </a:lnTo>
                  <a:lnTo>
                    <a:pt x="90" y="18"/>
                  </a:lnTo>
                  <a:lnTo>
                    <a:pt x="84" y="18"/>
                  </a:lnTo>
                  <a:lnTo>
                    <a:pt x="78" y="24"/>
                  </a:lnTo>
                  <a:lnTo>
                    <a:pt x="72" y="24"/>
                  </a:lnTo>
                  <a:lnTo>
                    <a:pt x="72" y="18"/>
                  </a:lnTo>
                  <a:lnTo>
                    <a:pt x="66" y="18"/>
                  </a:lnTo>
                  <a:lnTo>
                    <a:pt x="60" y="18"/>
                  </a:lnTo>
                  <a:lnTo>
                    <a:pt x="48" y="18"/>
                  </a:lnTo>
                  <a:lnTo>
                    <a:pt x="42" y="18"/>
                  </a:lnTo>
                  <a:lnTo>
                    <a:pt x="36" y="18"/>
                  </a:lnTo>
                  <a:lnTo>
                    <a:pt x="30" y="18"/>
                  </a:lnTo>
                  <a:lnTo>
                    <a:pt x="36" y="18"/>
                  </a:lnTo>
                  <a:lnTo>
                    <a:pt x="42" y="18"/>
                  </a:lnTo>
                  <a:lnTo>
                    <a:pt x="48" y="18"/>
                  </a:lnTo>
                  <a:lnTo>
                    <a:pt x="54" y="18"/>
                  </a:lnTo>
                  <a:lnTo>
                    <a:pt x="54" y="24"/>
                  </a:lnTo>
                  <a:lnTo>
                    <a:pt x="60" y="24"/>
                  </a:lnTo>
                  <a:lnTo>
                    <a:pt x="66" y="24"/>
                  </a:lnTo>
                  <a:lnTo>
                    <a:pt x="72" y="24"/>
                  </a:lnTo>
                  <a:lnTo>
                    <a:pt x="72" y="30"/>
                  </a:lnTo>
                  <a:lnTo>
                    <a:pt x="66" y="30"/>
                  </a:lnTo>
                  <a:lnTo>
                    <a:pt x="60" y="30"/>
                  </a:lnTo>
                  <a:lnTo>
                    <a:pt x="60" y="36"/>
                  </a:lnTo>
                  <a:lnTo>
                    <a:pt x="54" y="36"/>
                  </a:lnTo>
                  <a:lnTo>
                    <a:pt x="48" y="36"/>
                  </a:lnTo>
                  <a:lnTo>
                    <a:pt x="42" y="36"/>
                  </a:lnTo>
                  <a:lnTo>
                    <a:pt x="42" y="30"/>
                  </a:lnTo>
                  <a:lnTo>
                    <a:pt x="36" y="30"/>
                  </a:lnTo>
                  <a:lnTo>
                    <a:pt x="30" y="30"/>
                  </a:lnTo>
                  <a:lnTo>
                    <a:pt x="24" y="30"/>
                  </a:lnTo>
                  <a:lnTo>
                    <a:pt x="30" y="36"/>
                  </a:lnTo>
                  <a:lnTo>
                    <a:pt x="36" y="36"/>
                  </a:lnTo>
                  <a:lnTo>
                    <a:pt x="42" y="36"/>
                  </a:lnTo>
                  <a:lnTo>
                    <a:pt x="42" y="42"/>
                  </a:lnTo>
                  <a:lnTo>
                    <a:pt x="36" y="42"/>
                  </a:lnTo>
                  <a:lnTo>
                    <a:pt x="30" y="42"/>
                  </a:lnTo>
                  <a:lnTo>
                    <a:pt x="24" y="48"/>
                  </a:lnTo>
                  <a:lnTo>
                    <a:pt x="18" y="48"/>
                  </a:lnTo>
                  <a:lnTo>
                    <a:pt x="12" y="48"/>
                  </a:lnTo>
                  <a:lnTo>
                    <a:pt x="6" y="48"/>
                  </a:lnTo>
                  <a:lnTo>
                    <a:pt x="0" y="54"/>
                  </a:lnTo>
                  <a:lnTo>
                    <a:pt x="6" y="54"/>
                  </a:lnTo>
                  <a:lnTo>
                    <a:pt x="12" y="54"/>
                  </a:lnTo>
                  <a:lnTo>
                    <a:pt x="18" y="48"/>
                  </a:lnTo>
                  <a:lnTo>
                    <a:pt x="24" y="48"/>
                  </a:lnTo>
                  <a:lnTo>
                    <a:pt x="30" y="48"/>
                  </a:lnTo>
                  <a:lnTo>
                    <a:pt x="36" y="48"/>
                  </a:lnTo>
                  <a:lnTo>
                    <a:pt x="42" y="48"/>
                  </a:lnTo>
                  <a:lnTo>
                    <a:pt x="48" y="42"/>
                  </a:lnTo>
                  <a:lnTo>
                    <a:pt x="48" y="48"/>
                  </a:lnTo>
                  <a:lnTo>
                    <a:pt x="48" y="60"/>
                  </a:lnTo>
                  <a:lnTo>
                    <a:pt x="42" y="66"/>
                  </a:lnTo>
                  <a:lnTo>
                    <a:pt x="42" y="72"/>
                  </a:lnTo>
                  <a:lnTo>
                    <a:pt x="36" y="72"/>
                  </a:lnTo>
                  <a:lnTo>
                    <a:pt x="42" y="72"/>
                  </a:lnTo>
                  <a:lnTo>
                    <a:pt x="48" y="66"/>
                  </a:lnTo>
                  <a:lnTo>
                    <a:pt x="48" y="60"/>
                  </a:lnTo>
                  <a:lnTo>
                    <a:pt x="54" y="48"/>
                  </a:lnTo>
                  <a:lnTo>
                    <a:pt x="54" y="42"/>
                  </a:lnTo>
                  <a:lnTo>
                    <a:pt x="60" y="42"/>
                  </a:lnTo>
                  <a:lnTo>
                    <a:pt x="66" y="42"/>
                  </a:lnTo>
                  <a:lnTo>
                    <a:pt x="66" y="36"/>
                  </a:lnTo>
                  <a:lnTo>
                    <a:pt x="72" y="36"/>
                  </a:lnTo>
                  <a:lnTo>
                    <a:pt x="78" y="36"/>
                  </a:lnTo>
                  <a:lnTo>
                    <a:pt x="78" y="30"/>
                  </a:lnTo>
                  <a:lnTo>
                    <a:pt x="78" y="42"/>
                  </a:lnTo>
                  <a:lnTo>
                    <a:pt x="78" y="48"/>
                  </a:lnTo>
                  <a:lnTo>
                    <a:pt x="78" y="60"/>
                  </a:lnTo>
                  <a:lnTo>
                    <a:pt x="78" y="66"/>
                  </a:lnTo>
                  <a:lnTo>
                    <a:pt x="72" y="66"/>
                  </a:lnTo>
                  <a:lnTo>
                    <a:pt x="78" y="66"/>
                  </a:lnTo>
                  <a:lnTo>
                    <a:pt x="78" y="60"/>
                  </a:lnTo>
                  <a:lnTo>
                    <a:pt x="84" y="48"/>
                  </a:lnTo>
                  <a:lnTo>
                    <a:pt x="84" y="36"/>
                  </a:lnTo>
                  <a:lnTo>
                    <a:pt x="84" y="30"/>
                  </a:lnTo>
                  <a:lnTo>
                    <a:pt x="90" y="24"/>
                  </a:lnTo>
                  <a:lnTo>
                    <a:pt x="96" y="24"/>
                  </a:lnTo>
                  <a:lnTo>
                    <a:pt x="96" y="18"/>
                  </a:lnTo>
                  <a:lnTo>
                    <a:pt x="102" y="18"/>
                  </a:lnTo>
                  <a:lnTo>
                    <a:pt x="102" y="24"/>
                  </a:lnTo>
                  <a:lnTo>
                    <a:pt x="102" y="36"/>
                  </a:lnTo>
                  <a:lnTo>
                    <a:pt x="102" y="48"/>
                  </a:lnTo>
                  <a:lnTo>
                    <a:pt x="102" y="54"/>
                  </a:lnTo>
                  <a:lnTo>
                    <a:pt x="102" y="42"/>
                  </a:lnTo>
                  <a:lnTo>
                    <a:pt x="108" y="30"/>
                  </a:lnTo>
                  <a:lnTo>
                    <a:pt x="108" y="18"/>
                  </a:lnTo>
                  <a:lnTo>
                    <a:pt x="108" y="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33" name="Freeform 712"/>
            <p:cNvSpPr>
              <a:spLocks/>
            </p:cNvSpPr>
            <p:nvPr/>
          </p:nvSpPr>
          <p:spPr bwMode="auto">
            <a:xfrm>
              <a:off x="5024" y="1583"/>
              <a:ext cx="84" cy="83"/>
            </a:xfrm>
            <a:custGeom>
              <a:avLst/>
              <a:gdLst>
                <a:gd name="T0" fmla="*/ 84 w 84"/>
                <a:gd name="T1" fmla="*/ 77 h 83"/>
                <a:gd name="T2" fmla="*/ 84 w 84"/>
                <a:gd name="T3" fmla="*/ 77 h 83"/>
                <a:gd name="T4" fmla="*/ 84 w 84"/>
                <a:gd name="T5" fmla="*/ 71 h 83"/>
                <a:gd name="T6" fmla="*/ 78 w 84"/>
                <a:gd name="T7" fmla="*/ 65 h 83"/>
                <a:gd name="T8" fmla="*/ 72 w 84"/>
                <a:gd name="T9" fmla="*/ 59 h 83"/>
                <a:gd name="T10" fmla="*/ 72 w 84"/>
                <a:gd name="T11" fmla="*/ 35 h 83"/>
                <a:gd name="T12" fmla="*/ 66 w 84"/>
                <a:gd name="T13" fmla="*/ 29 h 83"/>
                <a:gd name="T14" fmla="*/ 66 w 84"/>
                <a:gd name="T15" fmla="*/ 29 h 83"/>
                <a:gd name="T16" fmla="*/ 66 w 84"/>
                <a:gd name="T17" fmla="*/ 35 h 83"/>
                <a:gd name="T18" fmla="*/ 66 w 84"/>
                <a:gd name="T19" fmla="*/ 53 h 83"/>
                <a:gd name="T20" fmla="*/ 66 w 84"/>
                <a:gd name="T21" fmla="*/ 59 h 83"/>
                <a:gd name="T22" fmla="*/ 60 w 84"/>
                <a:gd name="T23" fmla="*/ 53 h 83"/>
                <a:gd name="T24" fmla="*/ 54 w 84"/>
                <a:gd name="T25" fmla="*/ 53 h 83"/>
                <a:gd name="T26" fmla="*/ 54 w 84"/>
                <a:gd name="T27" fmla="*/ 47 h 83"/>
                <a:gd name="T28" fmla="*/ 48 w 84"/>
                <a:gd name="T29" fmla="*/ 41 h 83"/>
                <a:gd name="T30" fmla="*/ 48 w 84"/>
                <a:gd name="T31" fmla="*/ 23 h 83"/>
                <a:gd name="T32" fmla="*/ 42 w 84"/>
                <a:gd name="T33" fmla="*/ 11 h 83"/>
                <a:gd name="T34" fmla="*/ 42 w 84"/>
                <a:gd name="T35" fmla="*/ 5 h 83"/>
                <a:gd name="T36" fmla="*/ 42 w 84"/>
                <a:gd name="T37" fmla="*/ 0 h 83"/>
                <a:gd name="T38" fmla="*/ 42 w 84"/>
                <a:gd name="T39" fmla="*/ 5 h 83"/>
                <a:gd name="T40" fmla="*/ 42 w 84"/>
                <a:gd name="T41" fmla="*/ 11 h 83"/>
                <a:gd name="T42" fmla="*/ 42 w 84"/>
                <a:gd name="T43" fmla="*/ 17 h 83"/>
                <a:gd name="T44" fmla="*/ 42 w 84"/>
                <a:gd name="T45" fmla="*/ 23 h 83"/>
                <a:gd name="T46" fmla="*/ 42 w 84"/>
                <a:gd name="T47" fmla="*/ 35 h 83"/>
                <a:gd name="T48" fmla="*/ 36 w 84"/>
                <a:gd name="T49" fmla="*/ 35 h 83"/>
                <a:gd name="T50" fmla="*/ 24 w 84"/>
                <a:gd name="T51" fmla="*/ 23 h 83"/>
                <a:gd name="T52" fmla="*/ 12 w 84"/>
                <a:gd name="T53" fmla="*/ 11 h 83"/>
                <a:gd name="T54" fmla="*/ 0 w 84"/>
                <a:gd name="T55" fmla="*/ 0 h 83"/>
                <a:gd name="T56" fmla="*/ 0 w 84"/>
                <a:gd name="T57" fmla="*/ 5 h 83"/>
                <a:gd name="T58" fmla="*/ 6 w 84"/>
                <a:gd name="T59" fmla="*/ 11 h 83"/>
                <a:gd name="T60" fmla="*/ 12 w 84"/>
                <a:gd name="T61" fmla="*/ 17 h 83"/>
                <a:gd name="T62" fmla="*/ 18 w 84"/>
                <a:gd name="T63" fmla="*/ 23 h 83"/>
                <a:gd name="T64" fmla="*/ 18 w 84"/>
                <a:gd name="T65" fmla="*/ 29 h 83"/>
                <a:gd name="T66" fmla="*/ 24 w 84"/>
                <a:gd name="T67" fmla="*/ 35 h 83"/>
                <a:gd name="T68" fmla="*/ 30 w 84"/>
                <a:gd name="T69" fmla="*/ 41 h 83"/>
                <a:gd name="T70" fmla="*/ 36 w 84"/>
                <a:gd name="T71" fmla="*/ 41 h 83"/>
                <a:gd name="T72" fmla="*/ 36 w 84"/>
                <a:gd name="T73" fmla="*/ 47 h 83"/>
                <a:gd name="T74" fmla="*/ 30 w 84"/>
                <a:gd name="T75" fmla="*/ 47 h 83"/>
                <a:gd name="T76" fmla="*/ 24 w 84"/>
                <a:gd name="T77" fmla="*/ 41 h 83"/>
                <a:gd name="T78" fmla="*/ 18 w 84"/>
                <a:gd name="T79" fmla="*/ 41 h 83"/>
                <a:gd name="T80" fmla="*/ 18 w 84"/>
                <a:gd name="T81" fmla="*/ 41 h 83"/>
                <a:gd name="T82" fmla="*/ 12 w 84"/>
                <a:gd name="T83" fmla="*/ 41 h 83"/>
                <a:gd name="T84" fmla="*/ 18 w 84"/>
                <a:gd name="T85" fmla="*/ 47 h 83"/>
                <a:gd name="T86" fmla="*/ 24 w 84"/>
                <a:gd name="T87" fmla="*/ 47 h 83"/>
                <a:gd name="T88" fmla="*/ 36 w 84"/>
                <a:gd name="T89" fmla="*/ 53 h 83"/>
                <a:gd name="T90" fmla="*/ 42 w 84"/>
                <a:gd name="T91" fmla="*/ 53 h 83"/>
                <a:gd name="T92" fmla="*/ 48 w 84"/>
                <a:gd name="T93" fmla="*/ 53 h 83"/>
                <a:gd name="T94" fmla="*/ 54 w 84"/>
                <a:gd name="T95" fmla="*/ 59 h 83"/>
                <a:gd name="T96" fmla="*/ 60 w 84"/>
                <a:gd name="T97" fmla="*/ 59 h 83"/>
                <a:gd name="T98" fmla="*/ 66 w 84"/>
                <a:gd name="T99" fmla="*/ 65 h 83"/>
                <a:gd name="T100" fmla="*/ 66 w 84"/>
                <a:gd name="T101" fmla="*/ 65 h 83"/>
                <a:gd name="T102" fmla="*/ 54 w 84"/>
                <a:gd name="T103" fmla="*/ 71 h 83"/>
                <a:gd name="T104" fmla="*/ 48 w 84"/>
                <a:gd name="T105" fmla="*/ 71 h 83"/>
                <a:gd name="T106" fmla="*/ 42 w 84"/>
                <a:gd name="T107" fmla="*/ 71 h 83"/>
                <a:gd name="T108" fmla="*/ 36 w 84"/>
                <a:gd name="T109" fmla="*/ 71 h 83"/>
                <a:gd name="T110" fmla="*/ 36 w 84"/>
                <a:gd name="T111" fmla="*/ 71 h 83"/>
                <a:gd name="T112" fmla="*/ 42 w 84"/>
                <a:gd name="T113" fmla="*/ 71 h 83"/>
                <a:gd name="T114" fmla="*/ 54 w 84"/>
                <a:gd name="T115" fmla="*/ 77 h 83"/>
                <a:gd name="T116" fmla="*/ 60 w 84"/>
                <a:gd name="T117" fmla="*/ 71 h 83"/>
                <a:gd name="T118" fmla="*/ 72 w 84"/>
                <a:gd name="T119" fmla="*/ 71 h 83"/>
                <a:gd name="T120" fmla="*/ 78 w 84"/>
                <a:gd name="T121" fmla="*/ 71 h 83"/>
                <a:gd name="T122" fmla="*/ 78 w 84"/>
                <a:gd name="T123" fmla="*/ 77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
                <a:gd name="T188" fmla="*/ 84 w 84"/>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
                  <a:moveTo>
                    <a:pt x="84" y="83"/>
                  </a:moveTo>
                  <a:lnTo>
                    <a:pt x="84" y="77"/>
                  </a:lnTo>
                  <a:lnTo>
                    <a:pt x="84" y="71"/>
                  </a:lnTo>
                  <a:lnTo>
                    <a:pt x="78" y="71"/>
                  </a:lnTo>
                  <a:lnTo>
                    <a:pt x="78" y="65"/>
                  </a:lnTo>
                  <a:lnTo>
                    <a:pt x="72" y="59"/>
                  </a:lnTo>
                  <a:lnTo>
                    <a:pt x="72" y="47"/>
                  </a:lnTo>
                  <a:lnTo>
                    <a:pt x="72" y="35"/>
                  </a:lnTo>
                  <a:lnTo>
                    <a:pt x="72" y="29"/>
                  </a:lnTo>
                  <a:lnTo>
                    <a:pt x="66" y="29"/>
                  </a:lnTo>
                  <a:lnTo>
                    <a:pt x="66" y="23"/>
                  </a:lnTo>
                  <a:lnTo>
                    <a:pt x="66" y="29"/>
                  </a:lnTo>
                  <a:lnTo>
                    <a:pt x="66" y="35"/>
                  </a:lnTo>
                  <a:lnTo>
                    <a:pt x="66" y="47"/>
                  </a:lnTo>
                  <a:lnTo>
                    <a:pt x="66" y="53"/>
                  </a:lnTo>
                  <a:lnTo>
                    <a:pt x="66" y="59"/>
                  </a:lnTo>
                  <a:lnTo>
                    <a:pt x="66" y="53"/>
                  </a:lnTo>
                  <a:lnTo>
                    <a:pt x="60" y="53"/>
                  </a:lnTo>
                  <a:lnTo>
                    <a:pt x="54" y="53"/>
                  </a:lnTo>
                  <a:lnTo>
                    <a:pt x="54" y="47"/>
                  </a:lnTo>
                  <a:lnTo>
                    <a:pt x="48" y="47"/>
                  </a:lnTo>
                  <a:lnTo>
                    <a:pt x="48" y="41"/>
                  </a:lnTo>
                  <a:lnTo>
                    <a:pt x="48" y="35"/>
                  </a:lnTo>
                  <a:lnTo>
                    <a:pt x="48" y="23"/>
                  </a:lnTo>
                  <a:lnTo>
                    <a:pt x="42" y="17"/>
                  </a:lnTo>
                  <a:lnTo>
                    <a:pt x="42" y="11"/>
                  </a:lnTo>
                  <a:lnTo>
                    <a:pt x="42" y="5"/>
                  </a:lnTo>
                  <a:lnTo>
                    <a:pt x="42" y="0"/>
                  </a:lnTo>
                  <a:lnTo>
                    <a:pt x="42" y="5"/>
                  </a:lnTo>
                  <a:lnTo>
                    <a:pt x="42" y="11"/>
                  </a:lnTo>
                  <a:lnTo>
                    <a:pt x="42" y="17"/>
                  </a:lnTo>
                  <a:lnTo>
                    <a:pt x="42" y="23"/>
                  </a:lnTo>
                  <a:lnTo>
                    <a:pt x="42" y="29"/>
                  </a:lnTo>
                  <a:lnTo>
                    <a:pt x="42" y="35"/>
                  </a:lnTo>
                  <a:lnTo>
                    <a:pt x="42" y="41"/>
                  </a:lnTo>
                  <a:lnTo>
                    <a:pt x="36" y="35"/>
                  </a:lnTo>
                  <a:lnTo>
                    <a:pt x="30" y="29"/>
                  </a:lnTo>
                  <a:lnTo>
                    <a:pt x="24" y="23"/>
                  </a:lnTo>
                  <a:lnTo>
                    <a:pt x="18" y="17"/>
                  </a:lnTo>
                  <a:lnTo>
                    <a:pt x="12" y="11"/>
                  </a:lnTo>
                  <a:lnTo>
                    <a:pt x="6" y="5"/>
                  </a:lnTo>
                  <a:lnTo>
                    <a:pt x="0" y="0"/>
                  </a:lnTo>
                  <a:lnTo>
                    <a:pt x="0" y="5"/>
                  </a:lnTo>
                  <a:lnTo>
                    <a:pt x="6" y="5"/>
                  </a:lnTo>
                  <a:lnTo>
                    <a:pt x="6" y="11"/>
                  </a:lnTo>
                  <a:lnTo>
                    <a:pt x="12" y="17"/>
                  </a:lnTo>
                  <a:lnTo>
                    <a:pt x="18" y="23"/>
                  </a:lnTo>
                  <a:lnTo>
                    <a:pt x="18" y="29"/>
                  </a:lnTo>
                  <a:lnTo>
                    <a:pt x="24" y="29"/>
                  </a:lnTo>
                  <a:lnTo>
                    <a:pt x="24" y="35"/>
                  </a:lnTo>
                  <a:lnTo>
                    <a:pt x="30" y="35"/>
                  </a:lnTo>
                  <a:lnTo>
                    <a:pt x="30" y="41"/>
                  </a:lnTo>
                  <a:lnTo>
                    <a:pt x="36" y="41"/>
                  </a:lnTo>
                  <a:lnTo>
                    <a:pt x="36" y="47"/>
                  </a:lnTo>
                  <a:lnTo>
                    <a:pt x="30" y="47"/>
                  </a:lnTo>
                  <a:lnTo>
                    <a:pt x="24" y="41"/>
                  </a:lnTo>
                  <a:lnTo>
                    <a:pt x="18" y="41"/>
                  </a:lnTo>
                  <a:lnTo>
                    <a:pt x="12" y="41"/>
                  </a:lnTo>
                  <a:lnTo>
                    <a:pt x="18" y="47"/>
                  </a:lnTo>
                  <a:lnTo>
                    <a:pt x="24" y="47"/>
                  </a:lnTo>
                  <a:lnTo>
                    <a:pt x="30" y="53"/>
                  </a:lnTo>
                  <a:lnTo>
                    <a:pt x="36" y="53"/>
                  </a:lnTo>
                  <a:lnTo>
                    <a:pt x="42" y="53"/>
                  </a:lnTo>
                  <a:lnTo>
                    <a:pt x="48" y="53"/>
                  </a:lnTo>
                  <a:lnTo>
                    <a:pt x="54" y="53"/>
                  </a:lnTo>
                  <a:lnTo>
                    <a:pt x="54" y="59"/>
                  </a:lnTo>
                  <a:lnTo>
                    <a:pt x="60" y="59"/>
                  </a:lnTo>
                  <a:lnTo>
                    <a:pt x="60" y="65"/>
                  </a:lnTo>
                  <a:lnTo>
                    <a:pt x="66" y="65"/>
                  </a:lnTo>
                  <a:lnTo>
                    <a:pt x="60" y="71"/>
                  </a:lnTo>
                  <a:lnTo>
                    <a:pt x="54" y="71"/>
                  </a:lnTo>
                  <a:lnTo>
                    <a:pt x="48" y="71"/>
                  </a:lnTo>
                  <a:lnTo>
                    <a:pt x="42" y="71"/>
                  </a:lnTo>
                  <a:lnTo>
                    <a:pt x="36" y="71"/>
                  </a:lnTo>
                  <a:lnTo>
                    <a:pt x="30" y="71"/>
                  </a:lnTo>
                  <a:lnTo>
                    <a:pt x="36" y="71"/>
                  </a:lnTo>
                  <a:lnTo>
                    <a:pt x="42" y="71"/>
                  </a:lnTo>
                  <a:lnTo>
                    <a:pt x="48" y="77"/>
                  </a:lnTo>
                  <a:lnTo>
                    <a:pt x="54" y="77"/>
                  </a:lnTo>
                  <a:lnTo>
                    <a:pt x="60" y="71"/>
                  </a:lnTo>
                  <a:lnTo>
                    <a:pt x="66" y="71"/>
                  </a:lnTo>
                  <a:lnTo>
                    <a:pt x="72" y="71"/>
                  </a:lnTo>
                  <a:lnTo>
                    <a:pt x="78" y="71"/>
                  </a:lnTo>
                  <a:lnTo>
                    <a:pt x="78" y="77"/>
                  </a:lnTo>
                  <a:lnTo>
                    <a:pt x="84" y="8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34" name="Freeform 713"/>
            <p:cNvSpPr>
              <a:spLocks/>
            </p:cNvSpPr>
            <p:nvPr/>
          </p:nvSpPr>
          <p:spPr bwMode="auto">
            <a:xfrm>
              <a:off x="5149" y="1553"/>
              <a:ext cx="54" cy="125"/>
            </a:xfrm>
            <a:custGeom>
              <a:avLst/>
              <a:gdLst>
                <a:gd name="T0" fmla="*/ 6 w 54"/>
                <a:gd name="T1" fmla="*/ 101 h 125"/>
                <a:gd name="T2" fmla="*/ 12 w 54"/>
                <a:gd name="T3" fmla="*/ 95 h 125"/>
                <a:gd name="T4" fmla="*/ 12 w 54"/>
                <a:gd name="T5" fmla="*/ 95 h 125"/>
                <a:gd name="T6" fmla="*/ 18 w 54"/>
                <a:gd name="T7" fmla="*/ 89 h 125"/>
                <a:gd name="T8" fmla="*/ 6 w 54"/>
                <a:gd name="T9" fmla="*/ 71 h 125"/>
                <a:gd name="T10" fmla="*/ 0 w 54"/>
                <a:gd name="T11" fmla="*/ 47 h 125"/>
                <a:gd name="T12" fmla="*/ 6 w 54"/>
                <a:gd name="T13" fmla="*/ 47 h 125"/>
                <a:gd name="T14" fmla="*/ 12 w 54"/>
                <a:gd name="T15" fmla="*/ 71 h 125"/>
                <a:gd name="T16" fmla="*/ 24 w 54"/>
                <a:gd name="T17" fmla="*/ 59 h 125"/>
                <a:gd name="T18" fmla="*/ 24 w 54"/>
                <a:gd name="T19" fmla="*/ 35 h 125"/>
                <a:gd name="T20" fmla="*/ 18 w 54"/>
                <a:gd name="T21" fmla="*/ 12 h 125"/>
                <a:gd name="T22" fmla="*/ 24 w 54"/>
                <a:gd name="T23" fmla="*/ 12 h 125"/>
                <a:gd name="T24" fmla="*/ 24 w 54"/>
                <a:gd name="T25" fmla="*/ 24 h 125"/>
                <a:gd name="T26" fmla="*/ 30 w 54"/>
                <a:gd name="T27" fmla="*/ 24 h 125"/>
                <a:gd name="T28" fmla="*/ 42 w 54"/>
                <a:gd name="T29" fmla="*/ 0 h 125"/>
                <a:gd name="T30" fmla="*/ 42 w 54"/>
                <a:gd name="T31" fmla="*/ 0 h 125"/>
                <a:gd name="T32" fmla="*/ 36 w 54"/>
                <a:gd name="T33" fmla="*/ 18 h 125"/>
                <a:gd name="T34" fmla="*/ 36 w 54"/>
                <a:gd name="T35" fmla="*/ 30 h 125"/>
                <a:gd name="T36" fmla="*/ 48 w 54"/>
                <a:gd name="T37" fmla="*/ 30 h 125"/>
                <a:gd name="T38" fmla="*/ 48 w 54"/>
                <a:gd name="T39" fmla="*/ 30 h 125"/>
                <a:gd name="T40" fmla="*/ 42 w 54"/>
                <a:gd name="T41" fmla="*/ 30 h 125"/>
                <a:gd name="T42" fmla="*/ 36 w 54"/>
                <a:gd name="T43" fmla="*/ 35 h 125"/>
                <a:gd name="T44" fmla="*/ 30 w 54"/>
                <a:gd name="T45" fmla="*/ 41 h 125"/>
                <a:gd name="T46" fmla="*/ 24 w 54"/>
                <a:gd name="T47" fmla="*/ 71 h 125"/>
                <a:gd name="T48" fmla="*/ 30 w 54"/>
                <a:gd name="T49" fmla="*/ 71 h 125"/>
                <a:gd name="T50" fmla="*/ 42 w 54"/>
                <a:gd name="T51" fmla="*/ 71 h 125"/>
                <a:gd name="T52" fmla="*/ 48 w 54"/>
                <a:gd name="T53" fmla="*/ 71 h 125"/>
                <a:gd name="T54" fmla="*/ 54 w 54"/>
                <a:gd name="T55" fmla="*/ 71 h 125"/>
                <a:gd name="T56" fmla="*/ 48 w 54"/>
                <a:gd name="T57" fmla="*/ 71 h 125"/>
                <a:gd name="T58" fmla="*/ 36 w 54"/>
                <a:gd name="T59" fmla="*/ 77 h 125"/>
                <a:gd name="T60" fmla="*/ 24 w 54"/>
                <a:gd name="T61" fmla="*/ 83 h 125"/>
                <a:gd name="T62" fmla="*/ 18 w 54"/>
                <a:gd name="T63" fmla="*/ 95 h 125"/>
                <a:gd name="T64" fmla="*/ 24 w 54"/>
                <a:gd name="T65" fmla="*/ 101 h 125"/>
                <a:gd name="T66" fmla="*/ 30 w 54"/>
                <a:gd name="T67" fmla="*/ 95 h 125"/>
                <a:gd name="T68" fmla="*/ 42 w 54"/>
                <a:gd name="T69" fmla="*/ 95 h 125"/>
                <a:gd name="T70" fmla="*/ 48 w 54"/>
                <a:gd name="T71" fmla="*/ 89 h 125"/>
                <a:gd name="T72" fmla="*/ 54 w 54"/>
                <a:gd name="T73" fmla="*/ 83 h 125"/>
                <a:gd name="T74" fmla="*/ 48 w 54"/>
                <a:gd name="T75" fmla="*/ 95 h 125"/>
                <a:gd name="T76" fmla="*/ 42 w 54"/>
                <a:gd name="T77" fmla="*/ 101 h 125"/>
                <a:gd name="T78" fmla="*/ 36 w 54"/>
                <a:gd name="T79" fmla="*/ 107 h 125"/>
                <a:gd name="T80" fmla="*/ 36 w 54"/>
                <a:gd name="T81" fmla="*/ 107 h 125"/>
                <a:gd name="T82" fmla="*/ 30 w 54"/>
                <a:gd name="T83" fmla="*/ 101 h 125"/>
                <a:gd name="T84" fmla="*/ 18 w 54"/>
                <a:gd name="T85" fmla="*/ 101 h 125"/>
                <a:gd name="T86" fmla="*/ 12 w 54"/>
                <a:gd name="T87" fmla="*/ 113 h 125"/>
                <a:gd name="T88" fmla="*/ 6 w 54"/>
                <a:gd name="T89" fmla="*/ 119 h 125"/>
                <a:gd name="T90" fmla="*/ 6 w 54"/>
                <a:gd name="T91" fmla="*/ 119 h 125"/>
                <a:gd name="T92" fmla="*/ 6 w 54"/>
                <a:gd name="T93" fmla="*/ 107 h 125"/>
                <a:gd name="T94" fmla="*/ 6 w 54"/>
                <a:gd name="T95" fmla="*/ 107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25"/>
                <a:gd name="T146" fmla="*/ 54 w 54"/>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25">
                  <a:moveTo>
                    <a:pt x="0" y="107"/>
                  </a:moveTo>
                  <a:lnTo>
                    <a:pt x="6" y="101"/>
                  </a:lnTo>
                  <a:lnTo>
                    <a:pt x="6" y="95"/>
                  </a:lnTo>
                  <a:lnTo>
                    <a:pt x="12" y="95"/>
                  </a:lnTo>
                  <a:lnTo>
                    <a:pt x="18" y="89"/>
                  </a:lnTo>
                  <a:lnTo>
                    <a:pt x="12" y="83"/>
                  </a:lnTo>
                  <a:lnTo>
                    <a:pt x="12" y="77"/>
                  </a:lnTo>
                  <a:lnTo>
                    <a:pt x="6" y="71"/>
                  </a:lnTo>
                  <a:lnTo>
                    <a:pt x="0" y="59"/>
                  </a:lnTo>
                  <a:lnTo>
                    <a:pt x="0" y="53"/>
                  </a:lnTo>
                  <a:lnTo>
                    <a:pt x="0" y="47"/>
                  </a:lnTo>
                  <a:lnTo>
                    <a:pt x="6" y="47"/>
                  </a:lnTo>
                  <a:lnTo>
                    <a:pt x="6" y="53"/>
                  </a:lnTo>
                  <a:lnTo>
                    <a:pt x="6" y="65"/>
                  </a:lnTo>
                  <a:lnTo>
                    <a:pt x="12" y="71"/>
                  </a:lnTo>
                  <a:lnTo>
                    <a:pt x="18" y="71"/>
                  </a:lnTo>
                  <a:lnTo>
                    <a:pt x="18" y="65"/>
                  </a:lnTo>
                  <a:lnTo>
                    <a:pt x="24" y="59"/>
                  </a:lnTo>
                  <a:lnTo>
                    <a:pt x="24" y="47"/>
                  </a:lnTo>
                  <a:lnTo>
                    <a:pt x="24" y="41"/>
                  </a:lnTo>
                  <a:lnTo>
                    <a:pt x="24" y="35"/>
                  </a:lnTo>
                  <a:lnTo>
                    <a:pt x="18" y="24"/>
                  </a:lnTo>
                  <a:lnTo>
                    <a:pt x="18" y="18"/>
                  </a:lnTo>
                  <a:lnTo>
                    <a:pt x="18" y="12"/>
                  </a:lnTo>
                  <a:lnTo>
                    <a:pt x="24" y="12"/>
                  </a:lnTo>
                  <a:lnTo>
                    <a:pt x="24" y="18"/>
                  </a:lnTo>
                  <a:lnTo>
                    <a:pt x="24" y="24"/>
                  </a:lnTo>
                  <a:lnTo>
                    <a:pt x="24" y="30"/>
                  </a:lnTo>
                  <a:lnTo>
                    <a:pt x="24" y="35"/>
                  </a:lnTo>
                  <a:lnTo>
                    <a:pt x="30" y="24"/>
                  </a:lnTo>
                  <a:lnTo>
                    <a:pt x="30" y="18"/>
                  </a:lnTo>
                  <a:lnTo>
                    <a:pt x="36" y="6"/>
                  </a:lnTo>
                  <a:lnTo>
                    <a:pt x="42" y="0"/>
                  </a:lnTo>
                  <a:lnTo>
                    <a:pt x="36" y="6"/>
                  </a:lnTo>
                  <a:lnTo>
                    <a:pt x="36" y="18"/>
                  </a:lnTo>
                  <a:lnTo>
                    <a:pt x="30" y="30"/>
                  </a:lnTo>
                  <a:lnTo>
                    <a:pt x="30" y="35"/>
                  </a:lnTo>
                  <a:lnTo>
                    <a:pt x="36" y="30"/>
                  </a:lnTo>
                  <a:lnTo>
                    <a:pt x="42" y="30"/>
                  </a:lnTo>
                  <a:lnTo>
                    <a:pt x="48" y="30"/>
                  </a:lnTo>
                  <a:lnTo>
                    <a:pt x="48" y="24"/>
                  </a:lnTo>
                  <a:lnTo>
                    <a:pt x="48" y="30"/>
                  </a:lnTo>
                  <a:lnTo>
                    <a:pt x="42" y="30"/>
                  </a:lnTo>
                  <a:lnTo>
                    <a:pt x="42" y="35"/>
                  </a:lnTo>
                  <a:lnTo>
                    <a:pt x="36" y="35"/>
                  </a:lnTo>
                  <a:lnTo>
                    <a:pt x="36" y="41"/>
                  </a:lnTo>
                  <a:lnTo>
                    <a:pt x="30" y="41"/>
                  </a:lnTo>
                  <a:lnTo>
                    <a:pt x="30" y="47"/>
                  </a:lnTo>
                  <a:lnTo>
                    <a:pt x="24" y="59"/>
                  </a:lnTo>
                  <a:lnTo>
                    <a:pt x="24" y="71"/>
                  </a:lnTo>
                  <a:lnTo>
                    <a:pt x="24" y="77"/>
                  </a:lnTo>
                  <a:lnTo>
                    <a:pt x="30" y="71"/>
                  </a:lnTo>
                  <a:lnTo>
                    <a:pt x="36" y="71"/>
                  </a:lnTo>
                  <a:lnTo>
                    <a:pt x="42" y="71"/>
                  </a:lnTo>
                  <a:lnTo>
                    <a:pt x="48" y="71"/>
                  </a:lnTo>
                  <a:lnTo>
                    <a:pt x="54" y="71"/>
                  </a:lnTo>
                  <a:lnTo>
                    <a:pt x="48" y="71"/>
                  </a:lnTo>
                  <a:lnTo>
                    <a:pt x="42" y="77"/>
                  </a:lnTo>
                  <a:lnTo>
                    <a:pt x="36" y="77"/>
                  </a:lnTo>
                  <a:lnTo>
                    <a:pt x="30" y="83"/>
                  </a:lnTo>
                  <a:lnTo>
                    <a:pt x="24" y="83"/>
                  </a:lnTo>
                  <a:lnTo>
                    <a:pt x="18" y="89"/>
                  </a:lnTo>
                  <a:lnTo>
                    <a:pt x="18" y="95"/>
                  </a:lnTo>
                  <a:lnTo>
                    <a:pt x="18" y="101"/>
                  </a:lnTo>
                  <a:lnTo>
                    <a:pt x="24" y="101"/>
                  </a:lnTo>
                  <a:lnTo>
                    <a:pt x="30" y="101"/>
                  </a:lnTo>
                  <a:lnTo>
                    <a:pt x="30" y="95"/>
                  </a:lnTo>
                  <a:lnTo>
                    <a:pt x="36" y="95"/>
                  </a:lnTo>
                  <a:lnTo>
                    <a:pt x="42" y="95"/>
                  </a:lnTo>
                  <a:lnTo>
                    <a:pt x="48" y="95"/>
                  </a:lnTo>
                  <a:lnTo>
                    <a:pt x="48" y="89"/>
                  </a:lnTo>
                  <a:lnTo>
                    <a:pt x="54" y="89"/>
                  </a:lnTo>
                  <a:lnTo>
                    <a:pt x="54" y="83"/>
                  </a:lnTo>
                  <a:lnTo>
                    <a:pt x="54" y="89"/>
                  </a:lnTo>
                  <a:lnTo>
                    <a:pt x="48" y="95"/>
                  </a:lnTo>
                  <a:lnTo>
                    <a:pt x="42" y="101"/>
                  </a:lnTo>
                  <a:lnTo>
                    <a:pt x="42" y="107"/>
                  </a:lnTo>
                  <a:lnTo>
                    <a:pt x="36" y="107"/>
                  </a:lnTo>
                  <a:lnTo>
                    <a:pt x="36" y="113"/>
                  </a:lnTo>
                  <a:lnTo>
                    <a:pt x="36" y="107"/>
                  </a:lnTo>
                  <a:lnTo>
                    <a:pt x="30" y="107"/>
                  </a:lnTo>
                  <a:lnTo>
                    <a:pt x="30" y="101"/>
                  </a:lnTo>
                  <a:lnTo>
                    <a:pt x="24" y="101"/>
                  </a:lnTo>
                  <a:lnTo>
                    <a:pt x="18" y="101"/>
                  </a:lnTo>
                  <a:lnTo>
                    <a:pt x="12" y="107"/>
                  </a:lnTo>
                  <a:lnTo>
                    <a:pt x="12" y="113"/>
                  </a:lnTo>
                  <a:lnTo>
                    <a:pt x="12" y="119"/>
                  </a:lnTo>
                  <a:lnTo>
                    <a:pt x="6" y="119"/>
                  </a:lnTo>
                  <a:lnTo>
                    <a:pt x="0" y="125"/>
                  </a:lnTo>
                  <a:lnTo>
                    <a:pt x="6" y="119"/>
                  </a:lnTo>
                  <a:lnTo>
                    <a:pt x="6" y="113"/>
                  </a:lnTo>
                  <a:lnTo>
                    <a:pt x="12" y="113"/>
                  </a:lnTo>
                  <a:lnTo>
                    <a:pt x="6" y="107"/>
                  </a:lnTo>
                  <a:lnTo>
                    <a:pt x="0" y="10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35" name="Freeform 714"/>
            <p:cNvSpPr>
              <a:spLocks/>
            </p:cNvSpPr>
            <p:nvPr/>
          </p:nvSpPr>
          <p:spPr bwMode="auto">
            <a:xfrm>
              <a:off x="5137" y="1618"/>
              <a:ext cx="12" cy="18"/>
            </a:xfrm>
            <a:custGeom>
              <a:avLst/>
              <a:gdLst>
                <a:gd name="T0" fmla="*/ 12 w 12"/>
                <a:gd name="T1" fmla="*/ 18 h 18"/>
                <a:gd name="T2" fmla="*/ 6 w 12"/>
                <a:gd name="T3" fmla="*/ 18 h 18"/>
                <a:gd name="T4" fmla="*/ 6 w 12"/>
                <a:gd name="T5" fmla="*/ 18 h 18"/>
                <a:gd name="T6" fmla="*/ 6 w 12"/>
                <a:gd name="T7" fmla="*/ 18 h 18"/>
                <a:gd name="T8" fmla="*/ 6 w 12"/>
                <a:gd name="T9" fmla="*/ 18 h 18"/>
                <a:gd name="T10" fmla="*/ 0 w 12"/>
                <a:gd name="T11" fmla="*/ 12 h 18"/>
                <a:gd name="T12" fmla="*/ 0 w 12"/>
                <a:gd name="T13" fmla="*/ 12 h 18"/>
                <a:gd name="T14" fmla="*/ 0 w 12"/>
                <a:gd name="T15" fmla="*/ 6 h 18"/>
                <a:gd name="T16" fmla="*/ 0 w 12"/>
                <a:gd name="T17" fmla="*/ 6 h 18"/>
                <a:gd name="T18" fmla="*/ 0 w 12"/>
                <a:gd name="T19" fmla="*/ 0 h 18"/>
                <a:gd name="T20" fmla="*/ 0 w 12"/>
                <a:gd name="T21" fmla="*/ 0 h 18"/>
                <a:gd name="T22" fmla="*/ 6 w 12"/>
                <a:gd name="T23" fmla="*/ 6 h 18"/>
                <a:gd name="T24" fmla="*/ 6 w 12"/>
                <a:gd name="T25" fmla="*/ 6 h 18"/>
                <a:gd name="T26" fmla="*/ 6 w 12"/>
                <a:gd name="T27" fmla="*/ 6 h 18"/>
                <a:gd name="T28" fmla="*/ 6 w 12"/>
                <a:gd name="T29" fmla="*/ 12 h 18"/>
                <a:gd name="T30" fmla="*/ 6 w 12"/>
                <a:gd name="T31" fmla="*/ 12 h 18"/>
                <a:gd name="T32" fmla="*/ 12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8"/>
                  </a:moveTo>
                  <a:lnTo>
                    <a:pt x="6" y="18"/>
                  </a:lnTo>
                  <a:lnTo>
                    <a:pt x="0" y="12"/>
                  </a:lnTo>
                  <a:lnTo>
                    <a:pt x="0" y="6"/>
                  </a:lnTo>
                  <a:lnTo>
                    <a:pt x="0" y="0"/>
                  </a:lnTo>
                  <a:lnTo>
                    <a:pt x="6" y="6"/>
                  </a:lnTo>
                  <a:lnTo>
                    <a:pt x="6" y="12"/>
                  </a:lnTo>
                  <a:lnTo>
                    <a:pt x="12" y="1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36" name="Freeform 715"/>
            <p:cNvSpPr>
              <a:spLocks/>
            </p:cNvSpPr>
            <p:nvPr/>
          </p:nvSpPr>
          <p:spPr bwMode="auto">
            <a:xfrm>
              <a:off x="5209" y="1618"/>
              <a:ext cx="173" cy="102"/>
            </a:xfrm>
            <a:custGeom>
              <a:avLst/>
              <a:gdLst>
                <a:gd name="T0" fmla="*/ 18 w 173"/>
                <a:gd name="T1" fmla="*/ 72 h 102"/>
                <a:gd name="T2" fmla="*/ 36 w 173"/>
                <a:gd name="T3" fmla="*/ 60 h 102"/>
                <a:gd name="T4" fmla="*/ 42 w 173"/>
                <a:gd name="T5" fmla="*/ 36 h 102"/>
                <a:gd name="T6" fmla="*/ 60 w 173"/>
                <a:gd name="T7" fmla="*/ 18 h 102"/>
                <a:gd name="T8" fmla="*/ 72 w 173"/>
                <a:gd name="T9" fmla="*/ 0 h 102"/>
                <a:gd name="T10" fmla="*/ 78 w 173"/>
                <a:gd name="T11" fmla="*/ 0 h 102"/>
                <a:gd name="T12" fmla="*/ 66 w 173"/>
                <a:gd name="T13" fmla="*/ 12 h 102"/>
                <a:gd name="T14" fmla="*/ 54 w 173"/>
                <a:gd name="T15" fmla="*/ 30 h 102"/>
                <a:gd name="T16" fmla="*/ 48 w 173"/>
                <a:gd name="T17" fmla="*/ 48 h 102"/>
                <a:gd name="T18" fmla="*/ 48 w 173"/>
                <a:gd name="T19" fmla="*/ 54 h 102"/>
                <a:gd name="T20" fmla="*/ 60 w 173"/>
                <a:gd name="T21" fmla="*/ 48 h 102"/>
                <a:gd name="T22" fmla="*/ 72 w 173"/>
                <a:gd name="T23" fmla="*/ 36 h 102"/>
                <a:gd name="T24" fmla="*/ 90 w 173"/>
                <a:gd name="T25" fmla="*/ 18 h 102"/>
                <a:gd name="T26" fmla="*/ 114 w 173"/>
                <a:gd name="T27" fmla="*/ 0 h 102"/>
                <a:gd name="T28" fmla="*/ 120 w 173"/>
                <a:gd name="T29" fmla="*/ 0 h 102"/>
                <a:gd name="T30" fmla="*/ 102 w 173"/>
                <a:gd name="T31" fmla="*/ 12 h 102"/>
                <a:gd name="T32" fmla="*/ 84 w 173"/>
                <a:gd name="T33" fmla="*/ 36 h 102"/>
                <a:gd name="T34" fmla="*/ 84 w 173"/>
                <a:gd name="T35" fmla="*/ 42 h 102"/>
                <a:gd name="T36" fmla="*/ 96 w 173"/>
                <a:gd name="T37" fmla="*/ 36 h 102"/>
                <a:gd name="T38" fmla="*/ 108 w 173"/>
                <a:gd name="T39" fmla="*/ 36 h 102"/>
                <a:gd name="T40" fmla="*/ 125 w 173"/>
                <a:gd name="T41" fmla="*/ 24 h 102"/>
                <a:gd name="T42" fmla="*/ 149 w 173"/>
                <a:gd name="T43" fmla="*/ 12 h 102"/>
                <a:gd name="T44" fmla="*/ 155 w 173"/>
                <a:gd name="T45" fmla="*/ 12 h 102"/>
                <a:gd name="T46" fmla="*/ 137 w 173"/>
                <a:gd name="T47" fmla="*/ 18 h 102"/>
                <a:gd name="T48" fmla="*/ 120 w 173"/>
                <a:gd name="T49" fmla="*/ 36 h 102"/>
                <a:gd name="T50" fmla="*/ 137 w 173"/>
                <a:gd name="T51" fmla="*/ 36 h 102"/>
                <a:gd name="T52" fmla="*/ 161 w 173"/>
                <a:gd name="T53" fmla="*/ 30 h 102"/>
                <a:gd name="T54" fmla="*/ 173 w 173"/>
                <a:gd name="T55" fmla="*/ 30 h 102"/>
                <a:gd name="T56" fmla="*/ 155 w 173"/>
                <a:gd name="T57" fmla="*/ 36 h 102"/>
                <a:gd name="T58" fmla="*/ 125 w 173"/>
                <a:gd name="T59" fmla="*/ 42 h 102"/>
                <a:gd name="T60" fmla="*/ 131 w 173"/>
                <a:gd name="T61" fmla="*/ 54 h 102"/>
                <a:gd name="T62" fmla="*/ 149 w 173"/>
                <a:gd name="T63" fmla="*/ 60 h 102"/>
                <a:gd name="T64" fmla="*/ 155 w 173"/>
                <a:gd name="T65" fmla="*/ 66 h 102"/>
                <a:gd name="T66" fmla="*/ 137 w 173"/>
                <a:gd name="T67" fmla="*/ 60 h 102"/>
                <a:gd name="T68" fmla="*/ 114 w 173"/>
                <a:gd name="T69" fmla="*/ 48 h 102"/>
                <a:gd name="T70" fmla="*/ 102 w 173"/>
                <a:gd name="T71" fmla="*/ 48 h 102"/>
                <a:gd name="T72" fmla="*/ 84 w 173"/>
                <a:gd name="T73" fmla="*/ 48 h 102"/>
                <a:gd name="T74" fmla="*/ 90 w 173"/>
                <a:gd name="T75" fmla="*/ 60 h 102"/>
                <a:gd name="T76" fmla="*/ 108 w 173"/>
                <a:gd name="T77" fmla="*/ 72 h 102"/>
                <a:gd name="T78" fmla="*/ 120 w 173"/>
                <a:gd name="T79" fmla="*/ 78 h 102"/>
                <a:gd name="T80" fmla="*/ 125 w 173"/>
                <a:gd name="T81" fmla="*/ 84 h 102"/>
                <a:gd name="T82" fmla="*/ 108 w 173"/>
                <a:gd name="T83" fmla="*/ 72 h 102"/>
                <a:gd name="T84" fmla="*/ 84 w 173"/>
                <a:gd name="T85" fmla="*/ 60 h 102"/>
                <a:gd name="T86" fmla="*/ 72 w 173"/>
                <a:gd name="T87" fmla="*/ 54 h 102"/>
                <a:gd name="T88" fmla="*/ 60 w 173"/>
                <a:gd name="T89" fmla="*/ 60 h 102"/>
                <a:gd name="T90" fmla="*/ 48 w 173"/>
                <a:gd name="T91" fmla="*/ 60 h 102"/>
                <a:gd name="T92" fmla="*/ 48 w 173"/>
                <a:gd name="T93" fmla="*/ 66 h 102"/>
                <a:gd name="T94" fmla="*/ 66 w 173"/>
                <a:gd name="T95" fmla="*/ 78 h 102"/>
                <a:gd name="T96" fmla="*/ 84 w 173"/>
                <a:gd name="T97" fmla="*/ 96 h 102"/>
                <a:gd name="T98" fmla="*/ 90 w 173"/>
                <a:gd name="T99" fmla="*/ 102 h 102"/>
                <a:gd name="T100" fmla="*/ 66 w 173"/>
                <a:gd name="T101" fmla="*/ 90 h 102"/>
                <a:gd name="T102" fmla="*/ 42 w 173"/>
                <a:gd name="T103" fmla="*/ 72 h 102"/>
                <a:gd name="T104" fmla="*/ 30 w 173"/>
                <a:gd name="T105" fmla="*/ 78 h 102"/>
                <a:gd name="T106" fmla="*/ 6 w 173"/>
                <a:gd name="T107" fmla="*/ 84 h 102"/>
                <a:gd name="T108" fmla="*/ 6 w 173"/>
                <a:gd name="T109" fmla="*/ 78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3"/>
                <a:gd name="T166" fmla="*/ 0 h 102"/>
                <a:gd name="T167" fmla="*/ 173 w 173"/>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3" h="102">
                  <a:moveTo>
                    <a:pt x="6" y="78"/>
                  </a:moveTo>
                  <a:lnTo>
                    <a:pt x="12" y="78"/>
                  </a:lnTo>
                  <a:lnTo>
                    <a:pt x="12" y="72"/>
                  </a:lnTo>
                  <a:lnTo>
                    <a:pt x="18" y="72"/>
                  </a:lnTo>
                  <a:lnTo>
                    <a:pt x="24" y="66"/>
                  </a:lnTo>
                  <a:lnTo>
                    <a:pt x="30" y="66"/>
                  </a:lnTo>
                  <a:lnTo>
                    <a:pt x="30" y="60"/>
                  </a:lnTo>
                  <a:lnTo>
                    <a:pt x="36" y="60"/>
                  </a:lnTo>
                  <a:lnTo>
                    <a:pt x="36" y="54"/>
                  </a:lnTo>
                  <a:lnTo>
                    <a:pt x="42" y="48"/>
                  </a:lnTo>
                  <a:lnTo>
                    <a:pt x="42" y="36"/>
                  </a:lnTo>
                  <a:lnTo>
                    <a:pt x="48" y="30"/>
                  </a:lnTo>
                  <a:lnTo>
                    <a:pt x="48" y="24"/>
                  </a:lnTo>
                  <a:lnTo>
                    <a:pt x="54" y="24"/>
                  </a:lnTo>
                  <a:lnTo>
                    <a:pt x="60" y="18"/>
                  </a:lnTo>
                  <a:lnTo>
                    <a:pt x="60" y="12"/>
                  </a:lnTo>
                  <a:lnTo>
                    <a:pt x="66" y="6"/>
                  </a:lnTo>
                  <a:lnTo>
                    <a:pt x="72" y="6"/>
                  </a:lnTo>
                  <a:lnTo>
                    <a:pt x="72" y="0"/>
                  </a:lnTo>
                  <a:lnTo>
                    <a:pt x="78" y="0"/>
                  </a:lnTo>
                  <a:lnTo>
                    <a:pt x="78" y="6"/>
                  </a:lnTo>
                  <a:lnTo>
                    <a:pt x="72" y="6"/>
                  </a:lnTo>
                  <a:lnTo>
                    <a:pt x="66" y="12"/>
                  </a:lnTo>
                  <a:lnTo>
                    <a:pt x="66" y="18"/>
                  </a:lnTo>
                  <a:lnTo>
                    <a:pt x="60" y="18"/>
                  </a:lnTo>
                  <a:lnTo>
                    <a:pt x="54" y="24"/>
                  </a:lnTo>
                  <a:lnTo>
                    <a:pt x="54" y="30"/>
                  </a:lnTo>
                  <a:lnTo>
                    <a:pt x="48" y="30"/>
                  </a:lnTo>
                  <a:lnTo>
                    <a:pt x="48" y="36"/>
                  </a:lnTo>
                  <a:lnTo>
                    <a:pt x="48" y="42"/>
                  </a:lnTo>
                  <a:lnTo>
                    <a:pt x="48" y="48"/>
                  </a:lnTo>
                  <a:lnTo>
                    <a:pt x="48" y="54"/>
                  </a:lnTo>
                  <a:lnTo>
                    <a:pt x="54" y="54"/>
                  </a:lnTo>
                  <a:lnTo>
                    <a:pt x="54" y="48"/>
                  </a:lnTo>
                  <a:lnTo>
                    <a:pt x="60" y="48"/>
                  </a:lnTo>
                  <a:lnTo>
                    <a:pt x="60" y="42"/>
                  </a:lnTo>
                  <a:lnTo>
                    <a:pt x="66" y="42"/>
                  </a:lnTo>
                  <a:lnTo>
                    <a:pt x="72" y="36"/>
                  </a:lnTo>
                  <a:lnTo>
                    <a:pt x="78" y="30"/>
                  </a:lnTo>
                  <a:lnTo>
                    <a:pt x="84" y="24"/>
                  </a:lnTo>
                  <a:lnTo>
                    <a:pt x="90" y="18"/>
                  </a:lnTo>
                  <a:lnTo>
                    <a:pt x="96" y="12"/>
                  </a:lnTo>
                  <a:lnTo>
                    <a:pt x="102" y="6"/>
                  </a:lnTo>
                  <a:lnTo>
                    <a:pt x="108" y="6"/>
                  </a:lnTo>
                  <a:lnTo>
                    <a:pt x="114" y="0"/>
                  </a:lnTo>
                  <a:lnTo>
                    <a:pt x="120" y="0"/>
                  </a:lnTo>
                  <a:lnTo>
                    <a:pt x="114" y="6"/>
                  </a:lnTo>
                  <a:lnTo>
                    <a:pt x="108" y="6"/>
                  </a:lnTo>
                  <a:lnTo>
                    <a:pt x="102" y="12"/>
                  </a:lnTo>
                  <a:lnTo>
                    <a:pt x="96" y="18"/>
                  </a:lnTo>
                  <a:lnTo>
                    <a:pt x="90" y="24"/>
                  </a:lnTo>
                  <a:lnTo>
                    <a:pt x="84" y="30"/>
                  </a:lnTo>
                  <a:lnTo>
                    <a:pt x="84" y="36"/>
                  </a:lnTo>
                  <a:lnTo>
                    <a:pt x="78" y="36"/>
                  </a:lnTo>
                  <a:lnTo>
                    <a:pt x="78" y="42"/>
                  </a:lnTo>
                  <a:lnTo>
                    <a:pt x="84" y="42"/>
                  </a:lnTo>
                  <a:lnTo>
                    <a:pt x="90" y="42"/>
                  </a:lnTo>
                  <a:lnTo>
                    <a:pt x="90" y="36"/>
                  </a:lnTo>
                  <a:lnTo>
                    <a:pt x="96" y="36"/>
                  </a:lnTo>
                  <a:lnTo>
                    <a:pt x="102" y="36"/>
                  </a:lnTo>
                  <a:lnTo>
                    <a:pt x="108" y="36"/>
                  </a:lnTo>
                  <a:lnTo>
                    <a:pt x="114" y="30"/>
                  </a:lnTo>
                  <a:lnTo>
                    <a:pt x="120" y="30"/>
                  </a:lnTo>
                  <a:lnTo>
                    <a:pt x="125" y="24"/>
                  </a:lnTo>
                  <a:lnTo>
                    <a:pt x="131" y="18"/>
                  </a:lnTo>
                  <a:lnTo>
                    <a:pt x="137" y="18"/>
                  </a:lnTo>
                  <a:lnTo>
                    <a:pt x="143" y="12"/>
                  </a:lnTo>
                  <a:lnTo>
                    <a:pt x="149" y="12"/>
                  </a:lnTo>
                  <a:lnTo>
                    <a:pt x="155" y="12"/>
                  </a:lnTo>
                  <a:lnTo>
                    <a:pt x="149" y="12"/>
                  </a:lnTo>
                  <a:lnTo>
                    <a:pt x="149" y="18"/>
                  </a:lnTo>
                  <a:lnTo>
                    <a:pt x="143" y="18"/>
                  </a:lnTo>
                  <a:lnTo>
                    <a:pt x="137" y="18"/>
                  </a:lnTo>
                  <a:lnTo>
                    <a:pt x="131" y="24"/>
                  </a:lnTo>
                  <a:lnTo>
                    <a:pt x="125" y="30"/>
                  </a:lnTo>
                  <a:lnTo>
                    <a:pt x="120" y="36"/>
                  </a:lnTo>
                  <a:lnTo>
                    <a:pt x="125" y="36"/>
                  </a:lnTo>
                  <a:lnTo>
                    <a:pt x="131" y="36"/>
                  </a:lnTo>
                  <a:lnTo>
                    <a:pt x="137" y="36"/>
                  </a:lnTo>
                  <a:lnTo>
                    <a:pt x="143" y="36"/>
                  </a:lnTo>
                  <a:lnTo>
                    <a:pt x="149" y="30"/>
                  </a:lnTo>
                  <a:lnTo>
                    <a:pt x="155" y="30"/>
                  </a:lnTo>
                  <a:lnTo>
                    <a:pt x="161" y="30"/>
                  </a:lnTo>
                  <a:lnTo>
                    <a:pt x="167" y="30"/>
                  </a:lnTo>
                  <a:lnTo>
                    <a:pt x="173" y="24"/>
                  </a:lnTo>
                  <a:lnTo>
                    <a:pt x="173" y="30"/>
                  </a:lnTo>
                  <a:lnTo>
                    <a:pt x="167" y="30"/>
                  </a:lnTo>
                  <a:lnTo>
                    <a:pt x="161" y="36"/>
                  </a:lnTo>
                  <a:lnTo>
                    <a:pt x="155" y="36"/>
                  </a:lnTo>
                  <a:lnTo>
                    <a:pt x="149" y="36"/>
                  </a:lnTo>
                  <a:lnTo>
                    <a:pt x="143" y="42"/>
                  </a:lnTo>
                  <a:lnTo>
                    <a:pt x="137" y="42"/>
                  </a:lnTo>
                  <a:lnTo>
                    <a:pt x="125" y="42"/>
                  </a:lnTo>
                  <a:lnTo>
                    <a:pt x="120" y="42"/>
                  </a:lnTo>
                  <a:lnTo>
                    <a:pt x="125" y="48"/>
                  </a:lnTo>
                  <a:lnTo>
                    <a:pt x="131" y="54"/>
                  </a:lnTo>
                  <a:lnTo>
                    <a:pt x="137" y="54"/>
                  </a:lnTo>
                  <a:lnTo>
                    <a:pt x="143" y="60"/>
                  </a:lnTo>
                  <a:lnTo>
                    <a:pt x="149" y="60"/>
                  </a:lnTo>
                  <a:lnTo>
                    <a:pt x="155" y="60"/>
                  </a:lnTo>
                  <a:lnTo>
                    <a:pt x="155" y="66"/>
                  </a:lnTo>
                  <a:lnTo>
                    <a:pt x="149" y="66"/>
                  </a:lnTo>
                  <a:lnTo>
                    <a:pt x="143" y="66"/>
                  </a:lnTo>
                  <a:lnTo>
                    <a:pt x="137" y="60"/>
                  </a:lnTo>
                  <a:lnTo>
                    <a:pt x="131" y="60"/>
                  </a:lnTo>
                  <a:lnTo>
                    <a:pt x="125" y="54"/>
                  </a:lnTo>
                  <a:lnTo>
                    <a:pt x="120" y="54"/>
                  </a:lnTo>
                  <a:lnTo>
                    <a:pt x="114" y="48"/>
                  </a:lnTo>
                  <a:lnTo>
                    <a:pt x="108" y="48"/>
                  </a:lnTo>
                  <a:lnTo>
                    <a:pt x="102" y="48"/>
                  </a:lnTo>
                  <a:lnTo>
                    <a:pt x="96" y="48"/>
                  </a:lnTo>
                  <a:lnTo>
                    <a:pt x="90" y="48"/>
                  </a:lnTo>
                  <a:lnTo>
                    <a:pt x="84" y="48"/>
                  </a:lnTo>
                  <a:lnTo>
                    <a:pt x="84" y="54"/>
                  </a:lnTo>
                  <a:lnTo>
                    <a:pt x="90" y="54"/>
                  </a:lnTo>
                  <a:lnTo>
                    <a:pt x="90" y="60"/>
                  </a:lnTo>
                  <a:lnTo>
                    <a:pt x="96" y="60"/>
                  </a:lnTo>
                  <a:lnTo>
                    <a:pt x="102" y="66"/>
                  </a:lnTo>
                  <a:lnTo>
                    <a:pt x="108" y="72"/>
                  </a:lnTo>
                  <a:lnTo>
                    <a:pt x="114" y="72"/>
                  </a:lnTo>
                  <a:lnTo>
                    <a:pt x="120" y="78"/>
                  </a:lnTo>
                  <a:lnTo>
                    <a:pt x="125" y="84"/>
                  </a:lnTo>
                  <a:lnTo>
                    <a:pt x="131" y="84"/>
                  </a:lnTo>
                  <a:lnTo>
                    <a:pt x="125" y="84"/>
                  </a:lnTo>
                  <a:lnTo>
                    <a:pt x="120" y="84"/>
                  </a:lnTo>
                  <a:lnTo>
                    <a:pt x="120" y="78"/>
                  </a:lnTo>
                  <a:lnTo>
                    <a:pt x="114" y="78"/>
                  </a:lnTo>
                  <a:lnTo>
                    <a:pt x="108" y="72"/>
                  </a:lnTo>
                  <a:lnTo>
                    <a:pt x="96" y="72"/>
                  </a:lnTo>
                  <a:lnTo>
                    <a:pt x="90" y="66"/>
                  </a:lnTo>
                  <a:lnTo>
                    <a:pt x="90" y="60"/>
                  </a:lnTo>
                  <a:lnTo>
                    <a:pt x="84" y="60"/>
                  </a:lnTo>
                  <a:lnTo>
                    <a:pt x="78" y="54"/>
                  </a:lnTo>
                  <a:lnTo>
                    <a:pt x="72" y="54"/>
                  </a:lnTo>
                  <a:lnTo>
                    <a:pt x="66" y="54"/>
                  </a:lnTo>
                  <a:lnTo>
                    <a:pt x="66" y="60"/>
                  </a:lnTo>
                  <a:lnTo>
                    <a:pt x="60" y="60"/>
                  </a:lnTo>
                  <a:lnTo>
                    <a:pt x="54" y="60"/>
                  </a:lnTo>
                  <a:lnTo>
                    <a:pt x="48" y="60"/>
                  </a:lnTo>
                  <a:lnTo>
                    <a:pt x="48" y="66"/>
                  </a:lnTo>
                  <a:lnTo>
                    <a:pt x="48" y="72"/>
                  </a:lnTo>
                  <a:lnTo>
                    <a:pt x="54" y="72"/>
                  </a:lnTo>
                  <a:lnTo>
                    <a:pt x="60" y="78"/>
                  </a:lnTo>
                  <a:lnTo>
                    <a:pt x="66" y="78"/>
                  </a:lnTo>
                  <a:lnTo>
                    <a:pt x="72" y="84"/>
                  </a:lnTo>
                  <a:lnTo>
                    <a:pt x="78" y="90"/>
                  </a:lnTo>
                  <a:lnTo>
                    <a:pt x="84" y="96"/>
                  </a:lnTo>
                  <a:lnTo>
                    <a:pt x="90" y="96"/>
                  </a:lnTo>
                  <a:lnTo>
                    <a:pt x="90" y="102"/>
                  </a:lnTo>
                  <a:lnTo>
                    <a:pt x="84" y="96"/>
                  </a:lnTo>
                  <a:lnTo>
                    <a:pt x="78" y="96"/>
                  </a:lnTo>
                  <a:lnTo>
                    <a:pt x="72" y="90"/>
                  </a:lnTo>
                  <a:lnTo>
                    <a:pt x="66" y="90"/>
                  </a:lnTo>
                  <a:lnTo>
                    <a:pt x="60" y="84"/>
                  </a:lnTo>
                  <a:lnTo>
                    <a:pt x="54" y="78"/>
                  </a:lnTo>
                  <a:lnTo>
                    <a:pt x="48" y="78"/>
                  </a:lnTo>
                  <a:lnTo>
                    <a:pt x="42" y="72"/>
                  </a:lnTo>
                  <a:lnTo>
                    <a:pt x="36" y="72"/>
                  </a:lnTo>
                  <a:lnTo>
                    <a:pt x="30" y="78"/>
                  </a:lnTo>
                  <a:lnTo>
                    <a:pt x="24" y="78"/>
                  </a:lnTo>
                  <a:lnTo>
                    <a:pt x="18" y="78"/>
                  </a:lnTo>
                  <a:lnTo>
                    <a:pt x="12" y="84"/>
                  </a:lnTo>
                  <a:lnTo>
                    <a:pt x="6" y="84"/>
                  </a:lnTo>
                  <a:lnTo>
                    <a:pt x="0" y="84"/>
                  </a:lnTo>
                  <a:lnTo>
                    <a:pt x="6" y="84"/>
                  </a:lnTo>
                  <a:lnTo>
                    <a:pt x="6" y="7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37" name="Freeform 716"/>
            <p:cNvSpPr>
              <a:spLocks/>
            </p:cNvSpPr>
            <p:nvPr/>
          </p:nvSpPr>
          <p:spPr bwMode="auto">
            <a:xfrm>
              <a:off x="5179" y="1720"/>
              <a:ext cx="120" cy="102"/>
            </a:xfrm>
            <a:custGeom>
              <a:avLst/>
              <a:gdLst>
                <a:gd name="T0" fmla="*/ 6 w 120"/>
                <a:gd name="T1" fmla="*/ 6 h 102"/>
                <a:gd name="T2" fmla="*/ 12 w 120"/>
                <a:gd name="T3" fmla="*/ 12 h 102"/>
                <a:gd name="T4" fmla="*/ 24 w 120"/>
                <a:gd name="T5" fmla="*/ 12 h 102"/>
                <a:gd name="T6" fmla="*/ 42 w 120"/>
                <a:gd name="T7" fmla="*/ 6 h 102"/>
                <a:gd name="T8" fmla="*/ 72 w 120"/>
                <a:gd name="T9" fmla="*/ 6 h 102"/>
                <a:gd name="T10" fmla="*/ 84 w 120"/>
                <a:gd name="T11" fmla="*/ 12 h 102"/>
                <a:gd name="T12" fmla="*/ 72 w 120"/>
                <a:gd name="T13" fmla="*/ 12 h 102"/>
                <a:gd name="T14" fmla="*/ 60 w 120"/>
                <a:gd name="T15" fmla="*/ 12 h 102"/>
                <a:gd name="T16" fmla="*/ 36 w 120"/>
                <a:gd name="T17" fmla="*/ 12 h 102"/>
                <a:gd name="T18" fmla="*/ 30 w 120"/>
                <a:gd name="T19" fmla="*/ 18 h 102"/>
                <a:gd name="T20" fmla="*/ 42 w 120"/>
                <a:gd name="T21" fmla="*/ 24 h 102"/>
                <a:gd name="T22" fmla="*/ 48 w 120"/>
                <a:gd name="T23" fmla="*/ 24 h 102"/>
                <a:gd name="T24" fmla="*/ 66 w 120"/>
                <a:gd name="T25" fmla="*/ 24 h 102"/>
                <a:gd name="T26" fmla="*/ 90 w 120"/>
                <a:gd name="T27" fmla="*/ 30 h 102"/>
                <a:gd name="T28" fmla="*/ 108 w 120"/>
                <a:gd name="T29" fmla="*/ 36 h 102"/>
                <a:gd name="T30" fmla="*/ 108 w 120"/>
                <a:gd name="T31" fmla="*/ 42 h 102"/>
                <a:gd name="T32" fmla="*/ 96 w 120"/>
                <a:gd name="T33" fmla="*/ 36 h 102"/>
                <a:gd name="T34" fmla="*/ 78 w 120"/>
                <a:gd name="T35" fmla="*/ 30 h 102"/>
                <a:gd name="T36" fmla="*/ 60 w 120"/>
                <a:gd name="T37" fmla="*/ 36 h 102"/>
                <a:gd name="T38" fmla="*/ 72 w 120"/>
                <a:gd name="T39" fmla="*/ 42 h 102"/>
                <a:gd name="T40" fmla="*/ 84 w 120"/>
                <a:gd name="T41" fmla="*/ 48 h 102"/>
                <a:gd name="T42" fmla="*/ 108 w 120"/>
                <a:gd name="T43" fmla="*/ 54 h 102"/>
                <a:gd name="T44" fmla="*/ 120 w 120"/>
                <a:gd name="T45" fmla="*/ 66 h 102"/>
                <a:gd name="T46" fmla="*/ 108 w 120"/>
                <a:gd name="T47" fmla="*/ 60 h 102"/>
                <a:gd name="T48" fmla="*/ 96 w 120"/>
                <a:gd name="T49" fmla="*/ 54 h 102"/>
                <a:gd name="T50" fmla="*/ 90 w 120"/>
                <a:gd name="T51" fmla="*/ 60 h 102"/>
                <a:gd name="T52" fmla="*/ 108 w 120"/>
                <a:gd name="T53" fmla="*/ 72 h 102"/>
                <a:gd name="T54" fmla="*/ 114 w 120"/>
                <a:gd name="T55" fmla="*/ 84 h 102"/>
                <a:gd name="T56" fmla="*/ 120 w 120"/>
                <a:gd name="T57" fmla="*/ 96 h 102"/>
                <a:gd name="T58" fmla="*/ 120 w 120"/>
                <a:gd name="T59" fmla="*/ 96 h 102"/>
                <a:gd name="T60" fmla="*/ 102 w 120"/>
                <a:gd name="T61" fmla="*/ 78 h 102"/>
                <a:gd name="T62" fmla="*/ 84 w 120"/>
                <a:gd name="T63" fmla="*/ 60 h 102"/>
                <a:gd name="T64" fmla="*/ 78 w 120"/>
                <a:gd name="T65" fmla="*/ 54 h 102"/>
                <a:gd name="T66" fmla="*/ 78 w 120"/>
                <a:gd name="T67" fmla="*/ 66 h 102"/>
                <a:gd name="T68" fmla="*/ 90 w 120"/>
                <a:gd name="T69" fmla="*/ 90 h 102"/>
                <a:gd name="T70" fmla="*/ 84 w 120"/>
                <a:gd name="T71" fmla="*/ 90 h 102"/>
                <a:gd name="T72" fmla="*/ 78 w 120"/>
                <a:gd name="T73" fmla="*/ 72 h 102"/>
                <a:gd name="T74" fmla="*/ 66 w 120"/>
                <a:gd name="T75" fmla="*/ 48 h 102"/>
                <a:gd name="T76" fmla="*/ 60 w 120"/>
                <a:gd name="T77" fmla="*/ 42 h 102"/>
                <a:gd name="T78" fmla="*/ 54 w 120"/>
                <a:gd name="T79" fmla="*/ 36 h 102"/>
                <a:gd name="T80" fmla="*/ 48 w 120"/>
                <a:gd name="T81" fmla="*/ 36 h 102"/>
                <a:gd name="T82" fmla="*/ 48 w 120"/>
                <a:gd name="T83" fmla="*/ 48 h 102"/>
                <a:gd name="T84" fmla="*/ 60 w 120"/>
                <a:gd name="T85" fmla="*/ 78 h 102"/>
                <a:gd name="T86" fmla="*/ 60 w 120"/>
                <a:gd name="T87" fmla="*/ 84 h 102"/>
                <a:gd name="T88" fmla="*/ 54 w 120"/>
                <a:gd name="T89" fmla="*/ 72 h 102"/>
                <a:gd name="T90" fmla="*/ 42 w 120"/>
                <a:gd name="T91" fmla="*/ 54 h 102"/>
                <a:gd name="T92" fmla="*/ 42 w 120"/>
                <a:gd name="T93" fmla="*/ 30 h 102"/>
                <a:gd name="T94" fmla="*/ 36 w 120"/>
                <a:gd name="T95" fmla="*/ 24 h 102"/>
                <a:gd name="T96" fmla="*/ 24 w 120"/>
                <a:gd name="T97" fmla="*/ 24 h 102"/>
                <a:gd name="T98" fmla="*/ 24 w 120"/>
                <a:gd name="T99" fmla="*/ 24 h 102"/>
                <a:gd name="T100" fmla="*/ 24 w 120"/>
                <a:gd name="T101" fmla="*/ 48 h 102"/>
                <a:gd name="T102" fmla="*/ 30 w 120"/>
                <a:gd name="T103" fmla="*/ 66 h 102"/>
                <a:gd name="T104" fmla="*/ 30 w 120"/>
                <a:gd name="T105" fmla="*/ 72 h 102"/>
                <a:gd name="T106" fmla="*/ 24 w 120"/>
                <a:gd name="T107" fmla="*/ 54 h 102"/>
                <a:gd name="T108" fmla="*/ 18 w 120"/>
                <a:gd name="T109" fmla="*/ 18 h 102"/>
                <a:gd name="T110" fmla="*/ 6 w 120"/>
                <a:gd name="T111" fmla="*/ 12 h 102"/>
                <a:gd name="T112" fmla="*/ 0 w 120"/>
                <a:gd name="T113" fmla="*/ 6 h 102"/>
                <a:gd name="T114" fmla="*/ 0 w 120"/>
                <a:gd name="T115" fmla="*/ 0 h 102"/>
                <a:gd name="T116" fmla="*/ 0 w 120"/>
                <a:gd name="T117" fmla="*/ 0 h 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
                <a:gd name="T178" fmla="*/ 0 h 102"/>
                <a:gd name="T179" fmla="*/ 120 w 120"/>
                <a:gd name="T180" fmla="*/ 102 h 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 h="102">
                  <a:moveTo>
                    <a:pt x="0" y="0"/>
                  </a:moveTo>
                  <a:lnTo>
                    <a:pt x="6" y="6"/>
                  </a:lnTo>
                  <a:lnTo>
                    <a:pt x="12" y="6"/>
                  </a:lnTo>
                  <a:lnTo>
                    <a:pt x="12" y="12"/>
                  </a:lnTo>
                  <a:lnTo>
                    <a:pt x="18" y="12"/>
                  </a:lnTo>
                  <a:lnTo>
                    <a:pt x="24" y="12"/>
                  </a:lnTo>
                  <a:lnTo>
                    <a:pt x="30" y="12"/>
                  </a:lnTo>
                  <a:lnTo>
                    <a:pt x="36" y="12"/>
                  </a:lnTo>
                  <a:lnTo>
                    <a:pt x="42" y="6"/>
                  </a:lnTo>
                  <a:lnTo>
                    <a:pt x="54" y="6"/>
                  </a:lnTo>
                  <a:lnTo>
                    <a:pt x="60" y="6"/>
                  </a:lnTo>
                  <a:lnTo>
                    <a:pt x="72" y="6"/>
                  </a:lnTo>
                  <a:lnTo>
                    <a:pt x="78" y="6"/>
                  </a:lnTo>
                  <a:lnTo>
                    <a:pt x="84" y="12"/>
                  </a:lnTo>
                  <a:lnTo>
                    <a:pt x="78" y="12"/>
                  </a:lnTo>
                  <a:lnTo>
                    <a:pt x="72" y="12"/>
                  </a:lnTo>
                  <a:lnTo>
                    <a:pt x="66" y="12"/>
                  </a:lnTo>
                  <a:lnTo>
                    <a:pt x="60" y="12"/>
                  </a:lnTo>
                  <a:lnTo>
                    <a:pt x="48" y="12"/>
                  </a:lnTo>
                  <a:lnTo>
                    <a:pt x="42" y="12"/>
                  </a:lnTo>
                  <a:lnTo>
                    <a:pt x="36" y="12"/>
                  </a:lnTo>
                  <a:lnTo>
                    <a:pt x="30" y="18"/>
                  </a:lnTo>
                  <a:lnTo>
                    <a:pt x="36" y="18"/>
                  </a:lnTo>
                  <a:lnTo>
                    <a:pt x="36" y="24"/>
                  </a:lnTo>
                  <a:lnTo>
                    <a:pt x="42" y="24"/>
                  </a:lnTo>
                  <a:lnTo>
                    <a:pt x="48" y="24"/>
                  </a:lnTo>
                  <a:lnTo>
                    <a:pt x="54" y="30"/>
                  </a:lnTo>
                  <a:lnTo>
                    <a:pt x="60" y="24"/>
                  </a:lnTo>
                  <a:lnTo>
                    <a:pt x="66" y="24"/>
                  </a:lnTo>
                  <a:lnTo>
                    <a:pt x="72" y="24"/>
                  </a:lnTo>
                  <a:lnTo>
                    <a:pt x="84" y="30"/>
                  </a:lnTo>
                  <a:lnTo>
                    <a:pt x="90" y="30"/>
                  </a:lnTo>
                  <a:lnTo>
                    <a:pt x="102" y="30"/>
                  </a:lnTo>
                  <a:lnTo>
                    <a:pt x="108" y="36"/>
                  </a:lnTo>
                  <a:lnTo>
                    <a:pt x="114" y="42"/>
                  </a:lnTo>
                  <a:lnTo>
                    <a:pt x="108" y="42"/>
                  </a:lnTo>
                  <a:lnTo>
                    <a:pt x="108" y="36"/>
                  </a:lnTo>
                  <a:lnTo>
                    <a:pt x="102" y="36"/>
                  </a:lnTo>
                  <a:lnTo>
                    <a:pt x="96" y="36"/>
                  </a:lnTo>
                  <a:lnTo>
                    <a:pt x="90" y="36"/>
                  </a:lnTo>
                  <a:lnTo>
                    <a:pt x="84" y="36"/>
                  </a:lnTo>
                  <a:lnTo>
                    <a:pt x="78" y="30"/>
                  </a:lnTo>
                  <a:lnTo>
                    <a:pt x="72" y="30"/>
                  </a:lnTo>
                  <a:lnTo>
                    <a:pt x="66" y="30"/>
                  </a:lnTo>
                  <a:lnTo>
                    <a:pt x="60" y="36"/>
                  </a:lnTo>
                  <a:lnTo>
                    <a:pt x="66" y="36"/>
                  </a:lnTo>
                  <a:lnTo>
                    <a:pt x="72" y="42"/>
                  </a:lnTo>
                  <a:lnTo>
                    <a:pt x="78" y="48"/>
                  </a:lnTo>
                  <a:lnTo>
                    <a:pt x="84" y="48"/>
                  </a:lnTo>
                  <a:lnTo>
                    <a:pt x="90" y="48"/>
                  </a:lnTo>
                  <a:lnTo>
                    <a:pt x="102" y="48"/>
                  </a:lnTo>
                  <a:lnTo>
                    <a:pt x="108" y="54"/>
                  </a:lnTo>
                  <a:lnTo>
                    <a:pt x="114" y="54"/>
                  </a:lnTo>
                  <a:lnTo>
                    <a:pt x="120" y="60"/>
                  </a:lnTo>
                  <a:lnTo>
                    <a:pt x="120" y="66"/>
                  </a:lnTo>
                  <a:lnTo>
                    <a:pt x="114" y="60"/>
                  </a:lnTo>
                  <a:lnTo>
                    <a:pt x="108" y="60"/>
                  </a:lnTo>
                  <a:lnTo>
                    <a:pt x="102" y="54"/>
                  </a:lnTo>
                  <a:lnTo>
                    <a:pt x="96" y="54"/>
                  </a:lnTo>
                  <a:lnTo>
                    <a:pt x="90" y="54"/>
                  </a:lnTo>
                  <a:lnTo>
                    <a:pt x="84" y="54"/>
                  </a:lnTo>
                  <a:lnTo>
                    <a:pt x="90" y="60"/>
                  </a:lnTo>
                  <a:lnTo>
                    <a:pt x="96" y="66"/>
                  </a:lnTo>
                  <a:lnTo>
                    <a:pt x="102" y="72"/>
                  </a:lnTo>
                  <a:lnTo>
                    <a:pt x="108" y="72"/>
                  </a:lnTo>
                  <a:lnTo>
                    <a:pt x="108" y="78"/>
                  </a:lnTo>
                  <a:lnTo>
                    <a:pt x="114" y="84"/>
                  </a:lnTo>
                  <a:lnTo>
                    <a:pt x="114" y="90"/>
                  </a:lnTo>
                  <a:lnTo>
                    <a:pt x="120" y="90"/>
                  </a:lnTo>
                  <a:lnTo>
                    <a:pt x="120" y="96"/>
                  </a:lnTo>
                  <a:lnTo>
                    <a:pt x="120" y="102"/>
                  </a:lnTo>
                  <a:lnTo>
                    <a:pt x="120" y="96"/>
                  </a:lnTo>
                  <a:lnTo>
                    <a:pt x="114" y="90"/>
                  </a:lnTo>
                  <a:lnTo>
                    <a:pt x="108" y="84"/>
                  </a:lnTo>
                  <a:lnTo>
                    <a:pt x="102" y="78"/>
                  </a:lnTo>
                  <a:lnTo>
                    <a:pt x="96" y="66"/>
                  </a:lnTo>
                  <a:lnTo>
                    <a:pt x="90" y="60"/>
                  </a:lnTo>
                  <a:lnTo>
                    <a:pt x="84" y="60"/>
                  </a:lnTo>
                  <a:lnTo>
                    <a:pt x="78" y="54"/>
                  </a:lnTo>
                  <a:lnTo>
                    <a:pt x="78" y="60"/>
                  </a:lnTo>
                  <a:lnTo>
                    <a:pt x="78" y="66"/>
                  </a:lnTo>
                  <a:lnTo>
                    <a:pt x="84" y="78"/>
                  </a:lnTo>
                  <a:lnTo>
                    <a:pt x="84" y="84"/>
                  </a:lnTo>
                  <a:lnTo>
                    <a:pt x="90" y="90"/>
                  </a:lnTo>
                  <a:lnTo>
                    <a:pt x="90" y="96"/>
                  </a:lnTo>
                  <a:lnTo>
                    <a:pt x="84" y="90"/>
                  </a:lnTo>
                  <a:lnTo>
                    <a:pt x="78" y="84"/>
                  </a:lnTo>
                  <a:lnTo>
                    <a:pt x="78" y="72"/>
                  </a:lnTo>
                  <a:lnTo>
                    <a:pt x="72" y="60"/>
                  </a:lnTo>
                  <a:lnTo>
                    <a:pt x="72" y="48"/>
                  </a:lnTo>
                  <a:lnTo>
                    <a:pt x="66" y="48"/>
                  </a:lnTo>
                  <a:lnTo>
                    <a:pt x="60" y="42"/>
                  </a:lnTo>
                  <a:lnTo>
                    <a:pt x="54" y="42"/>
                  </a:lnTo>
                  <a:lnTo>
                    <a:pt x="54" y="36"/>
                  </a:lnTo>
                  <a:lnTo>
                    <a:pt x="48" y="36"/>
                  </a:lnTo>
                  <a:lnTo>
                    <a:pt x="48" y="42"/>
                  </a:lnTo>
                  <a:lnTo>
                    <a:pt x="48" y="48"/>
                  </a:lnTo>
                  <a:lnTo>
                    <a:pt x="48" y="54"/>
                  </a:lnTo>
                  <a:lnTo>
                    <a:pt x="54" y="66"/>
                  </a:lnTo>
                  <a:lnTo>
                    <a:pt x="60" y="78"/>
                  </a:lnTo>
                  <a:lnTo>
                    <a:pt x="60" y="84"/>
                  </a:lnTo>
                  <a:lnTo>
                    <a:pt x="54" y="84"/>
                  </a:lnTo>
                  <a:lnTo>
                    <a:pt x="54" y="78"/>
                  </a:lnTo>
                  <a:lnTo>
                    <a:pt x="54" y="72"/>
                  </a:lnTo>
                  <a:lnTo>
                    <a:pt x="48" y="66"/>
                  </a:lnTo>
                  <a:lnTo>
                    <a:pt x="48" y="60"/>
                  </a:lnTo>
                  <a:lnTo>
                    <a:pt x="42" y="54"/>
                  </a:lnTo>
                  <a:lnTo>
                    <a:pt x="42" y="48"/>
                  </a:lnTo>
                  <a:lnTo>
                    <a:pt x="42" y="42"/>
                  </a:lnTo>
                  <a:lnTo>
                    <a:pt x="42" y="30"/>
                  </a:lnTo>
                  <a:lnTo>
                    <a:pt x="36" y="30"/>
                  </a:lnTo>
                  <a:lnTo>
                    <a:pt x="36" y="24"/>
                  </a:lnTo>
                  <a:lnTo>
                    <a:pt x="30" y="24"/>
                  </a:lnTo>
                  <a:lnTo>
                    <a:pt x="24" y="24"/>
                  </a:lnTo>
                  <a:lnTo>
                    <a:pt x="24" y="36"/>
                  </a:lnTo>
                  <a:lnTo>
                    <a:pt x="24" y="42"/>
                  </a:lnTo>
                  <a:lnTo>
                    <a:pt x="24" y="48"/>
                  </a:lnTo>
                  <a:lnTo>
                    <a:pt x="24" y="54"/>
                  </a:lnTo>
                  <a:lnTo>
                    <a:pt x="30" y="60"/>
                  </a:lnTo>
                  <a:lnTo>
                    <a:pt x="30" y="66"/>
                  </a:lnTo>
                  <a:lnTo>
                    <a:pt x="30" y="72"/>
                  </a:lnTo>
                  <a:lnTo>
                    <a:pt x="30" y="78"/>
                  </a:lnTo>
                  <a:lnTo>
                    <a:pt x="30" y="72"/>
                  </a:lnTo>
                  <a:lnTo>
                    <a:pt x="24" y="72"/>
                  </a:lnTo>
                  <a:lnTo>
                    <a:pt x="24" y="66"/>
                  </a:lnTo>
                  <a:lnTo>
                    <a:pt x="24" y="54"/>
                  </a:lnTo>
                  <a:lnTo>
                    <a:pt x="18" y="42"/>
                  </a:lnTo>
                  <a:lnTo>
                    <a:pt x="18" y="30"/>
                  </a:lnTo>
                  <a:lnTo>
                    <a:pt x="18" y="18"/>
                  </a:lnTo>
                  <a:lnTo>
                    <a:pt x="12" y="18"/>
                  </a:lnTo>
                  <a:lnTo>
                    <a:pt x="6" y="12"/>
                  </a:lnTo>
                  <a:lnTo>
                    <a:pt x="6" y="6"/>
                  </a:lnTo>
                  <a:lnTo>
                    <a:pt x="0" y="6"/>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38" name="Freeform 717"/>
            <p:cNvSpPr>
              <a:spLocks/>
            </p:cNvSpPr>
            <p:nvPr/>
          </p:nvSpPr>
          <p:spPr bwMode="auto">
            <a:xfrm>
              <a:off x="5114" y="1732"/>
              <a:ext cx="83" cy="138"/>
            </a:xfrm>
            <a:custGeom>
              <a:avLst/>
              <a:gdLst>
                <a:gd name="T0" fmla="*/ 35 w 83"/>
                <a:gd name="T1" fmla="*/ 0 h 138"/>
                <a:gd name="T2" fmla="*/ 41 w 83"/>
                <a:gd name="T3" fmla="*/ 18 h 138"/>
                <a:gd name="T4" fmla="*/ 41 w 83"/>
                <a:gd name="T5" fmla="*/ 24 h 138"/>
                <a:gd name="T6" fmla="*/ 47 w 83"/>
                <a:gd name="T7" fmla="*/ 30 h 138"/>
                <a:gd name="T8" fmla="*/ 53 w 83"/>
                <a:gd name="T9" fmla="*/ 36 h 138"/>
                <a:gd name="T10" fmla="*/ 65 w 83"/>
                <a:gd name="T11" fmla="*/ 42 h 138"/>
                <a:gd name="T12" fmla="*/ 77 w 83"/>
                <a:gd name="T13" fmla="*/ 60 h 138"/>
                <a:gd name="T14" fmla="*/ 83 w 83"/>
                <a:gd name="T15" fmla="*/ 78 h 138"/>
                <a:gd name="T16" fmla="*/ 83 w 83"/>
                <a:gd name="T17" fmla="*/ 84 h 138"/>
                <a:gd name="T18" fmla="*/ 83 w 83"/>
                <a:gd name="T19" fmla="*/ 84 h 138"/>
                <a:gd name="T20" fmla="*/ 77 w 83"/>
                <a:gd name="T21" fmla="*/ 72 h 138"/>
                <a:gd name="T22" fmla="*/ 71 w 83"/>
                <a:gd name="T23" fmla="*/ 66 h 138"/>
                <a:gd name="T24" fmla="*/ 65 w 83"/>
                <a:gd name="T25" fmla="*/ 54 h 138"/>
                <a:gd name="T26" fmla="*/ 59 w 83"/>
                <a:gd name="T27" fmla="*/ 42 h 138"/>
                <a:gd name="T28" fmla="*/ 53 w 83"/>
                <a:gd name="T29" fmla="*/ 36 h 138"/>
                <a:gd name="T30" fmla="*/ 47 w 83"/>
                <a:gd name="T31" fmla="*/ 36 h 138"/>
                <a:gd name="T32" fmla="*/ 41 w 83"/>
                <a:gd name="T33" fmla="*/ 42 h 138"/>
                <a:gd name="T34" fmla="*/ 47 w 83"/>
                <a:gd name="T35" fmla="*/ 54 h 138"/>
                <a:gd name="T36" fmla="*/ 47 w 83"/>
                <a:gd name="T37" fmla="*/ 66 h 138"/>
                <a:gd name="T38" fmla="*/ 59 w 83"/>
                <a:gd name="T39" fmla="*/ 72 h 138"/>
                <a:gd name="T40" fmla="*/ 71 w 83"/>
                <a:gd name="T41" fmla="*/ 90 h 138"/>
                <a:gd name="T42" fmla="*/ 77 w 83"/>
                <a:gd name="T43" fmla="*/ 102 h 138"/>
                <a:gd name="T44" fmla="*/ 77 w 83"/>
                <a:gd name="T45" fmla="*/ 114 h 138"/>
                <a:gd name="T46" fmla="*/ 77 w 83"/>
                <a:gd name="T47" fmla="*/ 108 h 138"/>
                <a:gd name="T48" fmla="*/ 71 w 83"/>
                <a:gd name="T49" fmla="*/ 96 h 138"/>
                <a:gd name="T50" fmla="*/ 65 w 83"/>
                <a:gd name="T51" fmla="*/ 84 h 138"/>
                <a:gd name="T52" fmla="*/ 53 w 83"/>
                <a:gd name="T53" fmla="*/ 78 h 138"/>
                <a:gd name="T54" fmla="*/ 47 w 83"/>
                <a:gd name="T55" fmla="*/ 72 h 138"/>
                <a:gd name="T56" fmla="*/ 53 w 83"/>
                <a:gd name="T57" fmla="*/ 84 h 138"/>
                <a:gd name="T58" fmla="*/ 53 w 83"/>
                <a:gd name="T59" fmla="*/ 120 h 138"/>
                <a:gd name="T60" fmla="*/ 53 w 83"/>
                <a:gd name="T61" fmla="*/ 138 h 138"/>
                <a:gd name="T62" fmla="*/ 53 w 83"/>
                <a:gd name="T63" fmla="*/ 138 h 138"/>
                <a:gd name="T64" fmla="*/ 53 w 83"/>
                <a:gd name="T65" fmla="*/ 126 h 138"/>
                <a:gd name="T66" fmla="*/ 41 w 83"/>
                <a:gd name="T67" fmla="*/ 90 h 138"/>
                <a:gd name="T68" fmla="*/ 35 w 83"/>
                <a:gd name="T69" fmla="*/ 84 h 138"/>
                <a:gd name="T70" fmla="*/ 29 w 83"/>
                <a:gd name="T71" fmla="*/ 90 h 138"/>
                <a:gd name="T72" fmla="*/ 23 w 83"/>
                <a:gd name="T73" fmla="*/ 96 h 138"/>
                <a:gd name="T74" fmla="*/ 17 w 83"/>
                <a:gd name="T75" fmla="*/ 108 h 138"/>
                <a:gd name="T76" fmla="*/ 17 w 83"/>
                <a:gd name="T77" fmla="*/ 114 h 138"/>
                <a:gd name="T78" fmla="*/ 17 w 83"/>
                <a:gd name="T79" fmla="*/ 114 h 138"/>
                <a:gd name="T80" fmla="*/ 17 w 83"/>
                <a:gd name="T81" fmla="*/ 102 h 138"/>
                <a:gd name="T82" fmla="*/ 23 w 83"/>
                <a:gd name="T83" fmla="*/ 90 h 138"/>
                <a:gd name="T84" fmla="*/ 29 w 83"/>
                <a:gd name="T85" fmla="*/ 78 h 138"/>
                <a:gd name="T86" fmla="*/ 35 w 83"/>
                <a:gd name="T87" fmla="*/ 72 h 138"/>
                <a:gd name="T88" fmla="*/ 35 w 83"/>
                <a:gd name="T89" fmla="*/ 60 h 138"/>
                <a:gd name="T90" fmla="*/ 35 w 83"/>
                <a:gd name="T91" fmla="*/ 42 h 138"/>
                <a:gd name="T92" fmla="*/ 35 w 83"/>
                <a:gd name="T93" fmla="*/ 36 h 138"/>
                <a:gd name="T94" fmla="*/ 23 w 83"/>
                <a:gd name="T95" fmla="*/ 48 h 138"/>
                <a:gd name="T96" fmla="*/ 11 w 83"/>
                <a:gd name="T97" fmla="*/ 60 h 138"/>
                <a:gd name="T98" fmla="*/ 6 w 83"/>
                <a:gd name="T99" fmla="*/ 72 h 138"/>
                <a:gd name="T100" fmla="*/ 0 w 83"/>
                <a:gd name="T101" fmla="*/ 84 h 138"/>
                <a:gd name="T102" fmla="*/ 0 w 83"/>
                <a:gd name="T103" fmla="*/ 78 h 138"/>
                <a:gd name="T104" fmla="*/ 0 w 83"/>
                <a:gd name="T105" fmla="*/ 72 h 138"/>
                <a:gd name="T106" fmla="*/ 11 w 83"/>
                <a:gd name="T107" fmla="*/ 60 h 138"/>
                <a:gd name="T108" fmla="*/ 17 w 83"/>
                <a:gd name="T109" fmla="*/ 42 h 138"/>
                <a:gd name="T110" fmla="*/ 29 w 83"/>
                <a:gd name="T111" fmla="*/ 30 h 138"/>
                <a:gd name="T112" fmla="*/ 35 w 83"/>
                <a:gd name="T113" fmla="*/ 24 h 138"/>
                <a:gd name="T114" fmla="*/ 35 w 83"/>
                <a:gd name="T115" fmla="*/ 12 h 138"/>
                <a:gd name="T116" fmla="*/ 35 w 83"/>
                <a:gd name="T117" fmla="*/ 6 h 138"/>
                <a:gd name="T118" fmla="*/ 35 w 83"/>
                <a:gd name="T119" fmla="*/ 0 h 1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
                <a:gd name="T181" fmla="*/ 0 h 138"/>
                <a:gd name="T182" fmla="*/ 83 w 83"/>
                <a:gd name="T183" fmla="*/ 138 h 1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 h="138">
                  <a:moveTo>
                    <a:pt x="35" y="0"/>
                  </a:moveTo>
                  <a:lnTo>
                    <a:pt x="35" y="0"/>
                  </a:lnTo>
                  <a:lnTo>
                    <a:pt x="35" y="6"/>
                  </a:lnTo>
                  <a:lnTo>
                    <a:pt x="41" y="18"/>
                  </a:lnTo>
                  <a:lnTo>
                    <a:pt x="41" y="24"/>
                  </a:lnTo>
                  <a:lnTo>
                    <a:pt x="47" y="30"/>
                  </a:lnTo>
                  <a:lnTo>
                    <a:pt x="53" y="30"/>
                  </a:lnTo>
                  <a:lnTo>
                    <a:pt x="53" y="36"/>
                  </a:lnTo>
                  <a:lnTo>
                    <a:pt x="59" y="42"/>
                  </a:lnTo>
                  <a:lnTo>
                    <a:pt x="65" y="42"/>
                  </a:lnTo>
                  <a:lnTo>
                    <a:pt x="71" y="54"/>
                  </a:lnTo>
                  <a:lnTo>
                    <a:pt x="77" y="60"/>
                  </a:lnTo>
                  <a:lnTo>
                    <a:pt x="77" y="72"/>
                  </a:lnTo>
                  <a:lnTo>
                    <a:pt x="83" y="78"/>
                  </a:lnTo>
                  <a:lnTo>
                    <a:pt x="83" y="84"/>
                  </a:lnTo>
                  <a:lnTo>
                    <a:pt x="77" y="78"/>
                  </a:lnTo>
                  <a:lnTo>
                    <a:pt x="77" y="72"/>
                  </a:lnTo>
                  <a:lnTo>
                    <a:pt x="71" y="66"/>
                  </a:lnTo>
                  <a:lnTo>
                    <a:pt x="71" y="60"/>
                  </a:lnTo>
                  <a:lnTo>
                    <a:pt x="65" y="54"/>
                  </a:lnTo>
                  <a:lnTo>
                    <a:pt x="59" y="48"/>
                  </a:lnTo>
                  <a:lnTo>
                    <a:pt x="59" y="42"/>
                  </a:lnTo>
                  <a:lnTo>
                    <a:pt x="53" y="36"/>
                  </a:lnTo>
                  <a:lnTo>
                    <a:pt x="47" y="36"/>
                  </a:lnTo>
                  <a:lnTo>
                    <a:pt x="41" y="36"/>
                  </a:lnTo>
                  <a:lnTo>
                    <a:pt x="41" y="42"/>
                  </a:lnTo>
                  <a:lnTo>
                    <a:pt x="41" y="48"/>
                  </a:lnTo>
                  <a:lnTo>
                    <a:pt x="47" y="54"/>
                  </a:lnTo>
                  <a:lnTo>
                    <a:pt x="47" y="60"/>
                  </a:lnTo>
                  <a:lnTo>
                    <a:pt x="47" y="66"/>
                  </a:lnTo>
                  <a:lnTo>
                    <a:pt x="53" y="72"/>
                  </a:lnTo>
                  <a:lnTo>
                    <a:pt x="59" y="72"/>
                  </a:lnTo>
                  <a:lnTo>
                    <a:pt x="65" y="78"/>
                  </a:lnTo>
                  <a:lnTo>
                    <a:pt x="71" y="90"/>
                  </a:lnTo>
                  <a:lnTo>
                    <a:pt x="71" y="96"/>
                  </a:lnTo>
                  <a:lnTo>
                    <a:pt x="77" y="102"/>
                  </a:lnTo>
                  <a:lnTo>
                    <a:pt x="77" y="114"/>
                  </a:lnTo>
                  <a:lnTo>
                    <a:pt x="77" y="108"/>
                  </a:lnTo>
                  <a:lnTo>
                    <a:pt x="71" y="102"/>
                  </a:lnTo>
                  <a:lnTo>
                    <a:pt x="71" y="96"/>
                  </a:lnTo>
                  <a:lnTo>
                    <a:pt x="65" y="90"/>
                  </a:lnTo>
                  <a:lnTo>
                    <a:pt x="65" y="84"/>
                  </a:lnTo>
                  <a:lnTo>
                    <a:pt x="59" y="84"/>
                  </a:lnTo>
                  <a:lnTo>
                    <a:pt x="53" y="78"/>
                  </a:lnTo>
                  <a:lnTo>
                    <a:pt x="47" y="72"/>
                  </a:lnTo>
                  <a:lnTo>
                    <a:pt x="53" y="84"/>
                  </a:lnTo>
                  <a:lnTo>
                    <a:pt x="53" y="102"/>
                  </a:lnTo>
                  <a:lnTo>
                    <a:pt x="53" y="120"/>
                  </a:lnTo>
                  <a:lnTo>
                    <a:pt x="53" y="138"/>
                  </a:lnTo>
                  <a:lnTo>
                    <a:pt x="53" y="132"/>
                  </a:lnTo>
                  <a:lnTo>
                    <a:pt x="53" y="126"/>
                  </a:lnTo>
                  <a:lnTo>
                    <a:pt x="47" y="108"/>
                  </a:lnTo>
                  <a:lnTo>
                    <a:pt x="41" y="90"/>
                  </a:lnTo>
                  <a:lnTo>
                    <a:pt x="41" y="78"/>
                  </a:lnTo>
                  <a:lnTo>
                    <a:pt x="35" y="84"/>
                  </a:lnTo>
                  <a:lnTo>
                    <a:pt x="29" y="90"/>
                  </a:lnTo>
                  <a:lnTo>
                    <a:pt x="23" y="96"/>
                  </a:lnTo>
                  <a:lnTo>
                    <a:pt x="23" y="102"/>
                  </a:lnTo>
                  <a:lnTo>
                    <a:pt x="17" y="108"/>
                  </a:lnTo>
                  <a:lnTo>
                    <a:pt x="17" y="114"/>
                  </a:lnTo>
                  <a:lnTo>
                    <a:pt x="17" y="108"/>
                  </a:lnTo>
                  <a:lnTo>
                    <a:pt x="17" y="102"/>
                  </a:lnTo>
                  <a:lnTo>
                    <a:pt x="17" y="96"/>
                  </a:lnTo>
                  <a:lnTo>
                    <a:pt x="23" y="90"/>
                  </a:lnTo>
                  <a:lnTo>
                    <a:pt x="29" y="84"/>
                  </a:lnTo>
                  <a:lnTo>
                    <a:pt x="29" y="78"/>
                  </a:lnTo>
                  <a:lnTo>
                    <a:pt x="35" y="72"/>
                  </a:lnTo>
                  <a:lnTo>
                    <a:pt x="35" y="60"/>
                  </a:lnTo>
                  <a:lnTo>
                    <a:pt x="35" y="48"/>
                  </a:lnTo>
                  <a:lnTo>
                    <a:pt x="35" y="42"/>
                  </a:lnTo>
                  <a:lnTo>
                    <a:pt x="35" y="36"/>
                  </a:lnTo>
                  <a:lnTo>
                    <a:pt x="29" y="42"/>
                  </a:lnTo>
                  <a:lnTo>
                    <a:pt x="23" y="48"/>
                  </a:lnTo>
                  <a:lnTo>
                    <a:pt x="17" y="54"/>
                  </a:lnTo>
                  <a:lnTo>
                    <a:pt x="11" y="60"/>
                  </a:lnTo>
                  <a:lnTo>
                    <a:pt x="6" y="66"/>
                  </a:lnTo>
                  <a:lnTo>
                    <a:pt x="6" y="72"/>
                  </a:lnTo>
                  <a:lnTo>
                    <a:pt x="0" y="78"/>
                  </a:lnTo>
                  <a:lnTo>
                    <a:pt x="0" y="84"/>
                  </a:lnTo>
                  <a:lnTo>
                    <a:pt x="0" y="78"/>
                  </a:lnTo>
                  <a:lnTo>
                    <a:pt x="0" y="72"/>
                  </a:lnTo>
                  <a:lnTo>
                    <a:pt x="6" y="66"/>
                  </a:lnTo>
                  <a:lnTo>
                    <a:pt x="11" y="60"/>
                  </a:lnTo>
                  <a:lnTo>
                    <a:pt x="11" y="54"/>
                  </a:lnTo>
                  <a:lnTo>
                    <a:pt x="17" y="42"/>
                  </a:lnTo>
                  <a:lnTo>
                    <a:pt x="23" y="36"/>
                  </a:lnTo>
                  <a:lnTo>
                    <a:pt x="29" y="30"/>
                  </a:lnTo>
                  <a:lnTo>
                    <a:pt x="35" y="24"/>
                  </a:lnTo>
                  <a:lnTo>
                    <a:pt x="35" y="18"/>
                  </a:lnTo>
                  <a:lnTo>
                    <a:pt x="35" y="12"/>
                  </a:lnTo>
                  <a:lnTo>
                    <a:pt x="35" y="6"/>
                  </a:lnTo>
                  <a:lnTo>
                    <a:pt x="35"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39" name="Freeform 718"/>
            <p:cNvSpPr>
              <a:spLocks/>
            </p:cNvSpPr>
            <p:nvPr/>
          </p:nvSpPr>
          <p:spPr bwMode="auto">
            <a:xfrm>
              <a:off x="5197" y="1553"/>
              <a:ext cx="102" cy="143"/>
            </a:xfrm>
            <a:custGeom>
              <a:avLst/>
              <a:gdLst>
                <a:gd name="T0" fmla="*/ 6 w 102"/>
                <a:gd name="T1" fmla="*/ 137 h 143"/>
                <a:gd name="T2" fmla="*/ 12 w 102"/>
                <a:gd name="T3" fmla="*/ 119 h 143"/>
                <a:gd name="T4" fmla="*/ 18 w 102"/>
                <a:gd name="T5" fmla="*/ 101 h 143"/>
                <a:gd name="T6" fmla="*/ 30 w 102"/>
                <a:gd name="T7" fmla="*/ 83 h 143"/>
                <a:gd name="T8" fmla="*/ 24 w 102"/>
                <a:gd name="T9" fmla="*/ 77 h 143"/>
                <a:gd name="T10" fmla="*/ 18 w 102"/>
                <a:gd name="T11" fmla="*/ 65 h 143"/>
                <a:gd name="T12" fmla="*/ 18 w 102"/>
                <a:gd name="T13" fmla="*/ 59 h 143"/>
                <a:gd name="T14" fmla="*/ 24 w 102"/>
                <a:gd name="T15" fmla="*/ 59 h 143"/>
                <a:gd name="T16" fmla="*/ 24 w 102"/>
                <a:gd name="T17" fmla="*/ 65 h 143"/>
                <a:gd name="T18" fmla="*/ 30 w 102"/>
                <a:gd name="T19" fmla="*/ 71 h 143"/>
                <a:gd name="T20" fmla="*/ 36 w 102"/>
                <a:gd name="T21" fmla="*/ 65 h 143"/>
                <a:gd name="T22" fmla="*/ 48 w 102"/>
                <a:gd name="T23" fmla="*/ 59 h 143"/>
                <a:gd name="T24" fmla="*/ 54 w 102"/>
                <a:gd name="T25" fmla="*/ 47 h 143"/>
                <a:gd name="T26" fmla="*/ 60 w 102"/>
                <a:gd name="T27" fmla="*/ 41 h 143"/>
                <a:gd name="T28" fmla="*/ 60 w 102"/>
                <a:gd name="T29" fmla="*/ 35 h 143"/>
                <a:gd name="T30" fmla="*/ 54 w 102"/>
                <a:gd name="T31" fmla="*/ 18 h 143"/>
                <a:gd name="T32" fmla="*/ 48 w 102"/>
                <a:gd name="T33" fmla="*/ 6 h 143"/>
                <a:gd name="T34" fmla="*/ 48 w 102"/>
                <a:gd name="T35" fmla="*/ 6 h 143"/>
                <a:gd name="T36" fmla="*/ 54 w 102"/>
                <a:gd name="T37" fmla="*/ 12 h 143"/>
                <a:gd name="T38" fmla="*/ 60 w 102"/>
                <a:gd name="T39" fmla="*/ 30 h 143"/>
                <a:gd name="T40" fmla="*/ 66 w 102"/>
                <a:gd name="T41" fmla="*/ 30 h 143"/>
                <a:gd name="T42" fmla="*/ 72 w 102"/>
                <a:gd name="T43" fmla="*/ 18 h 143"/>
                <a:gd name="T44" fmla="*/ 78 w 102"/>
                <a:gd name="T45" fmla="*/ 6 h 143"/>
                <a:gd name="T46" fmla="*/ 84 w 102"/>
                <a:gd name="T47" fmla="*/ 0 h 143"/>
                <a:gd name="T48" fmla="*/ 90 w 102"/>
                <a:gd name="T49" fmla="*/ 0 h 143"/>
                <a:gd name="T50" fmla="*/ 90 w 102"/>
                <a:gd name="T51" fmla="*/ 0 h 143"/>
                <a:gd name="T52" fmla="*/ 84 w 102"/>
                <a:gd name="T53" fmla="*/ 6 h 143"/>
                <a:gd name="T54" fmla="*/ 78 w 102"/>
                <a:gd name="T55" fmla="*/ 12 h 143"/>
                <a:gd name="T56" fmla="*/ 72 w 102"/>
                <a:gd name="T57" fmla="*/ 30 h 143"/>
                <a:gd name="T58" fmla="*/ 66 w 102"/>
                <a:gd name="T59" fmla="*/ 35 h 143"/>
                <a:gd name="T60" fmla="*/ 72 w 102"/>
                <a:gd name="T61" fmla="*/ 35 h 143"/>
                <a:gd name="T62" fmla="*/ 78 w 102"/>
                <a:gd name="T63" fmla="*/ 35 h 143"/>
                <a:gd name="T64" fmla="*/ 90 w 102"/>
                <a:gd name="T65" fmla="*/ 30 h 143"/>
                <a:gd name="T66" fmla="*/ 96 w 102"/>
                <a:gd name="T67" fmla="*/ 30 h 143"/>
                <a:gd name="T68" fmla="*/ 102 w 102"/>
                <a:gd name="T69" fmla="*/ 24 h 143"/>
                <a:gd name="T70" fmla="*/ 102 w 102"/>
                <a:gd name="T71" fmla="*/ 24 h 143"/>
                <a:gd name="T72" fmla="*/ 102 w 102"/>
                <a:gd name="T73" fmla="*/ 30 h 143"/>
                <a:gd name="T74" fmla="*/ 90 w 102"/>
                <a:gd name="T75" fmla="*/ 35 h 143"/>
                <a:gd name="T76" fmla="*/ 78 w 102"/>
                <a:gd name="T77" fmla="*/ 41 h 143"/>
                <a:gd name="T78" fmla="*/ 66 w 102"/>
                <a:gd name="T79" fmla="*/ 47 h 143"/>
                <a:gd name="T80" fmla="*/ 60 w 102"/>
                <a:gd name="T81" fmla="*/ 47 h 143"/>
                <a:gd name="T82" fmla="*/ 48 w 102"/>
                <a:gd name="T83" fmla="*/ 59 h 143"/>
                <a:gd name="T84" fmla="*/ 48 w 102"/>
                <a:gd name="T85" fmla="*/ 65 h 143"/>
                <a:gd name="T86" fmla="*/ 54 w 102"/>
                <a:gd name="T87" fmla="*/ 65 h 143"/>
                <a:gd name="T88" fmla="*/ 54 w 102"/>
                <a:gd name="T89" fmla="*/ 71 h 143"/>
                <a:gd name="T90" fmla="*/ 48 w 102"/>
                <a:gd name="T91" fmla="*/ 71 h 143"/>
                <a:gd name="T92" fmla="*/ 42 w 102"/>
                <a:gd name="T93" fmla="*/ 77 h 143"/>
                <a:gd name="T94" fmla="*/ 42 w 102"/>
                <a:gd name="T95" fmla="*/ 77 h 143"/>
                <a:gd name="T96" fmla="*/ 42 w 102"/>
                <a:gd name="T97" fmla="*/ 77 h 143"/>
                <a:gd name="T98" fmla="*/ 36 w 102"/>
                <a:gd name="T99" fmla="*/ 89 h 143"/>
                <a:gd name="T100" fmla="*/ 24 w 102"/>
                <a:gd name="T101" fmla="*/ 107 h 143"/>
                <a:gd name="T102" fmla="*/ 18 w 102"/>
                <a:gd name="T103" fmla="*/ 125 h 143"/>
                <a:gd name="T104" fmla="*/ 18 w 102"/>
                <a:gd name="T105" fmla="*/ 131 h 143"/>
                <a:gd name="T106" fmla="*/ 18 w 102"/>
                <a:gd name="T107" fmla="*/ 137 h 143"/>
                <a:gd name="T108" fmla="*/ 12 w 102"/>
                <a:gd name="T109" fmla="*/ 137 h 143"/>
                <a:gd name="T110" fmla="*/ 6 w 102"/>
                <a:gd name="T111" fmla="*/ 143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
                <a:gd name="T169" fmla="*/ 0 h 143"/>
                <a:gd name="T170" fmla="*/ 102 w 102"/>
                <a:gd name="T171" fmla="*/ 143 h 1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 h="143">
                  <a:moveTo>
                    <a:pt x="0" y="143"/>
                  </a:moveTo>
                  <a:lnTo>
                    <a:pt x="6" y="137"/>
                  </a:lnTo>
                  <a:lnTo>
                    <a:pt x="12" y="125"/>
                  </a:lnTo>
                  <a:lnTo>
                    <a:pt x="12" y="119"/>
                  </a:lnTo>
                  <a:lnTo>
                    <a:pt x="18" y="107"/>
                  </a:lnTo>
                  <a:lnTo>
                    <a:pt x="18" y="101"/>
                  </a:lnTo>
                  <a:lnTo>
                    <a:pt x="24" y="95"/>
                  </a:lnTo>
                  <a:lnTo>
                    <a:pt x="30" y="83"/>
                  </a:lnTo>
                  <a:lnTo>
                    <a:pt x="30" y="77"/>
                  </a:lnTo>
                  <a:lnTo>
                    <a:pt x="24" y="77"/>
                  </a:lnTo>
                  <a:lnTo>
                    <a:pt x="24" y="71"/>
                  </a:lnTo>
                  <a:lnTo>
                    <a:pt x="18" y="65"/>
                  </a:lnTo>
                  <a:lnTo>
                    <a:pt x="18" y="59"/>
                  </a:lnTo>
                  <a:lnTo>
                    <a:pt x="24" y="59"/>
                  </a:lnTo>
                  <a:lnTo>
                    <a:pt x="24" y="65"/>
                  </a:lnTo>
                  <a:lnTo>
                    <a:pt x="30" y="65"/>
                  </a:lnTo>
                  <a:lnTo>
                    <a:pt x="30" y="71"/>
                  </a:lnTo>
                  <a:lnTo>
                    <a:pt x="36" y="71"/>
                  </a:lnTo>
                  <a:lnTo>
                    <a:pt x="36" y="65"/>
                  </a:lnTo>
                  <a:lnTo>
                    <a:pt x="42" y="59"/>
                  </a:lnTo>
                  <a:lnTo>
                    <a:pt x="48" y="59"/>
                  </a:lnTo>
                  <a:lnTo>
                    <a:pt x="48" y="53"/>
                  </a:lnTo>
                  <a:lnTo>
                    <a:pt x="54" y="47"/>
                  </a:lnTo>
                  <a:lnTo>
                    <a:pt x="54" y="41"/>
                  </a:lnTo>
                  <a:lnTo>
                    <a:pt x="60" y="41"/>
                  </a:lnTo>
                  <a:lnTo>
                    <a:pt x="60" y="35"/>
                  </a:lnTo>
                  <a:lnTo>
                    <a:pt x="60" y="24"/>
                  </a:lnTo>
                  <a:lnTo>
                    <a:pt x="54" y="18"/>
                  </a:lnTo>
                  <a:lnTo>
                    <a:pt x="54" y="12"/>
                  </a:lnTo>
                  <a:lnTo>
                    <a:pt x="48" y="6"/>
                  </a:lnTo>
                  <a:lnTo>
                    <a:pt x="54" y="12"/>
                  </a:lnTo>
                  <a:lnTo>
                    <a:pt x="60" y="18"/>
                  </a:lnTo>
                  <a:lnTo>
                    <a:pt x="60" y="30"/>
                  </a:lnTo>
                  <a:lnTo>
                    <a:pt x="66" y="35"/>
                  </a:lnTo>
                  <a:lnTo>
                    <a:pt x="66" y="30"/>
                  </a:lnTo>
                  <a:lnTo>
                    <a:pt x="66" y="24"/>
                  </a:lnTo>
                  <a:lnTo>
                    <a:pt x="72" y="18"/>
                  </a:lnTo>
                  <a:lnTo>
                    <a:pt x="72" y="12"/>
                  </a:lnTo>
                  <a:lnTo>
                    <a:pt x="78" y="6"/>
                  </a:lnTo>
                  <a:lnTo>
                    <a:pt x="84" y="0"/>
                  </a:lnTo>
                  <a:lnTo>
                    <a:pt x="90" y="0"/>
                  </a:lnTo>
                  <a:lnTo>
                    <a:pt x="84" y="0"/>
                  </a:lnTo>
                  <a:lnTo>
                    <a:pt x="84" y="6"/>
                  </a:lnTo>
                  <a:lnTo>
                    <a:pt x="84" y="12"/>
                  </a:lnTo>
                  <a:lnTo>
                    <a:pt x="78" y="12"/>
                  </a:lnTo>
                  <a:lnTo>
                    <a:pt x="78" y="24"/>
                  </a:lnTo>
                  <a:lnTo>
                    <a:pt x="72" y="30"/>
                  </a:lnTo>
                  <a:lnTo>
                    <a:pt x="66" y="35"/>
                  </a:lnTo>
                  <a:lnTo>
                    <a:pt x="72" y="35"/>
                  </a:lnTo>
                  <a:lnTo>
                    <a:pt x="78" y="35"/>
                  </a:lnTo>
                  <a:lnTo>
                    <a:pt x="84" y="35"/>
                  </a:lnTo>
                  <a:lnTo>
                    <a:pt x="90" y="30"/>
                  </a:lnTo>
                  <a:lnTo>
                    <a:pt x="96" y="30"/>
                  </a:lnTo>
                  <a:lnTo>
                    <a:pt x="102" y="24"/>
                  </a:lnTo>
                  <a:lnTo>
                    <a:pt x="102" y="30"/>
                  </a:lnTo>
                  <a:lnTo>
                    <a:pt x="96" y="30"/>
                  </a:lnTo>
                  <a:lnTo>
                    <a:pt x="90" y="35"/>
                  </a:lnTo>
                  <a:lnTo>
                    <a:pt x="84" y="41"/>
                  </a:lnTo>
                  <a:lnTo>
                    <a:pt x="78" y="41"/>
                  </a:lnTo>
                  <a:lnTo>
                    <a:pt x="72" y="41"/>
                  </a:lnTo>
                  <a:lnTo>
                    <a:pt x="66" y="47"/>
                  </a:lnTo>
                  <a:lnTo>
                    <a:pt x="60" y="47"/>
                  </a:lnTo>
                  <a:lnTo>
                    <a:pt x="54" y="53"/>
                  </a:lnTo>
                  <a:lnTo>
                    <a:pt x="48" y="59"/>
                  </a:lnTo>
                  <a:lnTo>
                    <a:pt x="48" y="65"/>
                  </a:lnTo>
                  <a:lnTo>
                    <a:pt x="54" y="65"/>
                  </a:lnTo>
                  <a:lnTo>
                    <a:pt x="54" y="71"/>
                  </a:lnTo>
                  <a:lnTo>
                    <a:pt x="48" y="71"/>
                  </a:lnTo>
                  <a:lnTo>
                    <a:pt x="48" y="77"/>
                  </a:lnTo>
                  <a:lnTo>
                    <a:pt x="42" y="77"/>
                  </a:lnTo>
                  <a:lnTo>
                    <a:pt x="42" y="71"/>
                  </a:lnTo>
                  <a:lnTo>
                    <a:pt x="42" y="77"/>
                  </a:lnTo>
                  <a:lnTo>
                    <a:pt x="36" y="83"/>
                  </a:lnTo>
                  <a:lnTo>
                    <a:pt x="36" y="89"/>
                  </a:lnTo>
                  <a:lnTo>
                    <a:pt x="30" y="101"/>
                  </a:lnTo>
                  <a:lnTo>
                    <a:pt x="24" y="107"/>
                  </a:lnTo>
                  <a:lnTo>
                    <a:pt x="24" y="113"/>
                  </a:lnTo>
                  <a:lnTo>
                    <a:pt x="18" y="125"/>
                  </a:lnTo>
                  <a:lnTo>
                    <a:pt x="18" y="131"/>
                  </a:lnTo>
                  <a:lnTo>
                    <a:pt x="18" y="137"/>
                  </a:lnTo>
                  <a:lnTo>
                    <a:pt x="12" y="137"/>
                  </a:lnTo>
                  <a:lnTo>
                    <a:pt x="6" y="143"/>
                  </a:lnTo>
                  <a:lnTo>
                    <a:pt x="0" y="143"/>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40" name="Freeform 719"/>
            <p:cNvSpPr>
              <a:spLocks/>
            </p:cNvSpPr>
            <p:nvPr/>
          </p:nvSpPr>
          <p:spPr bwMode="auto">
            <a:xfrm>
              <a:off x="5048" y="1780"/>
              <a:ext cx="66" cy="113"/>
            </a:xfrm>
            <a:custGeom>
              <a:avLst/>
              <a:gdLst>
                <a:gd name="T0" fmla="*/ 48 w 66"/>
                <a:gd name="T1" fmla="*/ 6 h 113"/>
                <a:gd name="T2" fmla="*/ 36 w 66"/>
                <a:gd name="T3" fmla="*/ 24 h 113"/>
                <a:gd name="T4" fmla="*/ 36 w 66"/>
                <a:gd name="T5" fmla="*/ 24 h 113"/>
                <a:gd name="T6" fmla="*/ 24 w 66"/>
                <a:gd name="T7" fmla="*/ 30 h 113"/>
                <a:gd name="T8" fmla="*/ 12 w 66"/>
                <a:gd name="T9" fmla="*/ 36 h 113"/>
                <a:gd name="T10" fmla="*/ 6 w 66"/>
                <a:gd name="T11" fmla="*/ 42 h 113"/>
                <a:gd name="T12" fmla="*/ 0 w 66"/>
                <a:gd name="T13" fmla="*/ 42 h 113"/>
                <a:gd name="T14" fmla="*/ 0 w 66"/>
                <a:gd name="T15" fmla="*/ 48 h 113"/>
                <a:gd name="T16" fmla="*/ 6 w 66"/>
                <a:gd name="T17" fmla="*/ 42 h 113"/>
                <a:gd name="T18" fmla="*/ 12 w 66"/>
                <a:gd name="T19" fmla="*/ 36 h 113"/>
                <a:gd name="T20" fmla="*/ 24 w 66"/>
                <a:gd name="T21" fmla="*/ 36 h 113"/>
                <a:gd name="T22" fmla="*/ 30 w 66"/>
                <a:gd name="T23" fmla="*/ 30 h 113"/>
                <a:gd name="T24" fmla="*/ 36 w 66"/>
                <a:gd name="T25" fmla="*/ 36 h 113"/>
                <a:gd name="T26" fmla="*/ 30 w 66"/>
                <a:gd name="T27" fmla="*/ 48 h 113"/>
                <a:gd name="T28" fmla="*/ 24 w 66"/>
                <a:gd name="T29" fmla="*/ 60 h 113"/>
                <a:gd name="T30" fmla="*/ 18 w 66"/>
                <a:gd name="T31" fmla="*/ 66 h 113"/>
                <a:gd name="T32" fmla="*/ 12 w 66"/>
                <a:gd name="T33" fmla="*/ 72 h 113"/>
                <a:gd name="T34" fmla="*/ 6 w 66"/>
                <a:gd name="T35" fmla="*/ 78 h 113"/>
                <a:gd name="T36" fmla="*/ 6 w 66"/>
                <a:gd name="T37" fmla="*/ 84 h 113"/>
                <a:gd name="T38" fmla="*/ 6 w 66"/>
                <a:gd name="T39" fmla="*/ 84 h 113"/>
                <a:gd name="T40" fmla="*/ 6 w 66"/>
                <a:gd name="T41" fmla="*/ 84 h 113"/>
                <a:gd name="T42" fmla="*/ 12 w 66"/>
                <a:gd name="T43" fmla="*/ 78 h 113"/>
                <a:gd name="T44" fmla="*/ 24 w 66"/>
                <a:gd name="T45" fmla="*/ 72 h 113"/>
                <a:gd name="T46" fmla="*/ 30 w 66"/>
                <a:gd name="T47" fmla="*/ 66 h 113"/>
                <a:gd name="T48" fmla="*/ 30 w 66"/>
                <a:gd name="T49" fmla="*/ 72 h 113"/>
                <a:gd name="T50" fmla="*/ 30 w 66"/>
                <a:gd name="T51" fmla="*/ 101 h 113"/>
                <a:gd name="T52" fmla="*/ 36 w 66"/>
                <a:gd name="T53" fmla="*/ 113 h 113"/>
                <a:gd name="T54" fmla="*/ 36 w 66"/>
                <a:gd name="T55" fmla="*/ 113 h 113"/>
                <a:gd name="T56" fmla="*/ 36 w 66"/>
                <a:gd name="T57" fmla="*/ 101 h 113"/>
                <a:gd name="T58" fmla="*/ 36 w 66"/>
                <a:gd name="T59" fmla="*/ 66 h 113"/>
                <a:gd name="T60" fmla="*/ 36 w 66"/>
                <a:gd name="T61" fmla="*/ 54 h 113"/>
                <a:gd name="T62" fmla="*/ 36 w 66"/>
                <a:gd name="T63" fmla="*/ 60 h 113"/>
                <a:gd name="T64" fmla="*/ 42 w 66"/>
                <a:gd name="T65" fmla="*/ 66 h 113"/>
                <a:gd name="T66" fmla="*/ 48 w 66"/>
                <a:gd name="T67" fmla="*/ 72 h 113"/>
                <a:gd name="T68" fmla="*/ 54 w 66"/>
                <a:gd name="T69" fmla="*/ 78 h 113"/>
                <a:gd name="T70" fmla="*/ 60 w 66"/>
                <a:gd name="T71" fmla="*/ 84 h 113"/>
                <a:gd name="T72" fmla="*/ 66 w 66"/>
                <a:gd name="T73" fmla="*/ 84 h 113"/>
                <a:gd name="T74" fmla="*/ 60 w 66"/>
                <a:gd name="T75" fmla="*/ 84 h 113"/>
                <a:gd name="T76" fmla="*/ 54 w 66"/>
                <a:gd name="T77" fmla="*/ 78 h 113"/>
                <a:gd name="T78" fmla="*/ 48 w 66"/>
                <a:gd name="T79" fmla="*/ 72 h 113"/>
                <a:gd name="T80" fmla="*/ 48 w 66"/>
                <a:gd name="T81" fmla="*/ 60 h 113"/>
                <a:gd name="T82" fmla="*/ 42 w 66"/>
                <a:gd name="T83" fmla="*/ 54 h 113"/>
                <a:gd name="T84" fmla="*/ 42 w 66"/>
                <a:gd name="T85" fmla="*/ 48 h 113"/>
                <a:gd name="T86" fmla="*/ 42 w 66"/>
                <a:gd name="T87" fmla="*/ 36 h 113"/>
                <a:gd name="T88" fmla="*/ 42 w 66"/>
                <a:gd name="T89" fmla="*/ 30 h 113"/>
                <a:gd name="T90" fmla="*/ 48 w 66"/>
                <a:gd name="T91" fmla="*/ 30 h 113"/>
                <a:gd name="T92" fmla="*/ 48 w 66"/>
                <a:gd name="T93" fmla="*/ 36 h 113"/>
                <a:gd name="T94" fmla="*/ 54 w 66"/>
                <a:gd name="T95" fmla="*/ 42 h 113"/>
                <a:gd name="T96" fmla="*/ 60 w 66"/>
                <a:gd name="T97" fmla="*/ 48 h 113"/>
                <a:gd name="T98" fmla="*/ 66 w 66"/>
                <a:gd name="T99" fmla="*/ 48 h 113"/>
                <a:gd name="T100" fmla="*/ 66 w 66"/>
                <a:gd name="T101" fmla="*/ 54 h 113"/>
                <a:gd name="T102" fmla="*/ 66 w 66"/>
                <a:gd name="T103" fmla="*/ 48 h 113"/>
                <a:gd name="T104" fmla="*/ 60 w 66"/>
                <a:gd name="T105" fmla="*/ 36 h 113"/>
                <a:gd name="T106" fmla="*/ 48 w 66"/>
                <a:gd name="T107" fmla="*/ 30 h 113"/>
                <a:gd name="T108" fmla="*/ 48 w 66"/>
                <a:gd name="T109" fmla="*/ 24 h 113"/>
                <a:gd name="T110" fmla="*/ 48 w 66"/>
                <a:gd name="T111" fmla="*/ 12 h 113"/>
                <a:gd name="T112" fmla="*/ 54 w 66"/>
                <a:gd name="T113" fmla="*/ 6 h 113"/>
                <a:gd name="T114" fmla="*/ 48 w 66"/>
                <a:gd name="T115" fmla="*/ 0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113"/>
                <a:gd name="T176" fmla="*/ 66 w 66"/>
                <a:gd name="T177" fmla="*/ 113 h 1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113">
                  <a:moveTo>
                    <a:pt x="48" y="6"/>
                  </a:moveTo>
                  <a:lnTo>
                    <a:pt x="48" y="6"/>
                  </a:lnTo>
                  <a:lnTo>
                    <a:pt x="42" y="18"/>
                  </a:lnTo>
                  <a:lnTo>
                    <a:pt x="36" y="24"/>
                  </a:lnTo>
                  <a:lnTo>
                    <a:pt x="30" y="30"/>
                  </a:lnTo>
                  <a:lnTo>
                    <a:pt x="24" y="30"/>
                  </a:lnTo>
                  <a:lnTo>
                    <a:pt x="18" y="30"/>
                  </a:lnTo>
                  <a:lnTo>
                    <a:pt x="12" y="36"/>
                  </a:lnTo>
                  <a:lnTo>
                    <a:pt x="6" y="36"/>
                  </a:lnTo>
                  <a:lnTo>
                    <a:pt x="6" y="42"/>
                  </a:lnTo>
                  <a:lnTo>
                    <a:pt x="0" y="42"/>
                  </a:lnTo>
                  <a:lnTo>
                    <a:pt x="0" y="48"/>
                  </a:lnTo>
                  <a:lnTo>
                    <a:pt x="6" y="42"/>
                  </a:lnTo>
                  <a:lnTo>
                    <a:pt x="12" y="42"/>
                  </a:lnTo>
                  <a:lnTo>
                    <a:pt x="12" y="36"/>
                  </a:lnTo>
                  <a:lnTo>
                    <a:pt x="18" y="36"/>
                  </a:lnTo>
                  <a:lnTo>
                    <a:pt x="24" y="36"/>
                  </a:lnTo>
                  <a:lnTo>
                    <a:pt x="30" y="30"/>
                  </a:lnTo>
                  <a:lnTo>
                    <a:pt x="36" y="30"/>
                  </a:lnTo>
                  <a:lnTo>
                    <a:pt x="36" y="36"/>
                  </a:lnTo>
                  <a:lnTo>
                    <a:pt x="30" y="42"/>
                  </a:lnTo>
                  <a:lnTo>
                    <a:pt x="30" y="48"/>
                  </a:lnTo>
                  <a:lnTo>
                    <a:pt x="30" y="54"/>
                  </a:lnTo>
                  <a:lnTo>
                    <a:pt x="24" y="60"/>
                  </a:lnTo>
                  <a:lnTo>
                    <a:pt x="18" y="66"/>
                  </a:lnTo>
                  <a:lnTo>
                    <a:pt x="12" y="72"/>
                  </a:lnTo>
                  <a:lnTo>
                    <a:pt x="6" y="78"/>
                  </a:lnTo>
                  <a:lnTo>
                    <a:pt x="6" y="84"/>
                  </a:lnTo>
                  <a:lnTo>
                    <a:pt x="12" y="78"/>
                  </a:lnTo>
                  <a:lnTo>
                    <a:pt x="18" y="72"/>
                  </a:lnTo>
                  <a:lnTo>
                    <a:pt x="24" y="72"/>
                  </a:lnTo>
                  <a:lnTo>
                    <a:pt x="24" y="66"/>
                  </a:lnTo>
                  <a:lnTo>
                    <a:pt x="30" y="66"/>
                  </a:lnTo>
                  <a:lnTo>
                    <a:pt x="30" y="72"/>
                  </a:lnTo>
                  <a:lnTo>
                    <a:pt x="30" y="90"/>
                  </a:lnTo>
                  <a:lnTo>
                    <a:pt x="30" y="101"/>
                  </a:lnTo>
                  <a:lnTo>
                    <a:pt x="36" y="113"/>
                  </a:lnTo>
                  <a:lnTo>
                    <a:pt x="36" y="107"/>
                  </a:lnTo>
                  <a:lnTo>
                    <a:pt x="36" y="101"/>
                  </a:lnTo>
                  <a:lnTo>
                    <a:pt x="36" y="84"/>
                  </a:lnTo>
                  <a:lnTo>
                    <a:pt x="36" y="66"/>
                  </a:lnTo>
                  <a:lnTo>
                    <a:pt x="36" y="60"/>
                  </a:lnTo>
                  <a:lnTo>
                    <a:pt x="36" y="54"/>
                  </a:lnTo>
                  <a:lnTo>
                    <a:pt x="36" y="60"/>
                  </a:lnTo>
                  <a:lnTo>
                    <a:pt x="42" y="66"/>
                  </a:lnTo>
                  <a:lnTo>
                    <a:pt x="48" y="72"/>
                  </a:lnTo>
                  <a:lnTo>
                    <a:pt x="48" y="78"/>
                  </a:lnTo>
                  <a:lnTo>
                    <a:pt x="54" y="78"/>
                  </a:lnTo>
                  <a:lnTo>
                    <a:pt x="54" y="84"/>
                  </a:lnTo>
                  <a:lnTo>
                    <a:pt x="60" y="84"/>
                  </a:lnTo>
                  <a:lnTo>
                    <a:pt x="66" y="84"/>
                  </a:lnTo>
                  <a:lnTo>
                    <a:pt x="60" y="84"/>
                  </a:lnTo>
                  <a:lnTo>
                    <a:pt x="60" y="78"/>
                  </a:lnTo>
                  <a:lnTo>
                    <a:pt x="54" y="78"/>
                  </a:lnTo>
                  <a:lnTo>
                    <a:pt x="54" y="72"/>
                  </a:lnTo>
                  <a:lnTo>
                    <a:pt x="48" y="72"/>
                  </a:lnTo>
                  <a:lnTo>
                    <a:pt x="48" y="66"/>
                  </a:lnTo>
                  <a:lnTo>
                    <a:pt x="48" y="60"/>
                  </a:lnTo>
                  <a:lnTo>
                    <a:pt x="42" y="60"/>
                  </a:lnTo>
                  <a:lnTo>
                    <a:pt x="42" y="54"/>
                  </a:lnTo>
                  <a:lnTo>
                    <a:pt x="42" y="48"/>
                  </a:lnTo>
                  <a:lnTo>
                    <a:pt x="42" y="42"/>
                  </a:lnTo>
                  <a:lnTo>
                    <a:pt x="42" y="36"/>
                  </a:lnTo>
                  <a:lnTo>
                    <a:pt x="42" y="30"/>
                  </a:lnTo>
                  <a:lnTo>
                    <a:pt x="48" y="30"/>
                  </a:lnTo>
                  <a:lnTo>
                    <a:pt x="48" y="36"/>
                  </a:lnTo>
                  <a:lnTo>
                    <a:pt x="54" y="36"/>
                  </a:lnTo>
                  <a:lnTo>
                    <a:pt x="54" y="42"/>
                  </a:lnTo>
                  <a:lnTo>
                    <a:pt x="60" y="42"/>
                  </a:lnTo>
                  <a:lnTo>
                    <a:pt x="60" y="48"/>
                  </a:lnTo>
                  <a:lnTo>
                    <a:pt x="66" y="48"/>
                  </a:lnTo>
                  <a:lnTo>
                    <a:pt x="66" y="54"/>
                  </a:lnTo>
                  <a:lnTo>
                    <a:pt x="66" y="48"/>
                  </a:lnTo>
                  <a:lnTo>
                    <a:pt x="60" y="42"/>
                  </a:lnTo>
                  <a:lnTo>
                    <a:pt x="60" y="36"/>
                  </a:lnTo>
                  <a:lnTo>
                    <a:pt x="54" y="36"/>
                  </a:lnTo>
                  <a:lnTo>
                    <a:pt x="48" y="30"/>
                  </a:lnTo>
                  <a:lnTo>
                    <a:pt x="48" y="24"/>
                  </a:lnTo>
                  <a:lnTo>
                    <a:pt x="48" y="18"/>
                  </a:lnTo>
                  <a:lnTo>
                    <a:pt x="48" y="12"/>
                  </a:lnTo>
                  <a:lnTo>
                    <a:pt x="48" y="6"/>
                  </a:lnTo>
                  <a:lnTo>
                    <a:pt x="54" y="6"/>
                  </a:lnTo>
                  <a:lnTo>
                    <a:pt x="54" y="0"/>
                  </a:lnTo>
                  <a:lnTo>
                    <a:pt x="48" y="0"/>
                  </a:lnTo>
                  <a:lnTo>
                    <a:pt x="48" y="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41" name="Freeform 720"/>
            <p:cNvSpPr>
              <a:spLocks/>
            </p:cNvSpPr>
            <p:nvPr/>
          </p:nvSpPr>
          <p:spPr bwMode="auto">
            <a:xfrm>
              <a:off x="5281" y="1732"/>
              <a:ext cx="131" cy="102"/>
            </a:xfrm>
            <a:custGeom>
              <a:avLst/>
              <a:gdLst>
                <a:gd name="T0" fmla="*/ 6 w 131"/>
                <a:gd name="T1" fmla="*/ 12 h 102"/>
                <a:gd name="T2" fmla="*/ 12 w 131"/>
                <a:gd name="T3" fmla="*/ 18 h 102"/>
                <a:gd name="T4" fmla="*/ 24 w 131"/>
                <a:gd name="T5" fmla="*/ 24 h 102"/>
                <a:gd name="T6" fmla="*/ 30 w 131"/>
                <a:gd name="T7" fmla="*/ 24 h 102"/>
                <a:gd name="T8" fmla="*/ 30 w 131"/>
                <a:gd name="T9" fmla="*/ 48 h 102"/>
                <a:gd name="T10" fmla="*/ 36 w 131"/>
                <a:gd name="T11" fmla="*/ 66 h 102"/>
                <a:gd name="T12" fmla="*/ 36 w 131"/>
                <a:gd name="T13" fmla="*/ 60 h 102"/>
                <a:gd name="T14" fmla="*/ 36 w 131"/>
                <a:gd name="T15" fmla="*/ 36 h 102"/>
                <a:gd name="T16" fmla="*/ 42 w 131"/>
                <a:gd name="T17" fmla="*/ 30 h 102"/>
                <a:gd name="T18" fmla="*/ 53 w 131"/>
                <a:gd name="T19" fmla="*/ 42 h 102"/>
                <a:gd name="T20" fmla="*/ 59 w 131"/>
                <a:gd name="T21" fmla="*/ 48 h 102"/>
                <a:gd name="T22" fmla="*/ 71 w 131"/>
                <a:gd name="T23" fmla="*/ 90 h 102"/>
                <a:gd name="T24" fmla="*/ 77 w 131"/>
                <a:gd name="T25" fmla="*/ 102 h 102"/>
                <a:gd name="T26" fmla="*/ 71 w 131"/>
                <a:gd name="T27" fmla="*/ 84 h 102"/>
                <a:gd name="T28" fmla="*/ 65 w 131"/>
                <a:gd name="T29" fmla="*/ 54 h 102"/>
                <a:gd name="T30" fmla="*/ 89 w 131"/>
                <a:gd name="T31" fmla="*/ 66 h 102"/>
                <a:gd name="T32" fmla="*/ 119 w 131"/>
                <a:gd name="T33" fmla="*/ 84 h 102"/>
                <a:gd name="T34" fmla="*/ 131 w 131"/>
                <a:gd name="T35" fmla="*/ 90 h 102"/>
                <a:gd name="T36" fmla="*/ 125 w 131"/>
                <a:gd name="T37" fmla="*/ 84 h 102"/>
                <a:gd name="T38" fmla="*/ 107 w 131"/>
                <a:gd name="T39" fmla="*/ 72 h 102"/>
                <a:gd name="T40" fmla="*/ 83 w 131"/>
                <a:gd name="T41" fmla="*/ 54 h 102"/>
                <a:gd name="T42" fmla="*/ 65 w 131"/>
                <a:gd name="T43" fmla="*/ 48 h 102"/>
                <a:gd name="T44" fmla="*/ 77 w 131"/>
                <a:gd name="T45" fmla="*/ 42 h 102"/>
                <a:gd name="T46" fmla="*/ 95 w 131"/>
                <a:gd name="T47" fmla="*/ 42 h 102"/>
                <a:gd name="T48" fmla="*/ 119 w 131"/>
                <a:gd name="T49" fmla="*/ 42 h 102"/>
                <a:gd name="T50" fmla="*/ 131 w 131"/>
                <a:gd name="T51" fmla="*/ 42 h 102"/>
                <a:gd name="T52" fmla="*/ 125 w 131"/>
                <a:gd name="T53" fmla="*/ 36 h 102"/>
                <a:gd name="T54" fmla="*/ 107 w 131"/>
                <a:gd name="T55" fmla="*/ 36 h 102"/>
                <a:gd name="T56" fmla="*/ 77 w 131"/>
                <a:gd name="T57" fmla="*/ 36 h 102"/>
                <a:gd name="T58" fmla="*/ 65 w 131"/>
                <a:gd name="T59" fmla="*/ 36 h 102"/>
                <a:gd name="T60" fmla="*/ 53 w 131"/>
                <a:gd name="T61" fmla="*/ 30 h 102"/>
                <a:gd name="T62" fmla="*/ 48 w 131"/>
                <a:gd name="T63" fmla="*/ 24 h 102"/>
                <a:gd name="T64" fmla="*/ 53 w 131"/>
                <a:gd name="T65" fmla="*/ 18 h 102"/>
                <a:gd name="T66" fmla="*/ 71 w 131"/>
                <a:gd name="T67" fmla="*/ 6 h 102"/>
                <a:gd name="T68" fmla="*/ 83 w 131"/>
                <a:gd name="T69" fmla="*/ 0 h 102"/>
                <a:gd name="T70" fmla="*/ 83 w 131"/>
                <a:gd name="T71" fmla="*/ 0 h 102"/>
                <a:gd name="T72" fmla="*/ 65 w 131"/>
                <a:gd name="T73" fmla="*/ 6 h 102"/>
                <a:gd name="T74" fmla="*/ 48 w 131"/>
                <a:gd name="T75" fmla="*/ 12 h 102"/>
                <a:gd name="T76" fmla="*/ 42 w 131"/>
                <a:gd name="T77" fmla="*/ 18 h 102"/>
                <a:gd name="T78" fmla="*/ 30 w 131"/>
                <a:gd name="T79" fmla="*/ 18 h 102"/>
                <a:gd name="T80" fmla="*/ 18 w 131"/>
                <a:gd name="T81" fmla="*/ 12 h 102"/>
                <a:gd name="T82" fmla="*/ 6 w 131"/>
                <a:gd name="T83" fmla="*/ 6 h 102"/>
                <a:gd name="T84" fmla="*/ 0 w 131"/>
                <a:gd name="T85" fmla="*/ 6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1"/>
                <a:gd name="T130" fmla="*/ 0 h 102"/>
                <a:gd name="T131" fmla="*/ 131 w 131"/>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1" h="102">
                  <a:moveTo>
                    <a:pt x="0" y="6"/>
                  </a:moveTo>
                  <a:lnTo>
                    <a:pt x="6" y="12"/>
                  </a:lnTo>
                  <a:lnTo>
                    <a:pt x="12" y="18"/>
                  </a:lnTo>
                  <a:lnTo>
                    <a:pt x="18" y="18"/>
                  </a:lnTo>
                  <a:lnTo>
                    <a:pt x="24" y="24"/>
                  </a:lnTo>
                  <a:lnTo>
                    <a:pt x="30" y="24"/>
                  </a:lnTo>
                  <a:lnTo>
                    <a:pt x="30" y="30"/>
                  </a:lnTo>
                  <a:lnTo>
                    <a:pt x="30" y="36"/>
                  </a:lnTo>
                  <a:lnTo>
                    <a:pt x="30" y="48"/>
                  </a:lnTo>
                  <a:lnTo>
                    <a:pt x="30" y="54"/>
                  </a:lnTo>
                  <a:lnTo>
                    <a:pt x="30" y="66"/>
                  </a:lnTo>
                  <a:lnTo>
                    <a:pt x="36" y="66"/>
                  </a:lnTo>
                  <a:lnTo>
                    <a:pt x="36" y="60"/>
                  </a:lnTo>
                  <a:lnTo>
                    <a:pt x="36" y="54"/>
                  </a:lnTo>
                  <a:lnTo>
                    <a:pt x="36" y="42"/>
                  </a:lnTo>
                  <a:lnTo>
                    <a:pt x="36" y="36"/>
                  </a:lnTo>
                  <a:lnTo>
                    <a:pt x="36" y="30"/>
                  </a:lnTo>
                  <a:lnTo>
                    <a:pt x="42" y="30"/>
                  </a:lnTo>
                  <a:lnTo>
                    <a:pt x="48" y="36"/>
                  </a:lnTo>
                  <a:lnTo>
                    <a:pt x="53" y="42"/>
                  </a:lnTo>
                  <a:lnTo>
                    <a:pt x="59" y="48"/>
                  </a:lnTo>
                  <a:lnTo>
                    <a:pt x="59" y="60"/>
                  </a:lnTo>
                  <a:lnTo>
                    <a:pt x="65" y="78"/>
                  </a:lnTo>
                  <a:lnTo>
                    <a:pt x="71" y="90"/>
                  </a:lnTo>
                  <a:lnTo>
                    <a:pt x="71" y="102"/>
                  </a:lnTo>
                  <a:lnTo>
                    <a:pt x="77" y="102"/>
                  </a:lnTo>
                  <a:lnTo>
                    <a:pt x="71" y="96"/>
                  </a:lnTo>
                  <a:lnTo>
                    <a:pt x="71" y="90"/>
                  </a:lnTo>
                  <a:lnTo>
                    <a:pt x="71" y="84"/>
                  </a:lnTo>
                  <a:lnTo>
                    <a:pt x="71" y="72"/>
                  </a:lnTo>
                  <a:lnTo>
                    <a:pt x="65" y="60"/>
                  </a:lnTo>
                  <a:lnTo>
                    <a:pt x="65" y="54"/>
                  </a:lnTo>
                  <a:lnTo>
                    <a:pt x="71" y="54"/>
                  </a:lnTo>
                  <a:lnTo>
                    <a:pt x="83" y="60"/>
                  </a:lnTo>
                  <a:lnTo>
                    <a:pt x="89" y="66"/>
                  </a:lnTo>
                  <a:lnTo>
                    <a:pt x="101" y="72"/>
                  </a:lnTo>
                  <a:lnTo>
                    <a:pt x="113" y="78"/>
                  </a:lnTo>
                  <a:lnTo>
                    <a:pt x="119" y="84"/>
                  </a:lnTo>
                  <a:lnTo>
                    <a:pt x="125" y="84"/>
                  </a:lnTo>
                  <a:lnTo>
                    <a:pt x="131" y="90"/>
                  </a:lnTo>
                  <a:lnTo>
                    <a:pt x="131" y="84"/>
                  </a:lnTo>
                  <a:lnTo>
                    <a:pt x="125" y="84"/>
                  </a:lnTo>
                  <a:lnTo>
                    <a:pt x="125" y="78"/>
                  </a:lnTo>
                  <a:lnTo>
                    <a:pt x="113" y="72"/>
                  </a:lnTo>
                  <a:lnTo>
                    <a:pt x="107" y="72"/>
                  </a:lnTo>
                  <a:lnTo>
                    <a:pt x="101" y="66"/>
                  </a:lnTo>
                  <a:lnTo>
                    <a:pt x="89" y="60"/>
                  </a:lnTo>
                  <a:lnTo>
                    <a:pt x="83" y="54"/>
                  </a:lnTo>
                  <a:lnTo>
                    <a:pt x="77" y="48"/>
                  </a:lnTo>
                  <a:lnTo>
                    <a:pt x="71" y="48"/>
                  </a:lnTo>
                  <a:lnTo>
                    <a:pt x="65" y="48"/>
                  </a:lnTo>
                  <a:lnTo>
                    <a:pt x="71" y="42"/>
                  </a:lnTo>
                  <a:lnTo>
                    <a:pt x="77" y="42"/>
                  </a:lnTo>
                  <a:lnTo>
                    <a:pt x="83" y="42"/>
                  </a:lnTo>
                  <a:lnTo>
                    <a:pt x="89" y="42"/>
                  </a:lnTo>
                  <a:lnTo>
                    <a:pt x="95" y="42"/>
                  </a:lnTo>
                  <a:lnTo>
                    <a:pt x="101" y="42"/>
                  </a:lnTo>
                  <a:lnTo>
                    <a:pt x="107" y="42"/>
                  </a:lnTo>
                  <a:lnTo>
                    <a:pt x="119" y="42"/>
                  </a:lnTo>
                  <a:lnTo>
                    <a:pt x="125" y="42"/>
                  </a:lnTo>
                  <a:lnTo>
                    <a:pt x="131" y="42"/>
                  </a:lnTo>
                  <a:lnTo>
                    <a:pt x="125" y="36"/>
                  </a:lnTo>
                  <a:lnTo>
                    <a:pt x="119" y="36"/>
                  </a:lnTo>
                  <a:lnTo>
                    <a:pt x="113" y="36"/>
                  </a:lnTo>
                  <a:lnTo>
                    <a:pt x="107" y="36"/>
                  </a:lnTo>
                  <a:lnTo>
                    <a:pt x="95" y="36"/>
                  </a:lnTo>
                  <a:lnTo>
                    <a:pt x="89" y="36"/>
                  </a:lnTo>
                  <a:lnTo>
                    <a:pt x="77" y="36"/>
                  </a:lnTo>
                  <a:lnTo>
                    <a:pt x="71" y="36"/>
                  </a:lnTo>
                  <a:lnTo>
                    <a:pt x="65" y="36"/>
                  </a:lnTo>
                  <a:lnTo>
                    <a:pt x="59" y="36"/>
                  </a:lnTo>
                  <a:lnTo>
                    <a:pt x="53" y="30"/>
                  </a:lnTo>
                  <a:lnTo>
                    <a:pt x="48" y="24"/>
                  </a:lnTo>
                  <a:lnTo>
                    <a:pt x="48" y="18"/>
                  </a:lnTo>
                  <a:lnTo>
                    <a:pt x="53" y="18"/>
                  </a:lnTo>
                  <a:lnTo>
                    <a:pt x="59" y="12"/>
                  </a:lnTo>
                  <a:lnTo>
                    <a:pt x="65" y="12"/>
                  </a:lnTo>
                  <a:lnTo>
                    <a:pt x="71" y="6"/>
                  </a:lnTo>
                  <a:lnTo>
                    <a:pt x="77" y="6"/>
                  </a:lnTo>
                  <a:lnTo>
                    <a:pt x="77" y="0"/>
                  </a:lnTo>
                  <a:lnTo>
                    <a:pt x="83" y="0"/>
                  </a:lnTo>
                  <a:lnTo>
                    <a:pt x="77" y="0"/>
                  </a:lnTo>
                  <a:lnTo>
                    <a:pt x="71" y="0"/>
                  </a:lnTo>
                  <a:lnTo>
                    <a:pt x="65" y="6"/>
                  </a:lnTo>
                  <a:lnTo>
                    <a:pt x="59" y="6"/>
                  </a:lnTo>
                  <a:lnTo>
                    <a:pt x="53" y="12"/>
                  </a:lnTo>
                  <a:lnTo>
                    <a:pt x="48" y="12"/>
                  </a:lnTo>
                  <a:lnTo>
                    <a:pt x="42" y="18"/>
                  </a:lnTo>
                  <a:lnTo>
                    <a:pt x="36" y="18"/>
                  </a:lnTo>
                  <a:lnTo>
                    <a:pt x="30" y="18"/>
                  </a:lnTo>
                  <a:lnTo>
                    <a:pt x="24" y="18"/>
                  </a:lnTo>
                  <a:lnTo>
                    <a:pt x="24" y="12"/>
                  </a:lnTo>
                  <a:lnTo>
                    <a:pt x="18" y="12"/>
                  </a:lnTo>
                  <a:lnTo>
                    <a:pt x="12" y="12"/>
                  </a:lnTo>
                  <a:lnTo>
                    <a:pt x="6" y="6"/>
                  </a:lnTo>
                  <a:lnTo>
                    <a:pt x="0" y="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42" name="Freeform 721"/>
            <p:cNvSpPr>
              <a:spLocks/>
            </p:cNvSpPr>
            <p:nvPr/>
          </p:nvSpPr>
          <p:spPr bwMode="auto">
            <a:xfrm>
              <a:off x="4564" y="1953"/>
              <a:ext cx="329" cy="329"/>
            </a:xfrm>
            <a:custGeom>
              <a:avLst/>
              <a:gdLst>
                <a:gd name="T0" fmla="*/ 132 w 329"/>
                <a:gd name="T1" fmla="*/ 72 h 329"/>
                <a:gd name="T2" fmla="*/ 90 w 329"/>
                <a:gd name="T3" fmla="*/ 48 h 329"/>
                <a:gd name="T4" fmla="*/ 36 w 329"/>
                <a:gd name="T5" fmla="*/ 36 h 329"/>
                <a:gd name="T6" fmla="*/ 18 w 329"/>
                <a:gd name="T7" fmla="*/ 30 h 329"/>
                <a:gd name="T8" fmla="*/ 30 w 329"/>
                <a:gd name="T9" fmla="*/ 72 h 329"/>
                <a:gd name="T10" fmla="*/ 48 w 329"/>
                <a:gd name="T11" fmla="*/ 114 h 329"/>
                <a:gd name="T12" fmla="*/ 90 w 329"/>
                <a:gd name="T13" fmla="*/ 138 h 329"/>
                <a:gd name="T14" fmla="*/ 120 w 329"/>
                <a:gd name="T15" fmla="*/ 156 h 329"/>
                <a:gd name="T16" fmla="*/ 108 w 329"/>
                <a:gd name="T17" fmla="*/ 162 h 329"/>
                <a:gd name="T18" fmla="*/ 84 w 329"/>
                <a:gd name="T19" fmla="*/ 156 h 329"/>
                <a:gd name="T20" fmla="*/ 48 w 329"/>
                <a:gd name="T21" fmla="*/ 174 h 329"/>
                <a:gd name="T22" fmla="*/ 24 w 329"/>
                <a:gd name="T23" fmla="*/ 204 h 329"/>
                <a:gd name="T24" fmla="*/ 0 w 329"/>
                <a:gd name="T25" fmla="*/ 215 h 329"/>
                <a:gd name="T26" fmla="*/ 6 w 329"/>
                <a:gd name="T27" fmla="*/ 227 h 329"/>
                <a:gd name="T28" fmla="*/ 24 w 329"/>
                <a:gd name="T29" fmla="*/ 233 h 329"/>
                <a:gd name="T30" fmla="*/ 66 w 329"/>
                <a:gd name="T31" fmla="*/ 239 h 329"/>
                <a:gd name="T32" fmla="*/ 114 w 329"/>
                <a:gd name="T33" fmla="*/ 215 h 329"/>
                <a:gd name="T34" fmla="*/ 120 w 329"/>
                <a:gd name="T35" fmla="*/ 192 h 329"/>
                <a:gd name="T36" fmla="*/ 137 w 329"/>
                <a:gd name="T37" fmla="*/ 174 h 329"/>
                <a:gd name="T38" fmla="*/ 143 w 329"/>
                <a:gd name="T39" fmla="*/ 180 h 329"/>
                <a:gd name="T40" fmla="*/ 132 w 329"/>
                <a:gd name="T41" fmla="*/ 209 h 329"/>
                <a:gd name="T42" fmla="*/ 120 w 329"/>
                <a:gd name="T43" fmla="*/ 215 h 329"/>
                <a:gd name="T44" fmla="*/ 102 w 329"/>
                <a:gd name="T45" fmla="*/ 233 h 329"/>
                <a:gd name="T46" fmla="*/ 90 w 329"/>
                <a:gd name="T47" fmla="*/ 269 h 329"/>
                <a:gd name="T48" fmla="*/ 96 w 329"/>
                <a:gd name="T49" fmla="*/ 293 h 329"/>
                <a:gd name="T50" fmla="*/ 90 w 329"/>
                <a:gd name="T51" fmla="*/ 329 h 329"/>
                <a:gd name="T52" fmla="*/ 120 w 329"/>
                <a:gd name="T53" fmla="*/ 323 h 329"/>
                <a:gd name="T54" fmla="*/ 161 w 329"/>
                <a:gd name="T55" fmla="*/ 293 h 329"/>
                <a:gd name="T56" fmla="*/ 179 w 329"/>
                <a:gd name="T57" fmla="*/ 251 h 329"/>
                <a:gd name="T58" fmla="*/ 167 w 329"/>
                <a:gd name="T59" fmla="*/ 209 h 329"/>
                <a:gd name="T60" fmla="*/ 167 w 329"/>
                <a:gd name="T61" fmla="*/ 186 h 329"/>
                <a:gd name="T62" fmla="*/ 179 w 329"/>
                <a:gd name="T63" fmla="*/ 209 h 329"/>
                <a:gd name="T64" fmla="*/ 191 w 329"/>
                <a:gd name="T65" fmla="*/ 251 h 329"/>
                <a:gd name="T66" fmla="*/ 227 w 329"/>
                <a:gd name="T67" fmla="*/ 275 h 329"/>
                <a:gd name="T68" fmla="*/ 269 w 329"/>
                <a:gd name="T69" fmla="*/ 293 h 329"/>
                <a:gd name="T70" fmla="*/ 287 w 329"/>
                <a:gd name="T71" fmla="*/ 269 h 329"/>
                <a:gd name="T72" fmla="*/ 245 w 329"/>
                <a:gd name="T73" fmla="*/ 204 h 329"/>
                <a:gd name="T74" fmla="*/ 221 w 329"/>
                <a:gd name="T75" fmla="*/ 198 h 329"/>
                <a:gd name="T76" fmla="*/ 215 w 329"/>
                <a:gd name="T77" fmla="*/ 186 h 329"/>
                <a:gd name="T78" fmla="*/ 251 w 329"/>
                <a:gd name="T79" fmla="*/ 198 h 329"/>
                <a:gd name="T80" fmla="*/ 293 w 329"/>
                <a:gd name="T81" fmla="*/ 192 h 329"/>
                <a:gd name="T82" fmla="*/ 323 w 329"/>
                <a:gd name="T83" fmla="*/ 186 h 329"/>
                <a:gd name="T84" fmla="*/ 317 w 329"/>
                <a:gd name="T85" fmla="*/ 174 h 329"/>
                <a:gd name="T86" fmla="*/ 293 w 329"/>
                <a:gd name="T87" fmla="*/ 150 h 329"/>
                <a:gd name="T88" fmla="*/ 257 w 329"/>
                <a:gd name="T89" fmla="*/ 126 h 329"/>
                <a:gd name="T90" fmla="*/ 215 w 329"/>
                <a:gd name="T91" fmla="*/ 126 h 329"/>
                <a:gd name="T92" fmla="*/ 203 w 329"/>
                <a:gd name="T93" fmla="*/ 138 h 329"/>
                <a:gd name="T94" fmla="*/ 197 w 329"/>
                <a:gd name="T95" fmla="*/ 126 h 329"/>
                <a:gd name="T96" fmla="*/ 209 w 329"/>
                <a:gd name="T97" fmla="*/ 120 h 329"/>
                <a:gd name="T98" fmla="*/ 227 w 329"/>
                <a:gd name="T99" fmla="*/ 114 h 329"/>
                <a:gd name="T100" fmla="*/ 245 w 329"/>
                <a:gd name="T101" fmla="*/ 60 h 329"/>
                <a:gd name="T102" fmla="*/ 233 w 329"/>
                <a:gd name="T103" fmla="*/ 6 h 329"/>
                <a:gd name="T104" fmla="*/ 215 w 329"/>
                <a:gd name="T105" fmla="*/ 24 h 329"/>
                <a:gd name="T106" fmla="*/ 179 w 329"/>
                <a:gd name="T107" fmla="*/ 36 h 329"/>
                <a:gd name="T108" fmla="*/ 149 w 329"/>
                <a:gd name="T109" fmla="*/ 90 h 329"/>
                <a:gd name="T110" fmla="*/ 143 w 329"/>
                <a:gd name="T111" fmla="*/ 120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9"/>
                <a:gd name="T169" fmla="*/ 0 h 329"/>
                <a:gd name="T170" fmla="*/ 329 w 329"/>
                <a:gd name="T171" fmla="*/ 329 h 3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9" h="329">
                  <a:moveTo>
                    <a:pt x="143" y="120"/>
                  </a:moveTo>
                  <a:lnTo>
                    <a:pt x="143" y="108"/>
                  </a:lnTo>
                  <a:lnTo>
                    <a:pt x="137" y="96"/>
                  </a:lnTo>
                  <a:lnTo>
                    <a:pt x="132" y="84"/>
                  </a:lnTo>
                  <a:lnTo>
                    <a:pt x="132" y="72"/>
                  </a:lnTo>
                  <a:lnTo>
                    <a:pt x="120" y="66"/>
                  </a:lnTo>
                  <a:lnTo>
                    <a:pt x="114" y="60"/>
                  </a:lnTo>
                  <a:lnTo>
                    <a:pt x="108" y="54"/>
                  </a:lnTo>
                  <a:lnTo>
                    <a:pt x="96" y="48"/>
                  </a:lnTo>
                  <a:lnTo>
                    <a:pt x="90" y="48"/>
                  </a:lnTo>
                  <a:lnTo>
                    <a:pt x="78" y="48"/>
                  </a:lnTo>
                  <a:lnTo>
                    <a:pt x="66" y="42"/>
                  </a:lnTo>
                  <a:lnTo>
                    <a:pt x="54" y="42"/>
                  </a:lnTo>
                  <a:lnTo>
                    <a:pt x="42" y="36"/>
                  </a:lnTo>
                  <a:lnTo>
                    <a:pt x="36" y="36"/>
                  </a:lnTo>
                  <a:lnTo>
                    <a:pt x="30" y="36"/>
                  </a:lnTo>
                  <a:lnTo>
                    <a:pt x="24" y="30"/>
                  </a:lnTo>
                  <a:lnTo>
                    <a:pt x="18" y="30"/>
                  </a:lnTo>
                  <a:lnTo>
                    <a:pt x="18" y="36"/>
                  </a:lnTo>
                  <a:lnTo>
                    <a:pt x="24" y="42"/>
                  </a:lnTo>
                  <a:lnTo>
                    <a:pt x="24" y="48"/>
                  </a:lnTo>
                  <a:lnTo>
                    <a:pt x="30" y="60"/>
                  </a:lnTo>
                  <a:lnTo>
                    <a:pt x="30" y="72"/>
                  </a:lnTo>
                  <a:lnTo>
                    <a:pt x="30" y="84"/>
                  </a:lnTo>
                  <a:lnTo>
                    <a:pt x="36" y="90"/>
                  </a:lnTo>
                  <a:lnTo>
                    <a:pt x="42" y="96"/>
                  </a:lnTo>
                  <a:lnTo>
                    <a:pt x="42" y="108"/>
                  </a:lnTo>
                  <a:lnTo>
                    <a:pt x="48" y="114"/>
                  </a:lnTo>
                  <a:lnTo>
                    <a:pt x="60" y="120"/>
                  </a:lnTo>
                  <a:lnTo>
                    <a:pt x="66" y="126"/>
                  </a:lnTo>
                  <a:lnTo>
                    <a:pt x="72" y="132"/>
                  </a:lnTo>
                  <a:lnTo>
                    <a:pt x="84" y="138"/>
                  </a:lnTo>
                  <a:lnTo>
                    <a:pt x="90" y="138"/>
                  </a:lnTo>
                  <a:lnTo>
                    <a:pt x="96" y="138"/>
                  </a:lnTo>
                  <a:lnTo>
                    <a:pt x="102" y="144"/>
                  </a:lnTo>
                  <a:lnTo>
                    <a:pt x="114" y="144"/>
                  </a:lnTo>
                  <a:lnTo>
                    <a:pt x="114" y="150"/>
                  </a:lnTo>
                  <a:lnTo>
                    <a:pt x="120" y="156"/>
                  </a:lnTo>
                  <a:lnTo>
                    <a:pt x="126" y="162"/>
                  </a:lnTo>
                  <a:lnTo>
                    <a:pt x="120" y="162"/>
                  </a:lnTo>
                  <a:lnTo>
                    <a:pt x="114" y="162"/>
                  </a:lnTo>
                  <a:lnTo>
                    <a:pt x="108" y="162"/>
                  </a:lnTo>
                  <a:lnTo>
                    <a:pt x="102" y="162"/>
                  </a:lnTo>
                  <a:lnTo>
                    <a:pt x="102" y="156"/>
                  </a:lnTo>
                  <a:lnTo>
                    <a:pt x="96" y="156"/>
                  </a:lnTo>
                  <a:lnTo>
                    <a:pt x="90" y="156"/>
                  </a:lnTo>
                  <a:lnTo>
                    <a:pt x="84" y="156"/>
                  </a:lnTo>
                  <a:lnTo>
                    <a:pt x="72" y="156"/>
                  </a:lnTo>
                  <a:lnTo>
                    <a:pt x="66" y="162"/>
                  </a:lnTo>
                  <a:lnTo>
                    <a:pt x="60" y="162"/>
                  </a:lnTo>
                  <a:lnTo>
                    <a:pt x="54" y="168"/>
                  </a:lnTo>
                  <a:lnTo>
                    <a:pt x="48" y="174"/>
                  </a:lnTo>
                  <a:lnTo>
                    <a:pt x="42" y="180"/>
                  </a:lnTo>
                  <a:lnTo>
                    <a:pt x="42" y="186"/>
                  </a:lnTo>
                  <a:lnTo>
                    <a:pt x="36" y="192"/>
                  </a:lnTo>
                  <a:lnTo>
                    <a:pt x="30" y="198"/>
                  </a:lnTo>
                  <a:lnTo>
                    <a:pt x="24" y="204"/>
                  </a:lnTo>
                  <a:lnTo>
                    <a:pt x="18" y="204"/>
                  </a:lnTo>
                  <a:lnTo>
                    <a:pt x="18" y="209"/>
                  </a:lnTo>
                  <a:lnTo>
                    <a:pt x="12" y="215"/>
                  </a:lnTo>
                  <a:lnTo>
                    <a:pt x="6" y="215"/>
                  </a:lnTo>
                  <a:lnTo>
                    <a:pt x="0" y="215"/>
                  </a:lnTo>
                  <a:lnTo>
                    <a:pt x="0" y="221"/>
                  </a:lnTo>
                  <a:lnTo>
                    <a:pt x="6" y="227"/>
                  </a:lnTo>
                  <a:lnTo>
                    <a:pt x="12" y="233"/>
                  </a:lnTo>
                  <a:lnTo>
                    <a:pt x="18" y="233"/>
                  </a:lnTo>
                  <a:lnTo>
                    <a:pt x="24" y="233"/>
                  </a:lnTo>
                  <a:lnTo>
                    <a:pt x="30" y="239"/>
                  </a:lnTo>
                  <a:lnTo>
                    <a:pt x="36" y="239"/>
                  </a:lnTo>
                  <a:lnTo>
                    <a:pt x="48" y="239"/>
                  </a:lnTo>
                  <a:lnTo>
                    <a:pt x="54" y="245"/>
                  </a:lnTo>
                  <a:lnTo>
                    <a:pt x="66" y="239"/>
                  </a:lnTo>
                  <a:lnTo>
                    <a:pt x="78" y="239"/>
                  </a:lnTo>
                  <a:lnTo>
                    <a:pt x="84" y="239"/>
                  </a:lnTo>
                  <a:lnTo>
                    <a:pt x="96" y="233"/>
                  </a:lnTo>
                  <a:lnTo>
                    <a:pt x="102" y="221"/>
                  </a:lnTo>
                  <a:lnTo>
                    <a:pt x="114" y="215"/>
                  </a:lnTo>
                  <a:lnTo>
                    <a:pt x="114" y="209"/>
                  </a:lnTo>
                  <a:lnTo>
                    <a:pt x="114" y="204"/>
                  </a:lnTo>
                  <a:lnTo>
                    <a:pt x="120" y="204"/>
                  </a:lnTo>
                  <a:lnTo>
                    <a:pt x="120" y="198"/>
                  </a:lnTo>
                  <a:lnTo>
                    <a:pt x="120" y="192"/>
                  </a:lnTo>
                  <a:lnTo>
                    <a:pt x="126" y="186"/>
                  </a:lnTo>
                  <a:lnTo>
                    <a:pt x="126" y="180"/>
                  </a:lnTo>
                  <a:lnTo>
                    <a:pt x="132" y="180"/>
                  </a:lnTo>
                  <a:lnTo>
                    <a:pt x="132" y="174"/>
                  </a:lnTo>
                  <a:lnTo>
                    <a:pt x="137" y="174"/>
                  </a:lnTo>
                  <a:lnTo>
                    <a:pt x="137" y="168"/>
                  </a:lnTo>
                  <a:lnTo>
                    <a:pt x="143" y="168"/>
                  </a:lnTo>
                  <a:lnTo>
                    <a:pt x="143" y="174"/>
                  </a:lnTo>
                  <a:lnTo>
                    <a:pt x="143" y="180"/>
                  </a:lnTo>
                  <a:lnTo>
                    <a:pt x="149" y="186"/>
                  </a:lnTo>
                  <a:lnTo>
                    <a:pt x="143" y="192"/>
                  </a:lnTo>
                  <a:lnTo>
                    <a:pt x="143" y="198"/>
                  </a:lnTo>
                  <a:lnTo>
                    <a:pt x="137" y="204"/>
                  </a:lnTo>
                  <a:lnTo>
                    <a:pt x="132" y="209"/>
                  </a:lnTo>
                  <a:lnTo>
                    <a:pt x="126" y="209"/>
                  </a:lnTo>
                  <a:lnTo>
                    <a:pt x="120" y="215"/>
                  </a:lnTo>
                  <a:lnTo>
                    <a:pt x="114" y="215"/>
                  </a:lnTo>
                  <a:lnTo>
                    <a:pt x="114" y="221"/>
                  </a:lnTo>
                  <a:lnTo>
                    <a:pt x="108" y="227"/>
                  </a:lnTo>
                  <a:lnTo>
                    <a:pt x="102" y="233"/>
                  </a:lnTo>
                  <a:lnTo>
                    <a:pt x="102" y="239"/>
                  </a:lnTo>
                  <a:lnTo>
                    <a:pt x="96" y="245"/>
                  </a:lnTo>
                  <a:lnTo>
                    <a:pt x="96" y="251"/>
                  </a:lnTo>
                  <a:lnTo>
                    <a:pt x="90" y="263"/>
                  </a:lnTo>
                  <a:lnTo>
                    <a:pt x="90" y="269"/>
                  </a:lnTo>
                  <a:lnTo>
                    <a:pt x="90" y="275"/>
                  </a:lnTo>
                  <a:lnTo>
                    <a:pt x="90" y="281"/>
                  </a:lnTo>
                  <a:lnTo>
                    <a:pt x="96" y="287"/>
                  </a:lnTo>
                  <a:lnTo>
                    <a:pt x="96" y="293"/>
                  </a:lnTo>
                  <a:lnTo>
                    <a:pt x="96" y="305"/>
                  </a:lnTo>
                  <a:lnTo>
                    <a:pt x="96" y="311"/>
                  </a:lnTo>
                  <a:lnTo>
                    <a:pt x="90" y="317"/>
                  </a:lnTo>
                  <a:lnTo>
                    <a:pt x="90" y="323"/>
                  </a:lnTo>
                  <a:lnTo>
                    <a:pt x="90" y="329"/>
                  </a:lnTo>
                  <a:lnTo>
                    <a:pt x="96" y="329"/>
                  </a:lnTo>
                  <a:lnTo>
                    <a:pt x="108" y="323"/>
                  </a:lnTo>
                  <a:lnTo>
                    <a:pt x="120" y="323"/>
                  </a:lnTo>
                  <a:lnTo>
                    <a:pt x="132" y="317"/>
                  </a:lnTo>
                  <a:lnTo>
                    <a:pt x="137" y="317"/>
                  </a:lnTo>
                  <a:lnTo>
                    <a:pt x="149" y="311"/>
                  </a:lnTo>
                  <a:lnTo>
                    <a:pt x="155" y="305"/>
                  </a:lnTo>
                  <a:lnTo>
                    <a:pt x="161" y="293"/>
                  </a:lnTo>
                  <a:lnTo>
                    <a:pt x="167" y="287"/>
                  </a:lnTo>
                  <a:lnTo>
                    <a:pt x="173" y="281"/>
                  </a:lnTo>
                  <a:lnTo>
                    <a:pt x="173" y="269"/>
                  </a:lnTo>
                  <a:lnTo>
                    <a:pt x="179" y="263"/>
                  </a:lnTo>
                  <a:lnTo>
                    <a:pt x="179" y="251"/>
                  </a:lnTo>
                  <a:lnTo>
                    <a:pt x="179" y="245"/>
                  </a:lnTo>
                  <a:lnTo>
                    <a:pt x="179" y="233"/>
                  </a:lnTo>
                  <a:lnTo>
                    <a:pt x="173" y="221"/>
                  </a:lnTo>
                  <a:lnTo>
                    <a:pt x="173" y="215"/>
                  </a:lnTo>
                  <a:lnTo>
                    <a:pt x="167" y="209"/>
                  </a:lnTo>
                  <a:lnTo>
                    <a:pt x="161" y="204"/>
                  </a:lnTo>
                  <a:lnTo>
                    <a:pt x="161" y="198"/>
                  </a:lnTo>
                  <a:lnTo>
                    <a:pt x="161" y="192"/>
                  </a:lnTo>
                  <a:lnTo>
                    <a:pt x="167" y="186"/>
                  </a:lnTo>
                  <a:lnTo>
                    <a:pt x="173" y="186"/>
                  </a:lnTo>
                  <a:lnTo>
                    <a:pt x="179" y="192"/>
                  </a:lnTo>
                  <a:lnTo>
                    <a:pt x="179" y="198"/>
                  </a:lnTo>
                  <a:lnTo>
                    <a:pt x="179" y="209"/>
                  </a:lnTo>
                  <a:lnTo>
                    <a:pt x="185" y="221"/>
                  </a:lnTo>
                  <a:lnTo>
                    <a:pt x="185" y="227"/>
                  </a:lnTo>
                  <a:lnTo>
                    <a:pt x="185" y="233"/>
                  </a:lnTo>
                  <a:lnTo>
                    <a:pt x="191" y="239"/>
                  </a:lnTo>
                  <a:lnTo>
                    <a:pt x="191" y="251"/>
                  </a:lnTo>
                  <a:lnTo>
                    <a:pt x="197" y="257"/>
                  </a:lnTo>
                  <a:lnTo>
                    <a:pt x="203" y="263"/>
                  </a:lnTo>
                  <a:lnTo>
                    <a:pt x="209" y="269"/>
                  </a:lnTo>
                  <a:lnTo>
                    <a:pt x="221" y="269"/>
                  </a:lnTo>
                  <a:lnTo>
                    <a:pt x="227" y="275"/>
                  </a:lnTo>
                  <a:lnTo>
                    <a:pt x="239" y="281"/>
                  </a:lnTo>
                  <a:lnTo>
                    <a:pt x="245" y="281"/>
                  </a:lnTo>
                  <a:lnTo>
                    <a:pt x="257" y="287"/>
                  </a:lnTo>
                  <a:lnTo>
                    <a:pt x="263" y="293"/>
                  </a:lnTo>
                  <a:lnTo>
                    <a:pt x="269" y="293"/>
                  </a:lnTo>
                  <a:lnTo>
                    <a:pt x="275" y="299"/>
                  </a:lnTo>
                  <a:lnTo>
                    <a:pt x="281" y="311"/>
                  </a:lnTo>
                  <a:lnTo>
                    <a:pt x="281" y="299"/>
                  </a:lnTo>
                  <a:lnTo>
                    <a:pt x="287" y="281"/>
                  </a:lnTo>
                  <a:lnTo>
                    <a:pt x="287" y="269"/>
                  </a:lnTo>
                  <a:lnTo>
                    <a:pt x="287" y="251"/>
                  </a:lnTo>
                  <a:lnTo>
                    <a:pt x="281" y="233"/>
                  </a:lnTo>
                  <a:lnTo>
                    <a:pt x="275" y="221"/>
                  </a:lnTo>
                  <a:lnTo>
                    <a:pt x="263" y="209"/>
                  </a:lnTo>
                  <a:lnTo>
                    <a:pt x="245" y="204"/>
                  </a:lnTo>
                  <a:lnTo>
                    <a:pt x="239" y="198"/>
                  </a:lnTo>
                  <a:lnTo>
                    <a:pt x="233" y="198"/>
                  </a:lnTo>
                  <a:lnTo>
                    <a:pt x="227" y="198"/>
                  </a:lnTo>
                  <a:lnTo>
                    <a:pt x="221" y="198"/>
                  </a:lnTo>
                  <a:lnTo>
                    <a:pt x="215" y="198"/>
                  </a:lnTo>
                  <a:lnTo>
                    <a:pt x="215" y="192"/>
                  </a:lnTo>
                  <a:lnTo>
                    <a:pt x="209" y="192"/>
                  </a:lnTo>
                  <a:lnTo>
                    <a:pt x="215" y="192"/>
                  </a:lnTo>
                  <a:lnTo>
                    <a:pt x="215" y="186"/>
                  </a:lnTo>
                  <a:lnTo>
                    <a:pt x="215" y="180"/>
                  </a:lnTo>
                  <a:lnTo>
                    <a:pt x="227" y="186"/>
                  </a:lnTo>
                  <a:lnTo>
                    <a:pt x="239" y="192"/>
                  </a:lnTo>
                  <a:lnTo>
                    <a:pt x="251" y="198"/>
                  </a:lnTo>
                  <a:lnTo>
                    <a:pt x="263" y="198"/>
                  </a:lnTo>
                  <a:lnTo>
                    <a:pt x="269" y="198"/>
                  </a:lnTo>
                  <a:lnTo>
                    <a:pt x="281" y="198"/>
                  </a:lnTo>
                  <a:lnTo>
                    <a:pt x="287" y="198"/>
                  </a:lnTo>
                  <a:lnTo>
                    <a:pt x="293" y="192"/>
                  </a:lnTo>
                  <a:lnTo>
                    <a:pt x="305" y="192"/>
                  </a:lnTo>
                  <a:lnTo>
                    <a:pt x="311" y="186"/>
                  </a:lnTo>
                  <a:lnTo>
                    <a:pt x="317" y="186"/>
                  </a:lnTo>
                  <a:lnTo>
                    <a:pt x="323" y="186"/>
                  </a:lnTo>
                  <a:lnTo>
                    <a:pt x="323" y="180"/>
                  </a:lnTo>
                  <a:lnTo>
                    <a:pt x="329" y="180"/>
                  </a:lnTo>
                  <a:lnTo>
                    <a:pt x="323" y="180"/>
                  </a:lnTo>
                  <a:lnTo>
                    <a:pt x="317" y="174"/>
                  </a:lnTo>
                  <a:lnTo>
                    <a:pt x="311" y="174"/>
                  </a:lnTo>
                  <a:lnTo>
                    <a:pt x="305" y="168"/>
                  </a:lnTo>
                  <a:lnTo>
                    <a:pt x="299" y="162"/>
                  </a:lnTo>
                  <a:lnTo>
                    <a:pt x="299" y="156"/>
                  </a:lnTo>
                  <a:lnTo>
                    <a:pt x="293" y="150"/>
                  </a:lnTo>
                  <a:lnTo>
                    <a:pt x="287" y="144"/>
                  </a:lnTo>
                  <a:lnTo>
                    <a:pt x="281" y="138"/>
                  </a:lnTo>
                  <a:lnTo>
                    <a:pt x="275" y="132"/>
                  </a:lnTo>
                  <a:lnTo>
                    <a:pt x="269" y="126"/>
                  </a:lnTo>
                  <a:lnTo>
                    <a:pt x="257" y="126"/>
                  </a:lnTo>
                  <a:lnTo>
                    <a:pt x="251" y="120"/>
                  </a:lnTo>
                  <a:lnTo>
                    <a:pt x="239" y="120"/>
                  </a:lnTo>
                  <a:lnTo>
                    <a:pt x="227" y="120"/>
                  </a:lnTo>
                  <a:lnTo>
                    <a:pt x="221" y="126"/>
                  </a:lnTo>
                  <a:lnTo>
                    <a:pt x="215" y="126"/>
                  </a:lnTo>
                  <a:lnTo>
                    <a:pt x="215" y="132"/>
                  </a:lnTo>
                  <a:lnTo>
                    <a:pt x="209" y="132"/>
                  </a:lnTo>
                  <a:lnTo>
                    <a:pt x="203" y="138"/>
                  </a:lnTo>
                  <a:lnTo>
                    <a:pt x="197" y="138"/>
                  </a:lnTo>
                  <a:lnTo>
                    <a:pt x="197" y="132"/>
                  </a:lnTo>
                  <a:lnTo>
                    <a:pt x="197" y="126"/>
                  </a:lnTo>
                  <a:lnTo>
                    <a:pt x="203" y="126"/>
                  </a:lnTo>
                  <a:lnTo>
                    <a:pt x="203" y="120"/>
                  </a:lnTo>
                  <a:lnTo>
                    <a:pt x="209" y="120"/>
                  </a:lnTo>
                  <a:lnTo>
                    <a:pt x="215" y="120"/>
                  </a:lnTo>
                  <a:lnTo>
                    <a:pt x="221" y="120"/>
                  </a:lnTo>
                  <a:lnTo>
                    <a:pt x="227" y="114"/>
                  </a:lnTo>
                  <a:lnTo>
                    <a:pt x="233" y="102"/>
                  </a:lnTo>
                  <a:lnTo>
                    <a:pt x="239" y="96"/>
                  </a:lnTo>
                  <a:lnTo>
                    <a:pt x="239" y="84"/>
                  </a:lnTo>
                  <a:lnTo>
                    <a:pt x="245" y="72"/>
                  </a:lnTo>
                  <a:lnTo>
                    <a:pt x="245" y="60"/>
                  </a:lnTo>
                  <a:lnTo>
                    <a:pt x="245" y="54"/>
                  </a:lnTo>
                  <a:lnTo>
                    <a:pt x="239" y="42"/>
                  </a:lnTo>
                  <a:lnTo>
                    <a:pt x="239" y="30"/>
                  </a:lnTo>
                  <a:lnTo>
                    <a:pt x="233" y="18"/>
                  </a:lnTo>
                  <a:lnTo>
                    <a:pt x="233" y="6"/>
                  </a:lnTo>
                  <a:lnTo>
                    <a:pt x="233" y="0"/>
                  </a:lnTo>
                  <a:lnTo>
                    <a:pt x="227" y="6"/>
                  </a:lnTo>
                  <a:lnTo>
                    <a:pt x="221" y="12"/>
                  </a:lnTo>
                  <a:lnTo>
                    <a:pt x="221" y="18"/>
                  </a:lnTo>
                  <a:lnTo>
                    <a:pt x="215" y="24"/>
                  </a:lnTo>
                  <a:lnTo>
                    <a:pt x="209" y="30"/>
                  </a:lnTo>
                  <a:lnTo>
                    <a:pt x="203" y="30"/>
                  </a:lnTo>
                  <a:lnTo>
                    <a:pt x="197" y="30"/>
                  </a:lnTo>
                  <a:lnTo>
                    <a:pt x="191" y="36"/>
                  </a:lnTo>
                  <a:lnTo>
                    <a:pt x="179" y="36"/>
                  </a:lnTo>
                  <a:lnTo>
                    <a:pt x="173" y="48"/>
                  </a:lnTo>
                  <a:lnTo>
                    <a:pt x="167" y="54"/>
                  </a:lnTo>
                  <a:lnTo>
                    <a:pt x="161" y="66"/>
                  </a:lnTo>
                  <a:lnTo>
                    <a:pt x="155" y="78"/>
                  </a:lnTo>
                  <a:lnTo>
                    <a:pt x="149" y="90"/>
                  </a:lnTo>
                  <a:lnTo>
                    <a:pt x="149" y="102"/>
                  </a:lnTo>
                  <a:lnTo>
                    <a:pt x="155" y="120"/>
                  </a:lnTo>
                  <a:lnTo>
                    <a:pt x="149" y="120"/>
                  </a:lnTo>
                  <a:lnTo>
                    <a:pt x="143" y="12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43" name="Freeform 722"/>
            <p:cNvSpPr>
              <a:spLocks/>
            </p:cNvSpPr>
            <p:nvPr/>
          </p:nvSpPr>
          <p:spPr bwMode="auto">
            <a:xfrm>
              <a:off x="4654" y="1929"/>
              <a:ext cx="101" cy="144"/>
            </a:xfrm>
            <a:custGeom>
              <a:avLst/>
              <a:gdLst>
                <a:gd name="T0" fmla="*/ 101 w 101"/>
                <a:gd name="T1" fmla="*/ 60 h 144"/>
                <a:gd name="T2" fmla="*/ 95 w 101"/>
                <a:gd name="T3" fmla="*/ 60 h 144"/>
                <a:gd name="T4" fmla="*/ 89 w 101"/>
                <a:gd name="T5" fmla="*/ 66 h 144"/>
                <a:gd name="T6" fmla="*/ 83 w 101"/>
                <a:gd name="T7" fmla="*/ 72 h 144"/>
                <a:gd name="T8" fmla="*/ 77 w 101"/>
                <a:gd name="T9" fmla="*/ 72 h 144"/>
                <a:gd name="T10" fmla="*/ 71 w 101"/>
                <a:gd name="T11" fmla="*/ 78 h 144"/>
                <a:gd name="T12" fmla="*/ 71 w 101"/>
                <a:gd name="T13" fmla="*/ 90 h 144"/>
                <a:gd name="T14" fmla="*/ 65 w 101"/>
                <a:gd name="T15" fmla="*/ 96 h 144"/>
                <a:gd name="T16" fmla="*/ 65 w 101"/>
                <a:gd name="T17" fmla="*/ 102 h 144"/>
                <a:gd name="T18" fmla="*/ 59 w 101"/>
                <a:gd name="T19" fmla="*/ 108 h 144"/>
                <a:gd name="T20" fmla="*/ 59 w 101"/>
                <a:gd name="T21" fmla="*/ 108 h 144"/>
                <a:gd name="T22" fmla="*/ 59 w 101"/>
                <a:gd name="T23" fmla="*/ 114 h 144"/>
                <a:gd name="T24" fmla="*/ 59 w 101"/>
                <a:gd name="T25" fmla="*/ 114 h 144"/>
                <a:gd name="T26" fmla="*/ 59 w 101"/>
                <a:gd name="T27" fmla="*/ 120 h 144"/>
                <a:gd name="T28" fmla="*/ 59 w 101"/>
                <a:gd name="T29" fmla="*/ 126 h 144"/>
                <a:gd name="T30" fmla="*/ 65 w 101"/>
                <a:gd name="T31" fmla="*/ 138 h 144"/>
                <a:gd name="T32" fmla="*/ 65 w 101"/>
                <a:gd name="T33" fmla="*/ 144 h 144"/>
                <a:gd name="T34" fmla="*/ 59 w 101"/>
                <a:gd name="T35" fmla="*/ 144 h 144"/>
                <a:gd name="T36" fmla="*/ 59 w 101"/>
                <a:gd name="T37" fmla="*/ 144 h 144"/>
                <a:gd name="T38" fmla="*/ 53 w 101"/>
                <a:gd name="T39" fmla="*/ 144 h 144"/>
                <a:gd name="T40" fmla="*/ 53 w 101"/>
                <a:gd name="T41" fmla="*/ 144 h 144"/>
                <a:gd name="T42" fmla="*/ 53 w 101"/>
                <a:gd name="T43" fmla="*/ 132 h 144"/>
                <a:gd name="T44" fmla="*/ 47 w 101"/>
                <a:gd name="T45" fmla="*/ 120 h 144"/>
                <a:gd name="T46" fmla="*/ 42 w 101"/>
                <a:gd name="T47" fmla="*/ 108 h 144"/>
                <a:gd name="T48" fmla="*/ 42 w 101"/>
                <a:gd name="T49" fmla="*/ 96 h 144"/>
                <a:gd name="T50" fmla="*/ 30 w 101"/>
                <a:gd name="T51" fmla="*/ 90 h 144"/>
                <a:gd name="T52" fmla="*/ 24 w 101"/>
                <a:gd name="T53" fmla="*/ 84 h 144"/>
                <a:gd name="T54" fmla="*/ 18 w 101"/>
                <a:gd name="T55" fmla="*/ 78 h 144"/>
                <a:gd name="T56" fmla="*/ 6 w 101"/>
                <a:gd name="T57" fmla="*/ 72 h 144"/>
                <a:gd name="T58" fmla="*/ 12 w 101"/>
                <a:gd name="T59" fmla="*/ 66 h 144"/>
                <a:gd name="T60" fmla="*/ 12 w 101"/>
                <a:gd name="T61" fmla="*/ 60 h 144"/>
                <a:gd name="T62" fmla="*/ 6 w 101"/>
                <a:gd name="T63" fmla="*/ 54 h 144"/>
                <a:gd name="T64" fmla="*/ 0 w 101"/>
                <a:gd name="T65" fmla="*/ 48 h 144"/>
                <a:gd name="T66" fmla="*/ 6 w 101"/>
                <a:gd name="T67" fmla="*/ 48 h 144"/>
                <a:gd name="T68" fmla="*/ 6 w 101"/>
                <a:gd name="T69" fmla="*/ 42 h 144"/>
                <a:gd name="T70" fmla="*/ 12 w 101"/>
                <a:gd name="T71" fmla="*/ 36 h 144"/>
                <a:gd name="T72" fmla="*/ 12 w 101"/>
                <a:gd name="T73" fmla="*/ 24 h 144"/>
                <a:gd name="T74" fmla="*/ 12 w 101"/>
                <a:gd name="T75" fmla="*/ 18 h 144"/>
                <a:gd name="T76" fmla="*/ 12 w 101"/>
                <a:gd name="T77" fmla="*/ 12 h 144"/>
                <a:gd name="T78" fmla="*/ 12 w 101"/>
                <a:gd name="T79" fmla="*/ 6 h 144"/>
                <a:gd name="T80" fmla="*/ 12 w 101"/>
                <a:gd name="T81" fmla="*/ 0 h 144"/>
                <a:gd name="T82" fmla="*/ 12 w 101"/>
                <a:gd name="T83" fmla="*/ 6 h 144"/>
                <a:gd name="T84" fmla="*/ 18 w 101"/>
                <a:gd name="T85" fmla="*/ 6 h 144"/>
                <a:gd name="T86" fmla="*/ 24 w 101"/>
                <a:gd name="T87" fmla="*/ 12 h 144"/>
                <a:gd name="T88" fmla="*/ 30 w 101"/>
                <a:gd name="T89" fmla="*/ 18 h 144"/>
                <a:gd name="T90" fmla="*/ 36 w 101"/>
                <a:gd name="T91" fmla="*/ 18 h 144"/>
                <a:gd name="T92" fmla="*/ 47 w 101"/>
                <a:gd name="T93" fmla="*/ 24 h 144"/>
                <a:gd name="T94" fmla="*/ 53 w 101"/>
                <a:gd name="T95" fmla="*/ 24 h 144"/>
                <a:gd name="T96" fmla="*/ 65 w 101"/>
                <a:gd name="T97" fmla="*/ 24 h 144"/>
                <a:gd name="T98" fmla="*/ 65 w 101"/>
                <a:gd name="T99" fmla="*/ 30 h 144"/>
                <a:gd name="T100" fmla="*/ 65 w 101"/>
                <a:gd name="T101" fmla="*/ 36 h 144"/>
                <a:gd name="T102" fmla="*/ 65 w 101"/>
                <a:gd name="T103" fmla="*/ 42 h 144"/>
                <a:gd name="T104" fmla="*/ 65 w 101"/>
                <a:gd name="T105" fmla="*/ 48 h 144"/>
                <a:gd name="T106" fmla="*/ 71 w 101"/>
                <a:gd name="T107" fmla="*/ 54 h 144"/>
                <a:gd name="T108" fmla="*/ 77 w 101"/>
                <a:gd name="T109" fmla="*/ 60 h 144"/>
                <a:gd name="T110" fmla="*/ 89 w 101"/>
                <a:gd name="T111" fmla="*/ 60 h 144"/>
                <a:gd name="T112" fmla="*/ 101 w 101"/>
                <a:gd name="T113" fmla="*/ 60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4"/>
                <a:gd name="T173" fmla="*/ 101 w 101"/>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4">
                  <a:moveTo>
                    <a:pt x="101" y="60"/>
                  </a:moveTo>
                  <a:lnTo>
                    <a:pt x="95" y="60"/>
                  </a:lnTo>
                  <a:lnTo>
                    <a:pt x="89" y="66"/>
                  </a:lnTo>
                  <a:lnTo>
                    <a:pt x="83" y="72"/>
                  </a:lnTo>
                  <a:lnTo>
                    <a:pt x="77" y="72"/>
                  </a:lnTo>
                  <a:lnTo>
                    <a:pt x="71" y="78"/>
                  </a:lnTo>
                  <a:lnTo>
                    <a:pt x="71" y="90"/>
                  </a:lnTo>
                  <a:lnTo>
                    <a:pt x="65" y="96"/>
                  </a:lnTo>
                  <a:lnTo>
                    <a:pt x="65" y="102"/>
                  </a:lnTo>
                  <a:lnTo>
                    <a:pt x="59" y="108"/>
                  </a:lnTo>
                  <a:lnTo>
                    <a:pt x="59" y="114"/>
                  </a:lnTo>
                  <a:lnTo>
                    <a:pt x="59" y="120"/>
                  </a:lnTo>
                  <a:lnTo>
                    <a:pt x="59" y="126"/>
                  </a:lnTo>
                  <a:lnTo>
                    <a:pt x="65" y="138"/>
                  </a:lnTo>
                  <a:lnTo>
                    <a:pt x="65" y="144"/>
                  </a:lnTo>
                  <a:lnTo>
                    <a:pt x="59" y="144"/>
                  </a:lnTo>
                  <a:lnTo>
                    <a:pt x="53" y="144"/>
                  </a:lnTo>
                  <a:lnTo>
                    <a:pt x="53" y="132"/>
                  </a:lnTo>
                  <a:lnTo>
                    <a:pt x="47" y="120"/>
                  </a:lnTo>
                  <a:lnTo>
                    <a:pt x="42" y="108"/>
                  </a:lnTo>
                  <a:lnTo>
                    <a:pt x="42" y="96"/>
                  </a:lnTo>
                  <a:lnTo>
                    <a:pt x="30" y="90"/>
                  </a:lnTo>
                  <a:lnTo>
                    <a:pt x="24" y="84"/>
                  </a:lnTo>
                  <a:lnTo>
                    <a:pt x="18" y="78"/>
                  </a:lnTo>
                  <a:lnTo>
                    <a:pt x="6" y="72"/>
                  </a:lnTo>
                  <a:lnTo>
                    <a:pt x="12" y="66"/>
                  </a:lnTo>
                  <a:lnTo>
                    <a:pt x="12" y="60"/>
                  </a:lnTo>
                  <a:lnTo>
                    <a:pt x="6" y="54"/>
                  </a:lnTo>
                  <a:lnTo>
                    <a:pt x="0" y="48"/>
                  </a:lnTo>
                  <a:lnTo>
                    <a:pt x="6" y="48"/>
                  </a:lnTo>
                  <a:lnTo>
                    <a:pt x="6" y="42"/>
                  </a:lnTo>
                  <a:lnTo>
                    <a:pt x="12" y="36"/>
                  </a:lnTo>
                  <a:lnTo>
                    <a:pt x="12" y="24"/>
                  </a:lnTo>
                  <a:lnTo>
                    <a:pt x="12" y="18"/>
                  </a:lnTo>
                  <a:lnTo>
                    <a:pt x="12" y="12"/>
                  </a:lnTo>
                  <a:lnTo>
                    <a:pt x="12" y="6"/>
                  </a:lnTo>
                  <a:lnTo>
                    <a:pt x="12" y="0"/>
                  </a:lnTo>
                  <a:lnTo>
                    <a:pt x="12" y="6"/>
                  </a:lnTo>
                  <a:lnTo>
                    <a:pt x="18" y="6"/>
                  </a:lnTo>
                  <a:lnTo>
                    <a:pt x="24" y="12"/>
                  </a:lnTo>
                  <a:lnTo>
                    <a:pt x="30" y="18"/>
                  </a:lnTo>
                  <a:lnTo>
                    <a:pt x="36" y="18"/>
                  </a:lnTo>
                  <a:lnTo>
                    <a:pt x="47" y="24"/>
                  </a:lnTo>
                  <a:lnTo>
                    <a:pt x="53" y="24"/>
                  </a:lnTo>
                  <a:lnTo>
                    <a:pt x="65" y="24"/>
                  </a:lnTo>
                  <a:lnTo>
                    <a:pt x="65" y="30"/>
                  </a:lnTo>
                  <a:lnTo>
                    <a:pt x="65" y="36"/>
                  </a:lnTo>
                  <a:lnTo>
                    <a:pt x="65" y="42"/>
                  </a:lnTo>
                  <a:lnTo>
                    <a:pt x="65" y="48"/>
                  </a:lnTo>
                  <a:lnTo>
                    <a:pt x="71" y="54"/>
                  </a:lnTo>
                  <a:lnTo>
                    <a:pt x="77" y="60"/>
                  </a:lnTo>
                  <a:lnTo>
                    <a:pt x="89" y="60"/>
                  </a:lnTo>
                  <a:lnTo>
                    <a:pt x="101" y="6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44" name="Freeform 723"/>
            <p:cNvSpPr>
              <a:spLocks/>
            </p:cNvSpPr>
            <p:nvPr/>
          </p:nvSpPr>
          <p:spPr bwMode="auto">
            <a:xfrm>
              <a:off x="4564" y="2168"/>
              <a:ext cx="114" cy="132"/>
            </a:xfrm>
            <a:custGeom>
              <a:avLst/>
              <a:gdLst>
                <a:gd name="T0" fmla="*/ 42 w 114"/>
                <a:gd name="T1" fmla="*/ 24 h 132"/>
                <a:gd name="T2" fmla="*/ 48 w 114"/>
                <a:gd name="T3" fmla="*/ 24 h 132"/>
                <a:gd name="T4" fmla="*/ 54 w 114"/>
                <a:gd name="T5" fmla="*/ 24 h 132"/>
                <a:gd name="T6" fmla="*/ 60 w 114"/>
                <a:gd name="T7" fmla="*/ 24 h 132"/>
                <a:gd name="T8" fmla="*/ 66 w 114"/>
                <a:gd name="T9" fmla="*/ 24 h 132"/>
                <a:gd name="T10" fmla="*/ 78 w 114"/>
                <a:gd name="T11" fmla="*/ 24 h 132"/>
                <a:gd name="T12" fmla="*/ 84 w 114"/>
                <a:gd name="T13" fmla="*/ 24 h 132"/>
                <a:gd name="T14" fmla="*/ 90 w 114"/>
                <a:gd name="T15" fmla="*/ 18 h 132"/>
                <a:gd name="T16" fmla="*/ 102 w 114"/>
                <a:gd name="T17" fmla="*/ 12 h 132"/>
                <a:gd name="T18" fmla="*/ 108 w 114"/>
                <a:gd name="T19" fmla="*/ 6 h 132"/>
                <a:gd name="T20" fmla="*/ 114 w 114"/>
                <a:gd name="T21" fmla="*/ 0 h 132"/>
                <a:gd name="T22" fmla="*/ 114 w 114"/>
                <a:gd name="T23" fmla="*/ 6 h 132"/>
                <a:gd name="T24" fmla="*/ 108 w 114"/>
                <a:gd name="T25" fmla="*/ 12 h 132"/>
                <a:gd name="T26" fmla="*/ 102 w 114"/>
                <a:gd name="T27" fmla="*/ 24 h 132"/>
                <a:gd name="T28" fmla="*/ 96 w 114"/>
                <a:gd name="T29" fmla="*/ 36 h 132"/>
                <a:gd name="T30" fmla="*/ 90 w 114"/>
                <a:gd name="T31" fmla="*/ 54 h 132"/>
                <a:gd name="T32" fmla="*/ 90 w 114"/>
                <a:gd name="T33" fmla="*/ 66 h 132"/>
                <a:gd name="T34" fmla="*/ 96 w 114"/>
                <a:gd name="T35" fmla="*/ 78 h 132"/>
                <a:gd name="T36" fmla="*/ 90 w 114"/>
                <a:gd name="T37" fmla="*/ 78 h 132"/>
                <a:gd name="T38" fmla="*/ 84 w 114"/>
                <a:gd name="T39" fmla="*/ 84 h 132"/>
                <a:gd name="T40" fmla="*/ 72 w 114"/>
                <a:gd name="T41" fmla="*/ 96 h 132"/>
                <a:gd name="T42" fmla="*/ 72 w 114"/>
                <a:gd name="T43" fmla="*/ 114 h 132"/>
                <a:gd name="T44" fmla="*/ 66 w 114"/>
                <a:gd name="T45" fmla="*/ 120 h 132"/>
                <a:gd name="T46" fmla="*/ 48 w 114"/>
                <a:gd name="T47" fmla="*/ 114 h 132"/>
                <a:gd name="T48" fmla="*/ 36 w 114"/>
                <a:gd name="T49" fmla="*/ 114 h 132"/>
                <a:gd name="T50" fmla="*/ 24 w 114"/>
                <a:gd name="T51" fmla="*/ 126 h 132"/>
                <a:gd name="T52" fmla="*/ 18 w 114"/>
                <a:gd name="T53" fmla="*/ 126 h 132"/>
                <a:gd name="T54" fmla="*/ 18 w 114"/>
                <a:gd name="T55" fmla="*/ 108 h 132"/>
                <a:gd name="T56" fmla="*/ 12 w 114"/>
                <a:gd name="T57" fmla="*/ 96 h 132"/>
                <a:gd name="T58" fmla="*/ 6 w 114"/>
                <a:gd name="T59" fmla="*/ 84 h 132"/>
                <a:gd name="T60" fmla="*/ 6 w 114"/>
                <a:gd name="T61" fmla="*/ 72 h 132"/>
                <a:gd name="T62" fmla="*/ 12 w 114"/>
                <a:gd name="T63" fmla="*/ 54 h 132"/>
                <a:gd name="T64" fmla="*/ 12 w 114"/>
                <a:gd name="T65" fmla="*/ 48 h 132"/>
                <a:gd name="T66" fmla="*/ 24 w 114"/>
                <a:gd name="T67" fmla="*/ 42 h 132"/>
                <a:gd name="T68" fmla="*/ 30 w 114"/>
                <a:gd name="T69" fmla="*/ 36 h 132"/>
                <a:gd name="T70" fmla="*/ 36 w 114"/>
                <a:gd name="T71" fmla="*/ 3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2"/>
                <a:gd name="T110" fmla="*/ 114 w 114"/>
                <a:gd name="T111" fmla="*/ 132 h 1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2">
                  <a:moveTo>
                    <a:pt x="36" y="24"/>
                  </a:moveTo>
                  <a:lnTo>
                    <a:pt x="42" y="24"/>
                  </a:lnTo>
                  <a:lnTo>
                    <a:pt x="48" y="24"/>
                  </a:lnTo>
                  <a:lnTo>
                    <a:pt x="54" y="24"/>
                  </a:lnTo>
                  <a:lnTo>
                    <a:pt x="60" y="24"/>
                  </a:lnTo>
                  <a:lnTo>
                    <a:pt x="66" y="24"/>
                  </a:lnTo>
                  <a:lnTo>
                    <a:pt x="72" y="24"/>
                  </a:lnTo>
                  <a:lnTo>
                    <a:pt x="78" y="24"/>
                  </a:lnTo>
                  <a:lnTo>
                    <a:pt x="84" y="24"/>
                  </a:lnTo>
                  <a:lnTo>
                    <a:pt x="90" y="18"/>
                  </a:lnTo>
                  <a:lnTo>
                    <a:pt x="96" y="18"/>
                  </a:lnTo>
                  <a:lnTo>
                    <a:pt x="102" y="12"/>
                  </a:lnTo>
                  <a:lnTo>
                    <a:pt x="102" y="6"/>
                  </a:lnTo>
                  <a:lnTo>
                    <a:pt x="108" y="6"/>
                  </a:lnTo>
                  <a:lnTo>
                    <a:pt x="114" y="0"/>
                  </a:lnTo>
                  <a:lnTo>
                    <a:pt x="114" y="6"/>
                  </a:lnTo>
                  <a:lnTo>
                    <a:pt x="108" y="12"/>
                  </a:lnTo>
                  <a:lnTo>
                    <a:pt x="102" y="18"/>
                  </a:lnTo>
                  <a:lnTo>
                    <a:pt x="102" y="24"/>
                  </a:lnTo>
                  <a:lnTo>
                    <a:pt x="96" y="30"/>
                  </a:lnTo>
                  <a:lnTo>
                    <a:pt x="96" y="36"/>
                  </a:lnTo>
                  <a:lnTo>
                    <a:pt x="90" y="48"/>
                  </a:lnTo>
                  <a:lnTo>
                    <a:pt x="90" y="54"/>
                  </a:lnTo>
                  <a:lnTo>
                    <a:pt x="90" y="60"/>
                  </a:lnTo>
                  <a:lnTo>
                    <a:pt x="90" y="66"/>
                  </a:lnTo>
                  <a:lnTo>
                    <a:pt x="96" y="72"/>
                  </a:lnTo>
                  <a:lnTo>
                    <a:pt x="96" y="78"/>
                  </a:lnTo>
                  <a:lnTo>
                    <a:pt x="90" y="78"/>
                  </a:lnTo>
                  <a:lnTo>
                    <a:pt x="84" y="84"/>
                  </a:lnTo>
                  <a:lnTo>
                    <a:pt x="78" y="90"/>
                  </a:lnTo>
                  <a:lnTo>
                    <a:pt x="72" y="96"/>
                  </a:lnTo>
                  <a:lnTo>
                    <a:pt x="72" y="102"/>
                  </a:lnTo>
                  <a:lnTo>
                    <a:pt x="72" y="114"/>
                  </a:lnTo>
                  <a:lnTo>
                    <a:pt x="72" y="120"/>
                  </a:lnTo>
                  <a:lnTo>
                    <a:pt x="66" y="120"/>
                  </a:lnTo>
                  <a:lnTo>
                    <a:pt x="60" y="114"/>
                  </a:lnTo>
                  <a:lnTo>
                    <a:pt x="48" y="114"/>
                  </a:lnTo>
                  <a:lnTo>
                    <a:pt x="42" y="114"/>
                  </a:lnTo>
                  <a:lnTo>
                    <a:pt x="36" y="114"/>
                  </a:lnTo>
                  <a:lnTo>
                    <a:pt x="30" y="120"/>
                  </a:lnTo>
                  <a:lnTo>
                    <a:pt x="24" y="126"/>
                  </a:lnTo>
                  <a:lnTo>
                    <a:pt x="18" y="132"/>
                  </a:lnTo>
                  <a:lnTo>
                    <a:pt x="18" y="126"/>
                  </a:lnTo>
                  <a:lnTo>
                    <a:pt x="18" y="120"/>
                  </a:lnTo>
                  <a:lnTo>
                    <a:pt x="18" y="108"/>
                  </a:lnTo>
                  <a:lnTo>
                    <a:pt x="18" y="102"/>
                  </a:lnTo>
                  <a:lnTo>
                    <a:pt x="12" y="96"/>
                  </a:lnTo>
                  <a:lnTo>
                    <a:pt x="6" y="90"/>
                  </a:lnTo>
                  <a:lnTo>
                    <a:pt x="6" y="84"/>
                  </a:lnTo>
                  <a:lnTo>
                    <a:pt x="0" y="84"/>
                  </a:lnTo>
                  <a:lnTo>
                    <a:pt x="6" y="72"/>
                  </a:lnTo>
                  <a:lnTo>
                    <a:pt x="12" y="66"/>
                  </a:lnTo>
                  <a:lnTo>
                    <a:pt x="12" y="54"/>
                  </a:lnTo>
                  <a:lnTo>
                    <a:pt x="6" y="48"/>
                  </a:lnTo>
                  <a:lnTo>
                    <a:pt x="12" y="48"/>
                  </a:lnTo>
                  <a:lnTo>
                    <a:pt x="18" y="42"/>
                  </a:lnTo>
                  <a:lnTo>
                    <a:pt x="24" y="42"/>
                  </a:lnTo>
                  <a:lnTo>
                    <a:pt x="24" y="36"/>
                  </a:lnTo>
                  <a:lnTo>
                    <a:pt x="30" y="36"/>
                  </a:lnTo>
                  <a:lnTo>
                    <a:pt x="30" y="30"/>
                  </a:lnTo>
                  <a:lnTo>
                    <a:pt x="36" y="30"/>
                  </a:lnTo>
                  <a:lnTo>
                    <a:pt x="36" y="2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45" name="Freeform 724"/>
            <p:cNvSpPr>
              <a:spLocks/>
            </p:cNvSpPr>
            <p:nvPr/>
          </p:nvSpPr>
          <p:spPr bwMode="auto">
            <a:xfrm>
              <a:off x="4660" y="1947"/>
              <a:ext cx="71" cy="96"/>
            </a:xfrm>
            <a:custGeom>
              <a:avLst/>
              <a:gdLst>
                <a:gd name="T0" fmla="*/ 53 w 71"/>
                <a:gd name="T1" fmla="*/ 90 h 96"/>
                <a:gd name="T2" fmla="*/ 53 w 71"/>
                <a:gd name="T3" fmla="*/ 96 h 96"/>
                <a:gd name="T4" fmla="*/ 53 w 71"/>
                <a:gd name="T5" fmla="*/ 90 h 96"/>
                <a:gd name="T6" fmla="*/ 47 w 71"/>
                <a:gd name="T7" fmla="*/ 78 h 96"/>
                <a:gd name="T8" fmla="*/ 41 w 71"/>
                <a:gd name="T9" fmla="*/ 72 h 96"/>
                <a:gd name="T10" fmla="*/ 36 w 71"/>
                <a:gd name="T11" fmla="*/ 72 h 96"/>
                <a:gd name="T12" fmla="*/ 30 w 71"/>
                <a:gd name="T13" fmla="*/ 66 h 96"/>
                <a:gd name="T14" fmla="*/ 24 w 71"/>
                <a:gd name="T15" fmla="*/ 66 h 96"/>
                <a:gd name="T16" fmla="*/ 18 w 71"/>
                <a:gd name="T17" fmla="*/ 66 h 96"/>
                <a:gd name="T18" fmla="*/ 18 w 71"/>
                <a:gd name="T19" fmla="*/ 66 h 96"/>
                <a:gd name="T20" fmla="*/ 18 w 71"/>
                <a:gd name="T21" fmla="*/ 60 h 96"/>
                <a:gd name="T22" fmla="*/ 30 w 71"/>
                <a:gd name="T23" fmla="*/ 66 h 96"/>
                <a:gd name="T24" fmla="*/ 36 w 71"/>
                <a:gd name="T25" fmla="*/ 66 h 96"/>
                <a:gd name="T26" fmla="*/ 41 w 71"/>
                <a:gd name="T27" fmla="*/ 66 h 96"/>
                <a:gd name="T28" fmla="*/ 41 w 71"/>
                <a:gd name="T29" fmla="*/ 60 h 96"/>
                <a:gd name="T30" fmla="*/ 36 w 71"/>
                <a:gd name="T31" fmla="*/ 54 h 96"/>
                <a:gd name="T32" fmla="*/ 30 w 71"/>
                <a:gd name="T33" fmla="*/ 48 h 96"/>
                <a:gd name="T34" fmla="*/ 18 w 71"/>
                <a:gd name="T35" fmla="*/ 42 h 96"/>
                <a:gd name="T36" fmla="*/ 12 w 71"/>
                <a:gd name="T37" fmla="*/ 36 h 96"/>
                <a:gd name="T38" fmla="*/ 6 w 71"/>
                <a:gd name="T39" fmla="*/ 36 h 96"/>
                <a:gd name="T40" fmla="*/ 0 w 71"/>
                <a:gd name="T41" fmla="*/ 30 h 96"/>
                <a:gd name="T42" fmla="*/ 0 w 71"/>
                <a:gd name="T43" fmla="*/ 30 h 96"/>
                <a:gd name="T44" fmla="*/ 6 w 71"/>
                <a:gd name="T45" fmla="*/ 30 h 96"/>
                <a:gd name="T46" fmla="*/ 12 w 71"/>
                <a:gd name="T47" fmla="*/ 36 h 96"/>
                <a:gd name="T48" fmla="*/ 24 w 71"/>
                <a:gd name="T49" fmla="*/ 42 h 96"/>
                <a:gd name="T50" fmla="*/ 30 w 71"/>
                <a:gd name="T51" fmla="*/ 42 h 96"/>
                <a:gd name="T52" fmla="*/ 36 w 71"/>
                <a:gd name="T53" fmla="*/ 42 h 96"/>
                <a:gd name="T54" fmla="*/ 30 w 71"/>
                <a:gd name="T55" fmla="*/ 24 h 96"/>
                <a:gd name="T56" fmla="*/ 24 w 71"/>
                <a:gd name="T57" fmla="*/ 12 h 96"/>
                <a:gd name="T58" fmla="*/ 18 w 71"/>
                <a:gd name="T59" fmla="*/ 6 h 96"/>
                <a:gd name="T60" fmla="*/ 12 w 71"/>
                <a:gd name="T61" fmla="*/ 0 h 96"/>
                <a:gd name="T62" fmla="*/ 18 w 71"/>
                <a:gd name="T63" fmla="*/ 0 h 96"/>
                <a:gd name="T64" fmla="*/ 24 w 71"/>
                <a:gd name="T65" fmla="*/ 6 h 96"/>
                <a:gd name="T66" fmla="*/ 30 w 71"/>
                <a:gd name="T67" fmla="*/ 12 h 96"/>
                <a:gd name="T68" fmla="*/ 36 w 71"/>
                <a:gd name="T69" fmla="*/ 24 h 96"/>
                <a:gd name="T70" fmla="*/ 41 w 71"/>
                <a:gd name="T71" fmla="*/ 36 h 96"/>
                <a:gd name="T72" fmla="*/ 47 w 71"/>
                <a:gd name="T73" fmla="*/ 36 h 96"/>
                <a:gd name="T74" fmla="*/ 53 w 71"/>
                <a:gd name="T75" fmla="*/ 18 h 96"/>
                <a:gd name="T76" fmla="*/ 53 w 71"/>
                <a:gd name="T77" fmla="*/ 6 h 96"/>
                <a:gd name="T78" fmla="*/ 53 w 71"/>
                <a:gd name="T79" fmla="*/ 12 h 96"/>
                <a:gd name="T80" fmla="*/ 53 w 71"/>
                <a:gd name="T81" fmla="*/ 18 h 96"/>
                <a:gd name="T82" fmla="*/ 47 w 71"/>
                <a:gd name="T83" fmla="*/ 36 h 96"/>
                <a:gd name="T84" fmla="*/ 47 w 71"/>
                <a:gd name="T85" fmla="*/ 54 h 96"/>
                <a:gd name="T86" fmla="*/ 47 w 71"/>
                <a:gd name="T87" fmla="*/ 60 h 96"/>
                <a:gd name="T88" fmla="*/ 53 w 71"/>
                <a:gd name="T89" fmla="*/ 66 h 96"/>
                <a:gd name="T90" fmla="*/ 59 w 71"/>
                <a:gd name="T91" fmla="*/ 60 h 96"/>
                <a:gd name="T92" fmla="*/ 59 w 71"/>
                <a:gd name="T93" fmla="*/ 60 h 96"/>
                <a:gd name="T94" fmla="*/ 65 w 71"/>
                <a:gd name="T95" fmla="*/ 54 h 96"/>
                <a:gd name="T96" fmla="*/ 65 w 71"/>
                <a:gd name="T97" fmla="*/ 48 h 96"/>
                <a:gd name="T98" fmla="*/ 71 w 71"/>
                <a:gd name="T99" fmla="*/ 48 h 96"/>
                <a:gd name="T100" fmla="*/ 71 w 71"/>
                <a:gd name="T101" fmla="*/ 54 h 96"/>
                <a:gd name="T102" fmla="*/ 65 w 71"/>
                <a:gd name="T103" fmla="*/ 60 h 96"/>
                <a:gd name="T104" fmla="*/ 59 w 71"/>
                <a:gd name="T105" fmla="*/ 66 h 96"/>
                <a:gd name="T106" fmla="*/ 53 w 71"/>
                <a:gd name="T107" fmla="*/ 72 h 96"/>
                <a:gd name="T108" fmla="*/ 53 w 71"/>
                <a:gd name="T109" fmla="*/ 78 h 96"/>
                <a:gd name="T110" fmla="*/ 53 w 71"/>
                <a:gd name="T111" fmla="*/ 84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
                <a:gd name="T169" fmla="*/ 0 h 96"/>
                <a:gd name="T170" fmla="*/ 71 w 71"/>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 h="96">
                  <a:moveTo>
                    <a:pt x="59" y="84"/>
                  </a:moveTo>
                  <a:lnTo>
                    <a:pt x="53" y="90"/>
                  </a:lnTo>
                  <a:lnTo>
                    <a:pt x="53" y="96"/>
                  </a:lnTo>
                  <a:lnTo>
                    <a:pt x="53" y="90"/>
                  </a:lnTo>
                  <a:lnTo>
                    <a:pt x="47" y="84"/>
                  </a:lnTo>
                  <a:lnTo>
                    <a:pt x="47" y="78"/>
                  </a:lnTo>
                  <a:lnTo>
                    <a:pt x="47" y="72"/>
                  </a:lnTo>
                  <a:lnTo>
                    <a:pt x="41" y="72"/>
                  </a:lnTo>
                  <a:lnTo>
                    <a:pt x="36" y="72"/>
                  </a:lnTo>
                  <a:lnTo>
                    <a:pt x="30" y="66"/>
                  </a:lnTo>
                  <a:lnTo>
                    <a:pt x="24" y="66"/>
                  </a:lnTo>
                  <a:lnTo>
                    <a:pt x="18" y="66"/>
                  </a:lnTo>
                  <a:lnTo>
                    <a:pt x="18" y="60"/>
                  </a:lnTo>
                  <a:lnTo>
                    <a:pt x="24" y="66"/>
                  </a:lnTo>
                  <a:lnTo>
                    <a:pt x="30" y="66"/>
                  </a:lnTo>
                  <a:lnTo>
                    <a:pt x="36" y="66"/>
                  </a:lnTo>
                  <a:lnTo>
                    <a:pt x="41" y="66"/>
                  </a:lnTo>
                  <a:lnTo>
                    <a:pt x="41" y="60"/>
                  </a:lnTo>
                  <a:lnTo>
                    <a:pt x="41" y="54"/>
                  </a:lnTo>
                  <a:lnTo>
                    <a:pt x="36" y="54"/>
                  </a:lnTo>
                  <a:lnTo>
                    <a:pt x="36" y="48"/>
                  </a:lnTo>
                  <a:lnTo>
                    <a:pt x="30" y="48"/>
                  </a:lnTo>
                  <a:lnTo>
                    <a:pt x="24" y="48"/>
                  </a:lnTo>
                  <a:lnTo>
                    <a:pt x="18" y="42"/>
                  </a:lnTo>
                  <a:lnTo>
                    <a:pt x="12" y="36"/>
                  </a:lnTo>
                  <a:lnTo>
                    <a:pt x="6" y="36"/>
                  </a:lnTo>
                  <a:lnTo>
                    <a:pt x="0" y="30"/>
                  </a:lnTo>
                  <a:lnTo>
                    <a:pt x="6" y="30"/>
                  </a:lnTo>
                  <a:lnTo>
                    <a:pt x="12" y="36"/>
                  </a:lnTo>
                  <a:lnTo>
                    <a:pt x="18" y="36"/>
                  </a:lnTo>
                  <a:lnTo>
                    <a:pt x="24" y="42"/>
                  </a:lnTo>
                  <a:lnTo>
                    <a:pt x="30" y="42"/>
                  </a:lnTo>
                  <a:lnTo>
                    <a:pt x="36" y="42"/>
                  </a:lnTo>
                  <a:lnTo>
                    <a:pt x="36" y="36"/>
                  </a:lnTo>
                  <a:lnTo>
                    <a:pt x="30" y="24"/>
                  </a:lnTo>
                  <a:lnTo>
                    <a:pt x="30" y="18"/>
                  </a:lnTo>
                  <a:lnTo>
                    <a:pt x="24" y="12"/>
                  </a:lnTo>
                  <a:lnTo>
                    <a:pt x="18" y="6"/>
                  </a:lnTo>
                  <a:lnTo>
                    <a:pt x="18" y="0"/>
                  </a:lnTo>
                  <a:lnTo>
                    <a:pt x="12" y="0"/>
                  </a:lnTo>
                  <a:lnTo>
                    <a:pt x="18" y="0"/>
                  </a:lnTo>
                  <a:lnTo>
                    <a:pt x="24" y="0"/>
                  </a:lnTo>
                  <a:lnTo>
                    <a:pt x="24" y="6"/>
                  </a:lnTo>
                  <a:lnTo>
                    <a:pt x="24" y="12"/>
                  </a:lnTo>
                  <a:lnTo>
                    <a:pt x="30" y="12"/>
                  </a:lnTo>
                  <a:lnTo>
                    <a:pt x="36" y="18"/>
                  </a:lnTo>
                  <a:lnTo>
                    <a:pt x="36" y="24"/>
                  </a:lnTo>
                  <a:lnTo>
                    <a:pt x="36" y="30"/>
                  </a:lnTo>
                  <a:lnTo>
                    <a:pt x="41" y="36"/>
                  </a:lnTo>
                  <a:lnTo>
                    <a:pt x="41" y="42"/>
                  </a:lnTo>
                  <a:lnTo>
                    <a:pt x="47" y="36"/>
                  </a:lnTo>
                  <a:lnTo>
                    <a:pt x="47" y="24"/>
                  </a:lnTo>
                  <a:lnTo>
                    <a:pt x="53" y="18"/>
                  </a:lnTo>
                  <a:lnTo>
                    <a:pt x="53" y="12"/>
                  </a:lnTo>
                  <a:lnTo>
                    <a:pt x="53" y="6"/>
                  </a:lnTo>
                  <a:lnTo>
                    <a:pt x="53" y="12"/>
                  </a:lnTo>
                  <a:lnTo>
                    <a:pt x="53" y="18"/>
                  </a:lnTo>
                  <a:lnTo>
                    <a:pt x="53" y="30"/>
                  </a:lnTo>
                  <a:lnTo>
                    <a:pt x="47" y="36"/>
                  </a:lnTo>
                  <a:lnTo>
                    <a:pt x="41" y="48"/>
                  </a:lnTo>
                  <a:lnTo>
                    <a:pt x="47" y="54"/>
                  </a:lnTo>
                  <a:lnTo>
                    <a:pt x="47" y="60"/>
                  </a:lnTo>
                  <a:lnTo>
                    <a:pt x="47" y="66"/>
                  </a:lnTo>
                  <a:lnTo>
                    <a:pt x="53" y="66"/>
                  </a:lnTo>
                  <a:lnTo>
                    <a:pt x="59" y="60"/>
                  </a:lnTo>
                  <a:lnTo>
                    <a:pt x="65" y="54"/>
                  </a:lnTo>
                  <a:lnTo>
                    <a:pt x="65" y="48"/>
                  </a:lnTo>
                  <a:lnTo>
                    <a:pt x="71" y="48"/>
                  </a:lnTo>
                  <a:lnTo>
                    <a:pt x="71" y="54"/>
                  </a:lnTo>
                  <a:lnTo>
                    <a:pt x="65" y="60"/>
                  </a:lnTo>
                  <a:lnTo>
                    <a:pt x="65" y="66"/>
                  </a:lnTo>
                  <a:lnTo>
                    <a:pt x="59" y="66"/>
                  </a:lnTo>
                  <a:lnTo>
                    <a:pt x="59" y="72"/>
                  </a:lnTo>
                  <a:lnTo>
                    <a:pt x="53" y="72"/>
                  </a:lnTo>
                  <a:lnTo>
                    <a:pt x="53" y="78"/>
                  </a:lnTo>
                  <a:lnTo>
                    <a:pt x="53" y="84"/>
                  </a:lnTo>
                  <a:lnTo>
                    <a:pt x="59" y="84"/>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46" name="Freeform 725"/>
            <p:cNvSpPr>
              <a:spLocks/>
            </p:cNvSpPr>
            <p:nvPr/>
          </p:nvSpPr>
          <p:spPr bwMode="auto">
            <a:xfrm>
              <a:off x="4576" y="2192"/>
              <a:ext cx="66" cy="90"/>
            </a:xfrm>
            <a:custGeom>
              <a:avLst/>
              <a:gdLst>
                <a:gd name="T0" fmla="*/ 66 w 66"/>
                <a:gd name="T1" fmla="*/ 0 h 90"/>
                <a:gd name="T2" fmla="*/ 54 w 66"/>
                <a:gd name="T3" fmla="*/ 0 h 90"/>
                <a:gd name="T4" fmla="*/ 54 w 66"/>
                <a:gd name="T5" fmla="*/ 6 h 90"/>
                <a:gd name="T6" fmla="*/ 48 w 66"/>
                <a:gd name="T7" fmla="*/ 12 h 90"/>
                <a:gd name="T8" fmla="*/ 42 w 66"/>
                <a:gd name="T9" fmla="*/ 18 h 90"/>
                <a:gd name="T10" fmla="*/ 30 w 66"/>
                <a:gd name="T11" fmla="*/ 18 h 90"/>
                <a:gd name="T12" fmla="*/ 18 w 66"/>
                <a:gd name="T13" fmla="*/ 24 h 90"/>
                <a:gd name="T14" fmla="*/ 12 w 66"/>
                <a:gd name="T15" fmla="*/ 24 h 90"/>
                <a:gd name="T16" fmla="*/ 6 w 66"/>
                <a:gd name="T17" fmla="*/ 30 h 90"/>
                <a:gd name="T18" fmla="*/ 6 w 66"/>
                <a:gd name="T19" fmla="*/ 30 h 90"/>
                <a:gd name="T20" fmla="*/ 12 w 66"/>
                <a:gd name="T21" fmla="*/ 24 h 90"/>
                <a:gd name="T22" fmla="*/ 18 w 66"/>
                <a:gd name="T23" fmla="*/ 24 h 90"/>
                <a:gd name="T24" fmla="*/ 30 w 66"/>
                <a:gd name="T25" fmla="*/ 24 h 90"/>
                <a:gd name="T26" fmla="*/ 36 w 66"/>
                <a:gd name="T27" fmla="*/ 24 h 90"/>
                <a:gd name="T28" fmla="*/ 36 w 66"/>
                <a:gd name="T29" fmla="*/ 30 h 90"/>
                <a:gd name="T30" fmla="*/ 30 w 66"/>
                <a:gd name="T31" fmla="*/ 42 h 90"/>
                <a:gd name="T32" fmla="*/ 24 w 66"/>
                <a:gd name="T33" fmla="*/ 48 h 90"/>
                <a:gd name="T34" fmla="*/ 18 w 66"/>
                <a:gd name="T35" fmla="*/ 48 h 90"/>
                <a:gd name="T36" fmla="*/ 12 w 66"/>
                <a:gd name="T37" fmla="*/ 48 h 90"/>
                <a:gd name="T38" fmla="*/ 0 w 66"/>
                <a:gd name="T39" fmla="*/ 54 h 90"/>
                <a:gd name="T40" fmla="*/ 0 w 66"/>
                <a:gd name="T41" fmla="*/ 54 h 90"/>
                <a:gd name="T42" fmla="*/ 0 w 66"/>
                <a:gd name="T43" fmla="*/ 54 h 90"/>
                <a:gd name="T44" fmla="*/ 6 w 66"/>
                <a:gd name="T45" fmla="*/ 54 h 90"/>
                <a:gd name="T46" fmla="*/ 12 w 66"/>
                <a:gd name="T47" fmla="*/ 54 h 90"/>
                <a:gd name="T48" fmla="*/ 18 w 66"/>
                <a:gd name="T49" fmla="*/ 54 h 90"/>
                <a:gd name="T50" fmla="*/ 24 w 66"/>
                <a:gd name="T51" fmla="*/ 54 h 90"/>
                <a:gd name="T52" fmla="*/ 24 w 66"/>
                <a:gd name="T53" fmla="*/ 54 h 90"/>
                <a:gd name="T54" fmla="*/ 12 w 66"/>
                <a:gd name="T55" fmla="*/ 72 h 90"/>
                <a:gd name="T56" fmla="*/ 12 w 66"/>
                <a:gd name="T57" fmla="*/ 84 h 90"/>
                <a:gd name="T58" fmla="*/ 18 w 66"/>
                <a:gd name="T59" fmla="*/ 78 h 90"/>
                <a:gd name="T60" fmla="*/ 24 w 66"/>
                <a:gd name="T61" fmla="*/ 66 h 90"/>
                <a:gd name="T62" fmla="*/ 30 w 66"/>
                <a:gd name="T63" fmla="*/ 54 h 90"/>
                <a:gd name="T64" fmla="*/ 36 w 66"/>
                <a:gd name="T65" fmla="*/ 60 h 90"/>
                <a:gd name="T66" fmla="*/ 42 w 66"/>
                <a:gd name="T67" fmla="*/ 78 h 90"/>
                <a:gd name="T68" fmla="*/ 48 w 66"/>
                <a:gd name="T69" fmla="*/ 84 h 90"/>
                <a:gd name="T70" fmla="*/ 48 w 66"/>
                <a:gd name="T71" fmla="*/ 84 h 90"/>
                <a:gd name="T72" fmla="*/ 42 w 66"/>
                <a:gd name="T73" fmla="*/ 72 h 90"/>
                <a:gd name="T74" fmla="*/ 36 w 66"/>
                <a:gd name="T75" fmla="*/ 54 h 90"/>
                <a:gd name="T76" fmla="*/ 42 w 66"/>
                <a:gd name="T77" fmla="*/ 42 h 90"/>
                <a:gd name="T78" fmla="*/ 48 w 66"/>
                <a:gd name="T79" fmla="*/ 30 h 90"/>
                <a:gd name="T80" fmla="*/ 54 w 66"/>
                <a:gd name="T81" fmla="*/ 30 h 90"/>
                <a:gd name="T82" fmla="*/ 60 w 66"/>
                <a:gd name="T83" fmla="*/ 42 h 90"/>
                <a:gd name="T84" fmla="*/ 66 w 66"/>
                <a:gd name="T85" fmla="*/ 60 h 90"/>
                <a:gd name="T86" fmla="*/ 66 w 66"/>
                <a:gd name="T87" fmla="*/ 54 h 90"/>
                <a:gd name="T88" fmla="*/ 66 w 66"/>
                <a:gd name="T89" fmla="*/ 42 h 90"/>
                <a:gd name="T90" fmla="*/ 60 w 66"/>
                <a:gd name="T91" fmla="*/ 24 h 90"/>
                <a:gd name="T92" fmla="*/ 60 w 66"/>
                <a:gd name="T93" fmla="*/ 18 h 90"/>
                <a:gd name="T94" fmla="*/ 66 w 66"/>
                <a:gd name="T95" fmla="*/ 6 h 90"/>
                <a:gd name="T96" fmla="*/ 66 w 66"/>
                <a:gd name="T97" fmla="*/ 0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90"/>
                <a:gd name="T149" fmla="*/ 66 w 66"/>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90">
                  <a:moveTo>
                    <a:pt x="66" y="0"/>
                  </a:moveTo>
                  <a:lnTo>
                    <a:pt x="66" y="0"/>
                  </a:lnTo>
                  <a:lnTo>
                    <a:pt x="60" y="0"/>
                  </a:lnTo>
                  <a:lnTo>
                    <a:pt x="54" y="0"/>
                  </a:lnTo>
                  <a:lnTo>
                    <a:pt x="54" y="6"/>
                  </a:lnTo>
                  <a:lnTo>
                    <a:pt x="48" y="12"/>
                  </a:lnTo>
                  <a:lnTo>
                    <a:pt x="42" y="18"/>
                  </a:lnTo>
                  <a:lnTo>
                    <a:pt x="36" y="18"/>
                  </a:lnTo>
                  <a:lnTo>
                    <a:pt x="30" y="18"/>
                  </a:lnTo>
                  <a:lnTo>
                    <a:pt x="24" y="18"/>
                  </a:lnTo>
                  <a:lnTo>
                    <a:pt x="18" y="24"/>
                  </a:lnTo>
                  <a:lnTo>
                    <a:pt x="12" y="24"/>
                  </a:lnTo>
                  <a:lnTo>
                    <a:pt x="6" y="24"/>
                  </a:lnTo>
                  <a:lnTo>
                    <a:pt x="6" y="30"/>
                  </a:lnTo>
                  <a:lnTo>
                    <a:pt x="12" y="30"/>
                  </a:lnTo>
                  <a:lnTo>
                    <a:pt x="12" y="24"/>
                  </a:lnTo>
                  <a:lnTo>
                    <a:pt x="18" y="24"/>
                  </a:lnTo>
                  <a:lnTo>
                    <a:pt x="24" y="24"/>
                  </a:lnTo>
                  <a:lnTo>
                    <a:pt x="30" y="24"/>
                  </a:lnTo>
                  <a:lnTo>
                    <a:pt x="36" y="24"/>
                  </a:lnTo>
                  <a:lnTo>
                    <a:pt x="42" y="24"/>
                  </a:lnTo>
                  <a:lnTo>
                    <a:pt x="36" y="30"/>
                  </a:lnTo>
                  <a:lnTo>
                    <a:pt x="36" y="36"/>
                  </a:lnTo>
                  <a:lnTo>
                    <a:pt x="30" y="42"/>
                  </a:lnTo>
                  <a:lnTo>
                    <a:pt x="24" y="48"/>
                  </a:lnTo>
                  <a:lnTo>
                    <a:pt x="18" y="48"/>
                  </a:lnTo>
                  <a:lnTo>
                    <a:pt x="12" y="48"/>
                  </a:lnTo>
                  <a:lnTo>
                    <a:pt x="6" y="54"/>
                  </a:lnTo>
                  <a:lnTo>
                    <a:pt x="0" y="54"/>
                  </a:lnTo>
                  <a:lnTo>
                    <a:pt x="6" y="54"/>
                  </a:lnTo>
                  <a:lnTo>
                    <a:pt x="12" y="54"/>
                  </a:lnTo>
                  <a:lnTo>
                    <a:pt x="18" y="54"/>
                  </a:lnTo>
                  <a:lnTo>
                    <a:pt x="24" y="54"/>
                  </a:lnTo>
                  <a:lnTo>
                    <a:pt x="30" y="48"/>
                  </a:lnTo>
                  <a:lnTo>
                    <a:pt x="24" y="54"/>
                  </a:lnTo>
                  <a:lnTo>
                    <a:pt x="18" y="60"/>
                  </a:lnTo>
                  <a:lnTo>
                    <a:pt x="12" y="72"/>
                  </a:lnTo>
                  <a:lnTo>
                    <a:pt x="12" y="90"/>
                  </a:lnTo>
                  <a:lnTo>
                    <a:pt x="12" y="84"/>
                  </a:lnTo>
                  <a:lnTo>
                    <a:pt x="18" y="84"/>
                  </a:lnTo>
                  <a:lnTo>
                    <a:pt x="18" y="78"/>
                  </a:lnTo>
                  <a:lnTo>
                    <a:pt x="24" y="72"/>
                  </a:lnTo>
                  <a:lnTo>
                    <a:pt x="24" y="66"/>
                  </a:lnTo>
                  <a:lnTo>
                    <a:pt x="30" y="60"/>
                  </a:lnTo>
                  <a:lnTo>
                    <a:pt x="30" y="54"/>
                  </a:lnTo>
                  <a:lnTo>
                    <a:pt x="36" y="60"/>
                  </a:lnTo>
                  <a:lnTo>
                    <a:pt x="36" y="66"/>
                  </a:lnTo>
                  <a:lnTo>
                    <a:pt x="42" y="78"/>
                  </a:lnTo>
                  <a:lnTo>
                    <a:pt x="42" y="84"/>
                  </a:lnTo>
                  <a:lnTo>
                    <a:pt x="48" y="84"/>
                  </a:lnTo>
                  <a:lnTo>
                    <a:pt x="42" y="78"/>
                  </a:lnTo>
                  <a:lnTo>
                    <a:pt x="42" y="72"/>
                  </a:lnTo>
                  <a:lnTo>
                    <a:pt x="42" y="60"/>
                  </a:lnTo>
                  <a:lnTo>
                    <a:pt x="36" y="54"/>
                  </a:lnTo>
                  <a:lnTo>
                    <a:pt x="36" y="48"/>
                  </a:lnTo>
                  <a:lnTo>
                    <a:pt x="42" y="42"/>
                  </a:lnTo>
                  <a:lnTo>
                    <a:pt x="42" y="36"/>
                  </a:lnTo>
                  <a:lnTo>
                    <a:pt x="48" y="30"/>
                  </a:lnTo>
                  <a:lnTo>
                    <a:pt x="48" y="24"/>
                  </a:lnTo>
                  <a:lnTo>
                    <a:pt x="54" y="30"/>
                  </a:lnTo>
                  <a:lnTo>
                    <a:pt x="60" y="36"/>
                  </a:lnTo>
                  <a:lnTo>
                    <a:pt x="60" y="42"/>
                  </a:lnTo>
                  <a:lnTo>
                    <a:pt x="66" y="54"/>
                  </a:lnTo>
                  <a:lnTo>
                    <a:pt x="66" y="60"/>
                  </a:lnTo>
                  <a:lnTo>
                    <a:pt x="66" y="54"/>
                  </a:lnTo>
                  <a:lnTo>
                    <a:pt x="66" y="42"/>
                  </a:lnTo>
                  <a:lnTo>
                    <a:pt x="60" y="30"/>
                  </a:lnTo>
                  <a:lnTo>
                    <a:pt x="60" y="24"/>
                  </a:lnTo>
                  <a:lnTo>
                    <a:pt x="54" y="18"/>
                  </a:lnTo>
                  <a:lnTo>
                    <a:pt x="60" y="18"/>
                  </a:lnTo>
                  <a:lnTo>
                    <a:pt x="60" y="12"/>
                  </a:lnTo>
                  <a:lnTo>
                    <a:pt x="66" y="6"/>
                  </a:lnTo>
                  <a:lnTo>
                    <a:pt x="66"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47" name="Freeform 726"/>
            <p:cNvSpPr>
              <a:spLocks/>
            </p:cNvSpPr>
            <p:nvPr/>
          </p:nvSpPr>
          <p:spPr bwMode="auto">
            <a:xfrm>
              <a:off x="4684" y="2073"/>
              <a:ext cx="95" cy="72"/>
            </a:xfrm>
            <a:custGeom>
              <a:avLst/>
              <a:gdLst>
                <a:gd name="T0" fmla="*/ 59 w 95"/>
                <a:gd name="T1" fmla="*/ 0 h 72"/>
                <a:gd name="T2" fmla="*/ 65 w 95"/>
                <a:gd name="T3" fmla="*/ 0 h 72"/>
                <a:gd name="T4" fmla="*/ 77 w 95"/>
                <a:gd name="T5" fmla="*/ 6 h 72"/>
                <a:gd name="T6" fmla="*/ 77 w 95"/>
                <a:gd name="T7" fmla="*/ 12 h 72"/>
                <a:gd name="T8" fmla="*/ 77 w 95"/>
                <a:gd name="T9" fmla="*/ 24 h 72"/>
                <a:gd name="T10" fmla="*/ 59 w 95"/>
                <a:gd name="T11" fmla="*/ 24 h 72"/>
                <a:gd name="T12" fmla="*/ 53 w 95"/>
                <a:gd name="T13" fmla="*/ 30 h 72"/>
                <a:gd name="T14" fmla="*/ 53 w 95"/>
                <a:gd name="T15" fmla="*/ 30 h 72"/>
                <a:gd name="T16" fmla="*/ 59 w 95"/>
                <a:gd name="T17" fmla="*/ 30 h 72"/>
                <a:gd name="T18" fmla="*/ 65 w 95"/>
                <a:gd name="T19" fmla="*/ 30 h 72"/>
                <a:gd name="T20" fmla="*/ 71 w 95"/>
                <a:gd name="T21" fmla="*/ 30 h 72"/>
                <a:gd name="T22" fmla="*/ 77 w 95"/>
                <a:gd name="T23" fmla="*/ 36 h 72"/>
                <a:gd name="T24" fmla="*/ 77 w 95"/>
                <a:gd name="T25" fmla="*/ 42 h 72"/>
                <a:gd name="T26" fmla="*/ 71 w 95"/>
                <a:gd name="T27" fmla="*/ 48 h 72"/>
                <a:gd name="T28" fmla="*/ 77 w 95"/>
                <a:gd name="T29" fmla="*/ 48 h 72"/>
                <a:gd name="T30" fmla="*/ 83 w 95"/>
                <a:gd name="T31" fmla="*/ 48 h 72"/>
                <a:gd name="T32" fmla="*/ 89 w 95"/>
                <a:gd name="T33" fmla="*/ 48 h 72"/>
                <a:gd name="T34" fmla="*/ 95 w 95"/>
                <a:gd name="T35" fmla="*/ 48 h 72"/>
                <a:gd name="T36" fmla="*/ 95 w 95"/>
                <a:gd name="T37" fmla="*/ 66 h 72"/>
                <a:gd name="T38" fmla="*/ 89 w 95"/>
                <a:gd name="T39" fmla="*/ 72 h 72"/>
                <a:gd name="T40" fmla="*/ 83 w 95"/>
                <a:gd name="T41" fmla="*/ 72 h 72"/>
                <a:gd name="T42" fmla="*/ 77 w 95"/>
                <a:gd name="T43" fmla="*/ 72 h 72"/>
                <a:gd name="T44" fmla="*/ 71 w 95"/>
                <a:gd name="T45" fmla="*/ 60 h 72"/>
                <a:gd name="T46" fmla="*/ 65 w 95"/>
                <a:gd name="T47" fmla="*/ 48 h 72"/>
                <a:gd name="T48" fmla="*/ 53 w 95"/>
                <a:gd name="T49" fmla="*/ 42 h 72"/>
                <a:gd name="T50" fmla="*/ 53 w 95"/>
                <a:gd name="T51" fmla="*/ 48 h 72"/>
                <a:gd name="T52" fmla="*/ 53 w 95"/>
                <a:gd name="T53" fmla="*/ 60 h 72"/>
                <a:gd name="T54" fmla="*/ 47 w 95"/>
                <a:gd name="T55" fmla="*/ 66 h 72"/>
                <a:gd name="T56" fmla="*/ 35 w 95"/>
                <a:gd name="T57" fmla="*/ 72 h 72"/>
                <a:gd name="T58" fmla="*/ 29 w 95"/>
                <a:gd name="T59" fmla="*/ 66 h 72"/>
                <a:gd name="T60" fmla="*/ 23 w 95"/>
                <a:gd name="T61" fmla="*/ 54 h 72"/>
                <a:gd name="T62" fmla="*/ 29 w 95"/>
                <a:gd name="T63" fmla="*/ 48 h 72"/>
                <a:gd name="T64" fmla="*/ 29 w 95"/>
                <a:gd name="T65" fmla="*/ 42 h 72"/>
                <a:gd name="T66" fmla="*/ 17 w 95"/>
                <a:gd name="T67" fmla="*/ 36 h 72"/>
                <a:gd name="T68" fmla="*/ 12 w 95"/>
                <a:gd name="T69" fmla="*/ 42 h 72"/>
                <a:gd name="T70" fmla="*/ 0 w 95"/>
                <a:gd name="T71" fmla="*/ 36 h 72"/>
                <a:gd name="T72" fmla="*/ 0 w 95"/>
                <a:gd name="T73" fmla="*/ 30 h 72"/>
                <a:gd name="T74" fmla="*/ 6 w 95"/>
                <a:gd name="T75" fmla="*/ 18 h 72"/>
                <a:gd name="T76" fmla="*/ 6 w 95"/>
                <a:gd name="T77" fmla="*/ 18 h 72"/>
                <a:gd name="T78" fmla="*/ 12 w 95"/>
                <a:gd name="T79" fmla="*/ 12 h 72"/>
                <a:gd name="T80" fmla="*/ 17 w 95"/>
                <a:gd name="T81" fmla="*/ 12 h 72"/>
                <a:gd name="T82" fmla="*/ 23 w 95"/>
                <a:gd name="T83" fmla="*/ 0 h 72"/>
                <a:gd name="T84" fmla="*/ 29 w 95"/>
                <a:gd name="T85" fmla="*/ 0 h 72"/>
                <a:gd name="T86" fmla="*/ 41 w 95"/>
                <a:gd name="T87" fmla="*/ 6 h 72"/>
                <a:gd name="T88" fmla="*/ 41 w 95"/>
                <a:gd name="T89" fmla="*/ 18 h 72"/>
                <a:gd name="T90" fmla="*/ 47 w 95"/>
                <a:gd name="T91" fmla="*/ 24 h 72"/>
                <a:gd name="T92" fmla="*/ 47 w 95"/>
                <a:gd name="T93" fmla="*/ 30 h 72"/>
                <a:gd name="T94" fmla="*/ 53 w 95"/>
                <a:gd name="T95" fmla="*/ 24 h 72"/>
                <a:gd name="T96" fmla="*/ 53 w 95"/>
                <a:gd name="T97" fmla="*/ 18 h 72"/>
                <a:gd name="T98" fmla="*/ 53 w 95"/>
                <a:gd name="T99" fmla="*/ 6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72"/>
                <a:gd name="T152" fmla="*/ 95 w 95"/>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72">
                  <a:moveTo>
                    <a:pt x="53" y="6"/>
                  </a:moveTo>
                  <a:lnTo>
                    <a:pt x="53" y="6"/>
                  </a:lnTo>
                  <a:lnTo>
                    <a:pt x="59" y="0"/>
                  </a:lnTo>
                  <a:lnTo>
                    <a:pt x="65" y="0"/>
                  </a:lnTo>
                  <a:lnTo>
                    <a:pt x="71" y="0"/>
                  </a:lnTo>
                  <a:lnTo>
                    <a:pt x="71" y="6"/>
                  </a:lnTo>
                  <a:lnTo>
                    <a:pt x="77" y="6"/>
                  </a:lnTo>
                  <a:lnTo>
                    <a:pt x="77" y="12"/>
                  </a:lnTo>
                  <a:lnTo>
                    <a:pt x="77" y="18"/>
                  </a:lnTo>
                  <a:lnTo>
                    <a:pt x="77" y="24"/>
                  </a:lnTo>
                  <a:lnTo>
                    <a:pt x="71" y="24"/>
                  </a:lnTo>
                  <a:lnTo>
                    <a:pt x="59" y="24"/>
                  </a:lnTo>
                  <a:lnTo>
                    <a:pt x="59" y="30"/>
                  </a:lnTo>
                  <a:lnTo>
                    <a:pt x="53" y="30"/>
                  </a:lnTo>
                  <a:lnTo>
                    <a:pt x="53" y="36"/>
                  </a:lnTo>
                  <a:lnTo>
                    <a:pt x="59" y="30"/>
                  </a:lnTo>
                  <a:lnTo>
                    <a:pt x="65" y="30"/>
                  </a:lnTo>
                  <a:lnTo>
                    <a:pt x="71" y="30"/>
                  </a:lnTo>
                  <a:lnTo>
                    <a:pt x="71" y="36"/>
                  </a:lnTo>
                  <a:lnTo>
                    <a:pt x="77" y="36"/>
                  </a:lnTo>
                  <a:lnTo>
                    <a:pt x="77" y="42"/>
                  </a:lnTo>
                  <a:lnTo>
                    <a:pt x="71" y="42"/>
                  </a:lnTo>
                  <a:lnTo>
                    <a:pt x="71" y="48"/>
                  </a:lnTo>
                  <a:lnTo>
                    <a:pt x="77" y="48"/>
                  </a:lnTo>
                  <a:lnTo>
                    <a:pt x="83" y="48"/>
                  </a:lnTo>
                  <a:lnTo>
                    <a:pt x="89" y="48"/>
                  </a:lnTo>
                  <a:lnTo>
                    <a:pt x="95" y="48"/>
                  </a:lnTo>
                  <a:lnTo>
                    <a:pt x="95" y="54"/>
                  </a:lnTo>
                  <a:lnTo>
                    <a:pt x="95" y="60"/>
                  </a:lnTo>
                  <a:lnTo>
                    <a:pt x="95" y="66"/>
                  </a:lnTo>
                  <a:lnTo>
                    <a:pt x="95" y="72"/>
                  </a:lnTo>
                  <a:lnTo>
                    <a:pt x="89" y="72"/>
                  </a:lnTo>
                  <a:lnTo>
                    <a:pt x="83" y="72"/>
                  </a:lnTo>
                  <a:lnTo>
                    <a:pt x="77" y="72"/>
                  </a:lnTo>
                  <a:lnTo>
                    <a:pt x="71" y="66"/>
                  </a:lnTo>
                  <a:lnTo>
                    <a:pt x="71" y="60"/>
                  </a:lnTo>
                  <a:lnTo>
                    <a:pt x="71" y="54"/>
                  </a:lnTo>
                  <a:lnTo>
                    <a:pt x="65" y="48"/>
                  </a:lnTo>
                  <a:lnTo>
                    <a:pt x="59" y="48"/>
                  </a:lnTo>
                  <a:lnTo>
                    <a:pt x="53" y="48"/>
                  </a:lnTo>
                  <a:lnTo>
                    <a:pt x="53" y="42"/>
                  </a:lnTo>
                  <a:lnTo>
                    <a:pt x="53" y="48"/>
                  </a:lnTo>
                  <a:lnTo>
                    <a:pt x="53" y="54"/>
                  </a:lnTo>
                  <a:lnTo>
                    <a:pt x="53" y="60"/>
                  </a:lnTo>
                  <a:lnTo>
                    <a:pt x="53" y="66"/>
                  </a:lnTo>
                  <a:lnTo>
                    <a:pt x="47" y="66"/>
                  </a:lnTo>
                  <a:lnTo>
                    <a:pt x="41" y="72"/>
                  </a:lnTo>
                  <a:lnTo>
                    <a:pt x="35" y="72"/>
                  </a:lnTo>
                  <a:lnTo>
                    <a:pt x="29" y="66"/>
                  </a:lnTo>
                  <a:lnTo>
                    <a:pt x="23" y="60"/>
                  </a:lnTo>
                  <a:lnTo>
                    <a:pt x="23" y="54"/>
                  </a:lnTo>
                  <a:lnTo>
                    <a:pt x="23" y="48"/>
                  </a:lnTo>
                  <a:lnTo>
                    <a:pt x="29" y="48"/>
                  </a:lnTo>
                  <a:lnTo>
                    <a:pt x="29" y="42"/>
                  </a:lnTo>
                  <a:lnTo>
                    <a:pt x="23" y="42"/>
                  </a:lnTo>
                  <a:lnTo>
                    <a:pt x="23" y="36"/>
                  </a:lnTo>
                  <a:lnTo>
                    <a:pt x="17" y="36"/>
                  </a:lnTo>
                  <a:lnTo>
                    <a:pt x="17" y="42"/>
                  </a:lnTo>
                  <a:lnTo>
                    <a:pt x="12" y="42"/>
                  </a:lnTo>
                  <a:lnTo>
                    <a:pt x="6" y="42"/>
                  </a:lnTo>
                  <a:lnTo>
                    <a:pt x="0" y="36"/>
                  </a:lnTo>
                  <a:lnTo>
                    <a:pt x="0" y="30"/>
                  </a:lnTo>
                  <a:lnTo>
                    <a:pt x="0" y="24"/>
                  </a:lnTo>
                  <a:lnTo>
                    <a:pt x="6" y="18"/>
                  </a:lnTo>
                  <a:lnTo>
                    <a:pt x="12" y="18"/>
                  </a:lnTo>
                  <a:lnTo>
                    <a:pt x="12" y="12"/>
                  </a:lnTo>
                  <a:lnTo>
                    <a:pt x="17" y="12"/>
                  </a:lnTo>
                  <a:lnTo>
                    <a:pt x="17" y="6"/>
                  </a:lnTo>
                  <a:lnTo>
                    <a:pt x="17" y="0"/>
                  </a:lnTo>
                  <a:lnTo>
                    <a:pt x="23" y="0"/>
                  </a:lnTo>
                  <a:lnTo>
                    <a:pt x="29" y="0"/>
                  </a:lnTo>
                  <a:lnTo>
                    <a:pt x="35" y="0"/>
                  </a:lnTo>
                  <a:lnTo>
                    <a:pt x="41" y="0"/>
                  </a:lnTo>
                  <a:lnTo>
                    <a:pt x="41" y="6"/>
                  </a:lnTo>
                  <a:lnTo>
                    <a:pt x="41" y="12"/>
                  </a:lnTo>
                  <a:lnTo>
                    <a:pt x="35" y="18"/>
                  </a:lnTo>
                  <a:lnTo>
                    <a:pt x="41" y="18"/>
                  </a:lnTo>
                  <a:lnTo>
                    <a:pt x="47" y="18"/>
                  </a:lnTo>
                  <a:lnTo>
                    <a:pt x="47" y="24"/>
                  </a:lnTo>
                  <a:lnTo>
                    <a:pt x="47" y="30"/>
                  </a:lnTo>
                  <a:lnTo>
                    <a:pt x="47" y="24"/>
                  </a:lnTo>
                  <a:lnTo>
                    <a:pt x="53" y="24"/>
                  </a:lnTo>
                  <a:lnTo>
                    <a:pt x="53" y="18"/>
                  </a:lnTo>
                  <a:lnTo>
                    <a:pt x="53" y="12"/>
                  </a:lnTo>
                  <a:lnTo>
                    <a:pt x="53" y="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48" name="Freeform 727"/>
            <p:cNvSpPr>
              <a:spLocks/>
            </p:cNvSpPr>
            <p:nvPr/>
          </p:nvSpPr>
          <p:spPr bwMode="auto">
            <a:xfrm>
              <a:off x="4600" y="2001"/>
              <a:ext cx="96" cy="90"/>
            </a:xfrm>
            <a:custGeom>
              <a:avLst/>
              <a:gdLst>
                <a:gd name="T0" fmla="*/ 90 w 96"/>
                <a:gd name="T1" fmla="*/ 90 h 90"/>
                <a:gd name="T2" fmla="*/ 84 w 96"/>
                <a:gd name="T3" fmla="*/ 84 h 90"/>
                <a:gd name="T4" fmla="*/ 78 w 96"/>
                <a:gd name="T5" fmla="*/ 84 h 90"/>
                <a:gd name="T6" fmla="*/ 66 w 96"/>
                <a:gd name="T7" fmla="*/ 84 h 90"/>
                <a:gd name="T8" fmla="*/ 54 w 96"/>
                <a:gd name="T9" fmla="*/ 84 h 90"/>
                <a:gd name="T10" fmla="*/ 48 w 96"/>
                <a:gd name="T11" fmla="*/ 84 h 90"/>
                <a:gd name="T12" fmla="*/ 54 w 96"/>
                <a:gd name="T13" fmla="*/ 78 h 90"/>
                <a:gd name="T14" fmla="*/ 60 w 96"/>
                <a:gd name="T15" fmla="*/ 78 h 90"/>
                <a:gd name="T16" fmla="*/ 72 w 96"/>
                <a:gd name="T17" fmla="*/ 78 h 90"/>
                <a:gd name="T18" fmla="*/ 72 w 96"/>
                <a:gd name="T19" fmla="*/ 72 h 90"/>
                <a:gd name="T20" fmla="*/ 60 w 96"/>
                <a:gd name="T21" fmla="*/ 60 h 90"/>
                <a:gd name="T22" fmla="*/ 48 w 96"/>
                <a:gd name="T23" fmla="*/ 66 h 90"/>
                <a:gd name="T24" fmla="*/ 30 w 96"/>
                <a:gd name="T25" fmla="*/ 66 h 90"/>
                <a:gd name="T26" fmla="*/ 18 w 96"/>
                <a:gd name="T27" fmla="*/ 60 h 90"/>
                <a:gd name="T28" fmla="*/ 24 w 96"/>
                <a:gd name="T29" fmla="*/ 60 h 90"/>
                <a:gd name="T30" fmla="*/ 36 w 96"/>
                <a:gd name="T31" fmla="*/ 60 h 90"/>
                <a:gd name="T32" fmla="*/ 48 w 96"/>
                <a:gd name="T33" fmla="*/ 54 h 90"/>
                <a:gd name="T34" fmla="*/ 48 w 96"/>
                <a:gd name="T35" fmla="*/ 48 h 90"/>
                <a:gd name="T36" fmla="*/ 36 w 96"/>
                <a:gd name="T37" fmla="*/ 42 h 90"/>
                <a:gd name="T38" fmla="*/ 24 w 96"/>
                <a:gd name="T39" fmla="*/ 42 h 90"/>
                <a:gd name="T40" fmla="*/ 6 w 96"/>
                <a:gd name="T41" fmla="*/ 42 h 90"/>
                <a:gd name="T42" fmla="*/ 0 w 96"/>
                <a:gd name="T43" fmla="*/ 36 h 90"/>
                <a:gd name="T44" fmla="*/ 6 w 96"/>
                <a:gd name="T45" fmla="*/ 36 h 90"/>
                <a:gd name="T46" fmla="*/ 12 w 96"/>
                <a:gd name="T47" fmla="*/ 36 h 90"/>
                <a:gd name="T48" fmla="*/ 24 w 96"/>
                <a:gd name="T49" fmla="*/ 36 h 90"/>
                <a:gd name="T50" fmla="*/ 30 w 96"/>
                <a:gd name="T51" fmla="*/ 30 h 90"/>
                <a:gd name="T52" fmla="*/ 18 w 96"/>
                <a:gd name="T53" fmla="*/ 18 h 90"/>
                <a:gd name="T54" fmla="*/ 6 w 96"/>
                <a:gd name="T55" fmla="*/ 6 h 90"/>
                <a:gd name="T56" fmla="*/ 0 w 96"/>
                <a:gd name="T57" fmla="*/ 0 h 90"/>
                <a:gd name="T58" fmla="*/ 6 w 96"/>
                <a:gd name="T59" fmla="*/ 6 h 90"/>
                <a:gd name="T60" fmla="*/ 18 w 96"/>
                <a:gd name="T61" fmla="*/ 18 h 90"/>
                <a:gd name="T62" fmla="*/ 30 w 96"/>
                <a:gd name="T63" fmla="*/ 30 h 90"/>
                <a:gd name="T64" fmla="*/ 36 w 96"/>
                <a:gd name="T65" fmla="*/ 18 h 90"/>
                <a:gd name="T66" fmla="*/ 36 w 96"/>
                <a:gd name="T67" fmla="*/ 6 h 90"/>
                <a:gd name="T68" fmla="*/ 42 w 96"/>
                <a:gd name="T69" fmla="*/ 6 h 90"/>
                <a:gd name="T70" fmla="*/ 42 w 96"/>
                <a:gd name="T71" fmla="*/ 30 h 90"/>
                <a:gd name="T72" fmla="*/ 54 w 96"/>
                <a:gd name="T73" fmla="*/ 42 h 90"/>
                <a:gd name="T74" fmla="*/ 60 w 96"/>
                <a:gd name="T75" fmla="*/ 48 h 90"/>
                <a:gd name="T76" fmla="*/ 66 w 96"/>
                <a:gd name="T77" fmla="*/ 30 h 90"/>
                <a:gd name="T78" fmla="*/ 66 w 96"/>
                <a:gd name="T79" fmla="*/ 24 h 90"/>
                <a:gd name="T80" fmla="*/ 72 w 96"/>
                <a:gd name="T81" fmla="*/ 42 h 90"/>
                <a:gd name="T82" fmla="*/ 72 w 96"/>
                <a:gd name="T83" fmla="*/ 60 h 90"/>
                <a:gd name="T84" fmla="*/ 84 w 96"/>
                <a:gd name="T85" fmla="*/ 72 h 90"/>
                <a:gd name="T86" fmla="*/ 90 w 96"/>
                <a:gd name="T87" fmla="*/ 66 h 90"/>
                <a:gd name="T88" fmla="*/ 90 w 96"/>
                <a:gd name="T89" fmla="*/ 60 h 90"/>
                <a:gd name="T90" fmla="*/ 90 w 96"/>
                <a:gd name="T91" fmla="*/ 66 h 90"/>
                <a:gd name="T92" fmla="*/ 90 w 96"/>
                <a:gd name="T93" fmla="*/ 78 h 90"/>
                <a:gd name="T94" fmla="*/ 90 w 96"/>
                <a:gd name="T95" fmla="*/ 84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
                <a:gd name="T145" fmla="*/ 0 h 90"/>
                <a:gd name="T146" fmla="*/ 96 w 96"/>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 h="90">
                  <a:moveTo>
                    <a:pt x="96" y="90"/>
                  </a:moveTo>
                  <a:lnTo>
                    <a:pt x="90" y="90"/>
                  </a:lnTo>
                  <a:lnTo>
                    <a:pt x="84" y="84"/>
                  </a:lnTo>
                  <a:lnTo>
                    <a:pt x="78" y="84"/>
                  </a:lnTo>
                  <a:lnTo>
                    <a:pt x="72" y="84"/>
                  </a:lnTo>
                  <a:lnTo>
                    <a:pt x="66" y="84"/>
                  </a:lnTo>
                  <a:lnTo>
                    <a:pt x="60" y="84"/>
                  </a:lnTo>
                  <a:lnTo>
                    <a:pt x="54" y="84"/>
                  </a:lnTo>
                  <a:lnTo>
                    <a:pt x="48" y="84"/>
                  </a:lnTo>
                  <a:lnTo>
                    <a:pt x="48" y="78"/>
                  </a:lnTo>
                  <a:lnTo>
                    <a:pt x="54" y="78"/>
                  </a:lnTo>
                  <a:lnTo>
                    <a:pt x="60" y="78"/>
                  </a:lnTo>
                  <a:lnTo>
                    <a:pt x="66" y="78"/>
                  </a:lnTo>
                  <a:lnTo>
                    <a:pt x="72" y="78"/>
                  </a:lnTo>
                  <a:lnTo>
                    <a:pt x="72" y="72"/>
                  </a:lnTo>
                  <a:lnTo>
                    <a:pt x="66" y="66"/>
                  </a:lnTo>
                  <a:lnTo>
                    <a:pt x="60" y="66"/>
                  </a:lnTo>
                  <a:lnTo>
                    <a:pt x="60" y="60"/>
                  </a:lnTo>
                  <a:lnTo>
                    <a:pt x="54" y="60"/>
                  </a:lnTo>
                  <a:lnTo>
                    <a:pt x="48" y="66"/>
                  </a:lnTo>
                  <a:lnTo>
                    <a:pt x="42" y="66"/>
                  </a:lnTo>
                  <a:lnTo>
                    <a:pt x="36" y="66"/>
                  </a:lnTo>
                  <a:lnTo>
                    <a:pt x="30" y="66"/>
                  </a:lnTo>
                  <a:lnTo>
                    <a:pt x="24" y="66"/>
                  </a:lnTo>
                  <a:lnTo>
                    <a:pt x="24" y="60"/>
                  </a:lnTo>
                  <a:lnTo>
                    <a:pt x="18" y="60"/>
                  </a:lnTo>
                  <a:lnTo>
                    <a:pt x="24" y="54"/>
                  </a:lnTo>
                  <a:lnTo>
                    <a:pt x="24" y="60"/>
                  </a:lnTo>
                  <a:lnTo>
                    <a:pt x="30" y="60"/>
                  </a:lnTo>
                  <a:lnTo>
                    <a:pt x="36" y="60"/>
                  </a:lnTo>
                  <a:lnTo>
                    <a:pt x="42" y="60"/>
                  </a:lnTo>
                  <a:lnTo>
                    <a:pt x="48" y="54"/>
                  </a:lnTo>
                  <a:lnTo>
                    <a:pt x="54" y="54"/>
                  </a:lnTo>
                  <a:lnTo>
                    <a:pt x="48" y="48"/>
                  </a:lnTo>
                  <a:lnTo>
                    <a:pt x="42" y="42"/>
                  </a:lnTo>
                  <a:lnTo>
                    <a:pt x="36" y="42"/>
                  </a:lnTo>
                  <a:lnTo>
                    <a:pt x="30" y="42"/>
                  </a:lnTo>
                  <a:lnTo>
                    <a:pt x="24" y="42"/>
                  </a:lnTo>
                  <a:lnTo>
                    <a:pt x="18" y="42"/>
                  </a:lnTo>
                  <a:lnTo>
                    <a:pt x="12" y="42"/>
                  </a:lnTo>
                  <a:lnTo>
                    <a:pt x="6" y="42"/>
                  </a:lnTo>
                  <a:lnTo>
                    <a:pt x="6" y="36"/>
                  </a:lnTo>
                  <a:lnTo>
                    <a:pt x="0" y="36"/>
                  </a:lnTo>
                  <a:lnTo>
                    <a:pt x="6" y="36"/>
                  </a:lnTo>
                  <a:lnTo>
                    <a:pt x="12" y="36"/>
                  </a:lnTo>
                  <a:lnTo>
                    <a:pt x="18" y="36"/>
                  </a:lnTo>
                  <a:lnTo>
                    <a:pt x="24" y="36"/>
                  </a:lnTo>
                  <a:lnTo>
                    <a:pt x="30" y="36"/>
                  </a:lnTo>
                  <a:lnTo>
                    <a:pt x="30" y="30"/>
                  </a:lnTo>
                  <a:lnTo>
                    <a:pt x="24" y="30"/>
                  </a:lnTo>
                  <a:lnTo>
                    <a:pt x="18" y="24"/>
                  </a:lnTo>
                  <a:lnTo>
                    <a:pt x="18" y="18"/>
                  </a:lnTo>
                  <a:lnTo>
                    <a:pt x="12" y="18"/>
                  </a:lnTo>
                  <a:lnTo>
                    <a:pt x="6" y="12"/>
                  </a:lnTo>
                  <a:lnTo>
                    <a:pt x="6" y="6"/>
                  </a:lnTo>
                  <a:lnTo>
                    <a:pt x="0" y="0"/>
                  </a:lnTo>
                  <a:lnTo>
                    <a:pt x="6" y="0"/>
                  </a:lnTo>
                  <a:lnTo>
                    <a:pt x="6" y="6"/>
                  </a:lnTo>
                  <a:lnTo>
                    <a:pt x="12" y="6"/>
                  </a:lnTo>
                  <a:lnTo>
                    <a:pt x="12" y="12"/>
                  </a:lnTo>
                  <a:lnTo>
                    <a:pt x="18" y="18"/>
                  </a:lnTo>
                  <a:lnTo>
                    <a:pt x="24" y="24"/>
                  </a:lnTo>
                  <a:lnTo>
                    <a:pt x="30" y="24"/>
                  </a:lnTo>
                  <a:lnTo>
                    <a:pt x="30" y="30"/>
                  </a:lnTo>
                  <a:lnTo>
                    <a:pt x="36" y="30"/>
                  </a:lnTo>
                  <a:lnTo>
                    <a:pt x="36" y="24"/>
                  </a:lnTo>
                  <a:lnTo>
                    <a:pt x="36" y="18"/>
                  </a:lnTo>
                  <a:lnTo>
                    <a:pt x="36" y="12"/>
                  </a:lnTo>
                  <a:lnTo>
                    <a:pt x="36" y="6"/>
                  </a:lnTo>
                  <a:lnTo>
                    <a:pt x="42" y="6"/>
                  </a:lnTo>
                  <a:lnTo>
                    <a:pt x="42" y="18"/>
                  </a:lnTo>
                  <a:lnTo>
                    <a:pt x="42" y="24"/>
                  </a:lnTo>
                  <a:lnTo>
                    <a:pt x="42" y="30"/>
                  </a:lnTo>
                  <a:lnTo>
                    <a:pt x="42" y="36"/>
                  </a:lnTo>
                  <a:lnTo>
                    <a:pt x="48" y="36"/>
                  </a:lnTo>
                  <a:lnTo>
                    <a:pt x="54" y="42"/>
                  </a:lnTo>
                  <a:lnTo>
                    <a:pt x="54" y="48"/>
                  </a:lnTo>
                  <a:lnTo>
                    <a:pt x="60" y="48"/>
                  </a:lnTo>
                  <a:lnTo>
                    <a:pt x="66" y="42"/>
                  </a:lnTo>
                  <a:lnTo>
                    <a:pt x="66" y="36"/>
                  </a:lnTo>
                  <a:lnTo>
                    <a:pt x="66" y="30"/>
                  </a:lnTo>
                  <a:lnTo>
                    <a:pt x="66" y="24"/>
                  </a:lnTo>
                  <a:lnTo>
                    <a:pt x="72" y="24"/>
                  </a:lnTo>
                  <a:lnTo>
                    <a:pt x="72" y="36"/>
                  </a:lnTo>
                  <a:lnTo>
                    <a:pt x="72" y="42"/>
                  </a:lnTo>
                  <a:lnTo>
                    <a:pt x="72" y="48"/>
                  </a:lnTo>
                  <a:lnTo>
                    <a:pt x="66" y="54"/>
                  </a:lnTo>
                  <a:lnTo>
                    <a:pt x="72" y="60"/>
                  </a:lnTo>
                  <a:lnTo>
                    <a:pt x="78" y="66"/>
                  </a:lnTo>
                  <a:lnTo>
                    <a:pt x="84" y="72"/>
                  </a:lnTo>
                  <a:lnTo>
                    <a:pt x="84" y="66"/>
                  </a:lnTo>
                  <a:lnTo>
                    <a:pt x="90" y="66"/>
                  </a:lnTo>
                  <a:lnTo>
                    <a:pt x="90" y="60"/>
                  </a:lnTo>
                  <a:lnTo>
                    <a:pt x="96" y="60"/>
                  </a:lnTo>
                  <a:lnTo>
                    <a:pt x="90" y="66"/>
                  </a:lnTo>
                  <a:lnTo>
                    <a:pt x="90" y="72"/>
                  </a:lnTo>
                  <a:lnTo>
                    <a:pt x="90" y="78"/>
                  </a:lnTo>
                  <a:lnTo>
                    <a:pt x="90" y="84"/>
                  </a:lnTo>
                  <a:lnTo>
                    <a:pt x="96" y="9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49" name="Freeform 728"/>
            <p:cNvSpPr>
              <a:spLocks/>
            </p:cNvSpPr>
            <p:nvPr/>
          </p:nvSpPr>
          <p:spPr bwMode="auto">
            <a:xfrm>
              <a:off x="4719" y="1977"/>
              <a:ext cx="78" cy="102"/>
            </a:xfrm>
            <a:custGeom>
              <a:avLst/>
              <a:gdLst>
                <a:gd name="T0" fmla="*/ 18 w 78"/>
                <a:gd name="T1" fmla="*/ 102 h 102"/>
                <a:gd name="T2" fmla="*/ 12 w 78"/>
                <a:gd name="T3" fmla="*/ 90 h 102"/>
                <a:gd name="T4" fmla="*/ 6 w 78"/>
                <a:gd name="T5" fmla="*/ 84 h 102"/>
                <a:gd name="T6" fmla="*/ 0 w 78"/>
                <a:gd name="T7" fmla="*/ 72 h 102"/>
                <a:gd name="T8" fmla="*/ 6 w 78"/>
                <a:gd name="T9" fmla="*/ 60 h 102"/>
                <a:gd name="T10" fmla="*/ 6 w 78"/>
                <a:gd name="T11" fmla="*/ 60 h 102"/>
                <a:gd name="T12" fmla="*/ 6 w 78"/>
                <a:gd name="T13" fmla="*/ 72 h 102"/>
                <a:gd name="T14" fmla="*/ 12 w 78"/>
                <a:gd name="T15" fmla="*/ 90 h 102"/>
                <a:gd name="T16" fmla="*/ 24 w 78"/>
                <a:gd name="T17" fmla="*/ 90 h 102"/>
                <a:gd name="T18" fmla="*/ 24 w 78"/>
                <a:gd name="T19" fmla="*/ 90 h 102"/>
                <a:gd name="T20" fmla="*/ 24 w 78"/>
                <a:gd name="T21" fmla="*/ 78 h 102"/>
                <a:gd name="T22" fmla="*/ 18 w 78"/>
                <a:gd name="T23" fmla="*/ 54 h 102"/>
                <a:gd name="T24" fmla="*/ 18 w 78"/>
                <a:gd name="T25" fmla="*/ 48 h 102"/>
                <a:gd name="T26" fmla="*/ 24 w 78"/>
                <a:gd name="T27" fmla="*/ 42 h 102"/>
                <a:gd name="T28" fmla="*/ 24 w 78"/>
                <a:gd name="T29" fmla="*/ 54 h 102"/>
                <a:gd name="T30" fmla="*/ 24 w 78"/>
                <a:gd name="T31" fmla="*/ 72 h 102"/>
                <a:gd name="T32" fmla="*/ 30 w 78"/>
                <a:gd name="T33" fmla="*/ 72 h 102"/>
                <a:gd name="T34" fmla="*/ 36 w 78"/>
                <a:gd name="T35" fmla="*/ 60 h 102"/>
                <a:gd name="T36" fmla="*/ 36 w 78"/>
                <a:gd name="T37" fmla="*/ 48 h 102"/>
                <a:gd name="T38" fmla="*/ 36 w 78"/>
                <a:gd name="T39" fmla="*/ 24 h 102"/>
                <a:gd name="T40" fmla="*/ 42 w 78"/>
                <a:gd name="T41" fmla="*/ 12 h 102"/>
                <a:gd name="T42" fmla="*/ 42 w 78"/>
                <a:gd name="T43" fmla="*/ 12 h 102"/>
                <a:gd name="T44" fmla="*/ 42 w 78"/>
                <a:gd name="T45" fmla="*/ 24 h 102"/>
                <a:gd name="T46" fmla="*/ 42 w 78"/>
                <a:gd name="T47" fmla="*/ 42 h 102"/>
                <a:gd name="T48" fmla="*/ 48 w 78"/>
                <a:gd name="T49" fmla="*/ 42 h 102"/>
                <a:gd name="T50" fmla="*/ 54 w 78"/>
                <a:gd name="T51" fmla="*/ 30 h 102"/>
                <a:gd name="T52" fmla="*/ 54 w 78"/>
                <a:gd name="T53" fmla="*/ 18 h 102"/>
                <a:gd name="T54" fmla="*/ 60 w 78"/>
                <a:gd name="T55" fmla="*/ 6 h 102"/>
                <a:gd name="T56" fmla="*/ 66 w 78"/>
                <a:gd name="T57" fmla="*/ 0 h 102"/>
                <a:gd name="T58" fmla="*/ 72 w 78"/>
                <a:gd name="T59" fmla="*/ 0 h 102"/>
                <a:gd name="T60" fmla="*/ 66 w 78"/>
                <a:gd name="T61" fmla="*/ 12 h 102"/>
                <a:gd name="T62" fmla="*/ 54 w 78"/>
                <a:gd name="T63" fmla="*/ 24 h 102"/>
                <a:gd name="T64" fmla="*/ 54 w 78"/>
                <a:gd name="T65" fmla="*/ 36 h 102"/>
                <a:gd name="T66" fmla="*/ 48 w 78"/>
                <a:gd name="T67" fmla="*/ 48 h 102"/>
                <a:gd name="T68" fmla="*/ 54 w 78"/>
                <a:gd name="T69" fmla="*/ 48 h 102"/>
                <a:gd name="T70" fmla="*/ 60 w 78"/>
                <a:gd name="T71" fmla="*/ 48 h 102"/>
                <a:gd name="T72" fmla="*/ 66 w 78"/>
                <a:gd name="T73" fmla="*/ 42 h 102"/>
                <a:gd name="T74" fmla="*/ 72 w 78"/>
                <a:gd name="T75" fmla="*/ 36 h 102"/>
                <a:gd name="T76" fmla="*/ 78 w 78"/>
                <a:gd name="T77" fmla="*/ 36 h 102"/>
                <a:gd name="T78" fmla="*/ 78 w 78"/>
                <a:gd name="T79" fmla="*/ 36 h 102"/>
                <a:gd name="T80" fmla="*/ 72 w 78"/>
                <a:gd name="T81" fmla="*/ 42 h 102"/>
                <a:gd name="T82" fmla="*/ 66 w 78"/>
                <a:gd name="T83" fmla="*/ 48 h 102"/>
                <a:gd name="T84" fmla="*/ 60 w 78"/>
                <a:gd name="T85" fmla="*/ 54 h 102"/>
                <a:gd name="T86" fmla="*/ 48 w 78"/>
                <a:gd name="T87" fmla="*/ 54 h 102"/>
                <a:gd name="T88" fmla="*/ 42 w 78"/>
                <a:gd name="T89" fmla="*/ 60 h 102"/>
                <a:gd name="T90" fmla="*/ 36 w 78"/>
                <a:gd name="T91" fmla="*/ 78 h 102"/>
                <a:gd name="T92" fmla="*/ 36 w 78"/>
                <a:gd name="T93" fmla="*/ 84 h 102"/>
                <a:gd name="T94" fmla="*/ 48 w 78"/>
                <a:gd name="T95" fmla="*/ 84 h 102"/>
                <a:gd name="T96" fmla="*/ 54 w 78"/>
                <a:gd name="T97" fmla="*/ 84 h 102"/>
                <a:gd name="T98" fmla="*/ 60 w 78"/>
                <a:gd name="T99" fmla="*/ 78 h 102"/>
                <a:gd name="T100" fmla="*/ 66 w 78"/>
                <a:gd name="T101" fmla="*/ 72 h 102"/>
                <a:gd name="T102" fmla="*/ 66 w 78"/>
                <a:gd name="T103" fmla="*/ 72 h 102"/>
                <a:gd name="T104" fmla="*/ 66 w 78"/>
                <a:gd name="T105" fmla="*/ 78 h 102"/>
                <a:gd name="T106" fmla="*/ 54 w 78"/>
                <a:gd name="T107" fmla="*/ 84 h 102"/>
                <a:gd name="T108" fmla="*/ 48 w 78"/>
                <a:gd name="T109" fmla="*/ 90 h 102"/>
                <a:gd name="T110" fmla="*/ 36 w 78"/>
                <a:gd name="T111" fmla="*/ 90 h 102"/>
                <a:gd name="T112" fmla="*/ 30 w 78"/>
                <a:gd name="T113" fmla="*/ 90 h 102"/>
                <a:gd name="T114" fmla="*/ 30 w 78"/>
                <a:gd name="T115" fmla="*/ 96 h 102"/>
                <a:gd name="T116" fmla="*/ 24 w 78"/>
                <a:gd name="T117" fmla="*/ 96 h 102"/>
                <a:gd name="T118" fmla="*/ 18 w 78"/>
                <a:gd name="T119" fmla="*/ 102 h 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102"/>
                <a:gd name="T182" fmla="*/ 78 w 78"/>
                <a:gd name="T183" fmla="*/ 102 h 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102">
                  <a:moveTo>
                    <a:pt x="18" y="102"/>
                  </a:moveTo>
                  <a:lnTo>
                    <a:pt x="18" y="102"/>
                  </a:lnTo>
                  <a:lnTo>
                    <a:pt x="12" y="96"/>
                  </a:lnTo>
                  <a:lnTo>
                    <a:pt x="12" y="90"/>
                  </a:lnTo>
                  <a:lnTo>
                    <a:pt x="6" y="90"/>
                  </a:lnTo>
                  <a:lnTo>
                    <a:pt x="6" y="84"/>
                  </a:lnTo>
                  <a:lnTo>
                    <a:pt x="0" y="78"/>
                  </a:lnTo>
                  <a:lnTo>
                    <a:pt x="0" y="72"/>
                  </a:lnTo>
                  <a:lnTo>
                    <a:pt x="0" y="66"/>
                  </a:lnTo>
                  <a:lnTo>
                    <a:pt x="6" y="60"/>
                  </a:lnTo>
                  <a:lnTo>
                    <a:pt x="6" y="66"/>
                  </a:lnTo>
                  <a:lnTo>
                    <a:pt x="6" y="72"/>
                  </a:lnTo>
                  <a:lnTo>
                    <a:pt x="12" y="84"/>
                  </a:lnTo>
                  <a:lnTo>
                    <a:pt x="12" y="90"/>
                  </a:lnTo>
                  <a:lnTo>
                    <a:pt x="18" y="96"/>
                  </a:lnTo>
                  <a:lnTo>
                    <a:pt x="24" y="90"/>
                  </a:lnTo>
                  <a:lnTo>
                    <a:pt x="24" y="84"/>
                  </a:lnTo>
                  <a:lnTo>
                    <a:pt x="24" y="78"/>
                  </a:lnTo>
                  <a:lnTo>
                    <a:pt x="18" y="66"/>
                  </a:lnTo>
                  <a:lnTo>
                    <a:pt x="18" y="54"/>
                  </a:lnTo>
                  <a:lnTo>
                    <a:pt x="18" y="48"/>
                  </a:lnTo>
                  <a:lnTo>
                    <a:pt x="18" y="42"/>
                  </a:lnTo>
                  <a:lnTo>
                    <a:pt x="24" y="42"/>
                  </a:lnTo>
                  <a:lnTo>
                    <a:pt x="24" y="48"/>
                  </a:lnTo>
                  <a:lnTo>
                    <a:pt x="24" y="54"/>
                  </a:lnTo>
                  <a:lnTo>
                    <a:pt x="24" y="66"/>
                  </a:lnTo>
                  <a:lnTo>
                    <a:pt x="24" y="72"/>
                  </a:lnTo>
                  <a:lnTo>
                    <a:pt x="30" y="78"/>
                  </a:lnTo>
                  <a:lnTo>
                    <a:pt x="30" y="72"/>
                  </a:lnTo>
                  <a:lnTo>
                    <a:pt x="36" y="66"/>
                  </a:lnTo>
                  <a:lnTo>
                    <a:pt x="36" y="60"/>
                  </a:lnTo>
                  <a:lnTo>
                    <a:pt x="36" y="54"/>
                  </a:lnTo>
                  <a:lnTo>
                    <a:pt x="36" y="48"/>
                  </a:lnTo>
                  <a:lnTo>
                    <a:pt x="36" y="36"/>
                  </a:lnTo>
                  <a:lnTo>
                    <a:pt x="36" y="24"/>
                  </a:lnTo>
                  <a:lnTo>
                    <a:pt x="36" y="12"/>
                  </a:lnTo>
                  <a:lnTo>
                    <a:pt x="42" y="12"/>
                  </a:lnTo>
                  <a:lnTo>
                    <a:pt x="42" y="18"/>
                  </a:lnTo>
                  <a:lnTo>
                    <a:pt x="42" y="24"/>
                  </a:lnTo>
                  <a:lnTo>
                    <a:pt x="42" y="36"/>
                  </a:lnTo>
                  <a:lnTo>
                    <a:pt x="42" y="42"/>
                  </a:lnTo>
                  <a:lnTo>
                    <a:pt x="42" y="48"/>
                  </a:lnTo>
                  <a:lnTo>
                    <a:pt x="48" y="42"/>
                  </a:lnTo>
                  <a:lnTo>
                    <a:pt x="48" y="36"/>
                  </a:lnTo>
                  <a:lnTo>
                    <a:pt x="54" y="30"/>
                  </a:lnTo>
                  <a:lnTo>
                    <a:pt x="54" y="24"/>
                  </a:lnTo>
                  <a:lnTo>
                    <a:pt x="54" y="18"/>
                  </a:lnTo>
                  <a:lnTo>
                    <a:pt x="60" y="12"/>
                  </a:lnTo>
                  <a:lnTo>
                    <a:pt x="60" y="6"/>
                  </a:lnTo>
                  <a:lnTo>
                    <a:pt x="66" y="6"/>
                  </a:lnTo>
                  <a:lnTo>
                    <a:pt x="66" y="0"/>
                  </a:lnTo>
                  <a:lnTo>
                    <a:pt x="72" y="0"/>
                  </a:lnTo>
                  <a:lnTo>
                    <a:pt x="72" y="6"/>
                  </a:lnTo>
                  <a:lnTo>
                    <a:pt x="66" y="12"/>
                  </a:lnTo>
                  <a:lnTo>
                    <a:pt x="60" y="18"/>
                  </a:lnTo>
                  <a:lnTo>
                    <a:pt x="54" y="24"/>
                  </a:lnTo>
                  <a:lnTo>
                    <a:pt x="54" y="30"/>
                  </a:lnTo>
                  <a:lnTo>
                    <a:pt x="54" y="36"/>
                  </a:lnTo>
                  <a:lnTo>
                    <a:pt x="54" y="42"/>
                  </a:lnTo>
                  <a:lnTo>
                    <a:pt x="48" y="48"/>
                  </a:lnTo>
                  <a:lnTo>
                    <a:pt x="54" y="48"/>
                  </a:lnTo>
                  <a:lnTo>
                    <a:pt x="60" y="48"/>
                  </a:lnTo>
                  <a:lnTo>
                    <a:pt x="66" y="42"/>
                  </a:lnTo>
                  <a:lnTo>
                    <a:pt x="72" y="42"/>
                  </a:lnTo>
                  <a:lnTo>
                    <a:pt x="72" y="36"/>
                  </a:lnTo>
                  <a:lnTo>
                    <a:pt x="78" y="36"/>
                  </a:lnTo>
                  <a:lnTo>
                    <a:pt x="72" y="42"/>
                  </a:lnTo>
                  <a:lnTo>
                    <a:pt x="72" y="48"/>
                  </a:lnTo>
                  <a:lnTo>
                    <a:pt x="66" y="48"/>
                  </a:lnTo>
                  <a:lnTo>
                    <a:pt x="60" y="48"/>
                  </a:lnTo>
                  <a:lnTo>
                    <a:pt x="60" y="54"/>
                  </a:lnTo>
                  <a:lnTo>
                    <a:pt x="54" y="54"/>
                  </a:lnTo>
                  <a:lnTo>
                    <a:pt x="48" y="54"/>
                  </a:lnTo>
                  <a:lnTo>
                    <a:pt x="42" y="60"/>
                  </a:lnTo>
                  <a:lnTo>
                    <a:pt x="42" y="66"/>
                  </a:lnTo>
                  <a:lnTo>
                    <a:pt x="36" y="78"/>
                  </a:lnTo>
                  <a:lnTo>
                    <a:pt x="36" y="84"/>
                  </a:lnTo>
                  <a:lnTo>
                    <a:pt x="42" y="84"/>
                  </a:lnTo>
                  <a:lnTo>
                    <a:pt x="48" y="84"/>
                  </a:lnTo>
                  <a:lnTo>
                    <a:pt x="54" y="84"/>
                  </a:lnTo>
                  <a:lnTo>
                    <a:pt x="60" y="78"/>
                  </a:lnTo>
                  <a:lnTo>
                    <a:pt x="60" y="72"/>
                  </a:lnTo>
                  <a:lnTo>
                    <a:pt x="66" y="72"/>
                  </a:lnTo>
                  <a:lnTo>
                    <a:pt x="66" y="78"/>
                  </a:lnTo>
                  <a:lnTo>
                    <a:pt x="60" y="84"/>
                  </a:lnTo>
                  <a:lnTo>
                    <a:pt x="54" y="84"/>
                  </a:lnTo>
                  <a:lnTo>
                    <a:pt x="54" y="90"/>
                  </a:lnTo>
                  <a:lnTo>
                    <a:pt x="48" y="90"/>
                  </a:lnTo>
                  <a:lnTo>
                    <a:pt x="42" y="90"/>
                  </a:lnTo>
                  <a:lnTo>
                    <a:pt x="36" y="90"/>
                  </a:lnTo>
                  <a:lnTo>
                    <a:pt x="30" y="90"/>
                  </a:lnTo>
                  <a:lnTo>
                    <a:pt x="30" y="96"/>
                  </a:lnTo>
                  <a:lnTo>
                    <a:pt x="24" y="96"/>
                  </a:lnTo>
                  <a:lnTo>
                    <a:pt x="18" y="10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50" name="Freeform 729"/>
            <p:cNvSpPr>
              <a:spLocks/>
            </p:cNvSpPr>
            <p:nvPr/>
          </p:nvSpPr>
          <p:spPr bwMode="auto">
            <a:xfrm>
              <a:off x="4755" y="2091"/>
              <a:ext cx="120" cy="54"/>
            </a:xfrm>
            <a:custGeom>
              <a:avLst/>
              <a:gdLst>
                <a:gd name="T0" fmla="*/ 6 w 120"/>
                <a:gd name="T1" fmla="*/ 18 h 54"/>
                <a:gd name="T2" fmla="*/ 6 w 120"/>
                <a:gd name="T3" fmla="*/ 18 h 54"/>
                <a:gd name="T4" fmla="*/ 6 w 120"/>
                <a:gd name="T5" fmla="*/ 18 h 54"/>
                <a:gd name="T6" fmla="*/ 18 w 120"/>
                <a:gd name="T7" fmla="*/ 18 h 54"/>
                <a:gd name="T8" fmla="*/ 30 w 120"/>
                <a:gd name="T9" fmla="*/ 24 h 54"/>
                <a:gd name="T10" fmla="*/ 36 w 120"/>
                <a:gd name="T11" fmla="*/ 24 h 54"/>
                <a:gd name="T12" fmla="*/ 42 w 120"/>
                <a:gd name="T13" fmla="*/ 24 h 54"/>
                <a:gd name="T14" fmla="*/ 42 w 120"/>
                <a:gd name="T15" fmla="*/ 30 h 54"/>
                <a:gd name="T16" fmla="*/ 48 w 120"/>
                <a:gd name="T17" fmla="*/ 42 h 54"/>
                <a:gd name="T18" fmla="*/ 54 w 120"/>
                <a:gd name="T19" fmla="*/ 48 h 54"/>
                <a:gd name="T20" fmla="*/ 60 w 120"/>
                <a:gd name="T21" fmla="*/ 48 h 54"/>
                <a:gd name="T22" fmla="*/ 60 w 120"/>
                <a:gd name="T23" fmla="*/ 48 h 54"/>
                <a:gd name="T24" fmla="*/ 54 w 120"/>
                <a:gd name="T25" fmla="*/ 42 h 54"/>
                <a:gd name="T26" fmla="*/ 48 w 120"/>
                <a:gd name="T27" fmla="*/ 30 h 54"/>
                <a:gd name="T28" fmla="*/ 48 w 120"/>
                <a:gd name="T29" fmla="*/ 24 h 54"/>
                <a:gd name="T30" fmla="*/ 54 w 120"/>
                <a:gd name="T31" fmla="*/ 24 h 54"/>
                <a:gd name="T32" fmla="*/ 60 w 120"/>
                <a:gd name="T33" fmla="*/ 30 h 54"/>
                <a:gd name="T34" fmla="*/ 66 w 120"/>
                <a:gd name="T35" fmla="*/ 30 h 54"/>
                <a:gd name="T36" fmla="*/ 72 w 120"/>
                <a:gd name="T37" fmla="*/ 30 h 54"/>
                <a:gd name="T38" fmla="*/ 72 w 120"/>
                <a:gd name="T39" fmla="*/ 36 h 54"/>
                <a:gd name="T40" fmla="*/ 78 w 120"/>
                <a:gd name="T41" fmla="*/ 48 h 54"/>
                <a:gd name="T42" fmla="*/ 84 w 120"/>
                <a:gd name="T43" fmla="*/ 48 h 54"/>
                <a:gd name="T44" fmla="*/ 96 w 120"/>
                <a:gd name="T45" fmla="*/ 54 h 54"/>
                <a:gd name="T46" fmla="*/ 96 w 120"/>
                <a:gd name="T47" fmla="*/ 54 h 54"/>
                <a:gd name="T48" fmla="*/ 90 w 120"/>
                <a:gd name="T49" fmla="*/ 48 h 54"/>
                <a:gd name="T50" fmla="*/ 84 w 120"/>
                <a:gd name="T51" fmla="*/ 42 h 54"/>
                <a:gd name="T52" fmla="*/ 78 w 120"/>
                <a:gd name="T53" fmla="*/ 36 h 54"/>
                <a:gd name="T54" fmla="*/ 78 w 120"/>
                <a:gd name="T55" fmla="*/ 36 h 54"/>
                <a:gd name="T56" fmla="*/ 78 w 120"/>
                <a:gd name="T57" fmla="*/ 36 h 54"/>
                <a:gd name="T58" fmla="*/ 90 w 120"/>
                <a:gd name="T59" fmla="*/ 36 h 54"/>
                <a:gd name="T60" fmla="*/ 108 w 120"/>
                <a:gd name="T61" fmla="*/ 42 h 54"/>
                <a:gd name="T62" fmla="*/ 114 w 120"/>
                <a:gd name="T63" fmla="*/ 42 h 54"/>
                <a:gd name="T64" fmla="*/ 120 w 120"/>
                <a:gd name="T65" fmla="*/ 42 h 54"/>
                <a:gd name="T66" fmla="*/ 120 w 120"/>
                <a:gd name="T67" fmla="*/ 36 h 54"/>
                <a:gd name="T68" fmla="*/ 114 w 120"/>
                <a:gd name="T69" fmla="*/ 36 h 54"/>
                <a:gd name="T70" fmla="*/ 102 w 120"/>
                <a:gd name="T71" fmla="*/ 36 h 54"/>
                <a:gd name="T72" fmla="*/ 90 w 120"/>
                <a:gd name="T73" fmla="*/ 30 h 54"/>
                <a:gd name="T74" fmla="*/ 84 w 120"/>
                <a:gd name="T75" fmla="*/ 30 h 54"/>
                <a:gd name="T76" fmla="*/ 84 w 120"/>
                <a:gd name="T77" fmla="*/ 24 h 54"/>
                <a:gd name="T78" fmla="*/ 90 w 120"/>
                <a:gd name="T79" fmla="*/ 18 h 54"/>
                <a:gd name="T80" fmla="*/ 96 w 120"/>
                <a:gd name="T81" fmla="*/ 18 h 54"/>
                <a:gd name="T82" fmla="*/ 96 w 120"/>
                <a:gd name="T83" fmla="*/ 18 h 54"/>
                <a:gd name="T84" fmla="*/ 90 w 120"/>
                <a:gd name="T85" fmla="*/ 12 h 54"/>
                <a:gd name="T86" fmla="*/ 84 w 120"/>
                <a:gd name="T87" fmla="*/ 12 h 54"/>
                <a:gd name="T88" fmla="*/ 78 w 120"/>
                <a:gd name="T89" fmla="*/ 18 h 54"/>
                <a:gd name="T90" fmla="*/ 78 w 120"/>
                <a:gd name="T91" fmla="*/ 18 h 54"/>
                <a:gd name="T92" fmla="*/ 72 w 120"/>
                <a:gd name="T93" fmla="*/ 24 h 54"/>
                <a:gd name="T94" fmla="*/ 66 w 120"/>
                <a:gd name="T95" fmla="*/ 24 h 54"/>
                <a:gd name="T96" fmla="*/ 60 w 120"/>
                <a:gd name="T97" fmla="*/ 18 h 54"/>
                <a:gd name="T98" fmla="*/ 54 w 120"/>
                <a:gd name="T99" fmla="*/ 18 h 54"/>
                <a:gd name="T100" fmla="*/ 48 w 120"/>
                <a:gd name="T101" fmla="*/ 18 h 54"/>
                <a:gd name="T102" fmla="*/ 54 w 120"/>
                <a:gd name="T103" fmla="*/ 6 h 54"/>
                <a:gd name="T104" fmla="*/ 66 w 120"/>
                <a:gd name="T105" fmla="*/ 0 h 54"/>
                <a:gd name="T106" fmla="*/ 66 w 120"/>
                <a:gd name="T107" fmla="*/ 0 h 54"/>
                <a:gd name="T108" fmla="*/ 60 w 120"/>
                <a:gd name="T109" fmla="*/ 0 h 54"/>
                <a:gd name="T110" fmla="*/ 54 w 120"/>
                <a:gd name="T111" fmla="*/ 6 h 54"/>
                <a:gd name="T112" fmla="*/ 42 w 120"/>
                <a:gd name="T113" fmla="*/ 6 h 54"/>
                <a:gd name="T114" fmla="*/ 42 w 120"/>
                <a:gd name="T115" fmla="*/ 12 h 54"/>
                <a:gd name="T116" fmla="*/ 36 w 120"/>
                <a:gd name="T117" fmla="*/ 18 h 54"/>
                <a:gd name="T118" fmla="*/ 24 w 120"/>
                <a:gd name="T119" fmla="*/ 18 h 54"/>
                <a:gd name="T120" fmla="*/ 12 w 120"/>
                <a:gd name="T121" fmla="*/ 18 h 54"/>
                <a:gd name="T122" fmla="*/ 6 w 120"/>
                <a:gd name="T123" fmla="*/ 18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
                <a:gd name="T187" fmla="*/ 0 h 54"/>
                <a:gd name="T188" fmla="*/ 120 w 120"/>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 h="54">
                  <a:moveTo>
                    <a:pt x="0" y="18"/>
                  </a:moveTo>
                  <a:lnTo>
                    <a:pt x="6" y="18"/>
                  </a:lnTo>
                  <a:lnTo>
                    <a:pt x="12" y="18"/>
                  </a:lnTo>
                  <a:lnTo>
                    <a:pt x="18" y="18"/>
                  </a:lnTo>
                  <a:lnTo>
                    <a:pt x="24" y="18"/>
                  </a:lnTo>
                  <a:lnTo>
                    <a:pt x="30" y="24"/>
                  </a:lnTo>
                  <a:lnTo>
                    <a:pt x="36" y="24"/>
                  </a:lnTo>
                  <a:lnTo>
                    <a:pt x="42" y="24"/>
                  </a:lnTo>
                  <a:lnTo>
                    <a:pt x="42" y="30"/>
                  </a:lnTo>
                  <a:lnTo>
                    <a:pt x="42" y="36"/>
                  </a:lnTo>
                  <a:lnTo>
                    <a:pt x="48" y="42"/>
                  </a:lnTo>
                  <a:lnTo>
                    <a:pt x="54" y="48"/>
                  </a:lnTo>
                  <a:lnTo>
                    <a:pt x="60" y="48"/>
                  </a:lnTo>
                  <a:lnTo>
                    <a:pt x="54" y="42"/>
                  </a:lnTo>
                  <a:lnTo>
                    <a:pt x="48" y="36"/>
                  </a:lnTo>
                  <a:lnTo>
                    <a:pt x="48" y="30"/>
                  </a:lnTo>
                  <a:lnTo>
                    <a:pt x="48" y="24"/>
                  </a:lnTo>
                  <a:lnTo>
                    <a:pt x="54" y="24"/>
                  </a:lnTo>
                  <a:lnTo>
                    <a:pt x="60" y="24"/>
                  </a:lnTo>
                  <a:lnTo>
                    <a:pt x="60" y="30"/>
                  </a:lnTo>
                  <a:lnTo>
                    <a:pt x="66" y="30"/>
                  </a:lnTo>
                  <a:lnTo>
                    <a:pt x="72" y="30"/>
                  </a:lnTo>
                  <a:lnTo>
                    <a:pt x="72" y="36"/>
                  </a:lnTo>
                  <a:lnTo>
                    <a:pt x="78" y="42"/>
                  </a:lnTo>
                  <a:lnTo>
                    <a:pt x="78" y="48"/>
                  </a:lnTo>
                  <a:lnTo>
                    <a:pt x="84" y="48"/>
                  </a:lnTo>
                  <a:lnTo>
                    <a:pt x="90" y="54"/>
                  </a:lnTo>
                  <a:lnTo>
                    <a:pt x="96" y="54"/>
                  </a:lnTo>
                  <a:lnTo>
                    <a:pt x="90" y="48"/>
                  </a:lnTo>
                  <a:lnTo>
                    <a:pt x="84" y="42"/>
                  </a:lnTo>
                  <a:lnTo>
                    <a:pt x="78" y="36"/>
                  </a:lnTo>
                  <a:lnTo>
                    <a:pt x="78" y="30"/>
                  </a:lnTo>
                  <a:lnTo>
                    <a:pt x="78" y="36"/>
                  </a:lnTo>
                  <a:lnTo>
                    <a:pt x="84" y="36"/>
                  </a:lnTo>
                  <a:lnTo>
                    <a:pt x="90" y="36"/>
                  </a:lnTo>
                  <a:lnTo>
                    <a:pt x="96" y="36"/>
                  </a:lnTo>
                  <a:lnTo>
                    <a:pt x="108" y="42"/>
                  </a:lnTo>
                  <a:lnTo>
                    <a:pt x="114" y="42"/>
                  </a:lnTo>
                  <a:lnTo>
                    <a:pt x="120" y="42"/>
                  </a:lnTo>
                  <a:lnTo>
                    <a:pt x="120" y="36"/>
                  </a:lnTo>
                  <a:lnTo>
                    <a:pt x="114" y="36"/>
                  </a:lnTo>
                  <a:lnTo>
                    <a:pt x="108" y="36"/>
                  </a:lnTo>
                  <a:lnTo>
                    <a:pt x="102" y="36"/>
                  </a:lnTo>
                  <a:lnTo>
                    <a:pt x="96" y="30"/>
                  </a:lnTo>
                  <a:lnTo>
                    <a:pt x="90" y="30"/>
                  </a:lnTo>
                  <a:lnTo>
                    <a:pt x="84" y="30"/>
                  </a:lnTo>
                  <a:lnTo>
                    <a:pt x="78" y="24"/>
                  </a:lnTo>
                  <a:lnTo>
                    <a:pt x="84" y="24"/>
                  </a:lnTo>
                  <a:lnTo>
                    <a:pt x="90" y="18"/>
                  </a:lnTo>
                  <a:lnTo>
                    <a:pt x="96" y="18"/>
                  </a:lnTo>
                  <a:lnTo>
                    <a:pt x="96" y="12"/>
                  </a:lnTo>
                  <a:lnTo>
                    <a:pt x="90" y="12"/>
                  </a:lnTo>
                  <a:lnTo>
                    <a:pt x="84" y="12"/>
                  </a:lnTo>
                  <a:lnTo>
                    <a:pt x="84" y="18"/>
                  </a:lnTo>
                  <a:lnTo>
                    <a:pt x="78" y="18"/>
                  </a:lnTo>
                  <a:lnTo>
                    <a:pt x="72" y="24"/>
                  </a:lnTo>
                  <a:lnTo>
                    <a:pt x="66" y="24"/>
                  </a:lnTo>
                  <a:lnTo>
                    <a:pt x="60" y="24"/>
                  </a:lnTo>
                  <a:lnTo>
                    <a:pt x="60" y="18"/>
                  </a:lnTo>
                  <a:lnTo>
                    <a:pt x="54" y="18"/>
                  </a:lnTo>
                  <a:lnTo>
                    <a:pt x="48" y="18"/>
                  </a:lnTo>
                  <a:lnTo>
                    <a:pt x="54" y="12"/>
                  </a:lnTo>
                  <a:lnTo>
                    <a:pt x="54" y="6"/>
                  </a:lnTo>
                  <a:lnTo>
                    <a:pt x="60" y="0"/>
                  </a:lnTo>
                  <a:lnTo>
                    <a:pt x="66" y="0"/>
                  </a:lnTo>
                  <a:lnTo>
                    <a:pt x="60" y="0"/>
                  </a:lnTo>
                  <a:lnTo>
                    <a:pt x="54" y="0"/>
                  </a:lnTo>
                  <a:lnTo>
                    <a:pt x="54" y="6"/>
                  </a:lnTo>
                  <a:lnTo>
                    <a:pt x="48" y="6"/>
                  </a:lnTo>
                  <a:lnTo>
                    <a:pt x="42" y="6"/>
                  </a:lnTo>
                  <a:lnTo>
                    <a:pt x="42" y="12"/>
                  </a:lnTo>
                  <a:lnTo>
                    <a:pt x="36" y="18"/>
                  </a:lnTo>
                  <a:lnTo>
                    <a:pt x="30" y="18"/>
                  </a:lnTo>
                  <a:lnTo>
                    <a:pt x="24" y="18"/>
                  </a:lnTo>
                  <a:lnTo>
                    <a:pt x="18" y="18"/>
                  </a:lnTo>
                  <a:lnTo>
                    <a:pt x="12" y="18"/>
                  </a:lnTo>
                  <a:lnTo>
                    <a:pt x="6" y="18"/>
                  </a:lnTo>
                  <a:lnTo>
                    <a:pt x="0" y="18"/>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51" name="Freeform 730"/>
            <p:cNvSpPr>
              <a:spLocks/>
            </p:cNvSpPr>
            <p:nvPr/>
          </p:nvSpPr>
          <p:spPr bwMode="auto">
            <a:xfrm>
              <a:off x="4743" y="2139"/>
              <a:ext cx="102" cy="107"/>
            </a:xfrm>
            <a:custGeom>
              <a:avLst/>
              <a:gdLst>
                <a:gd name="T0" fmla="*/ 6 w 102"/>
                <a:gd name="T1" fmla="*/ 6 h 107"/>
                <a:gd name="T2" fmla="*/ 18 w 102"/>
                <a:gd name="T3" fmla="*/ 12 h 107"/>
                <a:gd name="T4" fmla="*/ 18 w 102"/>
                <a:gd name="T5" fmla="*/ 23 h 107"/>
                <a:gd name="T6" fmla="*/ 18 w 102"/>
                <a:gd name="T7" fmla="*/ 47 h 107"/>
                <a:gd name="T8" fmla="*/ 18 w 102"/>
                <a:gd name="T9" fmla="*/ 47 h 107"/>
                <a:gd name="T10" fmla="*/ 24 w 102"/>
                <a:gd name="T11" fmla="*/ 29 h 107"/>
                <a:gd name="T12" fmla="*/ 24 w 102"/>
                <a:gd name="T13" fmla="*/ 23 h 107"/>
                <a:gd name="T14" fmla="*/ 30 w 102"/>
                <a:gd name="T15" fmla="*/ 23 h 107"/>
                <a:gd name="T16" fmla="*/ 36 w 102"/>
                <a:gd name="T17" fmla="*/ 29 h 107"/>
                <a:gd name="T18" fmla="*/ 42 w 102"/>
                <a:gd name="T19" fmla="*/ 41 h 107"/>
                <a:gd name="T20" fmla="*/ 48 w 102"/>
                <a:gd name="T21" fmla="*/ 53 h 107"/>
                <a:gd name="T22" fmla="*/ 48 w 102"/>
                <a:gd name="T23" fmla="*/ 71 h 107"/>
                <a:gd name="T24" fmla="*/ 48 w 102"/>
                <a:gd name="T25" fmla="*/ 71 h 107"/>
                <a:gd name="T26" fmla="*/ 54 w 102"/>
                <a:gd name="T27" fmla="*/ 53 h 107"/>
                <a:gd name="T28" fmla="*/ 60 w 102"/>
                <a:gd name="T29" fmla="*/ 53 h 107"/>
                <a:gd name="T30" fmla="*/ 72 w 102"/>
                <a:gd name="T31" fmla="*/ 65 h 107"/>
                <a:gd name="T32" fmla="*/ 84 w 102"/>
                <a:gd name="T33" fmla="*/ 83 h 107"/>
                <a:gd name="T34" fmla="*/ 90 w 102"/>
                <a:gd name="T35" fmla="*/ 101 h 107"/>
                <a:gd name="T36" fmla="*/ 96 w 102"/>
                <a:gd name="T37" fmla="*/ 107 h 107"/>
                <a:gd name="T38" fmla="*/ 102 w 102"/>
                <a:gd name="T39" fmla="*/ 107 h 107"/>
                <a:gd name="T40" fmla="*/ 96 w 102"/>
                <a:gd name="T41" fmla="*/ 101 h 107"/>
                <a:gd name="T42" fmla="*/ 90 w 102"/>
                <a:gd name="T43" fmla="*/ 83 h 107"/>
                <a:gd name="T44" fmla="*/ 78 w 102"/>
                <a:gd name="T45" fmla="*/ 65 h 107"/>
                <a:gd name="T46" fmla="*/ 66 w 102"/>
                <a:gd name="T47" fmla="*/ 53 h 107"/>
                <a:gd name="T48" fmla="*/ 66 w 102"/>
                <a:gd name="T49" fmla="*/ 47 h 107"/>
                <a:gd name="T50" fmla="*/ 72 w 102"/>
                <a:gd name="T51" fmla="*/ 41 h 107"/>
                <a:gd name="T52" fmla="*/ 78 w 102"/>
                <a:gd name="T53" fmla="*/ 41 h 107"/>
                <a:gd name="T54" fmla="*/ 78 w 102"/>
                <a:gd name="T55" fmla="*/ 41 h 107"/>
                <a:gd name="T56" fmla="*/ 90 w 102"/>
                <a:gd name="T57" fmla="*/ 47 h 107"/>
                <a:gd name="T58" fmla="*/ 90 w 102"/>
                <a:gd name="T59" fmla="*/ 47 h 107"/>
                <a:gd name="T60" fmla="*/ 84 w 102"/>
                <a:gd name="T61" fmla="*/ 41 h 107"/>
                <a:gd name="T62" fmla="*/ 78 w 102"/>
                <a:gd name="T63" fmla="*/ 35 h 107"/>
                <a:gd name="T64" fmla="*/ 66 w 102"/>
                <a:gd name="T65" fmla="*/ 35 h 107"/>
                <a:gd name="T66" fmla="*/ 60 w 102"/>
                <a:gd name="T67" fmla="*/ 35 h 107"/>
                <a:gd name="T68" fmla="*/ 54 w 102"/>
                <a:gd name="T69" fmla="*/ 35 h 107"/>
                <a:gd name="T70" fmla="*/ 48 w 102"/>
                <a:gd name="T71" fmla="*/ 35 h 107"/>
                <a:gd name="T72" fmla="*/ 42 w 102"/>
                <a:gd name="T73" fmla="*/ 29 h 107"/>
                <a:gd name="T74" fmla="*/ 36 w 102"/>
                <a:gd name="T75" fmla="*/ 23 h 107"/>
                <a:gd name="T76" fmla="*/ 36 w 102"/>
                <a:gd name="T77" fmla="*/ 23 h 107"/>
                <a:gd name="T78" fmla="*/ 42 w 102"/>
                <a:gd name="T79" fmla="*/ 18 h 107"/>
                <a:gd name="T80" fmla="*/ 48 w 102"/>
                <a:gd name="T81" fmla="*/ 18 h 107"/>
                <a:gd name="T82" fmla="*/ 54 w 102"/>
                <a:gd name="T83" fmla="*/ 18 h 107"/>
                <a:gd name="T84" fmla="*/ 60 w 102"/>
                <a:gd name="T85" fmla="*/ 18 h 107"/>
                <a:gd name="T86" fmla="*/ 60 w 102"/>
                <a:gd name="T87" fmla="*/ 18 h 107"/>
                <a:gd name="T88" fmla="*/ 54 w 102"/>
                <a:gd name="T89" fmla="*/ 18 h 107"/>
                <a:gd name="T90" fmla="*/ 48 w 102"/>
                <a:gd name="T91" fmla="*/ 18 h 107"/>
                <a:gd name="T92" fmla="*/ 36 w 102"/>
                <a:gd name="T93" fmla="*/ 18 h 107"/>
                <a:gd name="T94" fmla="*/ 30 w 102"/>
                <a:gd name="T95" fmla="*/ 18 h 107"/>
                <a:gd name="T96" fmla="*/ 24 w 102"/>
                <a:gd name="T97" fmla="*/ 18 h 107"/>
                <a:gd name="T98" fmla="*/ 18 w 102"/>
                <a:gd name="T99" fmla="*/ 12 h 107"/>
                <a:gd name="T100" fmla="*/ 12 w 102"/>
                <a:gd name="T101" fmla="*/ 6 h 107"/>
                <a:gd name="T102" fmla="*/ 6 w 102"/>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
                <a:gd name="T157" fmla="*/ 0 h 107"/>
                <a:gd name="T158" fmla="*/ 102 w 102"/>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 h="107">
                  <a:moveTo>
                    <a:pt x="0" y="0"/>
                  </a:moveTo>
                  <a:lnTo>
                    <a:pt x="6" y="6"/>
                  </a:lnTo>
                  <a:lnTo>
                    <a:pt x="12" y="6"/>
                  </a:lnTo>
                  <a:lnTo>
                    <a:pt x="18" y="12"/>
                  </a:lnTo>
                  <a:lnTo>
                    <a:pt x="18" y="18"/>
                  </a:lnTo>
                  <a:lnTo>
                    <a:pt x="18" y="23"/>
                  </a:lnTo>
                  <a:lnTo>
                    <a:pt x="18" y="35"/>
                  </a:lnTo>
                  <a:lnTo>
                    <a:pt x="18" y="47"/>
                  </a:lnTo>
                  <a:lnTo>
                    <a:pt x="18" y="59"/>
                  </a:lnTo>
                  <a:lnTo>
                    <a:pt x="18" y="47"/>
                  </a:lnTo>
                  <a:lnTo>
                    <a:pt x="18" y="35"/>
                  </a:lnTo>
                  <a:lnTo>
                    <a:pt x="24" y="29"/>
                  </a:lnTo>
                  <a:lnTo>
                    <a:pt x="24" y="23"/>
                  </a:lnTo>
                  <a:lnTo>
                    <a:pt x="30" y="23"/>
                  </a:lnTo>
                  <a:lnTo>
                    <a:pt x="36" y="29"/>
                  </a:lnTo>
                  <a:lnTo>
                    <a:pt x="36" y="35"/>
                  </a:lnTo>
                  <a:lnTo>
                    <a:pt x="42" y="41"/>
                  </a:lnTo>
                  <a:lnTo>
                    <a:pt x="48" y="47"/>
                  </a:lnTo>
                  <a:lnTo>
                    <a:pt x="48" y="53"/>
                  </a:lnTo>
                  <a:lnTo>
                    <a:pt x="42" y="65"/>
                  </a:lnTo>
                  <a:lnTo>
                    <a:pt x="48" y="71"/>
                  </a:lnTo>
                  <a:lnTo>
                    <a:pt x="54" y="83"/>
                  </a:lnTo>
                  <a:lnTo>
                    <a:pt x="48" y="71"/>
                  </a:lnTo>
                  <a:lnTo>
                    <a:pt x="48" y="65"/>
                  </a:lnTo>
                  <a:lnTo>
                    <a:pt x="54" y="53"/>
                  </a:lnTo>
                  <a:lnTo>
                    <a:pt x="54" y="47"/>
                  </a:lnTo>
                  <a:lnTo>
                    <a:pt x="60" y="53"/>
                  </a:lnTo>
                  <a:lnTo>
                    <a:pt x="66" y="59"/>
                  </a:lnTo>
                  <a:lnTo>
                    <a:pt x="72" y="65"/>
                  </a:lnTo>
                  <a:lnTo>
                    <a:pt x="78" y="77"/>
                  </a:lnTo>
                  <a:lnTo>
                    <a:pt x="84" y="83"/>
                  </a:lnTo>
                  <a:lnTo>
                    <a:pt x="90" y="95"/>
                  </a:lnTo>
                  <a:lnTo>
                    <a:pt x="90" y="101"/>
                  </a:lnTo>
                  <a:lnTo>
                    <a:pt x="96" y="107"/>
                  </a:lnTo>
                  <a:lnTo>
                    <a:pt x="102" y="107"/>
                  </a:lnTo>
                  <a:lnTo>
                    <a:pt x="96" y="101"/>
                  </a:lnTo>
                  <a:lnTo>
                    <a:pt x="90" y="89"/>
                  </a:lnTo>
                  <a:lnTo>
                    <a:pt x="90" y="83"/>
                  </a:lnTo>
                  <a:lnTo>
                    <a:pt x="84" y="77"/>
                  </a:lnTo>
                  <a:lnTo>
                    <a:pt x="78" y="65"/>
                  </a:lnTo>
                  <a:lnTo>
                    <a:pt x="72" y="59"/>
                  </a:lnTo>
                  <a:lnTo>
                    <a:pt x="66" y="53"/>
                  </a:lnTo>
                  <a:lnTo>
                    <a:pt x="60" y="47"/>
                  </a:lnTo>
                  <a:lnTo>
                    <a:pt x="66" y="47"/>
                  </a:lnTo>
                  <a:lnTo>
                    <a:pt x="66" y="41"/>
                  </a:lnTo>
                  <a:lnTo>
                    <a:pt x="72" y="41"/>
                  </a:lnTo>
                  <a:lnTo>
                    <a:pt x="78" y="41"/>
                  </a:lnTo>
                  <a:lnTo>
                    <a:pt x="84" y="41"/>
                  </a:lnTo>
                  <a:lnTo>
                    <a:pt x="90" y="47"/>
                  </a:lnTo>
                  <a:lnTo>
                    <a:pt x="90" y="41"/>
                  </a:lnTo>
                  <a:lnTo>
                    <a:pt x="84" y="41"/>
                  </a:lnTo>
                  <a:lnTo>
                    <a:pt x="84" y="35"/>
                  </a:lnTo>
                  <a:lnTo>
                    <a:pt x="78" y="35"/>
                  </a:lnTo>
                  <a:lnTo>
                    <a:pt x="72" y="35"/>
                  </a:lnTo>
                  <a:lnTo>
                    <a:pt x="66" y="35"/>
                  </a:lnTo>
                  <a:lnTo>
                    <a:pt x="60" y="35"/>
                  </a:lnTo>
                  <a:lnTo>
                    <a:pt x="54" y="41"/>
                  </a:lnTo>
                  <a:lnTo>
                    <a:pt x="54" y="35"/>
                  </a:lnTo>
                  <a:lnTo>
                    <a:pt x="48" y="35"/>
                  </a:lnTo>
                  <a:lnTo>
                    <a:pt x="42" y="29"/>
                  </a:lnTo>
                  <a:lnTo>
                    <a:pt x="42" y="23"/>
                  </a:lnTo>
                  <a:lnTo>
                    <a:pt x="36" y="23"/>
                  </a:lnTo>
                  <a:lnTo>
                    <a:pt x="42" y="23"/>
                  </a:lnTo>
                  <a:lnTo>
                    <a:pt x="42" y="18"/>
                  </a:lnTo>
                  <a:lnTo>
                    <a:pt x="48" y="18"/>
                  </a:lnTo>
                  <a:lnTo>
                    <a:pt x="54" y="18"/>
                  </a:lnTo>
                  <a:lnTo>
                    <a:pt x="60" y="18"/>
                  </a:lnTo>
                  <a:lnTo>
                    <a:pt x="54" y="18"/>
                  </a:lnTo>
                  <a:lnTo>
                    <a:pt x="48" y="18"/>
                  </a:lnTo>
                  <a:lnTo>
                    <a:pt x="42" y="18"/>
                  </a:lnTo>
                  <a:lnTo>
                    <a:pt x="36" y="18"/>
                  </a:lnTo>
                  <a:lnTo>
                    <a:pt x="30" y="18"/>
                  </a:lnTo>
                  <a:lnTo>
                    <a:pt x="24" y="18"/>
                  </a:lnTo>
                  <a:lnTo>
                    <a:pt x="24" y="12"/>
                  </a:lnTo>
                  <a:lnTo>
                    <a:pt x="18" y="12"/>
                  </a:lnTo>
                  <a:lnTo>
                    <a:pt x="18" y="6"/>
                  </a:lnTo>
                  <a:lnTo>
                    <a:pt x="12" y="6"/>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52" name="Freeform 731"/>
            <p:cNvSpPr>
              <a:spLocks/>
            </p:cNvSpPr>
            <p:nvPr/>
          </p:nvSpPr>
          <p:spPr bwMode="auto">
            <a:xfrm>
              <a:off x="4666" y="2151"/>
              <a:ext cx="71" cy="125"/>
            </a:xfrm>
            <a:custGeom>
              <a:avLst/>
              <a:gdLst>
                <a:gd name="T0" fmla="*/ 41 w 71"/>
                <a:gd name="T1" fmla="*/ 11 h 125"/>
                <a:gd name="T2" fmla="*/ 35 w 71"/>
                <a:gd name="T3" fmla="*/ 23 h 125"/>
                <a:gd name="T4" fmla="*/ 18 w 71"/>
                <a:gd name="T5" fmla="*/ 29 h 125"/>
                <a:gd name="T6" fmla="*/ 6 w 71"/>
                <a:gd name="T7" fmla="*/ 35 h 125"/>
                <a:gd name="T8" fmla="*/ 6 w 71"/>
                <a:gd name="T9" fmla="*/ 47 h 125"/>
                <a:gd name="T10" fmla="*/ 12 w 71"/>
                <a:gd name="T11" fmla="*/ 41 h 125"/>
                <a:gd name="T12" fmla="*/ 24 w 71"/>
                <a:gd name="T13" fmla="*/ 35 h 125"/>
                <a:gd name="T14" fmla="*/ 35 w 71"/>
                <a:gd name="T15" fmla="*/ 29 h 125"/>
                <a:gd name="T16" fmla="*/ 35 w 71"/>
                <a:gd name="T17" fmla="*/ 41 h 125"/>
                <a:gd name="T18" fmla="*/ 24 w 71"/>
                <a:gd name="T19" fmla="*/ 53 h 125"/>
                <a:gd name="T20" fmla="*/ 12 w 71"/>
                <a:gd name="T21" fmla="*/ 59 h 125"/>
                <a:gd name="T22" fmla="*/ 0 w 71"/>
                <a:gd name="T23" fmla="*/ 65 h 125"/>
                <a:gd name="T24" fmla="*/ 0 w 71"/>
                <a:gd name="T25" fmla="*/ 71 h 125"/>
                <a:gd name="T26" fmla="*/ 6 w 71"/>
                <a:gd name="T27" fmla="*/ 65 h 125"/>
                <a:gd name="T28" fmla="*/ 18 w 71"/>
                <a:gd name="T29" fmla="*/ 59 h 125"/>
                <a:gd name="T30" fmla="*/ 30 w 71"/>
                <a:gd name="T31" fmla="*/ 59 h 125"/>
                <a:gd name="T32" fmla="*/ 30 w 71"/>
                <a:gd name="T33" fmla="*/ 71 h 125"/>
                <a:gd name="T34" fmla="*/ 24 w 71"/>
                <a:gd name="T35" fmla="*/ 77 h 125"/>
                <a:gd name="T36" fmla="*/ 12 w 71"/>
                <a:gd name="T37" fmla="*/ 89 h 125"/>
                <a:gd name="T38" fmla="*/ 6 w 71"/>
                <a:gd name="T39" fmla="*/ 95 h 125"/>
                <a:gd name="T40" fmla="*/ 6 w 71"/>
                <a:gd name="T41" fmla="*/ 95 h 125"/>
                <a:gd name="T42" fmla="*/ 18 w 71"/>
                <a:gd name="T43" fmla="*/ 89 h 125"/>
                <a:gd name="T44" fmla="*/ 24 w 71"/>
                <a:gd name="T45" fmla="*/ 83 h 125"/>
                <a:gd name="T46" fmla="*/ 18 w 71"/>
                <a:gd name="T47" fmla="*/ 95 h 125"/>
                <a:gd name="T48" fmla="*/ 12 w 71"/>
                <a:gd name="T49" fmla="*/ 113 h 125"/>
                <a:gd name="T50" fmla="*/ 0 w 71"/>
                <a:gd name="T51" fmla="*/ 125 h 125"/>
                <a:gd name="T52" fmla="*/ 0 w 71"/>
                <a:gd name="T53" fmla="*/ 125 h 125"/>
                <a:gd name="T54" fmla="*/ 12 w 71"/>
                <a:gd name="T55" fmla="*/ 119 h 125"/>
                <a:gd name="T56" fmla="*/ 24 w 71"/>
                <a:gd name="T57" fmla="*/ 101 h 125"/>
                <a:gd name="T58" fmla="*/ 35 w 71"/>
                <a:gd name="T59" fmla="*/ 83 h 125"/>
                <a:gd name="T60" fmla="*/ 41 w 71"/>
                <a:gd name="T61" fmla="*/ 101 h 125"/>
                <a:gd name="T62" fmla="*/ 41 w 71"/>
                <a:gd name="T63" fmla="*/ 107 h 125"/>
                <a:gd name="T64" fmla="*/ 47 w 71"/>
                <a:gd name="T65" fmla="*/ 101 h 125"/>
                <a:gd name="T66" fmla="*/ 47 w 71"/>
                <a:gd name="T67" fmla="*/ 89 h 125"/>
                <a:gd name="T68" fmla="*/ 35 w 71"/>
                <a:gd name="T69" fmla="*/ 77 h 125"/>
                <a:gd name="T70" fmla="*/ 41 w 71"/>
                <a:gd name="T71" fmla="*/ 59 h 125"/>
                <a:gd name="T72" fmla="*/ 41 w 71"/>
                <a:gd name="T73" fmla="*/ 53 h 125"/>
                <a:gd name="T74" fmla="*/ 53 w 71"/>
                <a:gd name="T75" fmla="*/ 59 h 125"/>
                <a:gd name="T76" fmla="*/ 59 w 71"/>
                <a:gd name="T77" fmla="*/ 77 h 125"/>
                <a:gd name="T78" fmla="*/ 65 w 71"/>
                <a:gd name="T79" fmla="*/ 77 h 125"/>
                <a:gd name="T80" fmla="*/ 65 w 71"/>
                <a:gd name="T81" fmla="*/ 65 h 125"/>
                <a:gd name="T82" fmla="*/ 59 w 71"/>
                <a:gd name="T83" fmla="*/ 53 h 125"/>
                <a:gd name="T84" fmla="*/ 41 w 71"/>
                <a:gd name="T85" fmla="*/ 47 h 125"/>
                <a:gd name="T86" fmla="*/ 47 w 71"/>
                <a:gd name="T87" fmla="*/ 29 h 125"/>
                <a:gd name="T88" fmla="*/ 53 w 71"/>
                <a:gd name="T89" fmla="*/ 29 h 125"/>
                <a:gd name="T90" fmla="*/ 59 w 71"/>
                <a:gd name="T91" fmla="*/ 35 h 125"/>
                <a:gd name="T92" fmla="*/ 65 w 71"/>
                <a:gd name="T93" fmla="*/ 41 h 125"/>
                <a:gd name="T94" fmla="*/ 71 w 71"/>
                <a:gd name="T95" fmla="*/ 47 h 125"/>
                <a:gd name="T96" fmla="*/ 65 w 71"/>
                <a:gd name="T97" fmla="*/ 35 h 125"/>
                <a:gd name="T98" fmla="*/ 59 w 71"/>
                <a:gd name="T99" fmla="*/ 23 h 125"/>
                <a:gd name="T100" fmla="*/ 53 w 71"/>
                <a:gd name="T101" fmla="*/ 17 h 125"/>
                <a:gd name="T102" fmla="*/ 53 w 71"/>
                <a:gd name="T103" fmla="*/ 6 h 125"/>
                <a:gd name="T104" fmla="*/ 47 w 71"/>
                <a:gd name="T105" fmla="*/ 0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
                <a:gd name="T160" fmla="*/ 0 h 125"/>
                <a:gd name="T161" fmla="*/ 71 w 71"/>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 h="125">
                  <a:moveTo>
                    <a:pt x="47" y="6"/>
                  </a:moveTo>
                  <a:lnTo>
                    <a:pt x="41" y="11"/>
                  </a:lnTo>
                  <a:lnTo>
                    <a:pt x="41" y="17"/>
                  </a:lnTo>
                  <a:lnTo>
                    <a:pt x="35" y="23"/>
                  </a:lnTo>
                  <a:lnTo>
                    <a:pt x="30" y="23"/>
                  </a:lnTo>
                  <a:lnTo>
                    <a:pt x="24" y="23"/>
                  </a:lnTo>
                  <a:lnTo>
                    <a:pt x="18" y="29"/>
                  </a:lnTo>
                  <a:lnTo>
                    <a:pt x="12" y="29"/>
                  </a:lnTo>
                  <a:lnTo>
                    <a:pt x="12" y="35"/>
                  </a:lnTo>
                  <a:lnTo>
                    <a:pt x="6" y="35"/>
                  </a:lnTo>
                  <a:lnTo>
                    <a:pt x="6" y="41"/>
                  </a:lnTo>
                  <a:lnTo>
                    <a:pt x="6" y="47"/>
                  </a:lnTo>
                  <a:lnTo>
                    <a:pt x="6" y="41"/>
                  </a:lnTo>
                  <a:lnTo>
                    <a:pt x="12" y="41"/>
                  </a:lnTo>
                  <a:lnTo>
                    <a:pt x="12" y="35"/>
                  </a:lnTo>
                  <a:lnTo>
                    <a:pt x="18" y="35"/>
                  </a:lnTo>
                  <a:lnTo>
                    <a:pt x="24" y="35"/>
                  </a:lnTo>
                  <a:lnTo>
                    <a:pt x="24" y="29"/>
                  </a:lnTo>
                  <a:lnTo>
                    <a:pt x="30" y="29"/>
                  </a:lnTo>
                  <a:lnTo>
                    <a:pt x="35" y="29"/>
                  </a:lnTo>
                  <a:lnTo>
                    <a:pt x="35" y="35"/>
                  </a:lnTo>
                  <a:lnTo>
                    <a:pt x="35" y="41"/>
                  </a:lnTo>
                  <a:lnTo>
                    <a:pt x="35" y="47"/>
                  </a:lnTo>
                  <a:lnTo>
                    <a:pt x="30" y="47"/>
                  </a:lnTo>
                  <a:lnTo>
                    <a:pt x="24" y="53"/>
                  </a:lnTo>
                  <a:lnTo>
                    <a:pt x="18" y="53"/>
                  </a:lnTo>
                  <a:lnTo>
                    <a:pt x="12" y="59"/>
                  </a:lnTo>
                  <a:lnTo>
                    <a:pt x="6" y="59"/>
                  </a:lnTo>
                  <a:lnTo>
                    <a:pt x="6" y="65"/>
                  </a:lnTo>
                  <a:lnTo>
                    <a:pt x="0" y="65"/>
                  </a:lnTo>
                  <a:lnTo>
                    <a:pt x="0" y="71"/>
                  </a:lnTo>
                  <a:lnTo>
                    <a:pt x="6" y="71"/>
                  </a:lnTo>
                  <a:lnTo>
                    <a:pt x="6" y="65"/>
                  </a:lnTo>
                  <a:lnTo>
                    <a:pt x="12" y="65"/>
                  </a:lnTo>
                  <a:lnTo>
                    <a:pt x="18" y="59"/>
                  </a:lnTo>
                  <a:lnTo>
                    <a:pt x="24" y="59"/>
                  </a:lnTo>
                  <a:lnTo>
                    <a:pt x="30" y="59"/>
                  </a:lnTo>
                  <a:lnTo>
                    <a:pt x="30" y="65"/>
                  </a:lnTo>
                  <a:lnTo>
                    <a:pt x="30" y="71"/>
                  </a:lnTo>
                  <a:lnTo>
                    <a:pt x="30" y="77"/>
                  </a:lnTo>
                  <a:lnTo>
                    <a:pt x="24" y="77"/>
                  </a:lnTo>
                  <a:lnTo>
                    <a:pt x="18" y="83"/>
                  </a:lnTo>
                  <a:lnTo>
                    <a:pt x="12" y="83"/>
                  </a:lnTo>
                  <a:lnTo>
                    <a:pt x="12" y="89"/>
                  </a:lnTo>
                  <a:lnTo>
                    <a:pt x="6" y="89"/>
                  </a:lnTo>
                  <a:lnTo>
                    <a:pt x="6" y="95"/>
                  </a:lnTo>
                  <a:lnTo>
                    <a:pt x="0" y="101"/>
                  </a:lnTo>
                  <a:lnTo>
                    <a:pt x="6" y="95"/>
                  </a:lnTo>
                  <a:lnTo>
                    <a:pt x="12" y="89"/>
                  </a:lnTo>
                  <a:lnTo>
                    <a:pt x="18" y="89"/>
                  </a:lnTo>
                  <a:lnTo>
                    <a:pt x="18" y="83"/>
                  </a:lnTo>
                  <a:lnTo>
                    <a:pt x="24" y="83"/>
                  </a:lnTo>
                  <a:lnTo>
                    <a:pt x="24" y="89"/>
                  </a:lnTo>
                  <a:lnTo>
                    <a:pt x="24" y="95"/>
                  </a:lnTo>
                  <a:lnTo>
                    <a:pt x="18" y="95"/>
                  </a:lnTo>
                  <a:lnTo>
                    <a:pt x="18" y="101"/>
                  </a:lnTo>
                  <a:lnTo>
                    <a:pt x="12" y="107"/>
                  </a:lnTo>
                  <a:lnTo>
                    <a:pt x="12" y="113"/>
                  </a:lnTo>
                  <a:lnTo>
                    <a:pt x="6" y="119"/>
                  </a:lnTo>
                  <a:lnTo>
                    <a:pt x="0" y="119"/>
                  </a:lnTo>
                  <a:lnTo>
                    <a:pt x="0" y="125"/>
                  </a:lnTo>
                  <a:lnTo>
                    <a:pt x="6" y="125"/>
                  </a:lnTo>
                  <a:lnTo>
                    <a:pt x="6" y="119"/>
                  </a:lnTo>
                  <a:lnTo>
                    <a:pt x="12" y="119"/>
                  </a:lnTo>
                  <a:lnTo>
                    <a:pt x="18" y="113"/>
                  </a:lnTo>
                  <a:lnTo>
                    <a:pt x="24" y="107"/>
                  </a:lnTo>
                  <a:lnTo>
                    <a:pt x="24" y="101"/>
                  </a:lnTo>
                  <a:lnTo>
                    <a:pt x="30" y="89"/>
                  </a:lnTo>
                  <a:lnTo>
                    <a:pt x="30" y="83"/>
                  </a:lnTo>
                  <a:lnTo>
                    <a:pt x="35" y="83"/>
                  </a:lnTo>
                  <a:lnTo>
                    <a:pt x="41" y="89"/>
                  </a:lnTo>
                  <a:lnTo>
                    <a:pt x="41" y="95"/>
                  </a:lnTo>
                  <a:lnTo>
                    <a:pt x="41" y="101"/>
                  </a:lnTo>
                  <a:lnTo>
                    <a:pt x="41" y="107"/>
                  </a:lnTo>
                  <a:lnTo>
                    <a:pt x="47" y="107"/>
                  </a:lnTo>
                  <a:lnTo>
                    <a:pt x="47" y="101"/>
                  </a:lnTo>
                  <a:lnTo>
                    <a:pt x="47" y="95"/>
                  </a:lnTo>
                  <a:lnTo>
                    <a:pt x="47" y="89"/>
                  </a:lnTo>
                  <a:lnTo>
                    <a:pt x="41" y="83"/>
                  </a:lnTo>
                  <a:lnTo>
                    <a:pt x="35" y="77"/>
                  </a:lnTo>
                  <a:lnTo>
                    <a:pt x="35" y="71"/>
                  </a:lnTo>
                  <a:lnTo>
                    <a:pt x="41" y="65"/>
                  </a:lnTo>
                  <a:lnTo>
                    <a:pt x="41" y="59"/>
                  </a:lnTo>
                  <a:lnTo>
                    <a:pt x="41" y="53"/>
                  </a:lnTo>
                  <a:lnTo>
                    <a:pt x="47" y="53"/>
                  </a:lnTo>
                  <a:lnTo>
                    <a:pt x="53" y="59"/>
                  </a:lnTo>
                  <a:lnTo>
                    <a:pt x="59" y="59"/>
                  </a:lnTo>
                  <a:lnTo>
                    <a:pt x="59" y="65"/>
                  </a:lnTo>
                  <a:lnTo>
                    <a:pt x="59" y="77"/>
                  </a:lnTo>
                  <a:lnTo>
                    <a:pt x="65" y="77"/>
                  </a:lnTo>
                  <a:lnTo>
                    <a:pt x="65" y="71"/>
                  </a:lnTo>
                  <a:lnTo>
                    <a:pt x="65" y="65"/>
                  </a:lnTo>
                  <a:lnTo>
                    <a:pt x="59" y="65"/>
                  </a:lnTo>
                  <a:lnTo>
                    <a:pt x="59" y="59"/>
                  </a:lnTo>
                  <a:lnTo>
                    <a:pt x="59" y="53"/>
                  </a:lnTo>
                  <a:lnTo>
                    <a:pt x="53" y="53"/>
                  </a:lnTo>
                  <a:lnTo>
                    <a:pt x="47" y="47"/>
                  </a:lnTo>
                  <a:lnTo>
                    <a:pt x="41" y="47"/>
                  </a:lnTo>
                  <a:lnTo>
                    <a:pt x="41" y="41"/>
                  </a:lnTo>
                  <a:lnTo>
                    <a:pt x="47" y="35"/>
                  </a:lnTo>
                  <a:lnTo>
                    <a:pt x="47" y="29"/>
                  </a:lnTo>
                  <a:lnTo>
                    <a:pt x="53" y="29"/>
                  </a:lnTo>
                  <a:lnTo>
                    <a:pt x="59" y="29"/>
                  </a:lnTo>
                  <a:lnTo>
                    <a:pt x="59" y="35"/>
                  </a:lnTo>
                  <a:lnTo>
                    <a:pt x="65" y="35"/>
                  </a:lnTo>
                  <a:lnTo>
                    <a:pt x="65" y="41"/>
                  </a:lnTo>
                  <a:lnTo>
                    <a:pt x="65" y="47"/>
                  </a:lnTo>
                  <a:lnTo>
                    <a:pt x="71" y="47"/>
                  </a:lnTo>
                  <a:lnTo>
                    <a:pt x="71" y="41"/>
                  </a:lnTo>
                  <a:lnTo>
                    <a:pt x="71" y="35"/>
                  </a:lnTo>
                  <a:lnTo>
                    <a:pt x="65" y="35"/>
                  </a:lnTo>
                  <a:lnTo>
                    <a:pt x="65" y="29"/>
                  </a:lnTo>
                  <a:lnTo>
                    <a:pt x="59" y="23"/>
                  </a:lnTo>
                  <a:lnTo>
                    <a:pt x="53" y="23"/>
                  </a:lnTo>
                  <a:lnTo>
                    <a:pt x="53" y="17"/>
                  </a:lnTo>
                  <a:lnTo>
                    <a:pt x="53" y="11"/>
                  </a:lnTo>
                  <a:lnTo>
                    <a:pt x="53" y="6"/>
                  </a:lnTo>
                  <a:lnTo>
                    <a:pt x="47" y="0"/>
                  </a:lnTo>
                  <a:lnTo>
                    <a:pt x="47" y="6"/>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53" name="Freeform 732"/>
            <p:cNvSpPr>
              <a:spLocks/>
            </p:cNvSpPr>
            <p:nvPr/>
          </p:nvSpPr>
          <p:spPr bwMode="auto">
            <a:xfrm>
              <a:off x="4582" y="2121"/>
              <a:ext cx="119" cy="65"/>
            </a:xfrm>
            <a:custGeom>
              <a:avLst/>
              <a:gdLst>
                <a:gd name="T0" fmla="*/ 102 w 119"/>
                <a:gd name="T1" fmla="*/ 0 h 65"/>
                <a:gd name="T2" fmla="*/ 90 w 119"/>
                <a:gd name="T3" fmla="*/ 6 h 65"/>
                <a:gd name="T4" fmla="*/ 78 w 119"/>
                <a:gd name="T5" fmla="*/ 12 h 65"/>
                <a:gd name="T6" fmla="*/ 72 w 119"/>
                <a:gd name="T7" fmla="*/ 12 h 65"/>
                <a:gd name="T8" fmla="*/ 66 w 119"/>
                <a:gd name="T9" fmla="*/ 12 h 65"/>
                <a:gd name="T10" fmla="*/ 60 w 119"/>
                <a:gd name="T11" fmla="*/ 12 h 65"/>
                <a:gd name="T12" fmla="*/ 54 w 119"/>
                <a:gd name="T13" fmla="*/ 12 h 65"/>
                <a:gd name="T14" fmla="*/ 42 w 119"/>
                <a:gd name="T15" fmla="*/ 12 h 65"/>
                <a:gd name="T16" fmla="*/ 36 w 119"/>
                <a:gd name="T17" fmla="*/ 12 h 65"/>
                <a:gd name="T18" fmla="*/ 42 w 119"/>
                <a:gd name="T19" fmla="*/ 12 h 65"/>
                <a:gd name="T20" fmla="*/ 48 w 119"/>
                <a:gd name="T21" fmla="*/ 12 h 65"/>
                <a:gd name="T22" fmla="*/ 54 w 119"/>
                <a:gd name="T23" fmla="*/ 12 h 65"/>
                <a:gd name="T24" fmla="*/ 60 w 119"/>
                <a:gd name="T25" fmla="*/ 18 h 65"/>
                <a:gd name="T26" fmla="*/ 60 w 119"/>
                <a:gd name="T27" fmla="*/ 18 h 65"/>
                <a:gd name="T28" fmla="*/ 60 w 119"/>
                <a:gd name="T29" fmla="*/ 24 h 65"/>
                <a:gd name="T30" fmla="*/ 54 w 119"/>
                <a:gd name="T31" fmla="*/ 30 h 65"/>
                <a:gd name="T32" fmla="*/ 48 w 119"/>
                <a:gd name="T33" fmla="*/ 30 h 65"/>
                <a:gd name="T34" fmla="*/ 36 w 119"/>
                <a:gd name="T35" fmla="*/ 30 h 65"/>
                <a:gd name="T36" fmla="*/ 30 w 119"/>
                <a:gd name="T37" fmla="*/ 30 h 65"/>
                <a:gd name="T38" fmla="*/ 18 w 119"/>
                <a:gd name="T39" fmla="*/ 30 h 65"/>
                <a:gd name="T40" fmla="*/ 18 w 119"/>
                <a:gd name="T41" fmla="*/ 30 h 65"/>
                <a:gd name="T42" fmla="*/ 24 w 119"/>
                <a:gd name="T43" fmla="*/ 30 h 65"/>
                <a:gd name="T44" fmla="*/ 36 w 119"/>
                <a:gd name="T45" fmla="*/ 30 h 65"/>
                <a:gd name="T46" fmla="*/ 42 w 119"/>
                <a:gd name="T47" fmla="*/ 36 h 65"/>
                <a:gd name="T48" fmla="*/ 42 w 119"/>
                <a:gd name="T49" fmla="*/ 41 h 65"/>
                <a:gd name="T50" fmla="*/ 30 w 119"/>
                <a:gd name="T51" fmla="*/ 47 h 65"/>
                <a:gd name="T52" fmla="*/ 18 w 119"/>
                <a:gd name="T53" fmla="*/ 47 h 65"/>
                <a:gd name="T54" fmla="*/ 12 w 119"/>
                <a:gd name="T55" fmla="*/ 47 h 65"/>
                <a:gd name="T56" fmla="*/ 0 w 119"/>
                <a:gd name="T57" fmla="*/ 47 h 65"/>
                <a:gd name="T58" fmla="*/ 0 w 119"/>
                <a:gd name="T59" fmla="*/ 53 h 65"/>
                <a:gd name="T60" fmla="*/ 6 w 119"/>
                <a:gd name="T61" fmla="*/ 53 h 65"/>
                <a:gd name="T62" fmla="*/ 18 w 119"/>
                <a:gd name="T63" fmla="*/ 53 h 65"/>
                <a:gd name="T64" fmla="*/ 30 w 119"/>
                <a:gd name="T65" fmla="*/ 47 h 65"/>
                <a:gd name="T66" fmla="*/ 42 w 119"/>
                <a:gd name="T67" fmla="*/ 41 h 65"/>
                <a:gd name="T68" fmla="*/ 54 w 119"/>
                <a:gd name="T69" fmla="*/ 47 h 65"/>
                <a:gd name="T70" fmla="*/ 54 w 119"/>
                <a:gd name="T71" fmla="*/ 53 h 65"/>
                <a:gd name="T72" fmla="*/ 48 w 119"/>
                <a:gd name="T73" fmla="*/ 65 h 65"/>
                <a:gd name="T74" fmla="*/ 48 w 119"/>
                <a:gd name="T75" fmla="*/ 65 h 65"/>
                <a:gd name="T76" fmla="*/ 54 w 119"/>
                <a:gd name="T77" fmla="*/ 59 h 65"/>
                <a:gd name="T78" fmla="*/ 60 w 119"/>
                <a:gd name="T79" fmla="*/ 47 h 65"/>
                <a:gd name="T80" fmla="*/ 60 w 119"/>
                <a:gd name="T81" fmla="*/ 36 h 65"/>
                <a:gd name="T82" fmla="*/ 66 w 119"/>
                <a:gd name="T83" fmla="*/ 30 h 65"/>
                <a:gd name="T84" fmla="*/ 72 w 119"/>
                <a:gd name="T85" fmla="*/ 24 h 65"/>
                <a:gd name="T86" fmla="*/ 78 w 119"/>
                <a:gd name="T87" fmla="*/ 24 h 65"/>
                <a:gd name="T88" fmla="*/ 84 w 119"/>
                <a:gd name="T89" fmla="*/ 24 h 65"/>
                <a:gd name="T90" fmla="*/ 84 w 119"/>
                <a:gd name="T91" fmla="*/ 41 h 65"/>
                <a:gd name="T92" fmla="*/ 84 w 119"/>
                <a:gd name="T93" fmla="*/ 47 h 65"/>
                <a:gd name="T94" fmla="*/ 84 w 119"/>
                <a:gd name="T95" fmla="*/ 47 h 65"/>
                <a:gd name="T96" fmla="*/ 84 w 119"/>
                <a:gd name="T97" fmla="*/ 41 h 65"/>
                <a:gd name="T98" fmla="*/ 90 w 119"/>
                <a:gd name="T99" fmla="*/ 24 h 65"/>
                <a:gd name="T100" fmla="*/ 90 w 119"/>
                <a:gd name="T101" fmla="*/ 18 h 65"/>
                <a:gd name="T102" fmla="*/ 96 w 119"/>
                <a:gd name="T103" fmla="*/ 12 h 65"/>
                <a:gd name="T104" fmla="*/ 108 w 119"/>
                <a:gd name="T105" fmla="*/ 6 h 65"/>
                <a:gd name="T106" fmla="*/ 114 w 119"/>
                <a:gd name="T107" fmla="*/ 0 h 65"/>
                <a:gd name="T108" fmla="*/ 114 w 119"/>
                <a:gd name="T109" fmla="*/ 0 h 65"/>
                <a:gd name="T110" fmla="*/ 108 w 119"/>
                <a:gd name="T111" fmla="*/ 0 h 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
                <a:gd name="T169" fmla="*/ 0 h 65"/>
                <a:gd name="T170" fmla="*/ 119 w 119"/>
                <a:gd name="T171" fmla="*/ 65 h 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 h="65">
                  <a:moveTo>
                    <a:pt x="102" y="0"/>
                  </a:moveTo>
                  <a:lnTo>
                    <a:pt x="102" y="0"/>
                  </a:lnTo>
                  <a:lnTo>
                    <a:pt x="96" y="0"/>
                  </a:lnTo>
                  <a:lnTo>
                    <a:pt x="90" y="6"/>
                  </a:lnTo>
                  <a:lnTo>
                    <a:pt x="84" y="6"/>
                  </a:lnTo>
                  <a:lnTo>
                    <a:pt x="78" y="12"/>
                  </a:lnTo>
                  <a:lnTo>
                    <a:pt x="72" y="12"/>
                  </a:lnTo>
                  <a:lnTo>
                    <a:pt x="72" y="18"/>
                  </a:lnTo>
                  <a:lnTo>
                    <a:pt x="66" y="12"/>
                  </a:lnTo>
                  <a:lnTo>
                    <a:pt x="60" y="12"/>
                  </a:lnTo>
                  <a:lnTo>
                    <a:pt x="54" y="12"/>
                  </a:lnTo>
                  <a:lnTo>
                    <a:pt x="48" y="6"/>
                  </a:lnTo>
                  <a:lnTo>
                    <a:pt x="42" y="12"/>
                  </a:lnTo>
                  <a:lnTo>
                    <a:pt x="36" y="12"/>
                  </a:lnTo>
                  <a:lnTo>
                    <a:pt x="42" y="12"/>
                  </a:lnTo>
                  <a:lnTo>
                    <a:pt x="48" y="12"/>
                  </a:lnTo>
                  <a:lnTo>
                    <a:pt x="54" y="12"/>
                  </a:lnTo>
                  <a:lnTo>
                    <a:pt x="54" y="18"/>
                  </a:lnTo>
                  <a:lnTo>
                    <a:pt x="60" y="18"/>
                  </a:lnTo>
                  <a:lnTo>
                    <a:pt x="66" y="24"/>
                  </a:lnTo>
                  <a:lnTo>
                    <a:pt x="60" y="24"/>
                  </a:lnTo>
                  <a:lnTo>
                    <a:pt x="60" y="30"/>
                  </a:lnTo>
                  <a:lnTo>
                    <a:pt x="54" y="30"/>
                  </a:lnTo>
                  <a:lnTo>
                    <a:pt x="48" y="30"/>
                  </a:lnTo>
                  <a:lnTo>
                    <a:pt x="42" y="30"/>
                  </a:lnTo>
                  <a:lnTo>
                    <a:pt x="36" y="30"/>
                  </a:lnTo>
                  <a:lnTo>
                    <a:pt x="30" y="30"/>
                  </a:lnTo>
                  <a:lnTo>
                    <a:pt x="24" y="30"/>
                  </a:lnTo>
                  <a:lnTo>
                    <a:pt x="18" y="30"/>
                  </a:lnTo>
                  <a:lnTo>
                    <a:pt x="24" y="30"/>
                  </a:lnTo>
                  <a:lnTo>
                    <a:pt x="30" y="30"/>
                  </a:lnTo>
                  <a:lnTo>
                    <a:pt x="36" y="30"/>
                  </a:lnTo>
                  <a:lnTo>
                    <a:pt x="42" y="36"/>
                  </a:lnTo>
                  <a:lnTo>
                    <a:pt x="42" y="41"/>
                  </a:lnTo>
                  <a:lnTo>
                    <a:pt x="36" y="41"/>
                  </a:lnTo>
                  <a:lnTo>
                    <a:pt x="30" y="47"/>
                  </a:lnTo>
                  <a:lnTo>
                    <a:pt x="24" y="47"/>
                  </a:lnTo>
                  <a:lnTo>
                    <a:pt x="18" y="47"/>
                  </a:lnTo>
                  <a:lnTo>
                    <a:pt x="12" y="47"/>
                  </a:lnTo>
                  <a:lnTo>
                    <a:pt x="6" y="47"/>
                  </a:lnTo>
                  <a:lnTo>
                    <a:pt x="0" y="47"/>
                  </a:lnTo>
                  <a:lnTo>
                    <a:pt x="0" y="53"/>
                  </a:lnTo>
                  <a:lnTo>
                    <a:pt x="6" y="53"/>
                  </a:lnTo>
                  <a:lnTo>
                    <a:pt x="12" y="53"/>
                  </a:lnTo>
                  <a:lnTo>
                    <a:pt x="18" y="53"/>
                  </a:lnTo>
                  <a:lnTo>
                    <a:pt x="24" y="53"/>
                  </a:lnTo>
                  <a:lnTo>
                    <a:pt x="30" y="47"/>
                  </a:lnTo>
                  <a:lnTo>
                    <a:pt x="36" y="47"/>
                  </a:lnTo>
                  <a:lnTo>
                    <a:pt x="42" y="41"/>
                  </a:lnTo>
                  <a:lnTo>
                    <a:pt x="48" y="41"/>
                  </a:lnTo>
                  <a:lnTo>
                    <a:pt x="54" y="47"/>
                  </a:lnTo>
                  <a:lnTo>
                    <a:pt x="54" y="53"/>
                  </a:lnTo>
                  <a:lnTo>
                    <a:pt x="48" y="59"/>
                  </a:lnTo>
                  <a:lnTo>
                    <a:pt x="48" y="65"/>
                  </a:lnTo>
                  <a:lnTo>
                    <a:pt x="54" y="59"/>
                  </a:lnTo>
                  <a:lnTo>
                    <a:pt x="54" y="53"/>
                  </a:lnTo>
                  <a:lnTo>
                    <a:pt x="60" y="47"/>
                  </a:lnTo>
                  <a:lnTo>
                    <a:pt x="54" y="41"/>
                  </a:lnTo>
                  <a:lnTo>
                    <a:pt x="60" y="36"/>
                  </a:lnTo>
                  <a:lnTo>
                    <a:pt x="66" y="30"/>
                  </a:lnTo>
                  <a:lnTo>
                    <a:pt x="72" y="24"/>
                  </a:lnTo>
                  <a:lnTo>
                    <a:pt x="78" y="24"/>
                  </a:lnTo>
                  <a:lnTo>
                    <a:pt x="84" y="24"/>
                  </a:lnTo>
                  <a:lnTo>
                    <a:pt x="84" y="30"/>
                  </a:lnTo>
                  <a:lnTo>
                    <a:pt x="84" y="41"/>
                  </a:lnTo>
                  <a:lnTo>
                    <a:pt x="84" y="47"/>
                  </a:lnTo>
                  <a:lnTo>
                    <a:pt x="84" y="41"/>
                  </a:lnTo>
                  <a:lnTo>
                    <a:pt x="90" y="36"/>
                  </a:lnTo>
                  <a:lnTo>
                    <a:pt x="90" y="24"/>
                  </a:lnTo>
                  <a:lnTo>
                    <a:pt x="84" y="18"/>
                  </a:lnTo>
                  <a:lnTo>
                    <a:pt x="90" y="18"/>
                  </a:lnTo>
                  <a:lnTo>
                    <a:pt x="90" y="12"/>
                  </a:lnTo>
                  <a:lnTo>
                    <a:pt x="96" y="12"/>
                  </a:lnTo>
                  <a:lnTo>
                    <a:pt x="102" y="6"/>
                  </a:lnTo>
                  <a:lnTo>
                    <a:pt x="108" y="6"/>
                  </a:lnTo>
                  <a:lnTo>
                    <a:pt x="108" y="0"/>
                  </a:lnTo>
                  <a:lnTo>
                    <a:pt x="114" y="0"/>
                  </a:lnTo>
                  <a:lnTo>
                    <a:pt x="119" y="0"/>
                  </a:lnTo>
                  <a:lnTo>
                    <a:pt x="114" y="0"/>
                  </a:lnTo>
                  <a:lnTo>
                    <a:pt x="108" y="0"/>
                  </a:lnTo>
                  <a:lnTo>
                    <a:pt x="102"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54" name="Freeform 733"/>
            <p:cNvSpPr>
              <a:spLocks/>
            </p:cNvSpPr>
            <p:nvPr/>
          </p:nvSpPr>
          <p:spPr bwMode="auto">
            <a:xfrm>
              <a:off x="4743" y="2085"/>
              <a:ext cx="12" cy="6"/>
            </a:xfrm>
            <a:custGeom>
              <a:avLst/>
              <a:gdLst>
                <a:gd name="T0" fmla="*/ 0 w 12"/>
                <a:gd name="T1" fmla="*/ 0 h 6"/>
                <a:gd name="T2" fmla="*/ 6 w 12"/>
                <a:gd name="T3" fmla="*/ 0 h 6"/>
                <a:gd name="T4" fmla="*/ 6 w 12"/>
                <a:gd name="T5" fmla="*/ 0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12 w 12"/>
                <a:gd name="T19" fmla="*/ 6 h 6"/>
                <a:gd name="T20" fmla="*/ 6 w 12"/>
                <a:gd name="T21" fmla="*/ 6 h 6"/>
                <a:gd name="T22" fmla="*/ 6 w 12"/>
                <a:gd name="T23" fmla="*/ 6 h 6"/>
                <a:gd name="T24" fmla="*/ 0 w 12"/>
                <a:gd name="T25" fmla="*/ 6 h 6"/>
                <a:gd name="T26" fmla="*/ 0 w 12"/>
                <a:gd name="T27" fmla="*/ 6 h 6"/>
                <a:gd name="T28" fmla="*/ 0 w 12"/>
                <a:gd name="T29" fmla="*/ 0 h 6"/>
                <a:gd name="T30" fmla="*/ 0 w 12"/>
                <a:gd name="T31" fmla="*/ 0 h 6"/>
                <a:gd name="T32" fmla="*/ 0 w 12"/>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6"/>
                <a:gd name="T53" fmla="*/ 12 w 12"/>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6">
                  <a:moveTo>
                    <a:pt x="0" y="0"/>
                  </a:moveTo>
                  <a:lnTo>
                    <a:pt x="6" y="0"/>
                  </a:lnTo>
                  <a:lnTo>
                    <a:pt x="12" y="0"/>
                  </a:lnTo>
                  <a:lnTo>
                    <a:pt x="12" y="6"/>
                  </a:lnTo>
                  <a:lnTo>
                    <a:pt x="6" y="6"/>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55" name="Freeform 734"/>
            <p:cNvSpPr>
              <a:spLocks/>
            </p:cNvSpPr>
            <p:nvPr/>
          </p:nvSpPr>
          <p:spPr bwMode="auto">
            <a:xfrm>
              <a:off x="4743" y="2109"/>
              <a:ext cx="6" cy="6"/>
            </a:xfrm>
            <a:custGeom>
              <a:avLst/>
              <a:gdLst>
                <a:gd name="T0" fmla="*/ 0 w 6"/>
                <a:gd name="T1" fmla="*/ 0 h 6"/>
                <a:gd name="T2" fmla="*/ 0 w 6"/>
                <a:gd name="T3" fmla="*/ 0 h 6"/>
                <a:gd name="T4" fmla="*/ 6 w 6"/>
                <a:gd name="T5" fmla="*/ 0 h 6"/>
                <a:gd name="T6" fmla="*/ 6 w 6"/>
                <a:gd name="T7" fmla="*/ 0 h 6"/>
                <a:gd name="T8" fmla="*/ 6 w 6"/>
                <a:gd name="T9" fmla="*/ 0 h 6"/>
                <a:gd name="T10" fmla="*/ 6 w 6"/>
                <a:gd name="T11" fmla="*/ 0 h 6"/>
                <a:gd name="T12" fmla="*/ 6 w 6"/>
                <a:gd name="T13" fmla="*/ 6 h 6"/>
                <a:gd name="T14" fmla="*/ 6 w 6"/>
                <a:gd name="T15" fmla="*/ 6 h 6"/>
                <a:gd name="T16" fmla="*/ 6 w 6"/>
                <a:gd name="T17" fmla="*/ 6 h 6"/>
                <a:gd name="T18" fmla="*/ 6 w 6"/>
                <a:gd name="T19" fmla="*/ 6 h 6"/>
                <a:gd name="T20" fmla="*/ 0 w 6"/>
                <a:gd name="T21" fmla="*/ 6 h 6"/>
                <a:gd name="T22" fmla="*/ 0 w 6"/>
                <a:gd name="T23" fmla="*/ 6 h 6"/>
                <a:gd name="T24" fmla="*/ 0 w 6"/>
                <a:gd name="T25" fmla="*/ 6 h 6"/>
                <a:gd name="T26" fmla="*/ 0 w 6"/>
                <a:gd name="T27" fmla="*/ 6 h 6"/>
                <a:gd name="T28" fmla="*/ 0 w 6"/>
                <a:gd name="T29" fmla="*/ 6 h 6"/>
                <a:gd name="T30" fmla="*/ 0 w 6"/>
                <a:gd name="T31" fmla="*/ 0 h 6"/>
                <a:gd name="T32" fmla="*/ 0 w 6"/>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0" y="0"/>
                  </a:moveTo>
                  <a:lnTo>
                    <a:pt x="0" y="0"/>
                  </a:lnTo>
                  <a:lnTo>
                    <a:pt x="6" y="0"/>
                  </a:lnTo>
                  <a:lnTo>
                    <a:pt x="6" y="6"/>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56" name="Freeform 735"/>
            <p:cNvSpPr>
              <a:spLocks/>
            </p:cNvSpPr>
            <p:nvPr/>
          </p:nvSpPr>
          <p:spPr bwMode="auto">
            <a:xfrm>
              <a:off x="4761" y="2127"/>
              <a:ext cx="12" cy="12"/>
            </a:xfrm>
            <a:custGeom>
              <a:avLst/>
              <a:gdLst>
                <a:gd name="T0" fmla="*/ 0 w 12"/>
                <a:gd name="T1" fmla="*/ 6 h 12"/>
                <a:gd name="T2" fmla="*/ 6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6 h 12"/>
                <a:gd name="T16" fmla="*/ 12 w 12"/>
                <a:gd name="T17" fmla="*/ 12 h 12"/>
                <a:gd name="T18" fmla="*/ 12 w 12"/>
                <a:gd name="T19" fmla="*/ 12 h 12"/>
                <a:gd name="T20" fmla="*/ 6 w 12"/>
                <a:gd name="T21" fmla="*/ 12 h 12"/>
                <a:gd name="T22" fmla="*/ 6 w 12"/>
                <a:gd name="T23" fmla="*/ 12 h 12"/>
                <a:gd name="T24" fmla="*/ 0 w 12"/>
                <a:gd name="T25" fmla="*/ 12 h 12"/>
                <a:gd name="T26" fmla="*/ 0 w 12"/>
                <a:gd name="T27" fmla="*/ 6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6" y="0"/>
                  </a:lnTo>
                  <a:lnTo>
                    <a:pt x="12" y="0"/>
                  </a:lnTo>
                  <a:lnTo>
                    <a:pt x="12" y="6"/>
                  </a:lnTo>
                  <a:lnTo>
                    <a:pt x="12" y="12"/>
                  </a:lnTo>
                  <a:lnTo>
                    <a:pt x="6" y="12"/>
                  </a:lnTo>
                  <a:lnTo>
                    <a:pt x="0" y="12"/>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57" name="Freeform 736"/>
            <p:cNvSpPr>
              <a:spLocks/>
            </p:cNvSpPr>
            <p:nvPr/>
          </p:nvSpPr>
          <p:spPr bwMode="auto">
            <a:xfrm>
              <a:off x="4719" y="2121"/>
              <a:ext cx="12" cy="12"/>
            </a:xfrm>
            <a:custGeom>
              <a:avLst/>
              <a:gdLst>
                <a:gd name="T0" fmla="*/ 6 w 12"/>
                <a:gd name="T1" fmla="*/ 0 h 12"/>
                <a:gd name="T2" fmla="*/ 6 w 12"/>
                <a:gd name="T3" fmla="*/ 0 h 12"/>
                <a:gd name="T4" fmla="*/ 12 w 12"/>
                <a:gd name="T5" fmla="*/ 6 h 12"/>
                <a:gd name="T6" fmla="*/ 12 w 12"/>
                <a:gd name="T7" fmla="*/ 6 h 12"/>
                <a:gd name="T8" fmla="*/ 12 w 12"/>
                <a:gd name="T9" fmla="*/ 6 h 12"/>
                <a:gd name="T10" fmla="*/ 12 w 12"/>
                <a:gd name="T11" fmla="*/ 12 h 12"/>
                <a:gd name="T12" fmla="*/ 12 w 12"/>
                <a:gd name="T13" fmla="*/ 12 h 12"/>
                <a:gd name="T14" fmla="*/ 6 w 12"/>
                <a:gd name="T15" fmla="*/ 12 h 12"/>
                <a:gd name="T16" fmla="*/ 6 w 12"/>
                <a:gd name="T17" fmla="*/ 12 h 12"/>
                <a:gd name="T18" fmla="*/ 0 w 12"/>
                <a:gd name="T19" fmla="*/ 12 h 12"/>
                <a:gd name="T20" fmla="*/ 0 w 12"/>
                <a:gd name="T21" fmla="*/ 12 h 12"/>
                <a:gd name="T22" fmla="*/ 0 w 12"/>
                <a:gd name="T23" fmla="*/ 12 h 12"/>
                <a:gd name="T24" fmla="*/ 0 w 12"/>
                <a:gd name="T25" fmla="*/ 12 h 12"/>
                <a:gd name="T26" fmla="*/ 0 w 12"/>
                <a:gd name="T27" fmla="*/ 6 h 12"/>
                <a:gd name="T28" fmla="*/ 0 w 12"/>
                <a:gd name="T29" fmla="*/ 6 h 12"/>
                <a:gd name="T30" fmla="*/ 0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12" y="6"/>
                  </a:lnTo>
                  <a:lnTo>
                    <a:pt x="12" y="12"/>
                  </a:lnTo>
                  <a:lnTo>
                    <a:pt x="6" y="12"/>
                  </a:lnTo>
                  <a:lnTo>
                    <a:pt x="0" y="12"/>
                  </a:lnTo>
                  <a:lnTo>
                    <a:pt x="0" y="6"/>
                  </a:lnTo>
                  <a:lnTo>
                    <a:pt x="0" y="0"/>
                  </a:lnTo>
                  <a:lnTo>
                    <a:pt x="6"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58" name="Freeform 737"/>
            <p:cNvSpPr>
              <a:spLocks/>
            </p:cNvSpPr>
            <p:nvPr/>
          </p:nvSpPr>
          <p:spPr bwMode="auto">
            <a:xfrm>
              <a:off x="4707" y="2097"/>
              <a:ext cx="18" cy="12"/>
            </a:xfrm>
            <a:custGeom>
              <a:avLst/>
              <a:gdLst>
                <a:gd name="T0" fmla="*/ 0 w 18"/>
                <a:gd name="T1" fmla="*/ 6 h 12"/>
                <a:gd name="T2" fmla="*/ 0 w 18"/>
                <a:gd name="T3" fmla="*/ 0 h 12"/>
                <a:gd name="T4" fmla="*/ 6 w 18"/>
                <a:gd name="T5" fmla="*/ 0 h 12"/>
                <a:gd name="T6" fmla="*/ 6 w 18"/>
                <a:gd name="T7" fmla="*/ 0 h 12"/>
                <a:gd name="T8" fmla="*/ 12 w 18"/>
                <a:gd name="T9" fmla="*/ 0 h 12"/>
                <a:gd name="T10" fmla="*/ 12 w 18"/>
                <a:gd name="T11" fmla="*/ 0 h 12"/>
                <a:gd name="T12" fmla="*/ 12 w 18"/>
                <a:gd name="T13" fmla="*/ 0 h 12"/>
                <a:gd name="T14" fmla="*/ 18 w 18"/>
                <a:gd name="T15" fmla="*/ 0 h 12"/>
                <a:gd name="T16" fmla="*/ 18 w 18"/>
                <a:gd name="T17" fmla="*/ 0 h 12"/>
                <a:gd name="T18" fmla="*/ 18 w 18"/>
                <a:gd name="T19" fmla="*/ 6 h 12"/>
                <a:gd name="T20" fmla="*/ 18 w 18"/>
                <a:gd name="T21" fmla="*/ 6 h 12"/>
                <a:gd name="T22" fmla="*/ 12 w 18"/>
                <a:gd name="T23" fmla="*/ 6 h 12"/>
                <a:gd name="T24" fmla="*/ 12 w 18"/>
                <a:gd name="T25" fmla="*/ 12 h 12"/>
                <a:gd name="T26" fmla="*/ 12 w 18"/>
                <a:gd name="T27" fmla="*/ 12 h 12"/>
                <a:gd name="T28" fmla="*/ 6 w 18"/>
                <a:gd name="T29" fmla="*/ 12 h 12"/>
                <a:gd name="T30" fmla="*/ 6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0"/>
                  </a:lnTo>
                  <a:lnTo>
                    <a:pt x="6" y="0"/>
                  </a:lnTo>
                  <a:lnTo>
                    <a:pt x="12" y="0"/>
                  </a:lnTo>
                  <a:lnTo>
                    <a:pt x="18" y="0"/>
                  </a:lnTo>
                  <a:lnTo>
                    <a:pt x="18" y="6"/>
                  </a:lnTo>
                  <a:lnTo>
                    <a:pt x="12" y="6"/>
                  </a:lnTo>
                  <a:lnTo>
                    <a:pt x="12" y="12"/>
                  </a:lnTo>
                  <a:lnTo>
                    <a:pt x="6" y="12"/>
                  </a:lnTo>
                  <a:lnTo>
                    <a:pt x="6" y="6"/>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59" name="Freeform 738"/>
            <p:cNvSpPr>
              <a:spLocks/>
            </p:cNvSpPr>
            <p:nvPr/>
          </p:nvSpPr>
          <p:spPr bwMode="auto">
            <a:xfrm>
              <a:off x="4690" y="2091"/>
              <a:ext cx="11" cy="12"/>
            </a:xfrm>
            <a:custGeom>
              <a:avLst/>
              <a:gdLst>
                <a:gd name="T0" fmla="*/ 0 w 11"/>
                <a:gd name="T1" fmla="*/ 12 h 12"/>
                <a:gd name="T2" fmla="*/ 0 w 11"/>
                <a:gd name="T3" fmla="*/ 6 h 12"/>
                <a:gd name="T4" fmla="*/ 0 w 11"/>
                <a:gd name="T5" fmla="*/ 6 h 12"/>
                <a:gd name="T6" fmla="*/ 6 w 11"/>
                <a:gd name="T7" fmla="*/ 6 h 12"/>
                <a:gd name="T8" fmla="*/ 6 w 11"/>
                <a:gd name="T9" fmla="*/ 0 h 12"/>
                <a:gd name="T10" fmla="*/ 6 w 11"/>
                <a:gd name="T11" fmla="*/ 0 h 12"/>
                <a:gd name="T12" fmla="*/ 11 w 11"/>
                <a:gd name="T13" fmla="*/ 6 h 12"/>
                <a:gd name="T14" fmla="*/ 11 w 11"/>
                <a:gd name="T15" fmla="*/ 6 h 12"/>
                <a:gd name="T16" fmla="*/ 11 w 11"/>
                <a:gd name="T17" fmla="*/ 6 h 12"/>
                <a:gd name="T18" fmla="*/ 11 w 11"/>
                <a:gd name="T19" fmla="*/ 12 h 12"/>
                <a:gd name="T20" fmla="*/ 11 w 11"/>
                <a:gd name="T21" fmla="*/ 12 h 12"/>
                <a:gd name="T22" fmla="*/ 6 w 11"/>
                <a:gd name="T23" fmla="*/ 12 h 12"/>
                <a:gd name="T24" fmla="*/ 6 w 11"/>
                <a:gd name="T25" fmla="*/ 12 h 12"/>
                <a:gd name="T26" fmla="*/ 6 w 11"/>
                <a:gd name="T27" fmla="*/ 12 h 12"/>
                <a:gd name="T28" fmla="*/ 0 w 11"/>
                <a:gd name="T29" fmla="*/ 12 h 12"/>
                <a:gd name="T30" fmla="*/ 0 w 11"/>
                <a:gd name="T31" fmla="*/ 12 h 12"/>
                <a:gd name="T32" fmla="*/ 0 w 1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2"/>
                <a:gd name="T53" fmla="*/ 11 w 1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2">
                  <a:moveTo>
                    <a:pt x="0" y="12"/>
                  </a:moveTo>
                  <a:lnTo>
                    <a:pt x="0" y="6"/>
                  </a:lnTo>
                  <a:lnTo>
                    <a:pt x="6" y="6"/>
                  </a:lnTo>
                  <a:lnTo>
                    <a:pt x="6" y="0"/>
                  </a:lnTo>
                  <a:lnTo>
                    <a:pt x="11" y="6"/>
                  </a:lnTo>
                  <a:lnTo>
                    <a:pt x="11" y="12"/>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60" name="Freeform 739"/>
            <p:cNvSpPr>
              <a:spLocks/>
            </p:cNvSpPr>
            <p:nvPr/>
          </p:nvSpPr>
          <p:spPr bwMode="auto">
            <a:xfrm>
              <a:off x="4707" y="2073"/>
              <a:ext cx="12" cy="12"/>
            </a:xfrm>
            <a:custGeom>
              <a:avLst/>
              <a:gdLst>
                <a:gd name="T0" fmla="*/ 0 w 12"/>
                <a:gd name="T1" fmla="*/ 6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6 h 12"/>
                <a:gd name="T14" fmla="*/ 12 w 12"/>
                <a:gd name="T15" fmla="*/ 6 h 12"/>
                <a:gd name="T16" fmla="*/ 12 w 12"/>
                <a:gd name="T17" fmla="*/ 6 h 12"/>
                <a:gd name="T18" fmla="*/ 12 w 12"/>
                <a:gd name="T19" fmla="*/ 6 h 12"/>
                <a:gd name="T20" fmla="*/ 12 w 12"/>
                <a:gd name="T21" fmla="*/ 12 h 12"/>
                <a:gd name="T22" fmla="*/ 6 w 12"/>
                <a:gd name="T23" fmla="*/ 12 h 12"/>
                <a:gd name="T24" fmla="*/ 6 w 12"/>
                <a:gd name="T25" fmla="*/ 12 h 12"/>
                <a:gd name="T26" fmla="*/ 6 w 12"/>
                <a:gd name="T27" fmla="*/ 12 h 12"/>
                <a:gd name="T28" fmla="*/ 0 w 12"/>
                <a:gd name="T29" fmla="*/ 12 h 12"/>
                <a:gd name="T30" fmla="*/ 0 w 12"/>
                <a:gd name="T31" fmla="*/ 12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6" y="0"/>
                  </a:lnTo>
                  <a:lnTo>
                    <a:pt x="12" y="6"/>
                  </a:lnTo>
                  <a:lnTo>
                    <a:pt x="12" y="12"/>
                  </a:lnTo>
                  <a:lnTo>
                    <a:pt x="6" y="12"/>
                  </a:lnTo>
                  <a:lnTo>
                    <a:pt x="0" y="12"/>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61" name="Freeform 740"/>
            <p:cNvSpPr>
              <a:spLocks/>
            </p:cNvSpPr>
            <p:nvPr/>
          </p:nvSpPr>
          <p:spPr bwMode="auto">
            <a:xfrm>
              <a:off x="5114" y="2031"/>
              <a:ext cx="95" cy="96"/>
            </a:xfrm>
            <a:custGeom>
              <a:avLst/>
              <a:gdLst>
                <a:gd name="T0" fmla="*/ 77 w 95"/>
                <a:gd name="T1" fmla="*/ 72 h 96"/>
                <a:gd name="T2" fmla="*/ 83 w 95"/>
                <a:gd name="T3" fmla="*/ 66 h 96"/>
                <a:gd name="T4" fmla="*/ 83 w 95"/>
                <a:gd name="T5" fmla="*/ 54 h 96"/>
                <a:gd name="T6" fmla="*/ 77 w 95"/>
                <a:gd name="T7" fmla="*/ 48 h 96"/>
                <a:gd name="T8" fmla="*/ 65 w 95"/>
                <a:gd name="T9" fmla="*/ 48 h 96"/>
                <a:gd name="T10" fmla="*/ 65 w 95"/>
                <a:gd name="T11" fmla="*/ 36 h 96"/>
                <a:gd name="T12" fmla="*/ 71 w 95"/>
                <a:gd name="T13" fmla="*/ 42 h 96"/>
                <a:gd name="T14" fmla="*/ 77 w 95"/>
                <a:gd name="T15" fmla="*/ 42 h 96"/>
                <a:gd name="T16" fmla="*/ 77 w 95"/>
                <a:gd name="T17" fmla="*/ 48 h 96"/>
                <a:gd name="T18" fmla="*/ 89 w 95"/>
                <a:gd name="T19" fmla="*/ 48 h 96"/>
                <a:gd name="T20" fmla="*/ 95 w 95"/>
                <a:gd name="T21" fmla="*/ 36 h 96"/>
                <a:gd name="T22" fmla="*/ 95 w 95"/>
                <a:gd name="T23" fmla="*/ 30 h 96"/>
                <a:gd name="T24" fmla="*/ 89 w 95"/>
                <a:gd name="T25" fmla="*/ 24 h 96"/>
                <a:gd name="T26" fmla="*/ 83 w 95"/>
                <a:gd name="T27" fmla="*/ 24 h 96"/>
                <a:gd name="T28" fmla="*/ 77 w 95"/>
                <a:gd name="T29" fmla="*/ 24 h 96"/>
                <a:gd name="T30" fmla="*/ 71 w 95"/>
                <a:gd name="T31" fmla="*/ 24 h 96"/>
                <a:gd name="T32" fmla="*/ 77 w 95"/>
                <a:gd name="T33" fmla="*/ 12 h 96"/>
                <a:gd name="T34" fmla="*/ 77 w 95"/>
                <a:gd name="T35" fmla="*/ 0 h 96"/>
                <a:gd name="T36" fmla="*/ 71 w 95"/>
                <a:gd name="T37" fmla="*/ 0 h 96"/>
                <a:gd name="T38" fmla="*/ 59 w 95"/>
                <a:gd name="T39" fmla="*/ 0 h 96"/>
                <a:gd name="T40" fmla="*/ 53 w 95"/>
                <a:gd name="T41" fmla="*/ 12 h 96"/>
                <a:gd name="T42" fmla="*/ 59 w 95"/>
                <a:gd name="T43" fmla="*/ 24 h 96"/>
                <a:gd name="T44" fmla="*/ 53 w 95"/>
                <a:gd name="T45" fmla="*/ 24 h 96"/>
                <a:gd name="T46" fmla="*/ 53 w 95"/>
                <a:gd name="T47" fmla="*/ 18 h 96"/>
                <a:gd name="T48" fmla="*/ 47 w 95"/>
                <a:gd name="T49" fmla="*/ 12 h 96"/>
                <a:gd name="T50" fmla="*/ 35 w 95"/>
                <a:gd name="T51" fmla="*/ 12 h 96"/>
                <a:gd name="T52" fmla="*/ 23 w 95"/>
                <a:gd name="T53" fmla="*/ 6 h 96"/>
                <a:gd name="T54" fmla="*/ 11 w 95"/>
                <a:gd name="T55" fmla="*/ 12 h 96"/>
                <a:gd name="T56" fmla="*/ 11 w 95"/>
                <a:gd name="T57" fmla="*/ 18 h 96"/>
                <a:gd name="T58" fmla="*/ 11 w 95"/>
                <a:gd name="T59" fmla="*/ 24 h 96"/>
                <a:gd name="T60" fmla="*/ 23 w 95"/>
                <a:gd name="T61" fmla="*/ 30 h 96"/>
                <a:gd name="T62" fmla="*/ 29 w 95"/>
                <a:gd name="T63" fmla="*/ 30 h 96"/>
                <a:gd name="T64" fmla="*/ 29 w 95"/>
                <a:gd name="T65" fmla="*/ 42 h 96"/>
                <a:gd name="T66" fmla="*/ 17 w 95"/>
                <a:gd name="T67" fmla="*/ 42 h 96"/>
                <a:gd name="T68" fmla="*/ 11 w 95"/>
                <a:gd name="T69" fmla="*/ 42 h 96"/>
                <a:gd name="T70" fmla="*/ 6 w 95"/>
                <a:gd name="T71" fmla="*/ 48 h 96"/>
                <a:gd name="T72" fmla="*/ 0 w 95"/>
                <a:gd name="T73" fmla="*/ 54 h 96"/>
                <a:gd name="T74" fmla="*/ 6 w 95"/>
                <a:gd name="T75" fmla="*/ 66 h 96"/>
                <a:gd name="T76" fmla="*/ 11 w 95"/>
                <a:gd name="T77" fmla="*/ 66 h 96"/>
                <a:gd name="T78" fmla="*/ 17 w 95"/>
                <a:gd name="T79" fmla="*/ 66 h 96"/>
                <a:gd name="T80" fmla="*/ 23 w 95"/>
                <a:gd name="T81" fmla="*/ 60 h 96"/>
                <a:gd name="T82" fmla="*/ 29 w 95"/>
                <a:gd name="T83" fmla="*/ 54 h 96"/>
                <a:gd name="T84" fmla="*/ 35 w 95"/>
                <a:gd name="T85" fmla="*/ 48 h 96"/>
                <a:gd name="T86" fmla="*/ 41 w 95"/>
                <a:gd name="T87" fmla="*/ 54 h 96"/>
                <a:gd name="T88" fmla="*/ 41 w 95"/>
                <a:gd name="T89" fmla="*/ 60 h 96"/>
                <a:gd name="T90" fmla="*/ 29 w 95"/>
                <a:gd name="T91" fmla="*/ 66 h 96"/>
                <a:gd name="T92" fmla="*/ 23 w 95"/>
                <a:gd name="T93" fmla="*/ 84 h 96"/>
                <a:gd name="T94" fmla="*/ 35 w 95"/>
                <a:gd name="T95" fmla="*/ 90 h 96"/>
                <a:gd name="T96" fmla="*/ 47 w 95"/>
                <a:gd name="T97" fmla="*/ 90 h 96"/>
                <a:gd name="T98" fmla="*/ 53 w 95"/>
                <a:gd name="T99" fmla="*/ 84 h 96"/>
                <a:gd name="T100" fmla="*/ 53 w 95"/>
                <a:gd name="T101" fmla="*/ 78 h 96"/>
                <a:gd name="T102" fmla="*/ 47 w 95"/>
                <a:gd name="T103" fmla="*/ 72 h 96"/>
                <a:gd name="T104" fmla="*/ 47 w 95"/>
                <a:gd name="T105" fmla="*/ 60 h 96"/>
                <a:gd name="T106" fmla="*/ 53 w 95"/>
                <a:gd name="T107" fmla="*/ 54 h 96"/>
                <a:gd name="T108" fmla="*/ 53 w 95"/>
                <a:gd name="T109" fmla="*/ 54 h 96"/>
                <a:gd name="T110" fmla="*/ 65 w 95"/>
                <a:gd name="T111" fmla="*/ 72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
                <a:gd name="T169" fmla="*/ 0 h 96"/>
                <a:gd name="T170" fmla="*/ 95 w 95"/>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 h="96">
                  <a:moveTo>
                    <a:pt x="71" y="72"/>
                  </a:moveTo>
                  <a:lnTo>
                    <a:pt x="71" y="72"/>
                  </a:lnTo>
                  <a:lnTo>
                    <a:pt x="77" y="72"/>
                  </a:lnTo>
                  <a:lnTo>
                    <a:pt x="83" y="72"/>
                  </a:lnTo>
                  <a:lnTo>
                    <a:pt x="83" y="66"/>
                  </a:lnTo>
                  <a:lnTo>
                    <a:pt x="89" y="60"/>
                  </a:lnTo>
                  <a:lnTo>
                    <a:pt x="83" y="60"/>
                  </a:lnTo>
                  <a:lnTo>
                    <a:pt x="83" y="54"/>
                  </a:lnTo>
                  <a:lnTo>
                    <a:pt x="83" y="48"/>
                  </a:lnTo>
                  <a:lnTo>
                    <a:pt x="77" y="48"/>
                  </a:lnTo>
                  <a:lnTo>
                    <a:pt x="71" y="48"/>
                  </a:lnTo>
                  <a:lnTo>
                    <a:pt x="65" y="48"/>
                  </a:lnTo>
                  <a:lnTo>
                    <a:pt x="65" y="42"/>
                  </a:lnTo>
                  <a:lnTo>
                    <a:pt x="65" y="36"/>
                  </a:lnTo>
                  <a:lnTo>
                    <a:pt x="71" y="42"/>
                  </a:lnTo>
                  <a:lnTo>
                    <a:pt x="77" y="42"/>
                  </a:lnTo>
                  <a:lnTo>
                    <a:pt x="77" y="48"/>
                  </a:lnTo>
                  <a:lnTo>
                    <a:pt x="83" y="48"/>
                  </a:lnTo>
                  <a:lnTo>
                    <a:pt x="89" y="48"/>
                  </a:lnTo>
                  <a:lnTo>
                    <a:pt x="95" y="42"/>
                  </a:lnTo>
                  <a:lnTo>
                    <a:pt x="95" y="36"/>
                  </a:lnTo>
                  <a:lnTo>
                    <a:pt x="95" y="30"/>
                  </a:lnTo>
                  <a:lnTo>
                    <a:pt x="95" y="24"/>
                  </a:lnTo>
                  <a:lnTo>
                    <a:pt x="89" y="24"/>
                  </a:lnTo>
                  <a:lnTo>
                    <a:pt x="83" y="24"/>
                  </a:lnTo>
                  <a:lnTo>
                    <a:pt x="77" y="24"/>
                  </a:lnTo>
                  <a:lnTo>
                    <a:pt x="71" y="24"/>
                  </a:lnTo>
                  <a:lnTo>
                    <a:pt x="65" y="24"/>
                  </a:lnTo>
                  <a:lnTo>
                    <a:pt x="71" y="18"/>
                  </a:lnTo>
                  <a:lnTo>
                    <a:pt x="77" y="12"/>
                  </a:lnTo>
                  <a:lnTo>
                    <a:pt x="77" y="6"/>
                  </a:lnTo>
                  <a:lnTo>
                    <a:pt x="77" y="0"/>
                  </a:lnTo>
                  <a:lnTo>
                    <a:pt x="71" y="0"/>
                  </a:lnTo>
                  <a:lnTo>
                    <a:pt x="65" y="0"/>
                  </a:lnTo>
                  <a:lnTo>
                    <a:pt x="59" y="0"/>
                  </a:lnTo>
                  <a:lnTo>
                    <a:pt x="59" y="6"/>
                  </a:lnTo>
                  <a:lnTo>
                    <a:pt x="53" y="12"/>
                  </a:lnTo>
                  <a:lnTo>
                    <a:pt x="53" y="18"/>
                  </a:lnTo>
                  <a:lnTo>
                    <a:pt x="59" y="18"/>
                  </a:lnTo>
                  <a:lnTo>
                    <a:pt x="59" y="24"/>
                  </a:lnTo>
                  <a:lnTo>
                    <a:pt x="53" y="24"/>
                  </a:lnTo>
                  <a:lnTo>
                    <a:pt x="53" y="18"/>
                  </a:lnTo>
                  <a:lnTo>
                    <a:pt x="53" y="12"/>
                  </a:lnTo>
                  <a:lnTo>
                    <a:pt x="47" y="12"/>
                  </a:lnTo>
                  <a:lnTo>
                    <a:pt x="35" y="12"/>
                  </a:lnTo>
                  <a:lnTo>
                    <a:pt x="29" y="6"/>
                  </a:lnTo>
                  <a:lnTo>
                    <a:pt x="23" y="6"/>
                  </a:lnTo>
                  <a:lnTo>
                    <a:pt x="17" y="6"/>
                  </a:lnTo>
                  <a:lnTo>
                    <a:pt x="11" y="12"/>
                  </a:lnTo>
                  <a:lnTo>
                    <a:pt x="11" y="18"/>
                  </a:lnTo>
                  <a:lnTo>
                    <a:pt x="11" y="24"/>
                  </a:lnTo>
                  <a:lnTo>
                    <a:pt x="17" y="30"/>
                  </a:lnTo>
                  <a:lnTo>
                    <a:pt x="23" y="30"/>
                  </a:lnTo>
                  <a:lnTo>
                    <a:pt x="29" y="30"/>
                  </a:lnTo>
                  <a:lnTo>
                    <a:pt x="35" y="36"/>
                  </a:lnTo>
                  <a:lnTo>
                    <a:pt x="29" y="36"/>
                  </a:lnTo>
                  <a:lnTo>
                    <a:pt x="29" y="42"/>
                  </a:lnTo>
                  <a:lnTo>
                    <a:pt x="23" y="42"/>
                  </a:lnTo>
                  <a:lnTo>
                    <a:pt x="17" y="42"/>
                  </a:lnTo>
                  <a:lnTo>
                    <a:pt x="11" y="42"/>
                  </a:lnTo>
                  <a:lnTo>
                    <a:pt x="6" y="42"/>
                  </a:lnTo>
                  <a:lnTo>
                    <a:pt x="6" y="48"/>
                  </a:lnTo>
                  <a:lnTo>
                    <a:pt x="0" y="48"/>
                  </a:lnTo>
                  <a:lnTo>
                    <a:pt x="0" y="54"/>
                  </a:lnTo>
                  <a:lnTo>
                    <a:pt x="0" y="60"/>
                  </a:lnTo>
                  <a:lnTo>
                    <a:pt x="0" y="66"/>
                  </a:lnTo>
                  <a:lnTo>
                    <a:pt x="6" y="66"/>
                  </a:lnTo>
                  <a:lnTo>
                    <a:pt x="11" y="66"/>
                  </a:lnTo>
                  <a:lnTo>
                    <a:pt x="17" y="66"/>
                  </a:lnTo>
                  <a:lnTo>
                    <a:pt x="23" y="66"/>
                  </a:lnTo>
                  <a:lnTo>
                    <a:pt x="23" y="60"/>
                  </a:lnTo>
                  <a:lnTo>
                    <a:pt x="23" y="54"/>
                  </a:lnTo>
                  <a:lnTo>
                    <a:pt x="29" y="54"/>
                  </a:lnTo>
                  <a:lnTo>
                    <a:pt x="29" y="48"/>
                  </a:lnTo>
                  <a:lnTo>
                    <a:pt x="35" y="48"/>
                  </a:lnTo>
                  <a:lnTo>
                    <a:pt x="41" y="48"/>
                  </a:lnTo>
                  <a:lnTo>
                    <a:pt x="41" y="54"/>
                  </a:lnTo>
                  <a:lnTo>
                    <a:pt x="41" y="60"/>
                  </a:lnTo>
                  <a:lnTo>
                    <a:pt x="35" y="66"/>
                  </a:lnTo>
                  <a:lnTo>
                    <a:pt x="29" y="66"/>
                  </a:lnTo>
                  <a:lnTo>
                    <a:pt x="29" y="72"/>
                  </a:lnTo>
                  <a:lnTo>
                    <a:pt x="23" y="78"/>
                  </a:lnTo>
                  <a:lnTo>
                    <a:pt x="23" y="84"/>
                  </a:lnTo>
                  <a:lnTo>
                    <a:pt x="29" y="84"/>
                  </a:lnTo>
                  <a:lnTo>
                    <a:pt x="29" y="90"/>
                  </a:lnTo>
                  <a:lnTo>
                    <a:pt x="35" y="90"/>
                  </a:lnTo>
                  <a:lnTo>
                    <a:pt x="41" y="96"/>
                  </a:lnTo>
                  <a:lnTo>
                    <a:pt x="41" y="90"/>
                  </a:lnTo>
                  <a:lnTo>
                    <a:pt x="47" y="90"/>
                  </a:lnTo>
                  <a:lnTo>
                    <a:pt x="53" y="90"/>
                  </a:lnTo>
                  <a:lnTo>
                    <a:pt x="53" y="84"/>
                  </a:lnTo>
                  <a:lnTo>
                    <a:pt x="53" y="78"/>
                  </a:lnTo>
                  <a:lnTo>
                    <a:pt x="53" y="72"/>
                  </a:lnTo>
                  <a:lnTo>
                    <a:pt x="47" y="72"/>
                  </a:lnTo>
                  <a:lnTo>
                    <a:pt x="47" y="66"/>
                  </a:lnTo>
                  <a:lnTo>
                    <a:pt x="47" y="60"/>
                  </a:lnTo>
                  <a:lnTo>
                    <a:pt x="47" y="54"/>
                  </a:lnTo>
                  <a:lnTo>
                    <a:pt x="53" y="54"/>
                  </a:lnTo>
                  <a:lnTo>
                    <a:pt x="59" y="60"/>
                  </a:lnTo>
                  <a:lnTo>
                    <a:pt x="59" y="66"/>
                  </a:lnTo>
                  <a:lnTo>
                    <a:pt x="65" y="72"/>
                  </a:lnTo>
                  <a:lnTo>
                    <a:pt x="71" y="7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62" name="Freeform 741"/>
            <p:cNvSpPr>
              <a:spLocks/>
            </p:cNvSpPr>
            <p:nvPr/>
          </p:nvSpPr>
          <p:spPr bwMode="auto">
            <a:xfrm>
              <a:off x="5185" y="1834"/>
              <a:ext cx="108" cy="167"/>
            </a:xfrm>
            <a:custGeom>
              <a:avLst/>
              <a:gdLst>
                <a:gd name="T0" fmla="*/ 0 w 108"/>
                <a:gd name="T1" fmla="*/ 167 h 167"/>
                <a:gd name="T2" fmla="*/ 12 w 108"/>
                <a:gd name="T3" fmla="*/ 155 h 167"/>
                <a:gd name="T4" fmla="*/ 24 w 108"/>
                <a:gd name="T5" fmla="*/ 149 h 167"/>
                <a:gd name="T6" fmla="*/ 30 w 108"/>
                <a:gd name="T7" fmla="*/ 137 h 167"/>
                <a:gd name="T8" fmla="*/ 42 w 108"/>
                <a:gd name="T9" fmla="*/ 137 h 167"/>
                <a:gd name="T10" fmla="*/ 54 w 108"/>
                <a:gd name="T11" fmla="*/ 131 h 167"/>
                <a:gd name="T12" fmla="*/ 66 w 108"/>
                <a:gd name="T13" fmla="*/ 131 h 167"/>
                <a:gd name="T14" fmla="*/ 78 w 108"/>
                <a:gd name="T15" fmla="*/ 131 h 167"/>
                <a:gd name="T16" fmla="*/ 84 w 108"/>
                <a:gd name="T17" fmla="*/ 131 h 167"/>
                <a:gd name="T18" fmla="*/ 84 w 108"/>
                <a:gd name="T19" fmla="*/ 125 h 167"/>
                <a:gd name="T20" fmla="*/ 84 w 108"/>
                <a:gd name="T21" fmla="*/ 125 h 167"/>
                <a:gd name="T22" fmla="*/ 90 w 108"/>
                <a:gd name="T23" fmla="*/ 119 h 167"/>
                <a:gd name="T24" fmla="*/ 90 w 108"/>
                <a:gd name="T25" fmla="*/ 113 h 167"/>
                <a:gd name="T26" fmla="*/ 90 w 108"/>
                <a:gd name="T27" fmla="*/ 107 h 167"/>
                <a:gd name="T28" fmla="*/ 96 w 108"/>
                <a:gd name="T29" fmla="*/ 107 h 167"/>
                <a:gd name="T30" fmla="*/ 102 w 108"/>
                <a:gd name="T31" fmla="*/ 101 h 167"/>
                <a:gd name="T32" fmla="*/ 108 w 108"/>
                <a:gd name="T33" fmla="*/ 95 h 167"/>
                <a:gd name="T34" fmla="*/ 102 w 108"/>
                <a:gd name="T35" fmla="*/ 89 h 167"/>
                <a:gd name="T36" fmla="*/ 102 w 108"/>
                <a:gd name="T37" fmla="*/ 71 h 167"/>
                <a:gd name="T38" fmla="*/ 102 w 108"/>
                <a:gd name="T39" fmla="*/ 59 h 167"/>
                <a:gd name="T40" fmla="*/ 108 w 108"/>
                <a:gd name="T41" fmla="*/ 47 h 167"/>
                <a:gd name="T42" fmla="*/ 102 w 108"/>
                <a:gd name="T43" fmla="*/ 47 h 167"/>
                <a:gd name="T44" fmla="*/ 96 w 108"/>
                <a:gd name="T45" fmla="*/ 41 h 167"/>
                <a:gd name="T46" fmla="*/ 90 w 108"/>
                <a:gd name="T47" fmla="*/ 41 h 167"/>
                <a:gd name="T48" fmla="*/ 84 w 108"/>
                <a:gd name="T49" fmla="*/ 36 h 167"/>
                <a:gd name="T50" fmla="*/ 84 w 108"/>
                <a:gd name="T51" fmla="*/ 30 h 167"/>
                <a:gd name="T52" fmla="*/ 78 w 108"/>
                <a:gd name="T53" fmla="*/ 24 h 167"/>
                <a:gd name="T54" fmla="*/ 72 w 108"/>
                <a:gd name="T55" fmla="*/ 12 h 167"/>
                <a:gd name="T56" fmla="*/ 72 w 108"/>
                <a:gd name="T57" fmla="*/ 0 h 167"/>
                <a:gd name="T58" fmla="*/ 66 w 108"/>
                <a:gd name="T59" fmla="*/ 6 h 167"/>
                <a:gd name="T60" fmla="*/ 66 w 108"/>
                <a:gd name="T61" fmla="*/ 12 h 167"/>
                <a:gd name="T62" fmla="*/ 60 w 108"/>
                <a:gd name="T63" fmla="*/ 18 h 167"/>
                <a:gd name="T64" fmla="*/ 54 w 108"/>
                <a:gd name="T65" fmla="*/ 24 h 167"/>
                <a:gd name="T66" fmla="*/ 48 w 108"/>
                <a:gd name="T67" fmla="*/ 30 h 167"/>
                <a:gd name="T68" fmla="*/ 42 w 108"/>
                <a:gd name="T69" fmla="*/ 36 h 167"/>
                <a:gd name="T70" fmla="*/ 36 w 108"/>
                <a:gd name="T71" fmla="*/ 36 h 167"/>
                <a:gd name="T72" fmla="*/ 24 w 108"/>
                <a:gd name="T73" fmla="*/ 36 h 167"/>
                <a:gd name="T74" fmla="*/ 30 w 108"/>
                <a:gd name="T75" fmla="*/ 41 h 167"/>
                <a:gd name="T76" fmla="*/ 30 w 108"/>
                <a:gd name="T77" fmla="*/ 53 h 167"/>
                <a:gd name="T78" fmla="*/ 30 w 108"/>
                <a:gd name="T79" fmla="*/ 65 h 167"/>
                <a:gd name="T80" fmla="*/ 18 w 108"/>
                <a:gd name="T81" fmla="*/ 71 h 167"/>
                <a:gd name="T82" fmla="*/ 24 w 108"/>
                <a:gd name="T83" fmla="*/ 95 h 167"/>
                <a:gd name="T84" fmla="*/ 24 w 108"/>
                <a:gd name="T85" fmla="*/ 107 h 167"/>
                <a:gd name="T86" fmla="*/ 24 w 108"/>
                <a:gd name="T87" fmla="*/ 125 h 167"/>
                <a:gd name="T88" fmla="*/ 18 w 108"/>
                <a:gd name="T89" fmla="*/ 137 h 167"/>
                <a:gd name="T90" fmla="*/ 12 w 108"/>
                <a:gd name="T91" fmla="*/ 143 h 167"/>
                <a:gd name="T92" fmla="*/ 12 w 108"/>
                <a:gd name="T93" fmla="*/ 149 h 167"/>
                <a:gd name="T94" fmla="*/ 6 w 108"/>
                <a:gd name="T95" fmla="*/ 155 h 167"/>
                <a:gd name="T96" fmla="*/ 6 w 108"/>
                <a:gd name="T97" fmla="*/ 161 h 167"/>
                <a:gd name="T98" fmla="*/ 0 w 108"/>
                <a:gd name="T99" fmla="*/ 161 h 167"/>
                <a:gd name="T100" fmla="*/ 0 w 108"/>
                <a:gd name="T101" fmla="*/ 161 h 167"/>
                <a:gd name="T102" fmla="*/ 0 w 108"/>
                <a:gd name="T103" fmla="*/ 161 h 167"/>
                <a:gd name="T104" fmla="*/ 6 w 108"/>
                <a:gd name="T105" fmla="*/ 161 h 167"/>
                <a:gd name="T106" fmla="*/ 0 w 108"/>
                <a:gd name="T107" fmla="*/ 167 h 1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67"/>
                <a:gd name="T164" fmla="*/ 108 w 108"/>
                <a:gd name="T165" fmla="*/ 167 h 1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67">
                  <a:moveTo>
                    <a:pt x="0" y="167"/>
                  </a:moveTo>
                  <a:lnTo>
                    <a:pt x="12" y="155"/>
                  </a:lnTo>
                  <a:lnTo>
                    <a:pt x="24" y="149"/>
                  </a:lnTo>
                  <a:lnTo>
                    <a:pt x="30" y="137"/>
                  </a:lnTo>
                  <a:lnTo>
                    <a:pt x="42" y="137"/>
                  </a:lnTo>
                  <a:lnTo>
                    <a:pt x="54" y="131"/>
                  </a:lnTo>
                  <a:lnTo>
                    <a:pt x="66" y="131"/>
                  </a:lnTo>
                  <a:lnTo>
                    <a:pt x="78" y="131"/>
                  </a:lnTo>
                  <a:lnTo>
                    <a:pt x="84" y="131"/>
                  </a:lnTo>
                  <a:lnTo>
                    <a:pt x="84" y="125"/>
                  </a:lnTo>
                  <a:lnTo>
                    <a:pt x="90" y="119"/>
                  </a:lnTo>
                  <a:lnTo>
                    <a:pt x="90" y="113"/>
                  </a:lnTo>
                  <a:lnTo>
                    <a:pt x="90" y="107"/>
                  </a:lnTo>
                  <a:lnTo>
                    <a:pt x="96" y="107"/>
                  </a:lnTo>
                  <a:lnTo>
                    <a:pt x="102" y="101"/>
                  </a:lnTo>
                  <a:lnTo>
                    <a:pt x="108" y="95"/>
                  </a:lnTo>
                  <a:lnTo>
                    <a:pt x="102" y="89"/>
                  </a:lnTo>
                  <a:lnTo>
                    <a:pt x="102" y="71"/>
                  </a:lnTo>
                  <a:lnTo>
                    <a:pt x="102" y="59"/>
                  </a:lnTo>
                  <a:lnTo>
                    <a:pt x="108" y="47"/>
                  </a:lnTo>
                  <a:lnTo>
                    <a:pt x="102" y="47"/>
                  </a:lnTo>
                  <a:lnTo>
                    <a:pt x="96" y="41"/>
                  </a:lnTo>
                  <a:lnTo>
                    <a:pt x="90" y="41"/>
                  </a:lnTo>
                  <a:lnTo>
                    <a:pt x="84" y="36"/>
                  </a:lnTo>
                  <a:lnTo>
                    <a:pt x="84" y="30"/>
                  </a:lnTo>
                  <a:lnTo>
                    <a:pt x="78" y="24"/>
                  </a:lnTo>
                  <a:lnTo>
                    <a:pt x="72" y="12"/>
                  </a:lnTo>
                  <a:lnTo>
                    <a:pt x="72" y="0"/>
                  </a:lnTo>
                  <a:lnTo>
                    <a:pt x="66" y="6"/>
                  </a:lnTo>
                  <a:lnTo>
                    <a:pt x="66" y="12"/>
                  </a:lnTo>
                  <a:lnTo>
                    <a:pt x="60" y="18"/>
                  </a:lnTo>
                  <a:lnTo>
                    <a:pt x="54" y="24"/>
                  </a:lnTo>
                  <a:lnTo>
                    <a:pt x="48" y="30"/>
                  </a:lnTo>
                  <a:lnTo>
                    <a:pt x="42" y="36"/>
                  </a:lnTo>
                  <a:lnTo>
                    <a:pt x="36" y="36"/>
                  </a:lnTo>
                  <a:lnTo>
                    <a:pt x="24" y="36"/>
                  </a:lnTo>
                  <a:lnTo>
                    <a:pt x="30" y="41"/>
                  </a:lnTo>
                  <a:lnTo>
                    <a:pt x="30" y="53"/>
                  </a:lnTo>
                  <a:lnTo>
                    <a:pt x="30" y="65"/>
                  </a:lnTo>
                  <a:lnTo>
                    <a:pt x="18" y="71"/>
                  </a:lnTo>
                  <a:lnTo>
                    <a:pt x="24" y="95"/>
                  </a:lnTo>
                  <a:lnTo>
                    <a:pt x="24" y="107"/>
                  </a:lnTo>
                  <a:lnTo>
                    <a:pt x="24" y="125"/>
                  </a:lnTo>
                  <a:lnTo>
                    <a:pt x="18" y="137"/>
                  </a:lnTo>
                  <a:lnTo>
                    <a:pt x="12" y="143"/>
                  </a:lnTo>
                  <a:lnTo>
                    <a:pt x="12" y="149"/>
                  </a:lnTo>
                  <a:lnTo>
                    <a:pt x="6" y="155"/>
                  </a:lnTo>
                  <a:lnTo>
                    <a:pt x="6" y="161"/>
                  </a:lnTo>
                  <a:lnTo>
                    <a:pt x="0" y="161"/>
                  </a:lnTo>
                  <a:lnTo>
                    <a:pt x="6" y="161"/>
                  </a:lnTo>
                  <a:lnTo>
                    <a:pt x="0" y="167"/>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63" name="Freeform 742"/>
            <p:cNvSpPr>
              <a:spLocks/>
            </p:cNvSpPr>
            <p:nvPr/>
          </p:nvSpPr>
          <p:spPr bwMode="auto">
            <a:xfrm>
              <a:off x="4863" y="1870"/>
              <a:ext cx="173" cy="143"/>
            </a:xfrm>
            <a:custGeom>
              <a:avLst/>
              <a:gdLst>
                <a:gd name="T0" fmla="*/ 89 w 173"/>
                <a:gd name="T1" fmla="*/ 143 h 143"/>
                <a:gd name="T2" fmla="*/ 95 w 173"/>
                <a:gd name="T3" fmla="*/ 143 h 143"/>
                <a:gd name="T4" fmla="*/ 101 w 173"/>
                <a:gd name="T5" fmla="*/ 143 h 143"/>
                <a:gd name="T6" fmla="*/ 113 w 173"/>
                <a:gd name="T7" fmla="*/ 143 h 143"/>
                <a:gd name="T8" fmla="*/ 119 w 173"/>
                <a:gd name="T9" fmla="*/ 137 h 143"/>
                <a:gd name="T10" fmla="*/ 131 w 173"/>
                <a:gd name="T11" fmla="*/ 137 h 143"/>
                <a:gd name="T12" fmla="*/ 143 w 173"/>
                <a:gd name="T13" fmla="*/ 137 h 143"/>
                <a:gd name="T14" fmla="*/ 149 w 173"/>
                <a:gd name="T15" fmla="*/ 137 h 143"/>
                <a:gd name="T16" fmla="*/ 161 w 173"/>
                <a:gd name="T17" fmla="*/ 137 h 143"/>
                <a:gd name="T18" fmla="*/ 161 w 173"/>
                <a:gd name="T19" fmla="*/ 137 h 143"/>
                <a:gd name="T20" fmla="*/ 167 w 173"/>
                <a:gd name="T21" fmla="*/ 137 h 143"/>
                <a:gd name="T22" fmla="*/ 167 w 173"/>
                <a:gd name="T23" fmla="*/ 137 h 143"/>
                <a:gd name="T24" fmla="*/ 173 w 173"/>
                <a:gd name="T25" fmla="*/ 137 h 143"/>
                <a:gd name="T26" fmla="*/ 161 w 173"/>
                <a:gd name="T27" fmla="*/ 131 h 143"/>
                <a:gd name="T28" fmla="*/ 155 w 173"/>
                <a:gd name="T29" fmla="*/ 119 h 143"/>
                <a:gd name="T30" fmla="*/ 149 w 173"/>
                <a:gd name="T31" fmla="*/ 113 h 143"/>
                <a:gd name="T32" fmla="*/ 143 w 173"/>
                <a:gd name="T33" fmla="*/ 101 h 143"/>
                <a:gd name="T34" fmla="*/ 137 w 173"/>
                <a:gd name="T35" fmla="*/ 83 h 143"/>
                <a:gd name="T36" fmla="*/ 131 w 173"/>
                <a:gd name="T37" fmla="*/ 71 h 143"/>
                <a:gd name="T38" fmla="*/ 131 w 173"/>
                <a:gd name="T39" fmla="*/ 59 h 143"/>
                <a:gd name="T40" fmla="*/ 131 w 173"/>
                <a:gd name="T41" fmla="*/ 47 h 143"/>
                <a:gd name="T42" fmla="*/ 125 w 173"/>
                <a:gd name="T43" fmla="*/ 41 h 143"/>
                <a:gd name="T44" fmla="*/ 119 w 173"/>
                <a:gd name="T45" fmla="*/ 41 h 143"/>
                <a:gd name="T46" fmla="*/ 113 w 173"/>
                <a:gd name="T47" fmla="*/ 41 h 143"/>
                <a:gd name="T48" fmla="*/ 107 w 173"/>
                <a:gd name="T49" fmla="*/ 35 h 143"/>
                <a:gd name="T50" fmla="*/ 101 w 173"/>
                <a:gd name="T51" fmla="*/ 29 h 143"/>
                <a:gd name="T52" fmla="*/ 95 w 173"/>
                <a:gd name="T53" fmla="*/ 23 h 143"/>
                <a:gd name="T54" fmla="*/ 89 w 173"/>
                <a:gd name="T55" fmla="*/ 11 h 143"/>
                <a:gd name="T56" fmla="*/ 89 w 173"/>
                <a:gd name="T57" fmla="*/ 5 h 143"/>
                <a:gd name="T58" fmla="*/ 83 w 173"/>
                <a:gd name="T59" fmla="*/ 5 h 143"/>
                <a:gd name="T60" fmla="*/ 71 w 173"/>
                <a:gd name="T61" fmla="*/ 11 h 143"/>
                <a:gd name="T62" fmla="*/ 65 w 173"/>
                <a:gd name="T63" fmla="*/ 11 h 143"/>
                <a:gd name="T64" fmla="*/ 53 w 173"/>
                <a:gd name="T65" fmla="*/ 17 h 143"/>
                <a:gd name="T66" fmla="*/ 42 w 173"/>
                <a:gd name="T67" fmla="*/ 17 h 143"/>
                <a:gd name="T68" fmla="*/ 30 w 173"/>
                <a:gd name="T69" fmla="*/ 11 h 143"/>
                <a:gd name="T70" fmla="*/ 18 w 173"/>
                <a:gd name="T71" fmla="*/ 5 h 143"/>
                <a:gd name="T72" fmla="*/ 6 w 173"/>
                <a:gd name="T73" fmla="*/ 0 h 143"/>
                <a:gd name="T74" fmla="*/ 6 w 173"/>
                <a:gd name="T75" fmla="*/ 5 h 143"/>
                <a:gd name="T76" fmla="*/ 12 w 173"/>
                <a:gd name="T77" fmla="*/ 11 h 143"/>
                <a:gd name="T78" fmla="*/ 12 w 173"/>
                <a:gd name="T79" fmla="*/ 23 h 143"/>
                <a:gd name="T80" fmla="*/ 12 w 173"/>
                <a:gd name="T81" fmla="*/ 29 h 143"/>
                <a:gd name="T82" fmla="*/ 18 w 173"/>
                <a:gd name="T83" fmla="*/ 41 h 143"/>
                <a:gd name="T84" fmla="*/ 12 w 173"/>
                <a:gd name="T85" fmla="*/ 53 h 143"/>
                <a:gd name="T86" fmla="*/ 12 w 173"/>
                <a:gd name="T87" fmla="*/ 65 h 143"/>
                <a:gd name="T88" fmla="*/ 0 w 173"/>
                <a:gd name="T89" fmla="*/ 77 h 143"/>
                <a:gd name="T90" fmla="*/ 12 w 173"/>
                <a:gd name="T91" fmla="*/ 77 h 143"/>
                <a:gd name="T92" fmla="*/ 18 w 173"/>
                <a:gd name="T93" fmla="*/ 83 h 143"/>
                <a:gd name="T94" fmla="*/ 24 w 173"/>
                <a:gd name="T95" fmla="*/ 89 h 143"/>
                <a:gd name="T96" fmla="*/ 36 w 173"/>
                <a:gd name="T97" fmla="*/ 95 h 143"/>
                <a:gd name="T98" fmla="*/ 42 w 173"/>
                <a:gd name="T99" fmla="*/ 101 h 143"/>
                <a:gd name="T100" fmla="*/ 42 w 173"/>
                <a:gd name="T101" fmla="*/ 107 h 143"/>
                <a:gd name="T102" fmla="*/ 48 w 173"/>
                <a:gd name="T103" fmla="*/ 119 h 143"/>
                <a:gd name="T104" fmla="*/ 42 w 173"/>
                <a:gd name="T105" fmla="*/ 131 h 143"/>
                <a:gd name="T106" fmla="*/ 48 w 173"/>
                <a:gd name="T107" fmla="*/ 131 h 143"/>
                <a:gd name="T108" fmla="*/ 53 w 173"/>
                <a:gd name="T109" fmla="*/ 131 h 143"/>
                <a:gd name="T110" fmla="*/ 59 w 173"/>
                <a:gd name="T111" fmla="*/ 131 h 143"/>
                <a:gd name="T112" fmla="*/ 65 w 173"/>
                <a:gd name="T113" fmla="*/ 131 h 143"/>
                <a:gd name="T114" fmla="*/ 71 w 173"/>
                <a:gd name="T115" fmla="*/ 137 h 143"/>
                <a:gd name="T116" fmla="*/ 77 w 173"/>
                <a:gd name="T117" fmla="*/ 137 h 143"/>
                <a:gd name="T118" fmla="*/ 83 w 173"/>
                <a:gd name="T119" fmla="*/ 143 h 143"/>
                <a:gd name="T120" fmla="*/ 89 w 173"/>
                <a:gd name="T121" fmla="*/ 143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143"/>
                <a:gd name="T185" fmla="*/ 173 w 173"/>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143">
                  <a:moveTo>
                    <a:pt x="89" y="143"/>
                  </a:moveTo>
                  <a:lnTo>
                    <a:pt x="95" y="143"/>
                  </a:lnTo>
                  <a:lnTo>
                    <a:pt x="101" y="143"/>
                  </a:lnTo>
                  <a:lnTo>
                    <a:pt x="113" y="143"/>
                  </a:lnTo>
                  <a:lnTo>
                    <a:pt x="119" y="137"/>
                  </a:lnTo>
                  <a:lnTo>
                    <a:pt x="131" y="137"/>
                  </a:lnTo>
                  <a:lnTo>
                    <a:pt x="143" y="137"/>
                  </a:lnTo>
                  <a:lnTo>
                    <a:pt x="149" y="137"/>
                  </a:lnTo>
                  <a:lnTo>
                    <a:pt x="161" y="137"/>
                  </a:lnTo>
                  <a:lnTo>
                    <a:pt x="167" y="137"/>
                  </a:lnTo>
                  <a:lnTo>
                    <a:pt x="173" y="137"/>
                  </a:lnTo>
                  <a:lnTo>
                    <a:pt x="161" y="131"/>
                  </a:lnTo>
                  <a:lnTo>
                    <a:pt x="155" y="119"/>
                  </a:lnTo>
                  <a:lnTo>
                    <a:pt x="149" y="113"/>
                  </a:lnTo>
                  <a:lnTo>
                    <a:pt x="143" y="101"/>
                  </a:lnTo>
                  <a:lnTo>
                    <a:pt x="137" y="83"/>
                  </a:lnTo>
                  <a:lnTo>
                    <a:pt x="131" y="71"/>
                  </a:lnTo>
                  <a:lnTo>
                    <a:pt x="131" y="59"/>
                  </a:lnTo>
                  <a:lnTo>
                    <a:pt x="131" y="47"/>
                  </a:lnTo>
                  <a:lnTo>
                    <a:pt x="125" y="41"/>
                  </a:lnTo>
                  <a:lnTo>
                    <a:pt x="119" y="41"/>
                  </a:lnTo>
                  <a:lnTo>
                    <a:pt x="113" y="41"/>
                  </a:lnTo>
                  <a:lnTo>
                    <a:pt x="107" y="35"/>
                  </a:lnTo>
                  <a:lnTo>
                    <a:pt x="101" y="29"/>
                  </a:lnTo>
                  <a:lnTo>
                    <a:pt x="95" y="23"/>
                  </a:lnTo>
                  <a:lnTo>
                    <a:pt x="89" y="11"/>
                  </a:lnTo>
                  <a:lnTo>
                    <a:pt x="89" y="5"/>
                  </a:lnTo>
                  <a:lnTo>
                    <a:pt x="83" y="5"/>
                  </a:lnTo>
                  <a:lnTo>
                    <a:pt x="71" y="11"/>
                  </a:lnTo>
                  <a:lnTo>
                    <a:pt x="65" y="11"/>
                  </a:lnTo>
                  <a:lnTo>
                    <a:pt x="53" y="17"/>
                  </a:lnTo>
                  <a:lnTo>
                    <a:pt x="42" y="17"/>
                  </a:lnTo>
                  <a:lnTo>
                    <a:pt x="30" y="11"/>
                  </a:lnTo>
                  <a:lnTo>
                    <a:pt x="18" y="5"/>
                  </a:lnTo>
                  <a:lnTo>
                    <a:pt x="6" y="0"/>
                  </a:lnTo>
                  <a:lnTo>
                    <a:pt x="6" y="5"/>
                  </a:lnTo>
                  <a:lnTo>
                    <a:pt x="12" y="11"/>
                  </a:lnTo>
                  <a:lnTo>
                    <a:pt x="12" y="23"/>
                  </a:lnTo>
                  <a:lnTo>
                    <a:pt x="12" y="29"/>
                  </a:lnTo>
                  <a:lnTo>
                    <a:pt x="18" y="41"/>
                  </a:lnTo>
                  <a:lnTo>
                    <a:pt x="12" y="53"/>
                  </a:lnTo>
                  <a:lnTo>
                    <a:pt x="12" y="65"/>
                  </a:lnTo>
                  <a:lnTo>
                    <a:pt x="0" y="77"/>
                  </a:lnTo>
                  <a:lnTo>
                    <a:pt x="12" y="77"/>
                  </a:lnTo>
                  <a:lnTo>
                    <a:pt x="18" y="83"/>
                  </a:lnTo>
                  <a:lnTo>
                    <a:pt x="24" y="89"/>
                  </a:lnTo>
                  <a:lnTo>
                    <a:pt x="36" y="95"/>
                  </a:lnTo>
                  <a:lnTo>
                    <a:pt x="42" y="101"/>
                  </a:lnTo>
                  <a:lnTo>
                    <a:pt x="42" y="107"/>
                  </a:lnTo>
                  <a:lnTo>
                    <a:pt x="48" y="119"/>
                  </a:lnTo>
                  <a:lnTo>
                    <a:pt x="42" y="131"/>
                  </a:lnTo>
                  <a:lnTo>
                    <a:pt x="48" y="131"/>
                  </a:lnTo>
                  <a:lnTo>
                    <a:pt x="53" y="131"/>
                  </a:lnTo>
                  <a:lnTo>
                    <a:pt x="59" y="131"/>
                  </a:lnTo>
                  <a:lnTo>
                    <a:pt x="65" y="131"/>
                  </a:lnTo>
                  <a:lnTo>
                    <a:pt x="71" y="137"/>
                  </a:lnTo>
                  <a:lnTo>
                    <a:pt x="77" y="137"/>
                  </a:lnTo>
                  <a:lnTo>
                    <a:pt x="83" y="143"/>
                  </a:lnTo>
                  <a:lnTo>
                    <a:pt x="89" y="143"/>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64" name="Freeform 743"/>
            <p:cNvSpPr>
              <a:spLocks/>
            </p:cNvSpPr>
            <p:nvPr/>
          </p:nvSpPr>
          <p:spPr bwMode="auto">
            <a:xfrm>
              <a:off x="4952" y="2049"/>
              <a:ext cx="173" cy="179"/>
            </a:xfrm>
            <a:custGeom>
              <a:avLst/>
              <a:gdLst>
                <a:gd name="T0" fmla="*/ 24 w 173"/>
                <a:gd name="T1" fmla="*/ 84 h 179"/>
                <a:gd name="T2" fmla="*/ 30 w 173"/>
                <a:gd name="T3" fmla="*/ 84 h 179"/>
                <a:gd name="T4" fmla="*/ 42 w 173"/>
                <a:gd name="T5" fmla="*/ 84 h 179"/>
                <a:gd name="T6" fmla="*/ 54 w 173"/>
                <a:gd name="T7" fmla="*/ 84 h 179"/>
                <a:gd name="T8" fmla="*/ 66 w 173"/>
                <a:gd name="T9" fmla="*/ 84 h 179"/>
                <a:gd name="T10" fmla="*/ 84 w 173"/>
                <a:gd name="T11" fmla="*/ 78 h 179"/>
                <a:gd name="T12" fmla="*/ 96 w 173"/>
                <a:gd name="T13" fmla="*/ 66 h 179"/>
                <a:gd name="T14" fmla="*/ 108 w 173"/>
                <a:gd name="T15" fmla="*/ 54 h 179"/>
                <a:gd name="T16" fmla="*/ 120 w 173"/>
                <a:gd name="T17" fmla="*/ 36 h 179"/>
                <a:gd name="T18" fmla="*/ 126 w 173"/>
                <a:gd name="T19" fmla="*/ 18 h 179"/>
                <a:gd name="T20" fmla="*/ 132 w 173"/>
                <a:gd name="T21" fmla="*/ 6 h 179"/>
                <a:gd name="T22" fmla="*/ 138 w 173"/>
                <a:gd name="T23" fmla="*/ 6 h 179"/>
                <a:gd name="T24" fmla="*/ 144 w 173"/>
                <a:gd name="T25" fmla="*/ 0 h 179"/>
                <a:gd name="T26" fmla="*/ 156 w 173"/>
                <a:gd name="T27" fmla="*/ 0 h 179"/>
                <a:gd name="T28" fmla="*/ 162 w 173"/>
                <a:gd name="T29" fmla="*/ 0 h 179"/>
                <a:gd name="T30" fmla="*/ 168 w 173"/>
                <a:gd name="T31" fmla="*/ 0 h 179"/>
                <a:gd name="T32" fmla="*/ 173 w 173"/>
                <a:gd name="T33" fmla="*/ 0 h 179"/>
                <a:gd name="T34" fmla="*/ 173 w 173"/>
                <a:gd name="T35" fmla="*/ 0 h 179"/>
                <a:gd name="T36" fmla="*/ 156 w 173"/>
                <a:gd name="T37" fmla="*/ 6 h 179"/>
                <a:gd name="T38" fmla="*/ 138 w 173"/>
                <a:gd name="T39" fmla="*/ 24 h 179"/>
                <a:gd name="T40" fmla="*/ 132 w 173"/>
                <a:gd name="T41" fmla="*/ 48 h 179"/>
                <a:gd name="T42" fmla="*/ 126 w 173"/>
                <a:gd name="T43" fmla="*/ 66 h 179"/>
                <a:gd name="T44" fmla="*/ 126 w 173"/>
                <a:gd name="T45" fmla="*/ 84 h 179"/>
                <a:gd name="T46" fmla="*/ 126 w 173"/>
                <a:gd name="T47" fmla="*/ 96 h 179"/>
                <a:gd name="T48" fmla="*/ 120 w 173"/>
                <a:gd name="T49" fmla="*/ 108 h 179"/>
                <a:gd name="T50" fmla="*/ 108 w 173"/>
                <a:gd name="T51" fmla="*/ 113 h 179"/>
                <a:gd name="T52" fmla="*/ 96 w 173"/>
                <a:gd name="T53" fmla="*/ 125 h 179"/>
                <a:gd name="T54" fmla="*/ 90 w 173"/>
                <a:gd name="T55" fmla="*/ 143 h 179"/>
                <a:gd name="T56" fmla="*/ 84 w 173"/>
                <a:gd name="T57" fmla="*/ 155 h 179"/>
                <a:gd name="T58" fmla="*/ 66 w 173"/>
                <a:gd name="T59" fmla="*/ 155 h 179"/>
                <a:gd name="T60" fmla="*/ 42 w 173"/>
                <a:gd name="T61" fmla="*/ 167 h 179"/>
                <a:gd name="T62" fmla="*/ 30 w 173"/>
                <a:gd name="T63" fmla="*/ 173 h 179"/>
                <a:gd name="T64" fmla="*/ 24 w 173"/>
                <a:gd name="T65" fmla="*/ 173 h 179"/>
                <a:gd name="T66" fmla="*/ 24 w 173"/>
                <a:gd name="T67" fmla="*/ 155 h 179"/>
                <a:gd name="T68" fmla="*/ 18 w 173"/>
                <a:gd name="T69" fmla="*/ 137 h 179"/>
                <a:gd name="T70" fmla="*/ 6 w 173"/>
                <a:gd name="T71" fmla="*/ 119 h 179"/>
                <a:gd name="T72" fmla="*/ 6 w 173"/>
                <a:gd name="T73" fmla="*/ 113 h 179"/>
                <a:gd name="T74" fmla="*/ 12 w 173"/>
                <a:gd name="T75" fmla="*/ 108 h 179"/>
                <a:gd name="T76" fmla="*/ 24 w 173"/>
                <a:gd name="T77" fmla="*/ 102 h 179"/>
                <a:gd name="T78" fmla="*/ 24 w 173"/>
                <a:gd name="T79" fmla="*/ 90 h 1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79"/>
                <a:gd name="T122" fmla="*/ 173 w 173"/>
                <a:gd name="T123" fmla="*/ 179 h 1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79">
                  <a:moveTo>
                    <a:pt x="24" y="84"/>
                  </a:moveTo>
                  <a:lnTo>
                    <a:pt x="24" y="84"/>
                  </a:lnTo>
                  <a:lnTo>
                    <a:pt x="30" y="84"/>
                  </a:lnTo>
                  <a:lnTo>
                    <a:pt x="36" y="84"/>
                  </a:lnTo>
                  <a:lnTo>
                    <a:pt x="42" y="84"/>
                  </a:lnTo>
                  <a:lnTo>
                    <a:pt x="48" y="84"/>
                  </a:lnTo>
                  <a:lnTo>
                    <a:pt x="54" y="84"/>
                  </a:lnTo>
                  <a:lnTo>
                    <a:pt x="60" y="84"/>
                  </a:lnTo>
                  <a:lnTo>
                    <a:pt x="66" y="84"/>
                  </a:lnTo>
                  <a:lnTo>
                    <a:pt x="78" y="78"/>
                  </a:lnTo>
                  <a:lnTo>
                    <a:pt x="84" y="78"/>
                  </a:lnTo>
                  <a:lnTo>
                    <a:pt x="90" y="72"/>
                  </a:lnTo>
                  <a:lnTo>
                    <a:pt x="96" y="66"/>
                  </a:lnTo>
                  <a:lnTo>
                    <a:pt x="102" y="60"/>
                  </a:lnTo>
                  <a:lnTo>
                    <a:pt x="108" y="54"/>
                  </a:lnTo>
                  <a:lnTo>
                    <a:pt x="114" y="42"/>
                  </a:lnTo>
                  <a:lnTo>
                    <a:pt x="120" y="36"/>
                  </a:lnTo>
                  <a:lnTo>
                    <a:pt x="126" y="24"/>
                  </a:lnTo>
                  <a:lnTo>
                    <a:pt x="126" y="18"/>
                  </a:lnTo>
                  <a:lnTo>
                    <a:pt x="132" y="12"/>
                  </a:lnTo>
                  <a:lnTo>
                    <a:pt x="132" y="6"/>
                  </a:lnTo>
                  <a:lnTo>
                    <a:pt x="138" y="6"/>
                  </a:lnTo>
                  <a:lnTo>
                    <a:pt x="144" y="0"/>
                  </a:lnTo>
                  <a:lnTo>
                    <a:pt x="150" y="0"/>
                  </a:lnTo>
                  <a:lnTo>
                    <a:pt x="156" y="0"/>
                  </a:lnTo>
                  <a:lnTo>
                    <a:pt x="162" y="0"/>
                  </a:lnTo>
                  <a:lnTo>
                    <a:pt x="168" y="0"/>
                  </a:lnTo>
                  <a:lnTo>
                    <a:pt x="173" y="0"/>
                  </a:lnTo>
                  <a:lnTo>
                    <a:pt x="156" y="6"/>
                  </a:lnTo>
                  <a:lnTo>
                    <a:pt x="150" y="12"/>
                  </a:lnTo>
                  <a:lnTo>
                    <a:pt x="138" y="24"/>
                  </a:lnTo>
                  <a:lnTo>
                    <a:pt x="132" y="36"/>
                  </a:lnTo>
                  <a:lnTo>
                    <a:pt x="132" y="48"/>
                  </a:lnTo>
                  <a:lnTo>
                    <a:pt x="126" y="60"/>
                  </a:lnTo>
                  <a:lnTo>
                    <a:pt x="126" y="66"/>
                  </a:lnTo>
                  <a:lnTo>
                    <a:pt x="126" y="72"/>
                  </a:lnTo>
                  <a:lnTo>
                    <a:pt x="126" y="84"/>
                  </a:lnTo>
                  <a:lnTo>
                    <a:pt x="126" y="90"/>
                  </a:lnTo>
                  <a:lnTo>
                    <a:pt x="126" y="96"/>
                  </a:lnTo>
                  <a:lnTo>
                    <a:pt x="126" y="108"/>
                  </a:lnTo>
                  <a:lnTo>
                    <a:pt x="120" y="108"/>
                  </a:lnTo>
                  <a:lnTo>
                    <a:pt x="114" y="108"/>
                  </a:lnTo>
                  <a:lnTo>
                    <a:pt x="108" y="113"/>
                  </a:lnTo>
                  <a:lnTo>
                    <a:pt x="102" y="119"/>
                  </a:lnTo>
                  <a:lnTo>
                    <a:pt x="96" y="125"/>
                  </a:lnTo>
                  <a:lnTo>
                    <a:pt x="90" y="137"/>
                  </a:lnTo>
                  <a:lnTo>
                    <a:pt x="90" y="143"/>
                  </a:lnTo>
                  <a:lnTo>
                    <a:pt x="90" y="155"/>
                  </a:lnTo>
                  <a:lnTo>
                    <a:pt x="84" y="155"/>
                  </a:lnTo>
                  <a:lnTo>
                    <a:pt x="72" y="155"/>
                  </a:lnTo>
                  <a:lnTo>
                    <a:pt x="66" y="155"/>
                  </a:lnTo>
                  <a:lnTo>
                    <a:pt x="54" y="161"/>
                  </a:lnTo>
                  <a:lnTo>
                    <a:pt x="42" y="167"/>
                  </a:lnTo>
                  <a:lnTo>
                    <a:pt x="36" y="167"/>
                  </a:lnTo>
                  <a:lnTo>
                    <a:pt x="30" y="173"/>
                  </a:lnTo>
                  <a:lnTo>
                    <a:pt x="24" y="179"/>
                  </a:lnTo>
                  <a:lnTo>
                    <a:pt x="24" y="173"/>
                  </a:lnTo>
                  <a:lnTo>
                    <a:pt x="24" y="161"/>
                  </a:lnTo>
                  <a:lnTo>
                    <a:pt x="24" y="155"/>
                  </a:lnTo>
                  <a:lnTo>
                    <a:pt x="18" y="143"/>
                  </a:lnTo>
                  <a:lnTo>
                    <a:pt x="18" y="137"/>
                  </a:lnTo>
                  <a:lnTo>
                    <a:pt x="12" y="125"/>
                  </a:lnTo>
                  <a:lnTo>
                    <a:pt x="6" y="119"/>
                  </a:lnTo>
                  <a:lnTo>
                    <a:pt x="0" y="113"/>
                  </a:lnTo>
                  <a:lnTo>
                    <a:pt x="6" y="113"/>
                  </a:lnTo>
                  <a:lnTo>
                    <a:pt x="12" y="108"/>
                  </a:lnTo>
                  <a:lnTo>
                    <a:pt x="18" y="108"/>
                  </a:lnTo>
                  <a:lnTo>
                    <a:pt x="24" y="102"/>
                  </a:lnTo>
                  <a:lnTo>
                    <a:pt x="24" y="96"/>
                  </a:lnTo>
                  <a:lnTo>
                    <a:pt x="24" y="90"/>
                  </a:lnTo>
                  <a:lnTo>
                    <a:pt x="24" y="8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65" name="Freeform 744"/>
            <p:cNvSpPr>
              <a:spLocks/>
            </p:cNvSpPr>
            <p:nvPr/>
          </p:nvSpPr>
          <p:spPr bwMode="auto">
            <a:xfrm>
              <a:off x="5060" y="2049"/>
              <a:ext cx="107" cy="185"/>
            </a:xfrm>
            <a:custGeom>
              <a:avLst/>
              <a:gdLst>
                <a:gd name="T0" fmla="*/ 65 w 107"/>
                <a:gd name="T1" fmla="*/ 6 h 185"/>
                <a:gd name="T2" fmla="*/ 71 w 107"/>
                <a:gd name="T3" fmla="*/ 12 h 185"/>
                <a:gd name="T4" fmla="*/ 83 w 107"/>
                <a:gd name="T5" fmla="*/ 12 h 185"/>
                <a:gd name="T6" fmla="*/ 83 w 107"/>
                <a:gd name="T7" fmla="*/ 12 h 185"/>
                <a:gd name="T8" fmla="*/ 83 w 107"/>
                <a:gd name="T9" fmla="*/ 18 h 185"/>
                <a:gd name="T10" fmla="*/ 77 w 107"/>
                <a:gd name="T11" fmla="*/ 24 h 185"/>
                <a:gd name="T12" fmla="*/ 71 w 107"/>
                <a:gd name="T13" fmla="*/ 24 h 185"/>
                <a:gd name="T14" fmla="*/ 65 w 107"/>
                <a:gd name="T15" fmla="*/ 24 h 185"/>
                <a:gd name="T16" fmla="*/ 60 w 107"/>
                <a:gd name="T17" fmla="*/ 24 h 185"/>
                <a:gd name="T18" fmla="*/ 60 w 107"/>
                <a:gd name="T19" fmla="*/ 30 h 185"/>
                <a:gd name="T20" fmla="*/ 54 w 107"/>
                <a:gd name="T21" fmla="*/ 30 h 185"/>
                <a:gd name="T22" fmla="*/ 54 w 107"/>
                <a:gd name="T23" fmla="*/ 36 h 185"/>
                <a:gd name="T24" fmla="*/ 54 w 107"/>
                <a:gd name="T25" fmla="*/ 42 h 185"/>
                <a:gd name="T26" fmla="*/ 54 w 107"/>
                <a:gd name="T27" fmla="*/ 42 h 185"/>
                <a:gd name="T28" fmla="*/ 60 w 107"/>
                <a:gd name="T29" fmla="*/ 48 h 185"/>
                <a:gd name="T30" fmla="*/ 60 w 107"/>
                <a:gd name="T31" fmla="*/ 48 h 185"/>
                <a:gd name="T32" fmla="*/ 65 w 107"/>
                <a:gd name="T33" fmla="*/ 48 h 185"/>
                <a:gd name="T34" fmla="*/ 71 w 107"/>
                <a:gd name="T35" fmla="*/ 48 h 185"/>
                <a:gd name="T36" fmla="*/ 77 w 107"/>
                <a:gd name="T37" fmla="*/ 48 h 185"/>
                <a:gd name="T38" fmla="*/ 77 w 107"/>
                <a:gd name="T39" fmla="*/ 42 h 185"/>
                <a:gd name="T40" fmla="*/ 83 w 107"/>
                <a:gd name="T41" fmla="*/ 36 h 185"/>
                <a:gd name="T42" fmla="*/ 89 w 107"/>
                <a:gd name="T43" fmla="*/ 30 h 185"/>
                <a:gd name="T44" fmla="*/ 95 w 107"/>
                <a:gd name="T45" fmla="*/ 30 h 185"/>
                <a:gd name="T46" fmla="*/ 95 w 107"/>
                <a:gd name="T47" fmla="*/ 36 h 185"/>
                <a:gd name="T48" fmla="*/ 95 w 107"/>
                <a:gd name="T49" fmla="*/ 36 h 185"/>
                <a:gd name="T50" fmla="*/ 89 w 107"/>
                <a:gd name="T51" fmla="*/ 48 h 185"/>
                <a:gd name="T52" fmla="*/ 89 w 107"/>
                <a:gd name="T53" fmla="*/ 48 h 185"/>
                <a:gd name="T54" fmla="*/ 83 w 107"/>
                <a:gd name="T55" fmla="*/ 54 h 185"/>
                <a:gd name="T56" fmla="*/ 77 w 107"/>
                <a:gd name="T57" fmla="*/ 60 h 185"/>
                <a:gd name="T58" fmla="*/ 77 w 107"/>
                <a:gd name="T59" fmla="*/ 60 h 185"/>
                <a:gd name="T60" fmla="*/ 83 w 107"/>
                <a:gd name="T61" fmla="*/ 66 h 185"/>
                <a:gd name="T62" fmla="*/ 83 w 107"/>
                <a:gd name="T63" fmla="*/ 72 h 185"/>
                <a:gd name="T64" fmla="*/ 89 w 107"/>
                <a:gd name="T65" fmla="*/ 72 h 185"/>
                <a:gd name="T66" fmla="*/ 95 w 107"/>
                <a:gd name="T67" fmla="*/ 72 h 185"/>
                <a:gd name="T68" fmla="*/ 101 w 107"/>
                <a:gd name="T69" fmla="*/ 72 h 185"/>
                <a:gd name="T70" fmla="*/ 101 w 107"/>
                <a:gd name="T71" fmla="*/ 72 h 185"/>
                <a:gd name="T72" fmla="*/ 107 w 107"/>
                <a:gd name="T73" fmla="*/ 78 h 185"/>
                <a:gd name="T74" fmla="*/ 107 w 107"/>
                <a:gd name="T75" fmla="*/ 96 h 185"/>
                <a:gd name="T76" fmla="*/ 101 w 107"/>
                <a:gd name="T77" fmla="*/ 113 h 185"/>
                <a:gd name="T78" fmla="*/ 89 w 107"/>
                <a:gd name="T79" fmla="*/ 131 h 185"/>
                <a:gd name="T80" fmla="*/ 71 w 107"/>
                <a:gd name="T81" fmla="*/ 149 h 185"/>
                <a:gd name="T82" fmla="*/ 60 w 107"/>
                <a:gd name="T83" fmla="*/ 161 h 185"/>
                <a:gd name="T84" fmla="*/ 42 w 107"/>
                <a:gd name="T85" fmla="*/ 173 h 185"/>
                <a:gd name="T86" fmla="*/ 24 w 107"/>
                <a:gd name="T87" fmla="*/ 179 h 185"/>
                <a:gd name="T88" fmla="*/ 12 w 107"/>
                <a:gd name="T89" fmla="*/ 185 h 185"/>
                <a:gd name="T90" fmla="*/ 12 w 107"/>
                <a:gd name="T91" fmla="*/ 185 h 185"/>
                <a:gd name="T92" fmla="*/ 6 w 107"/>
                <a:gd name="T93" fmla="*/ 185 h 185"/>
                <a:gd name="T94" fmla="*/ 0 w 107"/>
                <a:gd name="T95" fmla="*/ 185 h 185"/>
                <a:gd name="T96" fmla="*/ 6 w 107"/>
                <a:gd name="T97" fmla="*/ 179 h 185"/>
                <a:gd name="T98" fmla="*/ 12 w 107"/>
                <a:gd name="T99" fmla="*/ 173 h 185"/>
                <a:gd name="T100" fmla="*/ 18 w 107"/>
                <a:gd name="T101" fmla="*/ 161 h 185"/>
                <a:gd name="T102" fmla="*/ 24 w 107"/>
                <a:gd name="T103" fmla="*/ 149 h 185"/>
                <a:gd name="T104" fmla="*/ 24 w 107"/>
                <a:gd name="T105" fmla="*/ 137 h 185"/>
                <a:gd name="T106" fmla="*/ 24 w 107"/>
                <a:gd name="T107" fmla="*/ 119 h 185"/>
                <a:gd name="T108" fmla="*/ 18 w 107"/>
                <a:gd name="T109" fmla="*/ 96 h 185"/>
                <a:gd name="T110" fmla="*/ 18 w 107"/>
                <a:gd name="T111" fmla="*/ 84 h 185"/>
                <a:gd name="T112" fmla="*/ 18 w 107"/>
                <a:gd name="T113" fmla="*/ 66 h 185"/>
                <a:gd name="T114" fmla="*/ 24 w 107"/>
                <a:gd name="T115" fmla="*/ 48 h 185"/>
                <a:gd name="T116" fmla="*/ 30 w 107"/>
                <a:gd name="T117" fmla="*/ 24 h 185"/>
                <a:gd name="T118" fmla="*/ 48 w 107"/>
                <a:gd name="T119" fmla="*/ 6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85"/>
                <a:gd name="T182" fmla="*/ 107 w 107"/>
                <a:gd name="T183" fmla="*/ 185 h 1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85">
                  <a:moveTo>
                    <a:pt x="65" y="0"/>
                  </a:moveTo>
                  <a:lnTo>
                    <a:pt x="65" y="6"/>
                  </a:lnTo>
                  <a:lnTo>
                    <a:pt x="71" y="12"/>
                  </a:lnTo>
                  <a:lnTo>
                    <a:pt x="77" y="12"/>
                  </a:lnTo>
                  <a:lnTo>
                    <a:pt x="83" y="12"/>
                  </a:lnTo>
                  <a:lnTo>
                    <a:pt x="89" y="18"/>
                  </a:lnTo>
                  <a:lnTo>
                    <a:pt x="83" y="18"/>
                  </a:lnTo>
                  <a:lnTo>
                    <a:pt x="83" y="24"/>
                  </a:lnTo>
                  <a:lnTo>
                    <a:pt x="77" y="24"/>
                  </a:lnTo>
                  <a:lnTo>
                    <a:pt x="71" y="24"/>
                  </a:lnTo>
                  <a:lnTo>
                    <a:pt x="65" y="24"/>
                  </a:lnTo>
                  <a:lnTo>
                    <a:pt x="60" y="24"/>
                  </a:lnTo>
                  <a:lnTo>
                    <a:pt x="60" y="30"/>
                  </a:lnTo>
                  <a:lnTo>
                    <a:pt x="54" y="30"/>
                  </a:lnTo>
                  <a:lnTo>
                    <a:pt x="54" y="36"/>
                  </a:lnTo>
                  <a:lnTo>
                    <a:pt x="54" y="42"/>
                  </a:lnTo>
                  <a:lnTo>
                    <a:pt x="54" y="48"/>
                  </a:lnTo>
                  <a:lnTo>
                    <a:pt x="60" y="48"/>
                  </a:lnTo>
                  <a:lnTo>
                    <a:pt x="65" y="48"/>
                  </a:lnTo>
                  <a:lnTo>
                    <a:pt x="71" y="48"/>
                  </a:lnTo>
                  <a:lnTo>
                    <a:pt x="77" y="48"/>
                  </a:lnTo>
                  <a:lnTo>
                    <a:pt x="77" y="42"/>
                  </a:lnTo>
                  <a:lnTo>
                    <a:pt x="77" y="36"/>
                  </a:lnTo>
                  <a:lnTo>
                    <a:pt x="83" y="36"/>
                  </a:lnTo>
                  <a:lnTo>
                    <a:pt x="83" y="30"/>
                  </a:lnTo>
                  <a:lnTo>
                    <a:pt x="89" y="30"/>
                  </a:lnTo>
                  <a:lnTo>
                    <a:pt x="95" y="30"/>
                  </a:lnTo>
                  <a:lnTo>
                    <a:pt x="95" y="36"/>
                  </a:lnTo>
                  <a:lnTo>
                    <a:pt x="95" y="42"/>
                  </a:lnTo>
                  <a:lnTo>
                    <a:pt x="89" y="48"/>
                  </a:lnTo>
                  <a:lnTo>
                    <a:pt x="83" y="54"/>
                  </a:lnTo>
                  <a:lnTo>
                    <a:pt x="77" y="60"/>
                  </a:lnTo>
                  <a:lnTo>
                    <a:pt x="77" y="66"/>
                  </a:lnTo>
                  <a:lnTo>
                    <a:pt x="83" y="66"/>
                  </a:lnTo>
                  <a:lnTo>
                    <a:pt x="83" y="72"/>
                  </a:lnTo>
                  <a:lnTo>
                    <a:pt x="89" y="72"/>
                  </a:lnTo>
                  <a:lnTo>
                    <a:pt x="95" y="72"/>
                  </a:lnTo>
                  <a:lnTo>
                    <a:pt x="101" y="72"/>
                  </a:lnTo>
                  <a:lnTo>
                    <a:pt x="107" y="72"/>
                  </a:lnTo>
                  <a:lnTo>
                    <a:pt x="107" y="78"/>
                  </a:lnTo>
                  <a:lnTo>
                    <a:pt x="107" y="90"/>
                  </a:lnTo>
                  <a:lnTo>
                    <a:pt x="107" y="96"/>
                  </a:lnTo>
                  <a:lnTo>
                    <a:pt x="107" y="108"/>
                  </a:lnTo>
                  <a:lnTo>
                    <a:pt x="101" y="113"/>
                  </a:lnTo>
                  <a:lnTo>
                    <a:pt x="95" y="125"/>
                  </a:lnTo>
                  <a:lnTo>
                    <a:pt x="89" y="131"/>
                  </a:lnTo>
                  <a:lnTo>
                    <a:pt x="83" y="137"/>
                  </a:lnTo>
                  <a:lnTo>
                    <a:pt x="71" y="149"/>
                  </a:lnTo>
                  <a:lnTo>
                    <a:pt x="65" y="155"/>
                  </a:lnTo>
                  <a:lnTo>
                    <a:pt x="60" y="161"/>
                  </a:lnTo>
                  <a:lnTo>
                    <a:pt x="48" y="167"/>
                  </a:lnTo>
                  <a:lnTo>
                    <a:pt x="42" y="173"/>
                  </a:lnTo>
                  <a:lnTo>
                    <a:pt x="30" y="179"/>
                  </a:lnTo>
                  <a:lnTo>
                    <a:pt x="24" y="179"/>
                  </a:lnTo>
                  <a:lnTo>
                    <a:pt x="18" y="179"/>
                  </a:lnTo>
                  <a:lnTo>
                    <a:pt x="12" y="185"/>
                  </a:lnTo>
                  <a:lnTo>
                    <a:pt x="6" y="185"/>
                  </a:lnTo>
                  <a:lnTo>
                    <a:pt x="0" y="185"/>
                  </a:lnTo>
                  <a:lnTo>
                    <a:pt x="6" y="185"/>
                  </a:lnTo>
                  <a:lnTo>
                    <a:pt x="6" y="179"/>
                  </a:lnTo>
                  <a:lnTo>
                    <a:pt x="12" y="173"/>
                  </a:lnTo>
                  <a:lnTo>
                    <a:pt x="18" y="167"/>
                  </a:lnTo>
                  <a:lnTo>
                    <a:pt x="18" y="161"/>
                  </a:lnTo>
                  <a:lnTo>
                    <a:pt x="24" y="155"/>
                  </a:lnTo>
                  <a:lnTo>
                    <a:pt x="24" y="149"/>
                  </a:lnTo>
                  <a:lnTo>
                    <a:pt x="24" y="143"/>
                  </a:lnTo>
                  <a:lnTo>
                    <a:pt x="24" y="137"/>
                  </a:lnTo>
                  <a:lnTo>
                    <a:pt x="24" y="125"/>
                  </a:lnTo>
                  <a:lnTo>
                    <a:pt x="24" y="119"/>
                  </a:lnTo>
                  <a:lnTo>
                    <a:pt x="18" y="108"/>
                  </a:lnTo>
                  <a:lnTo>
                    <a:pt x="18" y="96"/>
                  </a:lnTo>
                  <a:lnTo>
                    <a:pt x="18" y="90"/>
                  </a:lnTo>
                  <a:lnTo>
                    <a:pt x="18" y="84"/>
                  </a:lnTo>
                  <a:lnTo>
                    <a:pt x="18" y="72"/>
                  </a:lnTo>
                  <a:lnTo>
                    <a:pt x="18" y="66"/>
                  </a:lnTo>
                  <a:lnTo>
                    <a:pt x="18" y="60"/>
                  </a:lnTo>
                  <a:lnTo>
                    <a:pt x="24" y="48"/>
                  </a:lnTo>
                  <a:lnTo>
                    <a:pt x="24" y="36"/>
                  </a:lnTo>
                  <a:lnTo>
                    <a:pt x="30" y="24"/>
                  </a:lnTo>
                  <a:lnTo>
                    <a:pt x="42" y="12"/>
                  </a:lnTo>
                  <a:lnTo>
                    <a:pt x="48" y="6"/>
                  </a:lnTo>
                  <a:lnTo>
                    <a:pt x="6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66" name="Freeform 745"/>
            <p:cNvSpPr>
              <a:spLocks/>
            </p:cNvSpPr>
            <p:nvPr/>
          </p:nvSpPr>
          <p:spPr bwMode="auto">
            <a:xfrm>
              <a:off x="4857" y="1828"/>
              <a:ext cx="477" cy="305"/>
            </a:xfrm>
            <a:custGeom>
              <a:avLst/>
              <a:gdLst>
                <a:gd name="T0" fmla="*/ 257 w 477"/>
                <a:gd name="T1" fmla="*/ 83 h 305"/>
                <a:gd name="T2" fmla="*/ 280 w 477"/>
                <a:gd name="T3" fmla="*/ 36 h 305"/>
                <a:gd name="T4" fmla="*/ 298 w 477"/>
                <a:gd name="T5" fmla="*/ 12 h 305"/>
                <a:gd name="T6" fmla="*/ 310 w 477"/>
                <a:gd name="T7" fmla="*/ 18 h 305"/>
                <a:gd name="T8" fmla="*/ 328 w 477"/>
                <a:gd name="T9" fmla="*/ 53 h 305"/>
                <a:gd name="T10" fmla="*/ 352 w 477"/>
                <a:gd name="T11" fmla="*/ 101 h 305"/>
                <a:gd name="T12" fmla="*/ 340 w 477"/>
                <a:gd name="T13" fmla="*/ 155 h 305"/>
                <a:gd name="T14" fmla="*/ 316 w 477"/>
                <a:gd name="T15" fmla="*/ 185 h 305"/>
                <a:gd name="T16" fmla="*/ 304 w 477"/>
                <a:gd name="T17" fmla="*/ 209 h 305"/>
                <a:gd name="T18" fmla="*/ 322 w 477"/>
                <a:gd name="T19" fmla="*/ 191 h 305"/>
                <a:gd name="T20" fmla="*/ 352 w 477"/>
                <a:gd name="T21" fmla="*/ 155 h 305"/>
                <a:gd name="T22" fmla="*/ 406 w 477"/>
                <a:gd name="T23" fmla="*/ 137 h 305"/>
                <a:gd name="T24" fmla="*/ 424 w 477"/>
                <a:gd name="T25" fmla="*/ 143 h 305"/>
                <a:gd name="T26" fmla="*/ 454 w 477"/>
                <a:gd name="T27" fmla="*/ 155 h 305"/>
                <a:gd name="T28" fmla="*/ 466 w 477"/>
                <a:gd name="T29" fmla="*/ 173 h 305"/>
                <a:gd name="T30" fmla="*/ 436 w 477"/>
                <a:gd name="T31" fmla="*/ 185 h 305"/>
                <a:gd name="T32" fmla="*/ 400 w 477"/>
                <a:gd name="T33" fmla="*/ 221 h 305"/>
                <a:gd name="T34" fmla="*/ 352 w 477"/>
                <a:gd name="T35" fmla="*/ 227 h 305"/>
                <a:gd name="T36" fmla="*/ 334 w 477"/>
                <a:gd name="T37" fmla="*/ 227 h 305"/>
                <a:gd name="T38" fmla="*/ 328 w 477"/>
                <a:gd name="T39" fmla="*/ 227 h 305"/>
                <a:gd name="T40" fmla="*/ 334 w 477"/>
                <a:gd name="T41" fmla="*/ 209 h 305"/>
                <a:gd name="T42" fmla="*/ 334 w 477"/>
                <a:gd name="T43" fmla="*/ 203 h 305"/>
                <a:gd name="T44" fmla="*/ 322 w 477"/>
                <a:gd name="T45" fmla="*/ 203 h 305"/>
                <a:gd name="T46" fmla="*/ 310 w 477"/>
                <a:gd name="T47" fmla="*/ 221 h 305"/>
                <a:gd name="T48" fmla="*/ 310 w 477"/>
                <a:gd name="T49" fmla="*/ 227 h 305"/>
                <a:gd name="T50" fmla="*/ 310 w 477"/>
                <a:gd name="T51" fmla="*/ 215 h 305"/>
                <a:gd name="T52" fmla="*/ 286 w 477"/>
                <a:gd name="T53" fmla="*/ 209 h 305"/>
                <a:gd name="T54" fmla="*/ 268 w 477"/>
                <a:gd name="T55" fmla="*/ 215 h 305"/>
                <a:gd name="T56" fmla="*/ 257 w 477"/>
                <a:gd name="T57" fmla="*/ 221 h 305"/>
                <a:gd name="T58" fmla="*/ 233 w 477"/>
                <a:gd name="T59" fmla="*/ 227 h 305"/>
                <a:gd name="T60" fmla="*/ 221 w 477"/>
                <a:gd name="T61" fmla="*/ 245 h 305"/>
                <a:gd name="T62" fmla="*/ 191 w 477"/>
                <a:gd name="T63" fmla="*/ 287 h 305"/>
                <a:gd name="T64" fmla="*/ 155 w 477"/>
                <a:gd name="T65" fmla="*/ 305 h 305"/>
                <a:gd name="T66" fmla="*/ 125 w 477"/>
                <a:gd name="T67" fmla="*/ 305 h 305"/>
                <a:gd name="T68" fmla="*/ 107 w 477"/>
                <a:gd name="T69" fmla="*/ 305 h 305"/>
                <a:gd name="T70" fmla="*/ 71 w 477"/>
                <a:gd name="T71" fmla="*/ 293 h 305"/>
                <a:gd name="T72" fmla="*/ 36 w 477"/>
                <a:gd name="T73" fmla="*/ 275 h 305"/>
                <a:gd name="T74" fmla="*/ 0 w 477"/>
                <a:gd name="T75" fmla="*/ 269 h 305"/>
                <a:gd name="T76" fmla="*/ 24 w 477"/>
                <a:gd name="T77" fmla="*/ 245 h 305"/>
                <a:gd name="T78" fmla="*/ 83 w 477"/>
                <a:gd name="T79" fmla="*/ 191 h 305"/>
                <a:gd name="T80" fmla="*/ 125 w 477"/>
                <a:gd name="T81" fmla="*/ 179 h 305"/>
                <a:gd name="T82" fmla="*/ 173 w 477"/>
                <a:gd name="T83" fmla="*/ 179 h 305"/>
                <a:gd name="T84" fmla="*/ 215 w 477"/>
                <a:gd name="T85" fmla="*/ 197 h 305"/>
                <a:gd name="T86" fmla="*/ 233 w 477"/>
                <a:gd name="T87" fmla="*/ 209 h 305"/>
                <a:gd name="T88" fmla="*/ 251 w 477"/>
                <a:gd name="T89" fmla="*/ 215 h 305"/>
                <a:gd name="T90" fmla="*/ 268 w 477"/>
                <a:gd name="T91" fmla="*/ 209 h 305"/>
                <a:gd name="T92" fmla="*/ 263 w 477"/>
                <a:gd name="T93" fmla="*/ 203 h 305"/>
                <a:gd name="T94" fmla="*/ 239 w 477"/>
                <a:gd name="T95" fmla="*/ 203 h 305"/>
                <a:gd name="T96" fmla="*/ 215 w 477"/>
                <a:gd name="T97" fmla="*/ 197 h 305"/>
                <a:gd name="T98" fmla="*/ 167 w 477"/>
                <a:gd name="T99" fmla="*/ 173 h 305"/>
                <a:gd name="T100" fmla="*/ 137 w 477"/>
                <a:gd name="T101" fmla="*/ 113 h 305"/>
                <a:gd name="T102" fmla="*/ 137 w 477"/>
                <a:gd name="T103" fmla="*/ 59 h 305"/>
                <a:gd name="T104" fmla="*/ 173 w 477"/>
                <a:gd name="T105" fmla="*/ 77 h 305"/>
                <a:gd name="T106" fmla="*/ 221 w 477"/>
                <a:gd name="T107" fmla="*/ 95 h 305"/>
                <a:gd name="T108" fmla="*/ 251 w 477"/>
                <a:gd name="T109" fmla="*/ 113 h 305"/>
                <a:gd name="T110" fmla="*/ 268 w 477"/>
                <a:gd name="T111" fmla="*/ 161 h 305"/>
                <a:gd name="T112" fmla="*/ 274 w 477"/>
                <a:gd name="T113" fmla="*/ 197 h 305"/>
                <a:gd name="T114" fmla="*/ 292 w 477"/>
                <a:gd name="T115" fmla="*/ 209 h 305"/>
                <a:gd name="T116" fmla="*/ 298 w 477"/>
                <a:gd name="T117" fmla="*/ 203 h 305"/>
                <a:gd name="T118" fmla="*/ 286 w 477"/>
                <a:gd name="T119" fmla="*/ 179 h 305"/>
                <a:gd name="T120" fmla="*/ 257 w 477"/>
                <a:gd name="T121" fmla="*/ 125 h 3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7"/>
                <a:gd name="T184" fmla="*/ 0 h 305"/>
                <a:gd name="T185" fmla="*/ 477 w 477"/>
                <a:gd name="T186" fmla="*/ 305 h 3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7" h="305">
                  <a:moveTo>
                    <a:pt x="257" y="125"/>
                  </a:moveTo>
                  <a:lnTo>
                    <a:pt x="257" y="113"/>
                  </a:lnTo>
                  <a:lnTo>
                    <a:pt x="257" y="101"/>
                  </a:lnTo>
                  <a:lnTo>
                    <a:pt x="257" y="95"/>
                  </a:lnTo>
                  <a:lnTo>
                    <a:pt x="257" y="83"/>
                  </a:lnTo>
                  <a:lnTo>
                    <a:pt x="263" y="71"/>
                  </a:lnTo>
                  <a:lnTo>
                    <a:pt x="263" y="59"/>
                  </a:lnTo>
                  <a:lnTo>
                    <a:pt x="268" y="53"/>
                  </a:lnTo>
                  <a:lnTo>
                    <a:pt x="274" y="42"/>
                  </a:lnTo>
                  <a:lnTo>
                    <a:pt x="280" y="36"/>
                  </a:lnTo>
                  <a:lnTo>
                    <a:pt x="286" y="30"/>
                  </a:lnTo>
                  <a:lnTo>
                    <a:pt x="292" y="24"/>
                  </a:lnTo>
                  <a:lnTo>
                    <a:pt x="292" y="18"/>
                  </a:lnTo>
                  <a:lnTo>
                    <a:pt x="298" y="12"/>
                  </a:lnTo>
                  <a:lnTo>
                    <a:pt x="298" y="6"/>
                  </a:lnTo>
                  <a:lnTo>
                    <a:pt x="304" y="0"/>
                  </a:lnTo>
                  <a:lnTo>
                    <a:pt x="304" y="6"/>
                  </a:lnTo>
                  <a:lnTo>
                    <a:pt x="304" y="12"/>
                  </a:lnTo>
                  <a:lnTo>
                    <a:pt x="310" y="18"/>
                  </a:lnTo>
                  <a:lnTo>
                    <a:pt x="310" y="24"/>
                  </a:lnTo>
                  <a:lnTo>
                    <a:pt x="316" y="36"/>
                  </a:lnTo>
                  <a:lnTo>
                    <a:pt x="322" y="42"/>
                  </a:lnTo>
                  <a:lnTo>
                    <a:pt x="328" y="47"/>
                  </a:lnTo>
                  <a:lnTo>
                    <a:pt x="328" y="53"/>
                  </a:lnTo>
                  <a:lnTo>
                    <a:pt x="334" y="59"/>
                  </a:lnTo>
                  <a:lnTo>
                    <a:pt x="340" y="65"/>
                  </a:lnTo>
                  <a:lnTo>
                    <a:pt x="346" y="71"/>
                  </a:lnTo>
                  <a:lnTo>
                    <a:pt x="346" y="77"/>
                  </a:lnTo>
                  <a:lnTo>
                    <a:pt x="352" y="101"/>
                  </a:lnTo>
                  <a:lnTo>
                    <a:pt x="352" y="113"/>
                  </a:lnTo>
                  <a:lnTo>
                    <a:pt x="352" y="131"/>
                  </a:lnTo>
                  <a:lnTo>
                    <a:pt x="346" y="143"/>
                  </a:lnTo>
                  <a:lnTo>
                    <a:pt x="340" y="149"/>
                  </a:lnTo>
                  <a:lnTo>
                    <a:pt x="340" y="155"/>
                  </a:lnTo>
                  <a:lnTo>
                    <a:pt x="334" y="161"/>
                  </a:lnTo>
                  <a:lnTo>
                    <a:pt x="328" y="167"/>
                  </a:lnTo>
                  <a:lnTo>
                    <a:pt x="322" y="173"/>
                  </a:lnTo>
                  <a:lnTo>
                    <a:pt x="316" y="179"/>
                  </a:lnTo>
                  <a:lnTo>
                    <a:pt x="316" y="185"/>
                  </a:lnTo>
                  <a:lnTo>
                    <a:pt x="310" y="197"/>
                  </a:lnTo>
                  <a:lnTo>
                    <a:pt x="304" y="197"/>
                  </a:lnTo>
                  <a:lnTo>
                    <a:pt x="304" y="203"/>
                  </a:lnTo>
                  <a:lnTo>
                    <a:pt x="304" y="209"/>
                  </a:lnTo>
                  <a:lnTo>
                    <a:pt x="310" y="209"/>
                  </a:lnTo>
                  <a:lnTo>
                    <a:pt x="316" y="203"/>
                  </a:lnTo>
                  <a:lnTo>
                    <a:pt x="316" y="197"/>
                  </a:lnTo>
                  <a:lnTo>
                    <a:pt x="322" y="191"/>
                  </a:lnTo>
                  <a:lnTo>
                    <a:pt x="322" y="179"/>
                  </a:lnTo>
                  <a:lnTo>
                    <a:pt x="328" y="179"/>
                  </a:lnTo>
                  <a:lnTo>
                    <a:pt x="328" y="173"/>
                  </a:lnTo>
                  <a:lnTo>
                    <a:pt x="340" y="161"/>
                  </a:lnTo>
                  <a:lnTo>
                    <a:pt x="352" y="155"/>
                  </a:lnTo>
                  <a:lnTo>
                    <a:pt x="358" y="143"/>
                  </a:lnTo>
                  <a:lnTo>
                    <a:pt x="370" y="143"/>
                  </a:lnTo>
                  <a:lnTo>
                    <a:pt x="382" y="137"/>
                  </a:lnTo>
                  <a:lnTo>
                    <a:pt x="394" y="137"/>
                  </a:lnTo>
                  <a:lnTo>
                    <a:pt x="406" y="137"/>
                  </a:lnTo>
                  <a:lnTo>
                    <a:pt x="412" y="137"/>
                  </a:lnTo>
                  <a:lnTo>
                    <a:pt x="418" y="137"/>
                  </a:lnTo>
                  <a:lnTo>
                    <a:pt x="424" y="137"/>
                  </a:lnTo>
                  <a:lnTo>
                    <a:pt x="424" y="143"/>
                  </a:lnTo>
                  <a:lnTo>
                    <a:pt x="430" y="143"/>
                  </a:lnTo>
                  <a:lnTo>
                    <a:pt x="436" y="149"/>
                  </a:lnTo>
                  <a:lnTo>
                    <a:pt x="442" y="149"/>
                  </a:lnTo>
                  <a:lnTo>
                    <a:pt x="448" y="155"/>
                  </a:lnTo>
                  <a:lnTo>
                    <a:pt x="454" y="155"/>
                  </a:lnTo>
                  <a:lnTo>
                    <a:pt x="460" y="161"/>
                  </a:lnTo>
                  <a:lnTo>
                    <a:pt x="466" y="167"/>
                  </a:lnTo>
                  <a:lnTo>
                    <a:pt x="477" y="167"/>
                  </a:lnTo>
                  <a:lnTo>
                    <a:pt x="472" y="173"/>
                  </a:lnTo>
                  <a:lnTo>
                    <a:pt x="466" y="173"/>
                  </a:lnTo>
                  <a:lnTo>
                    <a:pt x="460" y="173"/>
                  </a:lnTo>
                  <a:lnTo>
                    <a:pt x="454" y="173"/>
                  </a:lnTo>
                  <a:lnTo>
                    <a:pt x="448" y="179"/>
                  </a:lnTo>
                  <a:lnTo>
                    <a:pt x="442" y="179"/>
                  </a:lnTo>
                  <a:lnTo>
                    <a:pt x="436" y="185"/>
                  </a:lnTo>
                  <a:lnTo>
                    <a:pt x="430" y="191"/>
                  </a:lnTo>
                  <a:lnTo>
                    <a:pt x="424" y="197"/>
                  </a:lnTo>
                  <a:lnTo>
                    <a:pt x="418" y="203"/>
                  </a:lnTo>
                  <a:lnTo>
                    <a:pt x="406" y="215"/>
                  </a:lnTo>
                  <a:lnTo>
                    <a:pt x="400" y="221"/>
                  </a:lnTo>
                  <a:lnTo>
                    <a:pt x="388" y="227"/>
                  </a:lnTo>
                  <a:lnTo>
                    <a:pt x="376" y="233"/>
                  </a:lnTo>
                  <a:lnTo>
                    <a:pt x="364" y="233"/>
                  </a:lnTo>
                  <a:lnTo>
                    <a:pt x="352" y="227"/>
                  </a:lnTo>
                  <a:lnTo>
                    <a:pt x="346" y="227"/>
                  </a:lnTo>
                  <a:lnTo>
                    <a:pt x="340" y="227"/>
                  </a:lnTo>
                  <a:lnTo>
                    <a:pt x="334" y="227"/>
                  </a:lnTo>
                  <a:lnTo>
                    <a:pt x="328" y="227"/>
                  </a:lnTo>
                  <a:lnTo>
                    <a:pt x="322" y="227"/>
                  </a:lnTo>
                  <a:lnTo>
                    <a:pt x="328" y="227"/>
                  </a:lnTo>
                  <a:lnTo>
                    <a:pt x="334" y="221"/>
                  </a:lnTo>
                  <a:lnTo>
                    <a:pt x="334" y="215"/>
                  </a:lnTo>
                  <a:lnTo>
                    <a:pt x="334" y="209"/>
                  </a:lnTo>
                  <a:lnTo>
                    <a:pt x="334" y="203"/>
                  </a:lnTo>
                  <a:lnTo>
                    <a:pt x="328" y="203"/>
                  </a:lnTo>
                  <a:lnTo>
                    <a:pt x="322" y="203"/>
                  </a:lnTo>
                  <a:lnTo>
                    <a:pt x="316" y="203"/>
                  </a:lnTo>
                  <a:lnTo>
                    <a:pt x="316" y="209"/>
                  </a:lnTo>
                  <a:lnTo>
                    <a:pt x="310" y="215"/>
                  </a:lnTo>
                  <a:lnTo>
                    <a:pt x="310" y="221"/>
                  </a:lnTo>
                  <a:lnTo>
                    <a:pt x="316" y="221"/>
                  </a:lnTo>
                  <a:lnTo>
                    <a:pt x="316" y="227"/>
                  </a:lnTo>
                  <a:lnTo>
                    <a:pt x="310" y="227"/>
                  </a:lnTo>
                  <a:lnTo>
                    <a:pt x="310" y="221"/>
                  </a:lnTo>
                  <a:lnTo>
                    <a:pt x="310" y="215"/>
                  </a:lnTo>
                  <a:lnTo>
                    <a:pt x="304" y="215"/>
                  </a:lnTo>
                  <a:lnTo>
                    <a:pt x="292" y="215"/>
                  </a:lnTo>
                  <a:lnTo>
                    <a:pt x="286" y="209"/>
                  </a:lnTo>
                  <a:lnTo>
                    <a:pt x="280" y="209"/>
                  </a:lnTo>
                  <a:lnTo>
                    <a:pt x="274" y="209"/>
                  </a:lnTo>
                  <a:lnTo>
                    <a:pt x="268" y="215"/>
                  </a:lnTo>
                  <a:lnTo>
                    <a:pt x="268" y="221"/>
                  </a:lnTo>
                  <a:lnTo>
                    <a:pt x="263" y="221"/>
                  </a:lnTo>
                  <a:lnTo>
                    <a:pt x="257" y="221"/>
                  </a:lnTo>
                  <a:lnTo>
                    <a:pt x="251" y="221"/>
                  </a:lnTo>
                  <a:lnTo>
                    <a:pt x="245" y="221"/>
                  </a:lnTo>
                  <a:lnTo>
                    <a:pt x="239" y="221"/>
                  </a:lnTo>
                  <a:lnTo>
                    <a:pt x="233" y="227"/>
                  </a:lnTo>
                  <a:lnTo>
                    <a:pt x="227" y="227"/>
                  </a:lnTo>
                  <a:lnTo>
                    <a:pt x="227" y="233"/>
                  </a:lnTo>
                  <a:lnTo>
                    <a:pt x="221" y="239"/>
                  </a:lnTo>
                  <a:lnTo>
                    <a:pt x="221" y="245"/>
                  </a:lnTo>
                  <a:lnTo>
                    <a:pt x="215" y="257"/>
                  </a:lnTo>
                  <a:lnTo>
                    <a:pt x="209" y="263"/>
                  </a:lnTo>
                  <a:lnTo>
                    <a:pt x="203" y="275"/>
                  </a:lnTo>
                  <a:lnTo>
                    <a:pt x="197" y="281"/>
                  </a:lnTo>
                  <a:lnTo>
                    <a:pt x="191" y="287"/>
                  </a:lnTo>
                  <a:lnTo>
                    <a:pt x="185" y="293"/>
                  </a:lnTo>
                  <a:lnTo>
                    <a:pt x="179" y="299"/>
                  </a:lnTo>
                  <a:lnTo>
                    <a:pt x="173" y="299"/>
                  </a:lnTo>
                  <a:lnTo>
                    <a:pt x="161" y="305"/>
                  </a:lnTo>
                  <a:lnTo>
                    <a:pt x="155" y="305"/>
                  </a:lnTo>
                  <a:lnTo>
                    <a:pt x="149" y="305"/>
                  </a:lnTo>
                  <a:lnTo>
                    <a:pt x="143" y="305"/>
                  </a:lnTo>
                  <a:lnTo>
                    <a:pt x="137" y="305"/>
                  </a:lnTo>
                  <a:lnTo>
                    <a:pt x="131" y="305"/>
                  </a:lnTo>
                  <a:lnTo>
                    <a:pt x="125" y="305"/>
                  </a:lnTo>
                  <a:lnTo>
                    <a:pt x="119" y="305"/>
                  </a:lnTo>
                  <a:lnTo>
                    <a:pt x="113" y="305"/>
                  </a:lnTo>
                  <a:lnTo>
                    <a:pt x="107" y="305"/>
                  </a:lnTo>
                  <a:lnTo>
                    <a:pt x="101" y="305"/>
                  </a:lnTo>
                  <a:lnTo>
                    <a:pt x="95" y="299"/>
                  </a:lnTo>
                  <a:lnTo>
                    <a:pt x="83" y="299"/>
                  </a:lnTo>
                  <a:lnTo>
                    <a:pt x="77" y="293"/>
                  </a:lnTo>
                  <a:lnTo>
                    <a:pt x="71" y="293"/>
                  </a:lnTo>
                  <a:lnTo>
                    <a:pt x="65" y="287"/>
                  </a:lnTo>
                  <a:lnTo>
                    <a:pt x="59" y="281"/>
                  </a:lnTo>
                  <a:lnTo>
                    <a:pt x="54" y="281"/>
                  </a:lnTo>
                  <a:lnTo>
                    <a:pt x="42" y="275"/>
                  </a:lnTo>
                  <a:lnTo>
                    <a:pt x="36" y="275"/>
                  </a:lnTo>
                  <a:lnTo>
                    <a:pt x="30" y="275"/>
                  </a:lnTo>
                  <a:lnTo>
                    <a:pt x="18" y="269"/>
                  </a:lnTo>
                  <a:lnTo>
                    <a:pt x="12" y="269"/>
                  </a:lnTo>
                  <a:lnTo>
                    <a:pt x="6" y="269"/>
                  </a:lnTo>
                  <a:lnTo>
                    <a:pt x="0" y="269"/>
                  </a:lnTo>
                  <a:lnTo>
                    <a:pt x="6" y="263"/>
                  </a:lnTo>
                  <a:lnTo>
                    <a:pt x="12" y="251"/>
                  </a:lnTo>
                  <a:lnTo>
                    <a:pt x="24" y="245"/>
                  </a:lnTo>
                  <a:lnTo>
                    <a:pt x="36" y="233"/>
                  </a:lnTo>
                  <a:lnTo>
                    <a:pt x="48" y="221"/>
                  </a:lnTo>
                  <a:lnTo>
                    <a:pt x="59" y="209"/>
                  </a:lnTo>
                  <a:lnTo>
                    <a:pt x="71" y="197"/>
                  </a:lnTo>
                  <a:lnTo>
                    <a:pt x="83" y="191"/>
                  </a:lnTo>
                  <a:lnTo>
                    <a:pt x="95" y="185"/>
                  </a:lnTo>
                  <a:lnTo>
                    <a:pt x="101" y="185"/>
                  </a:lnTo>
                  <a:lnTo>
                    <a:pt x="107" y="185"/>
                  </a:lnTo>
                  <a:lnTo>
                    <a:pt x="119" y="185"/>
                  </a:lnTo>
                  <a:lnTo>
                    <a:pt x="125" y="179"/>
                  </a:lnTo>
                  <a:lnTo>
                    <a:pt x="137" y="179"/>
                  </a:lnTo>
                  <a:lnTo>
                    <a:pt x="149" y="179"/>
                  </a:lnTo>
                  <a:lnTo>
                    <a:pt x="155" y="179"/>
                  </a:lnTo>
                  <a:lnTo>
                    <a:pt x="167" y="179"/>
                  </a:lnTo>
                  <a:lnTo>
                    <a:pt x="173" y="179"/>
                  </a:lnTo>
                  <a:lnTo>
                    <a:pt x="185" y="179"/>
                  </a:lnTo>
                  <a:lnTo>
                    <a:pt x="191" y="185"/>
                  </a:lnTo>
                  <a:lnTo>
                    <a:pt x="203" y="191"/>
                  </a:lnTo>
                  <a:lnTo>
                    <a:pt x="209" y="191"/>
                  </a:lnTo>
                  <a:lnTo>
                    <a:pt x="215" y="197"/>
                  </a:lnTo>
                  <a:lnTo>
                    <a:pt x="221" y="197"/>
                  </a:lnTo>
                  <a:lnTo>
                    <a:pt x="227" y="203"/>
                  </a:lnTo>
                  <a:lnTo>
                    <a:pt x="233" y="209"/>
                  </a:lnTo>
                  <a:lnTo>
                    <a:pt x="239" y="215"/>
                  </a:lnTo>
                  <a:lnTo>
                    <a:pt x="245" y="215"/>
                  </a:lnTo>
                  <a:lnTo>
                    <a:pt x="251" y="215"/>
                  </a:lnTo>
                  <a:lnTo>
                    <a:pt x="257" y="215"/>
                  </a:lnTo>
                  <a:lnTo>
                    <a:pt x="263" y="215"/>
                  </a:lnTo>
                  <a:lnTo>
                    <a:pt x="263" y="209"/>
                  </a:lnTo>
                  <a:lnTo>
                    <a:pt x="268" y="209"/>
                  </a:lnTo>
                  <a:lnTo>
                    <a:pt x="268" y="203"/>
                  </a:lnTo>
                  <a:lnTo>
                    <a:pt x="263" y="203"/>
                  </a:lnTo>
                  <a:lnTo>
                    <a:pt x="257" y="203"/>
                  </a:lnTo>
                  <a:lnTo>
                    <a:pt x="251" y="203"/>
                  </a:lnTo>
                  <a:lnTo>
                    <a:pt x="245" y="203"/>
                  </a:lnTo>
                  <a:lnTo>
                    <a:pt x="239" y="203"/>
                  </a:lnTo>
                  <a:lnTo>
                    <a:pt x="233" y="203"/>
                  </a:lnTo>
                  <a:lnTo>
                    <a:pt x="227" y="203"/>
                  </a:lnTo>
                  <a:lnTo>
                    <a:pt x="221" y="203"/>
                  </a:lnTo>
                  <a:lnTo>
                    <a:pt x="215" y="197"/>
                  </a:lnTo>
                  <a:lnTo>
                    <a:pt x="209" y="197"/>
                  </a:lnTo>
                  <a:lnTo>
                    <a:pt x="197" y="191"/>
                  </a:lnTo>
                  <a:lnTo>
                    <a:pt x="191" y="185"/>
                  </a:lnTo>
                  <a:lnTo>
                    <a:pt x="179" y="179"/>
                  </a:lnTo>
                  <a:lnTo>
                    <a:pt x="167" y="173"/>
                  </a:lnTo>
                  <a:lnTo>
                    <a:pt x="161" y="161"/>
                  </a:lnTo>
                  <a:lnTo>
                    <a:pt x="155" y="155"/>
                  </a:lnTo>
                  <a:lnTo>
                    <a:pt x="149" y="143"/>
                  </a:lnTo>
                  <a:lnTo>
                    <a:pt x="143" y="125"/>
                  </a:lnTo>
                  <a:lnTo>
                    <a:pt x="137" y="113"/>
                  </a:lnTo>
                  <a:lnTo>
                    <a:pt x="137" y="101"/>
                  </a:lnTo>
                  <a:lnTo>
                    <a:pt x="137" y="89"/>
                  </a:lnTo>
                  <a:lnTo>
                    <a:pt x="137" y="77"/>
                  </a:lnTo>
                  <a:lnTo>
                    <a:pt x="137" y="71"/>
                  </a:lnTo>
                  <a:lnTo>
                    <a:pt x="137" y="59"/>
                  </a:lnTo>
                  <a:lnTo>
                    <a:pt x="143" y="53"/>
                  </a:lnTo>
                  <a:lnTo>
                    <a:pt x="143" y="59"/>
                  </a:lnTo>
                  <a:lnTo>
                    <a:pt x="155" y="65"/>
                  </a:lnTo>
                  <a:lnTo>
                    <a:pt x="161" y="71"/>
                  </a:lnTo>
                  <a:lnTo>
                    <a:pt x="173" y="77"/>
                  </a:lnTo>
                  <a:lnTo>
                    <a:pt x="185" y="83"/>
                  </a:lnTo>
                  <a:lnTo>
                    <a:pt x="197" y="89"/>
                  </a:lnTo>
                  <a:lnTo>
                    <a:pt x="203" y="89"/>
                  </a:lnTo>
                  <a:lnTo>
                    <a:pt x="215" y="95"/>
                  </a:lnTo>
                  <a:lnTo>
                    <a:pt x="221" y="95"/>
                  </a:lnTo>
                  <a:lnTo>
                    <a:pt x="227" y="95"/>
                  </a:lnTo>
                  <a:lnTo>
                    <a:pt x="233" y="101"/>
                  </a:lnTo>
                  <a:lnTo>
                    <a:pt x="239" y="101"/>
                  </a:lnTo>
                  <a:lnTo>
                    <a:pt x="245" y="107"/>
                  </a:lnTo>
                  <a:lnTo>
                    <a:pt x="251" y="113"/>
                  </a:lnTo>
                  <a:lnTo>
                    <a:pt x="257" y="119"/>
                  </a:lnTo>
                  <a:lnTo>
                    <a:pt x="257" y="131"/>
                  </a:lnTo>
                  <a:lnTo>
                    <a:pt x="263" y="143"/>
                  </a:lnTo>
                  <a:lnTo>
                    <a:pt x="268" y="149"/>
                  </a:lnTo>
                  <a:lnTo>
                    <a:pt x="268" y="161"/>
                  </a:lnTo>
                  <a:lnTo>
                    <a:pt x="268" y="179"/>
                  </a:lnTo>
                  <a:lnTo>
                    <a:pt x="268" y="185"/>
                  </a:lnTo>
                  <a:lnTo>
                    <a:pt x="274" y="191"/>
                  </a:lnTo>
                  <a:lnTo>
                    <a:pt x="274" y="197"/>
                  </a:lnTo>
                  <a:lnTo>
                    <a:pt x="280" y="197"/>
                  </a:lnTo>
                  <a:lnTo>
                    <a:pt x="280" y="203"/>
                  </a:lnTo>
                  <a:lnTo>
                    <a:pt x="286" y="203"/>
                  </a:lnTo>
                  <a:lnTo>
                    <a:pt x="292" y="209"/>
                  </a:lnTo>
                  <a:lnTo>
                    <a:pt x="298" y="209"/>
                  </a:lnTo>
                  <a:lnTo>
                    <a:pt x="298" y="203"/>
                  </a:lnTo>
                  <a:lnTo>
                    <a:pt x="298" y="197"/>
                  </a:lnTo>
                  <a:lnTo>
                    <a:pt x="298" y="191"/>
                  </a:lnTo>
                  <a:lnTo>
                    <a:pt x="292" y="185"/>
                  </a:lnTo>
                  <a:lnTo>
                    <a:pt x="286" y="179"/>
                  </a:lnTo>
                  <a:lnTo>
                    <a:pt x="280" y="173"/>
                  </a:lnTo>
                  <a:lnTo>
                    <a:pt x="274" y="161"/>
                  </a:lnTo>
                  <a:lnTo>
                    <a:pt x="268" y="149"/>
                  </a:lnTo>
                  <a:lnTo>
                    <a:pt x="263" y="137"/>
                  </a:lnTo>
                  <a:lnTo>
                    <a:pt x="257" y="125"/>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67" name="Freeform 746"/>
            <p:cNvSpPr>
              <a:spLocks/>
            </p:cNvSpPr>
            <p:nvPr/>
          </p:nvSpPr>
          <p:spPr bwMode="auto">
            <a:xfrm>
              <a:off x="5179" y="2067"/>
              <a:ext cx="120" cy="149"/>
            </a:xfrm>
            <a:custGeom>
              <a:avLst/>
              <a:gdLst>
                <a:gd name="T0" fmla="*/ 30 w 120"/>
                <a:gd name="T1" fmla="*/ 6 h 149"/>
                <a:gd name="T2" fmla="*/ 24 w 120"/>
                <a:gd name="T3" fmla="*/ 12 h 149"/>
                <a:gd name="T4" fmla="*/ 18 w 120"/>
                <a:gd name="T5" fmla="*/ 12 h 149"/>
                <a:gd name="T6" fmla="*/ 12 w 120"/>
                <a:gd name="T7" fmla="*/ 12 h 149"/>
                <a:gd name="T8" fmla="*/ 12 w 120"/>
                <a:gd name="T9" fmla="*/ 6 h 149"/>
                <a:gd name="T10" fmla="*/ 6 w 120"/>
                <a:gd name="T11" fmla="*/ 6 h 149"/>
                <a:gd name="T12" fmla="*/ 0 w 120"/>
                <a:gd name="T13" fmla="*/ 0 h 149"/>
                <a:gd name="T14" fmla="*/ 0 w 120"/>
                <a:gd name="T15" fmla="*/ 0 h 149"/>
                <a:gd name="T16" fmla="*/ 0 w 120"/>
                <a:gd name="T17" fmla="*/ 6 h 149"/>
                <a:gd name="T18" fmla="*/ 6 w 120"/>
                <a:gd name="T19" fmla="*/ 12 h 149"/>
                <a:gd name="T20" fmla="*/ 12 w 120"/>
                <a:gd name="T21" fmla="*/ 12 h 149"/>
                <a:gd name="T22" fmla="*/ 18 w 120"/>
                <a:gd name="T23" fmla="*/ 12 h 149"/>
                <a:gd name="T24" fmla="*/ 18 w 120"/>
                <a:gd name="T25" fmla="*/ 18 h 149"/>
                <a:gd name="T26" fmla="*/ 24 w 120"/>
                <a:gd name="T27" fmla="*/ 24 h 149"/>
                <a:gd name="T28" fmla="*/ 18 w 120"/>
                <a:gd name="T29" fmla="*/ 30 h 149"/>
                <a:gd name="T30" fmla="*/ 18 w 120"/>
                <a:gd name="T31" fmla="*/ 36 h 149"/>
                <a:gd name="T32" fmla="*/ 12 w 120"/>
                <a:gd name="T33" fmla="*/ 36 h 149"/>
                <a:gd name="T34" fmla="*/ 6 w 120"/>
                <a:gd name="T35" fmla="*/ 36 h 149"/>
                <a:gd name="T36" fmla="*/ 0 w 120"/>
                <a:gd name="T37" fmla="*/ 54 h 149"/>
                <a:gd name="T38" fmla="*/ 0 w 120"/>
                <a:gd name="T39" fmla="*/ 78 h 149"/>
                <a:gd name="T40" fmla="*/ 18 w 120"/>
                <a:gd name="T41" fmla="*/ 101 h 149"/>
                <a:gd name="T42" fmla="*/ 48 w 120"/>
                <a:gd name="T43" fmla="*/ 119 h 149"/>
                <a:gd name="T44" fmla="*/ 78 w 120"/>
                <a:gd name="T45" fmla="*/ 131 h 149"/>
                <a:gd name="T46" fmla="*/ 90 w 120"/>
                <a:gd name="T47" fmla="*/ 137 h 149"/>
                <a:gd name="T48" fmla="*/ 108 w 120"/>
                <a:gd name="T49" fmla="*/ 143 h 149"/>
                <a:gd name="T50" fmla="*/ 120 w 120"/>
                <a:gd name="T51" fmla="*/ 149 h 149"/>
                <a:gd name="T52" fmla="*/ 120 w 120"/>
                <a:gd name="T53" fmla="*/ 143 h 149"/>
                <a:gd name="T54" fmla="*/ 114 w 120"/>
                <a:gd name="T55" fmla="*/ 125 h 149"/>
                <a:gd name="T56" fmla="*/ 108 w 120"/>
                <a:gd name="T57" fmla="*/ 107 h 149"/>
                <a:gd name="T58" fmla="*/ 102 w 120"/>
                <a:gd name="T59" fmla="*/ 84 h 149"/>
                <a:gd name="T60" fmla="*/ 102 w 120"/>
                <a:gd name="T61" fmla="*/ 72 h 149"/>
                <a:gd name="T62" fmla="*/ 96 w 120"/>
                <a:gd name="T63" fmla="*/ 48 h 149"/>
                <a:gd name="T64" fmla="*/ 78 w 120"/>
                <a:gd name="T65" fmla="*/ 24 h 149"/>
                <a:gd name="T66" fmla="*/ 54 w 120"/>
                <a:gd name="T67" fmla="*/ 6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149"/>
                <a:gd name="T104" fmla="*/ 120 w 120"/>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149">
                  <a:moveTo>
                    <a:pt x="30" y="0"/>
                  </a:moveTo>
                  <a:lnTo>
                    <a:pt x="30" y="6"/>
                  </a:lnTo>
                  <a:lnTo>
                    <a:pt x="24" y="12"/>
                  </a:lnTo>
                  <a:lnTo>
                    <a:pt x="18" y="12"/>
                  </a:lnTo>
                  <a:lnTo>
                    <a:pt x="12" y="12"/>
                  </a:lnTo>
                  <a:lnTo>
                    <a:pt x="12" y="6"/>
                  </a:lnTo>
                  <a:lnTo>
                    <a:pt x="6" y="6"/>
                  </a:lnTo>
                  <a:lnTo>
                    <a:pt x="0" y="0"/>
                  </a:lnTo>
                  <a:lnTo>
                    <a:pt x="0" y="6"/>
                  </a:lnTo>
                  <a:lnTo>
                    <a:pt x="0" y="12"/>
                  </a:lnTo>
                  <a:lnTo>
                    <a:pt x="6" y="12"/>
                  </a:lnTo>
                  <a:lnTo>
                    <a:pt x="12" y="12"/>
                  </a:lnTo>
                  <a:lnTo>
                    <a:pt x="18" y="12"/>
                  </a:lnTo>
                  <a:lnTo>
                    <a:pt x="18" y="18"/>
                  </a:lnTo>
                  <a:lnTo>
                    <a:pt x="24" y="24"/>
                  </a:lnTo>
                  <a:lnTo>
                    <a:pt x="18" y="30"/>
                  </a:lnTo>
                  <a:lnTo>
                    <a:pt x="18" y="36"/>
                  </a:lnTo>
                  <a:lnTo>
                    <a:pt x="12" y="36"/>
                  </a:lnTo>
                  <a:lnTo>
                    <a:pt x="6" y="36"/>
                  </a:lnTo>
                  <a:lnTo>
                    <a:pt x="0" y="54"/>
                  </a:lnTo>
                  <a:lnTo>
                    <a:pt x="0" y="66"/>
                  </a:lnTo>
                  <a:lnTo>
                    <a:pt x="0" y="78"/>
                  </a:lnTo>
                  <a:lnTo>
                    <a:pt x="6" y="90"/>
                  </a:lnTo>
                  <a:lnTo>
                    <a:pt x="18" y="101"/>
                  </a:lnTo>
                  <a:lnTo>
                    <a:pt x="30" y="113"/>
                  </a:lnTo>
                  <a:lnTo>
                    <a:pt x="48" y="119"/>
                  </a:lnTo>
                  <a:lnTo>
                    <a:pt x="66" y="131"/>
                  </a:lnTo>
                  <a:lnTo>
                    <a:pt x="78" y="131"/>
                  </a:lnTo>
                  <a:lnTo>
                    <a:pt x="84" y="137"/>
                  </a:lnTo>
                  <a:lnTo>
                    <a:pt x="90" y="137"/>
                  </a:lnTo>
                  <a:lnTo>
                    <a:pt x="102" y="137"/>
                  </a:lnTo>
                  <a:lnTo>
                    <a:pt x="108" y="143"/>
                  </a:lnTo>
                  <a:lnTo>
                    <a:pt x="114" y="149"/>
                  </a:lnTo>
                  <a:lnTo>
                    <a:pt x="120" y="149"/>
                  </a:lnTo>
                  <a:lnTo>
                    <a:pt x="120" y="143"/>
                  </a:lnTo>
                  <a:lnTo>
                    <a:pt x="114" y="137"/>
                  </a:lnTo>
                  <a:lnTo>
                    <a:pt x="114" y="125"/>
                  </a:lnTo>
                  <a:lnTo>
                    <a:pt x="108" y="113"/>
                  </a:lnTo>
                  <a:lnTo>
                    <a:pt x="108" y="107"/>
                  </a:lnTo>
                  <a:lnTo>
                    <a:pt x="108" y="95"/>
                  </a:lnTo>
                  <a:lnTo>
                    <a:pt x="102" y="84"/>
                  </a:lnTo>
                  <a:lnTo>
                    <a:pt x="102" y="78"/>
                  </a:lnTo>
                  <a:lnTo>
                    <a:pt x="102" y="72"/>
                  </a:lnTo>
                  <a:lnTo>
                    <a:pt x="102" y="60"/>
                  </a:lnTo>
                  <a:lnTo>
                    <a:pt x="96" y="48"/>
                  </a:lnTo>
                  <a:lnTo>
                    <a:pt x="90" y="36"/>
                  </a:lnTo>
                  <a:lnTo>
                    <a:pt x="78" y="24"/>
                  </a:lnTo>
                  <a:lnTo>
                    <a:pt x="66" y="12"/>
                  </a:lnTo>
                  <a:lnTo>
                    <a:pt x="54" y="6"/>
                  </a:lnTo>
                  <a:lnTo>
                    <a:pt x="30"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68" name="Freeform 747"/>
            <p:cNvSpPr>
              <a:spLocks/>
            </p:cNvSpPr>
            <p:nvPr/>
          </p:nvSpPr>
          <p:spPr bwMode="auto">
            <a:xfrm>
              <a:off x="5149" y="2103"/>
              <a:ext cx="12" cy="12"/>
            </a:xfrm>
            <a:custGeom>
              <a:avLst/>
              <a:gdLst>
                <a:gd name="T0" fmla="*/ 12 w 12"/>
                <a:gd name="T1" fmla="*/ 6 h 12"/>
                <a:gd name="T2" fmla="*/ 12 w 12"/>
                <a:gd name="T3" fmla="*/ 12 h 12"/>
                <a:gd name="T4" fmla="*/ 12 w 12"/>
                <a:gd name="T5" fmla="*/ 12 h 12"/>
                <a:gd name="T6" fmla="*/ 6 w 12"/>
                <a:gd name="T7" fmla="*/ 12 h 12"/>
                <a:gd name="T8" fmla="*/ 6 w 12"/>
                <a:gd name="T9" fmla="*/ 12 h 12"/>
                <a:gd name="T10" fmla="*/ 0 w 12"/>
                <a:gd name="T11" fmla="*/ 12 h 12"/>
                <a:gd name="T12" fmla="*/ 0 w 12"/>
                <a:gd name="T13" fmla="*/ 12 h 12"/>
                <a:gd name="T14" fmla="*/ 0 w 12"/>
                <a:gd name="T15" fmla="*/ 6 h 12"/>
                <a:gd name="T16" fmla="*/ 0 w 12"/>
                <a:gd name="T17" fmla="*/ 6 h 12"/>
                <a:gd name="T18" fmla="*/ 0 w 12"/>
                <a:gd name="T19" fmla="*/ 6 h 12"/>
                <a:gd name="T20" fmla="*/ 0 w 12"/>
                <a:gd name="T21" fmla="*/ 0 h 12"/>
                <a:gd name="T22" fmla="*/ 6 w 12"/>
                <a:gd name="T23" fmla="*/ 0 h 12"/>
                <a:gd name="T24" fmla="*/ 6 w 12"/>
                <a:gd name="T25" fmla="*/ 0 h 12"/>
                <a:gd name="T26" fmla="*/ 6 w 12"/>
                <a:gd name="T27" fmla="*/ 0 h 12"/>
                <a:gd name="T28" fmla="*/ 12 w 12"/>
                <a:gd name="T29" fmla="*/ 0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12"/>
                  </a:lnTo>
                  <a:lnTo>
                    <a:pt x="6" y="12"/>
                  </a:lnTo>
                  <a:lnTo>
                    <a:pt x="0" y="12"/>
                  </a:lnTo>
                  <a:lnTo>
                    <a:pt x="0" y="6"/>
                  </a:lnTo>
                  <a:lnTo>
                    <a:pt x="0" y="0"/>
                  </a:lnTo>
                  <a:lnTo>
                    <a:pt x="6" y="0"/>
                  </a:lnTo>
                  <a:lnTo>
                    <a:pt x="12" y="0"/>
                  </a:lnTo>
                  <a:lnTo>
                    <a:pt x="1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69" name="Freeform 748"/>
            <p:cNvSpPr>
              <a:spLocks/>
            </p:cNvSpPr>
            <p:nvPr/>
          </p:nvSpPr>
          <p:spPr bwMode="auto">
            <a:xfrm>
              <a:off x="5120" y="2079"/>
              <a:ext cx="17" cy="12"/>
            </a:xfrm>
            <a:custGeom>
              <a:avLst/>
              <a:gdLst>
                <a:gd name="T0" fmla="*/ 11 w 17"/>
                <a:gd name="T1" fmla="*/ 12 h 12"/>
                <a:gd name="T2" fmla="*/ 11 w 17"/>
                <a:gd name="T3" fmla="*/ 12 h 12"/>
                <a:gd name="T4" fmla="*/ 5 w 17"/>
                <a:gd name="T5" fmla="*/ 12 h 12"/>
                <a:gd name="T6" fmla="*/ 5 w 17"/>
                <a:gd name="T7" fmla="*/ 12 h 12"/>
                <a:gd name="T8" fmla="*/ 0 w 17"/>
                <a:gd name="T9" fmla="*/ 12 h 12"/>
                <a:gd name="T10" fmla="*/ 0 w 17"/>
                <a:gd name="T11" fmla="*/ 6 h 12"/>
                <a:gd name="T12" fmla="*/ 0 w 17"/>
                <a:gd name="T13" fmla="*/ 6 h 12"/>
                <a:gd name="T14" fmla="*/ 0 w 17"/>
                <a:gd name="T15" fmla="*/ 0 h 12"/>
                <a:gd name="T16" fmla="*/ 0 w 17"/>
                <a:gd name="T17" fmla="*/ 0 h 12"/>
                <a:gd name="T18" fmla="*/ 5 w 17"/>
                <a:gd name="T19" fmla="*/ 0 h 12"/>
                <a:gd name="T20" fmla="*/ 5 w 17"/>
                <a:gd name="T21" fmla="*/ 0 h 12"/>
                <a:gd name="T22" fmla="*/ 11 w 17"/>
                <a:gd name="T23" fmla="*/ 0 h 12"/>
                <a:gd name="T24" fmla="*/ 11 w 17"/>
                <a:gd name="T25" fmla="*/ 0 h 12"/>
                <a:gd name="T26" fmla="*/ 11 w 17"/>
                <a:gd name="T27" fmla="*/ 6 h 12"/>
                <a:gd name="T28" fmla="*/ 17 w 17"/>
                <a:gd name="T29" fmla="*/ 6 h 12"/>
                <a:gd name="T30" fmla="*/ 17 w 17"/>
                <a:gd name="T31" fmla="*/ 12 h 12"/>
                <a:gd name="T32" fmla="*/ 11 w 17"/>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11" y="12"/>
                  </a:moveTo>
                  <a:lnTo>
                    <a:pt x="11" y="12"/>
                  </a:lnTo>
                  <a:lnTo>
                    <a:pt x="5" y="12"/>
                  </a:lnTo>
                  <a:lnTo>
                    <a:pt x="0" y="12"/>
                  </a:lnTo>
                  <a:lnTo>
                    <a:pt x="0" y="6"/>
                  </a:lnTo>
                  <a:lnTo>
                    <a:pt x="0" y="0"/>
                  </a:lnTo>
                  <a:lnTo>
                    <a:pt x="5" y="0"/>
                  </a:lnTo>
                  <a:lnTo>
                    <a:pt x="11" y="0"/>
                  </a:lnTo>
                  <a:lnTo>
                    <a:pt x="11" y="6"/>
                  </a:lnTo>
                  <a:lnTo>
                    <a:pt x="17" y="6"/>
                  </a:lnTo>
                  <a:lnTo>
                    <a:pt x="17" y="12"/>
                  </a:lnTo>
                  <a:lnTo>
                    <a:pt x="11"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70" name="Freeform 749"/>
            <p:cNvSpPr>
              <a:spLocks/>
            </p:cNvSpPr>
            <p:nvPr/>
          </p:nvSpPr>
          <p:spPr bwMode="auto">
            <a:xfrm>
              <a:off x="5155" y="2061"/>
              <a:ext cx="18" cy="18"/>
            </a:xfrm>
            <a:custGeom>
              <a:avLst/>
              <a:gdLst>
                <a:gd name="T0" fmla="*/ 18 w 18"/>
                <a:gd name="T1" fmla="*/ 18 h 18"/>
                <a:gd name="T2" fmla="*/ 12 w 18"/>
                <a:gd name="T3" fmla="*/ 18 h 18"/>
                <a:gd name="T4" fmla="*/ 12 w 18"/>
                <a:gd name="T5" fmla="*/ 18 h 18"/>
                <a:gd name="T6" fmla="*/ 6 w 18"/>
                <a:gd name="T7" fmla="*/ 18 h 18"/>
                <a:gd name="T8" fmla="*/ 0 w 18"/>
                <a:gd name="T9" fmla="*/ 18 h 18"/>
                <a:gd name="T10" fmla="*/ 0 w 18"/>
                <a:gd name="T11" fmla="*/ 12 h 18"/>
                <a:gd name="T12" fmla="*/ 0 w 18"/>
                <a:gd name="T13" fmla="*/ 6 h 18"/>
                <a:gd name="T14" fmla="*/ 0 w 18"/>
                <a:gd name="T15" fmla="*/ 6 h 18"/>
                <a:gd name="T16" fmla="*/ 6 w 18"/>
                <a:gd name="T17" fmla="*/ 6 h 18"/>
                <a:gd name="T18" fmla="*/ 6 w 18"/>
                <a:gd name="T19" fmla="*/ 0 h 18"/>
                <a:gd name="T20" fmla="*/ 12 w 18"/>
                <a:gd name="T21" fmla="*/ 0 h 18"/>
                <a:gd name="T22" fmla="*/ 12 w 18"/>
                <a:gd name="T23" fmla="*/ 0 h 18"/>
                <a:gd name="T24" fmla="*/ 18 w 18"/>
                <a:gd name="T25" fmla="*/ 6 h 18"/>
                <a:gd name="T26" fmla="*/ 18 w 18"/>
                <a:gd name="T27" fmla="*/ 6 h 18"/>
                <a:gd name="T28" fmla="*/ 18 w 18"/>
                <a:gd name="T29" fmla="*/ 12 h 18"/>
                <a:gd name="T30" fmla="*/ 18 w 18"/>
                <a:gd name="T31" fmla="*/ 12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2" y="18"/>
                  </a:lnTo>
                  <a:lnTo>
                    <a:pt x="6" y="18"/>
                  </a:lnTo>
                  <a:lnTo>
                    <a:pt x="0" y="18"/>
                  </a:lnTo>
                  <a:lnTo>
                    <a:pt x="0" y="12"/>
                  </a:lnTo>
                  <a:lnTo>
                    <a:pt x="0" y="6"/>
                  </a:lnTo>
                  <a:lnTo>
                    <a:pt x="6" y="6"/>
                  </a:lnTo>
                  <a:lnTo>
                    <a:pt x="6" y="0"/>
                  </a:lnTo>
                  <a:lnTo>
                    <a:pt x="12" y="0"/>
                  </a:lnTo>
                  <a:lnTo>
                    <a:pt x="18" y="6"/>
                  </a:lnTo>
                  <a:lnTo>
                    <a:pt x="18" y="12"/>
                  </a:lnTo>
                  <a:lnTo>
                    <a:pt x="18"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71" name="Freeform 750"/>
            <p:cNvSpPr>
              <a:spLocks/>
            </p:cNvSpPr>
            <p:nvPr/>
          </p:nvSpPr>
          <p:spPr bwMode="auto">
            <a:xfrm>
              <a:off x="5179" y="2085"/>
              <a:ext cx="18" cy="18"/>
            </a:xfrm>
            <a:custGeom>
              <a:avLst/>
              <a:gdLst>
                <a:gd name="T0" fmla="*/ 12 w 18"/>
                <a:gd name="T1" fmla="*/ 18 h 18"/>
                <a:gd name="T2" fmla="*/ 12 w 18"/>
                <a:gd name="T3" fmla="*/ 12 h 18"/>
                <a:gd name="T4" fmla="*/ 18 w 18"/>
                <a:gd name="T5" fmla="*/ 12 h 18"/>
                <a:gd name="T6" fmla="*/ 18 w 18"/>
                <a:gd name="T7" fmla="*/ 6 h 18"/>
                <a:gd name="T8" fmla="*/ 18 w 18"/>
                <a:gd name="T9" fmla="*/ 6 h 18"/>
                <a:gd name="T10" fmla="*/ 12 w 18"/>
                <a:gd name="T11" fmla="*/ 0 h 18"/>
                <a:gd name="T12" fmla="*/ 12 w 18"/>
                <a:gd name="T13" fmla="*/ 0 h 18"/>
                <a:gd name="T14" fmla="*/ 6 w 18"/>
                <a:gd name="T15" fmla="*/ 0 h 18"/>
                <a:gd name="T16" fmla="*/ 0 w 18"/>
                <a:gd name="T17" fmla="*/ 0 h 18"/>
                <a:gd name="T18" fmla="*/ 0 w 18"/>
                <a:gd name="T19" fmla="*/ 6 h 18"/>
                <a:gd name="T20" fmla="*/ 0 w 18"/>
                <a:gd name="T21" fmla="*/ 6 h 18"/>
                <a:gd name="T22" fmla="*/ 0 w 18"/>
                <a:gd name="T23" fmla="*/ 6 h 18"/>
                <a:gd name="T24" fmla="*/ 0 w 18"/>
                <a:gd name="T25" fmla="*/ 12 h 18"/>
                <a:gd name="T26" fmla="*/ 0 w 18"/>
                <a:gd name="T27" fmla="*/ 12 h 18"/>
                <a:gd name="T28" fmla="*/ 6 w 18"/>
                <a:gd name="T29" fmla="*/ 12 h 18"/>
                <a:gd name="T30" fmla="*/ 12 w 18"/>
                <a:gd name="T31" fmla="*/ 18 h 18"/>
                <a:gd name="T32" fmla="*/ 12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8"/>
                  </a:moveTo>
                  <a:lnTo>
                    <a:pt x="12" y="12"/>
                  </a:lnTo>
                  <a:lnTo>
                    <a:pt x="18" y="12"/>
                  </a:lnTo>
                  <a:lnTo>
                    <a:pt x="18" y="6"/>
                  </a:lnTo>
                  <a:lnTo>
                    <a:pt x="12" y="0"/>
                  </a:lnTo>
                  <a:lnTo>
                    <a:pt x="6" y="0"/>
                  </a:lnTo>
                  <a:lnTo>
                    <a:pt x="0" y="0"/>
                  </a:lnTo>
                  <a:lnTo>
                    <a:pt x="0" y="6"/>
                  </a:lnTo>
                  <a:lnTo>
                    <a:pt x="0" y="12"/>
                  </a:lnTo>
                  <a:lnTo>
                    <a:pt x="6" y="12"/>
                  </a:lnTo>
                  <a:lnTo>
                    <a:pt x="12"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72" name="Freeform 751"/>
            <p:cNvSpPr>
              <a:spLocks/>
            </p:cNvSpPr>
            <p:nvPr/>
          </p:nvSpPr>
          <p:spPr bwMode="auto">
            <a:xfrm>
              <a:off x="5191" y="2061"/>
              <a:ext cx="18" cy="12"/>
            </a:xfrm>
            <a:custGeom>
              <a:avLst/>
              <a:gdLst>
                <a:gd name="T0" fmla="*/ 18 w 18"/>
                <a:gd name="T1" fmla="*/ 6 h 12"/>
                <a:gd name="T2" fmla="*/ 18 w 18"/>
                <a:gd name="T3" fmla="*/ 6 h 12"/>
                <a:gd name="T4" fmla="*/ 18 w 18"/>
                <a:gd name="T5" fmla="*/ 6 h 12"/>
                <a:gd name="T6" fmla="*/ 12 w 18"/>
                <a:gd name="T7" fmla="*/ 12 h 12"/>
                <a:gd name="T8" fmla="*/ 12 w 18"/>
                <a:gd name="T9" fmla="*/ 12 h 12"/>
                <a:gd name="T10" fmla="*/ 6 w 18"/>
                <a:gd name="T11" fmla="*/ 12 h 12"/>
                <a:gd name="T12" fmla="*/ 6 w 18"/>
                <a:gd name="T13" fmla="*/ 12 h 12"/>
                <a:gd name="T14" fmla="*/ 6 w 18"/>
                <a:gd name="T15" fmla="*/ 6 h 12"/>
                <a:gd name="T16" fmla="*/ 0 w 18"/>
                <a:gd name="T17" fmla="*/ 6 h 12"/>
                <a:gd name="T18" fmla="*/ 6 w 18"/>
                <a:gd name="T19" fmla="*/ 6 h 12"/>
                <a:gd name="T20" fmla="*/ 6 w 18"/>
                <a:gd name="T21" fmla="*/ 0 h 12"/>
                <a:gd name="T22" fmla="*/ 6 w 18"/>
                <a:gd name="T23" fmla="*/ 0 h 12"/>
                <a:gd name="T24" fmla="*/ 6 w 18"/>
                <a:gd name="T25" fmla="*/ 0 h 12"/>
                <a:gd name="T26" fmla="*/ 12 w 18"/>
                <a:gd name="T27" fmla="*/ 0 h 12"/>
                <a:gd name="T28" fmla="*/ 12 w 18"/>
                <a:gd name="T29" fmla="*/ 0 h 12"/>
                <a:gd name="T30" fmla="*/ 18 w 18"/>
                <a:gd name="T31" fmla="*/ 0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12"/>
                  </a:lnTo>
                  <a:lnTo>
                    <a:pt x="6" y="12"/>
                  </a:lnTo>
                  <a:lnTo>
                    <a:pt x="6" y="6"/>
                  </a:lnTo>
                  <a:lnTo>
                    <a:pt x="0" y="6"/>
                  </a:lnTo>
                  <a:lnTo>
                    <a:pt x="6" y="6"/>
                  </a:lnTo>
                  <a:lnTo>
                    <a:pt x="6" y="0"/>
                  </a:lnTo>
                  <a:lnTo>
                    <a:pt x="12" y="0"/>
                  </a:lnTo>
                  <a:lnTo>
                    <a:pt x="18" y="0"/>
                  </a:lnTo>
                  <a:lnTo>
                    <a:pt x="18"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73" name="Freeform 752"/>
            <p:cNvSpPr>
              <a:spLocks/>
            </p:cNvSpPr>
            <p:nvPr/>
          </p:nvSpPr>
          <p:spPr bwMode="auto">
            <a:xfrm>
              <a:off x="5173" y="2031"/>
              <a:ext cx="12" cy="18"/>
            </a:xfrm>
            <a:custGeom>
              <a:avLst/>
              <a:gdLst>
                <a:gd name="T0" fmla="*/ 12 w 12"/>
                <a:gd name="T1" fmla="*/ 0 h 18"/>
                <a:gd name="T2" fmla="*/ 12 w 12"/>
                <a:gd name="T3" fmla="*/ 6 h 18"/>
                <a:gd name="T4" fmla="*/ 12 w 12"/>
                <a:gd name="T5" fmla="*/ 6 h 18"/>
                <a:gd name="T6" fmla="*/ 12 w 12"/>
                <a:gd name="T7" fmla="*/ 6 h 18"/>
                <a:gd name="T8" fmla="*/ 12 w 12"/>
                <a:gd name="T9" fmla="*/ 12 h 18"/>
                <a:gd name="T10" fmla="*/ 12 w 12"/>
                <a:gd name="T11" fmla="*/ 12 h 18"/>
                <a:gd name="T12" fmla="*/ 6 w 12"/>
                <a:gd name="T13" fmla="*/ 18 h 18"/>
                <a:gd name="T14" fmla="*/ 6 w 12"/>
                <a:gd name="T15" fmla="*/ 18 h 18"/>
                <a:gd name="T16" fmla="*/ 6 w 12"/>
                <a:gd name="T17" fmla="*/ 18 h 18"/>
                <a:gd name="T18" fmla="*/ 0 w 12"/>
                <a:gd name="T19" fmla="*/ 18 h 18"/>
                <a:gd name="T20" fmla="*/ 0 w 12"/>
                <a:gd name="T21" fmla="*/ 12 h 18"/>
                <a:gd name="T22" fmla="*/ 0 w 12"/>
                <a:gd name="T23" fmla="*/ 12 h 18"/>
                <a:gd name="T24" fmla="*/ 0 w 12"/>
                <a:gd name="T25" fmla="*/ 6 h 18"/>
                <a:gd name="T26" fmla="*/ 0 w 12"/>
                <a:gd name="T27" fmla="*/ 6 h 18"/>
                <a:gd name="T28" fmla="*/ 6 w 12"/>
                <a:gd name="T29" fmla="*/ 6 h 18"/>
                <a:gd name="T30" fmla="*/ 6 w 12"/>
                <a:gd name="T31" fmla="*/ 0 h 18"/>
                <a:gd name="T32" fmla="*/ 12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0"/>
                  </a:moveTo>
                  <a:lnTo>
                    <a:pt x="12" y="6"/>
                  </a:lnTo>
                  <a:lnTo>
                    <a:pt x="12" y="12"/>
                  </a:lnTo>
                  <a:lnTo>
                    <a:pt x="6" y="18"/>
                  </a:lnTo>
                  <a:lnTo>
                    <a:pt x="0" y="18"/>
                  </a:lnTo>
                  <a:lnTo>
                    <a:pt x="0" y="12"/>
                  </a:lnTo>
                  <a:lnTo>
                    <a:pt x="0" y="6"/>
                  </a:lnTo>
                  <a:lnTo>
                    <a:pt x="6" y="6"/>
                  </a:lnTo>
                  <a:lnTo>
                    <a:pt x="6" y="0"/>
                  </a:lnTo>
                  <a:lnTo>
                    <a:pt x="12"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74" name="Freeform 753"/>
            <p:cNvSpPr>
              <a:spLocks/>
            </p:cNvSpPr>
            <p:nvPr/>
          </p:nvSpPr>
          <p:spPr bwMode="auto">
            <a:xfrm>
              <a:off x="5149" y="2043"/>
              <a:ext cx="12" cy="18"/>
            </a:xfrm>
            <a:custGeom>
              <a:avLst/>
              <a:gdLst>
                <a:gd name="T0" fmla="*/ 12 w 12"/>
                <a:gd name="T1" fmla="*/ 12 h 18"/>
                <a:gd name="T2" fmla="*/ 12 w 12"/>
                <a:gd name="T3" fmla="*/ 12 h 18"/>
                <a:gd name="T4" fmla="*/ 12 w 12"/>
                <a:gd name="T5" fmla="*/ 18 h 18"/>
                <a:gd name="T6" fmla="*/ 6 w 12"/>
                <a:gd name="T7" fmla="*/ 18 h 18"/>
                <a:gd name="T8" fmla="*/ 6 w 12"/>
                <a:gd name="T9" fmla="*/ 18 h 18"/>
                <a:gd name="T10" fmla="*/ 0 w 12"/>
                <a:gd name="T11" fmla="*/ 18 h 18"/>
                <a:gd name="T12" fmla="*/ 0 w 12"/>
                <a:gd name="T13" fmla="*/ 12 h 18"/>
                <a:gd name="T14" fmla="*/ 0 w 12"/>
                <a:gd name="T15" fmla="*/ 12 h 18"/>
                <a:gd name="T16" fmla="*/ 0 w 12"/>
                <a:gd name="T17" fmla="*/ 6 h 18"/>
                <a:gd name="T18" fmla="*/ 0 w 12"/>
                <a:gd name="T19" fmla="*/ 6 h 18"/>
                <a:gd name="T20" fmla="*/ 6 w 12"/>
                <a:gd name="T21" fmla="*/ 0 h 18"/>
                <a:gd name="T22" fmla="*/ 6 w 12"/>
                <a:gd name="T23" fmla="*/ 0 h 18"/>
                <a:gd name="T24" fmla="*/ 12 w 12"/>
                <a:gd name="T25" fmla="*/ 0 h 18"/>
                <a:gd name="T26" fmla="*/ 12 w 12"/>
                <a:gd name="T27" fmla="*/ 0 h 18"/>
                <a:gd name="T28" fmla="*/ 12 w 12"/>
                <a:gd name="T29" fmla="*/ 6 h 18"/>
                <a:gd name="T30" fmla="*/ 12 w 12"/>
                <a:gd name="T31" fmla="*/ 6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18"/>
                  </a:lnTo>
                  <a:lnTo>
                    <a:pt x="6" y="18"/>
                  </a:lnTo>
                  <a:lnTo>
                    <a:pt x="0" y="18"/>
                  </a:lnTo>
                  <a:lnTo>
                    <a:pt x="0" y="12"/>
                  </a:lnTo>
                  <a:lnTo>
                    <a:pt x="0" y="6"/>
                  </a:lnTo>
                  <a:lnTo>
                    <a:pt x="6" y="0"/>
                  </a:lnTo>
                  <a:lnTo>
                    <a:pt x="12" y="0"/>
                  </a:lnTo>
                  <a:lnTo>
                    <a:pt x="12" y="6"/>
                  </a:lnTo>
                  <a:lnTo>
                    <a:pt x="12"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75" name="Freeform 754"/>
            <p:cNvSpPr>
              <a:spLocks/>
            </p:cNvSpPr>
            <p:nvPr/>
          </p:nvSpPr>
          <p:spPr bwMode="auto">
            <a:xfrm>
              <a:off x="5131" y="2043"/>
              <a:ext cx="12" cy="12"/>
            </a:xfrm>
            <a:custGeom>
              <a:avLst/>
              <a:gdLst>
                <a:gd name="T0" fmla="*/ 0 w 12"/>
                <a:gd name="T1" fmla="*/ 12 h 12"/>
                <a:gd name="T2" fmla="*/ 0 w 12"/>
                <a:gd name="T3" fmla="*/ 6 h 12"/>
                <a:gd name="T4" fmla="*/ 0 w 12"/>
                <a:gd name="T5" fmla="*/ 6 h 12"/>
                <a:gd name="T6" fmla="*/ 0 w 12"/>
                <a:gd name="T7" fmla="*/ 6 h 12"/>
                <a:gd name="T8" fmla="*/ 0 w 12"/>
                <a:gd name="T9" fmla="*/ 0 h 12"/>
                <a:gd name="T10" fmla="*/ 0 w 12"/>
                <a:gd name="T11" fmla="*/ 0 h 12"/>
                <a:gd name="T12" fmla="*/ 6 w 12"/>
                <a:gd name="T13" fmla="*/ 0 h 12"/>
                <a:gd name="T14" fmla="*/ 6 w 12"/>
                <a:gd name="T15" fmla="*/ 0 h 12"/>
                <a:gd name="T16" fmla="*/ 12 w 12"/>
                <a:gd name="T17" fmla="*/ 0 h 12"/>
                <a:gd name="T18" fmla="*/ 12 w 12"/>
                <a:gd name="T19" fmla="*/ 0 h 12"/>
                <a:gd name="T20" fmla="*/ 12 w 12"/>
                <a:gd name="T21" fmla="*/ 0 h 12"/>
                <a:gd name="T22" fmla="*/ 12 w 12"/>
                <a:gd name="T23" fmla="*/ 6 h 12"/>
                <a:gd name="T24" fmla="*/ 12 w 12"/>
                <a:gd name="T25" fmla="*/ 6 h 12"/>
                <a:gd name="T26" fmla="*/ 12 w 12"/>
                <a:gd name="T27" fmla="*/ 12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0" y="0"/>
                  </a:lnTo>
                  <a:lnTo>
                    <a:pt x="6" y="0"/>
                  </a:lnTo>
                  <a:lnTo>
                    <a:pt x="12" y="0"/>
                  </a:lnTo>
                  <a:lnTo>
                    <a:pt x="12" y="6"/>
                  </a:lnTo>
                  <a:lnTo>
                    <a:pt x="12" y="12"/>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76" name="Freeform 755"/>
            <p:cNvSpPr>
              <a:spLocks/>
            </p:cNvSpPr>
            <p:nvPr/>
          </p:nvSpPr>
          <p:spPr bwMode="auto">
            <a:xfrm>
              <a:off x="5191" y="1965"/>
              <a:ext cx="120" cy="84"/>
            </a:xfrm>
            <a:custGeom>
              <a:avLst/>
              <a:gdLst>
                <a:gd name="T0" fmla="*/ 0 w 120"/>
                <a:gd name="T1" fmla="*/ 66 h 84"/>
                <a:gd name="T2" fmla="*/ 0 w 120"/>
                <a:gd name="T3" fmla="*/ 72 h 84"/>
                <a:gd name="T4" fmla="*/ 0 w 120"/>
                <a:gd name="T5" fmla="*/ 72 h 84"/>
                <a:gd name="T6" fmla="*/ 6 w 120"/>
                <a:gd name="T7" fmla="*/ 66 h 84"/>
                <a:gd name="T8" fmla="*/ 18 w 120"/>
                <a:gd name="T9" fmla="*/ 72 h 84"/>
                <a:gd name="T10" fmla="*/ 42 w 120"/>
                <a:gd name="T11" fmla="*/ 78 h 84"/>
                <a:gd name="T12" fmla="*/ 66 w 120"/>
                <a:gd name="T13" fmla="*/ 84 h 84"/>
                <a:gd name="T14" fmla="*/ 66 w 120"/>
                <a:gd name="T15" fmla="*/ 78 h 84"/>
                <a:gd name="T16" fmla="*/ 48 w 120"/>
                <a:gd name="T17" fmla="*/ 78 h 84"/>
                <a:gd name="T18" fmla="*/ 30 w 120"/>
                <a:gd name="T19" fmla="*/ 72 h 84"/>
                <a:gd name="T20" fmla="*/ 18 w 120"/>
                <a:gd name="T21" fmla="*/ 60 h 84"/>
                <a:gd name="T22" fmla="*/ 18 w 120"/>
                <a:gd name="T23" fmla="*/ 60 h 84"/>
                <a:gd name="T24" fmla="*/ 30 w 120"/>
                <a:gd name="T25" fmla="*/ 54 h 84"/>
                <a:gd name="T26" fmla="*/ 36 w 120"/>
                <a:gd name="T27" fmla="*/ 54 h 84"/>
                <a:gd name="T28" fmla="*/ 54 w 120"/>
                <a:gd name="T29" fmla="*/ 60 h 84"/>
                <a:gd name="T30" fmla="*/ 78 w 120"/>
                <a:gd name="T31" fmla="*/ 66 h 84"/>
                <a:gd name="T32" fmla="*/ 84 w 120"/>
                <a:gd name="T33" fmla="*/ 60 h 84"/>
                <a:gd name="T34" fmla="*/ 78 w 120"/>
                <a:gd name="T35" fmla="*/ 60 h 84"/>
                <a:gd name="T36" fmla="*/ 72 w 120"/>
                <a:gd name="T37" fmla="*/ 60 h 84"/>
                <a:gd name="T38" fmla="*/ 60 w 120"/>
                <a:gd name="T39" fmla="*/ 60 h 84"/>
                <a:gd name="T40" fmla="*/ 48 w 120"/>
                <a:gd name="T41" fmla="*/ 54 h 84"/>
                <a:gd name="T42" fmla="*/ 42 w 120"/>
                <a:gd name="T43" fmla="*/ 48 h 84"/>
                <a:gd name="T44" fmla="*/ 54 w 120"/>
                <a:gd name="T45" fmla="*/ 48 h 84"/>
                <a:gd name="T46" fmla="*/ 60 w 120"/>
                <a:gd name="T47" fmla="*/ 42 h 84"/>
                <a:gd name="T48" fmla="*/ 66 w 120"/>
                <a:gd name="T49" fmla="*/ 42 h 84"/>
                <a:gd name="T50" fmla="*/ 78 w 120"/>
                <a:gd name="T51" fmla="*/ 48 h 84"/>
                <a:gd name="T52" fmla="*/ 84 w 120"/>
                <a:gd name="T53" fmla="*/ 48 h 84"/>
                <a:gd name="T54" fmla="*/ 96 w 120"/>
                <a:gd name="T55" fmla="*/ 54 h 84"/>
                <a:gd name="T56" fmla="*/ 90 w 120"/>
                <a:gd name="T57" fmla="*/ 48 h 84"/>
                <a:gd name="T58" fmla="*/ 78 w 120"/>
                <a:gd name="T59" fmla="*/ 42 h 84"/>
                <a:gd name="T60" fmla="*/ 72 w 120"/>
                <a:gd name="T61" fmla="*/ 42 h 84"/>
                <a:gd name="T62" fmla="*/ 90 w 120"/>
                <a:gd name="T63" fmla="*/ 36 h 84"/>
                <a:gd name="T64" fmla="*/ 108 w 120"/>
                <a:gd name="T65" fmla="*/ 36 h 84"/>
                <a:gd name="T66" fmla="*/ 120 w 120"/>
                <a:gd name="T67" fmla="*/ 30 h 84"/>
                <a:gd name="T68" fmla="*/ 114 w 120"/>
                <a:gd name="T69" fmla="*/ 30 h 84"/>
                <a:gd name="T70" fmla="*/ 96 w 120"/>
                <a:gd name="T71" fmla="*/ 30 h 84"/>
                <a:gd name="T72" fmla="*/ 78 w 120"/>
                <a:gd name="T73" fmla="*/ 30 h 84"/>
                <a:gd name="T74" fmla="*/ 72 w 120"/>
                <a:gd name="T75" fmla="*/ 30 h 84"/>
                <a:gd name="T76" fmla="*/ 84 w 120"/>
                <a:gd name="T77" fmla="*/ 6 h 84"/>
                <a:gd name="T78" fmla="*/ 84 w 120"/>
                <a:gd name="T79" fmla="*/ 0 h 84"/>
                <a:gd name="T80" fmla="*/ 78 w 120"/>
                <a:gd name="T81" fmla="*/ 12 h 84"/>
                <a:gd name="T82" fmla="*/ 66 w 120"/>
                <a:gd name="T83" fmla="*/ 24 h 84"/>
                <a:gd name="T84" fmla="*/ 60 w 120"/>
                <a:gd name="T85" fmla="*/ 36 h 84"/>
                <a:gd name="T86" fmla="*/ 54 w 120"/>
                <a:gd name="T87" fmla="*/ 36 h 84"/>
                <a:gd name="T88" fmla="*/ 36 w 120"/>
                <a:gd name="T89" fmla="*/ 42 h 84"/>
                <a:gd name="T90" fmla="*/ 36 w 120"/>
                <a:gd name="T91" fmla="*/ 36 h 84"/>
                <a:gd name="T92" fmla="*/ 42 w 120"/>
                <a:gd name="T93" fmla="*/ 12 h 84"/>
                <a:gd name="T94" fmla="*/ 42 w 120"/>
                <a:gd name="T95" fmla="*/ 6 h 84"/>
                <a:gd name="T96" fmla="*/ 30 w 120"/>
                <a:gd name="T97" fmla="*/ 24 h 84"/>
                <a:gd name="T98" fmla="*/ 24 w 120"/>
                <a:gd name="T99" fmla="*/ 48 h 84"/>
                <a:gd name="T100" fmla="*/ 12 w 120"/>
                <a:gd name="T101" fmla="*/ 60 h 84"/>
                <a:gd name="T102" fmla="*/ 6 w 120"/>
                <a:gd name="T103" fmla="*/ 60 h 84"/>
                <a:gd name="T104" fmla="*/ 12 w 120"/>
                <a:gd name="T105" fmla="*/ 36 h 84"/>
                <a:gd name="T106" fmla="*/ 6 w 120"/>
                <a:gd name="T107" fmla="*/ 30 h 84"/>
                <a:gd name="T108" fmla="*/ 0 w 120"/>
                <a:gd name="T109" fmla="*/ 66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
                <a:gd name="T166" fmla="*/ 0 h 84"/>
                <a:gd name="T167" fmla="*/ 120 w 120"/>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 h="84">
                  <a:moveTo>
                    <a:pt x="0" y="66"/>
                  </a:moveTo>
                  <a:lnTo>
                    <a:pt x="0" y="66"/>
                  </a:lnTo>
                  <a:lnTo>
                    <a:pt x="0" y="72"/>
                  </a:lnTo>
                  <a:lnTo>
                    <a:pt x="6" y="72"/>
                  </a:lnTo>
                  <a:lnTo>
                    <a:pt x="6" y="66"/>
                  </a:lnTo>
                  <a:lnTo>
                    <a:pt x="12" y="66"/>
                  </a:lnTo>
                  <a:lnTo>
                    <a:pt x="12" y="72"/>
                  </a:lnTo>
                  <a:lnTo>
                    <a:pt x="18" y="72"/>
                  </a:lnTo>
                  <a:lnTo>
                    <a:pt x="30" y="72"/>
                  </a:lnTo>
                  <a:lnTo>
                    <a:pt x="36" y="78"/>
                  </a:lnTo>
                  <a:lnTo>
                    <a:pt x="42" y="78"/>
                  </a:lnTo>
                  <a:lnTo>
                    <a:pt x="54" y="84"/>
                  </a:lnTo>
                  <a:lnTo>
                    <a:pt x="60" y="84"/>
                  </a:lnTo>
                  <a:lnTo>
                    <a:pt x="66" y="84"/>
                  </a:lnTo>
                  <a:lnTo>
                    <a:pt x="66" y="78"/>
                  </a:lnTo>
                  <a:lnTo>
                    <a:pt x="72" y="78"/>
                  </a:lnTo>
                  <a:lnTo>
                    <a:pt x="66" y="78"/>
                  </a:lnTo>
                  <a:lnTo>
                    <a:pt x="60" y="78"/>
                  </a:lnTo>
                  <a:lnTo>
                    <a:pt x="48" y="78"/>
                  </a:lnTo>
                  <a:lnTo>
                    <a:pt x="42" y="78"/>
                  </a:lnTo>
                  <a:lnTo>
                    <a:pt x="36" y="72"/>
                  </a:lnTo>
                  <a:lnTo>
                    <a:pt x="30" y="72"/>
                  </a:lnTo>
                  <a:lnTo>
                    <a:pt x="24" y="66"/>
                  </a:lnTo>
                  <a:lnTo>
                    <a:pt x="18" y="66"/>
                  </a:lnTo>
                  <a:lnTo>
                    <a:pt x="18" y="60"/>
                  </a:lnTo>
                  <a:lnTo>
                    <a:pt x="24" y="60"/>
                  </a:lnTo>
                  <a:lnTo>
                    <a:pt x="30" y="54"/>
                  </a:lnTo>
                  <a:lnTo>
                    <a:pt x="36" y="54"/>
                  </a:lnTo>
                  <a:lnTo>
                    <a:pt x="42" y="60"/>
                  </a:lnTo>
                  <a:lnTo>
                    <a:pt x="48" y="60"/>
                  </a:lnTo>
                  <a:lnTo>
                    <a:pt x="54" y="60"/>
                  </a:lnTo>
                  <a:lnTo>
                    <a:pt x="66" y="66"/>
                  </a:lnTo>
                  <a:lnTo>
                    <a:pt x="72" y="66"/>
                  </a:lnTo>
                  <a:lnTo>
                    <a:pt x="78" y="66"/>
                  </a:lnTo>
                  <a:lnTo>
                    <a:pt x="84" y="66"/>
                  </a:lnTo>
                  <a:lnTo>
                    <a:pt x="84" y="60"/>
                  </a:lnTo>
                  <a:lnTo>
                    <a:pt x="78" y="60"/>
                  </a:lnTo>
                  <a:lnTo>
                    <a:pt x="72" y="60"/>
                  </a:lnTo>
                  <a:lnTo>
                    <a:pt x="66" y="60"/>
                  </a:lnTo>
                  <a:lnTo>
                    <a:pt x="60" y="60"/>
                  </a:lnTo>
                  <a:lnTo>
                    <a:pt x="54" y="54"/>
                  </a:lnTo>
                  <a:lnTo>
                    <a:pt x="48" y="54"/>
                  </a:lnTo>
                  <a:lnTo>
                    <a:pt x="42" y="54"/>
                  </a:lnTo>
                  <a:lnTo>
                    <a:pt x="42" y="48"/>
                  </a:lnTo>
                  <a:lnTo>
                    <a:pt x="48" y="48"/>
                  </a:lnTo>
                  <a:lnTo>
                    <a:pt x="54" y="48"/>
                  </a:lnTo>
                  <a:lnTo>
                    <a:pt x="54" y="42"/>
                  </a:lnTo>
                  <a:lnTo>
                    <a:pt x="60" y="42"/>
                  </a:lnTo>
                  <a:lnTo>
                    <a:pt x="66" y="42"/>
                  </a:lnTo>
                  <a:lnTo>
                    <a:pt x="72" y="42"/>
                  </a:lnTo>
                  <a:lnTo>
                    <a:pt x="78" y="48"/>
                  </a:lnTo>
                  <a:lnTo>
                    <a:pt x="84" y="48"/>
                  </a:lnTo>
                  <a:lnTo>
                    <a:pt x="90" y="54"/>
                  </a:lnTo>
                  <a:lnTo>
                    <a:pt x="96" y="54"/>
                  </a:lnTo>
                  <a:lnTo>
                    <a:pt x="90" y="48"/>
                  </a:lnTo>
                  <a:lnTo>
                    <a:pt x="84" y="48"/>
                  </a:lnTo>
                  <a:lnTo>
                    <a:pt x="84" y="42"/>
                  </a:lnTo>
                  <a:lnTo>
                    <a:pt x="78" y="42"/>
                  </a:lnTo>
                  <a:lnTo>
                    <a:pt x="72" y="42"/>
                  </a:lnTo>
                  <a:lnTo>
                    <a:pt x="78" y="42"/>
                  </a:lnTo>
                  <a:lnTo>
                    <a:pt x="84" y="36"/>
                  </a:lnTo>
                  <a:lnTo>
                    <a:pt x="90" y="36"/>
                  </a:lnTo>
                  <a:lnTo>
                    <a:pt x="96" y="36"/>
                  </a:lnTo>
                  <a:lnTo>
                    <a:pt x="102" y="36"/>
                  </a:lnTo>
                  <a:lnTo>
                    <a:pt x="108" y="36"/>
                  </a:lnTo>
                  <a:lnTo>
                    <a:pt x="114" y="30"/>
                  </a:lnTo>
                  <a:lnTo>
                    <a:pt x="120" y="30"/>
                  </a:lnTo>
                  <a:lnTo>
                    <a:pt x="114" y="30"/>
                  </a:lnTo>
                  <a:lnTo>
                    <a:pt x="108" y="30"/>
                  </a:lnTo>
                  <a:lnTo>
                    <a:pt x="96" y="30"/>
                  </a:lnTo>
                  <a:lnTo>
                    <a:pt x="90" y="30"/>
                  </a:lnTo>
                  <a:lnTo>
                    <a:pt x="84" y="30"/>
                  </a:lnTo>
                  <a:lnTo>
                    <a:pt x="78" y="30"/>
                  </a:lnTo>
                  <a:lnTo>
                    <a:pt x="72" y="36"/>
                  </a:lnTo>
                  <a:lnTo>
                    <a:pt x="72" y="30"/>
                  </a:lnTo>
                  <a:lnTo>
                    <a:pt x="72" y="18"/>
                  </a:lnTo>
                  <a:lnTo>
                    <a:pt x="78" y="12"/>
                  </a:lnTo>
                  <a:lnTo>
                    <a:pt x="84" y="6"/>
                  </a:lnTo>
                  <a:lnTo>
                    <a:pt x="84" y="0"/>
                  </a:lnTo>
                  <a:lnTo>
                    <a:pt x="78" y="6"/>
                  </a:lnTo>
                  <a:lnTo>
                    <a:pt x="78" y="12"/>
                  </a:lnTo>
                  <a:lnTo>
                    <a:pt x="72" y="12"/>
                  </a:lnTo>
                  <a:lnTo>
                    <a:pt x="72" y="18"/>
                  </a:lnTo>
                  <a:lnTo>
                    <a:pt x="66" y="24"/>
                  </a:lnTo>
                  <a:lnTo>
                    <a:pt x="66" y="30"/>
                  </a:lnTo>
                  <a:lnTo>
                    <a:pt x="60" y="30"/>
                  </a:lnTo>
                  <a:lnTo>
                    <a:pt x="60" y="36"/>
                  </a:lnTo>
                  <a:lnTo>
                    <a:pt x="54" y="36"/>
                  </a:lnTo>
                  <a:lnTo>
                    <a:pt x="48" y="36"/>
                  </a:lnTo>
                  <a:lnTo>
                    <a:pt x="42" y="42"/>
                  </a:lnTo>
                  <a:lnTo>
                    <a:pt x="36" y="42"/>
                  </a:lnTo>
                  <a:lnTo>
                    <a:pt x="36" y="36"/>
                  </a:lnTo>
                  <a:lnTo>
                    <a:pt x="36" y="24"/>
                  </a:lnTo>
                  <a:lnTo>
                    <a:pt x="42" y="18"/>
                  </a:lnTo>
                  <a:lnTo>
                    <a:pt x="42" y="12"/>
                  </a:lnTo>
                  <a:lnTo>
                    <a:pt x="42" y="6"/>
                  </a:lnTo>
                  <a:lnTo>
                    <a:pt x="36" y="18"/>
                  </a:lnTo>
                  <a:lnTo>
                    <a:pt x="30" y="24"/>
                  </a:lnTo>
                  <a:lnTo>
                    <a:pt x="30" y="36"/>
                  </a:lnTo>
                  <a:lnTo>
                    <a:pt x="24" y="42"/>
                  </a:lnTo>
                  <a:lnTo>
                    <a:pt x="24" y="48"/>
                  </a:lnTo>
                  <a:lnTo>
                    <a:pt x="18" y="54"/>
                  </a:lnTo>
                  <a:lnTo>
                    <a:pt x="12" y="54"/>
                  </a:lnTo>
                  <a:lnTo>
                    <a:pt x="12" y="60"/>
                  </a:lnTo>
                  <a:lnTo>
                    <a:pt x="6" y="60"/>
                  </a:lnTo>
                  <a:lnTo>
                    <a:pt x="6" y="54"/>
                  </a:lnTo>
                  <a:lnTo>
                    <a:pt x="6" y="48"/>
                  </a:lnTo>
                  <a:lnTo>
                    <a:pt x="12" y="36"/>
                  </a:lnTo>
                  <a:lnTo>
                    <a:pt x="12" y="24"/>
                  </a:lnTo>
                  <a:lnTo>
                    <a:pt x="12" y="18"/>
                  </a:lnTo>
                  <a:lnTo>
                    <a:pt x="6" y="30"/>
                  </a:lnTo>
                  <a:lnTo>
                    <a:pt x="6" y="42"/>
                  </a:lnTo>
                  <a:lnTo>
                    <a:pt x="0" y="54"/>
                  </a:lnTo>
                  <a:lnTo>
                    <a:pt x="0" y="6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77" name="Freeform 756"/>
            <p:cNvSpPr>
              <a:spLocks/>
            </p:cNvSpPr>
            <p:nvPr/>
          </p:nvSpPr>
          <p:spPr bwMode="auto">
            <a:xfrm>
              <a:off x="5197" y="2097"/>
              <a:ext cx="84" cy="101"/>
            </a:xfrm>
            <a:custGeom>
              <a:avLst/>
              <a:gdLst>
                <a:gd name="T0" fmla="*/ 0 w 84"/>
                <a:gd name="T1" fmla="*/ 0 h 101"/>
                <a:gd name="T2" fmla="*/ 0 w 84"/>
                <a:gd name="T3" fmla="*/ 6 h 101"/>
                <a:gd name="T4" fmla="*/ 0 w 84"/>
                <a:gd name="T5" fmla="*/ 6 h 101"/>
                <a:gd name="T6" fmla="*/ 6 w 84"/>
                <a:gd name="T7" fmla="*/ 18 h 101"/>
                <a:gd name="T8" fmla="*/ 6 w 84"/>
                <a:gd name="T9" fmla="*/ 24 h 101"/>
                <a:gd name="T10" fmla="*/ 6 w 84"/>
                <a:gd name="T11" fmla="*/ 48 h 101"/>
                <a:gd name="T12" fmla="*/ 12 w 84"/>
                <a:gd name="T13" fmla="*/ 60 h 101"/>
                <a:gd name="T14" fmla="*/ 12 w 84"/>
                <a:gd name="T15" fmla="*/ 60 h 101"/>
                <a:gd name="T16" fmla="*/ 12 w 84"/>
                <a:gd name="T17" fmla="*/ 48 h 101"/>
                <a:gd name="T18" fmla="*/ 12 w 84"/>
                <a:gd name="T19" fmla="*/ 30 h 101"/>
                <a:gd name="T20" fmla="*/ 18 w 84"/>
                <a:gd name="T21" fmla="*/ 30 h 101"/>
                <a:gd name="T22" fmla="*/ 24 w 84"/>
                <a:gd name="T23" fmla="*/ 30 h 101"/>
                <a:gd name="T24" fmla="*/ 30 w 84"/>
                <a:gd name="T25" fmla="*/ 36 h 101"/>
                <a:gd name="T26" fmla="*/ 30 w 84"/>
                <a:gd name="T27" fmla="*/ 42 h 101"/>
                <a:gd name="T28" fmla="*/ 36 w 84"/>
                <a:gd name="T29" fmla="*/ 48 h 101"/>
                <a:gd name="T30" fmla="*/ 36 w 84"/>
                <a:gd name="T31" fmla="*/ 65 h 101"/>
                <a:gd name="T32" fmla="*/ 36 w 84"/>
                <a:gd name="T33" fmla="*/ 77 h 101"/>
                <a:gd name="T34" fmla="*/ 36 w 84"/>
                <a:gd name="T35" fmla="*/ 89 h 101"/>
                <a:gd name="T36" fmla="*/ 36 w 84"/>
                <a:gd name="T37" fmla="*/ 89 h 101"/>
                <a:gd name="T38" fmla="*/ 42 w 84"/>
                <a:gd name="T39" fmla="*/ 89 h 101"/>
                <a:gd name="T40" fmla="*/ 36 w 84"/>
                <a:gd name="T41" fmla="*/ 77 h 101"/>
                <a:gd name="T42" fmla="*/ 42 w 84"/>
                <a:gd name="T43" fmla="*/ 71 h 101"/>
                <a:gd name="T44" fmla="*/ 42 w 84"/>
                <a:gd name="T45" fmla="*/ 65 h 101"/>
                <a:gd name="T46" fmla="*/ 42 w 84"/>
                <a:gd name="T47" fmla="*/ 54 h 101"/>
                <a:gd name="T48" fmla="*/ 48 w 84"/>
                <a:gd name="T49" fmla="*/ 54 h 101"/>
                <a:gd name="T50" fmla="*/ 60 w 84"/>
                <a:gd name="T51" fmla="*/ 71 h 101"/>
                <a:gd name="T52" fmla="*/ 72 w 84"/>
                <a:gd name="T53" fmla="*/ 83 h 101"/>
                <a:gd name="T54" fmla="*/ 78 w 84"/>
                <a:gd name="T55" fmla="*/ 95 h 101"/>
                <a:gd name="T56" fmla="*/ 84 w 84"/>
                <a:gd name="T57" fmla="*/ 95 h 101"/>
                <a:gd name="T58" fmla="*/ 78 w 84"/>
                <a:gd name="T59" fmla="*/ 83 h 101"/>
                <a:gd name="T60" fmla="*/ 72 w 84"/>
                <a:gd name="T61" fmla="*/ 77 h 101"/>
                <a:gd name="T62" fmla="*/ 66 w 84"/>
                <a:gd name="T63" fmla="*/ 65 h 101"/>
                <a:gd name="T64" fmla="*/ 66 w 84"/>
                <a:gd name="T65" fmla="*/ 65 h 101"/>
                <a:gd name="T66" fmla="*/ 60 w 84"/>
                <a:gd name="T67" fmla="*/ 60 h 101"/>
                <a:gd name="T68" fmla="*/ 54 w 84"/>
                <a:gd name="T69" fmla="*/ 54 h 101"/>
                <a:gd name="T70" fmla="*/ 48 w 84"/>
                <a:gd name="T71" fmla="*/ 48 h 101"/>
                <a:gd name="T72" fmla="*/ 48 w 84"/>
                <a:gd name="T73" fmla="*/ 42 h 101"/>
                <a:gd name="T74" fmla="*/ 54 w 84"/>
                <a:gd name="T75" fmla="*/ 48 h 101"/>
                <a:gd name="T76" fmla="*/ 60 w 84"/>
                <a:gd name="T77" fmla="*/ 48 h 101"/>
                <a:gd name="T78" fmla="*/ 66 w 84"/>
                <a:gd name="T79" fmla="*/ 48 h 101"/>
                <a:gd name="T80" fmla="*/ 72 w 84"/>
                <a:gd name="T81" fmla="*/ 54 h 101"/>
                <a:gd name="T82" fmla="*/ 72 w 84"/>
                <a:gd name="T83" fmla="*/ 54 h 101"/>
                <a:gd name="T84" fmla="*/ 72 w 84"/>
                <a:gd name="T85" fmla="*/ 48 h 101"/>
                <a:gd name="T86" fmla="*/ 60 w 84"/>
                <a:gd name="T87" fmla="*/ 42 h 101"/>
                <a:gd name="T88" fmla="*/ 54 w 84"/>
                <a:gd name="T89" fmla="*/ 36 h 101"/>
                <a:gd name="T90" fmla="*/ 42 w 84"/>
                <a:gd name="T91" fmla="*/ 36 h 101"/>
                <a:gd name="T92" fmla="*/ 36 w 84"/>
                <a:gd name="T93" fmla="*/ 30 h 101"/>
                <a:gd name="T94" fmla="*/ 30 w 84"/>
                <a:gd name="T95" fmla="*/ 30 h 101"/>
                <a:gd name="T96" fmla="*/ 24 w 84"/>
                <a:gd name="T97" fmla="*/ 24 h 101"/>
                <a:gd name="T98" fmla="*/ 18 w 84"/>
                <a:gd name="T99" fmla="*/ 18 h 101"/>
                <a:gd name="T100" fmla="*/ 24 w 84"/>
                <a:gd name="T101" fmla="*/ 18 h 101"/>
                <a:gd name="T102" fmla="*/ 30 w 84"/>
                <a:gd name="T103" fmla="*/ 18 h 101"/>
                <a:gd name="T104" fmla="*/ 36 w 84"/>
                <a:gd name="T105" fmla="*/ 18 h 101"/>
                <a:gd name="T106" fmla="*/ 48 w 84"/>
                <a:gd name="T107" fmla="*/ 18 h 101"/>
                <a:gd name="T108" fmla="*/ 54 w 84"/>
                <a:gd name="T109" fmla="*/ 18 h 101"/>
                <a:gd name="T110" fmla="*/ 54 w 84"/>
                <a:gd name="T111" fmla="*/ 18 h 101"/>
                <a:gd name="T112" fmla="*/ 42 w 84"/>
                <a:gd name="T113" fmla="*/ 12 h 101"/>
                <a:gd name="T114" fmla="*/ 36 w 84"/>
                <a:gd name="T115" fmla="*/ 12 h 101"/>
                <a:gd name="T116" fmla="*/ 24 w 84"/>
                <a:gd name="T117" fmla="*/ 12 h 101"/>
                <a:gd name="T118" fmla="*/ 18 w 84"/>
                <a:gd name="T119" fmla="*/ 12 h 101"/>
                <a:gd name="T120" fmla="*/ 6 w 84"/>
                <a:gd name="T121" fmla="*/ 6 h 101"/>
                <a:gd name="T122" fmla="*/ 6 w 84"/>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01"/>
                <a:gd name="T188" fmla="*/ 84 w 84"/>
                <a:gd name="T189" fmla="*/ 101 h 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01">
                  <a:moveTo>
                    <a:pt x="0" y="0"/>
                  </a:moveTo>
                  <a:lnTo>
                    <a:pt x="0" y="0"/>
                  </a:lnTo>
                  <a:lnTo>
                    <a:pt x="0" y="6"/>
                  </a:lnTo>
                  <a:lnTo>
                    <a:pt x="6" y="12"/>
                  </a:lnTo>
                  <a:lnTo>
                    <a:pt x="6" y="18"/>
                  </a:lnTo>
                  <a:lnTo>
                    <a:pt x="6" y="24"/>
                  </a:lnTo>
                  <a:lnTo>
                    <a:pt x="6" y="36"/>
                  </a:lnTo>
                  <a:lnTo>
                    <a:pt x="6" y="48"/>
                  </a:lnTo>
                  <a:lnTo>
                    <a:pt x="12" y="54"/>
                  </a:lnTo>
                  <a:lnTo>
                    <a:pt x="12" y="60"/>
                  </a:lnTo>
                  <a:lnTo>
                    <a:pt x="12" y="48"/>
                  </a:lnTo>
                  <a:lnTo>
                    <a:pt x="12" y="42"/>
                  </a:lnTo>
                  <a:lnTo>
                    <a:pt x="12" y="30"/>
                  </a:lnTo>
                  <a:lnTo>
                    <a:pt x="18" y="24"/>
                  </a:lnTo>
                  <a:lnTo>
                    <a:pt x="18" y="30"/>
                  </a:lnTo>
                  <a:lnTo>
                    <a:pt x="24" y="30"/>
                  </a:lnTo>
                  <a:lnTo>
                    <a:pt x="24" y="36"/>
                  </a:lnTo>
                  <a:lnTo>
                    <a:pt x="30" y="36"/>
                  </a:lnTo>
                  <a:lnTo>
                    <a:pt x="30" y="42"/>
                  </a:lnTo>
                  <a:lnTo>
                    <a:pt x="36" y="48"/>
                  </a:lnTo>
                  <a:lnTo>
                    <a:pt x="36" y="54"/>
                  </a:lnTo>
                  <a:lnTo>
                    <a:pt x="36" y="65"/>
                  </a:lnTo>
                  <a:lnTo>
                    <a:pt x="36" y="71"/>
                  </a:lnTo>
                  <a:lnTo>
                    <a:pt x="36" y="77"/>
                  </a:lnTo>
                  <a:lnTo>
                    <a:pt x="36" y="83"/>
                  </a:lnTo>
                  <a:lnTo>
                    <a:pt x="36" y="89"/>
                  </a:lnTo>
                  <a:lnTo>
                    <a:pt x="42" y="89"/>
                  </a:lnTo>
                  <a:lnTo>
                    <a:pt x="36" y="83"/>
                  </a:lnTo>
                  <a:lnTo>
                    <a:pt x="36" y="77"/>
                  </a:lnTo>
                  <a:lnTo>
                    <a:pt x="42" y="77"/>
                  </a:lnTo>
                  <a:lnTo>
                    <a:pt x="42" y="71"/>
                  </a:lnTo>
                  <a:lnTo>
                    <a:pt x="42" y="65"/>
                  </a:lnTo>
                  <a:lnTo>
                    <a:pt x="42" y="60"/>
                  </a:lnTo>
                  <a:lnTo>
                    <a:pt x="42" y="54"/>
                  </a:lnTo>
                  <a:lnTo>
                    <a:pt x="42" y="48"/>
                  </a:lnTo>
                  <a:lnTo>
                    <a:pt x="48" y="54"/>
                  </a:lnTo>
                  <a:lnTo>
                    <a:pt x="54" y="60"/>
                  </a:lnTo>
                  <a:lnTo>
                    <a:pt x="60" y="71"/>
                  </a:lnTo>
                  <a:lnTo>
                    <a:pt x="66" y="77"/>
                  </a:lnTo>
                  <a:lnTo>
                    <a:pt x="72" y="83"/>
                  </a:lnTo>
                  <a:lnTo>
                    <a:pt x="78" y="89"/>
                  </a:lnTo>
                  <a:lnTo>
                    <a:pt x="78" y="95"/>
                  </a:lnTo>
                  <a:lnTo>
                    <a:pt x="84" y="101"/>
                  </a:lnTo>
                  <a:lnTo>
                    <a:pt x="84" y="95"/>
                  </a:lnTo>
                  <a:lnTo>
                    <a:pt x="78" y="89"/>
                  </a:lnTo>
                  <a:lnTo>
                    <a:pt x="78" y="83"/>
                  </a:lnTo>
                  <a:lnTo>
                    <a:pt x="72" y="77"/>
                  </a:lnTo>
                  <a:lnTo>
                    <a:pt x="66" y="71"/>
                  </a:lnTo>
                  <a:lnTo>
                    <a:pt x="66" y="65"/>
                  </a:lnTo>
                  <a:lnTo>
                    <a:pt x="60" y="60"/>
                  </a:lnTo>
                  <a:lnTo>
                    <a:pt x="54" y="54"/>
                  </a:lnTo>
                  <a:lnTo>
                    <a:pt x="48" y="48"/>
                  </a:lnTo>
                  <a:lnTo>
                    <a:pt x="48" y="42"/>
                  </a:lnTo>
                  <a:lnTo>
                    <a:pt x="54" y="42"/>
                  </a:lnTo>
                  <a:lnTo>
                    <a:pt x="54" y="48"/>
                  </a:lnTo>
                  <a:lnTo>
                    <a:pt x="60" y="48"/>
                  </a:lnTo>
                  <a:lnTo>
                    <a:pt x="66" y="48"/>
                  </a:lnTo>
                  <a:lnTo>
                    <a:pt x="66" y="54"/>
                  </a:lnTo>
                  <a:lnTo>
                    <a:pt x="72" y="54"/>
                  </a:lnTo>
                  <a:lnTo>
                    <a:pt x="72" y="48"/>
                  </a:lnTo>
                  <a:lnTo>
                    <a:pt x="66" y="48"/>
                  </a:lnTo>
                  <a:lnTo>
                    <a:pt x="60" y="42"/>
                  </a:lnTo>
                  <a:lnTo>
                    <a:pt x="54" y="42"/>
                  </a:lnTo>
                  <a:lnTo>
                    <a:pt x="54" y="36"/>
                  </a:lnTo>
                  <a:lnTo>
                    <a:pt x="48" y="36"/>
                  </a:lnTo>
                  <a:lnTo>
                    <a:pt x="42" y="36"/>
                  </a:lnTo>
                  <a:lnTo>
                    <a:pt x="36" y="30"/>
                  </a:lnTo>
                  <a:lnTo>
                    <a:pt x="30" y="30"/>
                  </a:lnTo>
                  <a:lnTo>
                    <a:pt x="24" y="24"/>
                  </a:lnTo>
                  <a:lnTo>
                    <a:pt x="18" y="18"/>
                  </a:lnTo>
                  <a:lnTo>
                    <a:pt x="24" y="18"/>
                  </a:lnTo>
                  <a:lnTo>
                    <a:pt x="30" y="18"/>
                  </a:lnTo>
                  <a:lnTo>
                    <a:pt x="36" y="18"/>
                  </a:lnTo>
                  <a:lnTo>
                    <a:pt x="42" y="18"/>
                  </a:lnTo>
                  <a:lnTo>
                    <a:pt x="48" y="18"/>
                  </a:lnTo>
                  <a:lnTo>
                    <a:pt x="54" y="18"/>
                  </a:lnTo>
                  <a:lnTo>
                    <a:pt x="48" y="12"/>
                  </a:lnTo>
                  <a:lnTo>
                    <a:pt x="42" y="12"/>
                  </a:lnTo>
                  <a:lnTo>
                    <a:pt x="36" y="12"/>
                  </a:lnTo>
                  <a:lnTo>
                    <a:pt x="30" y="12"/>
                  </a:lnTo>
                  <a:lnTo>
                    <a:pt x="24" y="12"/>
                  </a:lnTo>
                  <a:lnTo>
                    <a:pt x="18" y="12"/>
                  </a:lnTo>
                  <a:lnTo>
                    <a:pt x="12" y="12"/>
                  </a:lnTo>
                  <a:lnTo>
                    <a:pt x="6" y="6"/>
                  </a:lnTo>
                  <a:lnTo>
                    <a:pt x="6" y="0"/>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78" name="Freeform 757"/>
            <p:cNvSpPr>
              <a:spLocks/>
            </p:cNvSpPr>
            <p:nvPr/>
          </p:nvSpPr>
          <p:spPr bwMode="auto">
            <a:xfrm>
              <a:off x="5090" y="2079"/>
              <a:ext cx="59" cy="131"/>
            </a:xfrm>
            <a:custGeom>
              <a:avLst/>
              <a:gdLst>
                <a:gd name="T0" fmla="*/ 53 w 59"/>
                <a:gd name="T1" fmla="*/ 24 h 131"/>
                <a:gd name="T2" fmla="*/ 47 w 59"/>
                <a:gd name="T3" fmla="*/ 30 h 131"/>
                <a:gd name="T4" fmla="*/ 47 w 59"/>
                <a:gd name="T5" fmla="*/ 24 h 131"/>
                <a:gd name="T6" fmla="*/ 41 w 59"/>
                <a:gd name="T7" fmla="*/ 36 h 131"/>
                <a:gd name="T8" fmla="*/ 47 w 59"/>
                <a:gd name="T9" fmla="*/ 60 h 131"/>
                <a:gd name="T10" fmla="*/ 53 w 59"/>
                <a:gd name="T11" fmla="*/ 78 h 131"/>
                <a:gd name="T12" fmla="*/ 53 w 59"/>
                <a:gd name="T13" fmla="*/ 78 h 131"/>
                <a:gd name="T14" fmla="*/ 41 w 59"/>
                <a:gd name="T15" fmla="*/ 54 h 131"/>
                <a:gd name="T16" fmla="*/ 30 w 59"/>
                <a:gd name="T17" fmla="*/ 72 h 131"/>
                <a:gd name="T18" fmla="*/ 30 w 59"/>
                <a:gd name="T19" fmla="*/ 95 h 131"/>
                <a:gd name="T20" fmla="*/ 30 w 59"/>
                <a:gd name="T21" fmla="*/ 119 h 131"/>
                <a:gd name="T22" fmla="*/ 24 w 59"/>
                <a:gd name="T23" fmla="*/ 119 h 131"/>
                <a:gd name="T24" fmla="*/ 24 w 59"/>
                <a:gd name="T25" fmla="*/ 101 h 131"/>
                <a:gd name="T26" fmla="*/ 24 w 59"/>
                <a:gd name="T27" fmla="*/ 95 h 131"/>
                <a:gd name="T28" fmla="*/ 18 w 59"/>
                <a:gd name="T29" fmla="*/ 113 h 131"/>
                <a:gd name="T30" fmla="*/ 6 w 59"/>
                <a:gd name="T31" fmla="*/ 125 h 131"/>
                <a:gd name="T32" fmla="*/ 0 w 59"/>
                <a:gd name="T33" fmla="*/ 131 h 131"/>
                <a:gd name="T34" fmla="*/ 6 w 59"/>
                <a:gd name="T35" fmla="*/ 119 h 131"/>
                <a:gd name="T36" fmla="*/ 18 w 59"/>
                <a:gd name="T37" fmla="*/ 95 h 131"/>
                <a:gd name="T38" fmla="*/ 12 w 59"/>
                <a:gd name="T39" fmla="*/ 95 h 131"/>
                <a:gd name="T40" fmla="*/ 6 w 59"/>
                <a:gd name="T41" fmla="*/ 95 h 131"/>
                <a:gd name="T42" fmla="*/ 0 w 59"/>
                <a:gd name="T43" fmla="*/ 101 h 131"/>
                <a:gd name="T44" fmla="*/ 0 w 59"/>
                <a:gd name="T45" fmla="*/ 95 h 131"/>
                <a:gd name="T46" fmla="*/ 6 w 59"/>
                <a:gd name="T47" fmla="*/ 89 h 131"/>
                <a:gd name="T48" fmla="*/ 18 w 59"/>
                <a:gd name="T49" fmla="*/ 89 h 131"/>
                <a:gd name="T50" fmla="*/ 24 w 59"/>
                <a:gd name="T51" fmla="*/ 78 h 131"/>
                <a:gd name="T52" fmla="*/ 35 w 59"/>
                <a:gd name="T53" fmla="*/ 48 h 131"/>
                <a:gd name="T54" fmla="*/ 18 w 59"/>
                <a:gd name="T55" fmla="*/ 48 h 131"/>
                <a:gd name="T56" fmla="*/ 6 w 59"/>
                <a:gd name="T57" fmla="*/ 48 h 131"/>
                <a:gd name="T58" fmla="*/ 0 w 59"/>
                <a:gd name="T59" fmla="*/ 54 h 131"/>
                <a:gd name="T60" fmla="*/ 0 w 59"/>
                <a:gd name="T61" fmla="*/ 48 h 131"/>
                <a:gd name="T62" fmla="*/ 12 w 59"/>
                <a:gd name="T63" fmla="*/ 48 h 131"/>
                <a:gd name="T64" fmla="*/ 24 w 59"/>
                <a:gd name="T65" fmla="*/ 42 h 131"/>
                <a:gd name="T66" fmla="*/ 35 w 59"/>
                <a:gd name="T67" fmla="*/ 36 h 131"/>
                <a:gd name="T68" fmla="*/ 41 w 59"/>
                <a:gd name="T69" fmla="*/ 24 h 131"/>
                <a:gd name="T70" fmla="*/ 30 w 59"/>
                <a:gd name="T71" fmla="*/ 18 h 131"/>
                <a:gd name="T72" fmla="*/ 24 w 59"/>
                <a:gd name="T73" fmla="*/ 24 h 131"/>
                <a:gd name="T74" fmla="*/ 12 w 59"/>
                <a:gd name="T75" fmla="*/ 30 h 131"/>
                <a:gd name="T76" fmla="*/ 6 w 59"/>
                <a:gd name="T77" fmla="*/ 30 h 131"/>
                <a:gd name="T78" fmla="*/ 0 w 59"/>
                <a:gd name="T79" fmla="*/ 30 h 131"/>
                <a:gd name="T80" fmla="*/ 6 w 59"/>
                <a:gd name="T81" fmla="*/ 24 h 131"/>
                <a:gd name="T82" fmla="*/ 18 w 59"/>
                <a:gd name="T83" fmla="*/ 12 h 131"/>
                <a:gd name="T84" fmla="*/ 24 w 59"/>
                <a:gd name="T85" fmla="*/ 6 h 131"/>
                <a:gd name="T86" fmla="*/ 24 w 59"/>
                <a:gd name="T87" fmla="*/ 12 h 131"/>
                <a:gd name="T88" fmla="*/ 30 w 59"/>
                <a:gd name="T89" fmla="*/ 18 h 131"/>
                <a:gd name="T90" fmla="*/ 35 w 59"/>
                <a:gd name="T91" fmla="*/ 18 h 131"/>
                <a:gd name="T92" fmla="*/ 47 w 59"/>
                <a:gd name="T93" fmla="*/ 18 h 131"/>
                <a:gd name="T94" fmla="*/ 47 w 59"/>
                <a:gd name="T95" fmla="*/ 12 h 131"/>
                <a:gd name="T96" fmla="*/ 53 w 59"/>
                <a:gd name="T97" fmla="*/ 0 h 131"/>
                <a:gd name="T98" fmla="*/ 59 w 59"/>
                <a:gd name="T99" fmla="*/ 6 h 131"/>
                <a:gd name="T100" fmla="*/ 53 w 59"/>
                <a:gd name="T101" fmla="*/ 12 h 131"/>
                <a:gd name="T102" fmla="*/ 59 w 59"/>
                <a:gd name="T103" fmla="*/ 18 h 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131"/>
                <a:gd name="T158" fmla="*/ 59 w 59"/>
                <a:gd name="T159" fmla="*/ 131 h 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131">
                  <a:moveTo>
                    <a:pt x="59" y="18"/>
                  </a:moveTo>
                  <a:lnTo>
                    <a:pt x="59" y="18"/>
                  </a:lnTo>
                  <a:lnTo>
                    <a:pt x="53" y="24"/>
                  </a:lnTo>
                  <a:lnTo>
                    <a:pt x="47" y="30"/>
                  </a:lnTo>
                  <a:lnTo>
                    <a:pt x="47" y="24"/>
                  </a:lnTo>
                  <a:lnTo>
                    <a:pt x="47" y="30"/>
                  </a:lnTo>
                  <a:lnTo>
                    <a:pt x="41" y="30"/>
                  </a:lnTo>
                  <a:lnTo>
                    <a:pt x="41" y="36"/>
                  </a:lnTo>
                  <a:lnTo>
                    <a:pt x="41" y="42"/>
                  </a:lnTo>
                  <a:lnTo>
                    <a:pt x="47" y="48"/>
                  </a:lnTo>
                  <a:lnTo>
                    <a:pt x="47" y="60"/>
                  </a:lnTo>
                  <a:lnTo>
                    <a:pt x="53" y="72"/>
                  </a:lnTo>
                  <a:lnTo>
                    <a:pt x="53" y="78"/>
                  </a:lnTo>
                  <a:lnTo>
                    <a:pt x="53" y="83"/>
                  </a:lnTo>
                  <a:lnTo>
                    <a:pt x="53" y="78"/>
                  </a:lnTo>
                  <a:lnTo>
                    <a:pt x="47" y="72"/>
                  </a:lnTo>
                  <a:lnTo>
                    <a:pt x="47" y="66"/>
                  </a:lnTo>
                  <a:lnTo>
                    <a:pt x="41" y="54"/>
                  </a:lnTo>
                  <a:lnTo>
                    <a:pt x="35" y="60"/>
                  </a:lnTo>
                  <a:lnTo>
                    <a:pt x="30" y="72"/>
                  </a:lnTo>
                  <a:lnTo>
                    <a:pt x="30" y="78"/>
                  </a:lnTo>
                  <a:lnTo>
                    <a:pt x="30" y="89"/>
                  </a:lnTo>
                  <a:lnTo>
                    <a:pt x="30" y="95"/>
                  </a:lnTo>
                  <a:lnTo>
                    <a:pt x="30" y="101"/>
                  </a:lnTo>
                  <a:lnTo>
                    <a:pt x="30" y="113"/>
                  </a:lnTo>
                  <a:lnTo>
                    <a:pt x="30" y="119"/>
                  </a:lnTo>
                  <a:lnTo>
                    <a:pt x="24" y="119"/>
                  </a:lnTo>
                  <a:lnTo>
                    <a:pt x="24" y="113"/>
                  </a:lnTo>
                  <a:lnTo>
                    <a:pt x="30" y="107"/>
                  </a:lnTo>
                  <a:lnTo>
                    <a:pt x="24" y="101"/>
                  </a:lnTo>
                  <a:lnTo>
                    <a:pt x="24" y="95"/>
                  </a:lnTo>
                  <a:lnTo>
                    <a:pt x="24" y="101"/>
                  </a:lnTo>
                  <a:lnTo>
                    <a:pt x="18" y="107"/>
                  </a:lnTo>
                  <a:lnTo>
                    <a:pt x="18" y="113"/>
                  </a:lnTo>
                  <a:lnTo>
                    <a:pt x="12" y="119"/>
                  </a:lnTo>
                  <a:lnTo>
                    <a:pt x="12" y="125"/>
                  </a:lnTo>
                  <a:lnTo>
                    <a:pt x="6" y="125"/>
                  </a:lnTo>
                  <a:lnTo>
                    <a:pt x="6" y="131"/>
                  </a:lnTo>
                  <a:lnTo>
                    <a:pt x="0" y="131"/>
                  </a:lnTo>
                  <a:lnTo>
                    <a:pt x="0" y="125"/>
                  </a:lnTo>
                  <a:lnTo>
                    <a:pt x="6" y="125"/>
                  </a:lnTo>
                  <a:lnTo>
                    <a:pt x="6" y="119"/>
                  </a:lnTo>
                  <a:lnTo>
                    <a:pt x="12" y="113"/>
                  </a:lnTo>
                  <a:lnTo>
                    <a:pt x="18" y="101"/>
                  </a:lnTo>
                  <a:lnTo>
                    <a:pt x="18" y="95"/>
                  </a:lnTo>
                  <a:lnTo>
                    <a:pt x="12" y="95"/>
                  </a:lnTo>
                  <a:lnTo>
                    <a:pt x="6" y="95"/>
                  </a:lnTo>
                  <a:lnTo>
                    <a:pt x="0" y="95"/>
                  </a:lnTo>
                  <a:lnTo>
                    <a:pt x="0" y="101"/>
                  </a:lnTo>
                  <a:lnTo>
                    <a:pt x="0" y="95"/>
                  </a:lnTo>
                  <a:lnTo>
                    <a:pt x="6" y="95"/>
                  </a:lnTo>
                  <a:lnTo>
                    <a:pt x="6" y="89"/>
                  </a:lnTo>
                  <a:lnTo>
                    <a:pt x="12" y="89"/>
                  </a:lnTo>
                  <a:lnTo>
                    <a:pt x="18" y="89"/>
                  </a:lnTo>
                  <a:lnTo>
                    <a:pt x="18" y="83"/>
                  </a:lnTo>
                  <a:lnTo>
                    <a:pt x="24" y="83"/>
                  </a:lnTo>
                  <a:lnTo>
                    <a:pt x="24" y="78"/>
                  </a:lnTo>
                  <a:lnTo>
                    <a:pt x="30" y="66"/>
                  </a:lnTo>
                  <a:lnTo>
                    <a:pt x="30" y="54"/>
                  </a:lnTo>
                  <a:lnTo>
                    <a:pt x="35" y="48"/>
                  </a:lnTo>
                  <a:lnTo>
                    <a:pt x="30" y="48"/>
                  </a:lnTo>
                  <a:lnTo>
                    <a:pt x="24" y="48"/>
                  </a:lnTo>
                  <a:lnTo>
                    <a:pt x="18" y="48"/>
                  </a:lnTo>
                  <a:lnTo>
                    <a:pt x="12" y="48"/>
                  </a:lnTo>
                  <a:lnTo>
                    <a:pt x="6" y="48"/>
                  </a:lnTo>
                  <a:lnTo>
                    <a:pt x="6" y="54"/>
                  </a:lnTo>
                  <a:lnTo>
                    <a:pt x="0" y="54"/>
                  </a:lnTo>
                  <a:lnTo>
                    <a:pt x="0" y="48"/>
                  </a:lnTo>
                  <a:lnTo>
                    <a:pt x="6" y="48"/>
                  </a:lnTo>
                  <a:lnTo>
                    <a:pt x="12" y="48"/>
                  </a:lnTo>
                  <a:lnTo>
                    <a:pt x="18" y="42"/>
                  </a:lnTo>
                  <a:lnTo>
                    <a:pt x="24" y="42"/>
                  </a:lnTo>
                  <a:lnTo>
                    <a:pt x="30" y="42"/>
                  </a:lnTo>
                  <a:lnTo>
                    <a:pt x="35" y="42"/>
                  </a:lnTo>
                  <a:lnTo>
                    <a:pt x="35" y="36"/>
                  </a:lnTo>
                  <a:lnTo>
                    <a:pt x="35" y="30"/>
                  </a:lnTo>
                  <a:lnTo>
                    <a:pt x="41" y="30"/>
                  </a:lnTo>
                  <a:lnTo>
                    <a:pt x="41" y="24"/>
                  </a:lnTo>
                  <a:lnTo>
                    <a:pt x="35" y="24"/>
                  </a:lnTo>
                  <a:lnTo>
                    <a:pt x="30" y="18"/>
                  </a:lnTo>
                  <a:lnTo>
                    <a:pt x="30" y="24"/>
                  </a:lnTo>
                  <a:lnTo>
                    <a:pt x="24" y="24"/>
                  </a:lnTo>
                  <a:lnTo>
                    <a:pt x="18" y="24"/>
                  </a:lnTo>
                  <a:lnTo>
                    <a:pt x="12" y="24"/>
                  </a:lnTo>
                  <a:lnTo>
                    <a:pt x="12" y="30"/>
                  </a:lnTo>
                  <a:lnTo>
                    <a:pt x="6" y="30"/>
                  </a:lnTo>
                  <a:lnTo>
                    <a:pt x="0" y="30"/>
                  </a:lnTo>
                  <a:lnTo>
                    <a:pt x="0" y="36"/>
                  </a:lnTo>
                  <a:lnTo>
                    <a:pt x="0" y="30"/>
                  </a:lnTo>
                  <a:lnTo>
                    <a:pt x="6" y="30"/>
                  </a:lnTo>
                  <a:lnTo>
                    <a:pt x="6" y="24"/>
                  </a:lnTo>
                  <a:lnTo>
                    <a:pt x="12" y="18"/>
                  </a:lnTo>
                  <a:lnTo>
                    <a:pt x="18" y="12"/>
                  </a:lnTo>
                  <a:lnTo>
                    <a:pt x="24" y="12"/>
                  </a:lnTo>
                  <a:lnTo>
                    <a:pt x="24" y="6"/>
                  </a:lnTo>
                  <a:lnTo>
                    <a:pt x="24" y="12"/>
                  </a:lnTo>
                  <a:lnTo>
                    <a:pt x="24" y="18"/>
                  </a:lnTo>
                  <a:lnTo>
                    <a:pt x="30" y="18"/>
                  </a:lnTo>
                  <a:lnTo>
                    <a:pt x="35" y="18"/>
                  </a:lnTo>
                  <a:lnTo>
                    <a:pt x="41" y="18"/>
                  </a:lnTo>
                  <a:lnTo>
                    <a:pt x="47" y="18"/>
                  </a:lnTo>
                  <a:lnTo>
                    <a:pt x="47" y="12"/>
                  </a:lnTo>
                  <a:lnTo>
                    <a:pt x="47" y="6"/>
                  </a:lnTo>
                  <a:lnTo>
                    <a:pt x="53" y="6"/>
                  </a:lnTo>
                  <a:lnTo>
                    <a:pt x="53" y="0"/>
                  </a:lnTo>
                  <a:lnTo>
                    <a:pt x="59" y="0"/>
                  </a:lnTo>
                  <a:lnTo>
                    <a:pt x="59" y="6"/>
                  </a:lnTo>
                  <a:lnTo>
                    <a:pt x="53" y="6"/>
                  </a:lnTo>
                  <a:lnTo>
                    <a:pt x="53" y="12"/>
                  </a:lnTo>
                  <a:lnTo>
                    <a:pt x="53" y="18"/>
                  </a:lnTo>
                  <a:lnTo>
                    <a:pt x="59" y="1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79" name="Freeform 758"/>
            <p:cNvSpPr>
              <a:spLocks/>
            </p:cNvSpPr>
            <p:nvPr/>
          </p:nvSpPr>
          <p:spPr bwMode="auto">
            <a:xfrm>
              <a:off x="5149" y="2121"/>
              <a:ext cx="12" cy="18"/>
            </a:xfrm>
            <a:custGeom>
              <a:avLst/>
              <a:gdLst>
                <a:gd name="T0" fmla="*/ 0 w 12"/>
                <a:gd name="T1" fmla="*/ 0 h 18"/>
                <a:gd name="T2" fmla="*/ 0 w 12"/>
                <a:gd name="T3" fmla="*/ 0 h 18"/>
                <a:gd name="T4" fmla="*/ 6 w 12"/>
                <a:gd name="T5" fmla="*/ 0 h 18"/>
                <a:gd name="T6" fmla="*/ 6 w 12"/>
                <a:gd name="T7" fmla="*/ 0 h 18"/>
                <a:gd name="T8" fmla="*/ 6 w 12"/>
                <a:gd name="T9" fmla="*/ 0 h 18"/>
                <a:gd name="T10" fmla="*/ 12 w 12"/>
                <a:gd name="T11" fmla="*/ 6 h 18"/>
                <a:gd name="T12" fmla="*/ 12 w 12"/>
                <a:gd name="T13" fmla="*/ 12 h 18"/>
                <a:gd name="T14" fmla="*/ 12 w 12"/>
                <a:gd name="T15" fmla="*/ 12 h 18"/>
                <a:gd name="T16" fmla="*/ 6 w 12"/>
                <a:gd name="T17" fmla="*/ 18 h 18"/>
                <a:gd name="T18" fmla="*/ 6 w 12"/>
                <a:gd name="T19" fmla="*/ 18 h 18"/>
                <a:gd name="T20" fmla="*/ 6 w 12"/>
                <a:gd name="T21" fmla="*/ 18 h 18"/>
                <a:gd name="T22" fmla="*/ 6 w 12"/>
                <a:gd name="T23" fmla="*/ 18 h 18"/>
                <a:gd name="T24" fmla="*/ 6 w 12"/>
                <a:gd name="T25" fmla="*/ 18 h 18"/>
                <a:gd name="T26" fmla="*/ 6 w 12"/>
                <a:gd name="T27" fmla="*/ 12 h 18"/>
                <a:gd name="T28" fmla="*/ 6 w 12"/>
                <a:gd name="T29" fmla="*/ 12 h 18"/>
                <a:gd name="T30" fmla="*/ 0 w 12"/>
                <a:gd name="T31" fmla="*/ 6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0"/>
                  </a:lnTo>
                  <a:lnTo>
                    <a:pt x="6" y="0"/>
                  </a:lnTo>
                  <a:lnTo>
                    <a:pt x="12" y="6"/>
                  </a:lnTo>
                  <a:lnTo>
                    <a:pt x="12" y="12"/>
                  </a:lnTo>
                  <a:lnTo>
                    <a:pt x="6" y="18"/>
                  </a:lnTo>
                  <a:lnTo>
                    <a:pt x="6" y="12"/>
                  </a:lnTo>
                  <a:lnTo>
                    <a:pt x="0" y="6"/>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80" name="Freeform 759"/>
            <p:cNvSpPr>
              <a:spLocks/>
            </p:cNvSpPr>
            <p:nvPr/>
          </p:nvSpPr>
          <p:spPr bwMode="auto">
            <a:xfrm>
              <a:off x="4899" y="2013"/>
              <a:ext cx="191" cy="114"/>
            </a:xfrm>
            <a:custGeom>
              <a:avLst/>
              <a:gdLst>
                <a:gd name="T0" fmla="*/ 173 w 191"/>
                <a:gd name="T1" fmla="*/ 42 h 114"/>
                <a:gd name="T2" fmla="*/ 155 w 191"/>
                <a:gd name="T3" fmla="*/ 48 h 114"/>
                <a:gd name="T4" fmla="*/ 137 w 191"/>
                <a:gd name="T5" fmla="*/ 78 h 114"/>
                <a:gd name="T6" fmla="*/ 125 w 191"/>
                <a:gd name="T7" fmla="*/ 96 h 114"/>
                <a:gd name="T8" fmla="*/ 101 w 191"/>
                <a:gd name="T9" fmla="*/ 114 h 114"/>
                <a:gd name="T10" fmla="*/ 95 w 191"/>
                <a:gd name="T11" fmla="*/ 114 h 114"/>
                <a:gd name="T12" fmla="*/ 107 w 191"/>
                <a:gd name="T13" fmla="*/ 102 h 114"/>
                <a:gd name="T14" fmla="*/ 131 w 191"/>
                <a:gd name="T15" fmla="*/ 84 h 114"/>
                <a:gd name="T16" fmla="*/ 137 w 191"/>
                <a:gd name="T17" fmla="*/ 60 h 114"/>
                <a:gd name="T18" fmla="*/ 137 w 191"/>
                <a:gd name="T19" fmla="*/ 54 h 114"/>
                <a:gd name="T20" fmla="*/ 125 w 191"/>
                <a:gd name="T21" fmla="*/ 66 h 114"/>
                <a:gd name="T22" fmla="*/ 107 w 191"/>
                <a:gd name="T23" fmla="*/ 72 h 114"/>
                <a:gd name="T24" fmla="*/ 89 w 191"/>
                <a:gd name="T25" fmla="*/ 90 h 114"/>
                <a:gd name="T26" fmla="*/ 59 w 191"/>
                <a:gd name="T27" fmla="*/ 108 h 114"/>
                <a:gd name="T28" fmla="*/ 47 w 191"/>
                <a:gd name="T29" fmla="*/ 108 h 114"/>
                <a:gd name="T30" fmla="*/ 71 w 191"/>
                <a:gd name="T31" fmla="*/ 96 h 114"/>
                <a:gd name="T32" fmla="*/ 95 w 191"/>
                <a:gd name="T33" fmla="*/ 72 h 114"/>
                <a:gd name="T34" fmla="*/ 95 w 191"/>
                <a:gd name="T35" fmla="*/ 66 h 114"/>
                <a:gd name="T36" fmla="*/ 83 w 191"/>
                <a:gd name="T37" fmla="*/ 66 h 114"/>
                <a:gd name="T38" fmla="*/ 71 w 191"/>
                <a:gd name="T39" fmla="*/ 72 h 114"/>
                <a:gd name="T40" fmla="*/ 47 w 191"/>
                <a:gd name="T41" fmla="*/ 78 h 114"/>
                <a:gd name="T42" fmla="*/ 23 w 191"/>
                <a:gd name="T43" fmla="*/ 90 h 114"/>
                <a:gd name="T44" fmla="*/ 12 w 191"/>
                <a:gd name="T45" fmla="*/ 90 h 114"/>
                <a:gd name="T46" fmla="*/ 35 w 191"/>
                <a:gd name="T47" fmla="*/ 84 h 114"/>
                <a:gd name="T48" fmla="*/ 53 w 191"/>
                <a:gd name="T49" fmla="*/ 72 h 114"/>
                <a:gd name="T50" fmla="*/ 35 w 191"/>
                <a:gd name="T51" fmla="*/ 66 h 114"/>
                <a:gd name="T52" fmla="*/ 12 w 191"/>
                <a:gd name="T53" fmla="*/ 66 h 114"/>
                <a:gd name="T54" fmla="*/ 0 w 191"/>
                <a:gd name="T55" fmla="*/ 72 h 114"/>
                <a:gd name="T56" fmla="*/ 17 w 191"/>
                <a:gd name="T57" fmla="*/ 60 h 114"/>
                <a:gd name="T58" fmla="*/ 47 w 191"/>
                <a:gd name="T59" fmla="*/ 60 h 114"/>
                <a:gd name="T60" fmla="*/ 47 w 191"/>
                <a:gd name="T61" fmla="*/ 48 h 114"/>
                <a:gd name="T62" fmla="*/ 23 w 191"/>
                <a:gd name="T63" fmla="*/ 36 h 114"/>
                <a:gd name="T64" fmla="*/ 17 w 191"/>
                <a:gd name="T65" fmla="*/ 30 h 114"/>
                <a:gd name="T66" fmla="*/ 41 w 191"/>
                <a:gd name="T67" fmla="*/ 36 h 114"/>
                <a:gd name="T68" fmla="*/ 65 w 191"/>
                <a:gd name="T69" fmla="*/ 54 h 114"/>
                <a:gd name="T70" fmla="*/ 77 w 191"/>
                <a:gd name="T71" fmla="*/ 54 h 114"/>
                <a:gd name="T72" fmla="*/ 95 w 191"/>
                <a:gd name="T73" fmla="*/ 54 h 114"/>
                <a:gd name="T74" fmla="*/ 89 w 191"/>
                <a:gd name="T75" fmla="*/ 48 h 114"/>
                <a:gd name="T76" fmla="*/ 77 w 191"/>
                <a:gd name="T77" fmla="*/ 30 h 114"/>
                <a:gd name="T78" fmla="*/ 65 w 191"/>
                <a:gd name="T79" fmla="*/ 24 h 114"/>
                <a:gd name="T80" fmla="*/ 59 w 191"/>
                <a:gd name="T81" fmla="*/ 18 h 114"/>
                <a:gd name="T82" fmla="*/ 53 w 191"/>
                <a:gd name="T83" fmla="*/ 12 h 114"/>
                <a:gd name="T84" fmla="*/ 77 w 191"/>
                <a:gd name="T85" fmla="*/ 30 h 114"/>
                <a:gd name="T86" fmla="*/ 101 w 191"/>
                <a:gd name="T87" fmla="*/ 48 h 114"/>
                <a:gd name="T88" fmla="*/ 113 w 191"/>
                <a:gd name="T89" fmla="*/ 54 h 114"/>
                <a:gd name="T90" fmla="*/ 125 w 191"/>
                <a:gd name="T91" fmla="*/ 48 h 114"/>
                <a:gd name="T92" fmla="*/ 137 w 191"/>
                <a:gd name="T93" fmla="*/ 48 h 114"/>
                <a:gd name="T94" fmla="*/ 137 w 191"/>
                <a:gd name="T95" fmla="*/ 42 h 114"/>
                <a:gd name="T96" fmla="*/ 125 w 191"/>
                <a:gd name="T97" fmla="*/ 24 h 114"/>
                <a:gd name="T98" fmla="*/ 101 w 191"/>
                <a:gd name="T99" fmla="*/ 6 h 114"/>
                <a:gd name="T100" fmla="*/ 95 w 191"/>
                <a:gd name="T101" fmla="*/ 0 h 114"/>
                <a:gd name="T102" fmla="*/ 119 w 191"/>
                <a:gd name="T103" fmla="*/ 18 h 114"/>
                <a:gd name="T104" fmla="*/ 143 w 191"/>
                <a:gd name="T105" fmla="*/ 36 h 114"/>
                <a:gd name="T106" fmla="*/ 161 w 191"/>
                <a:gd name="T107" fmla="*/ 36 h 114"/>
                <a:gd name="T108" fmla="*/ 185 w 191"/>
                <a:gd name="T109" fmla="*/ 30 h 114"/>
                <a:gd name="T110" fmla="*/ 185 w 191"/>
                <a:gd name="T111" fmla="*/ 30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14"/>
                <a:gd name="T170" fmla="*/ 191 w 191"/>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14">
                  <a:moveTo>
                    <a:pt x="185" y="36"/>
                  </a:moveTo>
                  <a:lnTo>
                    <a:pt x="179" y="36"/>
                  </a:lnTo>
                  <a:lnTo>
                    <a:pt x="173" y="42"/>
                  </a:lnTo>
                  <a:lnTo>
                    <a:pt x="167" y="42"/>
                  </a:lnTo>
                  <a:lnTo>
                    <a:pt x="161" y="48"/>
                  </a:lnTo>
                  <a:lnTo>
                    <a:pt x="155" y="48"/>
                  </a:lnTo>
                  <a:lnTo>
                    <a:pt x="149" y="54"/>
                  </a:lnTo>
                  <a:lnTo>
                    <a:pt x="149" y="60"/>
                  </a:lnTo>
                  <a:lnTo>
                    <a:pt x="143" y="66"/>
                  </a:lnTo>
                  <a:lnTo>
                    <a:pt x="137" y="78"/>
                  </a:lnTo>
                  <a:lnTo>
                    <a:pt x="131" y="84"/>
                  </a:lnTo>
                  <a:lnTo>
                    <a:pt x="131" y="90"/>
                  </a:lnTo>
                  <a:lnTo>
                    <a:pt x="125" y="90"/>
                  </a:lnTo>
                  <a:lnTo>
                    <a:pt x="125" y="96"/>
                  </a:lnTo>
                  <a:lnTo>
                    <a:pt x="119" y="102"/>
                  </a:lnTo>
                  <a:lnTo>
                    <a:pt x="113" y="108"/>
                  </a:lnTo>
                  <a:lnTo>
                    <a:pt x="107" y="108"/>
                  </a:lnTo>
                  <a:lnTo>
                    <a:pt x="101" y="114"/>
                  </a:lnTo>
                  <a:lnTo>
                    <a:pt x="95" y="114"/>
                  </a:lnTo>
                  <a:lnTo>
                    <a:pt x="101" y="108"/>
                  </a:lnTo>
                  <a:lnTo>
                    <a:pt x="107" y="102"/>
                  </a:lnTo>
                  <a:lnTo>
                    <a:pt x="113" y="96"/>
                  </a:lnTo>
                  <a:lnTo>
                    <a:pt x="119" y="90"/>
                  </a:lnTo>
                  <a:lnTo>
                    <a:pt x="125" y="84"/>
                  </a:lnTo>
                  <a:lnTo>
                    <a:pt x="131" y="84"/>
                  </a:lnTo>
                  <a:lnTo>
                    <a:pt x="131" y="78"/>
                  </a:lnTo>
                  <a:lnTo>
                    <a:pt x="131" y="72"/>
                  </a:lnTo>
                  <a:lnTo>
                    <a:pt x="137" y="66"/>
                  </a:lnTo>
                  <a:lnTo>
                    <a:pt x="137" y="60"/>
                  </a:lnTo>
                  <a:lnTo>
                    <a:pt x="137" y="54"/>
                  </a:lnTo>
                  <a:lnTo>
                    <a:pt x="131" y="60"/>
                  </a:lnTo>
                  <a:lnTo>
                    <a:pt x="125" y="60"/>
                  </a:lnTo>
                  <a:lnTo>
                    <a:pt x="125" y="66"/>
                  </a:lnTo>
                  <a:lnTo>
                    <a:pt x="119" y="66"/>
                  </a:lnTo>
                  <a:lnTo>
                    <a:pt x="113" y="72"/>
                  </a:lnTo>
                  <a:lnTo>
                    <a:pt x="107" y="72"/>
                  </a:lnTo>
                  <a:lnTo>
                    <a:pt x="101" y="78"/>
                  </a:lnTo>
                  <a:lnTo>
                    <a:pt x="95" y="84"/>
                  </a:lnTo>
                  <a:lnTo>
                    <a:pt x="89" y="90"/>
                  </a:lnTo>
                  <a:lnTo>
                    <a:pt x="83" y="96"/>
                  </a:lnTo>
                  <a:lnTo>
                    <a:pt x="71" y="102"/>
                  </a:lnTo>
                  <a:lnTo>
                    <a:pt x="65" y="102"/>
                  </a:lnTo>
                  <a:lnTo>
                    <a:pt x="59" y="108"/>
                  </a:lnTo>
                  <a:lnTo>
                    <a:pt x="53" y="108"/>
                  </a:lnTo>
                  <a:lnTo>
                    <a:pt x="47" y="108"/>
                  </a:lnTo>
                  <a:lnTo>
                    <a:pt x="53" y="108"/>
                  </a:lnTo>
                  <a:lnTo>
                    <a:pt x="59" y="102"/>
                  </a:lnTo>
                  <a:lnTo>
                    <a:pt x="65" y="96"/>
                  </a:lnTo>
                  <a:lnTo>
                    <a:pt x="71" y="96"/>
                  </a:lnTo>
                  <a:lnTo>
                    <a:pt x="83" y="90"/>
                  </a:lnTo>
                  <a:lnTo>
                    <a:pt x="89" y="84"/>
                  </a:lnTo>
                  <a:lnTo>
                    <a:pt x="95" y="78"/>
                  </a:lnTo>
                  <a:lnTo>
                    <a:pt x="95" y="72"/>
                  </a:lnTo>
                  <a:lnTo>
                    <a:pt x="101" y="72"/>
                  </a:lnTo>
                  <a:lnTo>
                    <a:pt x="101" y="66"/>
                  </a:lnTo>
                  <a:lnTo>
                    <a:pt x="95" y="66"/>
                  </a:lnTo>
                  <a:lnTo>
                    <a:pt x="89" y="66"/>
                  </a:lnTo>
                  <a:lnTo>
                    <a:pt x="83" y="66"/>
                  </a:lnTo>
                  <a:lnTo>
                    <a:pt x="77" y="66"/>
                  </a:lnTo>
                  <a:lnTo>
                    <a:pt x="77" y="72"/>
                  </a:lnTo>
                  <a:lnTo>
                    <a:pt x="71" y="72"/>
                  </a:lnTo>
                  <a:lnTo>
                    <a:pt x="65" y="72"/>
                  </a:lnTo>
                  <a:lnTo>
                    <a:pt x="59" y="78"/>
                  </a:lnTo>
                  <a:lnTo>
                    <a:pt x="47" y="78"/>
                  </a:lnTo>
                  <a:lnTo>
                    <a:pt x="41" y="84"/>
                  </a:lnTo>
                  <a:lnTo>
                    <a:pt x="35" y="84"/>
                  </a:lnTo>
                  <a:lnTo>
                    <a:pt x="29" y="90"/>
                  </a:lnTo>
                  <a:lnTo>
                    <a:pt x="23" y="90"/>
                  </a:lnTo>
                  <a:lnTo>
                    <a:pt x="17" y="90"/>
                  </a:lnTo>
                  <a:lnTo>
                    <a:pt x="12" y="90"/>
                  </a:lnTo>
                  <a:lnTo>
                    <a:pt x="17" y="90"/>
                  </a:lnTo>
                  <a:lnTo>
                    <a:pt x="23" y="84"/>
                  </a:lnTo>
                  <a:lnTo>
                    <a:pt x="29" y="84"/>
                  </a:lnTo>
                  <a:lnTo>
                    <a:pt x="35" y="84"/>
                  </a:lnTo>
                  <a:lnTo>
                    <a:pt x="41" y="78"/>
                  </a:lnTo>
                  <a:lnTo>
                    <a:pt x="47" y="78"/>
                  </a:lnTo>
                  <a:lnTo>
                    <a:pt x="53" y="72"/>
                  </a:lnTo>
                  <a:lnTo>
                    <a:pt x="59" y="66"/>
                  </a:lnTo>
                  <a:lnTo>
                    <a:pt x="53" y="66"/>
                  </a:lnTo>
                  <a:lnTo>
                    <a:pt x="41" y="66"/>
                  </a:lnTo>
                  <a:lnTo>
                    <a:pt x="35" y="66"/>
                  </a:lnTo>
                  <a:lnTo>
                    <a:pt x="29" y="66"/>
                  </a:lnTo>
                  <a:lnTo>
                    <a:pt x="23" y="66"/>
                  </a:lnTo>
                  <a:lnTo>
                    <a:pt x="12" y="66"/>
                  </a:lnTo>
                  <a:lnTo>
                    <a:pt x="6" y="72"/>
                  </a:lnTo>
                  <a:lnTo>
                    <a:pt x="0" y="72"/>
                  </a:lnTo>
                  <a:lnTo>
                    <a:pt x="0" y="66"/>
                  </a:lnTo>
                  <a:lnTo>
                    <a:pt x="6" y="66"/>
                  </a:lnTo>
                  <a:lnTo>
                    <a:pt x="12" y="66"/>
                  </a:lnTo>
                  <a:lnTo>
                    <a:pt x="17" y="60"/>
                  </a:lnTo>
                  <a:lnTo>
                    <a:pt x="23" y="60"/>
                  </a:lnTo>
                  <a:lnTo>
                    <a:pt x="29" y="60"/>
                  </a:lnTo>
                  <a:lnTo>
                    <a:pt x="41" y="60"/>
                  </a:lnTo>
                  <a:lnTo>
                    <a:pt x="47" y="60"/>
                  </a:lnTo>
                  <a:lnTo>
                    <a:pt x="53" y="60"/>
                  </a:lnTo>
                  <a:lnTo>
                    <a:pt x="53" y="54"/>
                  </a:lnTo>
                  <a:lnTo>
                    <a:pt x="47" y="54"/>
                  </a:lnTo>
                  <a:lnTo>
                    <a:pt x="47" y="48"/>
                  </a:lnTo>
                  <a:lnTo>
                    <a:pt x="41" y="42"/>
                  </a:lnTo>
                  <a:lnTo>
                    <a:pt x="35" y="42"/>
                  </a:lnTo>
                  <a:lnTo>
                    <a:pt x="29" y="36"/>
                  </a:lnTo>
                  <a:lnTo>
                    <a:pt x="23" y="36"/>
                  </a:lnTo>
                  <a:lnTo>
                    <a:pt x="17" y="30"/>
                  </a:lnTo>
                  <a:lnTo>
                    <a:pt x="23" y="30"/>
                  </a:lnTo>
                  <a:lnTo>
                    <a:pt x="29" y="30"/>
                  </a:lnTo>
                  <a:lnTo>
                    <a:pt x="35" y="36"/>
                  </a:lnTo>
                  <a:lnTo>
                    <a:pt x="41" y="36"/>
                  </a:lnTo>
                  <a:lnTo>
                    <a:pt x="47" y="42"/>
                  </a:lnTo>
                  <a:lnTo>
                    <a:pt x="53" y="48"/>
                  </a:lnTo>
                  <a:lnTo>
                    <a:pt x="59" y="48"/>
                  </a:lnTo>
                  <a:lnTo>
                    <a:pt x="65" y="54"/>
                  </a:lnTo>
                  <a:lnTo>
                    <a:pt x="71" y="54"/>
                  </a:lnTo>
                  <a:lnTo>
                    <a:pt x="77" y="54"/>
                  </a:lnTo>
                  <a:lnTo>
                    <a:pt x="83" y="54"/>
                  </a:lnTo>
                  <a:lnTo>
                    <a:pt x="89" y="54"/>
                  </a:lnTo>
                  <a:lnTo>
                    <a:pt x="95" y="54"/>
                  </a:lnTo>
                  <a:lnTo>
                    <a:pt x="89" y="48"/>
                  </a:lnTo>
                  <a:lnTo>
                    <a:pt x="83" y="42"/>
                  </a:lnTo>
                  <a:lnTo>
                    <a:pt x="83" y="36"/>
                  </a:lnTo>
                  <a:lnTo>
                    <a:pt x="77" y="36"/>
                  </a:lnTo>
                  <a:lnTo>
                    <a:pt x="77" y="30"/>
                  </a:lnTo>
                  <a:lnTo>
                    <a:pt x="71" y="30"/>
                  </a:lnTo>
                  <a:lnTo>
                    <a:pt x="71" y="24"/>
                  </a:lnTo>
                  <a:lnTo>
                    <a:pt x="65" y="24"/>
                  </a:lnTo>
                  <a:lnTo>
                    <a:pt x="59" y="24"/>
                  </a:lnTo>
                  <a:lnTo>
                    <a:pt x="59" y="18"/>
                  </a:lnTo>
                  <a:lnTo>
                    <a:pt x="53" y="18"/>
                  </a:lnTo>
                  <a:lnTo>
                    <a:pt x="53" y="12"/>
                  </a:lnTo>
                  <a:lnTo>
                    <a:pt x="59" y="18"/>
                  </a:lnTo>
                  <a:lnTo>
                    <a:pt x="65" y="18"/>
                  </a:lnTo>
                  <a:lnTo>
                    <a:pt x="71" y="24"/>
                  </a:lnTo>
                  <a:lnTo>
                    <a:pt x="77" y="30"/>
                  </a:lnTo>
                  <a:lnTo>
                    <a:pt x="83" y="36"/>
                  </a:lnTo>
                  <a:lnTo>
                    <a:pt x="89" y="36"/>
                  </a:lnTo>
                  <a:lnTo>
                    <a:pt x="95" y="42"/>
                  </a:lnTo>
                  <a:lnTo>
                    <a:pt x="101" y="48"/>
                  </a:lnTo>
                  <a:lnTo>
                    <a:pt x="107" y="54"/>
                  </a:lnTo>
                  <a:lnTo>
                    <a:pt x="113" y="54"/>
                  </a:lnTo>
                  <a:lnTo>
                    <a:pt x="119" y="54"/>
                  </a:lnTo>
                  <a:lnTo>
                    <a:pt x="125" y="48"/>
                  </a:lnTo>
                  <a:lnTo>
                    <a:pt x="131" y="48"/>
                  </a:lnTo>
                  <a:lnTo>
                    <a:pt x="137" y="48"/>
                  </a:lnTo>
                  <a:lnTo>
                    <a:pt x="137" y="42"/>
                  </a:lnTo>
                  <a:lnTo>
                    <a:pt x="137" y="36"/>
                  </a:lnTo>
                  <a:lnTo>
                    <a:pt x="131" y="36"/>
                  </a:lnTo>
                  <a:lnTo>
                    <a:pt x="125" y="30"/>
                  </a:lnTo>
                  <a:lnTo>
                    <a:pt x="125" y="24"/>
                  </a:lnTo>
                  <a:lnTo>
                    <a:pt x="119" y="18"/>
                  </a:lnTo>
                  <a:lnTo>
                    <a:pt x="113" y="12"/>
                  </a:lnTo>
                  <a:lnTo>
                    <a:pt x="107" y="12"/>
                  </a:lnTo>
                  <a:lnTo>
                    <a:pt x="101" y="6"/>
                  </a:lnTo>
                  <a:lnTo>
                    <a:pt x="95" y="6"/>
                  </a:lnTo>
                  <a:lnTo>
                    <a:pt x="95" y="0"/>
                  </a:lnTo>
                  <a:lnTo>
                    <a:pt x="101" y="6"/>
                  </a:lnTo>
                  <a:lnTo>
                    <a:pt x="107" y="6"/>
                  </a:lnTo>
                  <a:lnTo>
                    <a:pt x="113" y="12"/>
                  </a:lnTo>
                  <a:lnTo>
                    <a:pt x="119" y="18"/>
                  </a:lnTo>
                  <a:lnTo>
                    <a:pt x="125" y="24"/>
                  </a:lnTo>
                  <a:lnTo>
                    <a:pt x="131" y="30"/>
                  </a:lnTo>
                  <a:lnTo>
                    <a:pt x="137" y="30"/>
                  </a:lnTo>
                  <a:lnTo>
                    <a:pt x="143" y="36"/>
                  </a:lnTo>
                  <a:lnTo>
                    <a:pt x="149" y="36"/>
                  </a:lnTo>
                  <a:lnTo>
                    <a:pt x="155" y="36"/>
                  </a:lnTo>
                  <a:lnTo>
                    <a:pt x="161" y="36"/>
                  </a:lnTo>
                  <a:lnTo>
                    <a:pt x="167" y="36"/>
                  </a:lnTo>
                  <a:lnTo>
                    <a:pt x="173" y="30"/>
                  </a:lnTo>
                  <a:lnTo>
                    <a:pt x="179" y="30"/>
                  </a:lnTo>
                  <a:lnTo>
                    <a:pt x="185" y="30"/>
                  </a:lnTo>
                  <a:lnTo>
                    <a:pt x="191" y="30"/>
                  </a:lnTo>
                  <a:lnTo>
                    <a:pt x="185" y="30"/>
                  </a:lnTo>
                  <a:lnTo>
                    <a:pt x="185" y="3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81" name="Freeform 760"/>
            <p:cNvSpPr>
              <a:spLocks/>
            </p:cNvSpPr>
            <p:nvPr/>
          </p:nvSpPr>
          <p:spPr bwMode="auto">
            <a:xfrm>
              <a:off x="5000" y="1899"/>
              <a:ext cx="131" cy="126"/>
            </a:xfrm>
            <a:custGeom>
              <a:avLst/>
              <a:gdLst>
                <a:gd name="T0" fmla="*/ 120 w 131"/>
                <a:gd name="T1" fmla="*/ 120 h 126"/>
                <a:gd name="T2" fmla="*/ 114 w 131"/>
                <a:gd name="T3" fmla="*/ 114 h 126"/>
                <a:gd name="T4" fmla="*/ 102 w 131"/>
                <a:gd name="T5" fmla="*/ 114 h 126"/>
                <a:gd name="T6" fmla="*/ 78 w 131"/>
                <a:gd name="T7" fmla="*/ 114 h 126"/>
                <a:gd name="T8" fmla="*/ 54 w 131"/>
                <a:gd name="T9" fmla="*/ 114 h 126"/>
                <a:gd name="T10" fmla="*/ 36 w 131"/>
                <a:gd name="T11" fmla="*/ 108 h 126"/>
                <a:gd name="T12" fmla="*/ 48 w 131"/>
                <a:gd name="T13" fmla="*/ 108 h 126"/>
                <a:gd name="T14" fmla="*/ 66 w 131"/>
                <a:gd name="T15" fmla="*/ 108 h 126"/>
                <a:gd name="T16" fmla="*/ 90 w 131"/>
                <a:gd name="T17" fmla="*/ 108 h 126"/>
                <a:gd name="T18" fmla="*/ 96 w 131"/>
                <a:gd name="T19" fmla="*/ 102 h 126"/>
                <a:gd name="T20" fmla="*/ 84 w 131"/>
                <a:gd name="T21" fmla="*/ 96 h 126"/>
                <a:gd name="T22" fmla="*/ 72 w 131"/>
                <a:gd name="T23" fmla="*/ 90 h 126"/>
                <a:gd name="T24" fmla="*/ 60 w 131"/>
                <a:gd name="T25" fmla="*/ 90 h 126"/>
                <a:gd name="T26" fmla="*/ 30 w 131"/>
                <a:gd name="T27" fmla="*/ 84 h 126"/>
                <a:gd name="T28" fmla="*/ 12 w 131"/>
                <a:gd name="T29" fmla="*/ 72 h 126"/>
                <a:gd name="T30" fmla="*/ 12 w 131"/>
                <a:gd name="T31" fmla="*/ 72 h 126"/>
                <a:gd name="T32" fmla="*/ 24 w 131"/>
                <a:gd name="T33" fmla="*/ 78 h 126"/>
                <a:gd name="T34" fmla="*/ 48 w 131"/>
                <a:gd name="T35" fmla="*/ 84 h 126"/>
                <a:gd name="T36" fmla="*/ 66 w 131"/>
                <a:gd name="T37" fmla="*/ 84 h 126"/>
                <a:gd name="T38" fmla="*/ 48 w 131"/>
                <a:gd name="T39" fmla="*/ 72 h 126"/>
                <a:gd name="T40" fmla="*/ 36 w 131"/>
                <a:gd name="T41" fmla="*/ 66 h 126"/>
                <a:gd name="T42" fmla="*/ 18 w 131"/>
                <a:gd name="T43" fmla="*/ 60 h 126"/>
                <a:gd name="T44" fmla="*/ 0 w 131"/>
                <a:gd name="T45" fmla="*/ 36 h 126"/>
                <a:gd name="T46" fmla="*/ 18 w 131"/>
                <a:gd name="T47" fmla="*/ 48 h 126"/>
                <a:gd name="T48" fmla="*/ 30 w 131"/>
                <a:gd name="T49" fmla="*/ 54 h 126"/>
                <a:gd name="T50" fmla="*/ 36 w 131"/>
                <a:gd name="T51" fmla="*/ 54 h 126"/>
                <a:gd name="T52" fmla="*/ 18 w 131"/>
                <a:gd name="T53" fmla="*/ 30 h 126"/>
                <a:gd name="T54" fmla="*/ 12 w 131"/>
                <a:gd name="T55" fmla="*/ 18 h 126"/>
                <a:gd name="T56" fmla="*/ 6 w 131"/>
                <a:gd name="T57" fmla="*/ 12 h 126"/>
                <a:gd name="T58" fmla="*/ 12 w 131"/>
                <a:gd name="T59" fmla="*/ 6 h 126"/>
                <a:gd name="T60" fmla="*/ 24 w 131"/>
                <a:gd name="T61" fmla="*/ 30 h 126"/>
                <a:gd name="T62" fmla="*/ 42 w 131"/>
                <a:gd name="T63" fmla="*/ 54 h 126"/>
                <a:gd name="T64" fmla="*/ 48 w 131"/>
                <a:gd name="T65" fmla="*/ 54 h 126"/>
                <a:gd name="T66" fmla="*/ 48 w 131"/>
                <a:gd name="T67" fmla="*/ 42 h 126"/>
                <a:gd name="T68" fmla="*/ 42 w 131"/>
                <a:gd name="T69" fmla="*/ 18 h 126"/>
                <a:gd name="T70" fmla="*/ 42 w 131"/>
                <a:gd name="T71" fmla="*/ 18 h 126"/>
                <a:gd name="T72" fmla="*/ 54 w 131"/>
                <a:gd name="T73" fmla="*/ 42 h 126"/>
                <a:gd name="T74" fmla="*/ 60 w 131"/>
                <a:gd name="T75" fmla="*/ 66 h 126"/>
                <a:gd name="T76" fmla="*/ 66 w 131"/>
                <a:gd name="T77" fmla="*/ 72 h 126"/>
                <a:gd name="T78" fmla="*/ 72 w 131"/>
                <a:gd name="T79" fmla="*/ 78 h 126"/>
                <a:gd name="T80" fmla="*/ 78 w 131"/>
                <a:gd name="T81" fmla="*/ 84 h 126"/>
                <a:gd name="T82" fmla="*/ 84 w 131"/>
                <a:gd name="T83" fmla="*/ 72 h 126"/>
                <a:gd name="T84" fmla="*/ 72 w 131"/>
                <a:gd name="T85" fmla="*/ 36 h 126"/>
                <a:gd name="T86" fmla="*/ 72 w 131"/>
                <a:gd name="T87" fmla="*/ 30 h 126"/>
                <a:gd name="T88" fmla="*/ 78 w 131"/>
                <a:gd name="T89" fmla="*/ 42 h 126"/>
                <a:gd name="T90" fmla="*/ 84 w 131"/>
                <a:gd name="T91" fmla="*/ 60 h 126"/>
                <a:gd name="T92" fmla="*/ 84 w 131"/>
                <a:gd name="T93" fmla="*/ 84 h 126"/>
                <a:gd name="T94" fmla="*/ 90 w 131"/>
                <a:gd name="T95" fmla="*/ 96 h 126"/>
                <a:gd name="T96" fmla="*/ 102 w 131"/>
                <a:gd name="T97" fmla="*/ 96 h 126"/>
                <a:gd name="T98" fmla="*/ 108 w 131"/>
                <a:gd name="T99" fmla="*/ 96 h 126"/>
                <a:gd name="T100" fmla="*/ 108 w 131"/>
                <a:gd name="T101" fmla="*/ 72 h 126"/>
                <a:gd name="T102" fmla="*/ 102 w 131"/>
                <a:gd name="T103" fmla="*/ 48 h 126"/>
                <a:gd name="T104" fmla="*/ 102 w 131"/>
                <a:gd name="T105" fmla="*/ 42 h 126"/>
                <a:gd name="T106" fmla="*/ 108 w 131"/>
                <a:gd name="T107" fmla="*/ 60 h 126"/>
                <a:gd name="T108" fmla="*/ 114 w 131"/>
                <a:gd name="T109" fmla="*/ 102 h 126"/>
                <a:gd name="T110" fmla="*/ 120 w 131"/>
                <a:gd name="T111" fmla="*/ 114 h 126"/>
                <a:gd name="T112" fmla="*/ 125 w 131"/>
                <a:gd name="T113" fmla="*/ 126 h 126"/>
                <a:gd name="T114" fmla="*/ 131 w 131"/>
                <a:gd name="T115" fmla="*/ 126 h 126"/>
                <a:gd name="T116" fmla="*/ 125 w 131"/>
                <a:gd name="T117" fmla="*/ 126 h 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1"/>
                <a:gd name="T178" fmla="*/ 0 h 126"/>
                <a:gd name="T179" fmla="*/ 131 w 131"/>
                <a:gd name="T180" fmla="*/ 126 h 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1" h="126">
                  <a:moveTo>
                    <a:pt x="125" y="126"/>
                  </a:moveTo>
                  <a:lnTo>
                    <a:pt x="120" y="126"/>
                  </a:lnTo>
                  <a:lnTo>
                    <a:pt x="120" y="120"/>
                  </a:lnTo>
                  <a:lnTo>
                    <a:pt x="114" y="114"/>
                  </a:lnTo>
                  <a:lnTo>
                    <a:pt x="108" y="114"/>
                  </a:lnTo>
                  <a:lnTo>
                    <a:pt x="102" y="114"/>
                  </a:lnTo>
                  <a:lnTo>
                    <a:pt x="96" y="114"/>
                  </a:lnTo>
                  <a:lnTo>
                    <a:pt x="90" y="114"/>
                  </a:lnTo>
                  <a:lnTo>
                    <a:pt x="78" y="114"/>
                  </a:lnTo>
                  <a:lnTo>
                    <a:pt x="72" y="114"/>
                  </a:lnTo>
                  <a:lnTo>
                    <a:pt x="60" y="114"/>
                  </a:lnTo>
                  <a:lnTo>
                    <a:pt x="54" y="114"/>
                  </a:lnTo>
                  <a:lnTo>
                    <a:pt x="42" y="108"/>
                  </a:lnTo>
                  <a:lnTo>
                    <a:pt x="36" y="108"/>
                  </a:lnTo>
                  <a:lnTo>
                    <a:pt x="42" y="108"/>
                  </a:lnTo>
                  <a:lnTo>
                    <a:pt x="48" y="108"/>
                  </a:lnTo>
                  <a:lnTo>
                    <a:pt x="54" y="108"/>
                  </a:lnTo>
                  <a:lnTo>
                    <a:pt x="66" y="108"/>
                  </a:lnTo>
                  <a:lnTo>
                    <a:pt x="72" y="108"/>
                  </a:lnTo>
                  <a:lnTo>
                    <a:pt x="84" y="108"/>
                  </a:lnTo>
                  <a:lnTo>
                    <a:pt x="90" y="108"/>
                  </a:lnTo>
                  <a:lnTo>
                    <a:pt x="96" y="108"/>
                  </a:lnTo>
                  <a:lnTo>
                    <a:pt x="96" y="102"/>
                  </a:lnTo>
                  <a:lnTo>
                    <a:pt x="90" y="102"/>
                  </a:lnTo>
                  <a:lnTo>
                    <a:pt x="90" y="96"/>
                  </a:lnTo>
                  <a:lnTo>
                    <a:pt x="84" y="96"/>
                  </a:lnTo>
                  <a:lnTo>
                    <a:pt x="78" y="96"/>
                  </a:lnTo>
                  <a:lnTo>
                    <a:pt x="72" y="90"/>
                  </a:lnTo>
                  <a:lnTo>
                    <a:pt x="66" y="90"/>
                  </a:lnTo>
                  <a:lnTo>
                    <a:pt x="60" y="90"/>
                  </a:lnTo>
                  <a:lnTo>
                    <a:pt x="48" y="90"/>
                  </a:lnTo>
                  <a:lnTo>
                    <a:pt x="36" y="84"/>
                  </a:lnTo>
                  <a:lnTo>
                    <a:pt x="30" y="84"/>
                  </a:lnTo>
                  <a:lnTo>
                    <a:pt x="24" y="84"/>
                  </a:lnTo>
                  <a:lnTo>
                    <a:pt x="12" y="78"/>
                  </a:lnTo>
                  <a:lnTo>
                    <a:pt x="12" y="72"/>
                  </a:lnTo>
                  <a:lnTo>
                    <a:pt x="6" y="72"/>
                  </a:lnTo>
                  <a:lnTo>
                    <a:pt x="6" y="66"/>
                  </a:lnTo>
                  <a:lnTo>
                    <a:pt x="12" y="72"/>
                  </a:lnTo>
                  <a:lnTo>
                    <a:pt x="18" y="72"/>
                  </a:lnTo>
                  <a:lnTo>
                    <a:pt x="24" y="78"/>
                  </a:lnTo>
                  <a:lnTo>
                    <a:pt x="30" y="78"/>
                  </a:lnTo>
                  <a:lnTo>
                    <a:pt x="42" y="78"/>
                  </a:lnTo>
                  <a:lnTo>
                    <a:pt x="48" y="84"/>
                  </a:lnTo>
                  <a:lnTo>
                    <a:pt x="54" y="84"/>
                  </a:lnTo>
                  <a:lnTo>
                    <a:pt x="60" y="84"/>
                  </a:lnTo>
                  <a:lnTo>
                    <a:pt x="66" y="84"/>
                  </a:lnTo>
                  <a:lnTo>
                    <a:pt x="60" y="78"/>
                  </a:lnTo>
                  <a:lnTo>
                    <a:pt x="54" y="72"/>
                  </a:lnTo>
                  <a:lnTo>
                    <a:pt x="48" y="72"/>
                  </a:lnTo>
                  <a:lnTo>
                    <a:pt x="48" y="66"/>
                  </a:lnTo>
                  <a:lnTo>
                    <a:pt x="42" y="66"/>
                  </a:lnTo>
                  <a:lnTo>
                    <a:pt x="36" y="66"/>
                  </a:lnTo>
                  <a:lnTo>
                    <a:pt x="30" y="66"/>
                  </a:lnTo>
                  <a:lnTo>
                    <a:pt x="24" y="60"/>
                  </a:lnTo>
                  <a:lnTo>
                    <a:pt x="18" y="60"/>
                  </a:lnTo>
                  <a:lnTo>
                    <a:pt x="12" y="54"/>
                  </a:lnTo>
                  <a:lnTo>
                    <a:pt x="6" y="48"/>
                  </a:lnTo>
                  <a:lnTo>
                    <a:pt x="0" y="36"/>
                  </a:lnTo>
                  <a:lnTo>
                    <a:pt x="6" y="42"/>
                  </a:lnTo>
                  <a:lnTo>
                    <a:pt x="12" y="48"/>
                  </a:lnTo>
                  <a:lnTo>
                    <a:pt x="18" y="48"/>
                  </a:lnTo>
                  <a:lnTo>
                    <a:pt x="18" y="54"/>
                  </a:lnTo>
                  <a:lnTo>
                    <a:pt x="24" y="54"/>
                  </a:lnTo>
                  <a:lnTo>
                    <a:pt x="30" y="54"/>
                  </a:lnTo>
                  <a:lnTo>
                    <a:pt x="36" y="60"/>
                  </a:lnTo>
                  <a:lnTo>
                    <a:pt x="42" y="60"/>
                  </a:lnTo>
                  <a:lnTo>
                    <a:pt x="36" y="54"/>
                  </a:lnTo>
                  <a:lnTo>
                    <a:pt x="30" y="42"/>
                  </a:lnTo>
                  <a:lnTo>
                    <a:pt x="24" y="36"/>
                  </a:lnTo>
                  <a:lnTo>
                    <a:pt x="18" y="30"/>
                  </a:lnTo>
                  <a:lnTo>
                    <a:pt x="12" y="24"/>
                  </a:lnTo>
                  <a:lnTo>
                    <a:pt x="12" y="18"/>
                  </a:lnTo>
                  <a:lnTo>
                    <a:pt x="12" y="12"/>
                  </a:lnTo>
                  <a:lnTo>
                    <a:pt x="6" y="12"/>
                  </a:lnTo>
                  <a:lnTo>
                    <a:pt x="6" y="6"/>
                  </a:lnTo>
                  <a:lnTo>
                    <a:pt x="6" y="0"/>
                  </a:lnTo>
                  <a:lnTo>
                    <a:pt x="12" y="6"/>
                  </a:lnTo>
                  <a:lnTo>
                    <a:pt x="12" y="12"/>
                  </a:lnTo>
                  <a:lnTo>
                    <a:pt x="18" y="24"/>
                  </a:lnTo>
                  <a:lnTo>
                    <a:pt x="24" y="30"/>
                  </a:lnTo>
                  <a:lnTo>
                    <a:pt x="30" y="42"/>
                  </a:lnTo>
                  <a:lnTo>
                    <a:pt x="36" y="48"/>
                  </a:lnTo>
                  <a:lnTo>
                    <a:pt x="42" y="54"/>
                  </a:lnTo>
                  <a:lnTo>
                    <a:pt x="48" y="54"/>
                  </a:lnTo>
                  <a:lnTo>
                    <a:pt x="48" y="48"/>
                  </a:lnTo>
                  <a:lnTo>
                    <a:pt x="48" y="42"/>
                  </a:lnTo>
                  <a:lnTo>
                    <a:pt x="48" y="36"/>
                  </a:lnTo>
                  <a:lnTo>
                    <a:pt x="42" y="24"/>
                  </a:lnTo>
                  <a:lnTo>
                    <a:pt x="42" y="18"/>
                  </a:lnTo>
                  <a:lnTo>
                    <a:pt x="42" y="12"/>
                  </a:lnTo>
                  <a:lnTo>
                    <a:pt x="42" y="18"/>
                  </a:lnTo>
                  <a:lnTo>
                    <a:pt x="48" y="18"/>
                  </a:lnTo>
                  <a:lnTo>
                    <a:pt x="48" y="30"/>
                  </a:lnTo>
                  <a:lnTo>
                    <a:pt x="54" y="42"/>
                  </a:lnTo>
                  <a:lnTo>
                    <a:pt x="54" y="54"/>
                  </a:lnTo>
                  <a:lnTo>
                    <a:pt x="54" y="60"/>
                  </a:lnTo>
                  <a:lnTo>
                    <a:pt x="60" y="66"/>
                  </a:lnTo>
                  <a:lnTo>
                    <a:pt x="60" y="72"/>
                  </a:lnTo>
                  <a:lnTo>
                    <a:pt x="66" y="72"/>
                  </a:lnTo>
                  <a:lnTo>
                    <a:pt x="72" y="78"/>
                  </a:lnTo>
                  <a:lnTo>
                    <a:pt x="78" y="78"/>
                  </a:lnTo>
                  <a:lnTo>
                    <a:pt x="78" y="84"/>
                  </a:lnTo>
                  <a:lnTo>
                    <a:pt x="78" y="78"/>
                  </a:lnTo>
                  <a:lnTo>
                    <a:pt x="84" y="72"/>
                  </a:lnTo>
                  <a:lnTo>
                    <a:pt x="78" y="60"/>
                  </a:lnTo>
                  <a:lnTo>
                    <a:pt x="78" y="42"/>
                  </a:lnTo>
                  <a:lnTo>
                    <a:pt x="72" y="36"/>
                  </a:lnTo>
                  <a:lnTo>
                    <a:pt x="72" y="30"/>
                  </a:lnTo>
                  <a:lnTo>
                    <a:pt x="78" y="36"/>
                  </a:lnTo>
                  <a:lnTo>
                    <a:pt x="78" y="42"/>
                  </a:lnTo>
                  <a:lnTo>
                    <a:pt x="84" y="48"/>
                  </a:lnTo>
                  <a:lnTo>
                    <a:pt x="84" y="54"/>
                  </a:lnTo>
                  <a:lnTo>
                    <a:pt x="84" y="60"/>
                  </a:lnTo>
                  <a:lnTo>
                    <a:pt x="84" y="66"/>
                  </a:lnTo>
                  <a:lnTo>
                    <a:pt x="84" y="78"/>
                  </a:lnTo>
                  <a:lnTo>
                    <a:pt x="84" y="84"/>
                  </a:lnTo>
                  <a:lnTo>
                    <a:pt x="84" y="90"/>
                  </a:lnTo>
                  <a:lnTo>
                    <a:pt x="90" y="90"/>
                  </a:lnTo>
                  <a:lnTo>
                    <a:pt x="90" y="96"/>
                  </a:lnTo>
                  <a:lnTo>
                    <a:pt x="96" y="96"/>
                  </a:lnTo>
                  <a:lnTo>
                    <a:pt x="102" y="96"/>
                  </a:lnTo>
                  <a:lnTo>
                    <a:pt x="102" y="102"/>
                  </a:lnTo>
                  <a:lnTo>
                    <a:pt x="108" y="96"/>
                  </a:lnTo>
                  <a:lnTo>
                    <a:pt x="108" y="90"/>
                  </a:lnTo>
                  <a:lnTo>
                    <a:pt x="108" y="78"/>
                  </a:lnTo>
                  <a:lnTo>
                    <a:pt x="108" y="72"/>
                  </a:lnTo>
                  <a:lnTo>
                    <a:pt x="102" y="66"/>
                  </a:lnTo>
                  <a:lnTo>
                    <a:pt x="102" y="54"/>
                  </a:lnTo>
                  <a:lnTo>
                    <a:pt x="102" y="48"/>
                  </a:lnTo>
                  <a:lnTo>
                    <a:pt x="102" y="42"/>
                  </a:lnTo>
                  <a:lnTo>
                    <a:pt x="108" y="42"/>
                  </a:lnTo>
                  <a:lnTo>
                    <a:pt x="108" y="54"/>
                  </a:lnTo>
                  <a:lnTo>
                    <a:pt x="108" y="60"/>
                  </a:lnTo>
                  <a:lnTo>
                    <a:pt x="108" y="78"/>
                  </a:lnTo>
                  <a:lnTo>
                    <a:pt x="114" y="96"/>
                  </a:lnTo>
                  <a:lnTo>
                    <a:pt x="114" y="102"/>
                  </a:lnTo>
                  <a:lnTo>
                    <a:pt x="114" y="108"/>
                  </a:lnTo>
                  <a:lnTo>
                    <a:pt x="120" y="114"/>
                  </a:lnTo>
                  <a:lnTo>
                    <a:pt x="125" y="120"/>
                  </a:lnTo>
                  <a:lnTo>
                    <a:pt x="125" y="126"/>
                  </a:lnTo>
                  <a:lnTo>
                    <a:pt x="131" y="126"/>
                  </a:lnTo>
                  <a:lnTo>
                    <a:pt x="125" y="12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82" name="Freeform 761"/>
            <p:cNvSpPr>
              <a:spLocks/>
            </p:cNvSpPr>
            <p:nvPr/>
          </p:nvSpPr>
          <p:spPr bwMode="auto">
            <a:xfrm>
              <a:off x="5114" y="1864"/>
              <a:ext cx="95" cy="155"/>
            </a:xfrm>
            <a:custGeom>
              <a:avLst/>
              <a:gdLst>
                <a:gd name="T0" fmla="*/ 41 w 95"/>
                <a:gd name="T1" fmla="*/ 149 h 155"/>
                <a:gd name="T2" fmla="*/ 41 w 95"/>
                <a:gd name="T3" fmla="*/ 137 h 155"/>
                <a:gd name="T4" fmla="*/ 41 w 95"/>
                <a:gd name="T5" fmla="*/ 125 h 155"/>
                <a:gd name="T6" fmla="*/ 35 w 95"/>
                <a:gd name="T7" fmla="*/ 119 h 155"/>
                <a:gd name="T8" fmla="*/ 29 w 95"/>
                <a:gd name="T9" fmla="*/ 113 h 155"/>
                <a:gd name="T10" fmla="*/ 17 w 95"/>
                <a:gd name="T11" fmla="*/ 101 h 155"/>
                <a:gd name="T12" fmla="*/ 11 w 95"/>
                <a:gd name="T13" fmla="*/ 77 h 155"/>
                <a:gd name="T14" fmla="*/ 6 w 95"/>
                <a:gd name="T15" fmla="*/ 65 h 155"/>
                <a:gd name="T16" fmla="*/ 6 w 95"/>
                <a:gd name="T17" fmla="*/ 59 h 155"/>
                <a:gd name="T18" fmla="*/ 6 w 95"/>
                <a:gd name="T19" fmla="*/ 59 h 155"/>
                <a:gd name="T20" fmla="*/ 6 w 95"/>
                <a:gd name="T21" fmla="*/ 65 h 155"/>
                <a:gd name="T22" fmla="*/ 11 w 95"/>
                <a:gd name="T23" fmla="*/ 77 h 155"/>
                <a:gd name="T24" fmla="*/ 17 w 95"/>
                <a:gd name="T25" fmla="*/ 89 h 155"/>
                <a:gd name="T26" fmla="*/ 23 w 95"/>
                <a:gd name="T27" fmla="*/ 101 h 155"/>
                <a:gd name="T28" fmla="*/ 29 w 95"/>
                <a:gd name="T29" fmla="*/ 107 h 155"/>
                <a:gd name="T30" fmla="*/ 35 w 95"/>
                <a:gd name="T31" fmla="*/ 113 h 155"/>
                <a:gd name="T32" fmla="*/ 41 w 95"/>
                <a:gd name="T33" fmla="*/ 107 h 155"/>
                <a:gd name="T34" fmla="*/ 41 w 95"/>
                <a:gd name="T35" fmla="*/ 89 h 155"/>
                <a:gd name="T36" fmla="*/ 41 w 95"/>
                <a:gd name="T37" fmla="*/ 77 h 155"/>
                <a:gd name="T38" fmla="*/ 29 w 95"/>
                <a:gd name="T39" fmla="*/ 65 h 155"/>
                <a:gd name="T40" fmla="*/ 17 w 95"/>
                <a:gd name="T41" fmla="*/ 53 h 155"/>
                <a:gd name="T42" fmla="*/ 11 w 95"/>
                <a:gd name="T43" fmla="*/ 35 h 155"/>
                <a:gd name="T44" fmla="*/ 11 w 95"/>
                <a:gd name="T45" fmla="*/ 23 h 155"/>
                <a:gd name="T46" fmla="*/ 17 w 95"/>
                <a:gd name="T47" fmla="*/ 29 h 155"/>
                <a:gd name="T48" fmla="*/ 23 w 95"/>
                <a:gd name="T49" fmla="*/ 41 h 155"/>
                <a:gd name="T50" fmla="*/ 29 w 95"/>
                <a:gd name="T51" fmla="*/ 53 h 155"/>
                <a:gd name="T52" fmla="*/ 35 w 95"/>
                <a:gd name="T53" fmla="*/ 65 h 155"/>
                <a:gd name="T54" fmla="*/ 41 w 95"/>
                <a:gd name="T55" fmla="*/ 71 h 155"/>
                <a:gd name="T56" fmla="*/ 41 w 95"/>
                <a:gd name="T57" fmla="*/ 59 h 155"/>
                <a:gd name="T58" fmla="*/ 41 w 95"/>
                <a:gd name="T59" fmla="*/ 17 h 155"/>
                <a:gd name="T60" fmla="*/ 41 w 95"/>
                <a:gd name="T61" fmla="*/ 0 h 155"/>
                <a:gd name="T62" fmla="*/ 47 w 95"/>
                <a:gd name="T63" fmla="*/ 0 h 155"/>
                <a:gd name="T64" fmla="*/ 41 w 95"/>
                <a:gd name="T65" fmla="*/ 17 h 155"/>
                <a:gd name="T66" fmla="*/ 47 w 95"/>
                <a:gd name="T67" fmla="*/ 53 h 155"/>
                <a:gd name="T68" fmla="*/ 53 w 95"/>
                <a:gd name="T69" fmla="*/ 65 h 155"/>
                <a:gd name="T70" fmla="*/ 59 w 95"/>
                <a:gd name="T71" fmla="*/ 59 h 155"/>
                <a:gd name="T72" fmla="*/ 71 w 95"/>
                <a:gd name="T73" fmla="*/ 47 h 155"/>
                <a:gd name="T74" fmla="*/ 77 w 95"/>
                <a:gd name="T75" fmla="*/ 35 h 155"/>
                <a:gd name="T76" fmla="*/ 77 w 95"/>
                <a:gd name="T77" fmla="*/ 29 h 155"/>
                <a:gd name="T78" fmla="*/ 83 w 95"/>
                <a:gd name="T79" fmla="*/ 35 h 155"/>
                <a:gd name="T80" fmla="*/ 77 w 95"/>
                <a:gd name="T81" fmla="*/ 41 h 155"/>
                <a:gd name="T82" fmla="*/ 71 w 95"/>
                <a:gd name="T83" fmla="*/ 53 h 155"/>
                <a:gd name="T84" fmla="*/ 65 w 95"/>
                <a:gd name="T85" fmla="*/ 65 h 155"/>
                <a:gd name="T86" fmla="*/ 53 w 95"/>
                <a:gd name="T87" fmla="*/ 77 h 155"/>
                <a:gd name="T88" fmla="*/ 53 w 95"/>
                <a:gd name="T89" fmla="*/ 89 h 155"/>
                <a:gd name="T90" fmla="*/ 47 w 95"/>
                <a:gd name="T91" fmla="*/ 107 h 155"/>
                <a:gd name="T92" fmla="*/ 53 w 95"/>
                <a:gd name="T93" fmla="*/ 113 h 155"/>
                <a:gd name="T94" fmla="*/ 65 w 95"/>
                <a:gd name="T95" fmla="*/ 101 h 155"/>
                <a:gd name="T96" fmla="*/ 77 w 95"/>
                <a:gd name="T97" fmla="*/ 89 h 155"/>
                <a:gd name="T98" fmla="*/ 89 w 95"/>
                <a:gd name="T99" fmla="*/ 77 h 155"/>
                <a:gd name="T100" fmla="*/ 95 w 95"/>
                <a:gd name="T101" fmla="*/ 65 h 155"/>
                <a:gd name="T102" fmla="*/ 95 w 95"/>
                <a:gd name="T103" fmla="*/ 71 h 155"/>
                <a:gd name="T104" fmla="*/ 89 w 95"/>
                <a:gd name="T105" fmla="*/ 77 h 155"/>
                <a:gd name="T106" fmla="*/ 83 w 95"/>
                <a:gd name="T107" fmla="*/ 89 h 155"/>
                <a:gd name="T108" fmla="*/ 71 w 95"/>
                <a:gd name="T109" fmla="*/ 107 h 155"/>
                <a:gd name="T110" fmla="*/ 59 w 95"/>
                <a:gd name="T111" fmla="*/ 119 h 155"/>
                <a:gd name="T112" fmla="*/ 47 w 95"/>
                <a:gd name="T113" fmla="*/ 131 h 155"/>
                <a:gd name="T114" fmla="*/ 47 w 95"/>
                <a:gd name="T115" fmla="*/ 143 h 155"/>
                <a:gd name="T116" fmla="*/ 47 w 95"/>
                <a:gd name="T117" fmla="*/ 149 h 155"/>
                <a:gd name="T118" fmla="*/ 47 w 95"/>
                <a:gd name="T119" fmla="*/ 149 h 1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
                <a:gd name="T181" fmla="*/ 0 h 155"/>
                <a:gd name="T182" fmla="*/ 95 w 95"/>
                <a:gd name="T183" fmla="*/ 155 h 1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 h="155">
                  <a:moveTo>
                    <a:pt x="47" y="155"/>
                  </a:moveTo>
                  <a:lnTo>
                    <a:pt x="41" y="149"/>
                  </a:lnTo>
                  <a:lnTo>
                    <a:pt x="41" y="143"/>
                  </a:lnTo>
                  <a:lnTo>
                    <a:pt x="41" y="137"/>
                  </a:lnTo>
                  <a:lnTo>
                    <a:pt x="41" y="131"/>
                  </a:lnTo>
                  <a:lnTo>
                    <a:pt x="41" y="125"/>
                  </a:lnTo>
                  <a:lnTo>
                    <a:pt x="35" y="119"/>
                  </a:lnTo>
                  <a:lnTo>
                    <a:pt x="29" y="119"/>
                  </a:lnTo>
                  <a:lnTo>
                    <a:pt x="29" y="113"/>
                  </a:lnTo>
                  <a:lnTo>
                    <a:pt x="23" y="107"/>
                  </a:lnTo>
                  <a:lnTo>
                    <a:pt x="17" y="101"/>
                  </a:lnTo>
                  <a:lnTo>
                    <a:pt x="17" y="89"/>
                  </a:lnTo>
                  <a:lnTo>
                    <a:pt x="11" y="77"/>
                  </a:lnTo>
                  <a:lnTo>
                    <a:pt x="6" y="71"/>
                  </a:lnTo>
                  <a:lnTo>
                    <a:pt x="6" y="65"/>
                  </a:lnTo>
                  <a:lnTo>
                    <a:pt x="0" y="59"/>
                  </a:lnTo>
                  <a:lnTo>
                    <a:pt x="6" y="59"/>
                  </a:lnTo>
                  <a:lnTo>
                    <a:pt x="6" y="65"/>
                  </a:lnTo>
                  <a:lnTo>
                    <a:pt x="11" y="71"/>
                  </a:lnTo>
                  <a:lnTo>
                    <a:pt x="11" y="77"/>
                  </a:lnTo>
                  <a:lnTo>
                    <a:pt x="17" y="83"/>
                  </a:lnTo>
                  <a:lnTo>
                    <a:pt x="17" y="89"/>
                  </a:lnTo>
                  <a:lnTo>
                    <a:pt x="23" y="95"/>
                  </a:lnTo>
                  <a:lnTo>
                    <a:pt x="23" y="101"/>
                  </a:lnTo>
                  <a:lnTo>
                    <a:pt x="29" y="107"/>
                  </a:lnTo>
                  <a:lnTo>
                    <a:pt x="35" y="113"/>
                  </a:lnTo>
                  <a:lnTo>
                    <a:pt x="41" y="113"/>
                  </a:lnTo>
                  <a:lnTo>
                    <a:pt x="41" y="107"/>
                  </a:lnTo>
                  <a:lnTo>
                    <a:pt x="41" y="95"/>
                  </a:lnTo>
                  <a:lnTo>
                    <a:pt x="41" y="89"/>
                  </a:lnTo>
                  <a:lnTo>
                    <a:pt x="41" y="83"/>
                  </a:lnTo>
                  <a:lnTo>
                    <a:pt x="41" y="77"/>
                  </a:lnTo>
                  <a:lnTo>
                    <a:pt x="35" y="77"/>
                  </a:lnTo>
                  <a:lnTo>
                    <a:pt x="29" y="65"/>
                  </a:lnTo>
                  <a:lnTo>
                    <a:pt x="23" y="59"/>
                  </a:lnTo>
                  <a:lnTo>
                    <a:pt x="17" y="53"/>
                  </a:lnTo>
                  <a:lnTo>
                    <a:pt x="17" y="41"/>
                  </a:lnTo>
                  <a:lnTo>
                    <a:pt x="11" y="35"/>
                  </a:lnTo>
                  <a:lnTo>
                    <a:pt x="11" y="23"/>
                  </a:lnTo>
                  <a:lnTo>
                    <a:pt x="17" y="29"/>
                  </a:lnTo>
                  <a:lnTo>
                    <a:pt x="17" y="35"/>
                  </a:lnTo>
                  <a:lnTo>
                    <a:pt x="23" y="41"/>
                  </a:lnTo>
                  <a:lnTo>
                    <a:pt x="23" y="47"/>
                  </a:lnTo>
                  <a:lnTo>
                    <a:pt x="29" y="53"/>
                  </a:lnTo>
                  <a:lnTo>
                    <a:pt x="29" y="59"/>
                  </a:lnTo>
                  <a:lnTo>
                    <a:pt x="35" y="65"/>
                  </a:lnTo>
                  <a:lnTo>
                    <a:pt x="41" y="71"/>
                  </a:lnTo>
                  <a:lnTo>
                    <a:pt x="41" y="59"/>
                  </a:lnTo>
                  <a:lnTo>
                    <a:pt x="35" y="35"/>
                  </a:lnTo>
                  <a:lnTo>
                    <a:pt x="41" y="17"/>
                  </a:lnTo>
                  <a:lnTo>
                    <a:pt x="41" y="0"/>
                  </a:lnTo>
                  <a:lnTo>
                    <a:pt x="47" y="0"/>
                  </a:lnTo>
                  <a:lnTo>
                    <a:pt x="41" y="6"/>
                  </a:lnTo>
                  <a:lnTo>
                    <a:pt x="41" y="17"/>
                  </a:lnTo>
                  <a:lnTo>
                    <a:pt x="47" y="35"/>
                  </a:lnTo>
                  <a:lnTo>
                    <a:pt x="47" y="53"/>
                  </a:lnTo>
                  <a:lnTo>
                    <a:pt x="47" y="65"/>
                  </a:lnTo>
                  <a:lnTo>
                    <a:pt x="53" y="65"/>
                  </a:lnTo>
                  <a:lnTo>
                    <a:pt x="59" y="59"/>
                  </a:lnTo>
                  <a:lnTo>
                    <a:pt x="65" y="53"/>
                  </a:lnTo>
                  <a:lnTo>
                    <a:pt x="71" y="47"/>
                  </a:lnTo>
                  <a:lnTo>
                    <a:pt x="71" y="41"/>
                  </a:lnTo>
                  <a:lnTo>
                    <a:pt x="77" y="35"/>
                  </a:lnTo>
                  <a:lnTo>
                    <a:pt x="77" y="29"/>
                  </a:lnTo>
                  <a:lnTo>
                    <a:pt x="83" y="29"/>
                  </a:lnTo>
                  <a:lnTo>
                    <a:pt x="83" y="35"/>
                  </a:lnTo>
                  <a:lnTo>
                    <a:pt x="77" y="41"/>
                  </a:lnTo>
                  <a:lnTo>
                    <a:pt x="77" y="47"/>
                  </a:lnTo>
                  <a:lnTo>
                    <a:pt x="71" y="53"/>
                  </a:lnTo>
                  <a:lnTo>
                    <a:pt x="65" y="59"/>
                  </a:lnTo>
                  <a:lnTo>
                    <a:pt x="65" y="65"/>
                  </a:lnTo>
                  <a:lnTo>
                    <a:pt x="59" y="71"/>
                  </a:lnTo>
                  <a:lnTo>
                    <a:pt x="53" y="77"/>
                  </a:lnTo>
                  <a:lnTo>
                    <a:pt x="53" y="89"/>
                  </a:lnTo>
                  <a:lnTo>
                    <a:pt x="47" y="95"/>
                  </a:lnTo>
                  <a:lnTo>
                    <a:pt x="47" y="107"/>
                  </a:lnTo>
                  <a:lnTo>
                    <a:pt x="47" y="113"/>
                  </a:lnTo>
                  <a:lnTo>
                    <a:pt x="53" y="113"/>
                  </a:lnTo>
                  <a:lnTo>
                    <a:pt x="59" y="107"/>
                  </a:lnTo>
                  <a:lnTo>
                    <a:pt x="65" y="101"/>
                  </a:lnTo>
                  <a:lnTo>
                    <a:pt x="71" y="95"/>
                  </a:lnTo>
                  <a:lnTo>
                    <a:pt x="77" y="89"/>
                  </a:lnTo>
                  <a:lnTo>
                    <a:pt x="83" y="83"/>
                  </a:lnTo>
                  <a:lnTo>
                    <a:pt x="89" y="77"/>
                  </a:lnTo>
                  <a:lnTo>
                    <a:pt x="89" y="71"/>
                  </a:lnTo>
                  <a:lnTo>
                    <a:pt x="95" y="65"/>
                  </a:lnTo>
                  <a:lnTo>
                    <a:pt x="95" y="71"/>
                  </a:lnTo>
                  <a:lnTo>
                    <a:pt x="89" y="77"/>
                  </a:lnTo>
                  <a:lnTo>
                    <a:pt x="89" y="83"/>
                  </a:lnTo>
                  <a:lnTo>
                    <a:pt x="83" y="89"/>
                  </a:lnTo>
                  <a:lnTo>
                    <a:pt x="77" y="101"/>
                  </a:lnTo>
                  <a:lnTo>
                    <a:pt x="71" y="107"/>
                  </a:lnTo>
                  <a:lnTo>
                    <a:pt x="65" y="113"/>
                  </a:lnTo>
                  <a:lnTo>
                    <a:pt x="59" y="119"/>
                  </a:lnTo>
                  <a:lnTo>
                    <a:pt x="53" y="125"/>
                  </a:lnTo>
                  <a:lnTo>
                    <a:pt x="47" y="131"/>
                  </a:lnTo>
                  <a:lnTo>
                    <a:pt x="47" y="137"/>
                  </a:lnTo>
                  <a:lnTo>
                    <a:pt x="47" y="143"/>
                  </a:lnTo>
                  <a:lnTo>
                    <a:pt x="47" y="149"/>
                  </a:lnTo>
                  <a:lnTo>
                    <a:pt x="47" y="15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83" name="Freeform 762"/>
            <p:cNvSpPr>
              <a:spLocks/>
            </p:cNvSpPr>
            <p:nvPr/>
          </p:nvSpPr>
          <p:spPr bwMode="auto">
            <a:xfrm>
              <a:off x="4976" y="2049"/>
              <a:ext cx="126" cy="149"/>
            </a:xfrm>
            <a:custGeom>
              <a:avLst/>
              <a:gdLst>
                <a:gd name="T0" fmla="*/ 126 w 126"/>
                <a:gd name="T1" fmla="*/ 6 h 149"/>
                <a:gd name="T2" fmla="*/ 120 w 126"/>
                <a:gd name="T3" fmla="*/ 12 h 149"/>
                <a:gd name="T4" fmla="*/ 114 w 126"/>
                <a:gd name="T5" fmla="*/ 24 h 149"/>
                <a:gd name="T6" fmla="*/ 108 w 126"/>
                <a:gd name="T7" fmla="*/ 36 h 149"/>
                <a:gd name="T8" fmla="*/ 102 w 126"/>
                <a:gd name="T9" fmla="*/ 42 h 149"/>
                <a:gd name="T10" fmla="*/ 102 w 126"/>
                <a:gd name="T11" fmla="*/ 48 h 149"/>
                <a:gd name="T12" fmla="*/ 96 w 126"/>
                <a:gd name="T13" fmla="*/ 60 h 149"/>
                <a:gd name="T14" fmla="*/ 90 w 126"/>
                <a:gd name="T15" fmla="*/ 66 h 149"/>
                <a:gd name="T16" fmla="*/ 90 w 126"/>
                <a:gd name="T17" fmla="*/ 72 h 149"/>
                <a:gd name="T18" fmla="*/ 96 w 126"/>
                <a:gd name="T19" fmla="*/ 84 h 149"/>
                <a:gd name="T20" fmla="*/ 96 w 126"/>
                <a:gd name="T21" fmla="*/ 90 h 149"/>
                <a:gd name="T22" fmla="*/ 96 w 126"/>
                <a:gd name="T23" fmla="*/ 90 h 149"/>
                <a:gd name="T24" fmla="*/ 90 w 126"/>
                <a:gd name="T25" fmla="*/ 84 h 149"/>
                <a:gd name="T26" fmla="*/ 84 w 126"/>
                <a:gd name="T27" fmla="*/ 78 h 149"/>
                <a:gd name="T28" fmla="*/ 78 w 126"/>
                <a:gd name="T29" fmla="*/ 84 h 149"/>
                <a:gd name="T30" fmla="*/ 66 w 126"/>
                <a:gd name="T31" fmla="*/ 90 h 149"/>
                <a:gd name="T32" fmla="*/ 60 w 126"/>
                <a:gd name="T33" fmla="*/ 102 h 149"/>
                <a:gd name="T34" fmla="*/ 54 w 126"/>
                <a:gd name="T35" fmla="*/ 108 h 149"/>
                <a:gd name="T36" fmla="*/ 48 w 126"/>
                <a:gd name="T37" fmla="*/ 113 h 149"/>
                <a:gd name="T38" fmla="*/ 54 w 126"/>
                <a:gd name="T39" fmla="*/ 131 h 149"/>
                <a:gd name="T40" fmla="*/ 60 w 126"/>
                <a:gd name="T41" fmla="*/ 143 h 149"/>
                <a:gd name="T42" fmla="*/ 60 w 126"/>
                <a:gd name="T43" fmla="*/ 149 h 149"/>
                <a:gd name="T44" fmla="*/ 54 w 126"/>
                <a:gd name="T45" fmla="*/ 137 h 149"/>
                <a:gd name="T46" fmla="*/ 48 w 126"/>
                <a:gd name="T47" fmla="*/ 119 h 149"/>
                <a:gd name="T48" fmla="*/ 42 w 126"/>
                <a:gd name="T49" fmla="*/ 119 h 149"/>
                <a:gd name="T50" fmla="*/ 36 w 126"/>
                <a:gd name="T51" fmla="*/ 131 h 149"/>
                <a:gd name="T52" fmla="*/ 30 w 126"/>
                <a:gd name="T53" fmla="*/ 137 h 149"/>
                <a:gd name="T54" fmla="*/ 24 w 126"/>
                <a:gd name="T55" fmla="*/ 149 h 149"/>
                <a:gd name="T56" fmla="*/ 12 w 126"/>
                <a:gd name="T57" fmla="*/ 149 h 149"/>
                <a:gd name="T58" fmla="*/ 18 w 126"/>
                <a:gd name="T59" fmla="*/ 149 h 149"/>
                <a:gd name="T60" fmla="*/ 18 w 126"/>
                <a:gd name="T61" fmla="*/ 143 h 149"/>
                <a:gd name="T62" fmla="*/ 24 w 126"/>
                <a:gd name="T63" fmla="*/ 131 h 149"/>
                <a:gd name="T64" fmla="*/ 36 w 126"/>
                <a:gd name="T65" fmla="*/ 119 h 149"/>
                <a:gd name="T66" fmla="*/ 42 w 126"/>
                <a:gd name="T67" fmla="*/ 108 h 149"/>
                <a:gd name="T68" fmla="*/ 36 w 126"/>
                <a:gd name="T69" fmla="*/ 108 h 149"/>
                <a:gd name="T70" fmla="*/ 24 w 126"/>
                <a:gd name="T71" fmla="*/ 113 h 149"/>
                <a:gd name="T72" fmla="*/ 18 w 126"/>
                <a:gd name="T73" fmla="*/ 113 h 149"/>
                <a:gd name="T74" fmla="*/ 12 w 126"/>
                <a:gd name="T75" fmla="*/ 113 h 149"/>
                <a:gd name="T76" fmla="*/ 6 w 126"/>
                <a:gd name="T77" fmla="*/ 119 h 149"/>
                <a:gd name="T78" fmla="*/ 0 w 126"/>
                <a:gd name="T79" fmla="*/ 119 h 149"/>
                <a:gd name="T80" fmla="*/ 6 w 126"/>
                <a:gd name="T81" fmla="*/ 113 h 149"/>
                <a:gd name="T82" fmla="*/ 18 w 126"/>
                <a:gd name="T83" fmla="*/ 108 h 149"/>
                <a:gd name="T84" fmla="*/ 30 w 126"/>
                <a:gd name="T85" fmla="*/ 102 h 149"/>
                <a:gd name="T86" fmla="*/ 42 w 126"/>
                <a:gd name="T87" fmla="*/ 102 h 149"/>
                <a:gd name="T88" fmla="*/ 48 w 126"/>
                <a:gd name="T89" fmla="*/ 102 h 149"/>
                <a:gd name="T90" fmla="*/ 54 w 126"/>
                <a:gd name="T91" fmla="*/ 96 h 149"/>
                <a:gd name="T92" fmla="*/ 60 w 126"/>
                <a:gd name="T93" fmla="*/ 90 h 149"/>
                <a:gd name="T94" fmla="*/ 66 w 126"/>
                <a:gd name="T95" fmla="*/ 84 h 149"/>
                <a:gd name="T96" fmla="*/ 66 w 126"/>
                <a:gd name="T97" fmla="*/ 78 h 149"/>
                <a:gd name="T98" fmla="*/ 60 w 126"/>
                <a:gd name="T99" fmla="*/ 78 h 149"/>
                <a:gd name="T100" fmla="*/ 60 w 126"/>
                <a:gd name="T101" fmla="*/ 78 h 149"/>
                <a:gd name="T102" fmla="*/ 66 w 126"/>
                <a:gd name="T103" fmla="*/ 72 h 149"/>
                <a:gd name="T104" fmla="*/ 72 w 126"/>
                <a:gd name="T105" fmla="*/ 72 h 149"/>
                <a:gd name="T106" fmla="*/ 72 w 126"/>
                <a:gd name="T107" fmla="*/ 72 h 149"/>
                <a:gd name="T108" fmla="*/ 78 w 126"/>
                <a:gd name="T109" fmla="*/ 66 h 149"/>
                <a:gd name="T110" fmla="*/ 84 w 126"/>
                <a:gd name="T111" fmla="*/ 54 h 149"/>
                <a:gd name="T112" fmla="*/ 96 w 126"/>
                <a:gd name="T113" fmla="*/ 36 h 149"/>
                <a:gd name="T114" fmla="*/ 102 w 126"/>
                <a:gd name="T115" fmla="*/ 24 h 149"/>
                <a:gd name="T116" fmla="*/ 108 w 126"/>
                <a:gd name="T117" fmla="*/ 12 h 149"/>
                <a:gd name="T118" fmla="*/ 108 w 126"/>
                <a:gd name="T119" fmla="*/ 6 h 149"/>
                <a:gd name="T120" fmla="*/ 114 w 126"/>
                <a:gd name="T121" fmla="*/ 6 h 149"/>
                <a:gd name="T122" fmla="*/ 126 w 126"/>
                <a:gd name="T123" fmla="*/ 0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
                <a:gd name="T187" fmla="*/ 0 h 149"/>
                <a:gd name="T188" fmla="*/ 126 w 126"/>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 h="149">
                  <a:moveTo>
                    <a:pt x="126" y="0"/>
                  </a:moveTo>
                  <a:lnTo>
                    <a:pt x="126" y="6"/>
                  </a:lnTo>
                  <a:lnTo>
                    <a:pt x="120" y="6"/>
                  </a:lnTo>
                  <a:lnTo>
                    <a:pt x="120" y="12"/>
                  </a:lnTo>
                  <a:lnTo>
                    <a:pt x="114" y="18"/>
                  </a:lnTo>
                  <a:lnTo>
                    <a:pt x="114" y="24"/>
                  </a:lnTo>
                  <a:lnTo>
                    <a:pt x="108" y="30"/>
                  </a:lnTo>
                  <a:lnTo>
                    <a:pt x="108" y="36"/>
                  </a:lnTo>
                  <a:lnTo>
                    <a:pt x="102" y="42"/>
                  </a:lnTo>
                  <a:lnTo>
                    <a:pt x="102" y="48"/>
                  </a:lnTo>
                  <a:lnTo>
                    <a:pt x="96" y="54"/>
                  </a:lnTo>
                  <a:lnTo>
                    <a:pt x="96" y="60"/>
                  </a:lnTo>
                  <a:lnTo>
                    <a:pt x="90" y="66"/>
                  </a:lnTo>
                  <a:lnTo>
                    <a:pt x="90" y="72"/>
                  </a:lnTo>
                  <a:lnTo>
                    <a:pt x="96" y="78"/>
                  </a:lnTo>
                  <a:lnTo>
                    <a:pt x="96" y="84"/>
                  </a:lnTo>
                  <a:lnTo>
                    <a:pt x="96" y="90"/>
                  </a:lnTo>
                  <a:lnTo>
                    <a:pt x="96" y="84"/>
                  </a:lnTo>
                  <a:lnTo>
                    <a:pt x="90" y="84"/>
                  </a:lnTo>
                  <a:lnTo>
                    <a:pt x="90" y="78"/>
                  </a:lnTo>
                  <a:lnTo>
                    <a:pt x="84" y="78"/>
                  </a:lnTo>
                  <a:lnTo>
                    <a:pt x="78" y="84"/>
                  </a:lnTo>
                  <a:lnTo>
                    <a:pt x="72" y="84"/>
                  </a:lnTo>
                  <a:lnTo>
                    <a:pt x="66" y="90"/>
                  </a:lnTo>
                  <a:lnTo>
                    <a:pt x="66" y="96"/>
                  </a:lnTo>
                  <a:lnTo>
                    <a:pt x="60" y="102"/>
                  </a:lnTo>
                  <a:lnTo>
                    <a:pt x="54" y="102"/>
                  </a:lnTo>
                  <a:lnTo>
                    <a:pt x="54" y="108"/>
                  </a:lnTo>
                  <a:lnTo>
                    <a:pt x="48" y="108"/>
                  </a:lnTo>
                  <a:lnTo>
                    <a:pt x="48" y="113"/>
                  </a:lnTo>
                  <a:lnTo>
                    <a:pt x="48" y="125"/>
                  </a:lnTo>
                  <a:lnTo>
                    <a:pt x="54" y="131"/>
                  </a:lnTo>
                  <a:lnTo>
                    <a:pt x="54" y="143"/>
                  </a:lnTo>
                  <a:lnTo>
                    <a:pt x="60" y="143"/>
                  </a:lnTo>
                  <a:lnTo>
                    <a:pt x="60" y="149"/>
                  </a:lnTo>
                  <a:lnTo>
                    <a:pt x="54" y="143"/>
                  </a:lnTo>
                  <a:lnTo>
                    <a:pt x="54" y="137"/>
                  </a:lnTo>
                  <a:lnTo>
                    <a:pt x="48" y="131"/>
                  </a:lnTo>
                  <a:lnTo>
                    <a:pt x="48" y="119"/>
                  </a:lnTo>
                  <a:lnTo>
                    <a:pt x="48" y="113"/>
                  </a:lnTo>
                  <a:lnTo>
                    <a:pt x="42" y="119"/>
                  </a:lnTo>
                  <a:lnTo>
                    <a:pt x="42" y="125"/>
                  </a:lnTo>
                  <a:lnTo>
                    <a:pt x="36" y="131"/>
                  </a:lnTo>
                  <a:lnTo>
                    <a:pt x="30" y="131"/>
                  </a:lnTo>
                  <a:lnTo>
                    <a:pt x="30" y="137"/>
                  </a:lnTo>
                  <a:lnTo>
                    <a:pt x="24" y="143"/>
                  </a:lnTo>
                  <a:lnTo>
                    <a:pt x="24" y="149"/>
                  </a:lnTo>
                  <a:lnTo>
                    <a:pt x="18" y="149"/>
                  </a:lnTo>
                  <a:lnTo>
                    <a:pt x="12" y="149"/>
                  </a:lnTo>
                  <a:lnTo>
                    <a:pt x="18" y="149"/>
                  </a:lnTo>
                  <a:lnTo>
                    <a:pt x="18" y="143"/>
                  </a:lnTo>
                  <a:lnTo>
                    <a:pt x="24" y="137"/>
                  </a:lnTo>
                  <a:lnTo>
                    <a:pt x="24" y="131"/>
                  </a:lnTo>
                  <a:lnTo>
                    <a:pt x="30" y="125"/>
                  </a:lnTo>
                  <a:lnTo>
                    <a:pt x="36" y="119"/>
                  </a:lnTo>
                  <a:lnTo>
                    <a:pt x="36" y="113"/>
                  </a:lnTo>
                  <a:lnTo>
                    <a:pt x="42" y="108"/>
                  </a:lnTo>
                  <a:lnTo>
                    <a:pt x="36" y="108"/>
                  </a:lnTo>
                  <a:lnTo>
                    <a:pt x="30" y="108"/>
                  </a:lnTo>
                  <a:lnTo>
                    <a:pt x="24" y="113"/>
                  </a:lnTo>
                  <a:lnTo>
                    <a:pt x="18" y="113"/>
                  </a:lnTo>
                  <a:lnTo>
                    <a:pt x="12" y="113"/>
                  </a:lnTo>
                  <a:lnTo>
                    <a:pt x="6" y="119"/>
                  </a:lnTo>
                  <a:lnTo>
                    <a:pt x="0" y="119"/>
                  </a:lnTo>
                  <a:lnTo>
                    <a:pt x="0" y="113"/>
                  </a:lnTo>
                  <a:lnTo>
                    <a:pt x="6" y="113"/>
                  </a:lnTo>
                  <a:lnTo>
                    <a:pt x="12" y="113"/>
                  </a:lnTo>
                  <a:lnTo>
                    <a:pt x="18" y="108"/>
                  </a:lnTo>
                  <a:lnTo>
                    <a:pt x="24" y="108"/>
                  </a:lnTo>
                  <a:lnTo>
                    <a:pt x="30" y="102"/>
                  </a:lnTo>
                  <a:lnTo>
                    <a:pt x="36" y="102"/>
                  </a:lnTo>
                  <a:lnTo>
                    <a:pt x="42" y="102"/>
                  </a:lnTo>
                  <a:lnTo>
                    <a:pt x="48" y="102"/>
                  </a:lnTo>
                  <a:lnTo>
                    <a:pt x="54" y="96"/>
                  </a:lnTo>
                  <a:lnTo>
                    <a:pt x="60" y="90"/>
                  </a:lnTo>
                  <a:lnTo>
                    <a:pt x="66" y="84"/>
                  </a:lnTo>
                  <a:lnTo>
                    <a:pt x="66" y="78"/>
                  </a:lnTo>
                  <a:lnTo>
                    <a:pt x="60" y="78"/>
                  </a:lnTo>
                  <a:lnTo>
                    <a:pt x="66" y="72"/>
                  </a:lnTo>
                  <a:lnTo>
                    <a:pt x="72" y="72"/>
                  </a:lnTo>
                  <a:lnTo>
                    <a:pt x="78" y="66"/>
                  </a:lnTo>
                  <a:lnTo>
                    <a:pt x="78" y="60"/>
                  </a:lnTo>
                  <a:lnTo>
                    <a:pt x="84" y="54"/>
                  </a:lnTo>
                  <a:lnTo>
                    <a:pt x="90" y="48"/>
                  </a:lnTo>
                  <a:lnTo>
                    <a:pt x="96" y="36"/>
                  </a:lnTo>
                  <a:lnTo>
                    <a:pt x="102" y="30"/>
                  </a:lnTo>
                  <a:lnTo>
                    <a:pt x="102" y="24"/>
                  </a:lnTo>
                  <a:lnTo>
                    <a:pt x="102" y="18"/>
                  </a:lnTo>
                  <a:lnTo>
                    <a:pt x="108" y="12"/>
                  </a:lnTo>
                  <a:lnTo>
                    <a:pt x="108" y="6"/>
                  </a:lnTo>
                  <a:lnTo>
                    <a:pt x="114" y="6"/>
                  </a:lnTo>
                  <a:lnTo>
                    <a:pt x="120" y="0"/>
                  </a:lnTo>
                  <a:lnTo>
                    <a:pt x="126"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84" name="Freeform 763"/>
            <p:cNvSpPr>
              <a:spLocks/>
            </p:cNvSpPr>
            <p:nvPr/>
          </p:nvSpPr>
          <p:spPr bwMode="auto">
            <a:xfrm>
              <a:off x="5209" y="1846"/>
              <a:ext cx="72" cy="119"/>
            </a:xfrm>
            <a:custGeom>
              <a:avLst/>
              <a:gdLst>
                <a:gd name="T0" fmla="*/ 18 w 72"/>
                <a:gd name="T1" fmla="*/ 113 h 119"/>
                <a:gd name="T2" fmla="*/ 30 w 72"/>
                <a:gd name="T3" fmla="*/ 101 h 119"/>
                <a:gd name="T4" fmla="*/ 36 w 72"/>
                <a:gd name="T5" fmla="*/ 95 h 119"/>
                <a:gd name="T6" fmla="*/ 48 w 72"/>
                <a:gd name="T7" fmla="*/ 95 h 119"/>
                <a:gd name="T8" fmla="*/ 60 w 72"/>
                <a:gd name="T9" fmla="*/ 89 h 119"/>
                <a:gd name="T10" fmla="*/ 66 w 72"/>
                <a:gd name="T11" fmla="*/ 83 h 119"/>
                <a:gd name="T12" fmla="*/ 72 w 72"/>
                <a:gd name="T13" fmla="*/ 83 h 119"/>
                <a:gd name="T14" fmla="*/ 72 w 72"/>
                <a:gd name="T15" fmla="*/ 77 h 119"/>
                <a:gd name="T16" fmla="*/ 66 w 72"/>
                <a:gd name="T17" fmla="*/ 83 h 119"/>
                <a:gd name="T18" fmla="*/ 60 w 72"/>
                <a:gd name="T19" fmla="*/ 83 h 119"/>
                <a:gd name="T20" fmla="*/ 48 w 72"/>
                <a:gd name="T21" fmla="*/ 89 h 119"/>
                <a:gd name="T22" fmla="*/ 36 w 72"/>
                <a:gd name="T23" fmla="*/ 95 h 119"/>
                <a:gd name="T24" fmla="*/ 36 w 72"/>
                <a:gd name="T25" fmla="*/ 89 h 119"/>
                <a:gd name="T26" fmla="*/ 42 w 72"/>
                <a:gd name="T27" fmla="*/ 71 h 119"/>
                <a:gd name="T28" fmla="*/ 48 w 72"/>
                <a:gd name="T29" fmla="*/ 65 h 119"/>
                <a:gd name="T30" fmla="*/ 54 w 72"/>
                <a:gd name="T31" fmla="*/ 59 h 119"/>
                <a:gd name="T32" fmla="*/ 66 w 72"/>
                <a:gd name="T33" fmla="*/ 47 h 119"/>
                <a:gd name="T34" fmla="*/ 72 w 72"/>
                <a:gd name="T35" fmla="*/ 41 h 119"/>
                <a:gd name="T36" fmla="*/ 72 w 72"/>
                <a:gd name="T37" fmla="*/ 35 h 119"/>
                <a:gd name="T38" fmla="*/ 72 w 72"/>
                <a:gd name="T39" fmla="*/ 35 h 119"/>
                <a:gd name="T40" fmla="*/ 66 w 72"/>
                <a:gd name="T41" fmla="*/ 41 h 119"/>
                <a:gd name="T42" fmla="*/ 60 w 72"/>
                <a:gd name="T43" fmla="*/ 47 h 119"/>
                <a:gd name="T44" fmla="*/ 54 w 72"/>
                <a:gd name="T45" fmla="*/ 53 h 119"/>
                <a:gd name="T46" fmla="*/ 48 w 72"/>
                <a:gd name="T47" fmla="*/ 59 h 119"/>
                <a:gd name="T48" fmla="*/ 42 w 72"/>
                <a:gd name="T49" fmla="*/ 47 h 119"/>
                <a:gd name="T50" fmla="*/ 48 w 72"/>
                <a:gd name="T51" fmla="*/ 12 h 119"/>
                <a:gd name="T52" fmla="*/ 42 w 72"/>
                <a:gd name="T53" fmla="*/ 0 h 119"/>
                <a:gd name="T54" fmla="*/ 42 w 72"/>
                <a:gd name="T55" fmla="*/ 0 h 119"/>
                <a:gd name="T56" fmla="*/ 42 w 72"/>
                <a:gd name="T57" fmla="*/ 18 h 119"/>
                <a:gd name="T58" fmla="*/ 36 w 72"/>
                <a:gd name="T59" fmla="*/ 53 h 119"/>
                <a:gd name="T60" fmla="*/ 36 w 72"/>
                <a:gd name="T61" fmla="*/ 65 h 119"/>
                <a:gd name="T62" fmla="*/ 36 w 72"/>
                <a:gd name="T63" fmla="*/ 59 h 119"/>
                <a:gd name="T64" fmla="*/ 30 w 72"/>
                <a:gd name="T65" fmla="*/ 53 h 119"/>
                <a:gd name="T66" fmla="*/ 30 w 72"/>
                <a:gd name="T67" fmla="*/ 47 h 119"/>
                <a:gd name="T68" fmla="*/ 18 w 72"/>
                <a:gd name="T69" fmla="*/ 35 h 119"/>
                <a:gd name="T70" fmla="*/ 12 w 72"/>
                <a:gd name="T71" fmla="*/ 29 h 119"/>
                <a:gd name="T72" fmla="*/ 6 w 72"/>
                <a:gd name="T73" fmla="*/ 29 h 119"/>
                <a:gd name="T74" fmla="*/ 12 w 72"/>
                <a:gd name="T75" fmla="*/ 35 h 119"/>
                <a:gd name="T76" fmla="*/ 18 w 72"/>
                <a:gd name="T77" fmla="*/ 41 h 119"/>
                <a:gd name="T78" fmla="*/ 30 w 72"/>
                <a:gd name="T79" fmla="*/ 59 h 119"/>
                <a:gd name="T80" fmla="*/ 30 w 72"/>
                <a:gd name="T81" fmla="*/ 71 h 119"/>
                <a:gd name="T82" fmla="*/ 30 w 72"/>
                <a:gd name="T83" fmla="*/ 89 h 119"/>
                <a:gd name="T84" fmla="*/ 24 w 72"/>
                <a:gd name="T85" fmla="*/ 89 h 119"/>
                <a:gd name="T86" fmla="*/ 24 w 72"/>
                <a:gd name="T87" fmla="*/ 89 h 119"/>
                <a:gd name="T88" fmla="*/ 18 w 72"/>
                <a:gd name="T89" fmla="*/ 83 h 119"/>
                <a:gd name="T90" fmla="*/ 12 w 72"/>
                <a:gd name="T91" fmla="*/ 77 h 119"/>
                <a:gd name="T92" fmla="*/ 6 w 72"/>
                <a:gd name="T93" fmla="*/ 71 h 119"/>
                <a:gd name="T94" fmla="*/ 0 w 72"/>
                <a:gd name="T95" fmla="*/ 65 h 119"/>
                <a:gd name="T96" fmla="*/ 0 w 72"/>
                <a:gd name="T97" fmla="*/ 65 h 119"/>
                <a:gd name="T98" fmla="*/ 6 w 72"/>
                <a:gd name="T99" fmla="*/ 71 h 119"/>
                <a:gd name="T100" fmla="*/ 12 w 72"/>
                <a:gd name="T101" fmla="*/ 83 h 119"/>
                <a:gd name="T102" fmla="*/ 18 w 72"/>
                <a:gd name="T103" fmla="*/ 89 h 119"/>
                <a:gd name="T104" fmla="*/ 18 w 72"/>
                <a:gd name="T105" fmla="*/ 95 h 119"/>
                <a:gd name="T106" fmla="*/ 18 w 72"/>
                <a:gd name="T107" fmla="*/ 107 h 119"/>
                <a:gd name="T108" fmla="*/ 12 w 72"/>
                <a:gd name="T109" fmla="*/ 119 h 119"/>
                <a:gd name="T110" fmla="*/ 12 w 72"/>
                <a:gd name="T111" fmla="*/ 119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
                <a:gd name="T169" fmla="*/ 0 h 119"/>
                <a:gd name="T170" fmla="*/ 72 w 72"/>
                <a:gd name="T171" fmla="*/ 119 h 1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 h="119">
                  <a:moveTo>
                    <a:pt x="18" y="119"/>
                  </a:moveTo>
                  <a:lnTo>
                    <a:pt x="18" y="113"/>
                  </a:lnTo>
                  <a:lnTo>
                    <a:pt x="24" y="107"/>
                  </a:lnTo>
                  <a:lnTo>
                    <a:pt x="30" y="101"/>
                  </a:lnTo>
                  <a:lnTo>
                    <a:pt x="30" y="95"/>
                  </a:lnTo>
                  <a:lnTo>
                    <a:pt x="36" y="95"/>
                  </a:lnTo>
                  <a:lnTo>
                    <a:pt x="42" y="95"/>
                  </a:lnTo>
                  <a:lnTo>
                    <a:pt x="48" y="95"/>
                  </a:lnTo>
                  <a:lnTo>
                    <a:pt x="54" y="95"/>
                  </a:lnTo>
                  <a:lnTo>
                    <a:pt x="60" y="89"/>
                  </a:lnTo>
                  <a:lnTo>
                    <a:pt x="66" y="89"/>
                  </a:lnTo>
                  <a:lnTo>
                    <a:pt x="66" y="83"/>
                  </a:lnTo>
                  <a:lnTo>
                    <a:pt x="72" y="83"/>
                  </a:lnTo>
                  <a:lnTo>
                    <a:pt x="72" y="77"/>
                  </a:lnTo>
                  <a:lnTo>
                    <a:pt x="66" y="83"/>
                  </a:lnTo>
                  <a:lnTo>
                    <a:pt x="60" y="83"/>
                  </a:lnTo>
                  <a:lnTo>
                    <a:pt x="54" y="89"/>
                  </a:lnTo>
                  <a:lnTo>
                    <a:pt x="48" y="89"/>
                  </a:lnTo>
                  <a:lnTo>
                    <a:pt x="42" y="89"/>
                  </a:lnTo>
                  <a:lnTo>
                    <a:pt x="36" y="95"/>
                  </a:lnTo>
                  <a:lnTo>
                    <a:pt x="36" y="89"/>
                  </a:lnTo>
                  <a:lnTo>
                    <a:pt x="36" y="77"/>
                  </a:lnTo>
                  <a:lnTo>
                    <a:pt x="42" y="71"/>
                  </a:lnTo>
                  <a:lnTo>
                    <a:pt x="42" y="65"/>
                  </a:lnTo>
                  <a:lnTo>
                    <a:pt x="48" y="65"/>
                  </a:lnTo>
                  <a:lnTo>
                    <a:pt x="48" y="59"/>
                  </a:lnTo>
                  <a:lnTo>
                    <a:pt x="54" y="59"/>
                  </a:lnTo>
                  <a:lnTo>
                    <a:pt x="60" y="53"/>
                  </a:lnTo>
                  <a:lnTo>
                    <a:pt x="66" y="47"/>
                  </a:lnTo>
                  <a:lnTo>
                    <a:pt x="72" y="41"/>
                  </a:lnTo>
                  <a:lnTo>
                    <a:pt x="72" y="35"/>
                  </a:lnTo>
                  <a:lnTo>
                    <a:pt x="72" y="41"/>
                  </a:lnTo>
                  <a:lnTo>
                    <a:pt x="66" y="41"/>
                  </a:lnTo>
                  <a:lnTo>
                    <a:pt x="60" y="47"/>
                  </a:lnTo>
                  <a:lnTo>
                    <a:pt x="54" y="53"/>
                  </a:lnTo>
                  <a:lnTo>
                    <a:pt x="48" y="53"/>
                  </a:lnTo>
                  <a:lnTo>
                    <a:pt x="48" y="59"/>
                  </a:lnTo>
                  <a:lnTo>
                    <a:pt x="42" y="59"/>
                  </a:lnTo>
                  <a:lnTo>
                    <a:pt x="42" y="47"/>
                  </a:lnTo>
                  <a:lnTo>
                    <a:pt x="42" y="29"/>
                  </a:lnTo>
                  <a:lnTo>
                    <a:pt x="48" y="12"/>
                  </a:lnTo>
                  <a:lnTo>
                    <a:pt x="42" y="6"/>
                  </a:lnTo>
                  <a:lnTo>
                    <a:pt x="42" y="0"/>
                  </a:lnTo>
                  <a:lnTo>
                    <a:pt x="42" y="6"/>
                  </a:lnTo>
                  <a:lnTo>
                    <a:pt x="42" y="18"/>
                  </a:lnTo>
                  <a:lnTo>
                    <a:pt x="42" y="35"/>
                  </a:lnTo>
                  <a:lnTo>
                    <a:pt x="36" y="53"/>
                  </a:lnTo>
                  <a:lnTo>
                    <a:pt x="36" y="65"/>
                  </a:lnTo>
                  <a:lnTo>
                    <a:pt x="36" y="59"/>
                  </a:lnTo>
                  <a:lnTo>
                    <a:pt x="30" y="59"/>
                  </a:lnTo>
                  <a:lnTo>
                    <a:pt x="30" y="53"/>
                  </a:lnTo>
                  <a:lnTo>
                    <a:pt x="30" y="47"/>
                  </a:lnTo>
                  <a:lnTo>
                    <a:pt x="24" y="41"/>
                  </a:lnTo>
                  <a:lnTo>
                    <a:pt x="18" y="35"/>
                  </a:lnTo>
                  <a:lnTo>
                    <a:pt x="12" y="29"/>
                  </a:lnTo>
                  <a:lnTo>
                    <a:pt x="6" y="29"/>
                  </a:lnTo>
                  <a:lnTo>
                    <a:pt x="12" y="29"/>
                  </a:lnTo>
                  <a:lnTo>
                    <a:pt x="12" y="35"/>
                  </a:lnTo>
                  <a:lnTo>
                    <a:pt x="18" y="41"/>
                  </a:lnTo>
                  <a:lnTo>
                    <a:pt x="24" y="53"/>
                  </a:lnTo>
                  <a:lnTo>
                    <a:pt x="30" y="59"/>
                  </a:lnTo>
                  <a:lnTo>
                    <a:pt x="30" y="65"/>
                  </a:lnTo>
                  <a:lnTo>
                    <a:pt x="30" y="71"/>
                  </a:lnTo>
                  <a:lnTo>
                    <a:pt x="30" y="77"/>
                  </a:lnTo>
                  <a:lnTo>
                    <a:pt x="30" y="89"/>
                  </a:lnTo>
                  <a:lnTo>
                    <a:pt x="24" y="89"/>
                  </a:lnTo>
                  <a:lnTo>
                    <a:pt x="18" y="89"/>
                  </a:lnTo>
                  <a:lnTo>
                    <a:pt x="18" y="83"/>
                  </a:lnTo>
                  <a:lnTo>
                    <a:pt x="12" y="77"/>
                  </a:lnTo>
                  <a:lnTo>
                    <a:pt x="6" y="71"/>
                  </a:lnTo>
                  <a:lnTo>
                    <a:pt x="0" y="65"/>
                  </a:lnTo>
                  <a:lnTo>
                    <a:pt x="6" y="71"/>
                  </a:lnTo>
                  <a:lnTo>
                    <a:pt x="6" y="77"/>
                  </a:lnTo>
                  <a:lnTo>
                    <a:pt x="12" y="83"/>
                  </a:lnTo>
                  <a:lnTo>
                    <a:pt x="12" y="89"/>
                  </a:lnTo>
                  <a:lnTo>
                    <a:pt x="18" y="89"/>
                  </a:lnTo>
                  <a:lnTo>
                    <a:pt x="18" y="95"/>
                  </a:lnTo>
                  <a:lnTo>
                    <a:pt x="18" y="101"/>
                  </a:lnTo>
                  <a:lnTo>
                    <a:pt x="18" y="107"/>
                  </a:lnTo>
                  <a:lnTo>
                    <a:pt x="12" y="113"/>
                  </a:lnTo>
                  <a:lnTo>
                    <a:pt x="12" y="119"/>
                  </a:lnTo>
                  <a:lnTo>
                    <a:pt x="18" y="11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685" name="Freeform 764"/>
            <p:cNvSpPr>
              <a:spLocks/>
            </p:cNvSpPr>
            <p:nvPr/>
          </p:nvSpPr>
          <p:spPr bwMode="auto">
            <a:xfrm>
              <a:off x="4875" y="1881"/>
              <a:ext cx="143" cy="114"/>
            </a:xfrm>
            <a:custGeom>
              <a:avLst/>
              <a:gdLst>
                <a:gd name="T0" fmla="*/ 137 w 143"/>
                <a:gd name="T1" fmla="*/ 102 h 114"/>
                <a:gd name="T2" fmla="*/ 125 w 143"/>
                <a:gd name="T3" fmla="*/ 96 h 114"/>
                <a:gd name="T4" fmla="*/ 119 w 143"/>
                <a:gd name="T5" fmla="*/ 96 h 114"/>
                <a:gd name="T6" fmla="*/ 113 w 143"/>
                <a:gd name="T7" fmla="*/ 90 h 114"/>
                <a:gd name="T8" fmla="*/ 113 w 143"/>
                <a:gd name="T9" fmla="*/ 66 h 114"/>
                <a:gd name="T10" fmla="*/ 113 w 143"/>
                <a:gd name="T11" fmla="*/ 42 h 114"/>
                <a:gd name="T12" fmla="*/ 113 w 143"/>
                <a:gd name="T13" fmla="*/ 48 h 114"/>
                <a:gd name="T14" fmla="*/ 107 w 143"/>
                <a:gd name="T15" fmla="*/ 78 h 114"/>
                <a:gd name="T16" fmla="*/ 101 w 143"/>
                <a:gd name="T17" fmla="*/ 78 h 114"/>
                <a:gd name="T18" fmla="*/ 89 w 143"/>
                <a:gd name="T19" fmla="*/ 66 h 114"/>
                <a:gd name="T20" fmla="*/ 77 w 143"/>
                <a:gd name="T21" fmla="*/ 60 h 114"/>
                <a:gd name="T22" fmla="*/ 77 w 143"/>
                <a:gd name="T23" fmla="*/ 12 h 114"/>
                <a:gd name="T24" fmla="*/ 71 w 143"/>
                <a:gd name="T25" fmla="*/ 0 h 114"/>
                <a:gd name="T26" fmla="*/ 71 w 143"/>
                <a:gd name="T27" fmla="*/ 18 h 114"/>
                <a:gd name="T28" fmla="*/ 71 w 143"/>
                <a:gd name="T29" fmla="*/ 54 h 114"/>
                <a:gd name="T30" fmla="*/ 47 w 143"/>
                <a:gd name="T31" fmla="*/ 36 h 114"/>
                <a:gd name="T32" fmla="*/ 18 w 143"/>
                <a:gd name="T33" fmla="*/ 18 h 114"/>
                <a:gd name="T34" fmla="*/ 6 w 143"/>
                <a:gd name="T35" fmla="*/ 6 h 114"/>
                <a:gd name="T36" fmla="*/ 12 w 143"/>
                <a:gd name="T37" fmla="*/ 12 h 114"/>
                <a:gd name="T38" fmla="*/ 30 w 143"/>
                <a:gd name="T39" fmla="*/ 30 h 114"/>
                <a:gd name="T40" fmla="*/ 59 w 143"/>
                <a:gd name="T41" fmla="*/ 54 h 114"/>
                <a:gd name="T42" fmla="*/ 71 w 143"/>
                <a:gd name="T43" fmla="*/ 60 h 114"/>
                <a:gd name="T44" fmla="*/ 65 w 143"/>
                <a:gd name="T45" fmla="*/ 60 h 114"/>
                <a:gd name="T46" fmla="*/ 41 w 143"/>
                <a:gd name="T47" fmla="*/ 66 h 114"/>
                <a:gd name="T48" fmla="*/ 18 w 143"/>
                <a:gd name="T49" fmla="*/ 60 h 114"/>
                <a:gd name="T50" fmla="*/ 0 w 143"/>
                <a:gd name="T51" fmla="*/ 54 h 114"/>
                <a:gd name="T52" fmla="*/ 6 w 143"/>
                <a:gd name="T53" fmla="*/ 66 h 114"/>
                <a:gd name="T54" fmla="*/ 30 w 143"/>
                <a:gd name="T55" fmla="*/ 66 h 114"/>
                <a:gd name="T56" fmla="*/ 59 w 143"/>
                <a:gd name="T57" fmla="*/ 72 h 114"/>
                <a:gd name="T58" fmla="*/ 71 w 143"/>
                <a:gd name="T59" fmla="*/ 72 h 114"/>
                <a:gd name="T60" fmla="*/ 83 w 143"/>
                <a:gd name="T61" fmla="*/ 78 h 114"/>
                <a:gd name="T62" fmla="*/ 95 w 143"/>
                <a:gd name="T63" fmla="*/ 90 h 114"/>
                <a:gd name="T64" fmla="*/ 83 w 143"/>
                <a:gd name="T65" fmla="*/ 96 h 114"/>
                <a:gd name="T66" fmla="*/ 65 w 143"/>
                <a:gd name="T67" fmla="*/ 102 h 114"/>
                <a:gd name="T68" fmla="*/ 53 w 143"/>
                <a:gd name="T69" fmla="*/ 108 h 114"/>
                <a:gd name="T70" fmla="*/ 53 w 143"/>
                <a:gd name="T71" fmla="*/ 108 h 114"/>
                <a:gd name="T72" fmla="*/ 65 w 143"/>
                <a:gd name="T73" fmla="*/ 108 h 114"/>
                <a:gd name="T74" fmla="*/ 89 w 143"/>
                <a:gd name="T75" fmla="*/ 102 h 114"/>
                <a:gd name="T76" fmla="*/ 101 w 143"/>
                <a:gd name="T77" fmla="*/ 96 h 114"/>
                <a:gd name="T78" fmla="*/ 113 w 143"/>
                <a:gd name="T79" fmla="*/ 96 h 114"/>
                <a:gd name="T80" fmla="*/ 125 w 143"/>
                <a:gd name="T81" fmla="*/ 102 h 114"/>
                <a:gd name="T82" fmla="*/ 131 w 143"/>
                <a:gd name="T83" fmla="*/ 108 h 114"/>
                <a:gd name="T84" fmla="*/ 143 w 143"/>
                <a:gd name="T85" fmla="*/ 114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14"/>
                <a:gd name="T131" fmla="*/ 143 w 143"/>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14">
                  <a:moveTo>
                    <a:pt x="143" y="114"/>
                  </a:moveTo>
                  <a:lnTo>
                    <a:pt x="137" y="108"/>
                  </a:lnTo>
                  <a:lnTo>
                    <a:pt x="137" y="102"/>
                  </a:lnTo>
                  <a:lnTo>
                    <a:pt x="131" y="102"/>
                  </a:lnTo>
                  <a:lnTo>
                    <a:pt x="131" y="96"/>
                  </a:lnTo>
                  <a:lnTo>
                    <a:pt x="125" y="96"/>
                  </a:lnTo>
                  <a:lnTo>
                    <a:pt x="119" y="96"/>
                  </a:lnTo>
                  <a:lnTo>
                    <a:pt x="119" y="90"/>
                  </a:lnTo>
                  <a:lnTo>
                    <a:pt x="113" y="90"/>
                  </a:lnTo>
                  <a:lnTo>
                    <a:pt x="113" y="84"/>
                  </a:lnTo>
                  <a:lnTo>
                    <a:pt x="113" y="78"/>
                  </a:lnTo>
                  <a:lnTo>
                    <a:pt x="113" y="66"/>
                  </a:lnTo>
                  <a:lnTo>
                    <a:pt x="113" y="54"/>
                  </a:lnTo>
                  <a:lnTo>
                    <a:pt x="113" y="48"/>
                  </a:lnTo>
                  <a:lnTo>
                    <a:pt x="113" y="42"/>
                  </a:lnTo>
                  <a:lnTo>
                    <a:pt x="113" y="48"/>
                  </a:lnTo>
                  <a:lnTo>
                    <a:pt x="113" y="54"/>
                  </a:lnTo>
                  <a:lnTo>
                    <a:pt x="107" y="66"/>
                  </a:lnTo>
                  <a:lnTo>
                    <a:pt x="107" y="78"/>
                  </a:lnTo>
                  <a:lnTo>
                    <a:pt x="107" y="84"/>
                  </a:lnTo>
                  <a:lnTo>
                    <a:pt x="101" y="84"/>
                  </a:lnTo>
                  <a:lnTo>
                    <a:pt x="101" y="78"/>
                  </a:lnTo>
                  <a:lnTo>
                    <a:pt x="95" y="78"/>
                  </a:lnTo>
                  <a:lnTo>
                    <a:pt x="95" y="72"/>
                  </a:lnTo>
                  <a:lnTo>
                    <a:pt x="89" y="66"/>
                  </a:lnTo>
                  <a:lnTo>
                    <a:pt x="83" y="66"/>
                  </a:lnTo>
                  <a:lnTo>
                    <a:pt x="83" y="60"/>
                  </a:lnTo>
                  <a:lnTo>
                    <a:pt x="77" y="60"/>
                  </a:lnTo>
                  <a:lnTo>
                    <a:pt x="83" y="48"/>
                  </a:lnTo>
                  <a:lnTo>
                    <a:pt x="77" y="30"/>
                  </a:lnTo>
                  <a:lnTo>
                    <a:pt x="77" y="12"/>
                  </a:lnTo>
                  <a:lnTo>
                    <a:pt x="71" y="0"/>
                  </a:lnTo>
                  <a:lnTo>
                    <a:pt x="71" y="6"/>
                  </a:lnTo>
                  <a:lnTo>
                    <a:pt x="71" y="12"/>
                  </a:lnTo>
                  <a:lnTo>
                    <a:pt x="71" y="18"/>
                  </a:lnTo>
                  <a:lnTo>
                    <a:pt x="77" y="30"/>
                  </a:lnTo>
                  <a:lnTo>
                    <a:pt x="77" y="48"/>
                  </a:lnTo>
                  <a:lnTo>
                    <a:pt x="71" y="54"/>
                  </a:lnTo>
                  <a:lnTo>
                    <a:pt x="65" y="48"/>
                  </a:lnTo>
                  <a:lnTo>
                    <a:pt x="59" y="42"/>
                  </a:lnTo>
                  <a:lnTo>
                    <a:pt x="47" y="36"/>
                  </a:lnTo>
                  <a:lnTo>
                    <a:pt x="41" y="30"/>
                  </a:lnTo>
                  <a:lnTo>
                    <a:pt x="30" y="24"/>
                  </a:lnTo>
                  <a:lnTo>
                    <a:pt x="18" y="18"/>
                  </a:lnTo>
                  <a:lnTo>
                    <a:pt x="12" y="12"/>
                  </a:lnTo>
                  <a:lnTo>
                    <a:pt x="12" y="6"/>
                  </a:lnTo>
                  <a:lnTo>
                    <a:pt x="6" y="6"/>
                  </a:lnTo>
                  <a:lnTo>
                    <a:pt x="12" y="12"/>
                  </a:lnTo>
                  <a:lnTo>
                    <a:pt x="18" y="18"/>
                  </a:lnTo>
                  <a:lnTo>
                    <a:pt x="24" y="24"/>
                  </a:lnTo>
                  <a:lnTo>
                    <a:pt x="30" y="30"/>
                  </a:lnTo>
                  <a:lnTo>
                    <a:pt x="41" y="36"/>
                  </a:lnTo>
                  <a:lnTo>
                    <a:pt x="53" y="48"/>
                  </a:lnTo>
                  <a:lnTo>
                    <a:pt x="59" y="54"/>
                  </a:lnTo>
                  <a:lnTo>
                    <a:pt x="65" y="54"/>
                  </a:lnTo>
                  <a:lnTo>
                    <a:pt x="71" y="60"/>
                  </a:lnTo>
                  <a:lnTo>
                    <a:pt x="65" y="60"/>
                  </a:lnTo>
                  <a:lnTo>
                    <a:pt x="59" y="66"/>
                  </a:lnTo>
                  <a:lnTo>
                    <a:pt x="53" y="66"/>
                  </a:lnTo>
                  <a:lnTo>
                    <a:pt x="41" y="66"/>
                  </a:lnTo>
                  <a:lnTo>
                    <a:pt x="36" y="66"/>
                  </a:lnTo>
                  <a:lnTo>
                    <a:pt x="24" y="66"/>
                  </a:lnTo>
                  <a:lnTo>
                    <a:pt x="18" y="60"/>
                  </a:lnTo>
                  <a:lnTo>
                    <a:pt x="12" y="60"/>
                  </a:lnTo>
                  <a:lnTo>
                    <a:pt x="6" y="60"/>
                  </a:lnTo>
                  <a:lnTo>
                    <a:pt x="0" y="54"/>
                  </a:lnTo>
                  <a:lnTo>
                    <a:pt x="0" y="60"/>
                  </a:lnTo>
                  <a:lnTo>
                    <a:pt x="6" y="60"/>
                  </a:lnTo>
                  <a:lnTo>
                    <a:pt x="6" y="66"/>
                  </a:lnTo>
                  <a:lnTo>
                    <a:pt x="12" y="66"/>
                  </a:lnTo>
                  <a:lnTo>
                    <a:pt x="18" y="66"/>
                  </a:lnTo>
                  <a:lnTo>
                    <a:pt x="30" y="66"/>
                  </a:lnTo>
                  <a:lnTo>
                    <a:pt x="41" y="66"/>
                  </a:lnTo>
                  <a:lnTo>
                    <a:pt x="47" y="66"/>
                  </a:lnTo>
                  <a:lnTo>
                    <a:pt x="59" y="72"/>
                  </a:lnTo>
                  <a:lnTo>
                    <a:pt x="65" y="72"/>
                  </a:lnTo>
                  <a:lnTo>
                    <a:pt x="71" y="72"/>
                  </a:lnTo>
                  <a:lnTo>
                    <a:pt x="77" y="72"/>
                  </a:lnTo>
                  <a:lnTo>
                    <a:pt x="77" y="78"/>
                  </a:lnTo>
                  <a:lnTo>
                    <a:pt x="83" y="78"/>
                  </a:lnTo>
                  <a:lnTo>
                    <a:pt x="89" y="84"/>
                  </a:lnTo>
                  <a:lnTo>
                    <a:pt x="95" y="90"/>
                  </a:lnTo>
                  <a:lnTo>
                    <a:pt x="89" y="90"/>
                  </a:lnTo>
                  <a:lnTo>
                    <a:pt x="83" y="96"/>
                  </a:lnTo>
                  <a:lnTo>
                    <a:pt x="77" y="96"/>
                  </a:lnTo>
                  <a:lnTo>
                    <a:pt x="71" y="102"/>
                  </a:lnTo>
                  <a:lnTo>
                    <a:pt x="65" y="102"/>
                  </a:lnTo>
                  <a:lnTo>
                    <a:pt x="59" y="108"/>
                  </a:lnTo>
                  <a:lnTo>
                    <a:pt x="53" y="108"/>
                  </a:lnTo>
                  <a:lnTo>
                    <a:pt x="47" y="108"/>
                  </a:lnTo>
                  <a:lnTo>
                    <a:pt x="53" y="108"/>
                  </a:lnTo>
                  <a:lnTo>
                    <a:pt x="59" y="108"/>
                  </a:lnTo>
                  <a:lnTo>
                    <a:pt x="65" y="108"/>
                  </a:lnTo>
                  <a:lnTo>
                    <a:pt x="77" y="108"/>
                  </a:lnTo>
                  <a:lnTo>
                    <a:pt x="83" y="102"/>
                  </a:lnTo>
                  <a:lnTo>
                    <a:pt x="89" y="102"/>
                  </a:lnTo>
                  <a:lnTo>
                    <a:pt x="95" y="102"/>
                  </a:lnTo>
                  <a:lnTo>
                    <a:pt x="95" y="96"/>
                  </a:lnTo>
                  <a:lnTo>
                    <a:pt x="101" y="96"/>
                  </a:lnTo>
                  <a:lnTo>
                    <a:pt x="107" y="96"/>
                  </a:lnTo>
                  <a:lnTo>
                    <a:pt x="113" y="96"/>
                  </a:lnTo>
                  <a:lnTo>
                    <a:pt x="113" y="102"/>
                  </a:lnTo>
                  <a:lnTo>
                    <a:pt x="119" y="102"/>
                  </a:lnTo>
                  <a:lnTo>
                    <a:pt x="125" y="102"/>
                  </a:lnTo>
                  <a:lnTo>
                    <a:pt x="125" y="108"/>
                  </a:lnTo>
                  <a:lnTo>
                    <a:pt x="131" y="108"/>
                  </a:lnTo>
                  <a:lnTo>
                    <a:pt x="137" y="108"/>
                  </a:lnTo>
                  <a:lnTo>
                    <a:pt x="137" y="114"/>
                  </a:lnTo>
                  <a:lnTo>
                    <a:pt x="143" y="114"/>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grpSp>
        <p:nvGrpSpPr>
          <p:cNvPr id="7172" name="Group 765"/>
          <p:cNvGrpSpPr>
            <a:grpSpLocks/>
          </p:cNvGrpSpPr>
          <p:nvPr/>
        </p:nvGrpSpPr>
        <p:grpSpPr bwMode="auto">
          <a:xfrm rot="249010">
            <a:off x="8750300" y="4864101"/>
            <a:ext cx="1752600" cy="1876425"/>
            <a:chOff x="4176" y="878"/>
            <a:chExt cx="1254" cy="1422"/>
          </a:xfrm>
        </p:grpSpPr>
        <p:sp>
          <p:nvSpPr>
            <p:cNvPr id="7180" name="Freeform 766"/>
            <p:cNvSpPr>
              <a:spLocks/>
            </p:cNvSpPr>
            <p:nvPr/>
          </p:nvSpPr>
          <p:spPr bwMode="auto">
            <a:xfrm>
              <a:off x="5149" y="1189"/>
              <a:ext cx="54" cy="149"/>
            </a:xfrm>
            <a:custGeom>
              <a:avLst/>
              <a:gdLst>
                <a:gd name="T0" fmla="*/ 42 w 54"/>
                <a:gd name="T1" fmla="*/ 149 h 149"/>
                <a:gd name="T2" fmla="*/ 42 w 54"/>
                <a:gd name="T3" fmla="*/ 149 h 149"/>
                <a:gd name="T4" fmla="*/ 42 w 54"/>
                <a:gd name="T5" fmla="*/ 143 h 149"/>
                <a:gd name="T6" fmla="*/ 42 w 54"/>
                <a:gd name="T7" fmla="*/ 143 h 149"/>
                <a:gd name="T8" fmla="*/ 42 w 54"/>
                <a:gd name="T9" fmla="*/ 143 h 149"/>
                <a:gd name="T10" fmla="*/ 48 w 54"/>
                <a:gd name="T11" fmla="*/ 119 h 149"/>
                <a:gd name="T12" fmla="*/ 48 w 54"/>
                <a:gd name="T13" fmla="*/ 96 h 149"/>
                <a:gd name="T14" fmla="*/ 48 w 54"/>
                <a:gd name="T15" fmla="*/ 78 h 149"/>
                <a:gd name="T16" fmla="*/ 36 w 54"/>
                <a:gd name="T17" fmla="*/ 60 h 149"/>
                <a:gd name="T18" fmla="*/ 30 w 54"/>
                <a:gd name="T19" fmla="*/ 42 h 149"/>
                <a:gd name="T20" fmla="*/ 18 w 54"/>
                <a:gd name="T21" fmla="*/ 24 h 149"/>
                <a:gd name="T22" fmla="*/ 6 w 54"/>
                <a:gd name="T23" fmla="*/ 12 h 149"/>
                <a:gd name="T24" fmla="*/ 0 w 54"/>
                <a:gd name="T25" fmla="*/ 0 h 149"/>
                <a:gd name="T26" fmla="*/ 12 w 54"/>
                <a:gd name="T27" fmla="*/ 6 h 149"/>
                <a:gd name="T28" fmla="*/ 24 w 54"/>
                <a:gd name="T29" fmla="*/ 18 h 149"/>
                <a:gd name="T30" fmla="*/ 36 w 54"/>
                <a:gd name="T31" fmla="*/ 36 h 149"/>
                <a:gd name="T32" fmla="*/ 48 w 54"/>
                <a:gd name="T33" fmla="*/ 60 h 149"/>
                <a:gd name="T34" fmla="*/ 54 w 54"/>
                <a:gd name="T35" fmla="*/ 84 h 149"/>
                <a:gd name="T36" fmla="*/ 54 w 54"/>
                <a:gd name="T37" fmla="*/ 107 h 149"/>
                <a:gd name="T38" fmla="*/ 54 w 54"/>
                <a:gd name="T39" fmla="*/ 131 h 149"/>
                <a:gd name="T40" fmla="*/ 42 w 54"/>
                <a:gd name="T41" fmla="*/ 149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9"/>
                <a:gd name="T65" fmla="*/ 54 w 54"/>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9">
                  <a:moveTo>
                    <a:pt x="42" y="149"/>
                  </a:moveTo>
                  <a:lnTo>
                    <a:pt x="42" y="149"/>
                  </a:lnTo>
                  <a:lnTo>
                    <a:pt x="42" y="143"/>
                  </a:lnTo>
                  <a:lnTo>
                    <a:pt x="48" y="119"/>
                  </a:lnTo>
                  <a:lnTo>
                    <a:pt x="48" y="96"/>
                  </a:lnTo>
                  <a:lnTo>
                    <a:pt x="48" y="78"/>
                  </a:lnTo>
                  <a:lnTo>
                    <a:pt x="36" y="60"/>
                  </a:lnTo>
                  <a:lnTo>
                    <a:pt x="30" y="42"/>
                  </a:lnTo>
                  <a:lnTo>
                    <a:pt x="18" y="24"/>
                  </a:lnTo>
                  <a:lnTo>
                    <a:pt x="6" y="12"/>
                  </a:lnTo>
                  <a:lnTo>
                    <a:pt x="0" y="0"/>
                  </a:lnTo>
                  <a:lnTo>
                    <a:pt x="12" y="6"/>
                  </a:lnTo>
                  <a:lnTo>
                    <a:pt x="24" y="18"/>
                  </a:lnTo>
                  <a:lnTo>
                    <a:pt x="36" y="36"/>
                  </a:lnTo>
                  <a:lnTo>
                    <a:pt x="48" y="60"/>
                  </a:lnTo>
                  <a:lnTo>
                    <a:pt x="54" y="84"/>
                  </a:lnTo>
                  <a:lnTo>
                    <a:pt x="54" y="107"/>
                  </a:lnTo>
                  <a:lnTo>
                    <a:pt x="54" y="131"/>
                  </a:lnTo>
                  <a:lnTo>
                    <a:pt x="42" y="1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81" name="Freeform 767"/>
            <p:cNvSpPr>
              <a:spLocks/>
            </p:cNvSpPr>
            <p:nvPr/>
          </p:nvSpPr>
          <p:spPr bwMode="auto">
            <a:xfrm>
              <a:off x="5125" y="1207"/>
              <a:ext cx="54" cy="12"/>
            </a:xfrm>
            <a:custGeom>
              <a:avLst/>
              <a:gdLst>
                <a:gd name="T0" fmla="*/ 0 w 54"/>
                <a:gd name="T1" fmla="*/ 6 h 12"/>
                <a:gd name="T2" fmla="*/ 6 w 54"/>
                <a:gd name="T3" fmla="*/ 0 h 12"/>
                <a:gd name="T4" fmla="*/ 12 w 54"/>
                <a:gd name="T5" fmla="*/ 0 h 12"/>
                <a:gd name="T6" fmla="*/ 18 w 54"/>
                <a:gd name="T7" fmla="*/ 0 h 12"/>
                <a:gd name="T8" fmla="*/ 24 w 54"/>
                <a:gd name="T9" fmla="*/ 0 h 12"/>
                <a:gd name="T10" fmla="*/ 30 w 54"/>
                <a:gd name="T11" fmla="*/ 6 h 12"/>
                <a:gd name="T12" fmla="*/ 42 w 54"/>
                <a:gd name="T13" fmla="*/ 6 h 12"/>
                <a:gd name="T14" fmla="*/ 48 w 54"/>
                <a:gd name="T15" fmla="*/ 12 h 12"/>
                <a:gd name="T16" fmla="*/ 54 w 54"/>
                <a:gd name="T17" fmla="*/ 12 h 12"/>
                <a:gd name="T18" fmla="*/ 48 w 54"/>
                <a:gd name="T19" fmla="*/ 12 h 12"/>
                <a:gd name="T20" fmla="*/ 42 w 54"/>
                <a:gd name="T21" fmla="*/ 12 h 12"/>
                <a:gd name="T22" fmla="*/ 30 w 54"/>
                <a:gd name="T23" fmla="*/ 12 h 12"/>
                <a:gd name="T24" fmla="*/ 24 w 54"/>
                <a:gd name="T25" fmla="*/ 6 h 12"/>
                <a:gd name="T26" fmla="*/ 18 w 54"/>
                <a:gd name="T27" fmla="*/ 6 h 12"/>
                <a:gd name="T28" fmla="*/ 12 w 54"/>
                <a:gd name="T29" fmla="*/ 6 h 12"/>
                <a:gd name="T30" fmla="*/ 6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6" y="0"/>
                  </a:lnTo>
                  <a:lnTo>
                    <a:pt x="12" y="0"/>
                  </a:lnTo>
                  <a:lnTo>
                    <a:pt x="18" y="0"/>
                  </a:lnTo>
                  <a:lnTo>
                    <a:pt x="24" y="0"/>
                  </a:lnTo>
                  <a:lnTo>
                    <a:pt x="30" y="6"/>
                  </a:lnTo>
                  <a:lnTo>
                    <a:pt x="42" y="6"/>
                  </a:lnTo>
                  <a:lnTo>
                    <a:pt x="48" y="12"/>
                  </a:lnTo>
                  <a:lnTo>
                    <a:pt x="54" y="12"/>
                  </a:lnTo>
                  <a:lnTo>
                    <a:pt x="48" y="12"/>
                  </a:lnTo>
                  <a:lnTo>
                    <a:pt x="42" y="12"/>
                  </a:lnTo>
                  <a:lnTo>
                    <a:pt x="30" y="12"/>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82" name="Freeform 768"/>
            <p:cNvSpPr>
              <a:spLocks/>
            </p:cNvSpPr>
            <p:nvPr/>
          </p:nvSpPr>
          <p:spPr bwMode="auto">
            <a:xfrm>
              <a:off x="5125" y="1219"/>
              <a:ext cx="60" cy="12"/>
            </a:xfrm>
            <a:custGeom>
              <a:avLst/>
              <a:gdLst>
                <a:gd name="T0" fmla="*/ 0 w 60"/>
                <a:gd name="T1" fmla="*/ 0 h 12"/>
                <a:gd name="T2" fmla="*/ 6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12 h 12"/>
                <a:gd name="T16" fmla="*/ 60 w 60"/>
                <a:gd name="T17" fmla="*/ 12 h 12"/>
                <a:gd name="T18" fmla="*/ 54 w 60"/>
                <a:gd name="T19" fmla="*/ 12 h 12"/>
                <a:gd name="T20" fmla="*/ 48 w 60"/>
                <a:gd name="T21" fmla="*/ 12 h 12"/>
                <a:gd name="T22" fmla="*/ 36 w 60"/>
                <a:gd name="T23" fmla="*/ 12 h 12"/>
                <a:gd name="T24" fmla="*/ 30 w 60"/>
                <a:gd name="T25" fmla="*/ 6 h 12"/>
                <a:gd name="T26" fmla="*/ 18 w 60"/>
                <a:gd name="T27" fmla="*/ 6 h 12"/>
                <a:gd name="T28" fmla="*/ 12 w 60"/>
                <a:gd name="T29" fmla="*/ 6 h 12"/>
                <a:gd name="T30" fmla="*/ 6 w 60"/>
                <a:gd name="T31" fmla="*/ 0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6" y="0"/>
                  </a:lnTo>
                  <a:lnTo>
                    <a:pt x="18" y="0"/>
                  </a:lnTo>
                  <a:lnTo>
                    <a:pt x="24" y="0"/>
                  </a:lnTo>
                  <a:lnTo>
                    <a:pt x="36" y="6"/>
                  </a:lnTo>
                  <a:lnTo>
                    <a:pt x="48" y="6"/>
                  </a:lnTo>
                  <a:lnTo>
                    <a:pt x="54" y="12"/>
                  </a:lnTo>
                  <a:lnTo>
                    <a:pt x="60" y="12"/>
                  </a:lnTo>
                  <a:lnTo>
                    <a:pt x="54" y="12"/>
                  </a:lnTo>
                  <a:lnTo>
                    <a:pt x="48" y="12"/>
                  </a:lnTo>
                  <a:lnTo>
                    <a:pt x="36" y="12"/>
                  </a:lnTo>
                  <a:lnTo>
                    <a:pt x="30" y="6"/>
                  </a:lnTo>
                  <a:lnTo>
                    <a:pt x="18" y="6"/>
                  </a:lnTo>
                  <a:lnTo>
                    <a:pt x="12"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83" name="Freeform 769"/>
            <p:cNvSpPr>
              <a:spLocks/>
            </p:cNvSpPr>
            <p:nvPr/>
          </p:nvSpPr>
          <p:spPr bwMode="auto">
            <a:xfrm>
              <a:off x="5131" y="1243"/>
              <a:ext cx="66" cy="12"/>
            </a:xfrm>
            <a:custGeom>
              <a:avLst/>
              <a:gdLst>
                <a:gd name="T0" fmla="*/ 0 w 66"/>
                <a:gd name="T1" fmla="*/ 0 h 12"/>
                <a:gd name="T2" fmla="*/ 6 w 66"/>
                <a:gd name="T3" fmla="*/ 0 h 12"/>
                <a:gd name="T4" fmla="*/ 12 w 66"/>
                <a:gd name="T5" fmla="*/ 0 h 12"/>
                <a:gd name="T6" fmla="*/ 18 w 66"/>
                <a:gd name="T7" fmla="*/ 0 h 12"/>
                <a:gd name="T8" fmla="*/ 30 w 66"/>
                <a:gd name="T9" fmla="*/ 0 h 12"/>
                <a:gd name="T10" fmla="*/ 42 w 66"/>
                <a:gd name="T11" fmla="*/ 6 h 12"/>
                <a:gd name="T12" fmla="*/ 54 w 66"/>
                <a:gd name="T13" fmla="*/ 6 h 12"/>
                <a:gd name="T14" fmla="*/ 60 w 66"/>
                <a:gd name="T15" fmla="*/ 6 h 12"/>
                <a:gd name="T16" fmla="*/ 66 w 66"/>
                <a:gd name="T17" fmla="*/ 12 h 12"/>
                <a:gd name="T18" fmla="*/ 60 w 66"/>
                <a:gd name="T19" fmla="*/ 12 h 12"/>
                <a:gd name="T20" fmla="*/ 54 w 66"/>
                <a:gd name="T21" fmla="*/ 12 h 12"/>
                <a:gd name="T22" fmla="*/ 42 w 66"/>
                <a:gd name="T23" fmla="*/ 12 h 12"/>
                <a:gd name="T24" fmla="*/ 30 w 66"/>
                <a:gd name="T25" fmla="*/ 12 h 12"/>
                <a:gd name="T26" fmla="*/ 18 w 66"/>
                <a:gd name="T27" fmla="*/ 6 h 12"/>
                <a:gd name="T28" fmla="*/ 12 w 66"/>
                <a:gd name="T29" fmla="*/ 6 h 12"/>
                <a:gd name="T30" fmla="*/ 6 w 66"/>
                <a:gd name="T31" fmla="*/ 6 h 12"/>
                <a:gd name="T32" fmla="*/ 0 w 66"/>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12"/>
                <a:gd name="T53" fmla="*/ 66 w 6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12">
                  <a:moveTo>
                    <a:pt x="0" y="0"/>
                  </a:moveTo>
                  <a:lnTo>
                    <a:pt x="6" y="0"/>
                  </a:lnTo>
                  <a:lnTo>
                    <a:pt x="12" y="0"/>
                  </a:lnTo>
                  <a:lnTo>
                    <a:pt x="18" y="0"/>
                  </a:lnTo>
                  <a:lnTo>
                    <a:pt x="30" y="0"/>
                  </a:lnTo>
                  <a:lnTo>
                    <a:pt x="42" y="6"/>
                  </a:lnTo>
                  <a:lnTo>
                    <a:pt x="54" y="6"/>
                  </a:lnTo>
                  <a:lnTo>
                    <a:pt x="60" y="6"/>
                  </a:lnTo>
                  <a:lnTo>
                    <a:pt x="66" y="12"/>
                  </a:lnTo>
                  <a:lnTo>
                    <a:pt x="60" y="12"/>
                  </a:lnTo>
                  <a:lnTo>
                    <a:pt x="54" y="12"/>
                  </a:lnTo>
                  <a:lnTo>
                    <a:pt x="42" y="12"/>
                  </a:lnTo>
                  <a:lnTo>
                    <a:pt x="30" y="12"/>
                  </a:lnTo>
                  <a:lnTo>
                    <a:pt x="18" y="6"/>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84" name="Freeform 770"/>
            <p:cNvSpPr>
              <a:spLocks/>
            </p:cNvSpPr>
            <p:nvPr/>
          </p:nvSpPr>
          <p:spPr bwMode="auto">
            <a:xfrm>
              <a:off x="5143" y="1261"/>
              <a:ext cx="54" cy="6"/>
            </a:xfrm>
            <a:custGeom>
              <a:avLst/>
              <a:gdLst>
                <a:gd name="T0" fmla="*/ 0 w 54"/>
                <a:gd name="T1" fmla="*/ 0 h 6"/>
                <a:gd name="T2" fmla="*/ 0 w 54"/>
                <a:gd name="T3" fmla="*/ 0 h 6"/>
                <a:gd name="T4" fmla="*/ 6 w 54"/>
                <a:gd name="T5" fmla="*/ 0 h 6"/>
                <a:gd name="T6" fmla="*/ 18 w 54"/>
                <a:gd name="T7" fmla="*/ 0 h 6"/>
                <a:gd name="T8" fmla="*/ 24 w 54"/>
                <a:gd name="T9" fmla="*/ 0 h 6"/>
                <a:gd name="T10" fmla="*/ 36 w 54"/>
                <a:gd name="T11" fmla="*/ 0 h 6"/>
                <a:gd name="T12" fmla="*/ 42 w 54"/>
                <a:gd name="T13" fmla="*/ 0 h 6"/>
                <a:gd name="T14" fmla="*/ 54 w 54"/>
                <a:gd name="T15" fmla="*/ 6 h 6"/>
                <a:gd name="T16" fmla="*/ 54 w 54"/>
                <a:gd name="T17" fmla="*/ 6 h 6"/>
                <a:gd name="T18" fmla="*/ 54 w 54"/>
                <a:gd name="T19" fmla="*/ 6 h 6"/>
                <a:gd name="T20" fmla="*/ 42 w 54"/>
                <a:gd name="T21" fmla="*/ 6 h 6"/>
                <a:gd name="T22" fmla="*/ 36 w 54"/>
                <a:gd name="T23" fmla="*/ 6 h 6"/>
                <a:gd name="T24" fmla="*/ 24 w 54"/>
                <a:gd name="T25" fmla="*/ 6 h 6"/>
                <a:gd name="T26" fmla="*/ 18 w 54"/>
                <a:gd name="T27" fmla="*/ 6 h 6"/>
                <a:gd name="T28" fmla="*/ 6 w 54"/>
                <a:gd name="T29" fmla="*/ 6 h 6"/>
                <a:gd name="T30" fmla="*/ 0 w 54"/>
                <a:gd name="T31" fmla="*/ 0 h 6"/>
                <a:gd name="T32" fmla="*/ 0 w 5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
                <a:gd name="T53" fmla="*/ 54 w 5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
                  <a:moveTo>
                    <a:pt x="0" y="0"/>
                  </a:moveTo>
                  <a:lnTo>
                    <a:pt x="0" y="0"/>
                  </a:lnTo>
                  <a:lnTo>
                    <a:pt x="6" y="0"/>
                  </a:lnTo>
                  <a:lnTo>
                    <a:pt x="18" y="0"/>
                  </a:lnTo>
                  <a:lnTo>
                    <a:pt x="24" y="0"/>
                  </a:lnTo>
                  <a:lnTo>
                    <a:pt x="36" y="0"/>
                  </a:lnTo>
                  <a:lnTo>
                    <a:pt x="42" y="0"/>
                  </a:lnTo>
                  <a:lnTo>
                    <a:pt x="54" y="6"/>
                  </a:lnTo>
                  <a:lnTo>
                    <a:pt x="42" y="6"/>
                  </a:lnTo>
                  <a:lnTo>
                    <a:pt x="36" y="6"/>
                  </a:lnTo>
                  <a:lnTo>
                    <a:pt x="24" y="6"/>
                  </a:lnTo>
                  <a:lnTo>
                    <a:pt x="18"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85" name="Freeform 771"/>
            <p:cNvSpPr>
              <a:spLocks/>
            </p:cNvSpPr>
            <p:nvPr/>
          </p:nvSpPr>
          <p:spPr bwMode="auto">
            <a:xfrm>
              <a:off x="5155" y="1285"/>
              <a:ext cx="48" cy="5"/>
            </a:xfrm>
            <a:custGeom>
              <a:avLst/>
              <a:gdLst>
                <a:gd name="T0" fmla="*/ 0 w 48"/>
                <a:gd name="T1" fmla="*/ 5 h 5"/>
                <a:gd name="T2" fmla="*/ 0 w 48"/>
                <a:gd name="T3" fmla="*/ 5 h 5"/>
                <a:gd name="T4" fmla="*/ 6 w 48"/>
                <a:gd name="T5" fmla="*/ 0 h 5"/>
                <a:gd name="T6" fmla="*/ 12 w 48"/>
                <a:gd name="T7" fmla="*/ 0 h 5"/>
                <a:gd name="T8" fmla="*/ 18 w 48"/>
                <a:gd name="T9" fmla="*/ 0 h 5"/>
                <a:gd name="T10" fmla="*/ 30 w 48"/>
                <a:gd name="T11" fmla="*/ 0 h 5"/>
                <a:gd name="T12" fmla="*/ 36 w 48"/>
                <a:gd name="T13" fmla="*/ 0 h 5"/>
                <a:gd name="T14" fmla="*/ 42 w 48"/>
                <a:gd name="T15" fmla="*/ 5 h 5"/>
                <a:gd name="T16" fmla="*/ 48 w 48"/>
                <a:gd name="T17" fmla="*/ 5 h 5"/>
                <a:gd name="T18" fmla="*/ 42 w 48"/>
                <a:gd name="T19" fmla="*/ 5 h 5"/>
                <a:gd name="T20" fmla="*/ 36 w 48"/>
                <a:gd name="T21" fmla="*/ 5 h 5"/>
                <a:gd name="T22" fmla="*/ 30 w 48"/>
                <a:gd name="T23" fmla="*/ 5 h 5"/>
                <a:gd name="T24" fmla="*/ 18 w 48"/>
                <a:gd name="T25" fmla="*/ 5 h 5"/>
                <a:gd name="T26" fmla="*/ 12 w 48"/>
                <a:gd name="T27" fmla="*/ 5 h 5"/>
                <a:gd name="T28" fmla="*/ 6 w 48"/>
                <a:gd name="T29" fmla="*/ 5 h 5"/>
                <a:gd name="T30" fmla="*/ 0 w 48"/>
                <a:gd name="T31" fmla="*/ 5 h 5"/>
                <a:gd name="T32" fmla="*/ 0 w 4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
                <a:gd name="T53" fmla="*/ 48 w 4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
                  <a:moveTo>
                    <a:pt x="0" y="5"/>
                  </a:moveTo>
                  <a:lnTo>
                    <a:pt x="0" y="5"/>
                  </a:lnTo>
                  <a:lnTo>
                    <a:pt x="6" y="0"/>
                  </a:lnTo>
                  <a:lnTo>
                    <a:pt x="12" y="0"/>
                  </a:lnTo>
                  <a:lnTo>
                    <a:pt x="18" y="0"/>
                  </a:lnTo>
                  <a:lnTo>
                    <a:pt x="30" y="0"/>
                  </a:lnTo>
                  <a:lnTo>
                    <a:pt x="36" y="0"/>
                  </a:lnTo>
                  <a:lnTo>
                    <a:pt x="42" y="5"/>
                  </a:lnTo>
                  <a:lnTo>
                    <a:pt x="48" y="5"/>
                  </a:lnTo>
                  <a:lnTo>
                    <a:pt x="42" y="5"/>
                  </a:lnTo>
                  <a:lnTo>
                    <a:pt x="36" y="5"/>
                  </a:lnTo>
                  <a:lnTo>
                    <a:pt x="30" y="5"/>
                  </a:lnTo>
                  <a:lnTo>
                    <a:pt x="18" y="5"/>
                  </a:lnTo>
                  <a:lnTo>
                    <a:pt x="12" y="5"/>
                  </a:lnTo>
                  <a:lnTo>
                    <a:pt x="6" y="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86" name="Freeform 772"/>
            <p:cNvSpPr>
              <a:spLocks/>
            </p:cNvSpPr>
            <p:nvPr/>
          </p:nvSpPr>
          <p:spPr bwMode="auto">
            <a:xfrm>
              <a:off x="5173" y="1326"/>
              <a:ext cx="24" cy="6"/>
            </a:xfrm>
            <a:custGeom>
              <a:avLst/>
              <a:gdLst>
                <a:gd name="T0" fmla="*/ 0 w 24"/>
                <a:gd name="T1" fmla="*/ 6 h 6"/>
                <a:gd name="T2" fmla="*/ 0 w 24"/>
                <a:gd name="T3" fmla="*/ 6 h 6"/>
                <a:gd name="T4" fmla="*/ 6 w 24"/>
                <a:gd name="T5" fmla="*/ 0 h 6"/>
                <a:gd name="T6" fmla="*/ 6 w 24"/>
                <a:gd name="T7" fmla="*/ 0 h 6"/>
                <a:gd name="T8" fmla="*/ 12 w 24"/>
                <a:gd name="T9" fmla="*/ 0 h 6"/>
                <a:gd name="T10" fmla="*/ 12 w 24"/>
                <a:gd name="T11" fmla="*/ 0 h 6"/>
                <a:gd name="T12" fmla="*/ 18 w 24"/>
                <a:gd name="T13" fmla="*/ 0 h 6"/>
                <a:gd name="T14" fmla="*/ 24 w 24"/>
                <a:gd name="T15" fmla="*/ 0 h 6"/>
                <a:gd name="T16" fmla="*/ 24 w 24"/>
                <a:gd name="T17" fmla="*/ 0 h 6"/>
                <a:gd name="T18" fmla="*/ 18 w 24"/>
                <a:gd name="T19" fmla="*/ 0 h 6"/>
                <a:gd name="T20" fmla="*/ 18 w 24"/>
                <a:gd name="T21" fmla="*/ 0 h 6"/>
                <a:gd name="T22" fmla="*/ 12 w 24"/>
                <a:gd name="T23" fmla="*/ 0 h 6"/>
                <a:gd name="T24" fmla="*/ 6 w 24"/>
                <a:gd name="T25" fmla="*/ 6 h 6"/>
                <a:gd name="T26" fmla="*/ 6 w 24"/>
                <a:gd name="T27" fmla="*/ 6 h 6"/>
                <a:gd name="T28" fmla="*/ 0 w 24"/>
                <a:gd name="T29" fmla="*/ 6 h 6"/>
                <a:gd name="T30" fmla="*/ 0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0"/>
                  </a:lnTo>
                  <a:lnTo>
                    <a:pt x="12" y="0"/>
                  </a:lnTo>
                  <a:lnTo>
                    <a:pt x="18" y="0"/>
                  </a:lnTo>
                  <a:lnTo>
                    <a:pt x="24" y="0"/>
                  </a:lnTo>
                  <a:lnTo>
                    <a:pt x="18" y="0"/>
                  </a:lnTo>
                  <a:lnTo>
                    <a:pt x="12" y="0"/>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87" name="Freeform 773"/>
            <p:cNvSpPr>
              <a:spLocks/>
            </p:cNvSpPr>
            <p:nvPr/>
          </p:nvSpPr>
          <p:spPr bwMode="auto">
            <a:xfrm>
              <a:off x="5125" y="1195"/>
              <a:ext cx="42" cy="12"/>
            </a:xfrm>
            <a:custGeom>
              <a:avLst/>
              <a:gdLst>
                <a:gd name="T0" fmla="*/ 0 w 42"/>
                <a:gd name="T1" fmla="*/ 0 h 12"/>
                <a:gd name="T2" fmla="*/ 0 w 42"/>
                <a:gd name="T3" fmla="*/ 0 h 12"/>
                <a:gd name="T4" fmla="*/ 6 w 42"/>
                <a:gd name="T5" fmla="*/ 0 h 12"/>
                <a:gd name="T6" fmla="*/ 12 w 42"/>
                <a:gd name="T7" fmla="*/ 0 h 12"/>
                <a:gd name="T8" fmla="*/ 18 w 42"/>
                <a:gd name="T9" fmla="*/ 0 h 12"/>
                <a:gd name="T10" fmla="*/ 24 w 42"/>
                <a:gd name="T11" fmla="*/ 0 h 12"/>
                <a:gd name="T12" fmla="*/ 30 w 42"/>
                <a:gd name="T13" fmla="*/ 6 h 12"/>
                <a:gd name="T14" fmla="*/ 36 w 42"/>
                <a:gd name="T15" fmla="*/ 6 h 12"/>
                <a:gd name="T16" fmla="*/ 42 w 42"/>
                <a:gd name="T17" fmla="*/ 12 h 12"/>
                <a:gd name="T18" fmla="*/ 36 w 42"/>
                <a:gd name="T19" fmla="*/ 12 h 12"/>
                <a:gd name="T20" fmla="*/ 30 w 42"/>
                <a:gd name="T21" fmla="*/ 6 h 12"/>
                <a:gd name="T22" fmla="*/ 24 w 42"/>
                <a:gd name="T23" fmla="*/ 6 h 12"/>
                <a:gd name="T24" fmla="*/ 18 w 42"/>
                <a:gd name="T25" fmla="*/ 6 h 12"/>
                <a:gd name="T26" fmla="*/ 12 w 42"/>
                <a:gd name="T27" fmla="*/ 6 h 12"/>
                <a:gd name="T28" fmla="*/ 6 w 42"/>
                <a:gd name="T29" fmla="*/ 6 h 12"/>
                <a:gd name="T30" fmla="*/ 0 w 42"/>
                <a:gd name="T31" fmla="*/ 0 h 12"/>
                <a:gd name="T32" fmla="*/ 0 w 4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0"/>
                  </a:moveTo>
                  <a:lnTo>
                    <a:pt x="0" y="0"/>
                  </a:lnTo>
                  <a:lnTo>
                    <a:pt x="6" y="0"/>
                  </a:lnTo>
                  <a:lnTo>
                    <a:pt x="12" y="0"/>
                  </a:lnTo>
                  <a:lnTo>
                    <a:pt x="18" y="0"/>
                  </a:lnTo>
                  <a:lnTo>
                    <a:pt x="24" y="0"/>
                  </a:lnTo>
                  <a:lnTo>
                    <a:pt x="30" y="6"/>
                  </a:lnTo>
                  <a:lnTo>
                    <a:pt x="36" y="6"/>
                  </a:lnTo>
                  <a:lnTo>
                    <a:pt x="42" y="12"/>
                  </a:lnTo>
                  <a:lnTo>
                    <a:pt x="36" y="12"/>
                  </a:lnTo>
                  <a:lnTo>
                    <a:pt x="30" y="6"/>
                  </a:lnTo>
                  <a:lnTo>
                    <a:pt x="24" y="6"/>
                  </a:lnTo>
                  <a:lnTo>
                    <a:pt x="18" y="6"/>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88" name="Freeform 774"/>
            <p:cNvSpPr>
              <a:spLocks/>
            </p:cNvSpPr>
            <p:nvPr/>
          </p:nvSpPr>
          <p:spPr bwMode="auto">
            <a:xfrm>
              <a:off x="5131" y="1231"/>
              <a:ext cx="60" cy="12"/>
            </a:xfrm>
            <a:custGeom>
              <a:avLst/>
              <a:gdLst>
                <a:gd name="T0" fmla="*/ 0 w 60"/>
                <a:gd name="T1" fmla="*/ 0 h 12"/>
                <a:gd name="T2" fmla="*/ 0 w 60"/>
                <a:gd name="T3" fmla="*/ 0 h 12"/>
                <a:gd name="T4" fmla="*/ 6 w 60"/>
                <a:gd name="T5" fmla="*/ 0 h 12"/>
                <a:gd name="T6" fmla="*/ 18 w 60"/>
                <a:gd name="T7" fmla="*/ 0 h 12"/>
                <a:gd name="T8" fmla="*/ 24 w 60"/>
                <a:gd name="T9" fmla="*/ 0 h 12"/>
                <a:gd name="T10" fmla="*/ 36 w 60"/>
                <a:gd name="T11" fmla="*/ 6 h 12"/>
                <a:gd name="T12" fmla="*/ 48 w 60"/>
                <a:gd name="T13" fmla="*/ 6 h 12"/>
                <a:gd name="T14" fmla="*/ 54 w 60"/>
                <a:gd name="T15" fmla="*/ 6 h 12"/>
                <a:gd name="T16" fmla="*/ 60 w 60"/>
                <a:gd name="T17" fmla="*/ 12 h 12"/>
                <a:gd name="T18" fmla="*/ 54 w 60"/>
                <a:gd name="T19" fmla="*/ 12 h 12"/>
                <a:gd name="T20" fmla="*/ 48 w 60"/>
                <a:gd name="T21" fmla="*/ 12 h 12"/>
                <a:gd name="T22" fmla="*/ 36 w 60"/>
                <a:gd name="T23" fmla="*/ 12 h 12"/>
                <a:gd name="T24" fmla="*/ 24 w 60"/>
                <a:gd name="T25" fmla="*/ 12 h 12"/>
                <a:gd name="T26" fmla="*/ 18 w 60"/>
                <a:gd name="T27" fmla="*/ 6 h 12"/>
                <a:gd name="T28" fmla="*/ 6 w 60"/>
                <a:gd name="T29" fmla="*/ 6 h 12"/>
                <a:gd name="T30" fmla="*/ 0 w 60"/>
                <a:gd name="T31" fmla="*/ 6 h 12"/>
                <a:gd name="T32" fmla="*/ 0 w 6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2"/>
                <a:gd name="T53" fmla="*/ 60 w 6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2">
                  <a:moveTo>
                    <a:pt x="0" y="0"/>
                  </a:moveTo>
                  <a:lnTo>
                    <a:pt x="0" y="0"/>
                  </a:lnTo>
                  <a:lnTo>
                    <a:pt x="6" y="0"/>
                  </a:lnTo>
                  <a:lnTo>
                    <a:pt x="18" y="0"/>
                  </a:lnTo>
                  <a:lnTo>
                    <a:pt x="24" y="0"/>
                  </a:lnTo>
                  <a:lnTo>
                    <a:pt x="36" y="6"/>
                  </a:lnTo>
                  <a:lnTo>
                    <a:pt x="48" y="6"/>
                  </a:lnTo>
                  <a:lnTo>
                    <a:pt x="54" y="6"/>
                  </a:lnTo>
                  <a:lnTo>
                    <a:pt x="60" y="12"/>
                  </a:lnTo>
                  <a:lnTo>
                    <a:pt x="54" y="12"/>
                  </a:lnTo>
                  <a:lnTo>
                    <a:pt x="48" y="12"/>
                  </a:lnTo>
                  <a:lnTo>
                    <a:pt x="36" y="12"/>
                  </a:lnTo>
                  <a:lnTo>
                    <a:pt x="24" y="12"/>
                  </a:lnTo>
                  <a:lnTo>
                    <a:pt x="18" y="6"/>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89" name="Freeform 775"/>
            <p:cNvSpPr>
              <a:spLocks/>
            </p:cNvSpPr>
            <p:nvPr/>
          </p:nvSpPr>
          <p:spPr bwMode="auto">
            <a:xfrm>
              <a:off x="5149" y="1273"/>
              <a:ext cx="54" cy="12"/>
            </a:xfrm>
            <a:custGeom>
              <a:avLst/>
              <a:gdLst>
                <a:gd name="T0" fmla="*/ 0 w 54"/>
                <a:gd name="T1" fmla="*/ 6 h 12"/>
                <a:gd name="T2" fmla="*/ 0 w 54"/>
                <a:gd name="T3" fmla="*/ 6 h 12"/>
                <a:gd name="T4" fmla="*/ 6 w 54"/>
                <a:gd name="T5" fmla="*/ 6 h 12"/>
                <a:gd name="T6" fmla="*/ 12 w 54"/>
                <a:gd name="T7" fmla="*/ 0 h 12"/>
                <a:gd name="T8" fmla="*/ 24 w 54"/>
                <a:gd name="T9" fmla="*/ 0 h 12"/>
                <a:gd name="T10" fmla="*/ 30 w 54"/>
                <a:gd name="T11" fmla="*/ 0 h 12"/>
                <a:gd name="T12" fmla="*/ 36 w 54"/>
                <a:gd name="T13" fmla="*/ 6 h 12"/>
                <a:gd name="T14" fmla="*/ 48 w 54"/>
                <a:gd name="T15" fmla="*/ 6 h 12"/>
                <a:gd name="T16" fmla="*/ 54 w 54"/>
                <a:gd name="T17" fmla="*/ 12 h 12"/>
                <a:gd name="T18" fmla="*/ 48 w 54"/>
                <a:gd name="T19" fmla="*/ 6 h 12"/>
                <a:gd name="T20" fmla="*/ 42 w 54"/>
                <a:gd name="T21" fmla="*/ 6 h 12"/>
                <a:gd name="T22" fmla="*/ 30 w 54"/>
                <a:gd name="T23" fmla="*/ 12 h 12"/>
                <a:gd name="T24" fmla="*/ 24 w 54"/>
                <a:gd name="T25" fmla="*/ 12 h 12"/>
                <a:gd name="T26" fmla="*/ 12 w 54"/>
                <a:gd name="T27" fmla="*/ 12 h 12"/>
                <a:gd name="T28" fmla="*/ 6 w 54"/>
                <a:gd name="T29" fmla="*/ 12 h 12"/>
                <a:gd name="T30" fmla="*/ 0 w 54"/>
                <a:gd name="T31" fmla="*/ 6 h 12"/>
                <a:gd name="T32" fmla="*/ 0 w 5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2"/>
                <a:gd name="T53" fmla="*/ 54 w 5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2">
                  <a:moveTo>
                    <a:pt x="0" y="6"/>
                  </a:moveTo>
                  <a:lnTo>
                    <a:pt x="0" y="6"/>
                  </a:lnTo>
                  <a:lnTo>
                    <a:pt x="6" y="6"/>
                  </a:lnTo>
                  <a:lnTo>
                    <a:pt x="12" y="0"/>
                  </a:lnTo>
                  <a:lnTo>
                    <a:pt x="24" y="0"/>
                  </a:lnTo>
                  <a:lnTo>
                    <a:pt x="30" y="0"/>
                  </a:lnTo>
                  <a:lnTo>
                    <a:pt x="36" y="6"/>
                  </a:lnTo>
                  <a:lnTo>
                    <a:pt x="48" y="6"/>
                  </a:lnTo>
                  <a:lnTo>
                    <a:pt x="54" y="12"/>
                  </a:lnTo>
                  <a:lnTo>
                    <a:pt x="48" y="6"/>
                  </a:lnTo>
                  <a:lnTo>
                    <a:pt x="42" y="6"/>
                  </a:lnTo>
                  <a:lnTo>
                    <a:pt x="30" y="12"/>
                  </a:lnTo>
                  <a:lnTo>
                    <a:pt x="24" y="12"/>
                  </a:lnTo>
                  <a:lnTo>
                    <a:pt x="12" y="12"/>
                  </a:lnTo>
                  <a:lnTo>
                    <a:pt x="6" y="12"/>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90" name="Freeform 776"/>
            <p:cNvSpPr>
              <a:spLocks/>
            </p:cNvSpPr>
            <p:nvPr/>
          </p:nvSpPr>
          <p:spPr bwMode="auto">
            <a:xfrm>
              <a:off x="5155" y="1296"/>
              <a:ext cx="48" cy="6"/>
            </a:xfrm>
            <a:custGeom>
              <a:avLst/>
              <a:gdLst>
                <a:gd name="T0" fmla="*/ 0 w 48"/>
                <a:gd name="T1" fmla="*/ 6 h 6"/>
                <a:gd name="T2" fmla="*/ 6 w 48"/>
                <a:gd name="T3" fmla="*/ 0 h 6"/>
                <a:gd name="T4" fmla="*/ 6 w 48"/>
                <a:gd name="T5" fmla="*/ 0 h 6"/>
                <a:gd name="T6" fmla="*/ 18 w 48"/>
                <a:gd name="T7" fmla="*/ 0 h 6"/>
                <a:gd name="T8" fmla="*/ 24 w 48"/>
                <a:gd name="T9" fmla="*/ 0 h 6"/>
                <a:gd name="T10" fmla="*/ 30 w 48"/>
                <a:gd name="T11" fmla="*/ 0 h 6"/>
                <a:gd name="T12" fmla="*/ 36 w 48"/>
                <a:gd name="T13" fmla="*/ 6 h 6"/>
                <a:gd name="T14" fmla="*/ 42 w 48"/>
                <a:gd name="T15" fmla="*/ 6 h 6"/>
                <a:gd name="T16" fmla="*/ 48 w 48"/>
                <a:gd name="T17" fmla="*/ 6 h 6"/>
                <a:gd name="T18" fmla="*/ 42 w 48"/>
                <a:gd name="T19" fmla="*/ 6 h 6"/>
                <a:gd name="T20" fmla="*/ 36 w 48"/>
                <a:gd name="T21" fmla="*/ 6 h 6"/>
                <a:gd name="T22" fmla="*/ 30 w 48"/>
                <a:gd name="T23" fmla="*/ 6 h 6"/>
                <a:gd name="T24" fmla="*/ 24 w 48"/>
                <a:gd name="T25" fmla="*/ 6 h 6"/>
                <a:gd name="T26" fmla="*/ 18 w 48"/>
                <a:gd name="T27" fmla="*/ 6 h 6"/>
                <a:gd name="T28" fmla="*/ 12 w 48"/>
                <a:gd name="T29" fmla="*/ 6 h 6"/>
                <a:gd name="T30" fmla="*/ 6 w 48"/>
                <a:gd name="T31" fmla="*/ 6 h 6"/>
                <a:gd name="T32" fmla="*/ 0 w 48"/>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
                <a:gd name="T53" fmla="*/ 48 w 48"/>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
                  <a:moveTo>
                    <a:pt x="0" y="6"/>
                  </a:moveTo>
                  <a:lnTo>
                    <a:pt x="6" y="0"/>
                  </a:lnTo>
                  <a:lnTo>
                    <a:pt x="18" y="0"/>
                  </a:lnTo>
                  <a:lnTo>
                    <a:pt x="24" y="0"/>
                  </a:lnTo>
                  <a:lnTo>
                    <a:pt x="30" y="0"/>
                  </a:lnTo>
                  <a:lnTo>
                    <a:pt x="36" y="6"/>
                  </a:lnTo>
                  <a:lnTo>
                    <a:pt x="42" y="6"/>
                  </a:lnTo>
                  <a:lnTo>
                    <a:pt x="48" y="6"/>
                  </a:lnTo>
                  <a:lnTo>
                    <a:pt x="42" y="6"/>
                  </a:lnTo>
                  <a:lnTo>
                    <a:pt x="36" y="6"/>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91" name="Freeform 777"/>
            <p:cNvSpPr>
              <a:spLocks/>
            </p:cNvSpPr>
            <p:nvPr/>
          </p:nvSpPr>
          <p:spPr bwMode="auto">
            <a:xfrm>
              <a:off x="5173" y="1308"/>
              <a:ext cx="24" cy="12"/>
            </a:xfrm>
            <a:custGeom>
              <a:avLst/>
              <a:gdLst>
                <a:gd name="T0" fmla="*/ 0 w 24"/>
                <a:gd name="T1" fmla="*/ 6 h 12"/>
                <a:gd name="T2" fmla="*/ 0 w 24"/>
                <a:gd name="T3" fmla="*/ 6 h 12"/>
                <a:gd name="T4" fmla="*/ 6 w 24"/>
                <a:gd name="T5" fmla="*/ 6 h 12"/>
                <a:gd name="T6" fmla="*/ 6 w 24"/>
                <a:gd name="T7" fmla="*/ 6 h 12"/>
                <a:gd name="T8" fmla="*/ 12 w 24"/>
                <a:gd name="T9" fmla="*/ 6 h 12"/>
                <a:gd name="T10" fmla="*/ 18 w 24"/>
                <a:gd name="T11" fmla="*/ 0 h 12"/>
                <a:gd name="T12" fmla="*/ 24 w 24"/>
                <a:gd name="T13" fmla="*/ 6 h 12"/>
                <a:gd name="T14" fmla="*/ 24 w 24"/>
                <a:gd name="T15" fmla="*/ 6 h 12"/>
                <a:gd name="T16" fmla="*/ 24 w 24"/>
                <a:gd name="T17" fmla="*/ 6 h 12"/>
                <a:gd name="T18" fmla="*/ 24 w 24"/>
                <a:gd name="T19" fmla="*/ 6 h 12"/>
                <a:gd name="T20" fmla="*/ 18 w 24"/>
                <a:gd name="T21" fmla="*/ 6 h 12"/>
                <a:gd name="T22" fmla="*/ 12 w 24"/>
                <a:gd name="T23" fmla="*/ 6 h 12"/>
                <a:gd name="T24" fmla="*/ 12 w 24"/>
                <a:gd name="T25" fmla="*/ 6 h 12"/>
                <a:gd name="T26" fmla="*/ 6 w 24"/>
                <a:gd name="T27" fmla="*/ 12 h 12"/>
                <a:gd name="T28" fmla="*/ 0 w 24"/>
                <a:gd name="T29" fmla="*/ 12 h 12"/>
                <a:gd name="T30" fmla="*/ 0 w 24"/>
                <a:gd name="T31" fmla="*/ 12 h 12"/>
                <a:gd name="T32" fmla="*/ 0 w 24"/>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0" y="6"/>
                  </a:moveTo>
                  <a:lnTo>
                    <a:pt x="0" y="6"/>
                  </a:lnTo>
                  <a:lnTo>
                    <a:pt x="6" y="6"/>
                  </a:lnTo>
                  <a:lnTo>
                    <a:pt x="12" y="6"/>
                  </a:lnTo>
                  <a:lnTo>
                    <a:pt x="18" y="0"/>
                  </a:lnTo>
                  <a:lnTo>
                    <a:pt x="24" y="6"/>
                  </a:lnTo>
                  <a:lnTo>
                    <a:pt x="18" y="6"/>
                  </a:lnTo>
                  <a:lnTo>
                    <a:pt x="12" y="6"/>
                  </a:lnTo>
                  <a:lnTo>
                    <a:pt x="6" y="12"/>
                  </a:lnTo>
                  <a:lnTo>
                    <a:pt x="0" y="12"/>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92" name="Freeform 778"/>
            <p:cNvSpPr>
              <a:spLocks/>
            </p:cNvSpPr>
            <p:nvPr/>
          </p:nvSpPr>
          <p:spPr bwMode="auto">
            <a:xfrm>
              <a:off x="5131" y="1183"/>
              <a:ext cx="30" cy="12"/>
            </a:xfrm>
            <a:custGeom>
              <a:avLst/>
              <a:gdLst>
                <a:gd name="T0" fmla="*/ 30 w 30"/>
                <a:gd name="T1" fmla="*/ 12 h 12"/>
                <a:gd name="T2" fmla="*/ 24 w 30"/>
                <a:gd name="T3" fmla="*/ 12 h 12"/>
                <a:gd name="T4" fmla="*/ 24 w 30"/>
                <a:gd name="T5" fmla="*/ 12 h 12"/>
                <a:gd name="T6" fmla="*/ 18 w 30"/>
                <a:gd name="T7" fmla="*/ 6 h 12"/>
                <a:gd name="T8" fmla="*/ 12 w 30"/>
                <a:gd name="T9" fmla="*/ 6 h 12"/>
                <a:gd name="T10" fmla="*/ 6 w 30"/>
                <a:gd name="T11" fmla="*/ 6 h 12"/>
                <a:gd name="T12" fmla="*/ 0 w 30"/>
                <a:gd name="T13" fmla="*/ 6 h 12"/>
                <a:gd name="T14" fmla="*/ 0 w 30"/>
                <a:gd name="T15" fmla="*/ 6 h 12"/>
                <a:gd name="T16" fmla="*/ 0 w 30"/>
                <a:gd name="T17" fmla="*/ 0 h 12"/>
                <a:gd name="T18" fmla="*/ 0 w 30"/>
                <a:gd name="T19" fmla="*/ 0 h 12"/>
                <a:gd name="T20" fmla="*/ 6 w 30"/>
                <a:gd name="T21" fmla="*/ 0 h 12"/>
                <a:gd name="T22" fmla="*/ 6 w 30"/>
                <a:gd name="T23" fmla="*/ 0 h 12"/>
                <a:gd name="T24" fmla="*/ 12 w 30"/>
                <a:gd name="T25" fmla="*/ 0 h 12"/>
                <a:gd name="T26" fmla="*/ 18 w 30"/>
                <a:gd name="T27" fmla="*/ 6 h 12"/>
                <a:gd name="T28" fmla="*/ 24 w 30"/>
                <a:gd name="T29" fmla="*/ 6 h 12"/>
                <a:gd name="T30" fmla="*/ 24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18" y="6"/>
                  </a:lnTo>
                  <a:lnTo>
                    <a:pt x="12" y="6"/>
                  </a:lnTo>
                  <a:lnTo>
                    <a:pt x="6" y="6"/>
                  </a:lnTo>
                  <a:lnTo>
                    <a:pt x="0" y="6"/>
                  </a:lnTo>
                  <a:lnTo>
                    <a:pt x="0" y="0"/>
                  </a:lnTo>
                  <a:lnTo>
                    <a:pt x="6" y="0"/>
                  </a:lnTo>
                  <a:lnTo>
                    <a:pt x="12" y="0"/>
                  </a:lnTo>
                  <a:lnTo>
                    <a:pt x="18" y="6"/>
                  </a:lnTo>
                  <a:lnTo>
                    <a:pt x="24" y="6"/>
                  </a:lnTo>
                  <a:lnTo>
                    <a:pt x="24" y="12"/>
                  </a:lnTo>
                  <a:lnTo>
                    <a:pt x="3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93" name="Freeform 779"/>
            <p:cNvSpPr>
              <a:spLocks/>
            </p:cNvSpPr>
            <p:nvPr/>
          </p:nvSpPr>
          <p:spPr bwMode="auto">
            <a:xfrm>
              <a:off x="5155" y="1171"/>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0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0" y="18"/>
                  </a:lnTo>
                  <a:lnTo>
                    <a:pt x="6"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94" name="Freeform 780"/>
            <p:cNvSpPr>
              <a:spLocks/>
            </p:cNvSpPr>
            <p:nvPr/>
          </p:nvSpPr>
          <p:spPr bwMode="auto">
            <a:xfrm>
              <a:off x="5137" y="1165"/>
              <a:ext cx="12" cy="24"/>
            </a:xfrm>
            <a:custGeom>
              <a:avLst/>
              <a:gdLst>
                <a:gd name="T0" fmla="*/ 12 w 12"/>
                <a:gd name="T1" fmla="*/ 24 h 24"/>
                <a:gd name="T2" fmla="*/ 12 w 12"/>
                <a:gd name="T3" fmla="*/ 18 h 24"/>
                <a:gd name="T4" fmla="*/ 6 w 12"/>
                <a:gd name="T5" fmla="*/ 6 h 24"/>
                <a:gd name="T6" fmla="*/ 6 w 12"/>
                <a:gd name="T7" fmla="*/ 0 h 24"/>
                <a:gd name="T8" fmla="*/ 0 w 12"/>
                <a:gd name="T9" fmla="*/ 0 h 24"/>
                <a:gd name="T10" fmla="*/ 0 w 12"/>
                <a:gd name="T11" fmla="*/ 0 h 24"/>
                <a:gd name="T12" fmla="*/ 0 w 12"/>
                <a:gd name="T13" fmla="*/ 6 h 24"/>
                <a:gd name="T14" fmla="*/ 0 w 12"/>
                <a:gd name="T15" fmla="*/ 6 h 24"/>
                <a:gd name="T16" fmla="*/ 0 w 12"/>
                <a:gd name="T17" fmla="*/ 12 h 24"/>
                <a:gd name="T18" fmla="*/ 6 w 12"/>
                <a:gd name="T19" fmla="*/ 12 h 24"/>
                <a:gd name="T20" fmla="*/ 6 w 12"/>
                <a:gd name="T21" fmla="*/ 18 h 24"/>
                <a:gd name="T22" fmla="*/ 12 w 12"/>
                <a:gd name="T23" fmla="*/ 18 h 24"/>
                <a:gd name="T24" fmla="*/ 12 w 12"/>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4"/>
                <a:gd name="T41" fmla="*/ 12 w 1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4">
                  <a:moveTo>
                    <a:pt x="12" y="24"/>
                  </a:moveTo>
                  <a:lnTo>
                    <a:pt x="12" y="18"/>
                  </a:lnTo>
                  <a:lnTo>
                    <a:pt x="6" y="6"/>
                  </a:lnTo>
                  <a:lnTo>
                    <a:pt x="6" y="0"/>
                  </a:lnTo>
                  <a:lnTo>
                    <a:pt x="0" y="0"/>
                  </a:lnTo>
                  <a:lnTo>
                    <a:pt x="0" y="6"/>
                  </a:lnTo>
                  <a:lnTo>
                    <a:pt x="0" y="12"/>
                  </a:lnTo>
                  <a:lnTo>
                    <a:pt x="6" y="12"/>
                  </a:lnTo>
                  <a:lnTo>
                    <a:pt x="6" y="18"/>
                  </a:lnTo>
                  <a:lnTo>
                    <a:pt x="12" y="18"/>
                  </a:lnTo>
                  <a:lnTo>
                    <a:pt x="12"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95" name="Freeform 781"/>
            <p:cNvSpPr>
              <a:spLocks/>
            </p:cNvSpPr>
            <p:nvPr/>
          </p:nvSpPr>
          <p:spPr bwMode="auto">
            <a:xfrm>
              <a:off x="5197" y="1308"/>
              <a:ext cx="36" cy="6"/>
            </a:xfrm>
            <a:custGeom>
              <a:avLst/>
              <a:gdLst>
                <a:gd name="T0" fmla="*/ 0 w 36"/>
                <a:gd name="T1" fmla="*/ 6 h 6"/>
                <a:gd name="T2" fmla="*/ 6 w 36"/>
                <a:gd name="T3" fmla="*/ 6 h 6"/>
                <a:gd name="T4" fmla="*/ 6 w 36"/>
                <a:gd name="T5" fmla="*/ 0 h 6"/>
                <a:gd name="T6" fmla="*/ 12 w 36"/>
                <a:gd name="T7" fmla="*/ 0 h 6"/>
                <a:gd name="T8" fmla="*/ 18 w 36"/>
                <a:gd name="T9" fmla="*/ 0 h 6"/>
                <a:gd name="T10" fmla="*/ 24 w 36"/>
                <a:gd name="T11" fmla="*/ 0 h 6"/>
                <a:gd name="T12" fmla="*/ 30 w 36"/>
                <a:gd name="T13" fmla="*/ 0 h 6"/>
                <a:gd name="T14" fmla="*/ 30 w 36"/>
                <a:gd name="T15" fmla="*/ 6 h 6"/>
                <a:gd name="T16" fmla="*/ 36 w 36"/>
                <a:gd name="T17" fmla="*/ 6 h 6"/>
                <a:gd name="T18" fmla="*/ 36 w 36"/>
                <a:gd name="T19" fmla="*/ 6 h 6"/>
                <a:gd name="T20" fmla="*/ 30 w 36"/>
                <a:gd name="T21" fmla="*/ 6 h 6"/>
                <a:gd name="T22" fmla="*/ 24 w 36"/>
                <a:gd name="T23" fmla="*/ 6 h 6"/>
                <a:gd name="T24" fmla="*/ 18 w 36"/>
                <a:gd name="T25" fmla="*/ 6 h 6"/>
                <a:gd name="T26" fmla="*/ 18 w 36"/>
                <a:gd name="T27" fmla="*/ 6 h 6"/>
                <a:gd name="T28" fmla="*/ 12 w 36"/>
                <a:gd name="T29" fmla="*/ 6 h 6"/>
                <a:gd name="T30" fmla="*/ 6 w 36"/>
                <a:gd name="T31" fmla="*/ 6 h 6"/>
                <a:gd name="T32" fmla="*/ 0 w 36"/>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
                <a:gd name="T53" fmla="*/ 36 w 3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
                  <a:moveTo>
                    <a:pt x="0" y="6"/>
                  </a:moveTo>
                  <a:lnTo>
                    <a:pt x="6" y="6"/>
                  </a:lnTo>
                  <a:lnTo>
                    <a:pt x="6" y="0"/>
                  </a:lnTo>
                  <a:lnTo>
                    <a:pt x="12" y="0"/>
                  </a:lnTo>
                  <a:lnTo>
                    <a:pt x="18" y="0"/>
                  </a:lnTo>
                  <a:lnTo>
                    <a:pt x="24" y="0"/>
                  </a:lnTo>
                  <a:lnTo>
                    <a:pt x="30" y="0"/>
                  </a:lnTo>
                  <a:lnTo>
                    <a:pt x="30" y="6"/>
                  </a:lnTo>
                  <a:lnTo>
                    <a:pt x="36" y="6"/>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96" name="Freeform 782"/>
            <p:cNvSpPr>
              <a:spLocks/>
            </p:cNvSpPr>
            <p:nvPr/>
          </p:nvSpPr>
          <p:spPr bwMode="auto">
            <a:xfrm>
              <a:off x="5191" y="1326"/>
              <a:ext cx="30" cy="18"/>
            </a:xfrm>
            <a:custGeom>
              <a:avLst/>
              <a:gdLst>
                <a:gd name="T0" fmla="*/ 0 w 30"/>
                <a:gd name="T1" fmla="*/ 0 h 18"/>
                <a:gd name="T2" fmla="*/ 6 w 30"/>
                <a:gd name="T3" fmla="*/ 0 h 18"/>
                <a:gd name="T4" fmla="*/ 6 w 30"/>
                <a:gd name="T5" fmla="*/ 6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2 h 18"/>
                <a:gd name="T18" fmla="*/ 30 w 30"/>
                <a:gd name="T19" fmla="*/ 18 h 18"/>
                <a:gd name="T20" fmla="*/ 30 w 30"/>
                <a:gd name="T21" fmla="*/ 18 h 18"/>
                <a:gd name="T22" fmla="*/ 24 w 30"/>
                <a:gd name="T23" fmla="*/ 12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6" y="0"/>
                  </a:lnTo>
                  <a:lnTo>
                    <a:pt x="6" y="6"/>
                  </a:lnTo>
                  <a:lnTo>
                    <a:pt x="12" y="6"/>
                  </a:lnTo>
                  <a:lnTo>
                    <a:pt x="18" y="6"/>
                  </a:lnTo>
                  <a:lnTo>
                    <a:pt x="24" y="6"/>
                  </a:lnTo>
                  <a:lnTo>
                    <a:pt x="30" y="12"/>
                  </a:lnTo>
                  <a:lnTo>
                    <a:pt x="30" y="18"/>
                  </a:lnTo>
                  <a:lnTo>
                    <a:pt x="24" y="12"/>
                  </a:lnTo>
                  <a:lnTo>
                    <a:pt x="18" y="12"/>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97" name="Freeform 783"/>
            <p:cNvSpPr>
              <a:spLocks/>
            </p:cNvSpPr>
            <p:nvPr/>
          </p:nvSpPr>
          <p:spPr bwMode="auto">
            <a:xfrm>
              <a:off x="5203" y="1296"/>
              <a:ext cx="30" cy="6"/>
            </a:xfrm>
            <a:custGeom>
              <a:avLst/>
              <a:gdLst>
                <a:gd name="T0" fmla="*/ 0 w 30"/>
                <a:gd name="T1" fmla="*/ 6 h 6"/>
                <a:gd name="T2" fmla="*/ 0 w 30"/>
                <a:gd name="T3" fmla="*/ 6 h 6"/>
                <a:gd name="T4" fmla="*/ 0 w 30"/>
                <a:gd name="T5" fmla="*/ 6 h 6"/>
                <a:gd name="T6" fmla="*/ 6 w 30"/>
                <a:gd name="T7" fmla="*/ 0 h 6"/>
                <a:gd name="T8" fmla="*/ 12 w 30"/>
                <a:gd name="T9" fmla="*/ 0 h 6"/>
                <a:gd name="T10" fmla="*/ 18 w 30"/>
                <a:gd name="T11" fmla="*/ 0 h 6"/>
                <a:gd name="T12" fmla="*/ 24 w 30"/>
                <a:gd name="T13" fmla="*/ 0 h 6"/>
                <a:gd name="T14" fmla="*/ 24 w 30"/>
                <a:gd name="T15" fmla="*/ 0 h 6"/>
                <a:gd name="T16" fmla="*/ 30 w 30"/>
                <a:gd name="T17" fmla="*/ 6 h 6"/>
                <a:gd name="T18" fmla="*/ 30 w 30"/>
                <a:gd name="T19" fmla="*/ 6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0"/>
                  </a:lnTo>
                  <a:lnTo>
                    <a:pt x="12" y="0"/>
                  </a:lnTo>
                  <a:lnTo>
                    <a:pt x="18" y="0"/>
                  </a:lnTo>
                  <a:lnTo>
                    <a:pt x="24" y="0"/>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98" name="Freeform 784"/>
            <p:cNvSpPr>
              <a:spLocks/>
            </p:cNvSpPr>
            <p:nvPr/>
          </p:nvSpPr>
          <p:spPr bwMode="auto">
            <a:xfrm>
              <a:off x="5203" y="1285"/>
              <a:ext cx="30" cy="5"/>
            </a:xfrm>
            <a:custGeom>
              <a:avLst/>
              <a:gdLst>
                <a:gd name="T0" fmla="*/ 0 w 30"/>
                <a:gd name="T1" fmla="*/ 5 h 5"/>
                <a:gd name="T2" fmla="*/ 0 w 30"/>
                <a:gd name="T3" fmla="*/ 5 h 5"/>
                <a:gd name="T4" fmla="*/ 6 w 30"/>
                <a:gd name="T5" fmla="*/ 5 h 5"/>
                <a:gd name="T6" fmla="*/ 12 w 30"/>
                <a:gd name="T7" fmla="*/ 0 h 5"/>
                <a:gd name="T8" fmla="*/ 12 w 30"/>
                <a:gd name="T9" fmla="*/ 0 h 5"/>
                <a:gd name="T10" fmla="*/ 18 w 30"/>
                <a:gd name="T11" fmla="*/ 0 h 5"/>
                <a:gd name="T12" fmla="*/ 24 w 30"/>
                <a:gd name="T13" fmla="*/ 0 h 5"/>
                <a:gd name="T14" fmla="*/ 30 w 30"/>
                <a:gd name="T15" fmla="*/ 0 h 5"/>
                <a:gd name="T16" fmla="*/ 30 w 30"/>
                <a:gd name="T17" fmla="*/ 0 h 5"/>
                <a:gd name="T18" fmla="*/ 30 w 30"/>
                <a:gd name="T19" fmla="*/ 0 h 5"/>
                <a:gd name="T20" fmla="*/ 30 w 30"/>
                <a:gd name="T21" fmla="*/ 5 h 5"/>
                <a:gd name="T22" fmla="*/ 24 w 30"/>
                <a:gd name="T23" fmla="*/ 5 h 5"/>
                <a:gd name="T24" fmla="*/ 18 w 30"/>
                <a:gd name="T25" fmla="*/ 5 h 5"/>
                <a:gd name="T26" fmla="*/ 12 w 30"/>
                <a:gd name="T27" fmla="*/ 5 h 5"/>
                <a:gd name="T28" fmla="*/ 6 w 30"/>
                <a:gd name="T29" fmla="*/ 5 h 5"/>
                <a:gd name="T30" fmla="*/ 0 w 30"/>
                <a:gd name="T31" fmla="*/ 5 h 5"/>
                <a:gd name="T32" fmla="*/ 0 w 30"/>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
                <a:gd name="T53" fmla="*/ 30 w 30"/>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
                  <a:moveTo>
                    <a:pt x="0" y="5"/>
                  </a:moveTo>
                  <a:lnTo>
                    <a:pt x="0" y="5"/>
                  </a:lnTo>
                  <a:lnTo>
                    <a:pt x="6" y="5"/>
                  </a:lnTo>
                  <a:lnTo>
                    <a:pt x="12" y="0"/>
                  </a:lnTo>
                  <a:lnTo>
                    <a:pt x="18" y="0"/>
                  </a:lnTo>
                  <a:lnTo>
                    <a:pt x="24" y="0"/>
                  </a:lnTo>
                  <a:lnTo>
                    <a:pt x="30" y="0"/>
                  </a:lnTo>
                  <a:lnTo>
                    <a:pt x="30" y="5"/>
                  </a:lnTo>
                  <a:lnTo>
                    <a:pt x="24" y="5"/>
                  </a:lnTo>
                  <a:lnTo>
                    <a:pt x="18" y="5"/>
                  </a:lnTo>
                  <a:lnTo>
                    <a:pt x="12" y="5"/>
                  </a:lnTo>
                  <a:lnTo>
                    <a:pt x="6" y="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199" name="Freeform 785"/>
            <p:cNvSpPr>
              <a:spLocks/>
            </p:cNvSpPr>
            <p:nvPr/>
          </p:nvSpPr>
          <p:spPr bwMode="auto">
            <a:xfrm>
              <a:off x="5197" y="1273"/>
              <a:ext cx="36" cy="12"/>
            </a:xfrm>
            <a:custGeom>
              <a:avLst/>
              <a:gdLst>
                <a:gd name="T0" fmla="*/ 0 w 36"/>
                <a:gd name="T1" fmla="*/ 12 h 12"/>
                <a:gd name="T2" fmla="*/ 6 w 36"/>
                <a:gd name="T3" fmla="*/ 6 h 12"/>
                <a:gd name="T4" fmla="*/ 12 w 36"/>
                <a:gd name="T5" fmla="*/ 6 h 12"/>
                <a:gd name="T6" fmla="*/ 18 w 36"/>
                <a:gd name="T7" fmla="*/ 0 h 12"/>
                <a:gd name="T8" fmla="*/ 18 w 36"/>
                <a:gd name="T9" fmla="*/ 0 h 12"/>
                <a:gd name="T10" fmla="*/ 24 w 36"/>
                <a:gd name="T11" fmla="*/ 0 h 12"/>
                <a:gd name="T12" fmla="*/ 30 w 36"/>
                <a:gd name="T13" fmla="*/ 0 h 12"/>
                <a:gd name="T14" fmla="*/ 36 w 36"/>
                <a:gd name="T15" fmla="*/ 0 h 12"/>
                <a:gd name="T16" fmla="*/ 36 w 36"/>
                <a:gd name="T17" fmla="*/ 0 h 12"/>
                <a:gd name="T18" fmla="*/ 36 w 36"/>
                <a:gd name="T19" fmla="*/ 0 h 12"/>
                <a:gd name="T20" fmla="*/ 30 w 36"/>
                <a:gd name="T21" fmla="*/ 0 h 12"/>
                <a:gd name="T22" fmla="*/ 30 w 36"/>
                <a:gd name="T23" fmla="*/ 6 h 12"/>
                <a:gd name="T24" fmla="*/ 24 w 36"/>
                <a:gd name="T25" fmla="*/ 6 h 12"/>
                <a:gd name="T26" fmla="*/ 18 w 36"/>
                <a:gd name="T27" fmla="*/ 6 h 12"/>
                <a:gd name="T28" fmla="*/ 12 w 36"/>
                <a:gd name="T29" fmla="*/ 6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6"/>
                  </a:lnTo>
                  <a:lnTo>
                    <a:pt x="12" y="6"/>
                  </a:lnTo>
                  <a:lnTo>
                    <a:pt x="18" y="0"/>
                  </a:lnTo>
                  <a:lnTo>
                    <a:pt x="24" y="0"/>
                  </a:lnTo>
                  <a:lnTo>
                    <a:pt x="30" y="0"/>
                  </a:lnTo>
                  <a:lnTo>
                    <a:pt x="36" y="0"/>
                  </a:lnTo>
                  <a:lnTo>
                    <a:pt x="30" y="0"/>
                  </a:lnTo>
                  <a:lnTo>
                    <a:pt x="30" y="6"/>
                  </a:lnTo>
                  <a:lnTo>
                    <a:pt x="24" y="6"/>
                  </a:lnTo>
                  <a:lnTo>
                    <a:pt x="18" y="6"/>
                  </a:lnTo>
                  <a:lnTo>
                    <a:pt x="12" y="6"/>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00" name="Freeform 786"/>
            <p:cNvSpPr>
              <a:spLocks/>
            </p:cNvSpPr>
            <p:nvPr/>
          </p:nvSpPr>
          <p:spPr bwMode="auto">
            <a:xfrm>
              <a:off x="5197" y="1249"/>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6 h 24"/>
                <a:gd name="T14" fmla="*/ 30 w 36"/>
                <a:gd name="T15" fmla="*/ 0 h 24"/>
                <a:gd name="T16" fmla="*/ 36 w 36"/>
                <a:gd name="T17" fmla="*/ 6 h 24"/>
                <a:gd name="T18" fmla="*/ 36 w 36"/>
                <a:gd name="T19" fmla="*/ 6 h 24"/>
                <a:gd name="T20" fmla="*/ 30 w 36"/>
                <a:gd name="T21" fmla="*/ 12 h 24"/>
                <a:gd name="T22" fmla="*/ 24 w 36"/>
                <a:gd name="T23" fmla="*/ 12 h 24"/>
                <a:gd name="T24" fmla="*/ 18 w 36"/>
                <a:gd name="T25" fmla="*/ 12 h 24"/>
                <a:gd name="T26" fmla="*/ 18 w 36"/>
                <a:gd name="T27" fmla="*/ 18 h 24"/>
                <a:gd name="T28" fmla="*/ 12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6"/>
                  </a:lnTo>
                  <a:lnTo>
                    <a:pt x="30" y="0"/>
                  </a:lnTo>
                  <a:lnTo>
                    <a:pt x="36" y="6"/>
                  </a:lnTo>
                  <a:lnTo>
                    <a:pt x="30" y="12"/>
                  </a:lnTo>
                  <a:lnTo>
                    <a:pt x="24" y="12"/>
                  </a:lnTo>
                  <a:lnTo>
                    <a:pt x="18" y="12"/>
                  </a:lnTo>
                  <a:lnTo>
                    <a:pt x="18" y="18"/>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01" name="Freeform 787"/>
            <p:cNvSpPr>
              <a:spLocks/>
            </p:cNvSpPr>
            <p:nvPr/>
          </p:nvSpPr>
          <p:spPr bwMode="auto">
            <a:xfrm>
              <a:off x="5191" y="1231"/>
              <a:ext cx="36" cy="24"/>
            </a:xfrm>
            <a:custGeom>
              <a:avLst/>
              <a:gdLst>
                <a:gd name="T0" fmla="*/ 0 w 36"/>
                <a:gd name="T1" fmla="*/ 24 h 24"/>
                <a:gd name="T2" fmla="*/ 6 w 36"/>
                <a:gd name="T3" fmla="*/ 24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8 h 24"/>
                <a:gd name="T26" fmla="*/ 12 w 36"/>
                <a:gd name="T27" fmla="*/ 18 h 24"/>
                <a:gd name="T28" fmla="*/ 6 w 36"/>
                <a:gd name="T29" fmla="*/ 24 h 24"/>
                <a:gd name="T30" fmla="*/ 6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24"/>
                  </a:lnTo>
                  <a:lnTo>
                    <a:pt x="6" y="18"/>
                  </a:lnTo>
                  <a:lnTo>
                    <a:pt x="12" y="12"/>
                  </a:lnTo>
                  <a:lnTo>
                    <a:pt x="18" y="6"/>
                  </a:lnTo>
                  <a:lnTo>
                    <a:pt x="24" y="6"/>
                  </a:lnTo>
                  <a:lnTo>
                    <a:pt x="30" y="0"/>
                  </a:lnTo>
                  <a:lnTo>
                    <a:pt x="36" y="0"/>
                  </a:lnTo>
                  <a:lnTo>
                    <a:pt x="36" y="6"/>
                  </a:lnTo>
                  <a:lnTo>
                    <a:pt x="30" y="6"/>
                  </a:lnTo>
                  <a:lnTo>
                    <a:pt x="24" y="12"/>
                  </a:lnTo>
                  <a:lnTo>
                    <a:pt x="18" y="18"/>
                  </a:lnTo>
                  <a:lnTo>
                    <a:pt x="12"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02" name="Freeform 788"/>
            <p:cNvSpPr>
              <a:spLocks/>
            </p:cNvSpPr>
            <p:nvPr/>
          </p:nvSpPr>
          <p:spPr bwMode="auto">
            <a:xfrm>
              <a:off x="5185" y="1213"/>
              <a:ext cx="36" cy="30"/>
            </a:xfrm>
            <a:custGeom>
              <a:avLst/>
              <a:gdLst>
                <a:gd name="T0" fmla="*/ 0 w 36"/>
                <a:gd name="T1" fmla="*/ 30 h 30"/>
                <a:gd name="T2" fmla="*/ 6 w 36"/>
                <a:gd name="T3" fmla="*/ 24 h 30"/>
                <a:gd name="T4" fmla="*/ 6 w 36"/>
                <a:gd name="T5" fmla="*/ 18 h 30"/>
                <a:gd name="T6" fmla="*/ 12 w 36"/>
                <a:gd name="T7" fmla="*/ 12 h 30"/>
                <a:gd name="T8" fmla="*/ 18 w 36"/>
                <a:gd name="T9" fmla="*/ 6 h 30"/>
                <a:gd name="T10" fmla="*/ 24 w 36"/>
                <a:gd name="T11" fmla="*/ 0 h 30"/>
                <a:gd name="T12" fmla="*/ 30 w 36"/>
                <a:gd name="T13" fmla="*/ 0 h 30"/>
                <a:gd name="T14" fmla="*/ 36 w 36"/>
                <a:gd name="T15" fmla="*/ 0 h 30"/>
                <a:gd name="T16" fmla="*/ 36 w 36"/>
                <a:gd name="T17" fmla="*/ 0 h 30"/>
                <a:gd name="T18" fmla="*/ 36 w 36"/>
                <a:gd name="T19" fmla="*/ 0 h 30"/>
                <a:gd name="T20" fmla="*/ 36 w 36"/>
                <a:gd name="T21" fmla="*/ 6 h 30"/>
                <a:gd name="T22" fmla="*/ 30 w 36"/>
                <a:gd name="T23" fmla="*/ 12 h 30"/>
                <a:gd name="T24" fmla="*/ 24 w 36"/>
                <a:gd name="T25" fmla="*/ 12 h 30"/>
                <a:gd name="T26" fmla="*/ 18 w 36"/>
                <a:gd name="T27" fmla="*/ 18 h 30"/>
                <a:gd name="T28" fmla="*/ 12 w 36"/>
                <a:gd name="T29" fmla="*/ 24 h 30"/>
                <a:gd name="T30" fmla="*/ 6 w 36"/>
                <a:gd name="T31" fmla="*/ 24 h 30"/>
                <a:gd name="T32" fmla="*/ 0 w 36"/>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30"/>
                  </a:moveTo>
                  <a:lnTo>
                    <a:pt x="6" y="24"/>
                  </a:lnTo>
                  <a:lnTo>
                    <a:pt x="6" y="18"/>
                  </a:lnTo>
                  <a:lnTo>
                    <a:pt x="12" y="12"/>
                  </a:lnTo>
                  <a:lnTo>
                    <a:pt x="18" y="6"/>
                  </a:lnTo>
                  <a:lnTo>
                    <a:pt x="24" y="0"/>
                  </a:lnTo>
                  <a:lnTo>
                    <a:pt x="30" y="0"/>
                  </a:lnTo>
                  <a:lnTo>
                    <a:pt x="36" y="0"/>
                  </a:lnTo>
                  <a:lnTo>
                    <a:pt x="36" y="6"/>
                  </a:lnTo>
                  <a:lnTo>
                    <a:pt x="30" y="12"/>
                  </a:lnTo>
                  <a:lnTo>
                    <a:pt x="24" y="12"/>
                  </a:lnTo>
                  <a:lnTo>
                    <a:pt x="18" y="18"/>
                  </a:lnTo>
                  <a:lnTo>
                    <a:pt x="12" y="24"/>
                  </a:lnTo>
                  <a:lnTo>
                    <a:pt x="6"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03" name="Freeform 789"/>
            <p:cNvSpPr>
              <a:spLocks/>
            </p:cNvSpPr>
            <p:nvPr/>
          </p:nvSpPr>
          <p:spPr bwMode="auto">
            <a:xfrm>
              <a:off x="5179" y="1195"/>
              <a:ext cx="36" cy="36"/>
            </a:xfrm>
            <a:custGeom>
              <a:avLst/>
              <a:gdLst>
                <a:gd name="T0" fmla="*/ 0 w 36"/>
                <a:gd name="T1" fmla="*/ 36 h 36"/>
                <a:gd name="T2" fmla="*/ 6 w 36"/>
                <a:gd name="T3" fmla="*/ 30 h 36"/>
                <a:gd name="T4" fmla="*/ 6 w 36"/>
                <a:gd name="T5" fmla="*/ 24 h 36"/>
                <a:gd name="T6" fmla="*/ 12 w 36"/>
                <a:gd name="T7" fmla="*/ 18 h 36"/>
                <a:gd name="T8" fmla="*/ 12 w 36"/>
                <a:gd name="T9" fmla="*/ 12 h 36"/>
                <a:gd name="T10" fmla="*/ 18 w 36"/>
                <a:gd name="T11" fmla="*/ 6 h 36"/>
                <a:gd name="T12" fmla="*/ 24 w 36"/>
                <a:gd name="T13" fmla="*/ 0 h 36"/>
                <a:gd name="T14" fmla="*/ 30 w 36"/>
                <a:gd name="T15" fmla="*/ 0 h 36"/>
                <a:gd name="T16" fmla="*/ 36 w 36"/>
                <a:gd name="T17" fmla="*/ 0 h 36"/>
                <a:gd name="T18" fmla="*/ 36 w 36"/>
                <a:gd name="T19" fmla="*/ 0 h 36"/>
                <a:gd name="T20" fmla="*/ 30 w 36"/>
                <a:gd name="T21" fmla="*/ 6 h 36"/>
                <a:gd name="T22" fmla="*/ 30 w 36"/>
                <a:gd name="T23" fmla="*/ 6 h 36"/>
                <a:gd name="T24" fmla="*/ 24 w 36"/>
                <a:gd name="T25" fmla="*/ 12 h 36"/>
                <a:gd name="T26" fmla="*/ 18 w 36"/>
                <a:gd name="T27" fmla="*/ 18 h 36"/>
                <a:gd name="T28" fmla="*/ 12 w 36"/>
                <a:gd name="T29" fmla="*/ 24 h 36"/>
                <a:gd name="T30" fmla="*/ 6 w 36"/>
                <a:gd name="T31" fmla="*/ 30 h 36"/>
                <a:gd name="T32" fmla="*/ 0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36"/>
                  </a:moveTo>
                  <a:lnTo>
                    <a:pt x="6" y="30"/>
                  </a:lnTo>
                  <a:lnTo>
                    <a:pt x="6" y="24"/>
                  </a:lnTo>
                  <a:lnTo>
                    <a:pt x="12" y="18"/>
                  </a:lnTo>
                  <a:lnTo>
                    <a:pt x="12" y="12"/>
                  </a:lnTo>
                  <a:lnTo>
                    <a:pt x="18" y="6"/>
                  </a:lnTo>
                  <a:lnTo>
                    <a:pt x="24" y="0"/>
                  </a:lnTo>
                  <a:lnTo>
                    <a:pt x="30" y="0"/>
                  </a:lnTo>
                  <a:lnTo>
                    <a:pt x="36" y="0"/>
                  </a:lnTo>
                  <a:lnTo>
                    <a:pt x="30" y="6"/>
                  </a:lnTo>
                  <a:lnTo>
                    <a:pt x="24" y="12"/>
                  </a:lnTo>
                  <a:lnTo>
                    <a:pt x="18" y="18"/>
                  </a:lnTo>
                  <a:lnTo>
                    <a:pt x="12" y="24"/>
                  </a:lnTo>
                  <a:lnTo>
                    <a:pt x="6"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04" name="Freeform 790"/>
            <p:cNvSpPr>
              <a:spLocks/>
            </p:cNvSpPr>
            <p:nvPr/>
          </p:nvSpPr>
          <p:spPr bwMode="auto">
            <a:xfrm>
              <a:off x="5179" y="1183"/>
              <a:ext cx="12" cy="36"/>
            </a:xfrm>
            <a:custGeom>
              <a:avLst/>
              <a:gdLst>
                <a:gd name="T0" fmla="*/ 12 w 12"/>
                <a:gd name="T1" fmla="*/ 0 h 36"/>
                <a:gd name="T2" fmla="*/ 12 w 12"/>
                <a:gd name="T3" fmla="*/ 0 h 36"/>
                <a:gd name="T4" fmla="*/ 12 w 12"/>
                <a:gd name="T5" fmla="*/ 6 h 36"/>
                <a:gd name="T6" fmla="*/ 12 w 12"/>
                <a:gd name="T7" fmla="*/ 12 h 36"/>
                <a:gd name="T8" fmla="*/ 6 w 12"/>
                <a:gd name="T9" fmla="*/ 18 h 36"/>
                <a:gd name="T10" fmla="*/ 6 w 12"/>
                <a:gd name="T11" fmla="*/ 24 h 36"/>
                <a:gd name="T12" fmla="*/ 0 w 12"/>
                <a:gd name="T13" fmla="*/ 30 h 36"/>
                <a:gd name="T14" fmla="*/ 0 w 12"/>
                <a:gd name="T15" fmla="*/ 30 h 36"/>
                <a:gd name="T16" fmla="*/ 0 w 12"/>
                <a:gd name="T17" fmla="*/ 36 h 36"/>
                <a:gd name="T18" fmla="*/ 0 w 12"/>
                <a:gd name="T19" fmla="*/ 30 h 36"/>
                <a:gd name="T20" fmla="*/ 0 w 12"/>
                <a:gd name="T21" fmla="*/ 24 h 36"/>
                <a:gd name="T22" fmla="*/ 0 w 12"/>
                <a:gd name="T23" fmla="*/ 18 h 36"/>
                <a:gd name="T24" fmla="*/ 0 w 12"/>
                <a:gd name="T25" fmla="*/ 12 h 36"/>
                <a:gd name="T26" fmla="*/ 6 w 12"/>
                <a:gd name="T27" fmla="*/ 6 h 36"/>
                <a:gd name="T28" fmla="*/ 6 w 12"/>
                <a:gd name="T29" fmla="*/ 0 h 36"/>
                <a:gd name="T30" fmla="*/ 12 w 12"/>
                <a:gd name="T31" fmla="*/ 0 h 36"/>
                <a:gd name="T32" fmla="*/ 12 w 1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6"/>
                <a:gd name="T53" fmla="*/ 12 w 1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6">
                  <a:moveTo>
                    <a:pt x="12" y="0"/>
                  </a:moveTo>
                  <a:lnTo>
                    <a:pt x="12" y="0"/>
                  </a:lnTo>
                  <a:lnTo>
                    <a:pt x="12" y="6"/>
                  </a:lnTo>
                  <a:lnTo>
                    <a:pt x="12" y="12"/>
                  </a:lnTo>
                  <a:lnTo>
                    <a:pt x="6" y="18"/>
                  </a:lnTo>
                  <a:lnTo>
                    <a:pt x="6" y="24"/>
                  </a:lnTo>
                  <a:lnTo>
                    <a:pt x="0" y="30"/>
                  </a:lnTo>
                  <a:lnTo>
                    <a:pt x="0" y="36"/>
                  </a:lnTo>
                  <a:lnTo>
                    <a:pt x="0" y="30"/>
                  </a:lnTo>
                  <a:lnTo>
                    <a:pt x="0" y="24"/>
                  </a:lnTo>
                  <a:lnTo>
                    <a:pt x="0" y="18"/>
                  </a:lnTo>
                  <a:lnTo>
                    <a:pt x="0" y="12"/>
                  </a:lnTo>
                  <a:lnTo>
                    <a:pt x="6" y="6"/>
                  </a:lnTo>
                  <a:lnTo>
                    <a:pt x="6" y="0"/>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05" name="Freeform 791"/>
            <p:cNvSpPr>
              <a:spLocks/>
            </p:cNvSpPr>
            <p:nvPr/>
          </p:nvSpPr>
          <p:spPr bwMode="auto">
            <a:xfrm>
              <a:off x="5167" y="1165"/>
              <a:ext cx="12" cy="42"/>
            </a:xfrm>
            <a:custGeom>
              <a:avLst/>
              <a:gdLst>
                <a:gd name="T0" fmla="*/ 12 w 12"/>
                <a:gd name="T1" fmla="*/ 0 h 42"/>
                <a:gd name="T2" fmla="*/ 12 w 12"/>
                <a:gd name="T3" fmla="*/ 6 h 42"/>
                <a:gd name="T4" fmla="*/ 12 w 12"/>
                <a:gd name="T5" fmla="*/ 6 h 42"/>
                <a:gd name="T6" fmla="*/ 12 w 12"/>
                <a:gd name="T7" fmla="*/ 12 h 42"/>
                <a:gd name="T8" fmla="*/ 6 w 12"/>
                <a:gd name="T9" fmla="*/ 18 h 42"/>
                <a:gd name="T10" fmla="*/ 6 w 12"/>
                <a:gd name="T11" fmla="*/ 30 h 42"/>
                <a:gd name="T12" fmla="*/ 6 w 12"/>
                <a:gd name="T13" fmla="*/ 36 h 42"/>
                <a:gd name="T14" fmla="*/ 0 w 12"/>
                <a:gd name="T15" fmla="*/ 36 h 42"/>
                <a:gd name="T16" fmla="*/ 0 w 12"/>
                <a:gd name="T17" fmla="*/ 42 h 42"/>
                <a:gd name="T18" fmla="*/ 0 w 12"/>
                <a:gd name="T19" fmla="*/ 36 h 42"/>
                <a:gd name="T20" fmla="*/ 0 w 12"/>
                <a:gd name="T21" fmla="*/ 30 h 42"/>
                <a:gd name="T22" fmla="*/ 0 w 12"/>
                <a:gd name="T23" fmla="*/ 24 h 42"/>
                <a:gd name="T24" fmla="*/ 0 w 12"/>
                <a:gd name="T25" fmla="*/ 18 h 42"/>
                <a:gd name="T26" fmla="*/ 6 w 12"/>
                <a:gd name="T27" fmla="*/ 12 h 42"/>
                <a:gd name="T28" fmla="*/ 6 w 12"/>
                <a:gd name="T29" fmla="*/ 6 h 42"/>
                <a:gd name="T30" fmla="*/ 12 w 12"/>
                <a:gd name="T31" fmla="*/ 0 h 42"/>
                <a:gd name="T32" fmla="*/ 12 w 12"/>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12" y="0"/>
                  </a:moveTo>
                  <a:lnTo>
                    <a:pt x="12" y="6"/>
                  </a:lnTo>
                  <a:lnTo>
                    <a:pt x="12" y="12"/>
                  </a:lnTo>
                  <a:lnTo>
                    <a:pt x="6" y="18"/>
                  </a:lnTo>
                  <a:lnTo>
                    <a:pt x="6" y="30"/>
                  </a:lnTo>
                  <a:lnTo>
                    <a:pt x="6" y="36"/>
                  </a:lnTo>
                  <a:lnTo>
                    <a:pt x="0" y="36"/>
                  </a:lnTo>
                  <a:lnTo>
                    <a:pt x="0" y="42"/>
                  </a:lnTo>
                  <a:lnTo>
                    <a:pt x="0" y="36"/>
                  </a:lnTo>
                  <a:lnTo>
                    <a:pt x="0" y="30"/>
                  </a:lnTo>
                  <a:lnTo>
                    <a:pt x="0" y="24"/>
                  </a:lnTo>
                  <a:lnTo>
                    <a:pt x="0" y="18"/>
                  </a:lnTo>
                  <a:lnTo>
                    <a:pt x="6" y="12"/>
                  </a:lnTo>
                  <a:lnTo>
                    <a:pt x="6" y="6"/>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06" name="Freeform 792"/>
            <p:cNvSpPr>
              <a:spLocks/>
            </p:cNvSpPr>
            <p:nvPr/>
          </p:nvSpPr>
          <p:spPr bwMode="auto">
            <a:xfrm>
              <a:off x="5197" y="1051"/>
              <a:ext cx="42" cy="198"/>
            </a:xfrm>
            <a:custGeom>
              <a:avLst/>
              <a:gdLst>
                <a:gd name="T0" fmla="*/ 36 w 42"/>
                <a:gd name="T1" fmla="*/ 192 h 198"/>
                <a:gd name="T2" fmla="*/ 36 w 42"/>
                <a:gd name="T3" fmla="*/ 192 h 198"/>
                <a:gd name="T4" fmla="*/ 42 w 42"/>
                <a:gd name="T5" fmla="*/ 198 h 198"/>
                <a:gd name="T6" fmla="*/ 42 w 42"/>
                <a:gd name="T7" fmla="*/ 198 h 198"/>
                <a:gd name="T8" fmla="*/ 42 w 42"/>
                <a:gd name="T9" fmla="*/ 198 h 198"/>
                <a:gd name="T10" fmla="*/ 30 w 42"/>
                <a:gd name="T11" fmla="*/ 168 h 198"/>
                <a:gd name="T12" fmla="*/ 18 w 42"/>
                <a:gd name="T13" fmla="*/ 138 h 198"/>
                <a:gd name="T14" fmla="*/ 12 w 42"/>
                <a:gd name="T15" fmla="*/ 114 h 198"/>
                <a:gd name="T16" fmla="*/ 12 w 42"/>
                <a:gd name="T17" fmla="*/ 84 h 198"/>
                <a:gd name="T18" fmla="*/ 6 w 42"/>
                <a:gd name="T19" fmla="*/ 60 h 198"/>
                <a:gd name="T20" fmla="*/ 6 w 42"/>
                <a:gd name="T21" fmla="*/ 36 h 198"/>
                <a:gd name="T22" fmla="*/ 6 w 42"/>
                <a:gd name="T23" fmla="*/ 18 h 198"/>
                <a:gd name="T24" fmla="*/ 12 w 42"/>
                <a:gd name="T25" fmla="*/ 0 h 198"/>
                <a:gd name="T26" fmla="*/ 6 w 42"/>
                <a:gd name="T27" fmla="*/ 12 h 198"/>
                <a:gd name="T28" fmla="*/ 6 w 42"/>
                <a:gd name="T29" fmla="*/ 36 h 198"/>
                <a:gd name="T30" fmla="*/ 0 w 42"/>
                <a:gd name="T31" fmla="*/ 60 h 198"/>
                <a:gd name="T32" fmla="*/ 6 w 42"/>
                <a:gd name="T33" fmla="*/ 90 h 198"/>
                <a:gd name="T34" fmla="*/ 6 w 42"/>
                <a:gd name="T35" fmla="*/ 120 h 198"/>
                <a:gd name="T36" fmla="*/ 12 w 42"/>
                <a:gd name="T37" fmla="*/ 150 h 198"/>
                <a:gd name="T38" fmla="*/ 24 w 42"/>
                <a:gd name="T39" fmla="*/ 174 h 198"/>
                <a:gd name="T40" fmla="*/ 36 w 42"/>
                <a:gd name="T41" fmla="*/ 192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98"/>
                <a:gd name="T65" fmla="*/ 42 w 42"/>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98">
                  <a:moveTo>
                    <a:pt x="36" y="192"/>
                  </a:moveTo>
                  <a:lnTo>
                    <a:pt x="36" y="192"/>
                  </a:lnTo>
                  <a:lnTo>
                    <a:pt x="42" y="198"/>
                  </a:lnTo>
                  <a:lnTo>
                    <a:pt x="30" y="168"/>
                  </a:lnTo>
                  <a:lnTo>
                    <a:pt x="18" y="138"/>
                  </a:lnTo>
                  <a:lnTo>
                    <a:pt x="12" y="114"/>
                  </a:lnTo>
                  <a:lnTo>
                    <a:pt x="12" y="84"/>
                  </a:lnTo>
                  <a:lnTo>
                    <a:pt x="6" y="60"/>
                  </a:lnTo>
                  <a:lnTo>
                    <a:pt x="6" y="36"/>
                  </a:lnTo>
                  <a:lnTo>
                    <a:pt x="6" y="18"/>
                  </a:lnTo>
                  <a:lnTo>
                    <a:pt x="12" y="0"/>
                  </a:lnTo>
                  <a:lnTo>
                    <a:pt x="6" y="12"/>
                  </a:lnTo>
                  <a:lnTo>
                    <a:pt x="6" y="36"/>
                  </a:lnTo>
                  <a:lnTo>
                    <a:pt x="0" y="60"/>
                  </a:lnTo>
                  <a:lnTo>
                    <a:pt x="6" y="90"/>
                  </a:lnTo>
                  <a:lnTo>
                    <a:pt x="6" y="120"/>
                  </a:lnTo>
                  <a:lnTo>
                    <a:pt x="12" y="150"/>
                  </a:lnTo>
                  <a:lnTo>
                    <a:pt x="24" y="174"/>
                  </a:lnTo>
                  <a:lnTo>
                    <a:pt x="36" y="19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07" name="Freeform 793"/>
            <p:cNvSpPr>
              <a:spLocks/>
            </p:cNvSpPr>
            <p:nvPr/>
          </p:nvSpPr>
          <p:spPr bwMode="auto">
            <a:xfrm>
              <a:off x="5203" y="1063"/>
              <a:ext cx="30" cy="30"/>
            </a:xfrm>
            <a:custGeom>
              <a:avLst/>
              <a:gdLst>
                <a:gd name="T0" fmla="*/ 30 w 30"/>
                <a:gd name="T1" fmla="*/ 0 h 30"/>
                <a:gd name="T2" fmla="*/ 30 w 30"/>
                <a:gd name="T3" fmla="*/ 0 h 30"/>
                <a:gd name="T4" fmla="*/ 24 w 30"/>
                <a:gd name="T5" fmla="*/ 0 h 30"/>
                <a:gd name="T6" fmla="*/ 18 w 30"/>
                <a:gd name="T7" fmla="*/ 0 h 30"/>
                <a:gd name="T8" fmla="*/ 18 w 30"/>
                <a:gd name="T9" fmla="*/ 6 h 30"/>
                <a:gd name="T10" fmla="*/ 12 w 30"/>
                <a:gd name="T11" fmla="*/ 12 h 30"/>
                <a:gd name="T12" fmla="*/ 6 w 30"/>
                <a:gd name="T13" fmla="*/ 12 h 30"/>
                <a:gd name="T14" fmla="*/ 0 w 30"/>
                <a:gd name="T15" fmla="*/ 24 h 30"/>
                <a:gd name="T16" fmla="*/ 0 w 30"/>
                <a:gd name="T17" fmla="*/ 30 h 30"/>
                <a:gd name="T18" fmla="*/ 6 w 30"/>
                <a:gd name="T19" fmla="*/ 24 h 30"/>
                <a:gd name="T20" fmla="*/ 6 w 30"/>
                <a:gd name="T21" fmla="*/ 18 h 30"/>
                <a:gd name="T22" fmla="*/ 12 w 30"/>
                <a:gd name="T23" fmla="*/ 18 h 30"/>
                <a:gd name="T24" fmla="*/ 18 w 30"/>
                <a:gd name="T25" fmla="*/ 12 h 30"/>
                <a:gd name="T26" fmla="*/ 24 w 30"/>
                <a:gd name="T27" fmla="*/ 12 h 30"/>
                <a:gd name="T28" fmla="*/ 24 w 30"/>
                <a:gd name="T29" fmla="*/ 6 h 30"/>
                <a:gd name="T30" fmla="*/ 30 w 30"/>
                <a:gd name="T31" fmla="*/ 0 h 30"/>
                <a:gd name="T32" fmla="*/ 30 w 3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0"/>
                <a:gd name="T53" fmla="*/ 30 w 3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0">
                  <a:moveTo>
                    <a:pt x="30" y="0"/>
                  </a:moveTo>
                  <a:lnTo>
                    <a:pt x="30" y="0"/>
                  </a:lnTo>
                  <a:lnTo>
                    <a:pt x="24" y="0"/>
                  </a:lnTo>
                  <a:lnTo>
                    <a:pt x="18" y="0"/>
                  </a:lnTo>
                  <a:lnTo>
                    <a:pt x="18" y="6"/>
                  </a:lnTo>
                  <a:lnTo>
                    <a:pt x="12" y="12"/>
                  </a:lnTo>
                  <a:lnTo>
                    <a:pt x="6" y="12"/>
                  </a:lnTo>
                  <a:lnTo>
                    <a:pt x="0" y="24"/>
                  </a:lnTo>
                  <a:lnTo>
                    <a:pt x="0" y="30"/>
                  </a:lnTo>
                  <a:lnTo>
                    <a:pt x="6" y="24"/>
                  </a:lnTo>
                  <a:lnTo>
                    <a:pt x="6" y="18"/>
                  </a:lnTo>
                  <a:lnTo>
                    <a:pt x="12" y="18"/>
                  </a:lnTo>
                  <a:lnTo>
                    <a:pt x="18" y="12"/>
                  </a:lnTo>
                  <a:lnTo>
                    <a:pt x="24" y="12"/>
                  </a:lnTo>
                  <a:lnTo>
                    <a:pt x="24" y="6"/>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08" name="Freeform 794"/>
            <p:cNvSpPr>
              <a:spLocks/>
            </p:cNvSpPr>
            <p:nvPr/>
          </p:nvSpPr>
          <p:spPr bwMode="auto">
            <a:xfrm>
              <a:off x="5203" y="1087"/>
              <a:ext cx="30" cy="36"/>
            </a:xfrm>
            <a:custGeom>
              <a:avLst/>
              <a:gdLst>
                <a:gd name="T0" fmla="*/ 30 w 30"/>
                <a:gd name="T1" fmla="*/ 6 h 36"/>
                <a:gd name="T2" fmla="*/ 30 w 30"/>
                <a:gd name="T3" fmla="*/ 0 h 36"/>
                <a:gd name="T4" fmla="*/ 24 w 30"/>
                <a:gd name="T5" fmla="*/ 6 h 36"/>
                <a:gd name="T6" fmla="*/ 24 w 30"/>
                <a:gd name="T7" fmla="*/ 6 h 36"/>
                <a:gd name="T8" fmla="*/ 18 w 30"/>
                <a:gd name="T9" fmla="*/ 12 h 36"/>
                <a:gd name="T10" fmla="*/ 12 w 30"/>
                <a:gd name="T11" fmla="*/ 18 h 36"/>
                <a:gd name="T12" fmla="*/ 6 w 30"/>
                <a:gd name="T13" fmla="*/ 24 h 36"/>
                <a:gd name="T14" fmla="*/ 0 w 30"/>
                <a:gd name="T15" fmla="*/ 30 h 36"/>
                <a:gd name="T16" fmla="*/ 0 w 30"/>
                <a:gd name="T17" fmla="*/ 36 h 36"/>
                <a:gd name="T18" fmla="*/ 0 w 30"/>
                <a:gd name="T19" fmla="*/ 36 h 36"/>
                <a:gd name="T20" fmla="*/ 6 w 30"/>
                <a:gd name="T21" fmla="*/ 30 h 36"/>
                <a:gd name="T22" fmla="*/ 12 w 30"/>
                <a:gd name="T23" fmla="*/ 30 h 36"/>
                <a:gd name="T24" fmla="*/ 18 w 30"/>
                <a:gd name="T25" fmla="*/ 24 h 36"/>
                <a:gd name="T26" fmla="*/ 24 w 30"/>
                <a:gd name="T27" fmla="*/ 18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6"/>
                  </a:lnTo>
                  <a:lnTo>
                    <a:pt x="18" y="12"/>
                  </a:lnTo>
                  <a:lnTo>
                    <a:pt x="12" y="18"/>
                  </a:lnTo>
                  <a:lnTo>
                    <a:pt x="6" y="24"/>
                  </a:lnTo>
                  <a:lnTo>
                    <a:pt x="0" y="30"/>
                  </a:lnTo>
                  <a:lnTo>
                    <a:pt x="0" y="36"/>
                  </a:lnTo>
                  <a:lnTo>
                    <a:pt x="6" y="30"/>
                  </a:lnTo>
                  <a:lnTo>
                    <a:pt x="12" y="30"/>
                  </a:lnTo>
                  <a:lnTo>
                    <a:pt x="18" y="24"/>
                  </a:lnTo>
                  <a:lnTo>
                    <a:pt x="24" y="18"/>
                  </a:lnTo>
                  <a:lnTo>
                    <a:pt x="30" y="12"/>
                  </a:lnTo>
                  <a:lnTo>
                    <a:pt x="3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09" name="Freeform 795"/>
            <p:cNvSpPr>
              <a:spLocks/>
            </p:cNvSpPr>
            <p:nvPr/>
          </p:nvSpPr>
          <p:spPr bwMode="auto">
            <a:xfrm>
              <a:off x="5203" y="1111"/>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0 w 36"/>
                <a:gd name="T19" fmla="*/ 30 h 30"/>
                <a:gd name="T20" fmla="*/ 6 w 36"/>
                <a:gd name="T21" fmla="*/ 30 h 30"/>
                <a:gd name="T22" fmla="*/ 12 w 36"/>
                <a:gd name="T23" fmla="*/ 24 h 30"/>
                <a:gd name="T24" fmla="*/ 24 w 36"/>
                <a:gd name="T25" fmla="*/ 18 h 30"/>
                <a:gd name="T26" fmla="*/ 30 w 36"/>
                <a:gd name="T27" fmla="*/ 12 h 30"/>
                <a:gd name="T28" fmla="*/ 36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30"/>
                  </a:lnTo>
                  <a:lnTo>
                    <a:pt x="12" y="24"/>
                  </a:lnTo>
                  <a:lnTo>
                    <a:pt x="24" y="18"/>
                  </a:lnTo>
                  <a:lnTo>
                    <a:pt x="30" y="12"/>
                  </a:lnTo>
                  <a:lnTo>
                    <a:pt x="36" y="6"/>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10" name="Freeform 796"/>
            <p:cNvSpPr>
              <a:spLocks/>
            </p:cNvSpPr>
            <p:nvPr/>
          </p:nvSpPr>
          <p:spPr bwMode="auto">
            <a:xfrm>
              <a:off x="5209" y="1147"/>
              <a:ext cx="36" cy="30"/>
            </a:xfrm>
            <a:custGeom>
              <a:avLst/>
              <a:gdLst>
                <a:gd name="T0" fmla="*/ 36 w 36"/>
                <a:gd name="T1" fmla="*/ 6 h 30"/>
                <a:gd name="T2" fmla="*/ 30 w 36"/>
                <a:gd name="T3" fmla="*/ 0 h 30"/>
                <a:gd name="T4" fmla="*/ 24 w 36"/>
                <a:gd name="T5" fmla="*/ 6 h 30"/>
                <a:gd name="T6" fmla="*/ 24 w 36"/>
                <a:gd name="T7" fmla="*/ 6 h 30"/>
                <a:gd name="T8" fmla="*/ 18 w 36"/>
                <a:gd name="T9" fmla="*/ 12 h 30"/>
                <a:gd name="T10" fmla="*/ 6 w 36"/>
                <a:gd name="T11" fmla="*/ 12 h 30"/>
                <a:gd name="T12" fmla="*/ 6 w 36"/>
                <a:gd name="T13" fmla="*/ 18 h 30"/>
                <a:gd name="T14" fmla="*/ 0 w 36"/>
                <a:gd name="T15" fmla="*/ 24 h 30"/>
                <a:gd name="T16" fmla="*/ 0 w 36"/>
                <a:gd name="T17" fmla="*/ 30 h 30"/>
                <a:gd name="T18" fmla="*/ 0 w 36"/>
                <a:gd name="T19" fmla="*/ 30 h 30"/>
                <a:gd name="T20" fmla="*/ 6 w 36"/>
                <a:gd name="T21" fmla="*/ 24 h 30"/>
                <a:gd name="T22" fmla="*/ 12 w 36"/>
                <a:gd name="T23" fmla="*/ 24 h 30"/>
                <a:gd name="T24" fmla="*/ 18 w 36"/>
                <a:gd name="T25" fmla="*/ 18 h 30"/>
                <a:gd name="T26" fmla="*/ 24 w 36"/>
                <a:gd name="T27" fmla="*/ 12 h 30"/>
                <a:gd name="T28" fmla="*/ 30 w 36"/>
                <a:gd name="T29" fmla="*/ 12 h 30"/>
                <a:gd name="T30" fmla="*/ 30 w 36"/>
                <a:gd name="T31" fmla="*/ 6 h 30"/>
                <a:gd name="T32" fmla="*/ 36 w 36"/>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6"/>
                  </a:moveTo>
                  <a:lnTo>
                    <a:pt x="30" y="0"/>
                  </a:lnTo>
                  <a:lnTo>
                    <a:pt x="24" y="6"/>
                  </a:lnTo>
                  <a:lnTo>
                    <a:pt x="18" y="12"/>
                  </a:lnTo>
                  <a:lnTo>
                    <a:pt x="6" y="12"/>
                  </a:lnTo>
                  <a:lnTo>
                    <a:pt x="6" y="18"/>
                  </a:lnTo>
                  <a:lnTo>
                    <a:pt x="0" y="24"/>
                  </a:lnTo>
                  <a:lnTo>
                    <a:pt x="0" y="30"/>
                  </a:lnTo>
                  <a:lnTo>
                    <a:pt x="6" y="24"/>
                  </a:lnTo>
                  <a:lnTo>
                    <a:pt x="12" y="24"/>
                  </a:lnTo>
                  <a:lnTo>
                    <a:pt x="18" y="18"/>
                  </a:lnTo>
                  <a:lnTo>
                    <a:pt x="24" y="12"/>
                  </a:lnTo>
                  <a:lnTo>
                    <a:pt x="30" y="12"/>
                  </a:lnTo>
                  <a:lnTo>
                    <a:pt x="30" y="6"/>
                  </a:lnTo>
                  <a:lnTo>
                    <a:pt x="36"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11" name="Freeform 797"/>
            <p:cNvSpPr>
              <a:spLocks/>
            </p:cNvSpPr>
            <p:nvPr/>
          </p:nvSpPr>
          <p:spPr bwMode="auto">
            <a:xfrm>
              <a:off x="5209" y="1171"/>
              <a:ext cx="36" cy="18"/>
            </a:xfrm>
            <a:custGeom>
              <a:avLst/>
              <a:gdLst>
                <a:gd name="T0" fmla="*/ 36 w 36"/>
                <a:gd name="T1" fmla="*/ 0 h 18"/>
                <a:gd name="T2" fmla="*/ 30 w 36"/>
                <a:gd name="T3" fmla="*/ 0 h 18"/>
                <a:gd name="T4" fmla="*/ 30 w 36"/>
                <a:gd name="T5" fmla="*/ 0 h 18"/>
                <a:gd name="T6" fmla="*/ 24 w 36"/>
                <a:gd name="T7" fmla="*/ 0 h 18"/>
                <a:gd name="T8" fmla="*/ 18 w 36"/>
                <a:gd name="T9" fmla="*/ 0 h 18"/>
                <a:gd name="T10" fmla="*/ 12 w 36"/>
                <a:gd name="T11" fmla="*/ 6 h 18"/>
                <a:gd name="T12" fmla="*/ 6 w 36"/>
                <a:gd name="T13" fmla="*/ 6 h 18"/>
                <a:gd name="T14" fmla="*/ 6 w 36"/>
                <a:gd name="T15" fmla="*/ 12 h 18"/>
                <a:gd name="T16" fmla="*/ 0 w 36"/>
                <a:gd name="T17" fmla="*/ 18 h 18"/>
                <a:gd name="T18" fmla="*/ 6 w 36"/>
                <a:gd name="T19" fmla="*/ 18 h 18"/>
                <a:gd name="T20" fmla="*/ 12 w 36"/>
                <a:gd name="T21" fmla="*/ 18 h 18"/>
                <a:gd name="T22" fmla="*/ 18 w 36"/>
                <a:gd name="T23" fmla="*/ 12 h 18"/>
                <a:gd name="T24" fmla="*/ 18 w 36"/>
                <a:gd name="T25" fmla="*/ 12 h 18"/>
                <a:gd name="T26" fmla="*/ 24 w 36"/>
                <a:gd name="T27" fmla="*/ 12 h 18"/>
                <a:gd name="T28" fmla="*/ 30 w 36"/>
                <a:gd name="T29" fmla="*/ 6 h 18"/>
                <a:gd name="T30" fmla="*/ 36 w 36"/>
                <a:gd name="T31" fmla="*/ 6 h 18"/>
                <a:gd name="T32" fmla="*/ 36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0"/>
                  </a:moveTo>
                  <a:lnTo>
                    <a:pt x="30" y="0"/>
                  </a:lnTo>
                  <a:lnTo>
                    <a:pt x="24" y="0"/>
                  </a:lnTo>
                  <a:lnTo>
                    <a:pt x="18" y="0"/>
                  </a:lnTo>
                  <a:lnTo>
                    <a:pt x="12" y="6"/>
                  </a:lnTo>
                  <a:lnTo>
                    <a:pt x="6" y="6"/>
                  </a:lnTo>
                  <a:lnTo>
                    <a:pt x="6" y="12"/>
                  </a:lnTo>
                  <a:lnTo>
                    <a:pt x="0" y="18"/>
                  </a:lnTo>
                  <a:lnTo>
                    <a:pt x="6" y="18"/>
                  </a:lnTo>
                  <a:lnTo>
                    <a:pt x="12" y="18"/>
                  </a:lnTo>
                  <a:lnTo>
                    <a:pt x="18" y="12"/>
                  </a:lnTo>
                  <a:lnTo>
                    <a:pt x="24" y="12"/>
                  </a:lnTo>
                  <a:lnTo>
                    <a:pt x="30" y="6"/>
                  </a:lnTo>
                  <a:lnTo>
                    <a:pt x="36" y="6"/>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12" name="Freeform 798"/>
            <p:cNvSpPr>
              <a:spLocks/>
            </p:cNvSpPr>
            <p:nvPr/>
          </p:nvSpPr>
          <p:spPr bwMode="auto">
            <a:xfrm>
              <a:off x="5221" y="1207"/>
              <a:ext cx="24" cy="12"/>
            </a:xfrm>
            <a:custGeom>
              <a:avLst/>
              <a:gdLst>
                <a:gd name="T0" fmla="*/ 24 w 24"/>
                <a:gd name="T1" fmla="*/ 0 h 12"/>
                <a:gd name="T2" fmla="*/ 24 w 24"/>
                <a:gd name="T3" fmla="*/ 0 h 12"/>
                <a:gd name="T4" fmla="*/ 24 w 24"/>
                <a:gd name="T5" fmla="*/ 0 h 12"/>
                <a:gd name="T6" fmla="*/ 18 w 24"/>
                <a:gd name="T7" fmla="*/ 0 h 12"/>
                <a:gd name="T8" fmla="*/ 12 w 24"/>
                <a:gd name="T9" fmla="*/ 0 h 12"/>
                <a:gd name="T10" fmla="*/ 6 w 24"/>
                <a:gd name="T11" fmla="*/ 6 h 12"/>
                <a:gd name="T12" fmla="*/ 6 w 24"/>
                <a:gd name="T13" fmla="*/ 6 h 12"/>
                <a:gd name="T14" fmla="*/ 0 w 24"/>
                <a:gd name="T15" fmla="*/ 12 h 12"/>
                <a:gd name="T16" fmla="*/ 0 w 24"/>
                <a:gd name="T17" fmla="*/ 12 h 12"/>
                <a:gd name="T18" fmla="*/ 6 w 24"/>
                <a:gd name="T19" fmla="*/ 12 h 12"/>
                <a:gd name="T20" fmla="*/ 6 w 24"/>
                <a:gd name="T21" fmla="*/ 12 h 12"/>
                <a:gd name="T22" fmla="*/ 12 w 24"/>
                <a:gd name="T23" fmla="*/ 12 h 12"/>
                <a:gd name="T24" fmla="*/ 18 w 24"/>
                <a:gd name="T25" fmla="*/ 6 h 12"/>
                <a:gd name="T26" fmla="*/ 18 w 24"/>
                <a:gd name="T27" fmla="*/ 6 h 12"/>
                <a:gd name="T28" fmla="*/ 24 w 24"/>
                <a:gd name="T29" fmla="*/ 6 h 12"/>
                <a:gd name="T30" fmla="*/ 24 w 24"/>
                <a:gd name="T31" fmla="*/ 0 h 12"/>
                <a:gd name="T32" fmla="*/ 24 w 24"/>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0"/>
                  </a:moveTo>
                  <a:lnTo>
                    <a:pt x="24" y="0"/>
                  </a:lnTo>
                  <a:lnTo>
                    <a:pt x="18" y="0"/>
                  </a:lnTo>
                  <a:lnTo>
                    <a:pt x="12" y="0"/>
                  </a:lnTo>
                  <a:lnTo>
                    <a:pt x="6" y="6"/>
                  </a:lnTo>
                  <a:lnTo>
                    <a:pt x="0" y="12"/>
                  </a:lnTo>
                  <a:lnTo>
                    <a:pt x="6" y="12"/>
                  </a:lnTo>
                  <a:lnTo>
                    <a:pt x="12" y="12"/>
                  </a:lnTo>
                  <a:lnTo>
                    <a:pt x="18" y="6"/>
                  </a:lnTo>
                  <a:lnTo>
                    <a:pt x="24" y="6"/>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13" name="Freeform 799"/>
            <p:cNvSpPr>
              <a:spLocks/>
            </p:cNvSpPr>
            <p:nvPr/>
          </p:nvSpPr>
          <p:spPr bwMode="auto">
            <a:xfrm>
              <a:off x="5227" y="1225"/>
              <a:ext cx="18" cy="12"/>
            </a:xfrm>
            <a:custGeom>
              <a:avLst/>
              <a:gdLst>
                <a:gd name="T0" fmla="*/ 18 w 18"/>
                <a:gd name="T1" fmla="*/ 0 h 12"/>
                <a:gd name="T2" fmla="*/ 12 w 18"/>
                <a:gd name="T3" fmla="*/ 0 h 12"/>
                <a:gd name="T4" fmla="*/ 12 w 18"/>
                <a:gd name="T5" fmla="*/ 0 h 12"/>
                <a:gd name="T6" fmla="*/ 12 w 18"/>
                <a:gd name="T7" fmla="*/ 0 h 12"/>
                <a:gd name="T8" fmla="*/ 6 w 18"/>
                <a:gd name="T9" fmla="*/ 0 h 12"/>
                <a:gd name="T10" fmla="*/ 6 w 18"/>
                <a:gd name="T11" fmla="*/ 0 h 12"/>
                <a:gd name="T12" fmla="*/ 0 w 18"/>
                <a:gd name="T13" fmla="*/ 6 h 12"/>
                <a:gd name="T14" fmla="*/ 0 w 18"/>
                <a:gd name="T15" fmla="*/ 6 h 12"/>
                <a:gd name="T16" fmla="*/ 0 w 18"/>
                <a:gd name="T17" fmla="*/ 12 h 12"/>
                <a:gd name="T18" fmla="*/ 0 w 18"/>
                <a:gd name="T19" fmla="*/ 6 h 12"/>
                <a:gd name="T20" fmla="*/ 6 w 18"/>
                <a:gd name="T21" fmla="*/ 6 h 12"/>
                <a:gd name="T22" fmla="*/ 6 w 18"/>
                <a:gd name="T23" fmla="*/ 6 h 12"/>
                <a:gd name="T24" fmla="*/ 12 w 18"/>
                <a:gd name="T25" fmla="*/ 6 h 12"/>
                <a:gd name="T26" fmla="*/ 12 w 18"/>
                <a:gd name="T27" fmla="*/ 0 h 12"/>
                <a:gd name="T28" fmla="*/ 18 w 18"/>
                <a:gd name="T29" fmla="*/ 0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6"/>
                  </a:lnTo>
                  <a:lnTo>
                    <a:pt x="0" y="12"/>
                  </a:lnTo>
                  <a:lnTo>
                    <a:pt x="0" y="6"/>
                  </a:lnTo>
                  <a:lnTo>
                    <a:pt x="6" y="6"/>
                  </a:lnTo>
                  <a:lnTo>
                    <a:pt x="12" y="6"/>
                  </a:lnTo>
                  <a:lnTo>
                    <a:pt x="12" y="0"/>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14" name="Freeform 800"/>
            <p:cNvSpPr>
              <a:spLocks/>
            </p:cNvSpPr>
            <p:nvPr/>
          </p:nvSpPr>
          <p:spPr bwMode="auto">
            <a:xfrm>
              <a:off x="5203" y="1075"/>
              <a:ext cx="30" cy="36"/>
            </a:xfrm>
            <a:custGeom>
              <a:avLst/>
              <a:gdLst>
                <a:gd name="T0" fmla="*/ 30 w 30"/>
                <a:gd name="T1" fmla="*/ 6 h 36"/>
                <a:gd name="T2" fmla="*/ 30 w 30"/>
                <a:gd name="T3" fmla="*/ 0 h 36"/>
                <a:gd name="T4" fmla="*/ 24 w 30"/>
                <a:gd name="T5" fmla="*/ 0 h 36"/>
                <a:gd name="T6" fmla="*/ 18 w 30"/>
                <a:gd name="T7" fmla="*/ 6 h 36"/>
                <a:gd name="T8" fmla="*/ 18 w 30"/>
                <a:gd name="T9" fmla="*/ 12 h 36"/>
                <a:gd name="T10" fmla="*/ 12 w 30"/>
                <a:gd name="T11" fmla="*/ 12 h 36"/>
                <a:gd name="T12" fmla="*/ 6 w 30"/>
                <a:gd name="T13" fmla="*/ 18 h 36"/>
                <a:gd name="T14" fmla="*/ 0 w 30"/>
                <a:gd name="T15" fmla="*/ 30 h 36"/>
                <a:gd name="T16" fmla="*/ 0 w 30"/>
                <a:gd name="T17" fmla="*/ 36 h 36"/>
                <a:gd name="T18" fmla="*/ 0 w 30"/>
                <a:gd name="T19" fmla="*/ 30 h 36"/>
                <a:gd name="T20" fmla="*/ 6 w 30"/>
                <a:gd name="T21" fmla="*/ 30 h 36"/>
                <a:gd name="T22" fmla="*/ 12 w 30"/>
                <a:gd name="T23" fmla="*/ 24 h 36"/>
                <a:gd name="T24" fmla="*/ 18 w 30"/>
                <a:gd name="T25" fmla="*/ 18 h 36"/>
                <a:gd name="T26" fmla="*/ 24 w 30"/>
                <a:gd name="T27" fmla="*/ 12 h 36"/>
                <a:gd name="T28" fmla="*/ 30 w 30"/>
                <a:gd name="T29" fmla="*/ 12 h 36"/>
                <a:gd name="T30" fmla="*/ 30 w 30"/>
                <a:gd name="T31" fmla="*/ 6 h 36"/>
                <a:gd name="T32" fmla="*/ 30 w 30"/>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30" y="6"/>
                  </a:moveTo>
                  <a:lnTo>
                    <a:pt x="30" y="0"/>
                  </a:lnTo>
                  <a:lnTo>
                    <a:pt x="24" y="0"/>
                  </a:lnTo>
                  <a:lnTo>
                    <a:pt x="18" y="6"/>
                  </a:lnTo>
                  <a:lnTo>
                    <a:pt x="18" y="12"/>
                  </a:lnTo>
                  <a:lnTo>
                    <a:pt x="12" y="12"/>
                  </a:lnTo>
                  <a:lnTo>
                    <a:pt x="6" y="18"/>
                  </a:lnTo>
                  <a:lnTo>
                    <a:pt x="0" y="30"/>
                  </a:lnTo>
                  <a:lnTo>
                    <a:pt x="0" y="36"/>
                  </a:lnTo>
                  <a:lnTo>
                    <a:pt x="0" y="30"/>
                  </a:lnTo>
                  <a:lnTo>
                    <a:pt x="6" y="30"/>
                  </a:lnTo>
                  <a:lnTo>
                    <a:pt x="12" y="24"/>
                  </a:lnTo>
                  <a:lnTo>
                    <a:pt x="18" y="18"/>
                  </a:lnTo>
                  <a:lnTo>
                    <a:pt x="24" y="12"/>
                  </a:lnTo>
                  <a:lnTo>
                    <a:pt x="30" y="12"/>
                  </a:lnTo>
                  <a:lnTo>
                    <a:pt x="3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15" name="Freeform 801"/>
            <p:cNvSpPr>
              <a:spLocks/>
            </p:cNvSpPr>
            <p:nvPr/>
          </p:nvSpPr>
          <p:spPr bwMode="auto">
            <a:xfrm>
              <a:off x="5203" y="1051"/>
              <a:ext cx="24" cy="24"/>
            </a:xfrm>
            <a:custGeom>
              <a:avLst/>
              <a:gdLst>
                <a:gd name="T0" fmla="*/ 24 w 24"/>
                <a:gd name="T1" fmla="*/ 0 h 24"/>
                <a:gd name="T2" fmla="*/ 24 w 24"/>
                <a:gd name="T3" fmla="*/ 0 h 24"/>
                <a:gd name="T4" fmla="*/ 24 w 24"/>
                <a:gd name="T5" fmla="*/ 0 h 24"/>
                <a:gd name="T6" fmla="*/ 18 w 24"/>
                <a:gd name="T7" fmla="*/ 0 h 24"/>
                <a:gd name="T8" fmla="*/ 12 w 24"/>
                <a:gd name="T9" fmla="*/ 0 h 24"/>
                <a:gd name="T10" fmla="*/ 12 w 24"/>
                <a:gd name="T11" fmla="*/ 6 h 24"/>
                <a:gd name="T12" fmla="*/ 6 w 24"/>
                <a:gd name="T13" fmla="*/ 12 h 24"/>
                <a:gd name="T14" fmla="*/ 0 w 24"/>
                <a:gd name="T15" fmla="*/ 18 h 24"/>
                <a:gd name="T16" fmla="*/ 0 w 24"/>
                <a:gd name="T17" fmla="*/ 24 h 24"/>
                <a:gd name="T18" fmla="*/ 6 w 24"/>
                <a:gd name="T19" fmla="*/ 18 h 24"/>
                <a:gd name="T20" fmla="*/ 6 w 24"/>
                <a:gd name="T21" fmla="*/ 18 h 24"/>
                <a:gd name="T22" fmla="*/ 12 w 24"/>
                <a:gd name="T23" fmla="*/ 12 h 24"/>
                <a:gd name="T24" fmla="*/ 18 w 24"/>
                <a:gd name="T25" fmla="*/ 12 h 24"/>
                <a:gd name="T26" fmla="*/ 18 w 24"/>
                <a:gd name="T27" fmla="*/ 6 h 24"/>
                <a:gd name="T28" fmla="*/ 24 w 24"/>
                <a:gd name="T29" fmla="*/ 6 h 24"/>
                <a:gd name="T30" fmla="*/ 24 w 24"/>
                <a:gd name="T31" fmla="*/ 0 h 24"/>
                <a:gd name="T32" fmla="*/ 24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0"/>
                  </a:moveTo>
                  <a:lnTo>
                    <a:pt x="24" y="0"/>
                  </a:lnTo>
                  <a:lnTo>
                    <a:pt x="18" y="0"/>
                  </a:lnTo>
                  <a:lnTo>
                    <a:pt x="12" y="0"/>
                  </a:lnTo>
                  <a:lnTo>
                    <a:pt x="12" y="6"/>
                  </a:lnTo>
                  <a:lnTo>
                    <a:pt x="6" y="12"/>
                  </a:lnTo>
                  <a:lnTo>
                    <a:pt x="0" y="18"/>
                  </a:lnTo>
                  <a:lnTo>
                    <a:pt x="0" y="24"/>
                  </a:lnTo>
                  <a:lnTo>
                    <a:pt x="6" y="18"/>
                  </a:lnTo>
                  <a:lnTo>
                    <a:pt x="12" y="12"/>
                  </a:lnTo>
                  <a:lnTo>
                    <a:pt x="18" y="12"/>
                  </a:lnTo>
                  <a:lnTo>
                    <a:pt x="18" y="6"/>
                  </a:lnTo>
                  <a:lnTo>
                    <a:pt x="24" y="6"/>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16" name="Freeform 802"/>
            <p:cNvSpPr>
              <a:spLocks/>
            </p:cNvSpPr>
            <p:nvPr/>
          </p:nvSpPr>
          <p:spPr bwMode="auto">
            <a:xfrm>
              <a:off x="5203" y="1135"/>
              <a:ext cx="36" cy="30"/>
            </a:xfrm>
            <a:custGeom>
              <a:avLst/>
              <a:gdLst>
                <a:gd name="T0" fmla="*/ 36 w 36"/>
                <a:gd name="T1" fmla="*/ 0 h 30"/>
                <a:gd name="T2" fmla="*/ 36 w 36"/>
                <a:gd name="T3" fmla="*/ 0 h 30"/>
                <a:gd name="T4" fmla="*/ 30 w 36"/>
                <a:gd name="T5" fmla="*/ 0 h 30"/>
                <a:gd name="T6" fmla="*/ 24 w 36"/>
                <a:gd name="T7" fmla="*/ 6 h 30"/>
                <a:gd name="T8" fmla="*/ 18 w 36"/>
                <a:gd name="T9" fmla="*/ 6 h 30"/>
                <a:gd name="T10" fmla="*/ 12 w 36"/>
                <a:gd name="T11" fmla="*/ 12 h 30"/>
                <a:gd name="T12" fmla="*/ 6 w 36"/>
                <a:gd name="T13" fmla="*/ 18 h 30"/>
                <a:gd name="T14" fmla="*/ 0 w 36"/>
                <a:gd name="T15" fmla="*/ 24 h 30"/>
                <a:gd name="T16" fmla="*/ 0 w 36"/>
                <a:gd name="T17" fmla="*/ 30 h 30"/>
                <a:gd name="T18" fmla="*/ 6 w 36"/>
                <a:gd name="T19" fmla="*/ 24 h 30"/>
                <a:gd name="T20" fmla="*/ 6 w 36"/>
                <a:gd name="T21" fmla="*/ 24 h 30"/>
                <a:gd name="T22" fmla="*/ 12 w 36"/>
                <a:gd name="T23" fmla="*/ 18 h 30"/>
                <a:gd name="T24" fmla="*/ 24 w 36"/>
                <a:gd name="T25" fmla="*/ 18 h 30"/>
                <a:gd name="T26" fmla="*/ 24 w 36"/>
                <a:gd name="T27" fmla="*/ 12 h 30"/>
                <a:gd name="T28" fmla="*/ 30 w 36"/>
                <a:gd name="T29" fmla="*/ 6 h 30"/>
                <a:gd name="T30" fmla="*/ 36 w 36"/>
                <a:gd name="T31" fmla="*/ 6 h 30"/>
                <a:gd name="T32" fmla="*/ 36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0"/>
                  </a:moveTo>
                  <a:lnTo>
                    <a:pt x="36" y="0"/>
                  </a:lnTo>
                  <a:lnTo>
                    <a:pt x="30" y="0"/>
                  </a:lnTo>
                  <a:lnTo>
                    <a:pt x="24" y="6"/>
                  </a:lnTo>
                  <a:lnTo>
                    <a:pt x="18" y="6"/>
                  </a:lnTo>
                  <a:lnTo>
                    <a:pt x="12" y="12"/>
                  </a:lnTo>
                  <a:lnTo>
                    <a:pt x="6" y="18"/>
                  </a:lnTo>
                  <a:lnTo>
                    <a:pt x="0" y="24"/>
                  </a:lnTo>
                  <a:lnTo>
                    <a:pt x="0" y="30"/>
                  </a:lnTo>
                  <a:lnTo>
                    <a:pt x="6" y="24"/>
                  </a:lnTo>
                  <a:lnTo>
                    <a:pt x="12" y="18"/>
                  </a:lnTo>
                  <a:lnTo>
                    <a:pt x="24" y="18"/>
                  </a:lnTo>
                  <a:lnTo>
                    <a:pt x="24" y="12"/>
                  </a:lnTo>
                  <a:lnTo>
                    <a:pt x="30" y="6"/>
                  </a:lnTo>
                  <a:lnTo>
                    <a:pt x="36" y="6"/>
                  </a:lnTo>
                  <a:lnTo>
                    <a:pt x="3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17" name="Freeform 803"/>
            <p:cNvSpPr>
              <a:spLocks/>
            </p:cNvSpPr>
            <p:nvPr/>
          </p:nvSpPr>
          <p:spPr bwMode="auto">
            <a:xfrm>
              <a:off x="5215" y="1189"/>
              <a:ext cx="30" cy="18"/>
            </a:xfrm>
            <a:custGeom>
              <a:avLst/>
              <a:gdLst>
                <a:gd name="T0" fmla="*/ 30 w 30"/>
                <a:gd name="T1" fmla="*/ 0 h 18"/>
                <a:gd name="T2" fmla="*/ 30 w 30"/>
                <a:gd name="T3" fmla="*/ 0 h 18"/>
                <a:gd name="T4" fmla="*/ 24 w 30"/>
                <a:gd name="T5" fmla="*/ 0 h 18"/>
                <a:gd name="T6" fmla="*/ 18 w 30"/>
                <a:gd name="T7" fmla="*/ 0 h 18"/>
                <a:gd name="T8" fmla="*/ 12 w 30"/>
                <a:gd name="T9" fmla="*/ 0 h 18"/>
                <a:gd name="T10" fmla="*/ 12 w 30"/>
                <a:gd name="T11" fmla="*/ 6 h 18"/>
                <a:gd name="T12" fmla="*/ 6 w 30"/>
                <a:gd name="T13" fmla="*/ 12 h 18"/>
                <a:gd name="T14" fmla="*/ 0 w 30"/>
                <a:gd name="T15" fmla="*/ 12 h 18"/>
                <a:gd name="T16" fmla="*/ 0 w 30"/>
                <a:gd name="T17" fmla="*/ 18 h 18"/>
                <a:gd name="T18" fmla="*/ 0 w 30"/>
                <a:gd name="T19" fmla="*/ 18 h 18"/>
                <a:gd name="T20" fmla="*/ 6 w 30"/>
                <a:gd name="T21" fmla="*/ 12 h 18"/>
                <a:gd name="T22" fmla="*/ 12 w 30"/>
                <a:gd name="T23" fmla="*/ 12 h 18"/>
                <a:gd name="T24" fmla="*/ 18 w 30"/>
                <a:gd name="T25" fmla="*/ 12 h 18"/>
                <a:gd name="T26" fmla="*/ 24 w 30"/>
                <a:gd name="T27" fmla="*/ 6 h 18"/>
                <a:gd name="T28" fmla="*/ 24 w 30"/>
                <a:gd name="T29" fmla="*/ 6 h 18"/>
                <a:gd name="T30" fmla="*/ 30 w 30"/>
                <a:gd name="T31" fmla="*/ 0 h 18"/>
                <a:gd name="T32" fmla="*/ 3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30" y="0"/>
                  </a:moveTo>
                  <a:lnTo>
                    <a:pt x="30" y="0"/>
                  </a:lnTo>
                  <a:lnTo>
                    <a:pt x="24" y="0"/>
                  </a:lnTo>
                  <a:lnTo>
                    <a:pt x="18" y="0"/>
                  </a:lnTo>
                  <a:lnTo>
                    <a:pt x="12" y="0"/>
                  </a:lnTo>
                  <a:lnTo>
                    <a:pt x="12" y="6"/>
                  </a:lnTo>
                  <a:lnTo>
                    <a:pt x="6" y="12"/>
                  </a:lnTo>
                  <a:lnTo>
                    <a:pt x="0" y="12"/>
                  </a:lnTo>
                  <a:lnTo>
                    <a:pt x="0" y="18"/>
                  </a:lnTo>
                  <a:lnTo>
                    <a:pt x="6" y="12"/>
                  </a:lnTo>
                  <a:lnTo>
                    <a:pt x="12" y="12"/>
                  </a:lnTo>
                  <a:lnTo>
                    <a:pt x="18" y="12"/>
                  </a:lnTo>
                  <a:lnTo>
                    <a:pt x="24" y="6"/>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18" name="Freeform 804"/>
            <p:cNvSpPr>
              <a:spLocks/>
            </p:cNvSpPr>
            <p:nvPr/>
          </p:nvSpPr>
          <p:spPr bwMode="auto">
            <a:xfrm>
              <a:off x="5203" y="1033"/>
              <a:ext cx="6" cy="30"/>
            </a:xfrm>
            <a:custGeom>
              <a:avLst/>
              <a:gdLst>
                <a:gd name="T0" fmla="*/ 0 w 6"/>
                <a:gd name="T1" fmla="*/ 30 h 30"/>
                <a:gd name="T2" fmla="*/ 0 w 6"/>
                <a:gd name="T3" fmla="*/ 24 h 30"/>
                <a:gd name="T4" fmla="*/ 0 w 6"/>
                <a:gd name="T5" fmla="*/ 12 h 30"/>
                <a:gd name="T6" fmla="*/ 0 w 6"/>
                <a:gd name="T7" fmla="*/ 0 h 30"/>
                <a:gd name="T8" fmla="*/ 0 w 6"/>
                <a:gd name="T9" fmla="*/ 0 h 30"/>
                <a:gd name="T10" fmla="*/ 6 w 6"/>
                <a:gd name="T11" fmla="*/ 0 h 30"/>
                <a:gd name="T12" fmla="*/ 6 w 6"/>
                <a:gd name="T13" fmla="*/ 12 h 30"/>
                <a:gd name="T14" fmla="*/ 6 w 6"/>
                <a:gd name="T15" fmla="*/ 18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18"/>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19" name="Freeform 805"/>
            <p:cNvSpPr>
              <a:spLocks/>
            </p:cNvSpPr>
            <p:nvPr/>
          </p:nvSpPr>
          <p:spPr bwMode="auto">
            <a:xfrm>
              <a:off x="5167" y="1051"/>
              <a:ext cx="36" cy="42"/>
            </a:xfrm>
            <a:custGeom>
              <a:avLst/>
              <a:gdLst>
                <a:gd name="T0" fmla="*/ 36 w 36"/>
                <a:gd name="T1" fmla="*/ 42 h 42"/>
                <a:gd name="T2" fmla="*/ 30 w 36"/>
                <a:gd name="T3" fmla="*/ 36 h 42"/>
                <a:gd name="T4" fmla="*/ 30 w 36"/>
                <a:gd name="T5" fmla="*/ 30 h 42"/>
                <a:gd name="T6" fmla="*/ 24 w 36"/>
                <a:gd name="T7" fmla="*/ 24 h 42"/>
                <a:gd name="T8" fmla="*/ 18 w 36"/>
                <a:gd name="T9" fmla="*/ 18 h 42"/>
                <a:gd name="T10" fmla="*/ 12 w 36"/>
                <a:gd name="T11" fmla="*/ 12 h 42"/>
                <a:gd name="T12" fmla="*/ 12 w 36"/>
                <a:gd name="T13" fmla="*/ 6 h 42"/>
                <a:gd name="T14" fmla="*/ 6 w 36"/>
                <a:gd name="T15" fmla="*/ 0 h 42"/>
                <a:gd name="T16" fmla="*/ 6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42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8"/>
                  </a:lnTo>
                  <a:lnTo>
                    <a:pt x="12" y="12"/>
                  </a:lnTo>
                  <a:lnTo>
                    <a:pt x="12" y="6"/>
                  </a:lnTo>
                  <a:lnTo>
                    <a:pt x="6" y="0"/>
                  </a:lnTo>
                  <a:lnTo>
                    <a:pt x="0" y="6"/>
                  </a:lnTo>
                  <a:lnTo>
                    <a:pt x="6" y="12"/>
                  </a:lnTo>
                  <a:lnTo>
                    <a:pt x="12" y="18"/>
                  </a:lnTo>
                  <a:lnTo>
                    <a:pt x="18" y="24"/>
                  </a:lnTo>
                  <a:lnTo>
                    <a:pt x="24" y="30"/>
                  </a:lnTo>
                  <a:lnTo>
                    <a:pt x="30" y="36"/>
                  </a:lnTo>
                  <a:lnTo>
                    <a:pt x="30" y="42"/>
                  </a:lnTo>
                  <a:lnTo>
                    <a:pt x="36"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20" name="Freeform 806"/>
            <p:cNvSpPr>
              <a:spLocks/>
            </p:cNvSpPr>
            <p:nvPr/>
          </p:nvSpPr>
          <p:spPr bwMode="auto">
            <a:xfrm>
              <a:off x="5167" y="1069"/>
              <a:ext cx="36" cy="42"/>
            </a:xfrm>
            <a:custGeom>
              <a:avLst/>
              <a:gdLst>
                <a:gd name="T0" fmla="*/ 36 w 36"/>
                <a:gd name="T1" fmla="*/ 42 h 42"/>
                <a:gd name="T2" fmla="*/ 30 w 36"/>
                <a:gd name="T3" fmla="*/ 36 h 42"/>
                <a:gd name="T4" fmla="*/ 30 w 36"/>
                <a:gd name="T5" fmla="*/ 30 h 42"/>
                <a:gd name="T6" fmla="*/ 24 w 36"/>
                <a:gd name="T7" fmla="*/ 24 h 42"/>
                <a:gd name="T8" fmla="*/ 18 w 36"/>
                <a:gd name="T9" fmla="*/ 12 h 42"/>
                <a:gd name="T10" fmla="*/ 12 w 36"/>
                <a:gd name="T11" fmla="*/ 6 h 42"/>
                <a:gd name="T12" fmla="*/ 6 w 36"/>
                <a:gd name="T13" fmla="*/ 6 h 42"/>
                <a:gd name="T14" fmla="*/ 6 w 36"/>
                <a:gd name="T15" fmla="*/ 0 h 42"/>
                <a:gd name="T16" fmla="*/ 0 w 36"/>
                <a:gd name="T17" fmla="*/ 0 h 42"/>
                <a:gd name="T18" fmla="*/ 0 w 36"/>
                <a:gd name="T19" fmla="*/ 6 h 42"/>
                <a:gd name="T20" fmla="*/ 6 w 36"/>
                <a:gd name="T21" fmla="*/ 12 h 42"/>
                <a:gd name="T22" fmla="*/ 12 w 36"/>
                <a:gd name="T23" fmla="*/ 18 h 42"/>
                <a:gd name="T24" fmla="*/ 18 w 36"/>
                <a:gd name="T25" fmla="*/ 24 h 42"/>
                <a:gd name="T26" fmla="*/ 24 w 36"/>
                <a:gd name="T27" fmla="*/ 30 h 42"/>
                <a:gd name="T28" fmla="*/ 30 w 36"/>
                <a:gd name="T29" fmla="*/ 36 h 42"/>
                <a:gd name="T30" fmla="*/ 30 w 36"/>
                <a:gd name="T31" fmla="*/ 36 h 42"/>
                <a:gd name="T32" fmla="*/ 36 w 3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42"/>
                  </a:moveTo>
                  <a:lnTo>
                    <a:pt x="30" y="36"/>
                  </a:lnTo>
                  <a:lnTo>
                    <a:pt x="30" y="30"/>
                  </a:lnTo>
                  <a:lnTo>
                    <a:pt x="24" y="24"/>
                  </a:lnTo>
                  <a:lnTo>
                    <a:pt x="18" y="12"/>
                  </a:lnTo>
                  <a:lnTo>
                    <a:pt x="12" y="6"/>
                  </a:lnTo>
                  <a:lnTo>
                    <a:pt x="6" y="6"/>
                  </a:lnTo>
                  <a:lnTo>
                    <a:pt x="6" y="0"/>
                  </a:lnTo>
                  <a:lnTo>
                    <a:pt x="0" y="0"/>
                  </a:lnTo>
                  <a:lnTo>
                    <a:pt x="0" y="6"/>
                  </a:lnTo>
                  <a:lnTo>
                    <a:pt x="6" y="12"/>
                  </a:lnTo>
                  <a:lnTo>
                    <a:pt x="12" y="18"/>
                  </a:lnTo>
                  <a:lnTo>
                    <a:pt x="18" y="24"/>
                  </a:lnTo>
                  <a:lnTo>
                    <a:pt x="24" y="30"/>
                  </a:lnTo>
                  <a:lnTo>
                    <a:pt x="30" y="36"/>
                  </a:lnTo>
                  <a:lnTo>
                    <a:pt x="36"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21" name="Freeform 807"/>
            <p:cNvSpPr>
              <a:spLocks/>
            </p:cNvSpPr>
            <p:nvPr/>
          </p:nvSpPr>
          <p:spPr bwMode="auto">
            <a:xfrm>
              <a:off x="5167" y="1093"/>
              <a:ext cx="36" cy="36"/>
            </a:xfrm>
            <a:custGeom>
              <a:avLst/>
              <a:gdLst>
                <a:gd name="T0" fmla="*/ 36 w 36"/>
                <a:gd name="T1" fmla="*/ 36 h 36"/>
                <a:gd name="T2" fmla="*/ 30 w 36"/>
                <a:gd name="T3" fmla="*/ 30 h 36"/>
                <a:gd name="T4" fmla="*/ 30 w 36"/>
                <a:gd name="T5" fmla="*/ 24 h 36"/>
                <a:gd name="T6" fmla="*/ 24 w 36"/>
                <a:gd name="T7" fmla="*/ 12 h 36"/>
                <a:gd name="T8" fmla="*/ 18 w 36"/>
                <a:gd name="T9" fmla="*/ 12 h 36"/>
                <a:gd name="T10" fmla="*/ 12 w 36"/>
                <a:gd name="T11" fmla="*/ 6 h 36"/>
                <a:gd name="T12" fmla="*/ 6 w 36"/>
                <a:gd name="T13" fmla="*/ 0 h 36"/>
                <a:gd name="T14" fmla="*/ 0 w 36"/>
                <a:gd name="T15" fmla="*/ 0 h 36"/>
                <a:gd name="T16" fmla="*/ 0 w 36"/>
                <a:gd name="T17" fmla="*/ 0 h 36"/>
                <a:gd name="T18" fmla="*/ 0 w 36"/>
                <a:gd name="T19" fmla="*/ 0 h 36"/>
                <a:gd name="T20" fmla="*/ 6 w 36"/>
                <a:gd name="T21" fmla="*/ 6 h 36"/>
                <a:gd name="T22" fmla="*/ 6 w 36"/>
                <a:gd name="T23" fmla="*/ 12 h 36"/>
                <a:gd name="T24" fmla="*/ 18 w 36"/>
                <a:gd name="T25" fmla="*/ 18 h 36"/>
                <a:gd name="T26" fmla="*/ 24 w 36"/>
                <a:gd name="T27" fmla="*/ 18 h 36"/>
                <a:gd name="T28" fmla="*/ 30 w 36"/>
                <a:gd name="T29" fmla="*/ 24 h 36"/>
                <a:gd name="T30" fmla="*/ 30 w 36"/>
                <a:gd name="T31" fmla="*/ 30 h 36"/>
                <a:gd name="T32" fmla="*/ 36 w 3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36" y="36"/>
                  </a:moveTo>
                  <a:lnTo>
                    <a:pt x="30" y="30"/>
                  </a:lnTo>
                  <a:lnTo>
                    <a:pt x="30" y="24"/>
                  </a:lnTo>
                  <a:lnTo>
                    <a:pt x="24" y="12"/>
                  </a:lnTo>
                  <a:lnTo>
                    <a:pt x="18" y="12"/>
                  </a:lnTo>
                  <a:lnTo>
                    <a:pt x="12" y="6"/>
                  </a:lnTo>
                  <a:lnTo>
                    <a:pt x="6" y="0"/>
                  </a:lnTo>
                  <a:lnTo>
                    <a:pt x="0" y="0"/>
                  </a:lnTo>
                  <a:lnTo>
                    <a:pt x="6" y="6"/>
                  </a:lnTo>
                  <a:lnTo>
                    <a:pt x="6" y="12"/>
                  </a:lnTo>
                  <a:lnTo>
                    <a:pt x="18" y="18"/>
                  </a:lnTo>
                  <a:lnTo>
                    <a:pt x="24" y="18"/>
                  </a:lnTo>
                  <a:lnTo>
                    <a:pt x="30" y="24"/>
                  </a:lnTo>
                  <a:lnTo>
                    <a:pt x="30" y="30"/>
                  </a:lnTo>
                  <a:lnTo>
                    <a:pt x="36"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22" name="Freeform 808"/>
            <p:cNvSpPr>
              <a:spLocks/>
            </p:cNvSpPr>
            <p:nvPr/>
          </p:nvSpPr>
          <p:spPr bwMode="auto">
            <a:xfrm>
              <a:off x="5173" y="1117"/>
              <a:ext cx="30" cy="24"/>
            </a:xfrm>
            <a:custGeom>
              <a:avLst/>
              <a:gdLst>
                <a:gd name="T0" fmla="*/ 30 w 30"/>
                <a:gd name="T1" fmla="*/ 24 h 24"/>
                <a:gd name="T2" fmla="*/ 30 w 30"/>
                <a:gd name="T3" fmla="*/ 24 h 24"/>
                <a:gd name="T4" fmla="*/ 24 w 30"/>
                <a:gd name="T5" fmla="*/ 18 h 24"/>
                <a:gd name="T6" fmla="*/ 18 w 30"/>
                <a:gd name="T7" fmla="*/ 12 h 24"/>
                <a:gd name="T8" fmla="*/ 12 w 30"/>
                <a:gd name="T9" fmla="*/ 6 h 24"/>
                <a:gd name="T10" fmla="*/ 6 w 30"/>
                <a:gd name="T11" fmla="*/ 0 h 24"/>
                <a:gd name="T12" fmla="*/ 0 w 30"/>
                <a:gd name="T13" fmla="*/ 0 h 24"/>
                <a:gd name="T14" fmla="*/ 0 w 30"/>
                <a:gd name="T15" fmla="*/ 0 h 24"/>
                <a:gd name="T16" fmla="*/ 0 w 30"/>
                <a:gd name="T17" fmla="*/ 0 h 24"/>
                <a:gd name="T18" fmla="*/ 0 w 30"/>
                <a:gd name="T19" fmla="*/ 6 h 24"/>
                <a:gd name="T20" fmla="*/ 0 w 30"/>
                <a:gd name="T21" fmla="*/ 6 h 24"/>
                <a:gd name="T22" fmla="*/ 6 w 30"/>
                <a:gd name="T23" fmla="*/ 12 h 24"/>
                <a:gd name="T24" fmla="*/ 12 w 30"/>
                <a:gd name="T25" fmla="*/ 12 h 24"/>
                <a:gd name="T26" fmla="*/ 18 w 30"/>
                <a:gd name="T27" fmla="*/ 18 h 24"/>
                <a:gd name="T28" fmla="*/ 24 w 30"/>
                <a:gd name="T29" fmla="*/ 18 h 24"/>
                <a:gd name="T30" fmla="*/ 30 w 30"/>
                <a:gd name="T31" fmla="*/ 24 h 24"/>
                <a:gd name="T32" fmla="*/ 3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24"/>
                  </a:moveTo>
                  <a:lnTo>
                    <a:pt x="30" y="24"/>
                  </a:lnTo>
                  <a:lnTo>
                    <a:pt x="24" y="18"/>
                  </a:lnTo>
                  <a:lnTo>
                    <a:pt x="18" y="12"/>
                  </a:lnTo>
                  <a:lnTo>
                    <a:pt x="12" y="6"/>
                  </a:lnTo>
                  <a:lnTo>
                    <a:pt x="6" y="0"/>
                  </a:lnTo>
                  <a:lnTo>
                    <a:pt x="0" y="0"/>
                  </a:lnTo>
                  <a:lnTo>
                    <a:pt x="0" y="6"/>
                  </a:lnTo>
                  <a:lnTo>
                    <a:pt x="6" y="12"/>
                  </a:lnTo>
                  <a:lnTo>
                    <a:pt x="12" y="12"/>
                  </a:lnTo>
                  <a:lnTo>
                    <a:pt x="18" y="18"/>
                  </a:lnTo>
                  <a:lnTo>
                    <a:pt x="24" y="18"/>
                  </a:lnTo>
                  <a:lnTo>
                    <a:pt x="3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23" name="Freeform 809"/>
            <p:cNvSpPr>
              <a:spLocks/>
            </p:cNvSpPr>
            <p:nvPr/>
          </p:nvSpPr>
          <p:spPr bwMode="auto">
            <a:xfrm>
              <a:off x="5173" y="1135"/>
              <a:ext cx="36" cy="24"/>
            </a:xfrm>
            <a:custGeom>
              <a:avLst/>
              <a:gdLst>
                <a:gd name="T0" fmla="*/ 36 w 36"/>
                <a:gd name="T1" fmla="*/ 24 h 24"/>
                <a:gd name="T2" fmla="*/ 30 w 36"/>
                <a:gd name="T3" fmla="*/ 24 h 24"/>
                <a:gd name="T4" fmla="*/ 24 w 36"/>
                <a:gd name="T5" fmla="*/ 18 h 24"/>
                <a:gd name="T6" fmla="*/ 18 w 36"/>
                <a:gd name="T7" fmla="*/ 12 h 24"/>
                <a:gd name="T8" fmla="*/ 12 w 36"/>
                <a:gd name="T9" fmla="*/ 12 h 24"/>
                <a:gd name="T10" fmla="*/ 6 w 36"/>
                <a:gd name="T11" fmla="*/ 6 h 24"/>
                <a:gd name="T12" fmla="*/ 6 w 36"/>
                <a:gd name="T13" fmla="*/ 6 h 24"/>
                <a:gd name="T14" fmla="*/ 0 w 36"/>
                <a:gd name="T15" fmla="*/ 0 h 24"/>
                <a:gd name="T16" fmla="*/ 0 w 36"/>
                <a:gd name="T17" fmla="*/ 6 h 24"/>
                <a:gd name="T18" fmla="*/ 0 w 36"/>
                <a:gd name="T19" fmla="*/ 6 h 24"/>
                <a:gd name="T20" fmla="*/ 6 w 36"/>
                <a:gd name="T21" fmla="*/ 12 h 24"/>
                <a:gd name="T22" fmla="*/ 12 w 36"/>
                <a:gd name="T23" fmla="*/ 18 h 24"/>
                <a:gd name="T24" fmla="*/ 18 w 36"/>
                <a:gd name="T25" fmla="*/ 18 h 24"/>
                <a:gd name="T26" fmla="*/ 24 w 36"/>
                <a:gd name="T27" fmla="*/ 24 h 24"/>
                <a:gd name="T28" fmla="*/ 24 w 36"/>
                <a:gd name="T29" fmla="*/ 24 h 24"/>
                <a:gd name="T30" fmla="*/ 30 w 36"/>
                <a:gd name="T31" fmla="*/ 24 h 24"/>
                <a:gd name="T32" fmla="*/ 36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24"/>
                  </a:moveTo>
                  <a:lnTo>
                    <a:pt x="30" y="24"/>
                  </a:lnTo>
                  <a:lnTo>
                    <a:pt x="24" y="18"/>
                  </a:lnTo>
                  <a:lnTo>
                    <a:pt x="18" y="12"/>
                  </a:lnTo>
                  <a:lnTo>
                    <a:pt x="12" y="12"/>
                  </a:lnTo>
                  <a:lnTo>
                    <a:pt x="6" y="6"/>
                  </a:lnTo>
                  <a:lnTo>
                    <a:pt x="0" y="0"/>
                  </a:lnTo>
                  <a:lnTo>
                    <a:pt x="0" y="6"/>
                  </a:lnTo>
                  <a:lnTo>
                    <a:pt x="6" y="12"/>
                  </a:lnTo>
                  <a:lnTo>
                    <a:pt x="12" y="18"/>
                  </a:lnTo>
                  <a:lnTo>
                    <a:pt x="18" y="18"/>
                  </a:lnTo>
                  <a:lnTo>
                    <a:pt x="24" y="24"/>
                  </a:lnTo>
                  <a:lnTo>
                    <a:pt x="30" y="24"/>
                  </a:lnTo>
                  <a:lnTo>
                    <a:pt x="36"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24" name="Freeform 810"/>
            <p:cNvSpPr>
              <a:spLocks/>
            </p:cNvSpPr>
            <p:nvPr/>
          </p:nvSpPr>
          <p:spPr bwMode="auto">
            <a:xfrm>
              <a:off x="5179" y="1165"/>
              <a:ext cx="30" cy="12"/>
            </a:xfrm>
            <a:custGeom>
              <a:avLst/>
              <a:gdLst>
                <a:gd name="T0" fmla="*/ 30 w 30"/>
                <a:gd name="T1" fmla="*/ 12 h 12"/>
                <a:gd name="T2" fmla="*/ 24 w 30"/>
                <a:gd name="T3" fmla="*/ 12 h 12"/>
                <a:gd name="T4" fmla="*/ 24 w 30"/>
                <a:gd name="T5" fmla="*/ 6 h 12"/>
                <a:gd name="T6" fmla="*/ 18 w 30"/>
                <a:gd name="T7" fmla="*/ 6 h 12"/>
                <a:gd name="T8" fmla="*/ 12 w 30"/>
                <a:gd name="T9" fmla="*/ 6 h 12"/>
                <a:gd name="T10" fmla="*/ 6 w 30"/>
                <a:gd name="T11" fmla="*/ 0 h 12"/>
                <a:gd name="T12" fmla="*/ 6 w 30"/>
                <a:gd name="T13" fmla="*/ 0 h 12"/>
                <a:gd name="T14" fmla="*/ 0 w 30"/>
                <a:gd name="T15" fmla="*/ 0 h 12"/>
                <a:gd name="T16" fmla="*/ 0 w 30"/>
                <a:gd name="T17" fmla="*/ 6 h 12"/>
                <a:gd name="T18" fmla="*/ 0 w 30"/>
                <a:gd name="T19" fmla="*/ 6 h 12"/>
                <a:gd name="T20" fmla="*/ 6 w 30"/>
                <a:gd name="T21" fmla="*/ 12 h 12"/>
                <a:gd name="T22" fmla="*/ 6 w 30"/>
                <a:gd name="T23" fmla="*/ 12 h 12"/>
                <a:gd name="T24" fmla="*/ 12 w 30"/>
                <a:gd name="T25" fmla="*/ 12 h 12"/>
                <a:gd name="T26" fmla="*/ 18 w 30"/>
                <a:gd name="T27" fmla="*/ 12 h 12"/>
                <a:gd name="T28" fmla="*/ 24 w 30"/>
                <a:gd name="T29" fmla="*/ 12 h 12"/>
                <a:gd name="T30" fmla="*/ 30 w 30"/>
                <a:gd name="T31" fmla="*/ 12 h 12"/>
                <a:gd name="T32" fmla="*/ 30 w 3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30" y="12"/>
                  </a:moveTo>
                  <a:lnTo>
                    <a:pt x="24" y="12"/>
                  </a:lnTo>
                  <a:lnTo>
                    <a:pt x="24" y="6"/>
                  </a:lnTo>
                  <a:lnTo>
                    <a:pt x="18" y="6"/>
                  </a:lnTo>
                  <a:lnTo>
                    <a:pt x="12" y="6"/>
                  </a:lnTo>
                  <a:lnTo>
                    <a:pt x="6" y="0"/>
                  </a:lnTo>
                  <a:lnTo>
                    <a:pt x="0" y="0"/>
                  </a:lnTo>
                  <a:lnTo>
                    <a:pt x="0" y="6"/>
                  </a:lnTo>
                  <a:lnTo>
                    <a:pt x="6" y="12"/>
                  </a:lnTo>
                  <a:lnTo>
                    <a:pt x="12" y="12"/>
                  </a:lnTo>
                  <a:lnTo>
                    <a:pt x="18" y="12"/>
                  </a:lnTo>
                  <a:lnTo>
                    <a:pt x="24" y="12"/>
                  </a:lnTo>
                  <a:lnTo>
                    <a:pt x="3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25" name="Freeform 811"/>
            <p:cNvSpPr>
              <a:spLocks/>
            </p:cNvSpPr>
            <p:nvPr/>
          </p:nvSpPr>
          <p:spPr bwMode="auto">
            <a:xfrm>
              <a:off x="5185" y="1189"/>
              <a:ext cx="30" cy="6"/>
            </a:xfrm>
            <a:custGeom>
              <a:avLst/>
              <a:gdLst>
                <a:gd name="T0" fmla="*/ 30 w 30"/>
                <a:gd name="T1" fmla="*/ 6 h 6"/>
                <a:gd name="T2" fmla="*/ 24 w 30"/>
                <a:gd name="T3" fmla="*/ 0 h 6"/>
                <a:gd name="T4" fmla="*/ 18 w 30"/>
                <a:gd name="T5" fmla="*/ 0 h 6"/>
                <a:gd name="T6" fmla="*/ 18 w 30"/>
                <a:gd name="T7" fmla="*/ 0 h 6"/>
                <a:gd name="T8" fmla="*/ 12 w 30"/>
                <a:gd name="T9" fmla="*/ 0 h 6"/>
                <a:gd name="T10" fmla="*/ 6 w 30"/>
                <a:gd name="T11" fmla="*/ 0 h 6"/>
                <a:gd name="T12" fmla="*/ 6 w 30"/>
                <a:gd name="T13" fmla="*/ 0 h 6"/>
                <a:gd name="T14" fmla="*/ 0 w 30"/>
                <a:gd name="T15" fmla="*/ 0 h 6"/>
                <a:gd name="T16" fmla="*/ 0 w 30"/>
                <a:gd name="T17" fmla="*/ 0 h 6"/>
                <a:gd name="T18" fmla="*/ 0 w 30"/>
                <a:gd name="T19" fmla="*/ 0 h 6"/>
                <a:gd name="T20" fmla="*/ 6 w 30"/>
                <a:gd name="T21" fmla="*/ 6 h 6"/>
                <a:gd name="T22" fmla="*/ 6 w 30"/>
                <a:gd name="T23" fmla="*/ 6 h 6"/>
                <a:gd name="T24" fmla="*/ 12 w 30"/>
                <a:gd name="T25" fmla="*/ 6 h 6"/>
                <a:gd name="T26" fmla="*/ 18 w 30"/>
                <a:gd name="T27" fmla="*/ 6 h 6"/>
                <a:gd name="T28" fmla="*/ 18 w 30"/>
                <a:gd name="T29" fmla="*/ 6 h 6"/>
                <a:gd name="T30" fmla="*/ 24 w 30"/>
                <a:gd name="T31" fmla="*/ 6 h 6"/>
                <a:gd name="T32" fmla="*/ 3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6"/>
                  </a:moveTo>
                  <a:lnTo>
                    <a:pt x="24" y="0"/>
                  </a:lnTo>
                  <a:lnTo>
                    <a:pt x="18" y="0"/>
                  </a:lnTo>
                  <a:lnTo>
                    <a:pt x="12" y="0"/>
                  </a:lnTo>
                  <a:lnTo>
                    <a:pt x="6" y="0"/>
                  </a:lnTo>
                  <a:lnTo>
                    <a:pt x="0" y="0"/>
                  </a:lnTo>
                  <a:lnTo>
                    <a:pt x="6" y="6"/>
                  </a:lnTo>
                  <a:lnTo>
                    <a:pt x="12" y="6"/>
                  </a:lnTo>
                  <a:lnTo>
                    <a:pt x="18" y="6"/>
                  </a:lnTo>
                  <a:lnTo>
                    <a:pt x="24" y="6"/>
                  </a:lnTo>
                  <a:lnTo>
                    <a:pt x="3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26" name="Freeform 812"/>
            <p:cNvSpPr>
              <a:spLocks/>
            </p:cNvSpPr>
            <p:nvPr/>
          </p:nvSpPr>
          <p:spPr bwMode="auto">
            <a:xfrm>
              <a:off x="5191" y="1201"/>
              <a:ext cx="24" cy="6"/>
            </a:xfrm>
            <a:custGeom>
              <a:avLst/>
              <a:gdLst>
                <a:gd name="T0" fmla="*/ 24 w 24"/>
                <a:gd name="T1" fmla="*/ 6 h 6"/>
                <a:gd name="T2" fmla="*/ 24 w 24"/>
                <a:gd name="T3" fmla="*/ 6 h 6"/>
                <a:gd name="T4" fmla="*/ 18 w 24"/>
                <a:gd name="T5" fmla="*/ 0 h 6"/>
                <a:gd name="T6" fmla="*/ 18 w 24"/>
                <a:gd name="T7" fmla="*/ 0 h 6"/>
                <a:gd name="T8" fmla="*/ 12 w 24"/>
                <a:gd name="T9" fmla="*/ 0 h 6"/>
                <a:gd name="T10" fmla="*/ 6 w 24"/>
                <a:gd name="T11" fmla="*/ 0 h 6"/>
                <a:gd name="T12" fmla="*/ 6 w 24"/>
                <a:gd name="T13" fmla="*/ 0 h 6"/>
                <a:gd name="T14" fmla="*/ 0 w 24"/>
                <a:gd name="T15" fmla="*/ 6 h 6"/>
                <a:gd name="T16" fmla="*/ 0 w 24"/>
                <a:gd name="T17" fmla="*/ 6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0"/>
                  </a:lnTo>
                  <a:lnTo>
                    <a:pt x="12" y="0"/>
                  </a:lnTo>
                  <a:lnTo>
                    <a:pt x="6" y="0"/>
                  </a:lnTo>
                  <a:lnTo>
                    <a:pt x="0" y="6"/>
                  </a:lnTo>
                  <a:lnTo>
                    <a:pt x="6" y="6"/>
                  </a:lnTo>
                  <a:lnTo>
                    <a:pt x="12" y="6"/>
                  </a:lnTo>
                  <a:lnTo>
                    <a:pt x="18" y="6"/>
                  </a:lnTo>
                  <a:lnTo>
                    <a:pt x="24"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27" name="Freeform 813"/>
            <p:cNvSpPr>
              <a:spLocks/>
            </p:cNvSpPr>
            <p:nvPr/>
          </p:nvSpPr>
          <p:spPr bwMode="auto">
            <a:xfrm>
              <a:off x="5197" y="1213"/>
              <a:ext cx="24" cy="12"/>
            </a:xfrm>
            <a:custGeom>
              <a:avLst/>
              <a:gdLst>
                <a:gd name="T0" fmla="*/ 24 w 24"/>
                <a:gd name="T1" fmla="*/ 12 h 12"/>
                <a:gd name="T2" fmla="*/ 24 w 24"/>
                <a:gd name="T3" fmla="*/ 6 h 12"/>
                <a:gd name="T4" fmla="*/ 24 w 24"/>
                <a:gd name="T5" fmla="*/ 6 h 12"/>
                <a:gd name="T6" fmla="*/ 18 w 24"/>
                <a:gd name="T7" fmla="*/ 6 h 12"/>
                <a:gd name="T8" fmla="*/ 18 w 24"/>
                <a:gd name="T9" fmla="*/ 0 h 12"/>
                <a:gd name="T10" fmla="*/ 12 w 24"/>
                <a:gd name="T11" fmla="*/ 0 h 12"/>
                <a:gd name="T12" fmla="*/ 6 w 24"/>
                <a:gd name="T13" fmla="*/ 0 h 12"/>
                <a:gd name="T14" fmla="*/ 6 w 24"/>
                <a:gd name="T15" fmla="*/ 0 h 12"/>
                <a:gd name="T16" fmla="*/ 0 w 24"/>
                <a:gd name="T17" fmla="*/ 6 h 12"/>
                <a:gd name="T18" fmla="*/ 0 w 24"/>
                <a:gd name="T19" fmla="*/ 6 h 12"/>
                <a:gd name="T20" fmla="*/ 6 w 24"/>
                <a:gd name="T21" fmla="*/ 12 h 12"/>
                <a:gd name="T22" fmla="*/ 6 w 24"/>
                <a:gd name="T23" fmla="*/ 12 h 12"/>
                <a:gd name="T24" fmla="*/ 12 w 24"/>
                <a:gd name="T25" fmla="*/ 12 h 12"/>
                <a:gd name="T26" fmla="*/ 18 w 24"/>
                <a:gd name="T27" fmla="*/ 12 h 12"/>
                <a:gd name="T28" fmla="*/ 18 w 24"/>
                <a:gd name="T29" fmla="*/ 12 h 12"/>
                <a:gd name="T30" fmla="*/ 24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24" y="6"/>
                  </a:lnTo>
                  <a:lnTo>
                    <a:pt x="18" y="6"/>
                  </a:lnTo>
                  <a:lnTo>
                    <a:pt x="18" y="0"/>
                  </a:lnTo>
                  <a:lnTo>
                    <a:pt x="12" y="0"/>
                  </a:lnTo>
                  <a:lnTo>
                    <a:pt x="6" y="0"/>
                  </a:lnTo>
                  <a:lnTo>
                    <a:pt x="0" y="6"/>
                  </a:lnTo>
                  <a:lnTo>
                    <a:pt x="6" y="12"/>
                  </a:lnTo>
                  <a:lnTo>
                    <a:pt x="12" y="12"/>
                  </a:lnTo>
                  <a:lnTo>
                    <a:pt x="18" y="12"/>
                  </a:lnTo>
                  <a:lnTo>
                    <a:pt x="24"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28" name="Freeform 814"/>
            <p:cNvSpPr>
              <a:spLocks/>
            </p:cNvSpPr>
            <p:nvPr/>
          </p:nvSpPr>
          <p:spPr bwMode="auto">
            <a:xfrm>
              <a:off x="5203" y="1225"/>
              <a:ext cx="24" cy="6"/>
            </a:xfrm>
            <a:custGeom>
              <a:avLst/>
              <a:gdLst>
                <a:gd name="T0" fmla="*/ 24 w 24"/>
                <a:gd name="T1" fmla="*/ 6 h 6"/>
                <a:gd name="T2" fmla="*/ 24 w 24"/>
                <a:gd name="T3" fmla="*/ 6 h 6"/>
                <a:gd name="T4" fmla="*/ 18 w 24"/>
                <a:gd name="T5" fmla="*/ 6 h 6"/>
                <a:gd name="T6" fmla="*/ 18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6 h 6"/>
                <a:gd name="T28" fmla="*/ 18 w 24"/>
                <a:gd name="T29" fmla="*/ 6 h 6"/>
                <a:gd name="T30" fmla="*/ 24 w 24"/>
                <a:gd name="T31" fmla="*/ 6 h 6"/>
                <a:gd name="T32" fmla="*/ 24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6"/>
                  </a:moveTo>
                  <a:lnTo>
                    <a:pt x="24" y="6"/>
                  </a:lnTo>
                  <a:lnTo>
                    <a:pt x="18" y="6"/>
                  </a:lnTo>
                  <a:lnTo>
                    <a:pt x="18" y="0"/>
                  </a:lnTo>
                  <a:lnTo>
                    <a:pt x="12" y="0"/>
                  </a:lnTo>
                  <a:lnTo>
                    <a:pt x="6" y="0"/>
                  </a:lnTo>
                  <a:lnTo>
                    <a:pt x="0" y="0"/>
                  </a:lnTo>
                  <a:lnTo>
                    <a:pt x="0" y="6"/>
                  </a:lnTo>
                  <a:lnTo>
                    <a:pt x="6" y="6"/>
                  </a:lnTo>
                  <a:lnTo>
                    <a:pt x="12" y="6"/>
                  </a:lnTo>
                  <a:lnTo>
                    <a:pt x="18" y="6"/>
                  </a:lnTo>
                  <a:lnTo>
                    <a:pt x="24"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29" name="Freeform 815"/>
            <p:cNvSpPr>
              <a:spLocks/>
            </p:cNvSpPr>
            <p:nvPr/>
          </p:nvSpPr>
          <p:spPr bwMode="auto">
            <a:xfrm>
              <a:off x="5179" y="1033"/>
              <a:ext cx="24" cy="48"/>
            </a:xfrm>
            <a:custGeom>
              <a:avLst/>
              <a:gdLst>
                <a:gd name="T0" fmla="*/ 0 w 24"/>
                <a:gd name="T1" fmla="*/ 6 h 48"/>
                <a:gd name="T2" fmla="*/ 0 w 24"/>
                <a:gd name="T3" fmla="*/ 6 h 48"/>
                <a:gd name="T4" fmla="*/ 0 w 24"/>
                <a:gd name="T5" fmla="*/ 12 h 48"/>
                <a:gd name="T6" fmla="*/ 6 w 24"/>
                <a:gd name="T7" fmla="*/ 18 h 48"/>
                <a:gd name="T8" fmla="*/ 12 w 24"/>
                <a:gd name="T9" fmla="*/ 24 h 48"/>
                <a:gd name="T10" fmla="*/ 18 w 24"/>
                <a:gd name="T11" fmla="*/ 30 h 48"/>
                <a:gd name="T12" fmla="*/ 18 w 24"/>
                <a:gd name="T13" fmla="*/ 36 h 48"/>
                <a:gd name="T14" fmla="*/ 24 w 24"/>
                <a:gd name="T15" fmla="*/ 42 h 48"/>
                <a:gd name="T16" fmla="*/ 24 w 24"/>
                <a:gd name="T17" fmla="*/ 48 h 48"/>
                <a:gd name="T18" fmla="*/ 24 w 24"/>
                <a:gd name="T19" fmla="*/ 36 h 48"/>
                <a:gd name="T20" fmla="*/ 18 w 24"/>
                <a:gd name="T21" fmla="*/ 30 h 48"/>
                <a:gd name="T22" fmla="*/ 18 w 24"/>
                <a:gd name="T23" fmla="*/ 24 h 48"/>
                <a:gd name="T24" fmla="*/ 12 w 24"/>
                <a:gd name="T25" fmla="*/ 18 h 48"/>
                <a:gd name="T26" fmla="*/ 6 w 24"/>
                <a:gd name="T27" fmla="*/ 12 h 48"/>
                <a:gd name="T28" fmla="*/ 6 w 24"/>
                <a:gd name="T29" fmla="*/ 6 h 48"/>
                <a:gd name="T30" fmla="*/ 0 w 24"/>
                <a:gd name="T31" fmla="*/ 0 h 48"/>
                <a:gd name="T32" fmla="*/ 0 w 24"/>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6"/>
                  </a:moveTo>
                  <a:lnTo>
                    <a:pt x="0" y="6"/>
                  </a:lnTo>
                  <a:lnTo>
                    <a:pt x="0" y="12"/>
                  </a:lnTo>
                  <a:lnTo>
                    <a:pt x="6" y="18"/>
                  </a:lnTo>
                  <a:lnTo>
                    <a:pt x="12" y="24"/>
                  </a:lnTo>
                  <a:lnTo>
                    <a:pt x="18" y="30"/>
                  </a:lnTo>
                  <a:lnTo>
                    <a:pt x="18" y="36"/>
                  </a:lnTo>
                  <a:lnTo>
                    <a:pt x="24" y="42"/>
                  </a:lnTo>
                  <a:lnTo>
                    <a:pt x="24" y="48"/>
                  </a:lnTo>
                  <a:lnTo>
                    <a:pt x="24" y="36"/>
                  </a:lnTo>
                  <a:lnTo>
                    <a:pt x="18" y="30"/>
                  </a:lnTo>
                  <a:lnTo>
                    <a:pt x="18" y="24"/>
                  </a:lnTo>
                  <a:lnTo>
                    <a:pt x="12" y="18"/>
                  </a:lnTo>
                  <a:lnTo>
                    <a:pt x="6" y="12"/>
                  </a:lnTo>
                  <a:lnTo>
                    <a:pt x="6" y="6"/>
                  </a:lnTo>
                  <a:lnTo>
                    <a:pt x="0" y="0"/>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30" name="Freeform 816"/>
            <p:cNvSpPr>
              <a:spLocks/>
            </p:cNvSpPr>
            <p:nvPr/>
          </p:nvSpPr>
          <p:spPr bwMode="auto">
            <a:xfrm>
              <a:off x="5191" y="1027"/>
              <a:ext cx="12" cy="36"/>
            </a:xfrm>
            <a:custGeom>
              <a:avLst/>
              <a:gdLst>
                <a:gd name="T0" fmla="*/ 12 w 12"/>
                <a:gd name="T1" fmla="*/ 36 h 36"/>
                <a:gd name="T2" fmla="*/ 12 w 12"/>
                <a:gd name="T3" fmla="*/ 24 h 36"/>
                <a:gd name="T4" fmla="*/ 6 w 12"/>
                <a:gd name="T5" fmla="*/ 12 h 36"/>
                <a:gd name="T6" fmla="*/ 0 w 12"/>
                <a:gd name="T7" fmla="*/ 6 h 36"/>
                <a:gd name="T8" fmla="*/ 0 w 12"/>
                <a:gd name="T9" fmla="*/ 0 h 36"/>
                <a:gd name="T10" fmla="*/ 0 w 12"/>
                <a:gd name="T11" fmla="*/ 6 h 36"/>
                <a:gd name="T12" fmla="*/ 0 w 12"/>
                <a:gd name="T13" fmla="*/ 6 h 36"/>
                <a:gd name="T14" fmla="*/ 0 w 12"/>
                <a:gd name="T15" fmla="*/ 12 h 36"/>
                <a:gd name="T16" fmla="*/ 6 w 12"/>
                <a:gd name="T17" fmla="*/ 18 h 36"/>
                <a:gd name="T18" fmla="*/ 6 w 12"/>
                <a:gd name="T19" fmla="*/ 24 h 36"/>
                <a:gd name="T20" fmla="*/ 12 w 12"/>
                <a:gd name="T21" fmla="*/ 30 h 36"/>
                <a:gd name="T22" fmla="*/ 12 w 12"/>
                <a:gd name="T23" fmla="*/ 30 h 36"/>
                <a:gd name="T24" fmla="*/ 12 w 12"/>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36"/>
                <a:gd name="T41" fmla="*/ 12 w 12"/>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36">
                  <a:moveTo>
                    <a:pt x="12" y="36"/>
                  </a:moveTo>
                  <a:lnTo>
                    <a:pt x="12" y="24"/>
                  </a:lnTo>
                  <a:lnTo>
                    <a:pt x="6" y="12"/>
                  </a:lnTo>
                  <a:lnTo>
                    <a:pt x="0" y="6"/>
                  </a:lnTo>
                  <a:lnTo>
                    <a:pt x="0" y="0"/>
                  </a:lnTo>
                  <a:lnTo>
                    <a:pt x="0" y="6"/>
                  </a:lnTo>
                  <a:lnTo>
                    <a:pt x="0" y="12"/>
                  </a:lnTo>
                  <a:lnTo>
                    <a:pt x="6" y="18"/>
                  </a:lnTo>
                  <a:lnTo>
                    <a:pt x="6" y="24"/>
                  </a:lnTo>
                  <a:lnTo>
                    <a:pt x="12" y="30"/>
                  </a:lnTo>
                  <a:lnTo>
                    <a:pt x="12"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31" name="Freeform 817"/>
            <p:cNvSpPr>
              <a:spLocks/>
            </p:cNvSpPr>
            <p:nvPr/>
          </p:nvSpPr>
          <p:spPr bwMode="auto">
            <a:xfrm>
              <a:off x="5275" y="1147"/>
              <a:ext cx="48" cy="161"/>
            </a:xfrm>
            <a:custGeom>
              <a:avLst/>
              <a:gdLst>
                <a:gd name="T0" fmla="*/ 12 w 48"/>
                <a:gd name="T1" fmla="*/ 161 h 161"/>
                <a:gd name="T2" fmla="*/ 6 w 48"/>
                <a:gd name="T3" fmla="*/ 161 h 161"/>
                <a:gd name="T4" fmla="*/ 6 w 48"/>
                <a:gd name="T5" fmla="*/ 161 h 161"/>
                <a:gd name="T6" fmla="*/ 6 w 48"/>
                <a:gd name="T7" fmla="*/ 161 h 161"/>
                <a:gd name="T8" fmla="*/ 0 w 48"/>
                <a:gd name="T9" fmla="*/ 161 h 161"/>
                <a:gd name="T10" fmla="*/ 18 w 48"/>
                <a:gd name="T11" fmla="*/ 143 h 161"/>
                <a:gd name="T12" fmla="*/ 30 w 48"/>
                <a:gd name="T13" fmla="*/ 120 h 161"/>
                <a:gd name="T14" fmla="*/ 42 w 48"/>
                <a:gd name="T15" fmla="*/ 102 h 161"/>
                <a:gd name="T16" fmla="*/ 42 w 48"/>
                <a:gd name="T17" fmla="*/ 78 h 161"/>
                <a:gd name="T18" fmla="*/ 48 w 48"/>
                <a:gd name="T19" fmla="*/ 54 h 161"/>
                <a:gd name="T20" fmla="*/ 42 w 48"/>
                <a:gd name="T21" fmla="*/ 36 h 161"/>
                <a:gd name="T22" fmla="*/ 42 w 48"/>
                <a:gd name="T23" fmla="*/ 18 h 161"/>
                <a:gd name="T24" fmla="*/ 42 w 48"/>
                <a:gd name="T25" fmla="*/ 0 h 161"/>
                <a:gd name="T26" fmla="*/ 48 w 48"/>
                <a:gd name="T27" fmla="*/ 12 h 161"/>
                <a:gd name="T28" fmla="*/ 48 w 48"/>
                <a:gd name="T29" fmla="*/ 30 h 161"/>
                <a:gd name="T30" fmla="*/ 48 w 48"/>
                <a:gd name="T31" fmla="*/ 54 h 161"/>
                <a:gd name="T32" fmla="*/ 48 w 48"/>
                <a:gd name="T33" fmla="*/ 78 h 161"/>
                <a:gd name="T34" fmla="*/ 42 w 48"/>
                <a:gd name="T35" fmla="*/ 108 h 161"/>
                <a:gd name="T36" fmla="*/ 36 w 48"/>
                <a:gd name="T37" fmla="*/ 132 h 161"/>
                <a:gd name="T38" fmla="*/ 24 w 48"/>
                <a:gd name="T39" fmla="*/ 149 h 161"/>
                <a:gd name="T40" fmla="*/ 12 w 48"/>
                <a:gd name="T41" fmla="*/ 161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61"/>
                <a:gd name="T65" fmla="*/ 48 w 48"/>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61">
                  <a:moveTo>
                    <a:pt x="12" y="161"/>
                  </a:moveTo>
                  <a:lnTo>
                    <a:pt x="6" y="161"/>
                  </a:lnTo>
                  <a:lnTo>
                    <a:pt x="0" y="161"/>
                  </a:lnTo>
                  <a:lnTo>
                    <a:pt x="18" y="143"/>
                  </a:lnTo>
                  <a:lnTo>
                    <a:pt x="30" y="120"/>
                  </a:lnTo>
                  <a:lnTo>
                    <a:pt x="42" y="102"/>
                  </a:lnTo>
                  <a:lnTo>
                    <a:pt x="42" y="78"/>
                  </a:lnTo>
                  <a:lnTo>
                    <a:pt x="48" y="54"/>
                  </a:lnTo>
                  <a:lnTo>
                    <a:pt x="42" y="36"/>
                  </a:lnTo>
                  <a:lnTo>
                    <a:pt x="42" y="18"/>
                  </a:lnTo>
                  <a:lnTo>
                    <a:pt x="42" y="0"/>
                  </a:lnTo>
                  <a:lnTo>
                    <a:pt x="48" y="12"/>
                  </a:lnTo>
                  <a:lnTo>
                    <a:pt x="48" y="30"/>
                  </a:lnTo>
                  <a:lnTo>
                    <a:pt x="48" y="54"/>
                  </a:lnTo>
                  <a:lnTo>
                    <a:pt x="48" y="78"/>
                  </a:lnTo>
                  <a:lnTo>
                    <a:pt x="42" y="108"/>
                  </a:lnTo>
                  <a:lnTo>
                    <a:pt x="36" y="132"/>
                  </a:lnTo>
                  <a:lnTo>
                    <a:pt x="24" y="149"/>
                  </a:lnTo>
                  <a:lnTo>
                    <a:pt x="12" y="1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32" name="Freeform 818"/>
            <p:cNvSpPr>
              <a:spLocks/>
            </p:cNvSpPr>
            <p:nvPr/>
          </p:nvSpPr>
          <p:spPr bwMode="auto">
            <a:xfrm>
              <a:off x="5287" y="1153"/>
              <a:ext cx="36" cy="18"/>
            </a:xfrm>
            <a:custGeom>
              <a:avLst/>
              <a:gdLst>
                <a:gd name="T0" fmla="*/ 36 w 36"/>
                <a:gd name="T1" fmla="*/ 18 h 18"/>
                <a:gd name="T2" fmla="*/ 30 w 36"/>
                <a:gd name="T3" fmla="*/ 18 h 18"/>
                <a:gd name="T4" fmla="*/ 30 w 36"/>
                <a:gd name="T5" fmla="*/ 12 h 18"/>
                <a:gd name="T6" fmla="*/ 24 w 36"/>
                <a:gd name="T7" fmla="*/ 6 h 18"/>
                <a:gd name="T8" fmla="*/ 18 w 36"/>
                <a:gd name="T9" fmla="*/ 6 h 18"/>
                <a:gd name="T10" fmla="*/ 12 w 36"/>
                <a:gd name="T11" fmla="*/ 0 h 18"/>
                <a:gd name="T12" fmla="*/ 6 w 36"/>
                <a:gd name="T13" fmla="*/ 0 h 18"/>
                <a:gd name="T14" fmla="*/ 6 w 36"/>
                <a:gd name="T15" fmla="*/ 0 h 18"/>
                <a:gd name="T16" fmla="*/ 0 w 36"/>
                <a:gd name="T17" fmla="*/ 0 h 18"/>
                <a:gd name="T18" fmla="*/ 0 w 36"/>
                <a:gd name="T19" fmla="*/ 0 h 18"/>
                <a:gd name="T20" fmla="*/ 6 w 36"/>
                <a:gd name="T21" fmla="*/ 0 h 18"/>
                <a:gd name="T22" fmla="*/ 6 w 36"/>
                <a:gd name="T23" fmla="*/ 6 h 18"/>
                <a:gd name="T24" fmla="*/ 12 w 36"/>
                <a:gd name="T25" fmla="*/ 6 h 18"/>
                <a:gd name="T26" fmla="*/ 18 w 36"/>
                <a:gd name="T27" fmla="*/ 12 h 18"/>
                <a:gd name="T28" fmla="*/ 24 w 36"/>
                <a:gd name="T29" fmla="*/ 12 h 18"/>
                <a:gd name="T30" fmla="*/ 30 w 36"/>
                <a:gd name="T31" fmla="*/ 18 h 18"/>
                <a:gd name="T32" fmla="*/ 36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18"/>
                  </a:moveTo>
                  <a:lnTo>
                    <a:pt x="30" y="18"/>
                  </a:lnTo>
                  <a:lnTo>
                    <a:pt x="30" y="12"/>
                  </a:lnTo>
                  <a:lnTo>
                    <a:pt x="24" y="6"/>
                  </a:lnTo>
                  <a:lnTo>
                    <a:pt x="18" y="6"/>
                  </a:lnTo>
                  <a:lnTo>
                    <a:pt x="12" y="0"/>
                  </a:lnTo>
                  <a:lnTo>
                    <a:pt x="6" y="0"/>
                  </a:lnTo>
                  <a:lnTo>
                    <a:pt x="0" y="0"/>
                  </a:lnTo>
                  <a:lnTo>
                    <a:pt x="6" y="0"/>
                  </a:lnTo>
                  <a:lnTo>
                    <a:pt x="6" y="6"/>
                  </a:lnTo>
                  <a:lnTo>
                    <a:pt x="12" y="6"/>
                  </a:lnTo>
                  <a:lnTo>
                    <a:pt x="18" y="12"/>
                  </a:lnTo>
                  <a:lnTo>
                    <a:pt x="24" y="12"/>
                  </a:lnTo>
                  <a:lnTo>
                    <a:pt x="30" y="18"/>
                  </a:lnTo>
                  <a:lnTo>
                    <a:pt x="36"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33" name="Freeform 819"/>
            <p:cNvSpPr>
              <a:spLocks/>
            </p:cNvSpPr>
            <p:nvPr/>
          </p:nvSpPr>
          <p:spPr bwMode="auto">
            <a:xfrm>
              <a:off x="5287" y="1153"/>
              <a:ext cx="36" cy="36"/>
            </a:xfrm>
            <a:custGeom>
              <a:avLst/>
              <a:gdLst>
                <a:gd name="T0" fmla="*/ 0 w 36"/>
                <a:gd name="T1" fmla="*/ 6 h 36"/>
                <a:gd name="T2" fmla="*/ 0 w 36"/>
                <a:gd name="T3" fmla="*/ 0 h 36"/>
                <a:gd name="T4" fmla="*/ 6 w 36"/>
                <a:gd name="T5" fmla="*/ 6 h 36"/>
                <a:gd name="T6" fmla="*/ 6 w 36"/>
                <a:gd name="T7" fmla="*/ 6 h 36"/>
                <a:gd name="T8" fmla="*/ 18 w 36"/>
                <a:gd name="T9" fmla="*/ 12 h 36"/>
                <a:gd name="T10" fmla="*/ 24 w 36"/>
                <a:gd name="T11" fmla="*/ 18 h 36"/>
                <a:gd name="T12" fmla="*/ 30 w 36"/>
                <a:gd name="T13" fmla="*/ 24 h 36"/>
                <a:gd name="T14" fmla="*/ 30 w 36"/>
                <a:gd name="T15" fmla="*/ 30 h 36"/>
                <a:gd name="T16" fmla="*/ 36 w 36"/>
                <a:gd name="T17" fmla="*/ 36 h 36"/>
                <a:gd name="T18" fmla="*/ 30 w 36"/>
                <a:gd name="T19" fmla="*/ 30 h 36"/>
                <a:gd name="T20" fmla="*/ 24 w 36"/>
                <a:gd name="T21" fmla="*/ 30 h 36"/>
                <a:gd name="T22" fmla="*/ 18 w 36"/>
                <a:gd name="T23" fmla="*/ 24 h 36"/>
                <a:gd name="T24" fmla="*/ 12 w 36"/>
                <a:gd name="T25" fmla="*/ 18 h 36"/>
                <a:gd name="T26" fmla="*/ 6 w 36"/>
                <a:gd name="T27" fmla="*/ 12 h 36"/>
                <a:gd name="T28" fmla="*/ 0 w 36"/>
                <a:gd name="T29" fmla="*/ 6 h 36"/>
                <a:gd name="T30" fmla="*/ 0 w 36"/>
                <a:gd name="T31" fmla="*/ 6 h 36"/>
                <a:gd name="T32" fmla="*/ 0 w 36"/>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0" y="6"/>
                  </a:moveTo>
                  <a:lnTo>
                    <a:pt x="0" y="0"/>
                  </a:lnTo>
                  <a:lnTo>
                    <a:pt x="6" y="6"/>
                  </a:lnTo>
                  <a:lnTo>
                    <a:pt x="18" y="12"/>
                  </a:lnTo>
                  <a:lnTo>
                    <a:pt x="24" y="18"/>
                  </a:lnTo>
                  <a:lnTo>
                    <a:pt x="30" y="24"/>
                  </a:lnTo>
                  <a:lnTo>
                    <a:pt x="30" y="30"/>
                  </a:lnTo>
                  <a:lnTo>
                    <a:pt x="36" y="36"/>
                  </a:lnTo>
                  <a:lnTo>
                    <a:pt x="30" y="30"/>
                  </a:lnTo>
                  <a:lnTo>
                    <a:pt x="24" y="30"/>
                  </a:lnTo>
                  <a:lnTo>
                    <a:pt x="18" y="24"/>
                  </a:lnTo>
                  <a:lnTo>
                    <a:pt x="12" y="18"/>
                  </a:lnTo>
                  <a:lnTo>
                    <a:pt x="6" y="12"/>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34" name="Freeform 820"/>
            <p:cNvSpPr>
              <a:spLocks/>
            </p:cNvSpPr>
            <p:nvPr/>
          </p:nvSpPr>
          <p:spPr bwMode="auto">
            <a:xfrm>
              <a:off x="5275" y="1177"/>
              <a:ext cx="48" cy="42"/>
            </a:xfrm>
            <a:custGeom>
              <a:avLst/>
              <a:gdLst>
                <a:gd name="T0" fmla="*/ 0 w 48"/>
                <a:gd name="T1" fmla="*/ 0 h 42"/>
                <a:gd name="T2" fmla="*/ 6 w 48"/>
                <a:gd name="T3" fmla="*/ 0 h 42"/>
                <a:gd name="T4" fmla="*/ 12 w 48"/>
                <a:gd name="T5" fmla="*/ 0 h 42"/>
                <a:gd name="T6" fmla="*/ 18 w 48"/>
                <a:gd name="T7" fmla="*/ 6 h 42"/>
                <a:gd name="T8" fmla="*/ 24 w 48"/>
                <a:gd name="T9" fmla="*/ 12 h 42"/>
                <a:gd name="T10" fmla="*/ 30 w 48"/>
                <a:gd name="T11" fmla="*/ 18 h 42"/>
                <a:gd name="T12" fmla="*/ 42 w 48"/>
                <a:gd name="T13" fmla="*/ 30 h 42"/>
                <a:gd name="T14" fmla="*/ 42 w 48"/>
                <a:gd name="T15" fmla="*/ 36 h 42"/>
                <a:gd name="T16" fmla="*/ 48 w 48"/>
                <a:gd name="T17" fmla="*/ 42 h 42"/>
                <a:gd name="T18" fmla="*/ 42 w 48"/>
                <a:gd name="T19" fmla="*/ 42 h 42"/>
                <a:gd name="T20" fmla="*/ 36 w 48"/>
                <a:gd name="T21" fmla="*/ 36 h 42"/>
                <a:gd name="T22" fmla="*/ 30 w 48"/>
                <a:gd name="T23" fmla="*/ 30 h 42"/>
                <a:gd name="T24" fmla="*/ 24 w 48"/>
                <a:gd name="T25" fmla="*/ 24 h 42"/>
                <a:gd name="T26" fmla="*/ 12 w 48"/>
                <a:gd name="T27" fmla="*/ 12 h 42"/>
                <a:gd name="T28" fmla="*/ 6 w 48"/>
                <a:gd name="T29" fmla="*/ 6 h 42"/>
                <a:gd name="T30" fmla="*/ 6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6" y="0"/>
                  </a:lnTo>
                  <a:lnTo>
                    <a:pt x="12" y="0"/>
                  </a:lnTo>
                  <a:lnTo>
                    <a:pt x="18" y="6"/>
                  </a:lnTo>
                  <a:lnTo>
                    <a:pt x="24" y="12"/>
                  </a:lnTo>
                  <a:lnTo>
                    <a:pt x="30" y="18"/>
                  </a:lnTo>
                  <a:lnTo>
                    <a:pt x="42" y="30"/>
                  </a:lnTo>
                  <a:lnTo>
                    <a:pt x="42" y="36"/>
                  </a:lnTo>
                  <a:lnTo>
                    <a:pt x="48" y="42"/>
                  </a:lnTo>
                  <a:lnTo>
                    <a:pt x="42" y="42"/>
                  </a:lnTo>
                  <a:lnTo>
                    <a:pt x="36" y="36"/>
                  </a:lnTo>
                  <a:lnTo>
                    <a:pt x="30" y="30"/>
                  </a:lnTo>
                  <a:lnTo>
                    <a:pt x="24" y="24"/>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35" name="Freeform 821"/>
            <p:cNvSpPr>
              <a:spLocks/>
            </p:cNvSpPr>
            <p:nvPr/>
          </p:nvSpPr>
          <p:spPr bwMode="auto">
            <a:xfrm>
              <a:off x="5269" y="1213"/>
              <a:ext cx="48" cy="36"/>
            </a:xfrm>
            <a:custGeom>
              <a:avLst/>
              <a:gdLst>
                <a:gd name="T0" fmla="*/ 0 w 48"/>
                <a:gd name="T1" fmla="*/ 0 h 36"/>
                <a:gd name="T2" fmla="*/ 0 w 48"/>
                <a:gd name="T3" fmla="*/ 0 h 36"/>
                <a:gd name="T4" fmla="*/ 12 w 48"/>
                <a:gd name="T5" fmla="*/ 0 h 36"/>
                <a:gd name="T6" fmla="*/ 18 w 48"/>
                <a:gd name="T7" fmla="*/ 6 h 36"/>
                <a:gd name="T8" fmla="*/ 24 w 48"/>
                <a:gd name="T9" fmla="*/ 12 h 36"/>
                <a:gd name="T10" fmla="*/ 36 w 48"/>
                <a:gd name="T11" fmla="*/ 18 h 36"/>
                <a:gd name="T12" fmla="*/ 42 w 48"/>
                <a:gd name="T13" fmla="*/ 24 h 36"/>
                <a:gd name="T14" fmla="*/ 48 w 48"/>
                <a:gd name="T15" fmla="*/ 30 h 36"/>
                <a:gd name="T16" fmla="*/ 48 w 48"/>
                <a:gd name="T17" fmla="*/ 36 h 36"/>
                <a:gd name="T18" fmla="*/ 48 w 48"/>
                <a:gd name="T19" fmla="*/ 36 h 36"/>
                <a:gd name="T20" fmla="*/ 42 w 48"/>
                <a:gd name="T21" fmla="*/ 30 h 36"/>
                <a:gd name="T22" fmla="*/ 30 w 48"/>
                <a:gd name="T23" fmla="*/ 24 h 36"/>
                <a:gd name="T24" fmla="*/ 24 w 48"/>
                <a:gd name="T25" fmla="*/ 18 h 36"/>
                <a:gd name="T26" fmla="*/ 12 w 48"/>
                <a:gd name="T27" fmla="*/ 12 h 36"/>
                <a:gd name="T28" fmla="*/ 6 w 48"/>
                <a:gd name="T29" fmla="*/ 6 h 36"/>
                <a:gd name="T30" fmla="*/ 0 w 48"/>
                <a:gd name="T31" fmla="*/ 0 h 36"/>
                <a:gd name="T32" fmla="*/ 0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0" y="0"/>
                  </a:moveTo>
                  <a:lnTo>
                    <a:pt x="0" y="0"/>
                  </a:lnTo>
                  <a:lnTo>
                    <a:pt x="12" y="0"/>
                  </a:lnTo>
                  <a:lnTo>
                    <a:pt x="18" y="6"/>
                  </a:lnTo>
                  <a:lnTo>
                    <a:pt x="24" y="12"/>
                  </a:lnTo>
                  <a:lnTo>
                    <a:pt x="36" y="18"/>
                  </a:lnTo>
                  <a:lnTo>
                    <a:pt x="42" y="24"/>
                  </a:lnTo>
                  <a:lnTo>
                    <a:pt x="48" y="30"/>
                  </a:lnTo>
                  <a:lnTo>
                    <a:pt x="48" y="36"/>
                  </a:lnTo>
                  <a:lnTo>
                    <a:pt x="42" y="30"/>
                  </a:lnTo>
                  <a:lnTo>
                    <a:pt x="30" y="24"/>
                  </a:lnTo>
                  <a:lnTo>
                    <a:pt x="24"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36" name="Freeform 822"/>
            <p:cNvSpPr>
              <a:spLocks/>
            </p:cNvSpPr>
            <p:nvPr/>
          </p:nvSpPr>
          <p:spPr bwMode="auto">
            <a:xfrm>
              <a:off x="5269" y="1225"/>
              <a:ext cx="42" cy="36"/>
            </a:xfrm>
            <a:custGeom>
              <a:avLst/>
              <a:gdLst>
                <a:gd name="T0" fmla="*/ 0 w 42"/>
                <a:gd name="T1" fmla="*/ 0 h 36"/>
                <a:gd name="T2" fmla="*/ 0 w 42"/>
                <a:gd name="T3" fmla="*/ 0 h 36"/>
                <a:gd name="T4" fmla="*/ 6 w 42"/>
                <a:gd name="T5" fmla="*/ 6 h 36"/>
                <a:gd name="T6" fmla="*/ 12 w 42"/>
                <a:gd name="T7" fmla="*/ 6 h 36"/>
                <a:gd name="T8" fmla="*/ 24 w 42"/>
                <a:gd name="T9" fmla="*/ 12 h 36"/>
                <a:gd name="T10" fmla="*/ 30 w 42"/>
                <a:gd name="T11" fmla="*/ 18 h 36"/>
                <a:gd name="T12" fmla="*/ 36 w 42"/>
                <a:gd name="T13" fmla="*/ 24 h 36"/>
                <a:gd name="T14" fmla="*/ 42 w 42"/>
                <a:gd name="T15" fmla="*/ 30 h 36"/>
                <a:gd name="T16" fmla="*/ 42 w 42"/>
                <a:gd name="T17" fmla="*/ 36 h 36"/>
                <a:gd name="T18" fmla="*/ 42 w 42"/>
                <a:gd name="T19" fmla="*/ 36 h 36"/>
                <a:gd name="T20" fmla="*/ 30 w 42"/>
                <a:gd name="T21" fmla="*/ 30 h 36"/>
                <a:gd name="T22" fmla="*/ 24 w 42"/>
                <a:gd name="T23" fmla="*/ 24 h 36"/>
                <a:gd name="T24" fmla="*/ 18 w 42"/>
                <a:gd name="T25" fmla="*/ 18 h 36"/>
                <a:gd name="T26" fmla="*/ 6 w 42"/>
                <a:gd name="T27" fmla="*/ 12 h 36"/>
                <a:gd name="T28" fmla="*/ 0 w 42"/>
                <a:gd name="T29" fmla="*/ 12 h 36"/>
                <a:gd name="T30" fmla="*/ 0 w 42"/>
                <a:gd name="T31" fmla="*/ 6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6"/>
                  </a:lnTo>
                  <a:lnTo>
                    <a:pt x="12" y="6"/>
                  </a:lnTo>
                  <a:lnTo>
                    <a:pt x="24" y="12"/>
                  </a:lnTo>
                  <a:lnTo>
                    <a:pt x="30" y="18"/>
                  </a:lnTo>
                  <a:lnTo>
                    <a:pt x="36" y="24"/>
                  </a:lnTo>
                  <a:lnTo>
                    <a:pt x="42" y="30"/>
                  </a:lnTo>
                  <a:lnTo>
                    <a:pt x="42" y="36"/>
                  </a:lnTo>
                  <a:lnTo>
                    <a:pt x="30" y="30"/>
                  </a:lnTo>
                  <a:lnTo>
                    <a:pt x="24" y="24"/>
                  </a:lnTo>
                  <a:lnTo>
                    <a:pt x="18" y="18"/>
                  </a:lnTo>
                  <a:lnTo>
                    <a:pt x="6" y="12"/>
                  </a:lnTo>
                  <a:lnTo>
                    <a:pt x="0" y="12"/>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37" name="Freeform 823"/>
            <p:cNvSpPr>
              <a:spLocks/>
            </p:cNvSpPr>
            <p:nvPr/>
          </p:nvSpPr>
          <p:spPr bwMode="auto">
            <a:xfrm>
              <a:off x="5269" y="1255"/>
              <a:ext cx="36" cy="30"/>
            </a:xfrm>
            <a:custGeom>
              <a:avLst/>
              <a:gdLst>
                <a:gd name="T0" fmla="*/ 0 w 36"/>
                <a:gd name="T1" fmla="*/ 0 h 30"/>
                <a:gd name="T2" fmla="*/ 0 w 36"/>
                <a:gd name="T3" fmla="*/ 0 h 30"/>
                <a:gd name="T4" fmla="*/ 6 w 36"/>
                <a:gd name="T5" fmla="*/ 0 h 30"/>
                <a:gd name="T6" fmla="*/ 12 w 36"/>
                <a:gd name="T7" fmla="*/ 6 h 30"/>
                <a:gd name="T8" fmla="*/ 18 w 36"/>
                <a:gd name="T9" fmla="*/ 6 h 30"/>
                <a:gd name="T10" fmla="*/ 24 w 36"/>
                <a:gd name="T11" fmla="*/ 12 h 30"/>
                <a:gd name="T12" fmla="*/ 30 w 36"/>
                <a:gd name="T13" fmla="*/ 18 h 30"/>
                <a:gd name="T14" fmla="*/ 36 w 36"/>
                <a:gd name="T15" fmla="*/ 24 h 30"/>
                <a:gd name="T16" fmla="*/ 36 w 36"/>
                <a:gd name="T17" fmla="*/ 30 h 30"/>
                <a:gd name="T18" fmla="*/ 30 w 36"/>
                <a:gd name="T19" fmla="*/ 30 h 30"/>
                <a:gd name="T20" fmla="*/ 30 w 36"/>
                <a:gd name="T21" fmla="*/ 24 h 30"/>
                <a:gd name="T22" fmla="*/ 18 w 36"/>
                <a:gd name="T23" fmla="*/ 18 h 30"/>
                <a:gd name="T24" fmla="*/ 12 w 36"/>
                <a:gd name="T25" fmla="*/ 18 h 30"/>
                <a:gd name="T26" fmla="*/ 6 w 36"/>
                <a:gd name="T27" fmla="*/ 12 h 30"/>
                <a:gd name="T28" fmla="*/ 0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6"/>
                  </a:lnTo>
                  <a:lnTo>
                    <a:pt x="24" y="12"/>
                  </a:lnTo>
                  <a:lnTo>
                    <a:pt x="30" y="18"/>
                  </a:lnTo>
                  <a:lnTo>
                    <a:pt x="36" y="24"/>
                  </a:lnTo>
                  <a:lnTo>
                    <a:pt x="36" y="30"/>
                  </a:lnTo>
                  <a:lnTo>
                    <a:pt x="30" y="30"/>
                  </a:lnTo>
                  <a:lnTo>
                    <a:pt x="30" y="24"/>
                  </a:lnTo>
                  <a:lnTo>
                    <a:pt x="18" y="18"/>
                  </a:lnTo>
                  <a:lnTo>
                    <a:pt x="12" y="18"/>
                  </a:lnTo>
                  <a:lnTo>
                    <a:pt x="6" y="12"/>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38" name="Freeform 824"/>
            <p:cNvSpPr>
              <a:spLocks/>
            </p:cNvSpPr>
            <p:nvPr/>
          </p:nvSpPr>
          <p:spPr bwMode="auto">
            <a:xfrm>
              <a:off x="5257" y="1296"/>
              <a:ext cx="24" cy="6"/>
            </a:xfrm>
            <a:custGeom>
              <a:avLst/>
              <a:gdLst>
                <a:gd name="T0" fmla="*/ 0 w 24"/>
                <a:gd name="T1" fmla="*/ 0 h 6"/>
                <a:gd name="T2" fmla="*/ 6 w 24"/>
                <a:gd name="T3" fmla="*/ 0 h 6"/>
                <a:gd name="T4" fmla="*/ 6 w 24"/>
                <a:gd name="T5" fmla="*/ 0 h 6"/>
                <a:gd name="T6" fmla="*/ 12 w 24"/>
                <a:gd name="T7" fmla="*/ 0 h 6"/>
                <a:gd name="T8" fmla="*/ 12 w 24"/>
                <a:gd name="T9" fmla="*/ 0 h 6"/>
                <a:gd name="T10" fmla="*/ 18 w 24"/>
                <a:gd name="T11" fmla="*/ 0 h 6"/>
                <a:gd name="T12" fmla="*/ 24 w 24"/>
                <a:gd name="T13" fmla="*/ 0 h 6"/>
                <a:gd name="T14" fmla="*/ 24 w 24"/>
                <a:gd name="T15" fmla="*/ 6 h 6"/>
                <a:gd name="T16" fmla="*/ 24 w 24"/>
                <a:gd name="T17" fmla="*/ 6 h 6"/>
                <a:gd name="T18" fmla="*/ 24 w 24"/>
                <a:gd name="T19" fmla="*/ 6 h 6"/>
                <a:gd name="T20" fmla="*/ 18 w 24"/>
                <a:gd name="T21" fmla="*/ 6 h 6"/>
                <a:gd name="T22" fmla="*/ 12 w 24"/>
                <a:gd name="T23" fmla="*/ 6 h 6"/>
                <a:gd name="T24" fmla="*/ 12 w 24"/>
                <a:gd name="T25" fmla="*/ 6 h 6"/>
                <a:gd name="T26" fmla="*/ 6 w 24"/>
                <a:gd name="T27" fmla="*/ 6 h 6"/>
                <a:gd name="T28" fmla="*/ 6 w 24"/>
                <a:gd name="T29" fmla="*/ 6 h 6"/>
                <a:gd name="T30" fmla="*/ 0 w 24"/>
                <a:gd name="T31" fmla="*/ 6 h 6"/>
                <a:gd name="T32" fmla="*/ 0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0"/>
                  </a:moveTo>
                  <a:lnTo>
                    <a:pt x="6" y="0"/>
                  </a:lnTo>
                  <a:lnTo>
                    <a:pt x="12" y="0"/>
                  </a:lnTo>
                  <a:lnTo>
                    <a:pt x="18" y="0"/>
                  </a:lnTo>
                  <a:lnTo>
                    <a:pt x="24" y="0"/>
                  </a:lnTo>
                  <a:lnTo>
                    <a:pt x="24" y="6"/>
                  </a:lnTo>
                  <a:lnTo>
                    <a:pt x="18" y="6"/>
                  </a:lnTo>
                  <a:lnTo>
                    <a:pt x="12" y="6"/>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39" name="Freeform 825"/>
            <p:cNvSpPr>
              <a:spLocks/>
            </p:cNvSpPr>
            <p:nvPr/>
          </p:nvSpPr>
          <p:spPr bwMode="auto">
            <a:xfrm>
              <a:off x="5281" y="1171"/>
              <a:ext cx="42" cy="36"/>
            </a:xfrm>
            <a:custGeom>
              <a:avLst/>
              <a:gdLst>
                <a:gd name="T0" fmla="*/ 0 w 42"/>
                <a:gd name="T1" fmla="*/ 0 h 36"/>
                <a:gd name="T2" fmla="*/ 6 w 42"/>
                <a:gd name="T3" fmla="*/ 0 h 36"/>
                <a:gd name="T4" fmla="*/ 6 w 42"/>
                <a:gd name="T5" fmla="*/ 0 h 36"/>
                <a:gd name="T6" fmla="*/ 12 w 42"/>
                <a:gd name="T7" fmla="*/ 0 h 36"/>
                <a:gd name="T8" fmla="*/ 18 w 42"/>
                <a:gd name="T9" fmla="*/ 6 h 36"/>
                <a:gd name="T10" fmla="*/ 30 w 42"/>
                <a:gd name="T11" fmla="*/ 12 h 36"/>
                <a:gd name="T12" fmla="*/ 36 w 42"/>
                <a:gd name="T13" fmla="*/ 24 h 36"/>
                <a:gd name="T14" fmla="*/ 42 w 42"/>
                <a:gd name="T15" fmla="*/ 30 h 36"/>
                <a:gd name="T16" fmla="*/ 42 w 42"/>
                <a:gd name="T17" fmla="*/ 36 h 36"/>
                <a:gd name="T18" fmla="*/ 42 w 42"/>
                <a:gd name="T19" fmla="*/ 30 h 36"/>
                <a:gd name="T20" fmla="*/ 36 w 42"/>
                <a:gd name="T21" fmla="*/ 30 h 36"/>
                <a:gd name="T22" fmla="*/ 24 w 42"/>
                <a:gd name="T23" fmla="*/ 24 h 36"/>
                <a:gd name="T24" fmla="*/ 18 w 42"/>
                <a:gd name="T25" fmla="*/ 18 h 36"/>
                <a:gd name="T26" fmla="*/ 12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6" y="0"/>
                  </a:lnTo>
                  <a:lnTo>
                    <a:pt x="12" y="0"/>
                  </a:lnTo>
                  <a:lnTo>
                    <a:pt x="18" y="6"/>
                  </a:lnTo>
                  <a:lnTo>
                    <a:pt x="30" y="12"/>
                  </a:lnTo>
                  <a:lnTo>
                    <a:pt x="36" y="24"/>
                  </a:lnTo>
                  <a:lnTo>
                    <a:pt x="42" y="30"/>
                  </a:lnTo>
                  <a:lnTo>
                    <a:pt x="42" y="36"/>
                  </a:lnTo>
                  <a:lnTo>
                    <a:pt x="42" y="30"/>
                  </a:lnTo>
                  <a:lnTo>
                    <a:pt x="36" y="30"/>
                  </a:lnTo>
                  <a:lnTo>
                    <a:pt x="24" y="24"/>
                  </a:lnTo>
                  <a:lnTo>
                    <a:pt x="18"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40" name="Freeform 826"/>
            <p:cNvSpPr>
              <a:spLocks/>
            </p:cNvSpPr>
            <p:nvPr/>
          </p:nvSpPr>
          <p:spPr bwMode="auto">
            <a:xfrm>
              <a:off x="5275" y="1195"/>
              <a:ext cx="48" cy="42"/>
            </a:xfrm>
            <a:custGeom>
              <a:avLst/>
              <a:gdLst>
                <a:gd name="T0" fmla="*/ 0 w 48"/>
                <a:gd name="T1" fmla="*/ 0 h 42"/>
                <a:gd name="T2" fmla="*/ 0 w 48"/>
                <a:gd name="T3" fmla="*/ 0 h 42"/>
                <a:gd name="T4" fmla="*/ 6 w 48"/>
                <a:gd name="T5" fmla="*/ 6 h 42"/>
                <a:gd name="T6" fmla="*/ 12 w 48"/>
                <a:gd name="T7" fmla="*/ 6 h 42"/>
                <a:gd name="T8" fmla="*/ 24 w 48"/>
                <a:gd name="T9" fmla="*/ 12 h 42"/>
                <a:gd name="T10" fmla="*/ 30 w 48"/>
                <a:gd name="T11" fmla="*/ 18 h 42"/>
                <a:gd name="T12" fmla="*/ 36 w 48"/>
                <a:gd name="T13" fmla="*/ 24 h 42"/>
                <a:gd name="T14" fmla="*/ 42 w 48"/>
                <a:gd name="T15" fmla="*/ 30 h 42"/>
                <a:gd name="T16" fmla="*/ 48 w 48"/>
                <a:gd name="T17" fmla="*/ 42 h 42"/>
                <a:gd name="T18" fmla="*/ 42 w 48"/>
                <a:gd name="T19" fmla="*/ 36 h 42"/>
                <a:gd name="T20" fmla="*/ 36 w 48"/>
                <a:gd name="T21" fmla="*/ 30 h 42"/>
                <a:gd name="T22" fmla="*/ 30 w 48"/>
                <a:gd name="T23" fmla="*/ 24 h 42"/>
                <a:gd name="T24" fmla="*/ 18 w 48"/>
                <a:gd name="T25" fmla="*/ 18 h 42"/>
                <a:gd name="T26" fmla="*/ 12 w 48"/>
                <a:gd name="T27" fmla="*/ 12 h 42"/>
                <a:gd name="T28" fmla="*/ 6 w 48"/>
                <a:gd name="T29" fmla="*/ 6 h 42"/>
                <a:gd name="T30" fmla="*/ 0 w 48"/>
                <a:gd name="T31" fmla="*/ 6 h 42"/>
                <a:gd name="T32" fmla="*/ 0 w 48"/>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0" y="0"/>
                  </a:moveTo>
                  <a:lnTo>
                    <a:pt x="0" y="0"/>
                  </a:lnTo>
                  <a:lnTo>
                    <a:pt x="6" y="6"/>
                  </a:lnTo>
                  <a:lnTo>
                    <a:pt x="12" y="6"/>
                  </a:lnTo>
                  <a:lnTo>
                    <a:pt x="24" y="12"/>
                  </a:lnTo>
                  <a:lnTo>
                    <a:pt x="30" y="18"/>
                  </a:lnTo>
                  <a:lnTo>
                    <a:pt x="36" y="24"/>
                  </a:lnTo>
                  <a:lnTo>
                    <a:pt x="42" y="30"/>
                  </a:lnTo>
                  <a:lnTo>
                    <a:pt x="48" y="42"/>
                  </a:lnTo>
                  <a:lnTo>
                    <a:pt x="42" y="36"/>
                  </a:lnTo>
                  <a:lnTo>
                    <a:pt x="36" y="30"/>
                  </a:lnTo>
                  <a:lnTo>
                    <a:pt x="30" y="24"/>
                  </a:lnTo>
                  <a:lnTo>
                    <a:pt x="18" y="18"/>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41" name="Freeform 827"/>
            <p:cNvSpPr>
              <a:spLocks/>
            </p:cNvSpPr>
            <p:nvPr/>
          </p:nvSpPr>
          <p:spPr bwMode="auto">
            <a:xfrm>
              <a:off x="5263" y="1243"/>
              <a:ext cx="48" cy="30"/>
            </a:xfrm>
            <a:custGeom>
              <a:avLst/>
              <a:gdLst>
                <a:gd name="T0" fmla="*/ 0 w 48"/>
                <a:gd name="T1" fmla="*/ 0 h 30"/>
                <a:gd name="T2" fmla="*/ 6 w 48"/>
                <a:gd name="T3" fmla="*/ 0 h 30"/>
                <a:gd name="T4" fmla="*/ 12 w 48"/>
                <a:gd name="T5" fmla="*/ 6 h 30"/>
                <a:gd name="T6" fmla="*/ 18 w 48"/>
                <a:gd name="T7" fmla="*/ 6 h 30"/>
                <a:gd name="T8" fmla="*/ 24 w 48"/>
                <a:gd name="T9" fmla="*/ 12 h 30"/>
                <a:gd name="T10" fmla="*/ 30 w 48"/>
                <a:gd name="T11" fmla="*/ 12 h 30"/>
                <a:gd name="T12" fmla="*/ 42 w 48"/>
                <a:gd name="T13" fmla="*/ 18 h 30"/>
                <a:gd name="T14" fmla="*/ 48 w 48"/>
                <a:gd name="T15" fmla="*/ 24 h 30"/>
                <a:gd name="T16" fmla="*/ 48 w 48"/>
                <a:gd name="T17" fmla="*/ 30 h 30"/>
                <a:gd name="T18" fmla="*/ 42 w 48"/>
                <a:gd name="T19" fmla="*/ 30 h 30"/>
                <a:gd name="T20" fmla="*/ 36 w 48"/>
                <a:gd name="T21" fmla="*/ 24 h 30"/>
                <a:gd name="T22" fmla="*/ 30 w 48"/>
                <a:gd name="T23" fmla="*/ 18 h 30"/>
                <a:gd name="T24" fmla="*/ 24 w 48"/>
                <a:gd name="T25" fmla="*/ 18 h 30"/>
                <a:gd name="T26" fmla="*/ 12 w 48"/>
                <a:gd name="T27" fmla="*/ 12 h 30"/>
                <a:gd name="T28" fmla="*/ 6 w 48"/>
                <a:gd name="T29" fmla="*/ 6 h 30"/>
                <a:gd name="T30" fmla="*/ 6 w 48"/>
                <a:gd name="T31" fmla="*/ 6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6"/>
                  </a:lnTo>
                  <a:lnTo>
                    <a:pt x="18" y="6"/>
                  </a:lnTo>
                  <a:lnTo>
                    <a:pt x="24" y="12"/>
                  </a:lnTo>
                  <a:lnTo>
                    <a:pt x="30" y="12"/>
                  </a:lnTo>
                  <a:lnTo>
                    <a:pt x="42" y="18"/>
                  </a:lnTo>
                  <a:lnTo>
                    <a:pt x="48" y="24"/>
                  </a:lnTo>
                  <a:lnTo>
                    <a:pt x="48" y="30"/>
                  </a:lnTo>
                  <a:lnTo>
                    <a:pt x="42" y="30"/>
                  </a:lnTo>
                  <a:lnTo>
                    <a:pt x="36" y="24"/>
                  </a:lnTo>
                  <a:lnTo>
                    <a:pt x="30" y="18"/>
                  </a:lnTo>
                  <a:lnTo>
                    <a:pt x="24"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42" name="Freeform 828"/>
            <p:cNvSpPr>
              <a:spLocks/>
            </p:cNvSpPr>
            <p:nvPr/>
          </p:nvSpPr>
          <p:spPr bwMode="auto">
            <a:xfrm>
              <a:off x="5263" y="1267"/>
              <a:ext cx="36" cy="29"/>
            </a:xfrm>
            <a:custGeom>
              <a:avLst/>
              <a:gdLst>
                <a:gd name="T0" fmla="*/ 0 w 36"/>
                <a:gd name="T1" fmla="*/ 0 h 29"/>
                <a:gd name="T2" fmla="*/ 6 w 36"/>
                <a:gd name="T3" fmla="*/ 0 h 29"/>
                <a:gd name="T4" fmla="*/ 6 w 36"/>
                <a:gd name="T5" fmla="*/ 0 h 29"/>
                <a:gd name="T6" fmla="*/ 12 w 36"/>
                <a:gd name="T7" fmla="*/ 6 h 29"/>
                <a:gd name="T8" fmla="*/ 18 w 36"/>
                <a:gd name="T9" fmla="*/ 6 h 29"/>
                <a:gd name="T10" fmla="*/ 24 w 36"/>
                <a:gd name="T11" fmla="*/ 12 h 29"/>
                <a:gd name="T12" fmla="*/ 30 w 36"/>
                <a:gd name="T13" fmla="*/ 18 h 29"/>
                <a:gd name="T14" fmla="*/ 36 w 36"/>
                <a:gd name="T15" fmla="*/ 23 h 29"/>
                <a:gd name="T16" fmla="*/ 36 w 36"/>
                <a:gd name="T17" fmla="*/ 29 h 29"/>
                <a:gd name="T18" fmla="*/ 36 w 36"/>
                <a:gd name="T19" fmla="*/ 23 h 29"/>
                <a:gd name="T20" fmla="*/ 30 w 36"/>
                <a:gd name="T21" fmla="*/ 23 h 29"/>
                <a:gd name="T22" fmla="*/ 24 w 36"/>
                <a:gd name="T23" fmla="*/ 18 h 29"/>
                <a:gd name="T24" fmla="*/ 18 w 36"/>
                <a:gd name="T25" fmla="*/ 12 h 29"/>
                <a:gd name="T26" fmla="*/ 12 w 36"/>
                <a:gd name="T27" fmla="*/ 6 h 29"/>
                <a:gd name="T28" fmla="*/ 6 w 36"/>
                <a:gd name="T29" fmla="*/ 6 h 29"/>
                <a:gd name="T30" fmla="*/ 6 w 36"/>
                <a:gd name="T31" fmla="*/ 0 h 29"/>
                <a:gd name="T32" fmla="*/ 0 w 36"/>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9"/>
                <a:gd name="T53" fmla="*/ 36 w 3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9">
                  <a:moveTo>
                    <a:pt x="0" y="0"/>
                  </a:moveTo>
                  <a:lnTo>
                    <a:pt x="6" y="0"/>
                  </a:lnTo>
                  <a:lnTo>
                    <a:pt x="12" y="6"/>
                  </a:lnTo>
                  <a:lnTo>
                    <a:pt x="18" y="6"/>
                  </a:lnTo>
                  <a:lnTo>
                    <a:pt x="24" y="12"/>
                  </a:lnTo>
                  <a:lnTo>
                    <a:pt x="30" y="18"/>
                  </a:lnTo>
                  <a:lnTo>
                    <a:pt x="36" y="23"/>
                  </a:lnTo>
                  <a:lnTo>
                    <a:pt x="36" y="29"/>
                  </a:lnTo>
                  <a:lnTo>
                    <a:pt x="36" y="23"/>
                  </a:lnTo>
                  <a:lnTo>
                    <a:pt x="30" y="23"/>
                  </a:lnTo>
                  <a:lnTo>
                    <a:pt x="24" y="18"/>
                  </a:lnTo>
                  <a:lnTo>
                    <a:pt x="18" y="12"/>
                  </a:lnTo>
                  <a:lnTo>
                    <a:pt x="12" y="6"/>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43" name="Freeform 829"/>
            <p:cNvSpPr>
              <a:spLocks/>
            </p:cNvSpPr>
            <p:nvPr/>
          </p:nvSpPr>
          <p:spPr bwMode="auto">
            <a:xfrm>
              <a:off x="5269" y="1285"/>
              <a:ext cx="24" cy="11"/>
            </a:xfrm>
            <a:custGeom>
              <a:avLst/>
              <a:gdLst>
                <a:gd name="T0" fmla="*/ 0 w 24"/>
                <a:gd name="T1" fmla="*/ 5 h 11"/>
                <a:gd name="T2" fmla="*/ 0 w 24"/>
                <a:gd name="T3" fmla="*/ 0 h 11"/>
                <a:gd name="T4" fmla="*/ 6 w 24"/>
                <a:gd name="T5" fmla="*/ 0 h 11"/>
                <a:gd name="T6" fmla="*/ 6 w 24"/>
                <a:gd name="T7" fmla="*/ 0 h 11"/>
                <a:gd name="T8" fmla="*/ 12 w 24"/>
                <a:gd name="T9" fmla="*/ 5 h 11"/>
                <a:gd name="T10" fmla="*/ 18 w 24"/>
                <a:gd name="T11" fmla="*/ 5 h 11"/>
                <a:gd name="T12" fmla="*/ 24 w 24"/>
                <a:gd name="T13" fmla="*/ 5 h 11"/>
                <a:gd name="T14" fmla="*/ 24 w 24"/>
                <a:gd name="T15" fmla="*/ 11 h 11"/>
                <a:gd name="T16" fmla="*/ 24 w 24"/>
                <a:gd name="T17" fmla="*/ 11 h 11"/>
                <a:gd name="T18" fmla="*/ 24 w 24"/>
                <a:gd name="T19" fmla="*/ 11 h 11"/>
                <a:gd name="T20" fmla="*/ 18 w 24"/>
                <a:gd name="T21" fmla="*/ 11 h 11"/>
                <a:gd name="T22" fmla="*/ 12 w 24"/>
                <a:gd name="T23" fmla="*/ 5 h 11"/>
                <a:gd name="T24" fmla="*/ 12 w 24"/>
                <a:gd name="T25" fmla="*/ 5 h 11"/>
                <a:gd name="T26" fmla="*/ 6 w 24"/>
                <a:gd name="T27" fmla="*/ 5 h 11"/>
                <a:gd name="T28" fmla="*/ 0 w 24"/>
                <a:gd name="T29" fmla="*/ 5 h 11"/>
                <a:gd name="T30" fmla="*/ 0 w 24"/>
                <a:gd name="T31" fmla="*/ 5 h 11"/>
                <a:gd name="T32" fmla="*/ 0 w 24"/>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5"/>
                  </a:moveTo>
                  <a:lnTo>
                    <a:pt x="0" y="0"/>
                  </a:lnTo>
                  <a:lnTo>
                    <a:pt x="6" y="0"/>
                  </a:lnTo>
                  <a:lnTo>
                    <a:pt x="12" y="5"/>
                  </a:lnTo>
                  <a:lnTo>
                    <a:pt x="18" y="5"/>
                  </a:lnTo>
                  <a:lnTo>
                    <a:pt x="24" y="5"/>
                  </a:lnTo>
                  <a:lnTo>
                    <a:pt x="24" y="11"/>
                  </a:lnTo>
                  <a:lnTo>
                    <a:pt x="18" y="11"/>
                  </a:lnTo>
                  <a:lnTo>
                    <a:pt x="12" y="5"/>
                  </a:lnTo>
                  <a:lnTo>
                    <a:pt x="6" y="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44" name="Freeform 830"/>
            <p:cNvSpPr>
              <a:spLocks/>
            </p:cNvSpPr>
            <p:nvPr/>
          </p:nvSpPr>
          <p:spPr bwMode="auto">
            <a:xfrm>
              <a:off x="5299" y="1135"/>
              <a:ext cx="18" cy="24"/>
            </a:xfrm>
            <a:custGeom>
              <a:avLst/>
              <a:gdLst>
                <a:gd name="T0" fmla="*/ 18 w 18"/>
                <a:gd name="T1" fmla="*/ 24 h 24"/>
                <a:gd name="T2" fmla="*/ 18 w 18"/>
                <a:gd name="T3" fmla="*/ 24 h 24"/>
                <a:gd name="T4" fmla="*/ 12 w 18"/>
                <a:gd name="T5" fmla="*/ 24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6 h 24"/>
                <a:gd name="T22" fmla="*/ 6 w 18"/>
                <a:gd name="T23" fmla="*/ 6 h 24"/>
                <a:gd name="T24" fmla="*/ 12 w 18"/>
                <a:gd name="T25" fmla="*/ 12 h 24"/>
                <a:gd name="T26" fmla="*/ 12 w 18"/>
                <a:gd name="T27" fmla="*/ 12 h 24"/>
                <a:gd name="T28" fmla="*/ 18 w 18"/>
                <a:gd name="T29" fmla="*/ 18 h 24"/>
                <a:gd name="T30" fmla="*/ 18 w 18"/>
                <a:gd name="T31" fmla="*/ 24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24"/>
                  </a:lnTo>
                  <a:lnTo>
                    <a:pt x="12" y="24"/>
                  </a:lnTo>
                  <a:lnTo>
                    <a:pt x="12" y="18"/>
                  </a:lnTo>
                  <a:lnTo>
                    <a:pt x="6" y="12"/>
                  </a:lnTo>
                  <a:lnTo>
                    <a:pt x="0" y="12"/>
                  </a:lnTo>
                  <a:lnTo>
                    <a:pt x="0" y="6"/>
                  </a:lnTo>
                  <a:lnTo>
                    <a:pt x="0" y="0"/>
                  </a:lnTo>
                  <a:lnTo>
                    <a:pt x="6" y="6"/>
                  </a:lnTo>
                  <a:lnTo>
                    <a:pt x="12" y="12"/>
                  </a:lnTo>
                  <a:lnTo>
                    <a:pt x="18" y="18"/>
                  </a:lnTo>
                  <a:lnTo>
                    <a:pt x="18"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45" name="Freeform 831"/>
            <p:cNvSpPr>
              <a:spLocks/>
            </p:cNvSpPr>
            <p:nvPr/>
          </p:nvSpPr>
          <p:spPr bwMode="auto">
            <a:xfrm>
              <a:off x="5317" y="1129"/>
              <a:ext cx="1" cy="24"/>
            </a:xfrm>
            <a:custGeom>
              <a:avLst/>
              <a:gdLst>
                <a:gd name="T0" fmla="*/ 0 w 1"/>
                <a:gd name="T1" fmla="*/ 24 h 24"/>
                <a:gd name="T2" fmla="*/ 0 w 1"/>
                <a:gd name="T3" fmla="*/ 24 h 24"/>
                <a:gd name="T4" fmla="*/ 0 w 1"/>
                <a:gd name="T5" fmla="*/ 12 h 24"/>
                <a:gd name="T6" fmla="*/ 0 w 1"/>
                <a:gd name="T7" fmla="*/ 6 h 24"/>
                <a:gd name="T8" fmla="*/ 0 w 1"/>
                <a:gd name="T9" fmla="*/ 0 h 24"/>
                <a:gd name="T10" fmla="*/ 0 w 1"/>
                <a:gd name="T11" fmla="*/ 0 h 24"/>
                <a:gd name="T12" fmla="*/ 0 w 1"/>
                <a:gd name="T13" fmla="*/ 12 h 24"/>
                <a:gd name="T14" fmla="*/ 0 w 1"/>
                <a:gd name="T15" fmla="*/ 18 h 24"/>
                <a:gd name="T16" fmla="*/ 0 w 1"/>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4"/>
                <a:gd name="T29" fmla="*/ 1 w 1"/>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4">
                  <a:moveTo>
                    <a:pt x="0" y="24"/>
                  </a:moveTo>
                  <a:lnTo>
                    <a:pt x="0" y="24"/>
                  </a:lnTo>
                  <a:lnTo>
                    <a:pt x="0" y="12"/>
                  </a:lnTo>
                  <a:lnTo>
                    <a:pt x="0" y="6"/>
                  </a:lnTo>
                  <a:lnTo>
                    <a:pt x="0" y="0"/>
                  </a:lnTo>
                  <a:lnTo>
                    <a:pt x="0" y="12"/>
                  </a:lnTo>
                  <a:lnTo>
                    <a:pt x="0"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46" name="Freeform 832"/>
            <p:cNvSpPr>
              <a:spLocks/>
            </p:cNvSpPr>
            <p:nvPr/>
          </p:nvSpPr>
          <p:spPr bwMode="auto">
            <a:xfrm>
              <a:off x="5317" y="1135"/>
              <a:ext cx="23" cy="24"/>
            </a:xfrm>
            <a:custGeom>
              <a:avLst/>
              <a:gdLst>
                <a:gd name="T0" fmla="*/ 0 w 23"/>
                <a:gd name="T1" fmla="*/ 24 h 24"/>
                <a:gd name="T2" fmla="*/ 0 w 23"/>
                <a:gd name="T3" fmla="*/ 24 h 24"/>
                <a:gd name="T4" fmla="*/ 6 w 23"/>
                <a:gd name="T5" fmla="*/ 18 h 24"/>
                <a:gd name="T6" fmla="*/ 12 w 23"/>
                <a:gd name="T7" fmla="*/ 12 h 24"/>
                <a:gd name="T8" fmla="*/ 12 w 23"/>
                <a:gd name="T9" fmla="*/ 12 h 24"/>
                <a:gd name="T10" fmla="*/ 17 w 23"/>
                <a:gd name="T11" fmla="*/ 6 h 24"/>
                <a:gd name="T12" fmla="*/ 17 w 23"/>
                <a:gd name="T13" fmla="*/ 0 h 24"/>
                <a:gd name="T14" fmla="*/ 23 w 23"/>
                <a:gd name="T15" fmla="*/ 0 h 24"/>
                <a:gd name="T16" fmla="*/ 23 w 23"/>
                <a:gd name="T17" fmla="*/ 0 h 24"/>
                <a:gd name="T18" fmla="*/ 23 w 23"/>
                <a:gd name="T19" fmla="*/ 6 h 24"/>
                <a:gd name="T20" fmla="*/ 23 w 23"/>
                <a:gd name="T21" fmla="*/ 6 h 24"/>
                <a:gd name="T22" fmla="*/ 17 w 23"/>
                <a:gd name="T23" fmla="*/ 12 h 24"/>
                <a:gd name="T24" fmla="*/ 12 w 23"/>
                <a:gd name="T25" fmla="*/ 12 h 24"/>
                <a:gd name="T26" fmla="*/ 12 w 23"/>
                <a:gd name="T27" fmla="*/ 18 h 24"/>
                <a:gd name="T28" fmla="*/ 6 w 23"/>
                <a:gd name="T29" fmla="*/ 18 h 24"/>
                <a:gd name="T30" fmla="*/ 0 w 23"/>
                <a:gd name="T31" fmla="*/ 24 h 24"/>
                <a:gd name="T32" fmla="*/ 0 w 23"/>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0" y="24"/>
                  </a:moveTo>
                  <a:lnTo>
                    <a:pt x="0" y="24"/>
                  </a:lnTo>
                  <a:lnTo>
                    <a:pt x="6" y="18"/>
                  </a:lnTo>
                  <a:lnTo>
                    <a:pt x="12" y="12"/>
                  </a:lnTo>
                  <a:lnTo>
                    <a:pt x="17" y="6"/>
                  </a:lnTo>
                  <a:lnTo>
                    <a:pt x="17" y="0"/>
                  </a:lnTo>
                  <a:lnTo>
                    <a:pt x="23" y="0"/>
                  </a:lnTo>
                  <a:lnTo>
                    <a:pt x="23" y="6"/>
                  </a:lnTo>
                  <a:lnTo>
                    <a:pt x="17" y="12"/>
                  </a:lnTo>
                  <a:lnTo>
                    <a:pt x="12" y="12"/>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47" name="Freeform 833"/>
            <p:cNvSpPr>
              <a:spLocks/>
            </p:cNvSpPr>
            <p:nvPr/>
          </p:nvSpPr>
          <p:spPr bwMode="auto">
            <a:xfrm>
              <a:off x="5299" y="1290"/>
              <a:ext cx="30" cy="6"/>
            </a:xfrm>
            <a:custGeom>
              <a:avLst/>
              <a:gdLst>
                <a:gd name="T0" fmla="*/ 0 w 30"/>
                <a:gd name="T1" fmla="*/ 0 h 6"/>
                <a:gd name="T2" fmla="*/ 6 w 30"/>
                <a:gd name="T3" fmla="*/ 0 h 6"/>
                <a:gd name="T4" fmla="*/ 6 w 30"/>
                <a:gd name="T5" fmla="*/ 0 h 6"/>
                <a:gd name="T6" fmla="*/ 12 w 30"/>
                <a:gd name="T7" fmla="*/ 0 h 6"/>
                <a:gd name="T8" fmla="*/ 18 w 30"/>
                <a:gd name="T9" fmla="*/ 0 h 6"/>
                <a:gd name="T10" fmla="*/ 24 w 30"/>
                <a:gd name="T11" fmla="*/ 0 h 6"/>
                <a:gd name="T12" fmla="*/ 30 w 30"/>
                <a:gd name="T13" fmla="*/ 0 h 6"/>
                <a:gd name="T14" fmla="*/ 30 w 30"/>
                <a:gd name="T15" fmla="*/ 6 h 6"/>
                <a:gd name="T16" fmla="*/ 30 w 30"/>
                <a:gd name="T17" fmla="*/ 6 h 6"/>
                <a:gd name="T18" fmla="*/ 30 w 30"/>
                <a:gd name="T19" fmla="*/ 6 h 6"/>
                <a:gd name="T20" fmla="*/ 30 w 30"/>
                <a:gd name="T21" fmla="*/ 6 h 6"/>
                <a:gd name="T22" fmla="*/ 24 w 30"/>
                <a:gd name="T23" fmla="*/ 6 h 6"/>
                <a:gd name="T24" fmla="*/ 18 w 30"/>
                <a:gd name="T25" fmla="*/ 6 h 6"/>
                <a:gd name="T26" fmla="*/ 12 w 30"/>
                <a:gd name="T27" fmla="*/ 6 h 6"/>
                <a:gd name="T28" fmla="*/ 6 w 30"/>
                <a:gd name="T29" fmla="*/ 6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6"/>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48" name="Freeform 834"/>
            <p:cNvSpPr>
              <a:spLocks/>
            </p:cNvSpPr>
            <p:nvPr/>
          </p:nvSpPr>
          <p:spPr bwMode="auto">
            <a:xfrm>
              <a:off x="5293" y="1296"/>
              <a:ext cx="30" cy="18"/>
            </a:xfrm>
            <a:custGeom>
              <a:avLst/>
              <a:gdLst>
                <a:gd name="T0" fmla="*/ 0 w 30"/>
                <a:gd name="T1" fmla="*/ 0 h 18"/>
                <a:gd name="T2" fmla="*/ 0 w 30"/>
                <a:gd name="T3" fmla="*/ 0 h 18"/>
                <a:gd name="T4" fmla="*/ 6 w 30"/>
                <a:gd name="T5" fmla="*/ 0 h 18"/>
                <a:gd name="T6" fmla="*/ 12 w 30"/>
                <a:gd name="T7" fmla="*/ 6 h 18"/>
                <a:gd name="T8" fmla="*/ 18 w 30"/>
                <a:gd name="T9" fmla="*/ 6 h 18"/>
                <a:gd name="T10" fmla="*/ 24 w 30"/>
                <a:gd name="T11" fmla="*/ 6 h 18"/>
                <a:gd name="T12" fmla="*/ 30 w 30"/>
                <a:gd name="T13" fmla="*/ 12 h 18"/>
                <a:gd name="T14" fmla="*/ 30 w 30"/>
                <a:gd name="T15" fmla="*/ 12 h 18"/>
                <a:gd name="T16" fmla="*/ 30 w 30"/>
                <a:gd name="T17" fmla="*/ 18 h 18"/>
                <a:gd name="T18" fmla="*/ 30 w 30"/>
                <a:gd name="T19" fmla="*/ 18 h 18"/>
                <a:gd name="T20" fmla="*/ 24 w 30"/>
                <a:gd name="T21" fmla="*/ 18 h 18"/>
                <a:gd name="T22" fmla="*/ 24 w 30"/>
                <a:gd name="T23" fmla="*/ 18 h 18"/>
                <a:gd name="T24" fmla="*/ 18 w 30"/>
                <a:gd name="T25" fmla="*/ 12 h 18"/>
                <a:gd name="T26" fmla="*/ 12 w 30"/>
                <a:gd name="T27" fmla="*/ 12 h 18"/>
                <a:gd name="T28" fmla="*/ 6 w 30"/>
                <a:gd name="T29" fmla="*/ 6 h 18"/>
                <a:gd name="T30" fmla="*/ 0 w 30"/>
                <a:gd name="T31" fmla="*/ 6 h 18"/>
                <a:gd name="T32" fmla="*/ 0 w 3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0"/>
                  </a:moveTo>
                  <a:lnTo>
                    <a:pt x="0" y="0"/>
                  </a:lnTo>
                  <a:lnTo>
                    <a:pt x="6" y="0"/>
                  </a:lnTo>
                  <a:lnTo>
                    <a:pt x="12" y="6"/>
                  </a:lnTo>
                  <a:lnTo>
                    <a:pt x="18" y="6"/>
                  </a:lnTo>
                  <a:lnTo>
                    <a:pt x="24" y="6"/>
                  </a:lnTo>
                  <a:lnTo>
                    <a:pt x="30" y="12"/>
                  </a:lnTo>
                  <a:lnTo>
                    <a:pt x="30" y="18"/>
                  </a:lnTo>
                  <a:lnTo>
                    <a:pt x="24" y="18"/>
                  </a:lnTo>
                  <a:lnTo>
                    <a:pt x="18" y="12"/>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49" name="Freeform 835"/>
            <p:cNvSpPr>
              <a:spLocks/>
            </p:cNvSpPr>
            <p:nvPr/>
          </p:nvSpPr>
          <p:spPr bwMode="auto">
            <a:xfrm>
              <a:off x="5299" y="1279"/>
              <a:ext cx="35" cy="6"/>
            </a:xfrm>
            <a:custGeom>
              <a:avLst/>
              <a:gdLst>
                <a:gd name="T0" fmla="*/ 0 w 35"/>
                <a:gd name="T1" fmla="*/ 6 h 6"/>
                <a:gd name="T2" fmla="*/ 0 w 35"/>
                <a:gd name="T3" fmla="*/ 0 h 6"/>
                <a:gd name="T4" fmla="*/ 6 w 35"/>
                <a:gd name="T5" fmla="*/ 0 h 6"/>
                <a:gd name="T6" fmla="*/ 12 w 35"/>
                <a:gd name="T7" fmla="*/ 0 h 6"/>
                <a:gd name="T8" fmla="*/ 18 w 35"/>
                <a:gd name="T9" fmla="*/ 0 h 6"/>
                <a:gd name="T10" fmla="*/ 24 w 35"/>
                <a:gd name="T11" fmla="*/ 0 h 6"/>
                <a:gd name="T12" fmla="*/ 30 w 35"/>
                <a:gd name="T13" fmla="*/ 0 h 6"/>
                <a:gd name="T14" fmla="*/ 30 w 35"/>
                <a:gd name="T15" fmla="*/ 0 h 6"/>
                <a:gd name="T16" fmla="*/ 35 w 35"/>
                <a:gd name="T17" fmla="*/ 6 h 6"/>
                <a:gd name="T18" fmla="*/ 35 w 35"/>
                <a:gd name="T19" fmla="*/ 6 h 6"/>
                <a:gd name="T20" fmla="*/ 30 w 35"/>
                <a:gd name="T21" fmla="*/ 6 h 6"/>
                <a:gd name="T22" fmla="*/ 30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0" y="0"/>
                  </a:lnTo>
                  <a:lnTo>
                    <a:pt x="6" y="0"/>
                  </a:lnTo>
                  <a:lnTo>
                    <a:pt x="12" y="0"/>
                  </a:lnTo>
                  <a:lnTo>
                    <a:pt x="18" y="0"/>
                  </a:lnTo>
                  <a:lnTo>
                    <a:pt x="24" y="0"/>
                  </a:lnTo>
                  <a:lnTo>
                    <a:pt x="30" y="0"/>
                  </a:lnTo>
                  <a:lnTo>
                    <a:pt x="35" y="6"/>
                  </a:lnTo>
                  <a:lnTo>
                    <a:pt x="30"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50" name="Freeform 836"/>
            <p:cNvSpPr>
              <a:spLocks/>
            </p:cNvSpPr>
            <p:nvPr/>
          </p:nvSpPr>
          <p:spPr bwMode="auto">
            <a:xfrm>
              <a:off x="5305" y="1267"/>
              <a:ext cx="35" cy="6"/>
            </a:xfrm>
            <a:custGeom>
              <a:avLst/>
              <a:gdLst>
                <a:gd name="T0" fmla="*/ 0 w 35"/>
                <a:gd name="T1" fmla="*/ 6 h 6"/>
                <a:gd name="T2" fmla="*/ 6 w 35"/>
                <a:gd name="T3" fmla="*/ 6 h 6"/>
                <a:gd name="T4" fmla="*/ 12 w 35"/>
                <a:gd name="T5" fmla="*/ 0 h 6"/>
                <a:gd name="T6" fmla="*/ 12 w 35"/>
                <a:gd name="T7" fmla="*/ 0 h 6"/>
                <a:gd name="T8" fmla="*/ 18 w 35"/>
                <a:gd name="T9" fmla="*/ 0 h 6"/>
                <a:gd name="T10" fmla="*/ 24 w 35"/>
                <a:gd name="T11" fmla="*/ 0 h 6"/>
                <a:gd name="T12" fmla="*/ 29 w 35"/>
                <a:gd name="T13" fmla="*/ 0 h 6"/>
                <a:gd name="T14" fmla="*/ 35 w 35"/>
                <a:gd name="T15" fmla="*/ 0 h 6"/>
                <a:gd name="T16" fmla="*/ 35 w 35"/>
                <a:gd name="T17" fmla="*/ 0 h 6"/>
                <a:gd name="T18" fmla="*/ 35 w 35"/>
                <a:gd name="T19" fmla="*/ 6 h 6"/>
                <a:gd name="T20" fmla="*/ 35 w 35"/>
                <a:gd name="T21" fmla="*/ 6 h 6"/>
                <a:gd name="T22" fmla="*/ 29 w 35"/>
                <a:gd name="T23" fmla="*/ 6 h 6"/>
                <a:gd name="T24" fmla="*/ 24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4" y="0"/>
                  </a:lnTo>
                  <a:lnTo>
                    <a:pt x="29" y="0"/>
                  </a:lnTo>
                  <a:lnTo>
                    <a:pt x="35" y="0"/>
                  </a:lnTo>
                  <a:lnTo>
                    <a:pt x="35" y="6"/>
                  </a:lnTo>
                  <a:lnTo>
                    <a:pt x="29"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51" name="Freeform 837"/>
            <p:cNvSpPr>
              <a:spLocks/>
            </p:cNvSpPr>
            <p:nvPr/>
          </p:nvSpPr>
          <p:spPr bwMode="auto">
            <a:xfrm>
              <a:off x="5311" y="1255"/>
              <a:ext cx="35" cy="6"/>
            </a:xfrm>
            <a:custGeom>
              <a:avLst/>
              <a:gdLst>
                <a:gd name="T0" fmla="*/ 0 w 35"/>
                <a:gd name="T1" fmla="*/ 6 h 6"/>
                <a:gd name="T2" fmla="*/ 6 w 35"/>
                <a:gd name="T3" fmla="*/ 6 h 6"/>
                <a:gd name="T4" fmla="*/ 12 w 35"/>
                <a:gd name="T5" fmla="*/ 0 h 6"/>
                <a:gd name="T6" fmla="*/ 18 w 35"/>
                <a:gd name="T7" fmla="*/ 0 h 6"/>
                <a:gd name="T8" fmla="*/ 23 w 35"/>
                <a:gd name="T9" fmla="*/ 0 h 6"/>
                <a:gd name="T10" fmla="*/ 29 w 35"/>
                <a:gd name="T11" fmla="*/ 0 h 6"/>
                <a:gd name="T12" fmla="*/ 29 w 35"/>
                <a:gd name="T13" fmla="*/ 0 h 6"/>
                <a:gd name="T14" fmla="*/ 35 w 35"/>
                <a:gd name="T15" fmla="*/ 0 h 6"/>
                <a:gd name="T16" fmla="*/ 35 w 35"/>
                <a:gd name="T17" fmla="*/ 0 h 6"/>
                <a:gd name="T18" fmla="*/ 35 w 35"/>
                <a:gd name="T19" fmla="*/ 0 h 6"/>
                <a:gd name="T20" fmla="*/ 29 w 35"/>
                <a:gd name="T21" fmla="*/ 6 h 6"/>
                <a:gd name="T22" fmla="*/ 29 w 35"/>
                <a:gd name="T23" fmla="*/ 6 h 6"/>
                <a:gd name="T24" fmla="*/ 23 w 35"/>
                <a:gd name="T25" fmla="*/ 6 h 6"/>
                <a:gd name="T26" fmla="*/ 18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8" y="0"/>
                  </a:lnTo>
                  <a:lnTo>
                    <a:pt x="23" y="0"/>
                  </a:lnTo>
                  <a:lnTo>
                    <a:pt x="29" y="0"/>
                  </a:lnTo>
                  <a:lnTo>
                    <a:pt x="35" y="0"/>
                  </a:lnTo>
                  <a:lnTo>
                    <a:pt x="29" y="6"/>
                  </a:lnTo>
                  <a:lnTo>
                    <a:pt x="23"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52" name="Freeform 838"/>
            <p:cNvSpPr>
              <a:spLocks/>
            </p:cNvSpPr>
            <p:nvPr/>
          </p:nvSpPr>
          <p:spPr bwMode="auto">
            <a:xfrm>
              <a:off x="5317" y="1243"/>
              <a:ext cx="35" cy="6"/>
            </a:xfrm>
            <a:custGeom>
              <a:avLst/>
              <a:gdLst>
                <a:gd name="T0" fmla="*/ 0 w 35"/>
                <a:gd name="T1" fmla="*/ 6 h 6"/>
                <a:gd name="T2" fmla="*/ 6 w 35"/>
                <a:gd name="T3" fmla="*/ 6 h 6"/>
                <a:gd name="T4" fmla="*/ 12 w 35"/>
                <a:gd name="T5" fmla="*/ 0 h 6"/>
                <a:gd name="T6" fmla="*/ 17 w 35"/>
                <a:gd name="T7" fmla="*/ 0 h 6"/>
                <a:gd name="T8" fmla="*/ 23 w 35"/>
                <a:gd name="T9" fmla="*/ 0 h 6"/>
                <a:gd name="T10" fmla="*/ 29 w 35"/>
                <a:gd name="T11" fmla="*/ 0 h 6"/>
                <a:gd name="T12" fmla="*/ 35 w 35"/>
                <a:gd name="T13" fmla="*/ 0 h 6"/>
                <a:gd name="T14" fmla="*/ 35 w 35"/>
                <a:gd name="T15" fmla="*/ 0 h 6"/>
                <a:gd name="T16" fmla="*/ 35 w 35"/>
                <a:gd name="T17" fmla="*/ 0 h 6"/>
                <a:gd name="T18" fmla="*/ 35 w 35"/>
                <a:gd name="T19" fmla="*/ 0 h 6"/>
                <a:gd name="T20" fmla="*/ 35 w 35"/>
                <a:gd name="T21" fmla="*/ 6 h 6"/>
                <a:gd name="T22" fmla="*/ 29 w 35"/>
                <a:gd name="T23" fmla="*/ 6 h 6"/>
                <a:gd name="T24" fmla="*/ 23 w 35"/>
                <a:gd name="T25" fmla="*/ 6 h 6"/>
                <a:gd name="T26" fmla="*/ 17 w 35"/>
                <a:gd name="T27" fmla="*/ 6 h 6"/>
                <a:gd name="T28" fmla="*/ 12 w 35"/>
                <a:gd name="T29" fmla="*/ 6 h 6"/>
                <a:gd name="T30" fmla="*/ 6 w 35"/>
                <a:gd name="T31" fmla="*/ 6 h 6"/>
                <a:gd name="T32" fmla="*/ 0 w 35"/>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6"/>
                <a:gd name="T53" fmla="*/ 35 w 35"/>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6">
                  <a:moveTo>
                    <a:pt x="0" y="6"/>
                  </a:moveTo>
                  <a:lnTo>
                    <a:pt x="6" y="6"/>
                  </a:lnTo>
                  <a:lnTo>
                    <a:pt x="12" y="0"/>
                  </a:lnTo>
                  <a:lnTo>
                    <a:pt x="17" y="0"/>
                  </a:lnTo>
                  <a:lnTo>
                    <a:pt x="23" y="0"/>
                  </a:lnTo>
                  <a:lnTo>
                    <a:pt x="29" y="0"/>
                  </a:lnTo>
                  <a:lnTo>
                    <a:pt x="35" y="0"/>
                  </a:lnTo>
                  <a:lnTo>
                    <a:pt x="35" y="6"/>
                  </a:lnTo>
                  <a:lnTo>
                    <a:pt x="29" y="6"/>
                  </a:lnTo>
                  <a:lnTo>
                    <a:pt x="23" y="6"/>
                  </a:lnTo>
                  <a:lnTo>
                    <a:pt x="17"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53" name="Freeform 839"/>
            <p:cNvSpPr>
              <a:spLocks/>
            </p:cNvSpPr>
            <p:nvPr/>
          </p:nvSpPr>
          <p:spPr bwMode="auto">
            <a:xfrm>
              <a:off x="5317" y="1225"/>
              <a:ext cx="41" cy="12"/>
            </a:xfrm>
            <a:custGeom>
              <a:avLst/>
              <a:gdLst>
                <a:gd name="T0" fmla="*/ 0 w 41"/>
                <a:gd name="T1" fmla="*/ 12 h 12"/>
                <a:gd name="T2" fmla="*/ 6 w 41"/>
                <a:gd name="T3" fmla="*/ 6 h 12"/>
                <a:gd name="T4" fmla="*/ 12 w 41"/>
                <a:gd name="T5" fmla="*/ 6 h 12"/>
                <a:gd name="T6" fmla="*/ 17 w 41"/>
                <a:gd name="T7" fmla="*/ 0 h 12"/>
                <a:gd name="T8" fmla="*/ 29 w 41"/>
                <a:gd name="T9" fmla="*/ 0 h 12"/>
                <a:gd name="T10" fmla="*/ 35 w 41"/>
                <a:gd name="T11" fmla="*/ 0 h 12"/>
                <a:gd name="T12" fmla="*/ 41 w 41"/>
                <a:gd name="T13" fmla="*/ 0 h 12"/>
                <a:gd name="T14" fmla="*/ 41 w 41"/>
                <a:gd name="T15" fmla="*/ 0 h 12"/>
                <a:gd name="T16" fmla="*/ 41 w 41"/>
                <a:gd name="T17" fmla="*/ 0 h 12"/>
                <a:gd name="T18" fmla="*/ 41 w 41"/>
                <a:gd name="T19" fmla="*/ 0 h 12"/>
                <a:gd name="T20" fmla="*/ 35 w 41"/>
                <a:gd name="T21" fmla="*/ 6 h 12"/>
                <a:gd name="T22" fmla="*/ 29 w 41"/>
                <a:gd name="T23" fmla="*/ 6 h 12"/>
                <a:gd name="T24" fmla="*/ 23 w 41"/>
                <a:gd name="T25" fmla="*/ 6 h 12"/>
                <a:gd name="T26" fmla="*/ 17 w 41"/>
                <a:gd name="T27" fmla="*/ 6 h 12"/>
                <a:gd name="T28" fmla="*/ 12 w 41"/>
                <a:gd name="T29" fmla="*/ 6 h 12"/>
                <a:gd name="T30" fmla="*/ 6 w 41"/>
                <a:gd name="T31" fmla="*/ 6 h 12"/>
                <a:gd name="T32" fmla="*/ 0 w 4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2"/>
                <a:gd name="T53" fmla="*/ 41 w 4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2">
                  <a:moveTo>
                    <a:pt x="0" y="12"/>
                  </a:moveTo>
                  <a:lnTo>
                    <a:pt x="6" y="6"/>
                  </a:lnTo>
                  <a:lnTo>
                    <a:pt x="12" y="6"/>
                  </a:lnTo>
                  <a:lnTo>
                    <a:pt x="17" y="0"/>
                  </a:lnTo>
                  <a:lnTo>
                    <a:pt x="29" y="0"/>
                  </a:lnTo>
                  <a:lnTo>
                    <a:pt x="35" y="0"/>
                  </a:lnTo>
                  <a:lnTo>
                    <a:pt x="41" y="0"/>
                  </a:lnTo>
                  <a:lnTo>
                    <a:pt x="35" y="6"/>
                  </a:lnTo>
                  <a:lnTo>
                    <a:pt x="29" y="6"/>
                  </a:lnTo>
                  <a:lnTo>
                    <a:pt x="23" y="6"/>
                  </a:lnTo>
                  <a:lnTo>
                    <a:pt x="17" y="6"/>
                  </a:lnTo>
                  <a:lnTo>
                    <a:pt x="12" y="6"/>
                  </a:lnTo>
                  <a:lnTo>
                    <a:pt x="6" y="6"/>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54" name="Freeform 840"/>
            <p:cNvSpPr>
              <a:spLocks/>
            </p:cNvSpPr>
            <p:nvPr/>
          </p:nvSpPr>
          <p:spPr bwMode="auto">
            <a:xfrm>
              <a:off x="5317" y="1207"/>
              <a:ext cx="47" cy="18"/>
            </a:xfrm>
            <a:custGeom>
              <a:avLst/>
              <a:gdLst>
                <a:gd name="T0" fmla="*/ 0 w 47"/>
                <a:gd name="T1" fmla="*/ 18 h 18"/>
                <a:gd name="T2" fmla="*/ 6 w 47"/>
                <a:gd name="T3" fmla="*/ 12 h 18"/>
                <a:gd name="T4" fmla="*/ 12 w 47"/>
                <a:gd name="T5" fmla="*/ 12 h 18"/>
                <a:gd name="T6" fmla="*/ 17 w 47"/>
                <a:gd name="T7" fmla="*/ 6 h 18"/>
                <a:gd name="T8" fmla="*/ 29 w 47"/>
                <a:gd name="T9" fmla="*/ 6 h 18"/>
                <a:gd name="T10" fmla="*/ 35 w 47"/>
                <a:gd name="T11" fmla="*/ 0 h 18"/>
                <a:gd name="T12" fmla="*/ 41 w 47"/>
                <a:gd name="T13" fmla="*/ 0 h 18"/>
                <a:gd name="T14" fmla="*/ 47 w 47"/>
                <a:gd name="T15" fmla="*/ 0 h 18"/>
                <a:gd name="T16" fmla="*/ 47 w 47"/>
                <a:gd name="T17" fmla="*/ 6 h 18"/>
                <a:gd name="T18" fmla="*/ 47 w 47"/>
                <a:gd name="T19" fmla="*/ 6 h 18"/>
                <a:gd name="T20" fmla="*/ 41 w 47"/>
                <a:gd name="T21" fmla="*/ 12 h 18"/>
                <a:gd name="T22" fmla="*/ 35 w 47"/>
                <a:gd name="T23" fmla="*/ 12 h 18"/>
                <a:gd name="T24" fmla="*/ 29 w 47"/>
                <a:gd name="T25" fmla="*/ 12 h 18"/>
                <a:gd name="T26" fmla="*/ 23 w 47"/>
                <a:gd name="T27" fmla="*/ 12 h 18"/>
                <a:gd name="T28" fmla="*/ 12 w 47"/>
                <a:gd name="T29" fmla="*/ 18 h 18"/>
                <a:gd name="T30" fmla="*/ 6 w 47"/>
                <a:gd name="T31" fmla="*/ 18 h 18"/>
                <a:gd name="T32" fmla="*/ 0 w 47"/>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8"/>
                <a:gd name="T53" fmla="*/ 47 w 4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8">
                  <a:moveTo>
                    <a:pt x="0" y="18"/>
                  </a:moveTo>
                  <a:lnTo>
                    <a:pt x="6" y="12"/>
                  </a:lnTo>
                  <a:lnTo>
                    <a:pt x="12" y="12"/>
                  </a:lnTo>
                  <a:lnTo>
                    <a:pt x="17" y="6"/>
                  </a:lnTo>
                  <a:lnTo>
                    <a:pt x="29" y="6"/>
                  </a:lnTo>
                  <a:lnTo>
                    <a:pt x="35" y="0"/>
                  </a:lnTo>
                  <a:lnTo>
                    <a:pt x="41" y="0"/>
                  </a:lnTo>
                  <a:lnTo>
                    <a:pt x="47" y="0"/>
                  </a:lnTo>
                  <a:lnTo>
                    <a:pt x="47" y="6"/>
                  </a:lnTo>
                  <a:lnTo>
                    <a:pt x="41" y="12"/>
                  </a:lnTo>
                  <a:lnTo>
                    <a:pt x="35" y="12"/>
                  </a:lnTo>
                  <a:lnTo>
                    <a:pt x="29" y="12"/>
                  </a:lnTo>
                  <a:lnTo>
                    <a:pt x="23" y="12"/>
                  </a:lnTo>
                  <a:lnTo>
                    <a:pt x="12" y="18"/>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55" name="Freeform 841"/>
            <p:cNvSpPr>
              <a:spLocks/>
            </p:cNvSpPr>
            <p:nvPr/>
          </p:nvSpPr>
          <p:spPr bwMode="auto">
            <a:xfrm>
              <a:off x="5317" y="1177"/>
              <a:ext cx="47" cy="30"/>
            </a:xfrm>
            <a:custGeom>
              <a:avLst/>
              <a:gdLst>
                <a:gd name="T0" fmla="*/ 0 w 47"/>
                <a:gd name="T1" fmla="*/ 30 h 30"/>
                <a:gd name="T2" fmla="*/ 6 w 47"/>
                <a:gd name="T3" fmla="*/ 24 h 30"/>
                <a:gd name="T4" fmla="*/ 12 w 47"/>
                <a:gd name="T5" fmla="*/ 18 h 30"/>
                <a:gd name="T6" fmla="*/ 17 w 47"/>
                <a:gd name="T7" fmla="*/ 18 h 30"/>
                <a:gd name="T8" fmla="*/ 23 w 47"/>
                <a:gd name="T9" fmla="*/ 12 h 30"/>
                <a:gd name="T10" fmla="*/ 29 w 47"/>
                <a:gd name="T11" fmla="*/ 6 h 30"/>
                <a:gd name="T12" fmla="*/ 35 w 47"/>
                <a:gd name="T13" fmla="*/ 6 h 30"/>
                <a:gd name="T14" fmla="*/ 41 w 47"/>
                <a:gd name="T15" fmla="*/ 0 h 30"/>
                <a:gd name="T16" fmla="*/ 47 w 47"/>
                <a:gd name="T17" fmla="*/ 6 h 30"/>
                <a:gd name="T18" fmla="*/ 47 w 47"/>
                <a:gd name="T19" fmla="*/ 6 h 30"/>
                <a:gd name="T20" fmla="*/ 41 w 47"/>
                <a:gd name="T21" fmla="*/ 12 h 30"/>
                <a:gd name="T22" fmla="*/ 35 w 47"/>
                <a:gd name="T23" fmla="*/ 12 h 30"/>
                <a:gd name="T24" fmla="*/ 29 w 47"/>
                <a:gd name="T25" fmla="*/ 18 h 30"/>
                <a:gd name="T26" fmla="*/ 23 w 47"/>
                <a:gd name="T27" fmla="*/ 24 h 30"/>
                <a:gd name="T28" fmla="*/ 17 w 47"/>
                <a:gd name="T29" fmla="*/ 24 h 30"/>
                <a:gd name="T30" fmla="*/ 6 w 47"/>
                <a:gd name="T31" fmla="*/ 30 h 30"/>
                <a:gd name="T32" fmla="*/ 0 w 47"/>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30"/>
                <a:gd name="T53" fmla="*/ 47 w 47"/>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30">
                  <a:moveTo>
                    <a:pt x="0" y="30"/>
                  </a:moveTo>
                  <a:lnTo>
                    <a:pt x="6" y="24"/>
                  </a:lnTo>
                  <a:lnTo>
                    <a:pt x="12" y="18"/>
                  </a:lnTo>
                  <a:lnTo>
                    <a:pt x="17" y="18"/>
                  </a:lnTo>
                  <a:lnTo>
                    <a:pt x="23" y="12"/>
                  </a:lnTo>
                  <a:lnTo>
                    <a:pt x="29" y="6"/>
                  </a:lnTo>
                  <a:lnTo>
                    <a:pt x="35" y="6"/>
                  </a:lnTo>
                  <a:lnTo>
                    <a:pt x="41" y="0"/>
                  </a:lnTo>
                  <a:lnTo>
                    <a:pt x="47" y="6"/>
                  </a:lnTo>
                  <a:lnTo>
                    <a:pt x="41" y="12"/>
                  </a:lnTo>
                  <a:lnTo>
                    <a:pt x="35" y="12"/>
                  </a:lnTo>
                  <a:lnTo>
                    <a:pt x="29" y="18"/>
                  </a:lnTo>
                  <a:lnTo>
                    <a:pt x="23" y="24"/>
                  </a:lnTo>
                  <a:lnTo>
                    <a:pt x="17" y="24"/>
                  </a:lnTo>
                  <a:lnTo>
                    <a:pt x="6" y="30"/>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56" name="Freeform 842"/>
            <p:cNvSpPr>
              <a:spLocks/>
            </p:cNvSpPr>
            <p:nvPr/>
          </p:nvSpPr>
          <p:spPr bwMode="auto">
            <a:xfrm>
              <a:off x="5317" y="1159"/>
              <a:ext cx="41" cy="30"/>
            </a:xfrm>
            <a:custGeom>
              <a:avLst/>
              <a:gdLst>
                <a:gd name="T0" fmla="*/ 0 w 41"/>
                <a:gd name="T1" fmla="*/ 30 h 30"/>
                <a:gd name="T2" fmla="*/ 6 w 41"/>
                <a:gd name="T3" fmla="*/ 30 h 30"/>
                <a:gd name="T4" fmla="*/ 12 w 41"/>
                <a:gd name="T5" fmla="*/ 24 h 30"/>
                <a:gd name="T6" fmla="*/ 17 w 41"/>
                <a:gd name="T7" fmla="*/ 18 h 30"/>
                <a:gd name="T8" fmla="*/ 23 w 41"/>
                <a:gd name="T9" fmla="*/ 12 h 30"/>
                <a:gd name="T10" fmla="*/ 29 w 41"/>
                <a:gd name="T11" fmla="*/ 6 h 30"/>
                <a:gd name="T12" fmla="*/ 29 w 41"/>
                <a:gd name="T13" fmla="*/ 0 h 30"/>
                <a:gd name="T14" fmla="*/ 35 w 41"/>
                <a:gd name="T15" fmla="*/ 0 h 30"/>
                <a:gd name="T16" fmla="*/ 41 w 41"/>
                <a:gd name="T17" fmla="*/ 0 h 30"/>
                <a:gd name="T18" fmla="*/ 41 w 41"/>
                <a:gd name="T19" fmla="*/ 0 h 30"/>
                <a:gd name="T20" fmla="*/ 35 w 41"/>
                <a:gd name="T21" fmla="*/ 6 h 30"/>
                <a:gd name="T22" fmla="*/ 29 w 41"/>
                <a:gd name="T23" fmla="*/ 12 h 30"/>
                <a:gd name="T24" fmla="*/ 23 w 41"/>
                <a:gd name="T25" fmla="*/ 18 h 30"/>
                <a:gd name="T26" fmla="*/ 17 w 41"/>
                <a:gd name="T27" fmla="*/ 24 h 30"/>
                <a:gd name="T28" fmla="*/ 12 w 41"/>
                <a:gd name="T29" fmla="*/ 30 h 30"/>
                <a:gd name="T30" fmla="*/ 6 w 41"/>
                <a:gd name="T31" fmla="*/ 30 h 30"/>
                <a:gd name="T32" fmla="*/ 0 w 41"/>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30"/>
                <a:gd name="T53" fmla="*/ 41 w 4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30">
                  <a:moveTo>
                    <a:pt x="0" y="30"/>
                  </a:moveTo>
                  <a:lnTo>
                    <a:pt x="6" y="30"/>
                  </a:lnTo>
                  <a:lnTo>
                    <a:pt x="12" y="24"/>
                  </a:lnTo>
                  <a:lnTo>
                    <a:pt x="17" y="18"/>
                  </a:lnTo>
                  <a:lnTo>
                    <a:pt x="23" y="12"/>
                  </a:lnTo>
                  <a:lnTo>
                    <a:pt x="29" y="6"/>
                  </a:lnTo>
                  <a:lnTo>
                    <a:pt x="29" y="0"/>
                  </a:lnTo>
                  <a:lnTo>
                    <a:pt x="35" y="0"/>
                  </a:lnTo>
                  <a:lnTo>
                    <a:pt x="41" y="0"/>
                  </a:lnTo>
                  <a:lnTo>
                    <a:pt x="35" y="6"/>
                  </a:lnTo>
                  <a:lnTo>
                    <a:pt x="29" y="12"/>
                  </a:lnTo>
                  <a:lnTo>
                    <a:pt x="23" y="18"/>
                  </a:lnTo>
                  <a:lnTo>
                    <a:pt x="17" y="24"/>
                  </a:lnTo>
                  <a:lnTo>
                    <a:pt x="12" y="30"/>
                  </a:lnTo>
                  <a:lnTo>
                    <a:pt x="6" y="30"/>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57" name="Freeform 843"/>
            <p:cNvSpPr>
              <a:spLocks/>
            </p:cNvSpPr>
            <p:nvPr/>
          </p:nvSpPr>
          <p:spPr bwMode="auto">
            <a:xfrm>
              <a:off x="5317" y="1147"/>
              <a:ext cx="35" cy="30"/>
            </a:xfrm>
            <a:custGeom>
              <a:avLst/>
              <a:gdLst>
                <a:gd name="T0" fmla="*/ 35 w 35"/>
                <a:gd name="T1" fmla="*/ 0 h 30"/>
                <a:gd name="T2" fmla="*/ 35 w 35"/>
                <a:gd name="T3" fmla="*/ 0 h 30"/>
                <a:gd name="T4" fmla="*/ 29 w 35"/>
                <a:gd name="T5" fmla="*/ 6 h 30"/>
                <a:gd name="T6" fmla="*/ 23 w 35"/>
                <a:gd name="T7" fmla="*/ 6 h 30"/>
                <a:gd name="T8" fmla="*/ 23 w 35"/>
                <a:gd name="T9" fmla="*/ 12 h 30"/>
                <a:gd name="T10" fmla="*/ 17 w 35"/>
                <a:gd name="T11" fmla="*/ 18 h 30"/>
                <a:gd name="T12" fmla="*/ 12 w 35"/>
                <a:gd name="T13" fmla="*/ 18 h 30"/>
                <a:gd name="T14" fmla="*/ 6 w 35"/>
                <a:gd name="T15" fmla="*/ 24 h 30"/>
                <a:gd name="T16" fmla="*/ 0 w 35"/>
                <a:gd name="T17" fmla="*/ 30 h 30"/>
                <a:gd name="T18" fmla="*/ 6 w 35"/>
                <a:gd name="T19" fmla="*/ 24 h 30"/>
                <a:gd name="T20" fmla="*/ 6 w 35"/>
                <a:gd name="T21" fmla="*/ 18 h 30"/>
                <a:gd name="T22" fmla="*/ 12 w 35"/>
                <a:gd name="T23" fmla="*/ 12 h 30"/>
                <a:gd name="T24" fmla="*/ 17 w 35"/>
                <a:gd name="T25" fmla="*/ 6 h 30"/>
                <a:gd name="T26" fmla="*/ 23 w 35"/>
                <a:gd name="T27" fmla="*/ 0 h 30"/>
                <a:gd name="T28" fmla="*/ 29 w 35"/>
                <a:gd name="T29" fmla="*/ 0 h 30"/>
                <a:gd name="T30" fmla="*/ 29 w 35"/>
                <a:gd name="T31" fmla="*/ 0 h 30"/>
                <a:gd name="T32" fmla="*/ 35 w 35"/>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0"/>
                  </a:moveTo>
                  <a:lnTo>
                    <a:pt x="35" y="0"/>
                  </a:lnTo>
                  <a:lnTo>
                    <a:pt x="29" y="6"/>
                  </a:lnTo>
                  <a:lnTo>
                    <a:pt x="23" y="6"/>
                  </a:lnTo>
                  <a:lnTo>
                    <a:pt x="23" y="12"/>
                  </a:lnTo>
                  <a:lnTo>
                    <a:pt x="17" y="18"/>
                  </a:lnTo>
                  <a:lnTo>
                    <a:pt x="12" y="18"/>
                  </a:lnTo>
                  <a:lnTo>
                    <a:pt x="6" y="24"/>
                  </a:lnTo>
                  <a:lnTo>
                    <a:pt x="0" y="30"/>
                  </a:lnTo>
                  <a:lnTo>
                    <a:pt x="6" y="24"/>
                  </a:lnTo>
                  <a:lnTo>
                    <a:pt x="6" y="18"/>
                  </a:lnTo>
                  <a:lnTo>
                    <a:pt x="12" y="12"/>
                  </a:lnTo>
                  <a:lnTo>
                    <a:pt x="17" y="6"/>
                  </a:lnTo>
                  <a:lnTo>
                    <a:pt x="23" y="0"/>
                  </a:lnTo>
                  <a:lnTo>
                    <a:pt x="29" y="0"/>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58" name="Freeform 844"/>
            <p:cNvSpPr>
              <a:spLocks/>
            </p:cNvSpPr>
            <p:nvPr/>
          </p:nvSpPr>
          <p:spPr bwMode="auto">
            <a:xfrm>
              <a:off x="5251" y="986"/>
              <a:ext cx="42" cy="155"/>
            </a:xfrm>
            <a:custGeom>
              <a:avLst/>
              <a:gdLst>
                <a:gd name="T0" fmla="*/ 6 w 42"/>
                <a:gd name="T1" fmla="*/ 155 h 155"/>
                <a:gd name="T2" fmla="*/ 0 w 42"/>
                <a:gd name="T3" fmla="*/ 155 h 155"/>
                <a:gd name="T4" fmla="*/ 0 w 42"/>
                <a:gd name="T5" fmla="*/ 155 h 155"/>
                <a:gd name="T6" fmla="*/ 0 w 42"/>
                <a:gd name="T7" fmla="*/ 155 h 155"/>
                <a:gd name="T8" fmla="*/ 0 w 42"/>
                <a:gd name="T9" fmla="*/ 149 h 155"/>
                <a:gd name="T10" fmla="*/ 18 w 42"/>
                <a:gd name="T11" fmla="*/ 131 h 155"/>
                <a:gd name="T12" fmla="*/ 24 w 42"/>
                <a:gd name="T13" fmla="*/ 113 h 155"/>
                <a:gd name="T14" fmla="*/ 30 w 42"/>
                <a:gd name="T15" fmla="*/ 89 h 155"/>
                <a:gd name="T16" fmla="*/ 36 w 42"/>
                <a:gd name="T17" fmla="*/ 71 h 155"/>
                <a:gd name="T18" fmla="*/ 30 w 42"/>
                <a:gd name="T19" fmla="*/ 47 h 155"/>
                <a:gd name="T20" fmla="*/ 30 w 42"/>
                <a:gd name="T21" fmla="*/ 29 h 155"/>
                <a:gd name="T22" fmla="*/ 24 w 42"/>
                <a:gd name="T23" fmla="*/ 12 h 155"/>
                <a:gd name="T24" fmla="*/ 24 w 42"/>
                <a:gd name="T25" fmla="*/ 0 h 155"/>
                <a:gd name="T26" fmla="*/ 30 w 42"/>
                <a:gd name="T27" fmla="*/ 12 h 155"/>
                <a:gd name="T28" fmla="*/ 36 w 42"/>
                <a:gd name="T29" fmla="*/ 23 h 155"/>
                <a:gd name="T30" fmla="*/ 42 w 42"/>
                <a:gd name="T31" fmla="*/ 47 h 155"/>
                <a:gd name="T32" fmla="*/ 42 w 42"/>
                <a:gd name="T33" fmla="*/ 71 h 155"/>
                <a:gd name="T34" fmla="*/ 36 w 42"/>
                <a:gd name="T35" fmla="*/ 95 h 155"/>
                <a:gd name="T36" fmla="*/ 30 w 42"/>
                <a:gd name="T37" fmla="*/ 119 h 155"/>
                <a:gd name="T38" fmla="*/ 18 w 42"/>
                <a:gd name="T39" fmla="*/ 143 h 155"/>
                <a:gd name="T40" fmla="*/ 6 w 42"/>
                <a:gd name="T41" fmla="*/ 155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55"/>
                <a:gd name="T65" fmla="*/ 42 w 42"/>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55">
                  <a:moveTo>
                    <a:pt x="6" y="155"/>
                  </a:moveTo>
                  <a:lnTo>
                    <a:pt x="0" y="155"/>
                  </a:lnTo>
                  <a:lnTo>
                    <a:pt x="0" y="149"/>
                  </a:lnTo>
                  <a:lnTo>
                    <a:pt x="18" y="131"/>
                  </a:lnTo>
                  <a:lnTo>
                    <a:pt x="24" y="113"/>
                  </a:lnTo>
                  <a:lnTo>
                    <a:pt x="30" y="89"/>
                  </a:lnTo>
                  <a:lnTo>
                    <a:pt x="36" y="71"/>
                  </a:lnTo>
                  <a:lnTo>
                    <a:pt x="30" y="47"/>
                  </a:lnTo>
                  <a:lnTo>
                    <a:pt x="30" y="29"/>
                  </a:lnTo>
                  <a:lnTo>
                    <a:pt x="24" y="12"/>
                  </a:lnTo>
                  <a:lnTo>
                    <a:pt x="24" y="0"/>
                  </a:lnTo>
                  <a:lnTo>
                    <a:pt x="30" y="12"/>
                  </a:lnTo>
                  <a:lnTo>
                    <a:pt x="36" y="23"/>
                  </a:lnTo>
                  <a:lnTo>
                    <a:pt x="42" y="47"/>
                  </a:lnTo>
                  <a:lnTo>
                    <a:pt x="42" y="71"/>
                  </a:lnTo>
                  <a:lnTo>
                    <a:pt x="36" y="95"/>
                  </a:lnTo>
                  <a:lnTo>
                    <a:pt x="30" y="119"/>
                  </a:lnTo>
                  <a:lnTo>
                    <a:pt x="18" y="143"/>
                  </a:lnTo>
                  <a:lnTo>
                    <a:pt x="6" y="1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59" name="Freeform 845"/>
            <p:cNvSpPr>
              <a:spLocks/>
            </p:cNvSpPr>
            <p:nvPr/>
          </p:nvSpPr>
          <p:spPr bwMode="auto">
            <a:xfrm>
              <a:off x="5251" y="986"/>
              <a:ext cx="30" cy="23"/>
            </a:xfrm>
            <a:custGeom>
              <a:avLst/>
              <a:gdLst>
                <a:gd name="T0" fmla="*/ 30 w 30"/>
                <a:gd name="T1" fmla="*/ 23 h 23"/>
                <a:gd name="T2" fmla="*/ 30 w 30"/>
                <a:gd name="T3" fmla="*/ 17 h 23"/>
                <a:gd name="T4" fmla="*/ 24 w 30"/>
                <a:gd name="T5" fmla="*/ 12 h 23"/>
                <a:gd name="T6" fmla="*/ 18 w 30"/>
                <a:gd name="T7" fmla="*/ 12 h 23"/>
                <a:gd name="T8" fmla="*/ 12 w 30"/>
                <a:gd name="T9" fmla="*/ 6 h 23"/>
                <a:gd name="T10" fmla="*/ 6 w 30"/>
                <a:gd name="T11" fmla="*/ 6 h 23"/>
                <a:gd name="T12" fmla="*/ 6 w 30"/>
                <a:gd name="T13" fmla="*/ 0 h 23"/>
                <a:gd name="T14" fmla="*/ 0 w 30"/>
                <a:gd name="T15" fmla="*/ 0 h 23"/>
                <a:gd name="T16" fmla="*/ 0 w 30"/>
                <a:gd name="T17" fmla="*/ 6 h 23"/>
                <a:gd name="T18" fmla="*/ 0 w 30"/>
                <a:gd name="T19" fmla="*/ 6 h 23"/>
                <a:gd name="T20" fmla="*/ 0 w 30"/>
                <a:gd name="T21" fmla="*/ 6 h 23"/>
                <a:gd name="T22" fmla="*/ 6 w 30"/>
                <a:gd name="T23" fmla="*/ 6 h 23"/>
                <a:gd name="T24" fmla="*/ 12 w 30"/>
                <a:gd name="T25" fmla="*/ 12 h 23"/>
                <a:gd name="T26" fmla="*/ 18 w 30"/>
                <a:gd name="T27" fmla="*/ 12 h 23"/>
                <a:gd name="T28" fmla="*/ 24 w 30"/>
                <a:gd name="T29" fmla="*/ 17 h 23"/>
                <a:gd name="T30" fmla="*/ 30 w 30"/>
                <a:gd name="T31" fmla="*/ 17 h 23"/>
                <a:gd name="T32" fmla="*/ 30 w 30"/>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3"/>
                <a:gd name="T53" fmla="*/ 30 w 30"/>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3">
                  <a:moveTo>
                    <a:pt x="30" y="23"/>
                  </a:moveTo>
                  <a:lnTo>
                    <a:pt x="30" y="17"/>
                  </a:lnTo>
                  <a:lnTo>
                    <a:pt x="24" y="12"/>
                  </a:lnTo>
                  <a:lnTo>
                    <a:pt x="18" y="12"/>
                  </a:lnTo>
                  <a:lnTo>
                    <a:pt x="12" y="6"/>
                  </a:lnTo>
                  <a:lnTo>
                    <a:pt x="6" y="6"/>
                  </a:lnTo>
                  <a:lnTo>
                    <a:pt x="6" y="0"/>
                  </a:lnTo>
                  <a:lnTo>
                    <a:pt x="0" y="0"/>
                  </a:lnTo>
                  <a:lnTo>
                    <a:pt x="0" y="6"/>
                  </a:lnTo>
                  <a:lnTo>
                    <a:pt x="6" y="6"/>
                  </a:lnTo>
                  <a:lnTo>
                    <a:pt x="12" y="12"/>
                  </a:lnTo>
                  <a:lnTo>
                    <a:pt x="18" y="12"/>
                  </a:lnTo>
                  <a:lnTo>
                    <a:pt x="24" y="17"/>
                  </a:lnTo>
                  <a:lnTo>
                    <a:pt x="30" y="17"/>
                  </a:lnTo>
                  <a:lnTo>
                    <a:pt x="30"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60" name="Freeform 846"/>
            <p:cNvSpPr>
              <a:spLocks/>
            </p:cNvSpPr>
            <p:nvPr/>
          </p:nvSpPr>
          <p:spPr bwMode="auto">
            <a:xfrm>
              <a:off x="5251" y="998"/>
              <a:ext cx="36" cy="23"/>
            </a:xfrm>
            <a:custGeom>
              <a:avLst/>
              <a:gdLst>
                <a:gd name="T0" fmla="*/ 0 w 36"/>
                <a:gd name="T1" fmla="*/ 0 h 23"/>
                <a:gd name="T2" fmla="*/ 0 w 36"/>
                <a:gd name="T3" fmla="*/ 0 h 23"/>
                <a:gd name="T4" fmla="*/ 6 w 36"/>
                <a:gd name="T5" fmla="*/ 0 h 23"/>
                <a:gd name="T6" fmla="*/ 6 w 36"/>
                <a:gd name="T7" fmla="*/ 0 h 23"/>
                <a:gd name="T8" fmla="*/ 12 w 36"/>
                <a:gd name="T9" fmla="*/ 5 h 23"/>
                <a:gd name="T10" fmla="*/ 18 w 36"/>
                <a:gd name="T11" fmla="*/ 5 h 23"/>
                <a:gd name="T12" fmla="*/ 24 w 36"/>
                <a:gd name="T13" fmla="*/ 11 h 23"/>
                <a:gd name="T14" fmla="*/ 30 w 36"/>
                <a:gd name="T15" fmla="*/ 17 h 23"/>
                <a:gd name="T16" fmla="*/ 36 w 36"/>
                <a:gd name="T17" fmla="*/ 23 h 23"/>
                <a:gd name="T18" fmla="*/ 30 w 36"/>
                <a:gd name="T19" fmla="*/ 17 h 23"/>
                <a:gd name="T20" fmla="*/ 24 w 36"/>
                <a:gd name="T21" fmla="*/ 17 h 23"/>
                <a:gd name="T22" fmla="*/ 18 w 36"/>
                <a:gd name="T23" fmla="*/ 11 h 23"/>
                <a:gd name="T24" fmla="*/ 12 w 36"/>
                <a:gd name="T25" fmla="*/ 11 h 23"/>
                <a:gd name="T26" fmla="*/ 6 w 36"/>
                <a:gd name="T27" fmla="*/ 5 h 23"/>
                <a:gd name="T28" fmla="*/ 0 w 36"/>
                <a:gd name="T29" fmla="*/ 5 h 23"/>
                <a:gd name="T30" fmla="*/ 0 w 36"/>
                <a:gd name="T31" fmla="*/ 0 h 23"/>
                <a:gd name="T32" fmla="*/ 0 w 36"/>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3"/>
                <a:gd name="T53" fmla="*/ 36 w 36"/>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3">
                  <a:moveTo>
                    <a:pt x="0" y="0"/>
                  </a:moveTo>
                  <a:lnTo>
                    <a:pt x="0" y="0"/>
                  </a:lnTo>
                  <a:lnTo>
                    <a:pt x="6" y="0"/>
                  </a:lnTo>
                  <a:lnTo>
                    <a:pt x="12" y="5"/>
                  </a:lnTo>
                  <a:lnTo>
                    <a:pt x="18" y="5"/>
                  </a:lnTo>
                  <a:lnTo>
                    <a:pt x="24" y="11"/>
                  </a:lnTo>
                  <a:lnTo>
                    <a:pt x="30" y="17"/>
                  </a:lnTo>
                  <a:lnTo>
                    <a:pt x="36" y="23"/>
                  </a:lnTo>
                  <a:lnTo>
                    <a:pt x="30" y="17"/>
                  </a:lnTo>
                  <a:lnTo>
                    <a:pt x="24" y="17"/>
                  </a:lnTo>
                  <a:lnTo>
                    <a:pt x="18" y="11"/>
                  </a:lnTo>
                  <a:lnTo>
                    <a:pt x="12" y="11"/>
                  </a:lnTo>
                  <a:lnTo>
                    <a:pt x="6" y="5"/>
                  </a:lnTo>
                  <a:lnTo>
                    <a:pt x="0"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61" name="Freeform 847"/>
            <p:cNvSpPr>
              <a:spLocks/>
            </p:cNvSpPr>
            <p:nvPr/>
          </p:nvSpPr>
          <p:spPr bwMode="auto">
            <a:xfrm>
              <a:off x="5239" y="1021"/>
              <a:ext cx="48" cy="30"/>
            </a:xfrm>
            <a:custGeom>
              <a:avLst/>
              <a:gdLst>
                <a:gd name="T0" fmla="*/ 0 w 48"/>
                <a:gd name="T1" fmla="*/ 0 h 30"/>
                <a:gd name="T2" fmla="*/ 6 w 48"/>
                <a:gd name="T3" fmla="*/ 0 h 30"/>
                <a:gd name="T4" fmla="*/ 12 w 48"/>
                <a:gd name="T5" fmla="*/ 0 h 30"/>
                <a:gd name="T6" fmla="*/ 18 w 48"/>
                <a:gd name="T7" fmla="*/ 6 h 30"/>
                <a:gd name="T8" fmla="*/ 24 w 48"/>
                <a:gd name="T9" fmla="*/ 6 h 30"/>
                <a:gd name="T10" fmla="*/ 30 w 48"/>
                <a:gd name="T11" fmla="*/ 12 h 30"/>
                <a:gd name="T12" fmla="*/ 42 w 48"/>
                <a:gd name="T13" fmla="*/ 18 h 30"/>
                <a:gd name="T14" fmla="*/ 48 w 48"/>
                <a:gd name="T15" fmla="*/ 24 h 30"/>
                <a:gd name="T16" fmla="*/ 48 w 48"/>
                <a:gd name="T17" fmla="*/ 30 h 30"/>
                <a:gd name="T18" fmla="*/ 48 w 48"/>
                <a:gd name="T19" fmla="*/ 30 h 30"/>
                <a:gd name="T20" fmla="*/ 42 w 48"/>
                <a:gd name="T21" fmla="*/ 24 h 30"/>
                <a:gd name="T22" fmla="*/ 30 w 48"/>
                <a:gd name="T23" fmla="*/ 18 h 30"/>
                <a:gd name="T24" fmla="*/ 24 w 48"/>
                <a:gd name="T25" fmla="*/ 18 h 30"/>
                <a:gd name="T26" fmla="*/ 12 w 48"/>
                <a:gd name="T27" fmla="*/ 12 h 30"/>
                <a:gd name="T28" fmla="*/ 6 w 48"/>
                <a:gd name="T29" fmla="*/ 6 h 30"/>
                <a:gd name="T30" fmla="*/ 6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6" y="0"/>
                  </a:lnTo>
                  <a:lnTo>
                    <a:pt x="12" y="0"/>
                  </a:lnTo>
                  <a:lnTo>
                    <a:pt x="18" y="6"/>
                  </a:lnTo>
                  <a:lnTo>
                    <a:pt x="24" y="6"/>
                  </a:lnTo>
                  <a:lnTo>
                    <a:pt x="30" y="12"/>
                  </a:lnTo>
                  <a:lnTo>
                    <a:pt x="42" y="18"/>
                  </a:lnTo>
                  <a:lnTo>
                    <a:pt x="48" y="24"/>
                  </a:lnTo>
                  <a:lnTo>
                    <a:pt x="48" y="30"/>
                  </a:lnTo>
                  <a:lnTo>
                    <a:pt x="42" y="24"/>
                  </a:lnTo>
                  <a:lnTo>
                    <a:pt x="30" y="18"/>
                  </a:lnTo>
                  <a:lnTo>
                    <a:pt x="24" y="18"/>
                  </a:lnTo>
                  <a:lnTo>
                    <a:pt x="12" y="12"/>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62" name="Freeform 848"/>
            <p:cNvSpPr>
              <a:spLocks/>
            </p:cNvSpPr>
            <p:nvPr/>
          </p:nvSpPr>
          <p:spPr bwMode="auto">
            <a:xfrm>
              <a:off x="5233" y="1045"/>
              <a:ext cx="54" cy="36"/>
            </a:xfrm>
            <a:custGeom>
              <a:avLst/>
              <a:gdLst>
                <a:gd name="T0" fmla="*/ 0 w 54"/>
                <a:gd name="T1" fmla="*/ 0 h 36"/>
                <a:gd name="T2" fmla="*/ 6 w 54"/>
                <a:gd name="T3" fmla="*/ 0 h 36"/>
                <a:gd name="T4" fmla="*/ 12 w 54"/>
                <a:gd name="T5" fmla="*/ 0 h 36"/>
                <a:gd name="T6" fmla="*/ 18 w 54"/>
                <a:gd name="T7" fmla="*/ 6 h 36"/>
                <a:gd name="T8" fmla="*/ 24 w 54"/>
                <a:gd name="T9" fmla="*/ 12 h 36"/>
                <a:gd name="T10" fmla="*/ 36 w 54"/>
                <a:gd name="T11" fmla="*/ 18 h 36"/>
                <a:gd name="T12" fmla="*/ 42 w 54"/>
                <a:gd name="T13" fmla="*/ 24 h 36"/>
                <a:gd name="T14" fmla="*/ 48 w 54"/>
                <a:gd name="T15" fmla="*/ 30 h 36"/>
                <a:gd name="T16" fmla="*/ 54 w 54"/>
                <a:gd name="T17" fmla="*/ 36 h 36"/>
                <a:gd name="T18" fmla="*/ 48 w 54"/>
                <a:gd name="T19" fmla="*/ 30 h 36"/>
                <a:gd name="T20" fmla="*/ 42 w 54"/>
                <a:gd name="T21" fmla="*/ 30 h 36"/>
                <a:gd name="T22" fmla="*/ 36 w 54"/>
                <a:gd name="T23" fmla="*/ 24 h 36"/>
                <a:gd name="T24" fmla="*/ 24 w 54"/>
                <a:gd name="T25" fmla="*/ 18 h 36"/>
                <a:gd name="T26" fmla="*/ 12 w 54"/>
                <a:gd name="T27" fmla="*/ 12 h 36"/>
                <a:gd name="T28" fmla="*/ 6 w 54"/>
                <a:gd name="T29" fmla="*/ 6 h 36"/>
                <a:gd name="T30" fmla="*/ 0 w 54"/>
                <a:gd name="T31" fmla="*/ 6 h 36"/>
                <a:gd name="T32" fmla="*/ 0 w 5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0" y="0"/>
                  </a:moveTo>
                  <a:lnTo>
                    <a:pt x="6" y="0"/>
                  </a:lnTo>
                  <a:lnTo>
                    <a:pt x="12" y="0"/>
                  </a:lnTo>
                  <a:lnTo>
                    <a:pt x="18" y="6"/>
                  </a:lnTo>
                  <a:lnTo>
                    <a:pt x="24" y="12"/>
                  </a:lnTo>
                  <a:lnTo>
                    <a:pt x="36" y="18"/>
                  </a:lnTo>
                  <a:lnTo>
                    <a:pt x="42" y="24"/>
                  </a:lnTo>
                  <a:lnTo>
                    <a:pt x="48" y="30"/>
                  </a:lnTo>
                  <a:lnTo>
                    <a:pt x="54" y="36"/>
                  </a:lnTo>
                  <a:lnTo>
                    <a:pt x="48" y="30"/>
                  </a:lnTo>
                  <a:lnTo>
                    <a:pt x="42" y="30"/>
                  </a:lnTo>
                  <a:lnTo>
                    <a:pt x="36" y="24"/>
                  </a:lnTo>
                  <a:lnTo>
                    <a:pt x="24" y="18"/>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63" name="Freeform 849"/>
            <p:cNvSpPr>
              <a:spLocks/>
            </p:cNvSpPr>
            <p:nvPr/>
          </p:nvSpPr>
          <p:spPr bwMode="auto">
            <a:xfrm>
              <a:off x="5239" y="1063"/>
              <a:ext cx="42" cy="36"/>
            </a:xfrm>
            <a:custGeom>
              <a:avLst/>
              <a:gdLst>
                <a:gd name="T0" fmla="*/ 0 w 42"/>
                <a:gd name="T1" fmla="*/ 0 h 36"/>
                <a:gd name="T2" fmla="*/ 0 w 42"/>
                <a:gd name="T3" fmla="*/ 0 h 36"/>
                <a:gd name="T4" fmla="*/ 6 w 42"/>
                <a:gd name="T5" fmla="*/ 0 h 36"/>
                <a:gd name="T6" fmla="*/ 12 w 42"/>
                <a:gd name="T7" fmla="*/ 6 h 36"/>
                <a:gd name="T8" fmla="*/ 18 w 42"/>
                <a:gd name="T9" fmla="*/ 12 h 36"/>
                <a:gd name="T10" fmla="*/ 30 w 42"/>
                <a:gd name="T11" fmla="*/ 18 h 36"/>
                <a:gd name="T12" fmla="*/ 36 w 42"/>
                <a:gd name="T13" fmla="*/ 24 h 36"/>
                <a:gd name="T14" fmla="*/ 42 w 42"/>
                <a:gd name="T15" fmla="*/ 30 h 36"/>
                <a:gd name="T16" fmla="*/ 42 w 42"/>
                <a:gd name="T17" fmla="*/ 36 h 36"/>
                <a:gd name="T18" fmla="*/ 36 w 42"/>
                <a:gd name="T19" fmla="*/ 36 h 36"/>
                <a:gd name="T20" fmla="*/ 30 w 42"/>
                <a:gd name="T21" fmla="*/ 30 h 36"/>
                <a:gd name="T22" fmla="*/ 24 w 42"/>
                <a:gd name="T23" fmla="*/ 24 h 36"/>
                <a:gd name="T24" fmla="*/ 18 w 42"/>
                <a:gd name="T25" fmla="*/ 18 h 36"/>
                <a:gd name="T26" fmla="*/ 6 w 42"/>
                <a:gd name="T27" fmla="*/ 12 h 36"/>
                <a:gd name="T28" fmla="*/ 6 w 42"/>
                <a:gd name="T29" fmla="*/ 6 h 36"/>
                <a:gd name="T30" fmla="*/ 0 w 42"/>
                <a:gd name="T31" fmla="*/ 0 h 36"/>
                <a:gd name="T32" fmla="*/ 0 w 4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0" y="0"/>
                  </a:moveTo>
                  <a:lnTo>
                    <a:pt x="0" y="0"/>
                  </a:lnTo>
                  <a:lnTo>
                    <a:pt x="6" y="0"/>
                  </a:lnTo>
                  <a:lnTo>
                    <a:pt x="12" y="6"/>
                  </a:lnTo>
                  <a:lnTo>
                    <a:pt x="18" y="12"/>
                  </a:lnTo>
                  <a:lnTo>
                    <a:pt x="30" y="18"/>
                  </a:lnTo>
                  <a:lnTo>
                    <a:pt x="36" y="24"/>
                  </a:lnTo>
                  <a:lnTo>
                    <a:pt x="42" y="30"/>
                  </a:lnTo>
                  <a:lnTo>
                    <a:pt x="42" y="36"/>
                  </a:lnTo>
                  <a:lnTo>
                    <a:pt x="36" y="36"/>
                  </a:lnTo>
                  <a:lnTo>
                    <a:pt x="30" y="30"/>
                  </a:lnTo>
                  <a:lnTo>
                    <a:pt x="24" y="24"/>
                  </a:lnTo>
                  <a:lnTo>
                    <a:pt x="18" y="18"/>
                  </a:lnTo>
                  <a:lnTo>
                    <a:pt x="6"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64" name="Freeform 850"/>
            <p:cNvSpPr>
              <a:spLocks/>
            </p:cNvSpPr>
            <p:nvPr/>
          </p:nvSpPr>
          <p:spPr bwMode="auto">
            <a:xfrm>
              <a:off x="5239" y="1081"/>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2 h 30"/>
                <a:gd name="T12" fmla="*/ 30 w 36"/>
                <a:gd name="T13" fmla="*/ 18 h 30"/>
                <a:gd name="T14" fmla="*/ 30 w 36"/>
                <a:gd name="T15" fmla="*/ 24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2"/>
                  </a:lnTo>
                  <a:lnTo>
                    <a:pt x="30" y="18"/>
                  </a:lnTo>
                  <a:lnTo>
                    <a:pt x="30" y="24"/>
                  </a:lnTo>
                  <a:lnTo>
                    <a:pt x="36" y="30"/>
                  </a:lnTo>
                  <a:lnTo>
                    <a:pt x="30" y="30"/>
                  </a:lnTo>
                  <a:lnTo>
                    <a:pt x="24" y="24"/>
                  </a:lnTo>
                  <a:lnTo>
                    <a:pt x="18" y="18"/>
                  </a:lnTo>
                  <a:lnTo>
                    <a:pt x="12" y="18"/>
                  </a:lnTo>
                  <a:lnTo>
                    <a:pt x="6"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65" name="Freeform 851"/>
            <p:cNvSpPr>
              <a:spLocks/>
            </p:cNvSpPr>
            <p:nvPr/>
          </p:nvSpPr>
          <p:spPr bwMode="auto">
            <a:xfrm>
              <a:off x="5239" y="1099"/>
              <a:ext cx="24" cy="30"/>
            </a:xfrm>
            <a:custGeom>
              <a:avLst/>
              <a:gdLst>
                <a:gd name="T0" fmla="*/ 0 w 24"/>
                <a:gd name="T1" fmla="*/ 0 h 30"/>
                <a:gd name="T2" fmla="*/ 0 w 24"/>
                <a:gd name="T3" fmla="*/ 0 h 30"/>
                <a:gd name="T4" fmla="*/ 6 w 24"/>
                <a:gd name="T5" fmla="*/ 6 h 30"/>
                <a:gd name="T6" fmla="*/ 12 w 24"/>
                <a:gd name="T7" fmla="*/ 6 h 30"/>
                <a:gd name="T8" fmla="*/ 12 w 24"/>
                <a:gd name="T9" fmla="*/ 12 h 30"/>
                <a:gd name="T10" fmla="*/ 18 w 24"/>
                <a:gd name="T11" fmla="*/ 18 h 30"/>
                <a:gd name="T12" fmla="*/ 24 w 24"/>
                <a:gd name="T13" fmla="*/ 24 h 30"/>
                <a:gd name="T14" fmla="*/ 24 w 24"/>
                <a:gd name="T15" fmla="*/ 24 h 30"/>
                <a:gd name="T16" fmla="*/ 24 w 24"/>
                <a:gd name="T17" fmla="*/ 30 h 30"/>
                <a:gd name="T18" fmla="*/ 24 w 24"/>
                <a:gd name="T19" fmla="*/ 24 h 30"/>
                <a:gd name="T20" fmla="*/ 18 w 24"/>
                <a:gd name="T21" fmla="*/ 24 h 30"/>
                <a:gd name="T22" fmla="*/ 12 w 24"/>
                <a:gd name="T23" fmla="*/ 18 h 30"/>
                <a:gd name="T24" fmla="*/ 12 w 24"/>
                <a:gd name="T25" fmla="*/ 18 h 30"/>
                <a:gd name="T26" fmla="*/ 6 w 24"/>
                <a:gd name="T27" fmla="*/ 12 h 30"/>
                <a:gd name="T28" fmla="*/ 6 w 24"/>
                <a:gd name="T29" fmla="*/ 6 h 30"/>
                <a:gd name="T30" fmla="*/ 0 w 24"/>
                <a:gd name="T31" fmla="*/ 6 h 30"/>
                <a:gd name="T32" fmla="*/ 0 w 24"/>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0"/>
                <a:gd name="T53" fmla="*/ 24 w 24"/>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0">
                  <a:moveTo>
                    <a:pt x="0" y="0"/>
                  </a:moveTo>
                  <a:lnTo>
                    <a:pt x="0" y="0"/>
                  </a:lnTo>
                  <a:lnTo>
                    <a:pt x="6" y="6"/>
                  </a:lnTo>
                  <a:lnTo>
                    <a:pt x="12" y="6"/>
                  </a:lnTo>
                  <a:lnTo>
                    <a:pt x="12" y="12"/>
                  </a:lnTo>
                  <a:lnTo>
                    <a:pt x="18" y="18"/>
                  </a:lnTo>
                  <a:lnTo>
                    <a:pt x="24" y="24"/>
                  </a:lnTo>
                  <a:lnTo>
                    <a:pt x="24" y="30"/>
                  </a:lnTo>
                  <a:lnTo>
                    <a:pt x="24" y="24"/>
                  </a:lnTo>
                  <a:lnTo>
                    <a:pt x="18" y="24"/>
                  </a:lnTo>
                  <a:lnTo>
                    <a:pt x="12" y="18"/>
                  </a:lnTo>
                  <a:lnTo>
                    <a:pt x="6"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66" name="Freeform 852"/>
            <p:cNvSpPr>
              <a:spLocks/>
            </p:cNvSpPr>
            <p:nvPr/>
          </p:nvSpPr>
          <p:spPr bwMode="auto">
            <a:xfrm>
              <a:off x="5239" y="1117"/>
              <a:ext cx="18" cy="18"/>
            </a:xfrm>
            <a:custGeom>
              <a:avLst/>
              <a:gdLst>
                <a:gd name="T0" fmla="*/ 6 w 18"/>
                <a:gd name="T1" fmla="*/ 0 h 18"/>
                <a:gd name="T2" fmla="*/ 6 w 18"/>
                <a:gd name="T3" fmla="*/ 0 h 18"/>
                <a:gd name="T4" fmla="*/ 6 w 18"/>
                <a:gd name="T5" fmla="*/ 0 h 18"/>
                <a:gd name="T6" fmla="*/ 12 w 18"/>
                <a:gd name="T7" fmla="*/ 6 h 18"/>
                <a:gd name="T8" fmla="*/ 12 w 18"/>
                <a:gd name="T9" fmla="*/ 6 h 18"/>
                <a:gd name="T10" fmla="*/ 18 w 18"/>
                <a:gd name="T11" fmla="*/ 12 h 18"/>
                <a:gd name="T12" fmla="*/ 18 w 18"/>
                <a:gd name="T13" fmla="*/ 12 h 18"/>
                <a:gd name="T14" fmla="*/ 18 w 18"/>
                <a:gd name="T15" fmla="*/ 18 h 18"/>
                <a:gd name="T16" fmla="*/ 18 w 18"/>
                <a:gd name="T17" fmla="*/ 18 h 18"/>
                <a:gd name="T18" fmla="*/ 18 w 18"/>
                <a:gd name="T19" fmla="*/ 18 h 18"/>
                <a:gd name="T20" fmla="*/ 18 w 18"/>
                <a:gd name="T21" fmla="*/ 12 h 18"/>
                <a:gd name="T22" fmla="*/ 12 w 18"/>
                <a:gd name="T23" fmla="*/ 12 h 18"/>
                <a:gd name="T24" fmla="*/ 6 w 18"/>
                <a:gd name="T25" fmla="*/ 6 h 18"/>
                <a:gd name="T26" fmla="*/ 6 w 18"/>
                <a:gd name="T27" fmla="*/ 6 h 18"/>
                <a:gd name="T28" fmla="*/ 6 w 18"/>
                <a:gd name="T29" fmla="*/ 6 h 18"/>
                <a:gd name="T30" fmla="*/ 0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6" y="0"/>
                  </a:lnTo>
                  <a:lnTo>
                    <a:pt x="12" y="6"/>
                  </a:lnTo>
                  <a:lnTo>
                    <a:pt x="18" y="12"/>
                  </a:lnTo>
                  <a:lnTo>
                    <a:pt x="18" y="18"/>
                  </a:lnTo>
                  <a:lnTo>
                    <a:pt x="18" y="12"/>
                  </a:lnTo>
                  <a:lnTo>
                    <a:pt x="12" y="12"/>
                  </a:lnTo>
                  <a:lnTo>
                    <a:pt x="6" y="6"/>
                  </a:lnTo>
                  <a:lnTo>
                    <a:pt x="0" y="0"/>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67" name="Freeform 853"/>
            <p:cNvSpPr>
              <a:spLocks/>
            </p:cNvSpPr>
            <p:nvPr/>
          </p:nvSpPr>
          <p:spPr bwMode="auto">
            <a:xfrm>
              <a:off x="5257" y="974"/>
              <a:ext cx="18" cy="24"/>
            </a:xfrm>
            <a:custGeom>
              <a:avLst/>
              <a:gdLst>
                <a:gd name="T0" fmla="*/ 18 w 18"/>
                <a:gd name="T1" fmla="*/ 24 h 24"/>
                <a:gd name="T2" fmla="*/ 18 w 18"/>
                <a:gd name="T3" fmla="*/ 18 h 24"/>
                <a:gd name="T4" fmla="*/ 12 w 18"/>
                <a:gd name="T5" fmla="*/ 18 h 24"/>
                <a:gd name="T6" fmla="*/ 12 w 18"/>
                <a:gd name="T7" fmla="*/ 18 h 24"/>
                <a:gd name="T8" fmla="*/ 6 w 18"/>
                <a:gd name="T9" fmla="*/ 12 h 24"/>
                <a:gd name="T10" fmla="*/ 0 w 18"/>
                <a:gd name="T11" fmla="*/ 12 h 24"/>
                <a:gd name="T12" fmla="*/ 0 w 18"/>
                <a:gd name="T13" fmla="*/ 6 h 24"/>
                <a:gd name="T14" fmla="*/ 0 w 18"/>
                <a:gd name="T15" fmla="*/ 6 h 24"/>
                <a:gd name="T16" fmla="*/ 0 w 18"/>
                <a:gd name="T17" fmla="*/ 0 h 24"/>
                <a:gd name="T18" fmla="*/ 0 w 18"/>
                <a:gd name="T19" fmla="*/ 0 h 24"/>
                <a:gd name="T20" fmla="*/ 6 w 18"/>
                <a:gd name="T21" fmla="*/ 0 h 24"/>
                <a:gd name="T22" fmla="*/ 6 w 18"/>
                <a:gd name="T23" fmla="*/ 6 h 24"/>
                <a:gd name="T24" fmla="*/ 12 w 18"/>
                <a:gd name="T25" fmla="*/ 6 h 24"/>
                <a:gd name="T26" fmla="*/ 12 w 18"/>
                <a:gd name="T27" fmla="*/ 12 h 24"/>
                <a:gd name="T28" fmla="*/ 18 w 18"/>
                <a:gd name="T29" fmla="*/ 18 h 24"/>
                <a:gd name="T30" fmla="*/ 18 w 18"/>
                <a:gd name="T31" fmla="*/ 18 h 24"/>
                <a:gd name="T32" fmla="*/ 18 w 1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24"/>
                  </a:moveTo>
                  <a:lnTo>
                    <a:pt x="18" y="18"/>
                  </a:lnTo>
                  <a:lnTo>
                    <a:pt x="12" y="18"/>
                  </a:lnTo>
                  <a:lnTo>
                    <a:pt x="6" y="12"/>
                  </a:lnTo>
                  <a:lnTo>
                    <a:pt x="0" y="12"/>
                  </a:lnTo>
                  <a:lnTo>
                    <a:pt x="0" y="6"/>
                  </a:lnTo>
                  <a:lnTo>
                    <a:pt x="0" y="0"/>
                  </a:lnTo>
                  <a:lnTo>
                    <a:pt x="6" y="0"/>
                  </a:lnTo>
                  <a:lnTo>
                    <a:pt x="6" y="6"/>
                  </a:lnTo>
                  <a:lnTo>
                    <a:pt x="12" y="6"/>
                  </a:lnTo>
                  <a:lnTo>
                    <a:pt x="12" y="12"/>
                  </a:lnTo>
                  <a:lnTo>
                    <a:pt x="18" y="18"/>
                  </a:lnTo>
                  <a:lnTo>
                    <a:pt x="18"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68" name="Freeform 854"/>
            <p:cNvSpPr>
              <a:spLocks/>
            </p:cNvSpPr>
            <p:nvPr/>
          </p:nvSpPr>
          <p:spPr bwMode="auto">
            <a:xfrm>
              <a:off x="5275" y="974"/>
              <a:ext cx="12" cy="24"/>
            </a:xfrm>
            <a:custGeom>
              <a:avLst/>
              <a:gdLst>
                <a:gd name="T0" fmla="*/ 0 w 12"/>
                <a:gd name="T1" fmla="*/ 24 h 24"/>
                <a:gd name="T2" fmla="*/ 6 w 12"/>
                <a:gd name="T3" fmla="*/ 18 h 24"/>
                <a:gd name="T4" fmla="*/ 12 w 12"/>
                <a:gd name="T5" fmla="*/ 12 h 24"/>
                <a:gd name="T6" fmla="*/ 12 w 12"/>
                <a:gd name="T7" fmla="*/ 6 h 24"/>
                <a:gd name="T8" fmla="*/ 12 w 12"/>
                <a:gd name="T9" fmla="*/ 0 h 24"/>
                <a:gd name="T10" fmla="*/ 12 w 12"/>
                <a:gd name="T11" fmla="*/ 0 h 24"/>
                <a:gd name="T12" fmla="*/ 6 w 12"/>
                <a:gd name="T13" fmla="*/ 6 h 24"/>
                <a:gd name="T14" fmla="*/ 6 w 12"/>
                <a:gd name="T15" fmla="*/ 18 h 24"/>
                <a:gd name="T16" fmla="*/ 0 w 12"/>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0" y="24"/>
                  </a:moveTo>
                  <a:lnTo>
                    <a:pt x="6" y="18"/>
                  </a:lnTo>
                  <a:lnTo>
                    <a:pt x="12" y="12"/>
                  </a:lnTo>
                  <a:lnTo>
                    <a:pt x="12" y="6"/>
                  </a:lnTo>
                  <a:lnTo>
                    <a:pt x="12" y="0"/>
                  </a:lnTo>
                  <a:lnTo>
                    <a:pt x="6" y="6"/>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69" name="Freeform 855"/>
            <p:cNvSpPr>
              <a:spLocks/>
            </p:cNvSpPr>
            <p:nvPr/>
          </p:nvSpPr>
          <p:spPr bwMode="auto">
            <a:xfrm>
              <a:off x="5269" y="968"/>
              <a:ext cx="6" cy="24"/>
            </a:xfrm>
            <a:custGeom>
              <a:avLst/>
              <a:gdLst>
                <a:gd name="T0" fmla="*/ 6 w 6"/>
                <a:gd name="T1" fmla="*/ 24 h 24"/>
                <a:gd name="T2" fmla="*/ 6 w 6"/>
                <a:gd name="T3" fmla="*/ 18 h 24"/>
                <a:gd name="T4" fmla="*/ 6 w 6"/>
                <a:gd name="T5" fmla="*/ 12 h 24"/>
                <a:gd name="T6" fmla="*/ 6 w 6"/>
                <a:gd name="T7" fmla="*/ 0 h 24"/>
                <a:gd name="T8" fmla="*/ 0 w 6"/>
                <a:gd name="T9" fmla="*/ 0 h 24"/>
                <a:gd name="T10" fmla="*/ 0 w 6"/>
                <a:gd name="T11" fmla="*/ 0 h 24"/>
                <a:gd name="T12" fmla="*/ 0 w 6"/>
                <a:gd name="T13" fmla="*/ 6 h 24"/>
                <a:gd name="T14" fmla="*/ 6 w 6"/>
                <a:gd name="T15" fmla="*/ 18 h 24"/>
                <a:gd name="T16" fmla="*/ 6 w 6"/>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4"/>
                <a:gd name="T29" fmla="*/ 6 w 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4">
                  <a:moveTo>
                    <a:pt x="6" y="24"/>
                  </a:moveTo>
                  <a:lnTo>
                    <a:pt x="6" y="18"/>
                  </a:lnTo>
                  <a:lnTo>
                    <a:pt x="6" y="12"/>
                  </a:lnTo>
                  <a:lnTo>
                    <a:pt x="6" y="0"/>
                  </a:lnTo>
                  <a:lnTo>
                    <a:pt x="0" y="0"/>
                  </a:lnTo>
                  <a:lnTo>
                    <a:pt x="0" y="6"/>
                  </a:lnTo>
                  <a:lnTo>
                    <a:pt x="6" y="18"/>
                  </a:lnTo>
                  <a:lnTo>
                    <a:pt x="6"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70" name="Freeform 856"/>
            <p:cNvSpPr>
              <a:spLocks/>
            </p:cNvSpPr>
            <p:nvPr/>
          </p:nvSpPr>
          <p:spPr bwMode="auto">
            <a:xfrm>
              <a:off x="5281" y="980"/>
              <a:ext cx="18" cy="23"/>
            </a:xfrm>
            <a:custGeom>
              <a:avLst/>
              <a:gdLst>
                <a:gd name="T0" fmla="*/ 0 w 18"/>
                <a:gd name="T1" fmla="*/ 23 h 23"/>
                <a:gd name="T2" fmla="*/ 0 w 18"/>
                <a:gd name="T3" fmla="*/ 23 h 23"/>
                <a:gd name="T4" fmla="*/ 6 w 18"/>
                <a:gd name="T5" fmla="*/ 18 h 23"/>
                <a:gd name="T6" fmla="*/ 6 w 18"/>
                <a:gd name="T7" fmla="*/ 12 h 23"/>
                <a:gd name="T8" fmla="*/ 12 w 18"/>
                <a:gd name="T9" fmla="*/ 12 h 23"/>
                <a:gd name="T10" fmla="*/ 12 w 18"/>
                <a:gd name="T11" fmla="*/ 6 h 23"/>
                <a:gd name="T12" fmla="*/ 18 w 18"/>
                <a:gd name="T13" fmla="*/ 0 h 23"/>
                <a:gd name="T14" fmla="*/ 18 w 18"/>
                <a:gd name="T15" fmla="*/ 0 h 23"/>
                <a:gd name="T16" fmla="*/ 18 w 18"/>
                <a:gd name="T17" fmla="*/ 0 h 23"/>
                <a:gd name="T18" fmla="*/ 18 w 18"/>
                <a:gd name="T19" fmla="*/ 6 h 23"/>
                <a:gd name="T20" fmla="*/ 18 w 18"/>
                <a:gd name="T21" fmla="*/ 6 h 23"/>
                <a:gd name="T22" fmla="*/ 18 w 18"/>
                <a:gd name="T23" fmla="*/ 12 h 23"/>
                <a:gd name="T24" fmla="*/ 12 w 18"/>
                <a:gd name="T25" fmla="*/ 12 h 23"/>
                <a:gd name="T26" fmla="*/ 6 w 18"/>
                <a:gd name="T27" fmla="*/ 18 h 23"/>
                <a:gd name="T28" fmla="*/ 6 w 18"/>
                <a:gd name="T29" fmla="*/ 18 h 23"/>
                <a:gd name="T30" fmla="*/ 0 w 18"/>
                <a:gd name="T31" fmla="*/ 23 h 23"/>
                <a:gd name="T32" fmla="*/ 0 w 18"/>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3"/>
                <a:gd name="T53" fmla="*/ 18 w 18"/>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3">
                  <a:moveTo>
                    <a:pt x="0" y="23"/>
                  </a:moveTo>
                  <a:lnTo>
                    <a:pt x="0" y="23"/>
                  </a:lnTo>
                  <a:lnTo>
                    <a:pt x="6" y="18"/>
                  </a:lnTo>
                  <a:lnTo>
                    <a:pt x="6" y="12"/>
                  </a:lnTo>
                  <a:lnTo>
                    <a:pt x="12" y="12"/>
                  </a:lnTo>
                  <a:lnTo>
                    <a:pt x="12" y="6"/>
                  </a:lnTo>
                  <a:lnTo>
                    <a:pt x="18" y="0"/>
                  </a:lnTo>
                  <a:lnTo>
                    <a:pt x="18" y="6"/>
                  </a:lnTo>
                  <a:lnTo>
                    <a:pt x="18" y="12"/>
                  </a:lnTo>
                  <a:lnTo>
                    <a:pt x="12" y="12"/>
                  </a:lnTo>
                  <a:lnTo>
                    <a:pt x="6" y="18"/>
                  </a:lnTo>
                  <a:lnTo>
                    <a:pt x="0"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71" name="Freeform 857"/>
            <p:cNvSpPr>
              <a:spLocks/>
            </p:cNvSpPr>
            <p:nvPr/>
          </p:nvSpPr>
          <p:spPr bwMode="auto">
            <a:xfrm>
              <a:off x="5263" y="1123"/>
              <a:ext cx="36" cy="12"/>
            </a:xfrm>
            <a:custGeom>
              <a:avLst/>
              <a:gdLst>
                <a:gd name="T0" fmla="*/ 0 w 36"/>
                <a:gd name="T1" fmla="*/ 6 h 12"/>
                <a:gd name="T2" fmla="*/ 6 w 36"/>
                <a:gd name="T3" fmla="*/ 0 h 12"/>
                <a:gd name="T4" fmla="*/ 6 w 36"/>
                <a:gd name="T5" fmla="*/ 0 h 12"/>
                <a:gd name="T6" fmla="*/ 12 w 36"/>
                <a:gd name="T7" fmla="*/ 0 h 12"/>
                <a:gd name="T8" fmla="*/ 18 w 36"/>
                <a:gd name="T9" fmla="*/ 0 h 12"/>
                <a:gd name="T10" fmla="*/ 24 w 36"/>
                <a:gd name="T11" fmla="*/ 0 h 12"/>
                <a:gd name="T12" fmla="*/ 30 w 36"/>
                <a:gd name="T13" fmla="*/ 6 h 12"/>
                <a:gd name="T14" fmla="*/ 30 w 36"/>
                <a:gd name="T15" fmla="*/ 6 h 12"/>
                <a:gd name="T16" fmla="*/ 36 w 36"/>
                <a:gd name="T17" fmla="*/ 6 h 12"/>
                <a:gd name="T18" fmla="*/ 30 w 36"/>
                <a:gd name="T19" fmla="*/ 6 h 12"/>
                <a:gd name="T20" fmla="*/ 30 w 36"/>
                <a:gd name="T21" fmla="*/ 12 h 12"/>
                <a:gd name="T22" fmla="*/ 24 w 36"/>
                <a:gd name="T23" fmla="*/ 6 h 12"/>
                <a:gd name="T24" fmla="*/ 18 w 36"/>
                <a:gd name="T25" fmla="*/ 6 h 12"/>
                <a:gd name="T26" fmla="*/ 12 w 36"/>
                <a:gd name="T27" fmla="*/ 6 h 12"/>
                <a:gd name="T28" fmla="*/ 6 w 36"/>
                <a:gd name="T29" fmla="*/ 6 h 12"/>
                <a:gd name="T30" fmla="*/ 6 w 36"/>
                <a:gd name="T31" fmla="*/ 6 h 12"/>
                <a:gd name="T32" fmla="*/ 0 w 36"/>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6"/>
                  </a:moveTo>
                  <a:lnTo>
                    <a:pt x="6" y="0"/>
                  </a:lnTo>
                  <a:lnTo>
                    <a:pt x="12" y="0"/>
                  </a:lnTo>
                  <a:lnTo>
                    <a:pt x="18" y="0"/>
                  </a:lnTo>
                  <a:lnTo>
                    <a:pt x="24" y="0"/>
                  </a:lnTo>
                  <a:lnTo>
                    <a:pt x="30" y="6"/>
                  </a:lnTo>
                  <a:lnTo>
                    <a:pt x="36" y="6"/>
                  </a:lnTo>
                  <a:lnTo>
                    <a:pt x="30" y="6"/>
                  </a:lnTo>
                  <a:lnTo>
                    <a:pt x="30" y="12"/>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72" name="Freeform 858"/>
            <p:cNvSpPr>
              <a:spLocks/>
            </p:cNvSpPr>
            <p:nvPr/>
          </p:nvSpPr>
          <p:spPr bwMode="auto">
            <a:xfrm>
              <a:off x="5257" y="1135"/>
              <a:ext cx="30" cy="12"/>
            </a:xfrm>
            <a:custGeom>
              <a:avLst/>
              <a:gdLst>
                <a:gd name="T0" fmla="*/ 0 w 30"/>
                <a:gd name="T1" fmla="*/ 0 h 12"/>
                <a:gd name="T2" fmla="*/ 6 w 30"/>
                <a:gd name="T3" fmla="*/ 0 h 12"/>
                <a:gd name="T4" fmla="*/ 6 w 30"/>
                <a:gd name="T5" fmla="*/ 0 h 12"/>
                <a:gd name="T6" fmla="*/ 12 w 30"/>
                <a:gd name="T7" fmla="*/ 0 h 12"/>
                <a:gd name="T8" fmla="*/ 18 w 30"/>
                <a:gd name="T9" fmla="*/ 0 h 12"/>
                <a:gd name="T10" fmla="*/ 24 w 30"/>
                <a:gd name="T11" fmla="*/ 0 h 12"/>
                <a:gd name="T12" fmla="*/ 30 w 30"/>
                <a:gd name="T13" fmla="*/ 6 h 12"/>
                <a:gd name="T14" fmla="*/ 30 w 30"/>
                <a:gd name="T15" fmla="*/ 6 h 12"/>
                <a:gd name="T16" fmla="*/ 30 w 30"/>
                <a:gd name="T17" fmla="*/ 12 h 12"/>
                <a:gd name="T18" fmla="*/ 30 w 30"/>
                <a:gd name="T19" fmla="*/ 12 h 12"/>
                <a:gd name="T20" fmla="*/ 30 w 30"/>
                <a:gd name="T21" fmla="*/ 12 h 12"/>
                <a:gd name="T22" fmla="*/ 24 w 30"/>
                <a:gd name="T23" fmla="*/ 12 h 12"/>
                <a:gd name="T24" fmla="*/ 18 w 30"/>
                <a:gd name="T25" fmla="*/ 6 h 12"/>
                <a:gd name="T26" fmla="*/ 12 w 30"/>
                <a:gd name="T27" fmla="*/ 6 h 12"/>
                <a:gd name="T28" fmla="*/ 6 w 30"/>
                <a:gd name="T29" fmla="*/ 0 h 12"/>
                <a:gd name="T30" fmla="*/ 0 w 30"/>
                <a:gd name="T31" fmla="*/ 0 h 12"/>
                <a:gd name="T32" fmla="*/ 0 w 3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2"/>
                <a:gd name="T53" fmla="*/ 30 w 3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2">
                  <a:moveTo>
                    <a:pt x="0" y="0"/>
                  </a:moveTo>
                  <a:lnTo>
                    <a:pt x="6" y="0"/>
                  </a:lnTo>
                  <a:lnTo>
                    <a:pt x="12" y="0"/>
                  </a:lnTo>
                  <a:lnTo>
                    <a:pt x="18" y="0"/>
                  </a:lnTo>
                  <a:lnTo>
                    <a:pt x="24" y="0"/>
                  </a:lnTo>
                  <a:lnTo>
                    <a:pt x="30" y="6"/>
                  </a:lnTo>
                  <a:lnTo>
                    <a:pt x="30" y="12"/>
                  </a:lnTo>
                  <a:lnTo>
                    <a:pt x="24" y="12"/>
                  </a:lnTo>
                  <a:lnTo>
                    <a:pt x="18" y="6"/>
                  </a:lnTo>
                  <a:lnTo>
                    <a:pt x="12"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73" name="Freeform 859"/>
            <p:cNvSpPr>
              <a:spLocks/>
            </p:cNvSpPr>
            <p:nvPr/>
          </p:nvSpPr>
          <p:spPr bwMode="auto">
            <a:xfrm>
              <a:off x="5275" y="1111"/>
              <a:ext cx="30" cy="6"/>
            </a:xfrm>
            <a:custGeom>
              <a:avLst/>
              <a:gdLst>
                <a:gd name="T0" fmla="*/ 0 w 30"/>
                <a:gd name="T1" fmla="*/ 0 h 6"/>
                <a:gd name="T2" fmla="*/ 0 w 30"/>
                <a:gd name="T3" fmla="*/ 0 h 6"/>
                <a:gd name="T4" fmla="*/ 6 w 30"/>
                <a:gd name="T5" fmla="*/ 0 h 6"/>
                <a:gd name="T6" fmla="*/ 6 w 30"/>
                <a:gd name="T7" fmla="*/ 0 h 6"/>
                <a:gd name="T8" fmla="*/ 12 w 30"/>
                <a:gd name="T9" fmla="*/ 0 h 6"/>
                <a:gd name="T10" fmla="*/ 18 w 30"/>
                <a:gd name="T11" fmla="*/ 0 h 6"/>
                <a:gd name="T12" fmla="*/ 24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6 w 30"/>
                <a:gd name="T29" fmla="*/ 0 h 6"/>
                <a:gd name="T30" fmla="*/ 0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0" y="0"/>
                  </a:ln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74" name="Freeform 860"/>
            <p:cNvSpPr>
              <a:spLocks/>
            </p:cNvSpPr>
            <p:nvPr/>
          </p:nvSpPr>
          <p:spPr bwMode="auto">
            <a:xfrm>
              <a:off x="5275" y="1087"/>
              <a:ext cx="42" cy="12"/>
            </a:xfrm>
            <a:custGeom>
              <a:avLst/>
              <a:gdLst>
                <a:gd name="T0" fmla="*/ 0 w 42"/>
                <a:gd name="T1" fmla="*/ 12 h 12"/>
                <a:gd name="T2" fmla="*/ 6 w 42"/>
                <a:gd name="T3" fmla="*/ 12 h 12"/>
                <a:gd name="T4" fmla="*/ 12 w 42"/>
                <a:gd name="T5" fmla="*/ 6 h 12"/>
                <a:gd name="T6" fmla="*/ 18 w 42"/>
                <a:gd name="T7" fmla="*/ 6 h 12"/>
                <a:gd name="T8" fmla="*/ 24 w 42"/>
                <a:gd name="T9" fmla="*/ 6 h 12"/>
                <a:gd name="T10" fmla="*/ 30 w 42"/>
                <a:gd name="T11" fmla="*/ 0 h 12"/>
                <a:gd name="T12" fmla="*/ 36 w 42"/>
                <a:gd name="T13" fmla="*/ 0 h 12"/>
                <a:gd name="T14" fmla="*/ 36 w 42"/>
                <a:gd name="T15" fmla="*/ 0 h 12"/>
                <a:gd name="T16" fmla="*/ 42 w 42"/>
                <a:gd name="T17" fmla="*/ 6 h 12"/>
                <a:gd name="T18" fmla="*/ 42 w 42"/>
                <a:gd name="T19" fmla="*/ 6 h 12"/>
                <a:gd name="T20" fmla="*/ 36 w 42"/>
                <a:gd name="T21" fmla="*/ 12 h 12"/>
                <a:gd name="T22" fmla="*/ 30 w 42"/>
                <a:gd name="T23" fmla="*/ 12 h 12"/>
                <a:gd name="T24" fmla="*/ 24 w 42"/>
                <a:gd name="T25" fmla="*/ 12 h 12"/>
                <a:gd name="T26" fmla="*/ 18 w 42"/>
                <a:gd name="T27" fmla="*/ 12 h 12"/>
                <a:gd name="T28" fmla="*/ 12 w 42"/>
                <a:gd name="T29" fmla="*/ 12 h 12"/>
                <a:gd name="T30" fmla="*/ 6 w 42"/>
                <a:gd name="T31" fmla="*/ 12 h 12"/>
                <a:gd name="T32" fmla="*/ 0 w 4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2"/>
                <a:gd name="T53" fmla="*/ 42 w 4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2">
                  <a:moveTo>
                    <a:pt x="0" y="12"/>
                  </a:moveTo>
                  <a:lnTo>
                    <a:pt x="6" y="12"/>
                  </a:lnTo>
                  <a:lnTo>
                    <a:pt x="12" y="6"/>
                  </a:lnTo>
                  <a:lnTo>
                    <a:pt x="18" y="6"/>
                  </a:lnTo>
                  <a:lnTo>
                    <a:pt x="24" y="6"/>
                  </a:lnTo>
                  <a:lnTo>
                    <a:pt x="30" y="0"/>
                  </a:lnTo>
                  <a:lnTo>
                    <a:pt x="36" y="0"/>
                  </a:lnTo>
                  <a:lnTo>
                    <a:pt x="42" y="6"/>
                  </a:lnTo>
                  <a:lnTo>
                    <a:pt x="36" y="12"/>
                  </a:lnTo>
                  <a:lnTo>
                    <a:pt x="30" y="12"/>
                  </a:lnTo>
                  <a:lnTo>
                    <a:pt x="24" y="12"/>
                  </a:lnTo>
                  <a:lnTo>
                    <a:pt x="18" y="12"/>
                  </a:lnTo>
                  <a:lnTo>
                    <a:pt x="12" y="12"/>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75" name="Freeform 861"/>
            <p:cNvSpPr>
              <a:spLocks/>
            </p:cNvSpPr>
            <p:nvPr/>
          </p:nvSpPr>
          <p:spPr bwMode="auto">
            <a:xfrm>
              <a:off x="5287" y="1069"/>
              <a:ext cx="36" cy="12"/>
            </a:xfrm>
            <a:custGeom>
              <a:avLst/>
              <a:gdLst>
                <a:gd name="T0" fmla="*/ 0 w 36"/>
                <a:gd name="T1" fmla="*/ 12 h 12"/>
                <a:gd name="T2" fmla="*/ 0 w 36"/>
                <a:gd name="T3" fmla="*/ 12 h 12"/>
                <a:gd name="T4" fmla="*/ 6 w 36"/>
                <a:gd name="T5" fmla="*/ 12 h 12"/>
                <a:gd name="T6" fmla="*/ 12 w 36"/>
                <a:gd name="T7" fmla="*/ 6 h 12"/>
                <a:gd name="T8" fmla="*/ 18 w 36"/>
                <a:gd name="T9" fmla="*/ 6 h 12"/>
                <a:gd name="T10" fmla="*/ 30 w 36"/>
                <a:gd name="T11" fmla="*/ 6 h 12"/>
                <a:gd name="T12" fmla="*/ 36 w 36"/>
                <a:gd name="T13" fmla="*/ 0 h 12"/>
                <a:gd name="T14" fmla="*/ 36 w 36"/>
                <a:gd name="T15" fmla="*/ 0 h 12"/>
                <a:gd name="T16" fmla="*/ 36 w 36"/>
                <a:gd name="T17" fmla="*/ 6 h 12"/>
                <a:gd name="T18" fmla="*/ 36 w 36"/>
                <a:gd name="T19" fmla="*/ 6 h 12"/>
                <a:gd name="T20" fmla="*/ 30 w 36"/>
                <a:gd name="T21" fmla="*/ 6 h 12"/>
                <a:gd name="T22" fmla="*/ 24 w 36"/>
                <a:gd name="T23" fmla="*/ 12 h 12"/>
                <a:gd name="T24" fmla="*/ 18 w 36"/>
                <a:gd name="T25" fmla="*/ 12 h 12"/>
                <a:gd name="T26" fmla="*/ 12 w 36"/>
                <a:gd name="T27" fmla="*/ 12 h 12"/>
                <a:gd name="T28" fmla="*/ 6 w 36"/>
                <a:gd name="T29" fmla="*/ 12 h 12"/>
                <a:gd name="T30" fmla="*/ 0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0" y="12"/>
                  </a:lnTo>
                  <a:lnTo>
                    <a:pt x="6" y="12"/>
                  </a:lnTo>
                  <a:lnTo>
                    <a:pt x="12" y="6"/>
                  </a:lnTo>
                  <a:lnTo>
                    <a:pt x="18" y="6"/>
                  </a:lnTo>
                  <a:lnTo>
                    <a:pt x="30" y="6"/>
                  </a:lnTo>
                  <a:lnTo>
                    <a:pt x="36" y="0"/>
                  </a:lnTo>
                  <a:lnTo>
                    <a:pt x="36" y="6"/>
                  </a:lnTo>
                  <a:lnTo>
                    <a:pt x="30" y="6"/>
                  </a:lnTo>
                  <a:lnTo>
                    <a:pt x="24" y="12"/>
                  </a:lnTo>
                  <a:lnTo>
                    <a:pt x="18" y="12"/>
                  </a:lnTo>
                  <a:lnTo>
                    <a:pt x="12" y="12"/>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76" name="Freeform 862"/>
            <p:cNvSpPr>
              <a:spLocks/>
            </p:cNvSpPr>
            <p:nvPr/>
          </p:nvSpPr>
          <p:spPr bwMode="auto">
            <a:xfrm>
              <a:off x="5287" y="1033"/>
              <a:ext cx="42" cy="18"/>
            </a:xfrm>
            <a:custGeom>
              <a:avLst/>
              <a:gdLst>
                <a:gd name="T0" fmla="*/ 0 w 42"/>
                <a:gd name="T1" fmla="*/ 18 h 18"/>
                <a:gd name="T2" fmla="*/ 0 w 42"/>
                <a:gd name="T3" fmla="*/ 18 h 18"/>
                <a:gd name="T4" fmla="*/ 6 w 42"/>
                <a:gd name="T5" fmla="*/ 12 h 18"/>
                <a:gd name="T6" fmla="*/ 12 w 42"/>
                <a:gd name="T7" fmla="*/ 6 h 18"/>
                <a:gd name="T8" fmla="*/ 24 w 42"/>
                <a:gd name="T9" fmla="*/ 6 h 18"/>
                <a:gd name="T10" fmla="*/ 30 w 42"/>
                <a:gd name="T11" fmla="*/ 0 h 18"/>
                <a:gd name="T12" fmla="*/ 36 w 42"/>
                <a:gd name="T13" fmla="*/ 0 h 18"/>
                <a:gd name="T14" fmla="*/ 42 w 42"/>
                <a:gd name="T15" fmla="*/ 0 h 18"/>
                <a:gd name="T16" fmla="*/ 42 w 42"/>
                <a:gd name="T17" fmla="*/ 0 h 18"/>
                <a:gd name="T18" fmla="*/ 42 w 42"/>
                <a:gd name="T19" fmla="*/ 0 h 18"/>
                <a:gd name="T20" fmla="*/ 36 w 42"/>
                <a:gd name="T21" fmla="*/ 6 h 18"/>
                <a:gd name="T22" fmla="*/ 30 w 42"/>
                <a:gd name="T23" fmla="*/ 6 h 18"/>
                <a:gd name="T24" fmla="*/ 24 w 42"/>
                <a:gd name="T25" fmla="*/ 12 h 18"/>
                <a:gd name="T26" fmla="*/ 12 w 42"/>
                <a:gd name="T27" fmla="*/ 12 h 18"/>
                <a:gd name="T28" fmla="*/ 6 w 42"/>
                <a:gd name="T29" fmla="*/ 12 h 18"/>
                <a:gd name="T30" fmla="*/ 0 w 42"/>
                <a:gd name="T31" fmla="*/ 18 h 18"/>
                <a:gd name="T32" fmla="*/ 0 w 4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8"/>
                <a:gd name="T53" fmla="*/ 42 w 4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8">
                  <a:moveTo>
                    <a:pt x="0" y="18"/>
                  </a:moveTo>
                  <a:lnTo>
                    <a:pt x="0" y="18"/>
                  </a:lnTo>
                  <a:lnTo>
                    <a:pt x="6" y="12"/>
                  </a:lnTo>
                  <a:lnTo>
                    <a:pt x="12" y="6"/>
                  </a:lnTo>
                  <a:lnTo>
                    <a:pt x="24" y="6"/>
                  </a:lnTo>
                  <a:lnTo>
                    <a:pt x="30" y="0"/>
                  </a:lnTo>
                  <a:lnTo>
                    <a:pt x="36" y="0"/>
                  </a:lnTo>
                  <a:lnTo>
                    <a:pt x="42" y="0"/>
                  </a:lnTo>
                  <a:lnTo>
                    <a:pt x="36" y="6"/>
                  </a:lnTo>
                  <a:lnTo>
                    <a:pt x="30" y="6"/>
                  </a:lnTo>
                  <a:lnTo>
                    <a:pt x="24" y="12"/>
                  </a:lnTo>
                  <a:lnTo>
                    <a:pt x="12" y="12"/>
                  </a:lnTo>
                  <a:lnTo>
                    <a:pt x="6" y="12"/>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77" name="Freeform 863"/>
            <p:cNvSpPr>
              <a:spLocks/>
            </p:cNvSpPr>
            <p:nvPr/>
          </p:nvSpPr>
          <p:spPr bwMode="auto">
            <a:xfrm>
              <a:off x="5281" y="992"/>
              <a:ext cx="42" cy="29"/>
            </a:xfrm>
            <a:custGeom>
              <a:avLst/>
              <a:gdLst>
                <a:gd name="T0" fmla="*/ 0 w 42"/>
                <a:gd name="T1" fmla="*/ 29 h 29"/>
                <a:gd name="T2" fmla="*/ 6 w 42"/>
                <a:gd name="T3" fmla="*/ 23 h 29"/>
                <a:gd name="T4" fmla="*/ 12 w 42"/>
                <a:gd name="T5" fmla="*/ 17 h 29"/>
                <a:gd name="T6" fmla="*/ 18 w 42"/>
                <a:gd name="T7" fmla="*/ 11 h 29"/>
                <a:gd name="T8" fmla="*/ 24 w 42"/>
                <a:gd name="T9" fmla="*/ 11 h 29"/>
                <a:gd name="T10" fmla="*/ 30 w 42"/>
                <a:gd name="T11" fmla="*/ 6 h 29"/>
                <a:gd name="T12" fmla="*/ 36 w 42"/>
                <a:gd name="T13" fmla="*/ 6 h 29"/>
                <a:gd name="T14" fmla="*/ 36 w 42"/>
                <a:gd name="T15" fmla="*/ 0 h 29"/>
                <a:gd name="T16" fmla="*/ 42 w 42"/>
                <a:gd name="T17" fmla="*/ 6 h 29"/>
                <a:gd name="T18" fmla="*/ 42 w 42"/>
                <a:gd name="T19" fmla="*/ 6 h 29"/>
                <a:gd name="T20" fmla="*/ 36 w 42"/>
                <a:gd name="T21" fmla="*/ 11 h 29"/>
                <a:gd name="T22" fmla="*/ 30 w 42"/>
                <a:gd name="T23" fmla="*/ 11 h 29"/>
                <a:gd name="T24" fmla="*/ 24 w 42"/>
                <a:gd name="T25" fmla="*/ 17 h 29"/>
                <a:gd name="T26" fmla="*/ 18 w 42"/>
                <a:gd name="T27" fmla="*/ 17 h 29"/>
                <a:gd name="T28" fmla="*/ 6 w 42"/>
                <a:gd name="T29" fmla="*/ 23 h 29"/>
                <a:gd name="T30" fmla="*/ 6 w 42"/>
                <a:gd name="T31" fmla="*/ 23 h 29"/>
                <a:gd name="T32" fmla="*/ 0 w 42"/>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9"/>
                <a:gd name="T53" fmla="*/ 42 w 42"/>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9">
                  <a:moveTo>
                    <a:pt x="0" y="29"/>
                  </a:moveTo>
                  <a:lnTo>
                    <a:pt x="6" y="23"/>
                  </a:lnTo>
                  <a:lnTo>
                    <a:pt x="12" y="17"/>
                  </a:lnTo>
                  <a:lnTo>
                    <a:pt x="18" y="11"/>
                  </a:lnTo>
                  <a:lnTo>
                    <a:pt x="24" y="11"/>
                  </a:lnTo>
                  <a:lnTo>
                    <a:pt x="30" y="6"/>
                  </a:lnTo>
                  <a:lnTo>
                    <a:pt x="36" y="6"/>
                  </a:lnTo>
                  <a:lnTo>
                    <a:pt x="36" y="0"/>
                  </a:lnTo>
                  <a:lnTo>
                    <a:pt x="42" y="6"/>
                  </a:lnTo>
                  <a:lnTo>
                    <a:pt x="36" y="11"/>
                  </a:lnTo>
                  <a:lnTo>
                    <a:pt x="30" y="11"/>
                  </a:lnTo>
                  <a:lnTo>
                    <a:pt x="24" y="17"/>
                  </a:lnTo>
                  <a:lnTo>
                    <a:pt x="18" y="17"/>
                  </a:lnTo>
                  <a:lnTo>
                    <a:pt x="6" y="23"/>
                  </a:lnTo>
                  <a:lnTo>
                    <a:pt x="0"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78" name="Freeform 864"/>
            <p:cNvSpPr>
              <a:spLocks/>
            </p:cNvSpPr>
            <p:nvPr/>
          </p:nvSpPr>
          <p:spPr bwMode="auto">
            <a:xfrm>
              <a:off x="5287" y="1045"/>
              <a:ext cx="36" cy="24"/>
            </a:xfrm>
            <a:custGeom>
              <a:avLst/>
              <a:gdLst>
                <a:gd name="T0" fmla="*/ 0 w 36"/>
                <a:gd name="T1" fmla="*/ 24 h 24"/>
                <a:gd name="T2" fmla="*/ 0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6 h 24"/>
                <a:gd name="T18" fmla="*/ 36 w 36"/>
                <a:gd name="T19" fmla="*/ 6 h 24"/>
                <a:gd name="T20" fmla="*/ 30 w 36"/>
                <a:gd name="T21" fmla="*/ 12 h 24"/>
                <a:gd name="T22" fmla="*/ 24 w 36"/>
                <a:gd name="T23" fmla="*/ 12 h 24"/>
                <a:gd name="T24" fmla="*/ 18 w 36"/>
                <a:gd name="T25" fmla="*/ 18 h 24"/>
                <a:gd name="T26" fmla="*/ 12 w 36"/>
                <a:gd name="T27" fmla="*/ 18 h 24"/>
                <a:gd name="T28" fmla="*/ 6 w 36"/>
                <a:gd name="T29" fmla="*/ 18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18"/>
                  </a:lnTo>
                  <a:lnTo>
                    <a:pt x="6" y="18"/>
                  </a:lnTo>
                  <a:lnTo>
                    <a:pt x="12" y="12"/>
                  </a:lnTo>
                  <a:lnTo>
                    <a:pt x="18" y="6"/>
                  </a:lnTo>
                  <a:lnTo>
                    <a:pt x="24" y="6"/>
                  </a:lnTo>
                  <a:lnTo>
                    <a:pt x="30" y="0"/>
                  </a:lnTo>
                  <a:lnTo>
                    <a:pt x="36" y="0"/>
                  </a:lnTo>
                  <a:lnTo>
                    <a:pt x="36" y="6"/>
                  </a:lnTo>
                  <a:lnTo>
                    <a:pt x="30" y="12"/>
                  </a:lnTo>
                  <a:lnTo>
                    <a:pt x="24" y="12"/>
                  </a:lnTo>
                  <a:lnTo>
                    <a:pt x="18" y="18"/>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79" name="Freeform 865"/>
            <p:cNvSpPr>
              <a:spLocks/>
            </p:cNvSpPr>
            <p:nvPr/>
          </p:nvSpPr>
          <p:spPr bwMode="auto">
            <a:xfrm>
              <a:off x="5239" y="1033"/>
              <a:ext cx="48" cy="30"/>
            </a:xfrm>
            <a:custGeom>
              <a:avLst/>
              <a:gdLst>
                <a:gd name="T0" fmla="*/ 0 w 48"/>
                <a:gd name="T1" fmla="*/ 0 h 30"/>
                <a:gd name="T2" fmla="*/ 0 w 48"/>
                <a:gd name="T3" fmla="*/ 0 h 30"/>
                <a:gd name="T4" fmla="*/ 6 w 48"/>
                <a:gd name="T5" fmla="*/ 0 h 30"/>
                <a:gd name="T6" fmla="*/ 12 w 48"/>
                <a:gd name="T7" fmla="*/ 6 h 30"/>
                <a:gd name="T8" fmla="*/ 24 w 48"/>
                <a:gd name="T9" fmla="*/ 12 h 30"/>
                <a:gd name="T10" fmla="*/ 30 w 48"/>
                <a:gd name="T11" fmla="*/ 12 h 30"/>
                <a:gd name="T12" fmla="*/ 42 w 48"/>
                <a:gd name="T13" fmla="*/ 24 h 30"/>
                <a:gd name="T14" fmla="*/ 48 w 48"/>
                <a:gd name="T15" fmla="*/ 30 h 30"/>
                <a:gd name="T16" fmla="*/ 48 w 48"/>
                <a:gd name="T17" fmla="*/ 30 h 30"/>
                <a:gd name="T18" fmla="*/ 48 w 48"/>
                <a:gd name="T19" fmla="*/ 30 h 30"/>
                <a:gd name="T20" fmla="*/ 36 w 48"/>
                <a:gd name="T21" fmla="*/ 30 h 30"/>
                <a:gd name="T22" fmla="*/ 30 w 48"/>
                <a:gd name="T23" fmla="*/ 24 h 30"/>
                <a:gd name="T24" fmla="*/ 18 w 48"/>
                <a:gd name="T25" fmla="*/ 18 h 30"/>
                <a:gd name="T26" fmla="*/ 12 w 48"/>
                <a:gd name="T27" fmla="*/ 12 h 30"/>
                <a:gd name="T28" fmla="*/ 6 w 48"/>
                <a:gd name="T29" fmla="*/ 6 h 30"/>
                <a:gd name="T30" fmla="*/ 0 w 48"/>
                <a:gd name="T31" fmla="*/ 0 h 30"/>
                <a:gd name="T32" fmla="*/ 0 w 4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0" y="0"/>
                  </a:moveTo>
                  <a:lnTo>
                    <a:pt x="0" y="0"/>
                  </a:lnTo>
                  <a:lnTo>
                    <a:pt x="6" y="0"/>
                  </a:lnTo>
                  <a:lnTo>
                    <a:pt x="12" y="6"/>
                  </a:lnTo>
                  <a:lnTo>
                    <a:pt x="24" y="12"/>
                  </a:lnTo>
                  <a:lnTo>
                    <a:pt x="30" y="12"/>
                  </a:lnTo>
                  <a:lnTo>
                    <a:pt x="42" y="24"/>
                  </a:lnTo>
                  <a:lnTo>
                    <a:pt x="48" y="30"/>
                  </a:lnTo>
                  <a:lnTo>
                    <a:pt x="36" y="30"/>
                  </a:lnTo>
                  <a:lnTo>
                    <a:pt x="30" y="24"/>
                  </a:lnTo>
                  <a:lnTo>
                    <a:pt x="18" y="18"/>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80" name="Freeform 866"/>
            <p:cNvSpPr>
              <a:spLocks/>
            </p:cNvSpPr>
            <p:nvPr/>
          </p:nvSpPr>
          <p:spPr bwMode="auto">
            <a:xfrm>
              <a:off x="5245" y="1009"/>
              <a:ext cx="42" cy="30"/>
            </a:xfrm>
            <a:custGeom>
              <a:avLst/>
              <a:gdLst>
                <a:gd name="T0" fmla="*/ 0 w 42"/>
                <a:gd name="T1" fmla="*/ 0 h 30"/>
                <a:gd name="T2" fmla="*/ 6 w 42"/>
                <a:gd name="T3" fmla="*/ 0 h 30"/>
                <a:gd name="T4" fmla="*/ 6 w 42"/>
                <a:gd name="T5" fmla="*/ 0 h 30"/>
                <a:gd name="T6" fmla="*/ 12 w 42"/>
                <a:gd name="T7" fmla="*/ 6 h 30"/>
                <a:gd name="T8" fmla="*/ 18 w 42"/>
                <a:gd name="T9" fmla="*/ 6 h 30"/>
                <a:gd name="T10" fmla="*/ 24 w 42"/>
                <a:gd name="T11" fmla="*/ 12 h 30"/>
                <a:gd name="T12" fmla="*/ 36 w 42"/>
                <a:gd name="T13" fmla="*/ 18 h 30"/>
                <a:gd name="T14" fmla="*/ 42 w 42"/>
                <a:gd name="T15" fmla="*/ 24 h 30"/>
                <a:gd name="T16" fmla="*/ 42 w 42"/>
                <a:gd name="T17" fmla="*/ 30 h 30"/>
                <a:gd name="T18" fmla="*/ 36 w 42"/>
                <a:gd name="T19" fmla="*/ 24 h 30"/>
                <a:gd name="T20" fmla="*/ 30 w 42"/>
                <a:gd name="T21" fmla="*/ 24 h 30"/>
                <a:gd name="T22" fmla="*/ 24 w 42"/>
                <a:gd name="T23" fmla="*/ 18 h 30"/>
                <a:gd name="T24" fmla="*/ 18 w 42"/>
                <a:gd name="T25" fmla="*/ 12 h 30"/>
                <a:gd name="T26" fmla="*/ 12 w 42"/>
                <a:gd name="T27" fmla="*/ 12 h 30"/>
                <a:gd name="T28" fmla="*/ 6 w 42"/>
                <a:gd name="T29" fmla="*/ 6 h 30"/>
                <a:gd name="T30" fmla="*/ 0 w 42"/>
                <a:gd name="T31" fmla="*/ 0 h 30"/>
                <a:gd name="T32" fmla="*/ 0 w 42"/>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0" y="0"/>
                  </a:moveTo>
                  <a:lnTo>
                    <a:pt x="6" y="0"/>
                  </a:lnTo>
                  <a:lnTo>
                    <a:pt x="12" y="6"/>
                  </a:lnTo>
                  <a:lnTo>
                    <a:pt x="18" y="6"/>
                  </a:lnTo>
                  <a:lnTo>
                    <a:pt x="24" y="12"/>
                  </a:lnTo>
                  <a:lnTo>
                    <a:pt x="36" y="18"/>
                  </a:lnTo>
                  <a:lnTo>
                    <a:pt x="42" y="24"/>
                  </a:lnTo>
                  <a:lnTo>
                    <a:pt x="42" y="30"/>
                  </a:lnTo>
                  <a:lnTo>
                    <a:pt x="36" y="24"/>
                  </a:lnTo>
                  <a:lnTo>
                    <a:pt x="30" y="24"/>
                  </a:lnTo>
                  <a:lnTo>
                    <a:pt x="24" y="18"/>
                  </a:lnTo>
                  <a:lnTo>
                    <a:pt x="18" y="12"/>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81" name="Freeform 867"/>
            <p:cNvSpPr>
              <a:spLocks/>
            </p:cNvSpPr>
            <p:nvPr/>
          </p:nvSpPr>
          <p:spPr bwMode="auto">
            <a:xfrm>
              <a:off x="5287" y="1009"/>
              <a:ext cx="36" cy="24"/>
            </a:xfrm>
            <a:custGeom>
              <a:avLst/>
              <a:gdLst>
                <a:gd name="T0" fmla="*/ 0 w 36"/>
                <a:gd name="T1" fmla="*/ 24 h 24"/>
                <a:gd name="T2" fmla="*/ 0 w 36"/>
                <a:gd name="T3" fmla="*/ 24 h 24"/>
                <a:gd name="T4" fmla="*/ 6 w 36"/>
                <a:gd name="T5" fmla="*/ 18 h 24"/>
                <a:gd name="T6" fmla="*/ 12 w 36"/>
                <a:gd name="T7" fmla="*/ 12 h 24"/>
                <a:gd name="T8" fmla="*/ 18 w 36"/>
                <a:gd name="T9" fmla="*/ 12 h 24"/>
                <a:gd name="T10" fmla="*/ 24 w 36"/>
                <a:gd name="T11" fmla="*/ 6 h 24"/>
                <a:gd name="T12" fmla="*/ 30 w 36"/>
                <a:gd name="T13" fmla="*/ 0 h 24"/>
                <a:gd name="T14" fmla="*/ 36 w 36"/>
                <a:gd name="T15" fmla="*/ 0 h 24"/>
                <a:gd name="T16" fmla="*/ 36 w 36"/>
                <a:gd name="T17" fmla="*/ 0 h 24"/>
                <a:gd name="T18" fmla="*/ 36 w 36"/>
                <a:gd name="T19" fmla="*/ 6 h 24"/>
                <a:gd name="T20" fmla="*/ 36 w 36"/>
                <a:gd name="T21" fmla="*/ 6 h 24"/>
                <a:gd name="T22" fmla="*/ 30 w 36"/>
                <a:gd name="T23" fmla="*/ 12 h 24"/>
                <a:gd name="T24" fmla="*/ 18 w 36"/>
                <a:gd name="T25" fmla="*/ 18 h 24"/>
                <a:gd name="T26" fmla="*/ 12 w 36"/>
                <a:gd name="T27" fmla="*/ 18 h 24"/>
                <a:gd name="T28" fmla="*/ 6 w 36"/>
                <a:gd name="T29" fmla="*/ 24 h 24"/>
                <a:gd name="T30" fmla="*/ 0 w 36"/>
                <a:gd name="T31" fmla="*/ 24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0" y="24"/>
                  </a:lnTo>
                  <a:lnTo>
                    <a:pt x="6" y="18"/>
                  </a:lnTo>
                  <a:lnTo>
                    <a:pt x="12" y="12"/>
                  </a:lnTo>
                  <a:lnTo>
                    <a:pt x="18" y="12"/>
                  </a:lnTo>
                  <a:lnTo>
                    <a:pt x="24" y="6"/>
                  </a:lnTo>
                  <a:lnTo>
                    <a:pt x="30" y="0"/>
                  </a:lnTo>
                  <a:lnTo>
                    <a:pt x="36" y="0"/>
                  </a:lnTo>
                  <a:lnTo>
                    <a:pt x="36" y="6"/>
                  </a:lnTo>
                  <a:lnTo>
                    <a:pt x="30" y="12"/>
                  </a:lnTo>
                  <a:lnTo>
                    <a:pt x="18" y="18"/>
                  </a:lnTo>
                  <a:lnTo>
                    <a:pt x="12"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82" name="Freeform 868"/>
            <p:cNvSpPr>
              <a:spLocks/>
            </p:cNvSpPr>
            <p:nvPr/>
          </p:nvSpPr>
          <p:spPr bwMode="auto">
            <a:xfrm>
              <a:off x="5197" y="884"/>
              <a:ext cx="36" cy="18"/>
            </a:xfrm>
            <a:custGeom>
              <a:avLst/>
              <a:gdLst>
                <a:gd name="T0" fmla="*/ 0 w 36"/>
                <a:gd name="T1" fmla="*/ 0 h 18"/>
                <a:gd name="T2" fmla="*/ 6 w 36"/>
                <a:gd name="T3" fmla="*/ 0 h 18"/>
                <a:gd name="T4" fmla="*/ 6 w 36"/>
                <a:gd name="T5" fmla="*/ 0 h 18"/>
                <a:gd name="T6" fmla="*/ 12 w 36"/>
                <a:gd name="T7" fmla="*/ 0 h 18"/>
                <a:gd name="T8" fmla="*/ 18 w 36"/>
                <a:gd name="T9" fmla="*/ 0 h 18"/>
                <a:gd name="T10" fmla="*/ 24 w 36"/>
                <a:gd name="T11" fmla="*/ 6 h 18"/>
                <a:gd name="T12" fmla="*/ 24 w 36"/>
                <a:gd name="T13" fmla="*/ 12 h 18"/>
                <a:gd name="T14" fmla="*/ 30 w 36"/>
                <a:gd name="T15" fmla="*/ 12 h 18"/>
                <a:gd name="T16" fmla="*/ 36 w 36"/>
                <a:gd name="T17" fmla="*/ 18 h 18"/>
                <a:gd name="T18" fmla="*/ 30 w 36"/>
                <a:gd name="T19" fmla="*/ 18 h 18"/>
                <a:gd name="T20" fmla="*/ 24 w 36"/>
                <a:gd name="T21" fmla="*/ 12 h 18"/>
                <a:gd name="T22" fmla="*/ 18 w 36"/>
                <a:gd name="T23" fmla="*/ 12 h 18"/>
                <a:gd name="T24" fmla="*/ 18 w 36"/>
                <a:gd name="T25" fmla="*/ 6 h 18"/>
                <a:gd name="T26" fmla="*/ 12 w 36"/>
                <a:gd name="T27" fmla="*/ 6 h 18"/>
                <a:gd name="T28" fmla="*/ 6 w 36"/>
                <a:gd name="T29" fmla="*/ 0 h 18"/>
                <a:gd name="T30" fmla="*/ 6 w 36"/>
                <a:gd name="T31" fmla="*/ 0 h 18"/>
                <a:gd name="T32" fmla="*/ 0 w 3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0"/>
                  </a:moveTo>
                  <a:lnTo>
                    <a:pt x="6" y="0"/>
                  </a:lnTo>
                  <a:lnTo>
                    <a:pt x="12" y="0"/>
                  </a:lnTo>
                  <a:lnTo>
                    <a:pt x="18" y="0"/>
                  </a:lnTo>
                  <a:lnTo>
                    <a:pt x="24" y="6"/>
                  </a:lnTo>
                  <a:lnTo>
                    <a:pt x="24" y="12"/>
                  </a:lnTo>
                  <a:lnTo>
                    <a:pt x="30" y="12"/>
                  </a:lnTo>
                  <a:lnTo>
                    <a:pt x="36" y="18"/>
                  </a:lnTo>
                  <a:lnTo>
                    <a:pt x="30" y="18"/>
                  </a:lnTo>
                  <a:lnTo>
                    <a:pt x="24" y="12"/>
                  </a:lnTo>
                  <a:lnTo>
                    <a:pt x="18" y="12"/>
                  </a:lnTo>
                  <a:lnTo>
                    <a:pt x="18" y="6"/>
                  </a:lnTo>
                  <a:lnTo>
                    <a:pt x="12"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83" name="Freeform 869"/>
            <p:cNvSpPr>
              <a:spLocks/>
            </p:cNvSpPr>
            <p:nvPr/>
          </p:nvSpPr>
          <p:spPr bwMode="auto">
            <a:xfrm>
              <a:off x="5191" y="902"/>
              <a:ext cx="42" cy="24"/>
            </a:xfrm>
            <a:custGeom>
              <a:avLst/>
              <a:gdLst>
                <a:gd name="T0" fmla="*/ 0 w 42"/>
                <a:gd name="T1" fmla="*/ 0 h 24"/>
                <a:gd name="T2" fmla="*/ 6 w 42"/>
                <a:gd name="T3" fmla="*/ 0 h 24"/>
                <a:gd name="T4" fmla="*/ 6 w 42"/>
                <a:gd name="T5" fmla="*/ 0 h 24"/>
                <a:gd name="T6" fmla="*/ 12 w 42"/>
                <a:gd name="T7" fmla="*/ 6 h 24"/>
                <a:gd name="T8" fmla="*/ 18 w 42"/>
                <a:gd name="T9" fmla="*/ 6 h 24"/>
                <a:gd name="T10" fmla="*/ 30 w 42"/>
                <a:gd name="T11" fmla="*/ 12 h 24"/>
                <a:gd name="T12" fmla="*/ 36 w 42"/>
                <a:gd name="T13" fmla="*/ 18 h 24"/>
                <a:gd name="T14" fmla="*/ 36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6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6" y="0"/>
                  </a:lnTo>
                  <a:lnTo>
                    <a:pt x="12" y="6"/>
                  </a:lnTo>
                  <a:lnTo>
                    <a:pt x="18" y="6"/>
                  </a:lnTo>
                  <a:lnTo>
                    <a:pt x="30" y="12"/>
                  </a:lnTo>
                  <a:lnTo>
                    <a:pt x="36" y="18"/>
                  </a:lnTo>
                  <a:lnTo>
                    <a:pt x="36" y="24"/>
                  </a:lnTo>
                  <a:lnTo>
                    <a:pt x="42" y="24"/>
                  </a:lnTo>
                  <a:lnTo>
                    <a:pt x="36" y="24"/>
                  </a:lnTo>
                  <a:lnTo>
                    <a:pt x="24" y="18"/>
                  </a:lnTo>
                  <a:lnTo>
                    <a:pt x="18" y="12"/>
                  </a:lnTo>
                  <a:lnTo>
                    <a:pt x="12" y="6"/>
                  </a:lnTo>
                  <a:lnTo>
                    <a:pt x="6" y="6"/>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84" name="Freeform 870"/>
            <p:cNvSpPr>
              <a:spLocks/>
            </p:cNvSpPr>
            <p:nvPr/>
          </p:nvSpPr>
          <p:spPr bwMode="auto">
            <a:xfrm>
              <a:off x="5185" y="926"/>
              <a:ext cx="48" cy="24"/>
            </a:xfrm>
            <a:custGeom>
              <a:avLst/>
              <a:gdLst>
                <a:gd name="T0" fmla="*/ 0 w 48"/>
                <a:gd name="T1" fmla="*/ 0 h 24"/>
                <a:gd name="T2" fmla="*/ 6 w 48"/>
                <a:gd name="T3" fmla="*/ 0 h 24"/>
                <a:gd name="T4" fmla="*/ 12 w 48"/>
                <a:gd name="T5" fmla="*/ 0 h 24"/>
                <a:gd name="T6" fmla="*/ 18 w 48"/>
                <a:gd name="T7" fmla="*/ 0 h 24"/>
                <a:gd name="T8" fmla="*/ 24 w 48"/>
                <a:gd name="T9" fmla="*/ 6 h 24"/>
                <a:gd name="T10" fmla="*/ 30 w 48"/>
                <a:gd name="T11" fmla="*/ 12 h 24"/>
                <a:gd name="T12" fmla="*/ 36 w 48"/>
                <a:gd name="T13" fmla="*/ 18 h 24"/>
                <a:gd name="T14" fmla="*/ 42 w 48"/>
                <a:gd name="T15" fmla="*/ 24 h 24"/>
                <a:gd name="T16" fmla="*/ 48 w 48"/>
                <a:gd name="T17" fmla="*/ 24 h 24"/>
                <a:gd name="T18" fmla="*/ 42 w 48"/>
                <a:gd name="T19" fmla="*/ 24 h 24"/>
                <a:gd name="T20" fmla="*/ 36 w 48"/>
                <a:gd name="T21" fmla="*/ 24 h 24"/>
                <a:gd name="T22" fmla="*/ 30 w 48"/>
                <a:gd name="T23" fmla="*/ 18 h 24"/>
                <a:gd name="T24" fmla="*/ 24 w 48"/>
                <a:gd name="T25" fmla="*/ 12 h 24"/>
                <a:gd name="T26" fmla="*/ 12 w 48"/>
                <a:gd name="T27" fmla="*/ 6 h 24"/>
                <a:gd name="T28" fmla="*/ 6 w 48"/>
                <a:gd name="T29" fmla="*/ 6 h 24"/>
                <a:gd name="T30" fmla="*/ 0 w 48"/>
                <a:gd name="T31" fmla="*/ 0 h 24"/>
                <a:gd name="T32" fmla="*/ 0 w 4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0" y="0"/>
                  </a:moveTo>
                  <a:lnTo>
                    <a:pt x="6" y="0"/>
                  </a:lnTo>
                  <a:lnTo>
                    <a:pt x="12" y="0"/>
                  </a:lnTo>
                  <a:lnTo>
                    <a:pt x="18" y="0"/>
                  </a:lnTo>
                  <a:lnTo>
                    <a:pt x="24" y="6"/>
                  </a:lnTo>
                  <a:lnTo>
                    <a:pt x="30" y="12"/>
                  </a:lnTo>
                  <a:lnTo>
                    <a:pt x="36" y="18"/>
                  </a:lnTo>
                  <a:lnTo>
                    <a:pt x="42" y="24"/>
                  </a:lnTo>
                  <a:lnTo>
                    <a:pt x="48" y="24"/>
                  </a:lnTo>
                  <a:lnTo>
                    <a:pt x="42" y="24"/>
                  </a:lnTo>
                  <a:lnTo>
                    <a:pt x="36" y="24"/>
                  </a:lnTo>
                  <a:lnTo>
                    <a:pt x="30" y="18"/>
                  </a:lnTo>
                  <a:lnTo>
                    <a:pt x="24" y="12"/>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85" name="Freeform 871"/>
            <p:cNvSpPr>
              <a:spLocks/>
            </p:cNvSpPr>
            <p:nvPr/>
          </p:nvSpPr>
          <p:spPr bwMode="auto">
            <a:xfrm>
              <a:off x="5191" y="938"/>
              <a:ext cx="36" cy="30"/>
            </a:xfrm>
            <a:custGeom>
              <a:avLst/>
              <a:gdLst>
                <a:gd name="T0" fmla="*/ 0 w 36"/>
                <a:gd name="T1" fmla="*/ 0 h 30"/>
                <a:gd name="T2" fmla="*/ 0 w 36"/>
                <a:gd name="T3" fmla="*/ 0 h 30"/>
                <a:gd name="T4" fmla="*/ 6 w 36"/>
                <a:gd name="T5" fmla="*/ 0 h 30"/>
                <a:gd name="T6" fmla="*/ 12 w 36"/>
                <a:gd name="T7" fmla="*/ 6 h 30"/>
                <a:gd name="T8" fmla="*/ 18 w 36"/>
                <a:gd name="T9" fmla="*/ 12 h 30"/>
                <a:gd name="T10" fmla="*/ 24 w 36"/>
                <a:gd name="T11" fmla="*/ 18 h 30"/>
                <a:gd name="T12" fmla="*/ 30 w 36"/>
                <a:gd name="T13" fmla="*/ 24 h 30"/>
                <a:gd name="T14" fmla="*/ 36 w 36"/>
                <a:gd name="T15" fmla="*/ 30 h 30"/>
                <a:gd name="T16" fmla="*/ 36 w 36"/>
                <a:gd name="T17" fmla="*/ 30 h 30"/>
                <a:gd name="T18" fmla="*/ 30 w 36"/>
                <a:gd name="T19" fmla="*/ 30 h 30"/>
                <a:gd name="T20" fmla="*/ 24 w 36"/>
                <a:gd name="T21" fmla="*/ 24 h 30"/>
                <a:gd name="T22" fmla="*/ 18 w 36"/>
                <a:gd name="T23" fmla="*/ 18 h 30"/>
                <a:gd name="T24" fmla="*/ 12 w 36"/>
                <a:gd name="T25" fmla="*/ 18 h 30"/>
                <a:gd name="T26" fmla="*/ 6 w 36"/>
                <a:gd name="T27" fmla="*/ 12 h 30"/>
                <a:gd name="T28" fmla="*/ 6 w 36"/>
                <a:gd name="T29" fmla="*/ 6 h 30"/>
                <a:gd name="T30" fmla="*/ 0 w 36"/>
                <a:gd name="T31" fmla="*/ 0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0"/>
                  </a:lnTo>
                  <a:lnTo>
                    <a:pt x="12" y="6"/>
                  </a:lnTo>
                  <a:lnTo>
                    <a:pt x="18" y="12"/>
                  </a:lnTo>
                  <a:lnTo>
                    <a:pt x="24" y="18"/>
                  </a:lnTo>
                  <a:lnTo>
                    <a:pt x="30" y="24"/>
                  </a:lnTo>
                  <a:lnTo>
                    <a:pt x="36" y="30"/>
                  </a:lnTo>
                  <a:lnTo>
                    <a:pt x="30" y="30"/>
                  </a:lnTo>
                  <a:lnTo>
                    <a:pt x="24" y="24"/>
                  </a:lnTo>
                  <a:lnTo>
                    <a:pt x="18" y="18"/>
                  </a:lnTo>
                  <a:lnTo>
                    <a:pt x="12" y="18"/>
                  </a:lnTo>
                  <a:lnTo>
                    <a:pt x="6"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86" name="Freeform 872"/>
            <p:cNvSpPr>
              <a:spLocks/>
            </p:cNvSpPr>
            <p:nvPr/>
          </p:nvSpPr>
          <p:spPr bwMode="auto">
            <a:xfrm>
              <a:off x="5191" y="956"/>
              <a:ext cx="30" cy="24"/>
            </a:xfrm>
            <a:custGeom>
              <a:avLst/>
              <a:gdLst>
                <a:gd name="T0" fmla="*/ 0 w 30"/>
                <a:gd name="T1" fmla="*/ 0 h 24"/>
                <a:gd name="T2" fmla="*/ 0 w 30"/>
                <a:gd name="T3" fmla="*/ 0 h 24"/>
                <a:gd name="T4" fmla="*/ 6 w 30"/>
                <a:gd name="T5" fmla="*/ 0 h 24"/>
                <a:gd name="T6" fmla="*/ 12 w 30"/>
                <a:gd name="T7" fmla="*/ 0 h 24"/>
                <a:gd name="T8" fmla="*/ 18 w 30"/>
                <a:gd name="T9" fmla="*/ 6 h 24"/>
                <a:gd name="T10" fmla="*/ 18 w 30"/>
                <a:gd name="T11" fmla="*/ 12 h 24"/>
                <a:gd name="T12" fmla="*/ 24 w 30"/>
                <a:gd name="T13" fmla="*/ 12 h 24"/>
                <a:gd name="T14" fmla="*/ 30 w 30"/>
                <a:gd name="T15" fmla="*/ 18 h 24"/>
                <a:gd name="T16" fmla="*/ 30 w 30"/>
                <a:gd name="T17" fmla="*/ 24 h 24"/>
                <a:gd name="T18" fmla="*/ 30 w 30"/>
                <a:gd name="T19" fmla="*/ 24 h 24"/>
                <a:gd name="T20" fmla="*/ 24 w 30"/>
                <a:gd name="T21" fmla="*/ 18 h 24"/>
                <a:gd name="T22" fmla="*/ 18 w 30"/>
                <a:gd name="T23" fmla="*/ 12 h 24"/>
                <a:gd name="T24" fmla="*/ 12 w 30"/>
                <a:gd name="T25" fmla="*/ 12 h 24"/>
                <a:gd name="T26" fmla="*/ 6 w 30"/>
                <a:gd name="T27" fmla="*/ 6 h 24"/>
                <a:gd name="T28" fmla="*/ 6 w 30"/>
                <a:gd name="T29" fmla="*/ 6 h 24"/>
                <a:gd name="T30" fmla="*/ 0 w 30"/>
                <a:gd name="T31" fmla="*/ 0 h 24"/>
                <a:gd name="T32" fmla="*/ 0 w 30"/>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0"/>
                  </a:moveTo>
                  <a:lnTo>
                    <a:pt x="0" y="0"/>
                  </a:lnTo>
                  <a:lnTo>
                    <a:pt x="6" y="0"/>
                  </a:lnTo>
                  <a:lnTo>
                    <a:pt x="12" y="0"/>
                  </a:lnTo>
                  <a:lnTo>
                    <a:pt x="18" y="6"/>
                  </a:lnTo>
                  <a:lnTo>
                    <a:pt x="18" y="12"/>
                  </a:lnTo>
                  <a:lnTo>
                    <a:pt x="24" y="12"/>
                  </a:lnTo>
                  <a:lnTo>
                    <a:pt x="30" y="18"/>
                  </a:lnTo>
                  <a:lnTo>
                    <a:pt x="30" y="24"/>
                  </a:lnTo>
                  <a:lnTo>
                    <a:pt x="24" y="18"/>
                  </a:lnTo>
                  <a:lnTo>
                    <a:pt x="18" y="12"/>
                  </a:lnTo>
                  <a:lnTo>
                    <a:pt x="12" y="12"/>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87" name="Freeform 873"/>
            <p:cNvSpPr>
              <a:spLocks/>
            </p:cNvSpPr>
            <p:nvPr/>
          </p:nvSpPr>
          <p:spPr bwMode="auto">
            <a:xfrm>
              <a:off x="5191" y="968"/>
              <a:ext cx="24" cy="24"/>
            </a:xfrm>
            <a:custGeom>
              <a:avLst/>
              <a:gdLst>
                <a:gd name="T0" fmla="*/ 0 w 24"/>
                <a:gd name="T1" fmla="*/ 0 h 24"/>
                <a:gd name="T2" fmla="*/ 0 w 24"/>
                <a:gd name="T3" fmla="*/ 0 h 24"/>
                <a:gd name="T4" fmla="*/ 6 w 24"/>
                <a:gd name="T5" fmla="*/ 6 h 24"/>
                <a:gd name="T6" fmla="*/ 6 w 24"/>
                <a:gd name="T7" fmla="*/ 6 h 24"/>
                <a:gd name="T8" fmla="*/ 12 w 24"/>
                <a:gd name="T9" fmla="*/ 12 h 24"/>
                <a:gd name="T10" fmla="*/ 18 w 24"/>
                <a:gd name="T11" fmla="*/ 12 h 24"/>
                <a:gd name="T12" fmla="*/ 18 w 24"/>
                <a:gd name="T13" fmla="*/ 18 h 24"/>
                <a:gd name="T14" fmla="*/ 24 w 24"/>
                <a:gd name="T15" fmla="*/ 24 h 24"/>
                <a:gd name="T16" fmla="*/ 24 w 24"/>
                <a:gd name="T17" fmla="*/ 24 h 24"/>
                <a:gd name="T18" fmla="*/ 18 w 24"/>
                <a:gd name="T19" fmla="*/ 24 h 24"/>
                <a:gd name="T20" fmla="*/ 18 w 24"/>
                <a:gd name="T21" fmla="*/ 18 h 24"/>
                <a:gd name="T22" fmla="*/ 12 w 24"/>
                <a:gd name="T23" fmla="*/ 18 h 24"/>
                <a:gd name="T24" fmla="*/ 12 w 24"/>
                <a:gd name="T25" fmla="*/ 12 h 24"/>
                <a:gd name="T26" fmla="*/ 6 w 24"/>
                <a:gd name="T27" fmla="*/ 12 h 24"/>
                <a:gd name="T28" fmla="*/ 6 w 24"/>
                <a:gd name="T29" fmla="*/ 6 h 24"/>
                <a:gd name="T30" fmla="*/ 0 w 24"/>
                <a:gd name="T31" fmla="*/ 6 h 24"/>
                <a:gd name="T32" fmla="*/ 0 w 2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0"/>
                  </a:moveTo>
                  <a:lnTo>
                    <a:pt x="0" y="0"/>
                  </a:lnTo>
                  <a:lnTo>
                    <a:pt x="6" y="6"/>
                  </a:lnTo>
                  <a:lnTo>
                    <a:pt x="12" y="12"/>
                  </a:lnTo>
                  <a:lnTo>
                    <a:pt x="18" y="12"/>
                  </a:lnTo>
                  <a:lnTo>
                    <a:pt x="18" y="18"/>
                  </a:lnTo>
                  <a:lnTo>
                    <a:pt x="24" y="24"/>
                  </a:lnTo>
                  <a:lnTo>
                    <a:pt x="18" y="24"/>
                  </a:lnTo>
                  <a:lnTo>
                    <a:pt x="18" y="18"/>
                  </a:lnTo>
                  <a:lnTo>
                    <a:pt x="12" y="18"/>
                  </a:lnTo>
                  <a:lnTo>
                    <a:pt x="12" y="12"/>
                  </a:lnTo>
                  <a:lnTo>
                    <a:pt x="6"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88" name="Freeform 874"/>
            <p:cNvSpPr>
              <a:spLocks/>
            </p:cNvSpPr>
            <p:nvPr/>
          </p:nvSpPr>
          <p:spPr bwMode="auto">
            <a:xfrm>
              <a:off x="5191" y="986"/>
              <a:ext cx="18" cy="12"/>
            </a:xfrm>
            <a:custGeom>
              <a:avLst/>
              <a:gdLst>
                <a:gd name="T0" fmla="*/ 6 w 18"/>
                <a:gd name="T1" fmla="*/ 0 h 12"/>
                <a:gd name="T2" fmla="*/ 6 w 18"/>
                <a:gd name="T3" fmla="*/ 0 h 12"/>
                <a:gd name="T4" fmla="*/ 12 w 18"/>
                <a:gd name="T5" fmla="*/ 6 h 12"/>
                <a:gd name="T6" fmla="*/ 18 w 18"/>
                <a:gd name="T7" fmla="*/ 12 h 12"/>
                <a:gd name="T8" fmla="*/ 18 w 18"/>
                <a:gd name="T9" fmla="*/ 12 h 12"/>
                <a:gd name="T10" fmla="*/ 18 w 18"/>
                <a:gd name="T11" fmla="*/ 12 h 12"/>
                <a:gd name="T12" fmla="*/ 12 w 18"/>
                <a:gd name="T13" fmla="*/ 12 h 12"/>
                <a:gd name="T14" fmla="*/ 12 w 18"/>
                <a:gd name="T15" fmla="*/ 6 h 12"/>
                <a:gd name="T16" fmla="*/ 6 w 18"/>
                <a:gd name="T17" fmla="*/ 6 h 12"/>
                <a:gd name="T18" fmla="*/ 6 w 18"/>
                <a:gd name="T19" fmla="*/ 6 h 12"/>
                <a:gd name="T20" fmla="*/ 6 w 18"/>
                <a:gd name="T21" fmla="*/ 0 h 12"/>
                <a:gd name="T22" fmla="*/ 0 w 18"/>
                <a:gd name="T23" fmla="*/ 0 h 12"/>
                <a:gd name="T24" fmla="*/ 6 w 18"/>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6" y="0"/>
                  </a:moveTo>
                  <a:lnTo>
                    <a:pt x="6" y="0"/>
                  </a:lnTo>
                  <a:lnTo>
                    <a:pt x="12" y="6"/>
                  </a:lnTo>
                  <a:lnTo>
                    <a:pt x="18" y="12"/>
                  </a:lnTo>
                  <a:lnTo>
                    <a:pt x="12" y="12"/>
                  </a:lnTo>
                  <a:lnTo>
                    <a:pt x="12" y="6"/>
                  </a:lnTo>
                  <a:lnTo>
                    <a:pt x="6" y="6"/>
                  </a:lnTo>
                  <a:lnTo>
                    <a:pt x="6" y="0"/>
                  </a:lnTo>
                  <a:lnTo>
                    <a:pt x="0" y="0"/>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89" name="Freeform 875"/>
            <p:cNvSpPr>
              <a:spLocks/>
            </p:cNvSpPr>
            <p:nvPr/>
          </p:nvSpPr>
          <p:spPr bwMode="auto">
            <a:xfrm>
              <a:off x="5209" y="992"/>
              <a:ext cx="30" cy="6"/>
            </a:xfrm>
            <a:custGeom>
              <a:avLst/>
              <a:gdLst>
                <a:gd name="T0" fmla="*/ 0 w 30"/>
                <a:gd name="T1" fmla="*/ 0 h 6"/>
                <a:gd name="T2" fmla="*/ 6 w 30"/>
                <a:gd name="T3" fmla="*/ 0 h 6"/>
                <a:gd name="T4" fmla="*/ 12 w 30"/>
                <a:gd name="T5" fmla="*/ 0 h 6"/>
                <a:gd name="T6" fmla="*/ 12 w 30"/>
                <a:gd name="T7" fmla="*/ 0 h 6"/>
                <a:gd name="T8" fmla="*/ 18 w 30"/>
                <a:gd name="T9" fmla="*/ 0 h 6"/>
                <a:gd name="T10" fmla="*/ 24 w 30"/>
                <a:gd name="T11" fmla="*/ 0 h 6"/>
                <a:gd name="T12" fmla="*/ 30 w 30"/>
                <a:gd name="T13" fmla="*/ 0 h 6"/>
                <a:gd name="T14" fmla="*/ 30 w 30"/>
                <a:gd name="T15" fmla="*/ 0 h 6"/>
                <a:gd name="T16" fmla="*/ 30 w 30"/>
                <a:gd name="T17" fmla="*/ 0 h 6"/>
                <a:gd name="T18" fmla="*/ 30 w 30"/>
                <a:gd name="T19" fmla="*/ 6 h 6"/>
                <a:gd name="T20" fmla="*/ 30 w 30"/>
                <a:gd name="T21" fmla="*/ 6 h 6"/>
                <a:gd name="T22" fmla="*/ 24 w 30"/>
                <a:gd name="T23" fmla="*/ 6 h 6"/>
                <a:gd name="T24" fmla="*/ 18 w 30"/>
                <a:gd name="T25" fmla="*/ 6 h 6"/>
                <a:gd name="T26" fmla="*/ 12 w 30"/>
                <a:gd name="T27" fmla="*/ 0 h 6"/>
                <a:gd name="T28" fmla="*/ 12 w 30"/>
                <a:gd name="T29" fmla="*/ 0 h 6"/>
                <a:gd name="T30" fmla="*/ 6 w 30"/>
                <a:gd name="T31" fmla="*/ 0 h 6"/>
                <a:gd name="T32" fmla="*/ 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0"/>
                  </a:moveTo>
                  <a:lnTo>
                    <a:pt x="6" y="0"/>
                  </a:lnTo>
                  <a:lnTo>
                    <a:pt x="12" y="0"/>
                  </a:lnTo>
                  <a:lnTo>
                    <a:pt x="18" y="0"/>
                  </a:lnTo>
                  <a:lnTo>
                    <a:pt x="24" y="0"/>
                  </a:lnTo>
                  <a:lnTo>
                    <a:pt x="30" y="0"/>
                  </a:lnTo>
                  <a:lnTo>
                    <a:pt x="30" y="6"/>
                  </a:lnTo>
                  <a:lnTo>
                    <a:pt x="24" y="6"/>
                  </a:lnTo>
                  <a:lnTo>
                    <a:pt x="18" y="6"/>
                  </a:lnTo>
                  <a:lnTo>
                    <a:pt x="12" y="0"/>
                  </a:lnTo>
                  <a:lnTo>
                    <a:pt x="6"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90" name="Freeform 876"/>
            <p:cNvSpPr>
              <a:spLocks/>
            </p:cNvSpPr>
            <p:nvPr/>
          </p:nvSpPr>
          <p:spPr bwMode="auto">
            <a:xfrm>
              <a:off x="5209" y="998"/>
              <a:ext cx="24" cy="11"/>
            </a:xfrm>
            <a:custGeom>
              <a:avLst/>
              <a:gdLst>
                <a:gd name="T0" fmla="*/ 0 w 24"/>
                <a:gd name="T1" fmla="*/ 0 h 11"/>
                <a:gd name="T2" fmla="*/ 0 w 24"/>
                <a:gd name="T3" fmla="*/ 0 h 11"/>
                <a:gd name="T4" fmla="*/ 6 w 24"/>
                <a:gd name="T5" fmla="*/ 0 h 11"/>
                <a:gd name="T6" fmla="*/ 6 w 24"/>
                <a:gd name="T7" fmla="*/ 0 h 11"/>
                <a:gd name="T8" fmla="*/ 12 w 24"/>
                <a:gd name="T9" fmla="*/ 0 h 11"/>
                <a:gd name="T10" fmla="*/ 18 w 24"/>
                <a:gd name="T11" fmla="*/ 5 h 11"/>
                <a:gd name="T12" fmla="*/ 24 w 24"/>
                <a:gd name="T13" fmla="*/ 5 h 11"/>
                <a:gd name="T14" fmla="*/ 24 w 24"/>
                <a:gd name="T15" fmla="*/ 5 h 11"/>
                <a:gd name="T16" fmla="*/ 24 w 24"/>
                <a:gd name="T17" fmla="*/ 5 h 11"/>
                <a:gd name="T18" fmla="*/ 24 w 24"/>
                <a:gd name="T19" fmla="*/ 11 h 11"/>
                <a:gd name="T20" fmla="*/ 24 w 24"/>
                <a:gd name="T21" fmla="*/ 11 h 11"/>
                <a:gd name="T22" fmla="*/ 18 w 24"/>
                <a:gd name="T23" fmla="*/ 5 h 11"/>
                <a:gd name="T24" fmla="*/ 12 w 24"/>
                <a:gd name="T25" fmla="*/ 5 h 11"/>
                <a:gd name="T26" fmla="*/ 6 w 24"/>
                <a:gd name="T27" fmla="*/ 5 h 11"/>
                <a:gd name="T28" fmla="*/ 6 w 24"/>
                <a:gd name="T29" fmla="*/ 5 h 11"/>
                <a:gd name="T30" fmla="*/ 0 w 24"/>
                <a:gd name="T31" fmla="*/ 0 h 11"/>
                <a:gd name="T32" fmla="*/ 0 w 24"/>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0" y="0"/>
                  </a:moveTo>
                  <a:lnTo>
                    <a:pt x="0" y="0"/>
                  </a:lnTo>
                  <a:lnTo>
                    <a:pt x="6" y="0"/>
                  </a:lnTo>
                  <a:lnTo>
                    <a:pt x="12" y="0"/>
                  </a:lnTo>
                  <a:lnTo>
                    <a:pt x="18" y="5"/>
                  </a:lnTo>
                  <a:lnTo>
                    <a:pt x="24" y="5"/>
                  </a:lnTo>
                  <a:lnTo>
                    <a:pt x="24" y="11"/>
                  </a:lnTo>
                  <a:lnTo>
                    <a:pt x="18" y="5"/>
                  </a:lnTo>
                  <a:lnTo>
                    <a:pt x="12" y="5"/>
                  </a:lnTo>
                  <a:lnTo>
                    <a:pt x="6"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91" name="Freeform 877"/>
            <p:cNvSpPr>
              <a:spLocks/>
            </p:cNvSpPr>
            <p:nvPr/>
          </p:nvSpPr>
          <p:spPr bwMode="auto">
            <a:xfrm>
              <a:off x="5221" y="974"/>
              <a:ext cx="24" cy="6"/>
            </a:xfrm>
            <a:custGeom>
              <a:avLst/>
              <a:gdLst>
                <a:gd name="T0" fmla="*/ 0 w 24"/>
                <a:gd name="T1" fmla="*/ 6 h 6"/>
                <a:gd name="T2" fmla="*/ 0 w 24"/>
                <a:gd name="T3" fmla="*/ 6 h 6"/>
                <a:gd name="T4" fmla="*/ 6 w 24"/>
                <a:gd name="T5" fmla="*/ 6 h 6"/>
                <a:gd name="T6" fmla="*/ 6 w 24"/>
                <a:gd name="T7" fmla="*/ 6 h 6"/>
                <a:gd name="T8" fmla="*/ 12 w 24"/>
                <a:gd name="T9" fmla="*/ 0 h 6"/>
                <a:gd name="T10" fmla="*/ 18 w 24"/>
                <a:gd name="T11" fmla="*/ 6 h 6"/>
                <a:gd name="T12" fmla="*/ 24 w 24"/>
                <a:gd name="T13" fmla="*/ 6 h 6"/>
                <a:gd name="T14" fmla="*/ 24 w 24"/>
                <a:gd name="T15" fmla="*/ 6 h 6"/>
                <a:gd name="T16" fmla="*/ 24 w 24"/>
                <a:gd name="T17" fmla="*/ 6 h 6"/>
                <a:gd name="T18" fmla="*/ 24 w 24"/>
                <a:gd name="T19" fmla="*/ 6 h 6"/>
                <a:gd name="T20" fmla="*/ 24 w 24"/>
                <a:gd name="T21" fmla="*/ 6 h 6"/>
                <a:gd name="T22" fmla="*/ 24 w 24"/>
                <a:gd name="T23" fmla="*/ 6 h 6"/>
                <a:gd name="T24" fmla="*/ 18 w 24"/>
                <a:gd name="T25" fmla="*/ 6 h 6"/>
                <a:gd name="T26" fmla="*/ 12 w 24"/>
                <a:gd name="T27" fmla="*/ 6 h 6"/>
                <a:gd name="T28" fmla="*/ 6 w 24"/>
                <a:gd name="T29" fmla="*/ 6 h 6"/>
                <a:gd name="T30" fmla="*/ 6 w 24"/>
                <a:gd name="T31" fmla="*/ 6 h 6"/>
                <a:gd name="T32" fmla="*/ 0 w 24"/>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0" y="6"/>
                  </a:moveTo>
                  <a:lnTo>
                    <a:pt x="0" y="6"/>
                  </a:lnTo>
                  <a:lnTo>
                    <a:pt x="6" y="6"/>
                  </a:lnTo>
                  <a:lnTo>
                    <a:pt x="12" y="0"/>
                  </a:lnTo>
                  <a:lnTo>
                    <a:pt x="18" y="6"/>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92" name="Freeform 878"/>
            <p:cNvSpPr>
              <a:spLocks/>
            </p:cNvSpPr>
            <p:nvPr/>
          </p:nvSpPr>
          <p:spPr bwMode="auto">
            <a:xfrm>
              <a:off x="5227" y="962"/>
              <a:ext cx="30" cy="6"/>
            </a:xfrm>
            <a:custGeom>
              <a:avLst/>
              <a:gdLst>
                <a:gd name="T0" fmla="*/ 0 w 30"/>
                <a:gd name="T1" fmla="*/ 6 h 6"/>
                <a:gd name="T2" fmla="*/ 0 w 30"/>
                <a:gd name="T3" fmla="*/ 6 h 6"/>
                <a:gd name="T4" fmla="*/ 6 w 30"/>
                <a:gd name="T5" fmla="*/ 6 h 6"/>
                <a:gd name="T6" fmla="*/ 12 w 30"/>
                <a:gd name="T7" fmla="*/ 0 h 6"/>
                <a:gd name="T8" fmla="*/ 18 w 30"/>
                <a:gd name="T9" fmla="*/ 0 h 6"/>
                <a:gd name="T10" fmla="*/ 18 w 30"/>
                <a:gd name="T11" fmla="*/ 0 h 6"/>
                <a:gd name="T12" fmla="*/ 24 w 30"/>
                <a:gd name="T13" fmla="*/ 0 h 6"/>
                <a:gd name="T14" fmla="*/ 30 w 30"/>
                <a:gd name="T15" fmla="*/ 0 h 6"/>
                <a:gd name="T16" fmla="*/ 30 w 30"/>
                <a:gd name="T17" fmla="*/ 0 h 6"/>
                <a:gd name="T18" fmla="*/ 30 w 30"/>
                <a:gd name="T19" fmla="*/ 0 h 6"/>
                <a:gd name="T20" fmla="*/ 24 w 30"/>
                <a:gd name="T21" fmla="*/ 6 h 6"/>
                <a:gd name="T22" fmla="*/ 24 w 30"/>
                <a:gd name="T23" fmla="*/ 6 h 6"/>
                <a:gd name="T24" fmla="*/ 18 w 30"/>
                <a:gd name="T25" fmla="*/ 6 h 6"/>
                <a:gd name="T26" fmla="*/ 12 w 30"/>
                <a:gd name="T27" fmla="*/ 6 h 6"/>
                <a:gd name="T28" fmla="*/ 6 w 30"/>
                <a:gd name="T29" fmla="*/ 6 h 6"/>
                <a:gd name="T30" fmla="*/ 0 w 30"/>
                <a:gd name="T31" fmla="*/ 6 h 6"/>
                <a:gd name="T32" fmla="*/ 0 w 30"/>
                <a:gd name="T33" fmla="*/ 6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0" y="6"/>
                  </a:moveTo>
                  <a:lnTo>
                    <a:pt x="0" y="6"/>
                  </a:lnTo>
                  <a:lnTo>
                    <a:pt x="6" y="6"/>
                  </a:lnTo>
                  <a:lnTo>
                    <a:pt x="12" y="0"/>
                  </a:lnTo>
                  <a:lnTo>
                    <a:pt x="18" y="0"/>
                  </a:lnTo>
                  <a:lnTo>
                    <a:pt x="24" y="0"/>
                  </a:lnTo>
                  <a:lnTo>
                    <a:pt x="30" y="0"/>
                  </a:lnTo>
                  <a:lnTo>
                    <a:pt x="24" y="6"/>
                  </a:lnTo>
                  <a:lnTo>
                    <a:pt x="18" y="6"/>
                  </a:lnTo>
                  <a:lnTo>
                    <a:pt x="12" y="6"/>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93" name="Freeform 879"/>
            <p:cNvSpPr>
              <a:spLocks/>
            </p:cNvSpPr>
            <p:nvPr/>
          </p:nvSpPr>
          <p:spPr bwMode="auto">
            <a:xfrm>
              <a:off x="5227" y="944"/>
              <a:ext cx="36" cy="12"/>
            </a:xfrm>
            <a:custGeom>
              <a:avLst/>
              <a:gdLst>
                <a:gd name="T0" fmla="*/ 0 w 36"/>
                <a:gd name="T1" fmla="*/ 12 h 12"/>
                <a:gd name="T2" fmla="*/ 6 w 36"/>
                <a:gd name="T3" fmla="*/ 12 h 12"/>
                <a:gd name="T4" fmla="*/ 12 w 36"/>
                <a:gd name="T5" fmla="*/ 6 h 12"/>
                <a:gd name="T6" fmla="*/ 18 w 36"/>
                <a:gd name="T7" fmla="*/ 6 h 12"/>
                <a:gd name="T8" fmla="*/ 24 w 36"/>
                <a:gd name="T9" fmla="*/ 6 h 12"/>
                <a:gd name="T10" fmla="*/ 30 w 36"/>
                <a:gd name="T11" fmla="*/ 0 h 12"/>
                <a:gd name="T12" fmla="*/ 30 w 36"/>
                <a:gd name="T13" fmla="*/ 0 h 12"/>
                <a:gd name="T14" fmla="*/ 36 w 36"/>
                <a:gd name="T15" fmla="*/ 0 h 12"/>
                <a:gd name="T16" fmla="*/ 36 w 36"/>
                <a:gd name="T17" fmla="*/ 0 h 12"/>
                <a:gd name="T18" fmla="*/ 36 w 36"/>
                <a:gd name="T19" fmla="*/ 6 h 12"/>
                <a:gd name="T20" fmla="*/ 30 w 36"/>
                <a:gd name="T21" fmla="*/ 6 h 12"/>
                <a:gd name="T22" fmla="*/ 30 w 36"/>
                <a:gd name="T23" fmla="*/ 6 h 12"/>
                <a:gd name="T24" fmla="*/ 24 w 36"/>
                <a:gd name="T25" fmla="*/ 6 h 12"/>
                <a:gd name="T26" fmla="*/ 18 w 36"/>
                <a:gd name="T27" fmla="*/ 12 h 12"/>
                <a:gd name="T28" fmla="*/ 12 w 36"/>
                <a:gd name="T29" fmla="*/ 12 h 12"/>
                <a:gd name="T30" fmla="*/ 6 w 36"/>
                <a:gd name="T31" fmla="*/ 12 h 12"/>
                <a:gd name="T32" fmla="*/ 0 w 36"/>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
                <a:gd name="T53" fmla="*/ 36 w 3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
                  <a:moveTo>
                    <a:pt x="0" y="12"/>
                  </a:moveTo>
                  <a:lnTo>
                    <a:pt x="6" y="12"/>
                  </a:lnTo>
                  <a:lnTo>
                    <a:pt x="12" y="6"/>
                  </a:lnTo>
                  <a:lnTo>
                    <a:pt x="18" y="6"/>
                  </a:lnTo>
                  <a:lnTo>
                    <a:pt x="24" y="6"/>
                  </a:lnTo>
                  <a:lnTo>
                    <a:pt x="30" y="0"/>
                  </a:lnTo>
                  <a:lnTo>
                    <a:pt x="36" y="0"/>
                  </a:lnTo>
                  <a:lnTo>
                    <a:pt x="36" y="6"/>
                  </a:lnTo>
                  <a:lnTo>
                    <a:pt x="30" y="6"/>
                  </a:lnTo>
                  <a:lnTo>
                    <a:pt x="24" y="6"/>
                  </a:lnTo>
                  <a:lnTo>
                    <a:pt x="18" y="12"/>
                  </a:lnTo>
                  <a:lnTo>
                    <a:pt x="12" y="12"/>
                  </a:lnTo>
                  <a:lnTo>
                    <a:pt x="6" y="12"/>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94" name="Freeform 880"/>
            <p:cNvSpPr>
              <a:spLocks/>
            </p:cNvSpPr>
            <p:nvPr/>
          </p:nvSpPr>
          <p:spPr bwMode="auto">
            <a:xfrm>
              <a:off x="5233" y="908"/>
              <a:ext cx="36" cy="18"/>
            </a:xfrm>
            <a:custGeom>
              <a:avLst/>
              <a:gdLst>
                <a:gd name="T0" fmla="*/ 0 w 36"/>
                <a:gd name="T1" fmla="*/ 18 h 18"/>
                <a:gd name="T2" fmla="*/ 0 w 36"/>
                <a:gd name="T3" fmla="*/ 18 h 18"/>
                <a:gd name="T4" fmla="*/ 6 w 36"/>
                <a:gd name="T5" fmla="*/ 12 h 18"/>
                <a:gd name="T6" fmla="*/ 12 w 36"/>
                <a:gd name="T7" fmla="*/ 12 h 18"/>
                <a:gd name="T8" fmla="*/ 18 w 36"/>
                <a:gd name="T9" fmla="*/ 6 h 18"/>
                <a:gd name="T10" fmla="*/ 24 w 36"/>
                <a:gd name="T11" fmla="*/ 6 h 18"/>
                <a:gd name="T12" fmla="*/ 30 w 36"/>
                <a:gd name="T13" fmla="*/ 6 h 18"/>
                <a:gd name="T14" fmla="*/ 30 w 36"/>
                <a:gd name="T15" fmla="*/ 0 h 18"/>
                <a:gd name="T16" fmla="*/ 36 w 36"/>
                <a:gd name="T17" fmla="*/ 6 h 18"/>
                <a:gd name="T18" fmla="*/ 36 w 36"/>
                <a:gd name="T19" fmla="*/ 6 h 18"/>
                <a:gd name="T20" fmla="*/ 30 w 36"/>
                <a:gd name="T21" fmla="*/ 6 h 18"/>
                <a:gd name="T22" fmla="*/ 24 w 36"/>
                <a:gd name="T23" fmla="*/ 12 h 18"/>
                <a:gd name="T24" fmla="*/ 18 w 36"/>
                <a:gd name="T25" fmla="*/ 12 h 18"/>
                <a:gd name="T26" fmla="*/ 12 w 36"/>
                <a:gd name="T27" fmla="*/ 12 h 18"/>
                <a:gd name="T28" fmla="*/ 6 w 36"/>
                <a:gd name="T29" fmla="*/ 18 h 18"/>
                <a:gd name="T30" fmla="*/ 0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0" y="18"/>
                  </a:lnTo>
                  <a:lnTo>
                    <a:pt x="6" y="12"/>
                  </a:lnTo>
                  <a:lnTo>
                    <a:pt x="12" y="12"/>
                  </a:lnTo>
                  <a:lnTo>
                    <a:pt x="18" y="6"/>
                  </a:lnTo>
                  <a:lnTo>
                    <a:pt x="24" y="6"/>
                  </a:lnTo>
                  <a:lnTo>
                    <a:pt x="30" y="6"/>
                  </a:lnTo>
                  <a:lnTo>
                    <a:pt x="30" y="0"/>
                  </a:lnTo>
                  <a:lnTo>
                    <a:pt x="36" y="6"/>
                  </a:lnTo>
                  <a:lnTo>
                    <a:pt x="30" y="6"/>
                  </a:lnTo>
                  <a:lnTo>
                    <a:pt x="24" y="12"/>
                  </a:lnTo>
                  <a:lnTo>
                    <a:pt x="18" y="12"/>
                  </a:lnTo>
                  <a:lnTo>
                    <a:pt x="12" y="12"/>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95" name="Freeform 881"/>
            <p:cNvSpPr>
              <a:spLocks/>
            </p:cNvSpPr>
            <p:nvPr/>
          </p:nvSpPr>
          <p:spPr bwMode="auto">
            <a:xfrm>
              <a:off x="5227" y="878"/>
              <a:ext cx="36" cy="24"/>
            </a:xfrm>
            <a:custGeom>
              <a:avLst/>
              <a:gdLst>
                <a:gd name="T0" fmla="*/ 0 w 36"/>
                <a:gd name="T1" fmla="*/ 24 h 24"/>
                <a:gd name="T2" fmla="*/ 6 w 36"/>
                <a:gd name="T3" fmla="*/ 18 h 24"/>
                <a:gd name="T4" fmla="*/ 6 w 36"/>
                <a:gd name="T5" fmla="*/ 18 h 24"/>
                <a:gd name="T6" fmla="*/ 12 w 36"/>
                <a:gd name="T7" fmla="*/ 12 h 24"/>
                <a:gd name="T8" fmla="*/ 18 w 36"/>
                <a:gd name="T9" fmla="*/ 6 h 24"/>
                <a:gd name="T10" fmla="*/ 24 w 36"/>
                <a:gd name="T11" fmla="*/ 6 h 24"/>
                <a:gd name="T12" fmla="*/ 30 w 36"/>
                <a:gd name="T13" fmla="*/ 0 h 24"/>
                <a:gd name="T14" fmla="*/ 36 w 36"/>
                <a:gd name="T15" fmla="*/ 0 h 24"/>
                <a:gd name="T16" fmla="*/ 36 w 36"/>
                <a:gd name="T17" fmla="*/ 0 h 24"/>
                <a:gd name="T18" fmla="*/ 36 w 36"/>
                <a:gd name="T19" fmla="*/ 6 h 24"/>
                <a:gd name="T20" fmla="*/ 30 w 36"/>
                <a:gd name="T21" fmla="*/ 6 h 24"/>
                <a:gd name="T22" fmla="*/ 24 w 36"/>
                <a:gd name="T23" fmla="*/ 12 h 24"/>
                <a:gd name="T24" fmla="*/ 18 w 36"/>
                <a:gd name="T25" fmla="*/ 12 h 24"/>
                <a:gd name="T26" fmla="*/ 12 w 36"/>
                <a:gd name="T27" fmla="*/ 18 h 24"/>
                <a:gd name="T28" fmla="*/ 6 w 36"/>
                <a:gd name="T29" fmla="*/ 18 h 24"/>
                <a:gd name="T30" fmla="*/ 6 w 36"/>
                <a:gd name="T31" fmla="*/ 18 h 24"/>
                <a:gd name="T32" fmla="*/ 0 w 36"/>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0" y="24"/>
                  </a:moveTo>
                  <a:lnTo>
                    <a:pt x="6" y="18"/>
                  </a:lnTo>
                  <a:lnTo>
                    <a:pt x="12" y="12"/>
                  </a:lnTo>
                  <a:lnTo>
                    <a:pt x="18" y="6"/>
                  </a:lnTo>
                  <a:lnTo>
                    <a:pt x="24" y="6"/>
                  </a:lnTo>
                  <a:lnTo>
                    <a:pt x="30" y="0"/>
                  </a:lnTo>
                  <a:lnTo>
                    <a:pt x="36" y="0"/>
                  </a:lnTo>
                  <a:lnTo>
                    <a:pt x="36" y="6"/>
                  </a:lnTo>
                  <a:lnTo>
                    <a:pt x="30" y="6"/>
                  </a:lnTo>
                  <a:lnTo>
                    <a:pt x="24" y="12"/>
                  </a:lnTo>
                  <a:lnTo>
                    <a:pt x="18" y="12"/>
                  </a:lnTo>
                  <a:lnTo>
                    <a:pt x="12" y="18"/>
                  </a:lnTo>
                  <a:lnTo>
                    <a:pt x="6" y="18"/>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96" name="Freeform 882"/>
            <p:cNvSpPr>
              <a:spLocks/>
            </p:cNvSpPr>
            <p:nvPr/>
          </p:nvSpPr>
          <p:spPr bwMode="auto">
            <a:xfrm>
              <a:off x="5233" y="926"/>
              <a:ext cx="30" cy="18"/>
            </a:xfrm>
            <a:custGeom>
              <a:avLst/>
              <a:gdLst>
                <a:gd name="T0" fmla="*/ 0 w 30"/>
                <a:gd name="T1" fmla="*/ 18 h 18"/>
                <a:gd name="T2" fmla="*/ 0 w 30"/>
                <a:gd name="T3" fmla="*/ 12 h 18"/>
                <a:gd name="T4" fmla="*/ 6 w 30"/>
                <a:gd name="T5" fmla="*/ 12 h 18"/>
                <a:gd name="T6" fmla="*/ 12 w 30"/>
                <a:gd name="T7" fmla="*/ 6 h 18"/>
                <a:gd name="T8" fmla="*/ 18 w 30"/>
                <a:gd name="T9" fmla="*/ 6 h 18"/>
                <a:gd name="T10" fmla="*/ 24 w 30"/>
                <a:gd name="T11" fmla="*/ 0 h 18"/>
                <a:gd name="T12" fmla="*/ 24 w 30"/>
                <a:gd name="T13" fmla="*/ 0 h 18"/>
                <a:gd name="T14" fmla="*/ 30 w 30"/>
                <a:gd name="T15" fmla="*/ 0 h 18"/>
                <a:gd name="T16" fmla="*/ 30 w 30"/>
                <a:gd name="T17" fmla="*/ 0 h 18"/>
                <a:gd name="T18" fmla="*/ 30 w 30"/>
                <a:gd name="T19" fmla="*/ 0 h 18"/>
                <a:gd name="T20" fmla="*/ 24 w 30"/>
                <a:gd name="T21" fmla="*/ 6 h 18"/>
                <a:gd name="T22" fmla="*/ 24 w 30"/>
                <a:gd name="T23" fmla="*/ 6 h 18"/>
                <a:gd name="T24" fmla="*/ 18 w 30"/>
                <a:gd name="T25" fmla="*/ 12 h 18"/>
                <a:gd name="T26" fmla="*/ 12 w 30"/>
                <a:gd name="T27" fmla="*/ 12 h 18"/>
                <a:gd name="T28" fmla="*/ 6 w 30"/>
                <a:gd name="T29" fmla="*/ 12 h 18"/>
                <a:gd name="T30" fmla="*/ 0 w 30"/>
                <a:gd name="T31" fmla="*/ 12 h 18"/>
                <a:gd name="T32" fmla="*/ 0 w 30"/>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0" y="18"/>
                  </a:moveTo>
                  <a:lnTo>
                    <a:pt x="0" y="12"/>
                  </a:lnTo>
                  <a:lnTo>
                    <a:pt x="6" y="12"/>
                  </a:lnTo>
                  <a:lnTo>
                    <a:pt x="12" y="6"/>
                  </a:lnTo>
                  <a:lnTo>
                    <a:pt x="18" y="6"/>
                  </a:lnTo>
                  <a:lnTo>
                    <a:pt x="24" y="0"/>
                  </a:lnTo>
                  <a:lnTo>
                    <a:pt x="30" y="0"/>
                  </a:lnTo>
                  <a:lnTo>
                    <a:pt x="24" y="6"/>
                  </a:lnTo>
                  <a:lnTo>
                    <a:pt x="18" y="12"/>
                  </a:lnTo>
                  <a:lnTo>
                    <a:pt x="12" y="12"/>
                  </a:lnTo>
                  <a:lnTo>
                    <a:pt x="6" y="12"/>
                  </a:lnTo>
                  <a:lnTo>
                    <a:pt x="0" y="12"/>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97" name="Freeform 883"/>
            <p:cNvSpPr>
              <a:spLocks/>
            </p:cNvSpPr>
            <p:nvPr/>
          </p:nvSpPr>
          <p:spPr bwMode="auto">
            <a:xfrm>
              <a:off x="5191" y="914"/>
              <a:ext cx="42" cy="24"/>
            </a:xfrm>
            <a:custGeom>
              <a:avLst/>
              <a:gdLst>
                <a:gd name="T0" fmla="*/ 0 w 42"/>
                <a:gd name="T1" fmla="*/ 0 h 24"/>
                <a:gd name="T2" fmla="*/ 0 w 42"/>
                <a:gd name="T3" fmla="*/ 0 h 24"/>
                <a:gd name="T4" fmla="*/ 6 w 42"/>
                <a:gd name="T5" fmla="*/ 0 h 24"/>
                <a:gd name="T6" fmla="*/ 12 w 42"/>
                <a:gd name="T7" fmla="*/ 0 h 24"/>
                <a:gd name="T8" fmla="*/ 18 w 42"/>
                <a:gd name="T9" fmla="*/ 6 h 24"/>
                <a:gd name="T10" fmla="*/ 30 w 42"/>
                <a:gd name="T11" fmla="*/ 12 h 24"/>
                <a:gd name="T12" fmla="*/ 36 w 42"/>
                <a:gd name="T13" fmla="*/ 18 h 24"/>
                <a:gd name="T14" fmla="*/ 42 w 42"/>
                <a:gd name="T15" fmla="*/ 24 h 24"/>
                <a:gd name="T16" fmla="*/ 42 w 42"/>
                <a:gd name="T17" fmla="*/ 24 h 24"/>
                <a:gd name="T18" fmla="*/ 42 w 42"/>
                <a:gd name="T19" fmla="*/ 24 h 24"/>
                <a:gd name="T20" fmla="*/ 36 w 42"/>
                <a:gd name="T21" fmla="*/ 24 h 24"/>
                <a:gd name="T22" fmla="*/ 24 w 42"/>
                <a:gd name="T23" fmla="*/ 18 h 24"/>
                <a:gd name="T24" fmla="*/ 18 w 42"/>
                <a:gd name="T25" fmla="*/ 12 h 24"/>
                <a:gd name="T26" fmla="*/ 12 w 42"/>
                <a:gd name="T27" fmla="*/ 6 h 24"/>
                <a:gd name="T28" fmla="*/ 6 w 42"/>
                <a:gd name="T29" fmla="*/ 6 h 24"/>
                <a:gd name="T30" fmla="*/ 0 w 42"/>
                <a:gd name="T31" fmla="*/ 0 h 24"/>
                <a:gd name="T32" fmla="*/ 0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0" y="0"/>
                  </a:moveTo>
                  <a:lnTo>
                    <a:pt x="0" y="0"/>
                  </a:lnTo>
                  <a:lnTo>
                    <a:pt x="6" y="0"/>
                  </a:lnTo>
                  <a:lnTo>
                    <a:pt x="12" y="0"/>
                  </a:lnTo>
                  <a:lnTo>
                    <a:pt x="18" y="6"/>
                  </a:lnTo>
                  <a:lnTo>
                    <a:pt x="30" y="12"/>
                  </a:lnTo>
                  <a:lnTo>
                    <a:pt x="36" y="18"/>
                  </a:lnTo>
                  <a:lnTo>
                    <a:pt x="42" y="24"/>
                  </a:lnTo>
                  <a:lnTo>
                    <a:pt x="36" y="24"/>
                  </a:lnTo>
                  <a:lnTo>
                    <a:pt x="24" y="18"/>
                  </a:lnTo>
                  <a:lnTo>
                    <a:pt x="18" y="12"/>
                  </a:lnTo>
                  <a:lnTo>
                    <a:pt x="12" y="6"/>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98" name="Freeform 884"/>
            <p:cNvSpPr>
              <a:spLocks/>
            </p:cNvSpPr>
            <p:nvPr/>
          </p:nvSpPr>
          <p:spPr bwMode="auto">
            <a:xfrm>
              <a:off x="5197" y="890"/>
              <a:ext cx="36" cy="30"/>
            </a:xfrm>
            <a:custGeom>
              <a:avLst/>
              <a:gdLst>
                <a:gd name="T0" fmla="*/ 0 w 36"/>
                <a:gd name="T1" fmla="*/ 0 h 30"/>
                <a:gd name="T2" fmla="*/ 0 w 36"/>
                <a:gd name="T3" fmla="*/ 0 h 30"/>
                <a:gd name="T4" fmla="*/ 6 w 36"/>
                <a:gd name="T5" fmla="*/ 6 h 30"/>
                <a:gd name="T6" fmla="*/ 12 w 36"/>
                <a:gd name="T7" fmla="*/ 6 h 30"/>
                <a:gd name="T8" fmla="*/ 18 w 36"/>
                <a:gd name="T9" fmla="*/ 6 h 30"/>
                <a:gd name="T10" fmla="*/ 24 w 36"/>
                <a:gd name="T11" fmla="*/ 12 h 30"/>
                <a:gd name="T12" fmla="*/ 30 w 36"/>
                <a:gd name="T13" fmla="*/ 18 h 30"/>
                <a:gd name="T14" fmla="*/ 30 w 36"/>
                <a:gd name="T15" fmla="*/ 24 h 30"/>
                <a:gd name="T16" fmla="*/ 36 w 36"/>
                <a:gd name="T17" fmla="*/ 30 h 30"/>
                <a:gd name="T18" fmla="*/ 30 w 36"/>
                <a:gd name="T19" fmla="*/ 24 h 30"/>
                <a:gd name="T20" fmla="*/ 24 w 36"/>
                <a:gd name="T21" fmla="*/ 18 h 30"/>
                <a:gd name="T22" fmla="*/ 18 w 36"/>
                <a:gd name="T23" fmla="*/ 18 h 30"/>
                <a:gd name="T24" fmla="*/ 12 w 36"/>
                <a:gd name="T25" fmla="*/ 12 h 30"/>
                <a:gd name="T26" fmla="*/ 12 w 36"/>
                <a:gd name="T27" fmla="*/ 12 h 30"/>
                <a:gd name="T28" fmla="*/ 6 w 36"/>
                <a:gd name="T29" fmla="*/ 6 h 30"/>
                <a:gd name="T30" fmla="*/ 0 w 36"/>
                <a:gd name="T31" fmla="*/ 6 h 30"/>
                <a:gd name="T32" fmla="*/ 0 w 36"/>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0" y="0"/>
                  </a:moveTo>
                  <a:lnTo>
                    <a:pt x="0" y="0"/>
                  </a:lnTo>
                  <a:lnTo>
                    <a:pt x="6" y="6"/>
                  </a:lnTo>
                  <a:lnTo>
                    <a:pt x="12" y="6"/>
                  </a:lnTo>
                  <a:lnTo>
                    <a:pt x="18" y="6"/>
                  </a:lnTo>
                  <a:lnTo>
                    <a:pt x="24" y="12"/>
                  </a:lnTo>
                  <a:lnTo>
                    <a:pt x="30" y="18"/>
                  </a:lnTo>
                  <a:lnTo>
                    <a:pt x="30" y="24"/>
                  </a:lnTo>
                  <a:lnTo>
                    <a:pt x="36" y="30"/>
                  </a:lnTo>
                  <a:lnTo>
                    <a:pt x="30" y="24"/>
                  </a:lnTo>
                  <a:lnTo>
                    <a:pt x="24" y="18"/>
                  </a:lnTo>
                  <a:lnTo>
                    <a:pt x="18" y="18"/>
                  </a:lnTo>
                  <a:lnTo>
                    <a:pt x="12" y="12"/>
                  </a:lnTo>
                  <a:lnTo>
                    <a:pt x="6" y="6"/>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299" name="Freeform 885"/>
            <p:cNvSpPr>
              <a:spLocks/>
            </p:cNvSpPr>
            <p:nvPr/>
          </p:nvSpPr>
          <p:spPr bwMode="auto">
            <a:xfrm>
              <a:off x="5227" y="896"/>
              <a:ext cx="36" cy="18"/>
            </a:xfrm>
            <a:custGeom>
              <a:avLst/>
              <a:gdLst>
                <a:gd name="T0" fmla="*/ 0 w 36"/>
                <a:gd name="T1" fmla="*/ 18 h 18"/>
                <a:gd name="T2" fmla="*/ 6 w 36"/>
                <a:gd name="T3" fmla="*/ 18 h 18"/>
                <a:gd name="T4" fmla="*/ 12 w 36"/>
                <a:gd name="T5" fmla="*/ 12 h 18"/>
                <a:gd name="T6" fmla="*/ 18 w 36"/>
                <a:gd name="T7" fmla="*/ 6 h 18"/>
                <a:gd name="T8" fmla="*/ 24 w 36"/>
                <a:gd name="T9" fmla="*/ 6 h 18"/>
                <a:gd name="T10" fmla="*/ 24 w 36"/>
                <a:gd name="T11" fmla="*/ 0 h 18"/>
                <a:gd name="T12" fmla="*/ 30 w 36"/>
                <a:gd name="T13" fmla="*/ 0 h 18"/>
                <a:gd name="T14" fmla="*/ 36 w 36"/>
                <a:gd name="T15" fmla="*/ 0 h 18"/>
                <a:gd name="T16" fmla="*/ 36 w 36"/>
                <a:gd name="T17" fmla="*/ 0 h 18"/>
                <a:gd name="T18" fmla="*/ 36 w 36"/>
                <a:gd name="T19" fmla="*/ 0 h 18"/>
                <a:gd name="T20" fmla="*/ 36 w 36"/>
                <a:gd name="T21" fmla="*/ 6 h 18"/>
                <a:gd name="T22" fmla="*/ 30 w 36"/>
                <a:gd name="T23" fmla="*/ 6 h 18"/>
                <a:gd name="T24" fmla="*/ 24 w 36"/>
                <a:gd name="T25" fmla="*/ 12 h 18"/>
                <a:gd name="T26" fmla="*/ 18 w 36"/>
                <a:gd name="T27" fmla="*/ 12 h 18"/>
                <a:gd name="T28" fmla="*/ 12 w 36"/>
                <a:gd name="T29" fmla="*/ 12 h 18"/>
                <a:gd name="T30" fmla="*/ 6 w 36"/>
                <a:gd name="T31" fmla="*/ 18 h 18"/>
                <a:gd name="T32" fmla="*/ 0 w 36"/>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0" y="18"/>
                  </a:moveTo>
                  <a:lnTo>
                    <a:pt x="6" y="18"/>
                  </a:lnTo>
                  <a:lnTo>
                    <a:pt x="12" y="12"/>
                  </a:lnTo>
                  <a:lnTo>
                    <a:pt x="18" y="6"/>
                  </a:lnTo>
                  <a:lnTo>
                    <a:pt x="24" y="6"/>
                  </a:lnTo>
                  <a:lnTo>
                    <a:pt x="24" y="0"/>
                  </a:lnTo>
                  <a:lnTo>
                    <a:pt x="30" y="0"/>
                  </a:lnTo>
                  <a:lnTo>
                    <a:pt x="36" y="0"/>
                  </a:lnTo>
                  <a:lnTo>
                    <a:pt x="36" y="6"/>
                  </a:lnTo>
                  <a:lnTo>
                    <a:pt x="30" y="6"/>
                  </a:lnTo>
                  <a:lnTo>
                    <a:pt x="24" y="12"/>
                  </a:lnTo>
                  <a:lnTo>
                    <a:pt x="18" y="12"/>
                  </a:lnTo>
                  <a:lnTo>
                    <a:pt x="12" y="12"/>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00" name="Freeform 886"/>
            <p:cNvSpPr>
              <a:spLocks/>
            </p:cNvSpPr>
            <p:nvPr/>
          </p:nvSpPr>
          <p:spPr bwMode="auto">
            <a:xfrm>
              <a:off x="4588" y="2079"/>
              <a:ext cx="24" cy="36"/>
            </a:xfrm>
            <a:custGeom>
              <a:avLst/>
              <a:gdLst>
                <a:gd name="T0" fmla="*/ 0 w 24"/>
                <a:gd name="T1" fmla="*/ 36 h 36"/>
                <a:gd name="T2" fmla="*/ 0 w 24"/>
                <a:gd name="T3" fmla="*/ 36 h 36"/>
                <a:gd name="T4" fmla="*/ 0 w 24"/>
                <a:gd name="T5" fmla="*/ 30 h 36"/>
                <a:gd name="T6" fmla="*/ 6 w 24"/>
                <a:gd name="T7" fmla="*/ 24 h 36"/>
                <a:gd name="T8" fmla="*/ 6 w 24"/>
                <a:gd name="T9" fmla="*/ 18 h 36"/>
                <a:gd name="T10" fmla="*/ 12 w 24"/>
                <a:gd name="T11" fmla="*/ 12 h 36"/>
                <a:gd name="T12" fmla="*/ 18 w 24"/>
                <a:gd name="T13" fmla="*/ 6 h 36"/>
                <a:gd name="T14" fmla="*/ 24 w 24"/>
                <a:gd name="T15" fmla="*/ 6 h 36"/>
                <a:gd name="T16" fmla="*/ 24 w 24"/>
                <a:gd name="T17" fmla="*/ 0 h 36"/>
                <a:gd name="T18" fmla="*/ 24 w 24"/>
                <a:gd name="T19" fmla="*/ 6 h 36"/>
                <a:gd name="T20" fmla="*/ 18 w 24"/>
                <a:gd name="T21" fmla="*/ 12 h 36"/>
                <a:gd name="T22" fmla="*/ 18 w 24"/>
                <a:gd name="T23" fmla="*/ 18 h 36"/>
                <a:gd name="T24" fmla="*/ 12 w 24"/>
                <a:gd name="T25" fmla="*/ 24 h 36"/>
                <a:gd name="T26" fmla="*/ 6 w 24"/>
                <a:gd name="T27" fmla="*/ 30 h 36"/>
                <a:gd name="T28" fmla="*/ 6 w 24"/>
                <a:gd name="T29" fmla="*/ 36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6" y="24"/>
                  </a:lnTo>
                  <a:lnTo>
                    <a:pt x="6" y="18"/>
                  </a:lnTo>
                  <a:lnTo>
                    <a:pt x="12" y="12"/>
                  </a:lnTo>
                  <a:lnTo>
                    <a:pt x="18" y="6"/>
                  </a:lnTo>
                  <a:lnTo>
                    <a:pt x="24" y="6"/>
                  </a:lnTo>
                  <a:lnTo>
                    <a:pt x="24" y="0"/>
                  </a:lnTo>
                  <a:lnTo>
                    <a:pt x="24" y="6"/>
                  </a:lnTo>
                  <a:lnTo>
                    <a:pt x="18" y="12"/>
                  </a:lnTo>
                  <a:lnTo>
                    <a:pt x="18" y="18"/>
                  </a:lnTo>
                  <a:lnTo>
                    <a:pt x="12" y="24"/>
                  </a:lnTo>
                  <a:lnTo>
                    <a:pt x="6" y="30"/>
                  </a:lnTo>
                  <a:lnTo>
                    <a:pt x="6" y="36"/>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01" name="Freeform 887"/>
            <p:cNvSpPr>
              <a:spLocks/>
            </p:cNvSpPr>
            <p:nvPr/>
          </p:nvSpPr>
          <p:spPr bwMode="auto">
            <a:xfrm>
              <a:off x="4606" y="2085"/>
              <a:ext cx="12" cy="30"/>
            </a:xfrm>
            <a:custGeom>
              <a:avLst/>
              <a:gdLst>
                <a:gd name="T0" fmla="*/ 0 w 12"/>
                <a:gd name="T1" fmla="*/ 30 h 30"/>
                <a:gd name="T2" fmla="*/ 0 w 12"/>
                <a:gd name="T3" fmla="*/ 24 h 30"/>
                <a:gd name="T4" fmla="*/ 0 w 12"/>
                <a:gd name="T5" fmla="*/ 12 h 30"/>
                <a:gd name="T6" fmla="*/ 6 w 12"/>
                <a:gd name="T7" fmla="*/ 6 h 30"/>
                <a:gd name="T8" fmla="*/ 12 w 12"/>
                <a:gd name="T9" fmla="*/ 0 h 30"/>
                <a:gd name="T10" fmla="*/ 6 w 12"/>
                <a:gd name="T11" fmla="*/ 6 h 30"/>
                <a:gd name="T12" fmla="*/ 6 w 12"/>
                <a:gd name="T13" fmla="*/ 18 h 30"/>
                <a:gd name="T14" fmla="*/ 6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6"/>
                  </a:lnTo>
                  <a:lnTo>
                    <a:pt x="12" y="0"/>
                  </a:lnTo>
                  <a:lnTo>
                    <a:pt x="6" y="6"/>
                  </a:lnTo>
                  <a:lnTo>
                    <a:pt x="6" y="18"/>
                  </a:lnTo>
                  <a:lnTo>
                    <a:pt x="6"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02" name="Freeform 888"/>
            <p:cNvSpPr>
              <a:spLocks/>
            </p:cNvSpPr>
            <p:nvPr/>
          </p:nvSpPr>
          <p:spPr bwMode="auto">
            <a:xfrm>
              <a:off x="4457" y="2067"/>
              <a:ext cx="24" cy="18"/>
            </a:xfrm>
            <a:custGeom>
              <a:avLst/>
              <a:gdLst>
                <a:gd name="T0" fmla="*/ 24 w 24"/>
                <a:gd name="T1" fmla="*/ 0 h 18"/>
                <a:gd name="T2" fmla="*/ 24 w 24"/>
                <a:gd name="T3" fmla="*/ 0 h 18"/>
                <a:gd name="T4" fmla="*/ 18 w 24"/>
                <a:gd name="T5" fmla="*/ 6 h 18"/>
                <a:gd name="T6" fmla="*/ 18 w 24"/>
                <a:gd name="T7" fmla="*/ 6 h 18"/>
                <a:gd name="T8" fmla="*/ 12 w 24"/>
                <a:gd name="T9" fmla="*/ 12 h 18"/>
                <a:gd name="T10" fmla="*/ 12 w 24"/>
                <a:gd name="T11" fmla="*/ 18 h 18"/>
                <a:gd name="T12" fmla="*/ 6 w 24"/>
                <a:gd name="T13" fmla="*/ 18 h 18"/>
                <a:gd name="T14" fmla="*/ 6 w 24"/>
                <a:gd name="T15" fmla="*/ 18 h 18"/>
                <a:gd name="T16" fmla="*/ 0 w 24"/>
                <a:gd name="T17" fmla="*/ 18 h 18"/>
                <a:gd name="T18" fmla="*/ 0 w 24"/>
                <a:gd name="T19" fmla="*/ 18 h 18"/>
                <a:gd name="T20" fmla="*/ 0 w 24"/>
                <a:gd name="T21" fmla="*/ 12 h 18"/>
                <a:gd name="T22" fmla="*/ 6 w 24"/>
                <a:gd name="T23" fmla="*/ 12 h 18"/>
                <a:gd name="T24" fmla="*/ 6 w 24"/>
                <a:gd name="T25" fmla="*/ 6 h 18"/>
                <a:gd name="T26" fmla="*/ 12 w 24"/>
                <a:gd name="T27" fmla="*/ 6 h 18"/>
                <a:gd name="T28" fmla="*/ 18 w 24"/>
                <a:gd name="T29" fmla="*/ 6 h 18"/>
                <a:gd name="T30" fmla="*/ 18 w 24"/>
                <a:gd name="T31" fmla="*/ 0 h 18"/>
                <a:gd name="T32" fmla="*/ 24 w 2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0"/>
                  </a:moveTo>
                  <a:lnTo>
                    <a:pt x="24" y="0"/>
                  </a:lnTo>
                  <a:lnTo>
                    <a:pt x="18" y="6"/>
                  </a:lnTo>
                  <a:lnTo>
                    <a:pt x="12" y="12"/>
                  </a:lnTo>
                  <a:lnTo>
                    <a:pt x="12" y="18"/>
                  </a:lnTo>
                  <a:lnTo>
                    <a:pt x="6" y="18"/>
                  </a:lnTo>
                  <a:lnTo>
                    <a:pt x="0" y="18"/>
                  </a:lnTo>
                  <a:lnTo>
                    <a:pt x="0" y="12"/>
                  </a:lnTo>
                  <a:lnTo>
                    <a:pt x="6" y="12"/>
                  </a:lnTo>
                  <a:lnTo>
                    <a:pt x="6" y="6"/>
                  </a:lnTo>
                  <a:lnTo>
                    <a:pt x="12" y="6"/>
                  </a:lnTo>
                  <a:lnTo>
                    <a:pt x="18" y="6"/>
                  </a:lnTo>
                  <a:lnTo>
                    <a:pt x="18" y="0"/>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03" name="Freeform 889"/>
            <p:cNvSpPr>
              <a:spLocks/>
            </p:cNvSpPr>
            <p:nvPr/>
          </p:nvSpPr>
          <p:spPr bwMode="auto">
            <a:xfrm>
              <a:off x="4451" y="2067"/>
              <a:ext cx="24" cy="6"/>
            </a:xfrm>
            <a:custGeom>
              <a:avLst/>
              <a:gdLst>
                <a:gd name="T0" fmla="*/ 24 w 24"/>
                <a:gd name="T1" fmla="*/ 0 h 6"/>
                <a:gd name="T2" fmla="*/ 24 w 24"/>
                <a:gd name="T3" fmla="*/ 0 h 6"/>
                <a:gd name="T4" fmla="*/ 18 w 24"/>
                <a:gd name="T5" fmla="*/ 0 h 6"/>
                <a:gd name="T6" fmla="*/ 12 w 24"/>
                <a:gd name="T7" fmla="*/ 0 h 6"/>
                <a:gd name="T8" fmla="*/ 12 w 24"/>
                <a:gd name="T9" fmla="*/ 0 h 6"/>
                <a:gd name="T10" fmla="*/ 6 w 24"/>
                <a:gd name="T11" fmla="*/ 0 h 6"/>
                <a:gd name="T12" fmla="*/ 0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6 w 24"/>
                <a:gd name="T25" fmla="*/ 6 h 6"/>
                <a:gd name="T26" fmla="*/ 12 w 24"/>
                <a:gd name="T27" fmla="*/ 0 h 6"/>
                <a:gd name="T28" fmla="*/ 18 w 24"/>
                <a:gd name="T29" fmla="*/ 0 h 6"/>
                <a:gd name="T30" fmla="*/ 24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24" y="0"/>
                  </a:lnTo>
                  <a:lnTo>
                    <a:pt x="18" y="0"/>
                  </a:lnTo>
                  <a:lnTo>
                    <a:pt x="12" y="0"/>
                  </a:lnTo>
                  <a:lnTo>
                    <a:pt x="6" y="0"/>
                  </a:lnTo>
                  <a:lnTo>
                    <a:pt x="0" y="0"/>
                  </a:lnTo>
                  <a:lnTo>
                    <a:pt x="0" y="6"/>
                  </a:lnTo>
                  <a:lnTo>
                    <a:pt x="6" y="6"/>
                  </a:lnTo>
                  <a:lnTo>
                    <a:pt x="12" y="0"/>
                  </a:lnTo>
                  <a:lnTo>
                    <a:pt x="18" y="0"/>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04" name="Freeform 890"/>
            <p:cNvSpPr>
              <a:spLocks/>
            </p:cNvSpPr>
            <p:nvPr/>
          </p:nvSpPr>
          <p:spPr bwMode="auto">
            <a:xfrm>
              <a:off x="4457" y="2043"/>
              <a:ext cx="24" cy="24"/>
            </a:xfrm>
            <a:custGeom>
              <a:avLst/>
              <a:gdLst>
                <a:gd name="T0" fmla="*/ 24 w 24"/>
                <a:gd name="T1" fmla="*/ 24 h 24"/>
                <a:gd name="T2" fmla="*/ 18 w 24"/>
                <a:gd name="T3" fmla="*/ 24 h 24"/>
                <a:gd name="T4" fmla="*/ 18 w 24"/>
                <a:gd name="T5" fmla="*/ 18 h 24"/>
                <a:gd name="T6" fmla="*/ 12 w 24"/>
                <a:gd name="T7" fmla="*/ 18 h 24"/>
                <a:gd name="T8" fmla="*/ 6 w 24"/>
                <a:gd name="T9" fmla="*/ 12 h 24"/>
                <a:gd name="T10" fmla="*/ 0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12 h 24"/>
                <a:gd name="T26" fmla="*/ 18 w 24"/>
                <a:gd name="T27" fmla="*/ 12 h 24"/>
                <a:gd name="T28" fmla="*/ 18 w 24"/>
                <a:gd name="T29" fmla="*/ 18 h 24"/>
                <a:gd name="T30" fmla="*/ 24 w 24"/>
                <a:gd name="T31" fmla="*/ 24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24"/>
                  </a:lnTo>
                  <a:lnTo>
                    <a:pt x="18" y="18"/>
                  </a:lnTo>
                  <a:lnTo>
                    <a:pt x="12" y="18"/>
                  </a:lnTo>
                  <a:lnTo>
                    <a:pt x="6" y="12"/>
                  </a:lnTo>
                  <a:lnTo>
                    <a:pt x="0" y="6"/>
                  </a:lnTo>
                  <a:lnTo>
                    <a:pt x="0" y="0"/>
                  </a:lnTo>
                  <a:lnTo>
                    <a:pt x="6" y="6"/>
                  </a:lnTo>
                  <a:lnTo>
                    <a:pt x="12" y="12"/>
                  </a:lnTo>
                  <a:lnTo>
                    <a:pt x="18" y="12"/>
                  </a:lnTo>
                  <a:lnTo>
                    <a:pt x="18" y="18"/>
                  </a:lnTo>
                  <a:lnTo>
                    <a:pt x="24"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05" name="Freeform 891"/>
            <p:cNvSpPr>
              <a:spLocks/>
            </p:cNvSpPr>
            <p:nvPr/>
          </p:nvSpPr>
          <p:spPr bwMode="auto">
            <a:xfrm>
              <a:off x="4612" y="2049"/>
              <a:ext cx="6" cy="36"/>
            </a:xfrm>
            <a:custGeom>
              <a:avLst/>
              <a:gdLst>
                <a:gd name="T0" fmla="*/ 0 w 6"/>
                <a:gd name="T1" fmla="*/ 36 h 36"/>
                <a:gd name="T2" fmla="*/ 0 w 6"/>
                <a:gd name="T3" fmla="*/ 24 h 36"/>
                <a:gd name="T4" fmla="*/ 0 w 6"/>
                <a:gd name="T5" fmla="*/ 12 h 36"/>
                <a:gd name="T6" fmla="*/ 0 w 6"/>
                <a:gd name="T7" fmla="*/ 6 h 36"/>
                <a:gd name="T8" fmla="*/ 6 w 6"/>
                <a:gd name="T9" fmla="*/ 0 h 36"/>
                <a:gd name="T10" fmla="*/ 6 w 6"/>
                <a:gd name="T11" fmla="*/ 6 h 36"/>
                <a:gd name="T12" fmla="*/ 6 w 6"/>
                <a:gd name="T13" fmla="*/ 12 h 36"/>
                <a:gd name="T14" fmla="*/ 0 w 6"/>
                <a:gd name="T15" fmla="*/ 24 h 36"/>
                <a:gd name="T16" fmla="*/ 0 w 6"/>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6"/>
                <a:gd name="T29" fmla="*/ 6 w 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6">
                  <a:moveTo>
                    <a:pt x="0" y="36"/>
                  </a:moveTo>
                  <a:lnTo>
                    <a:pt x="0" y="24"/>
                  </a:lnTo>
                  <a:lnTo>
                    <a:pt x="0" y="12"/>
                  </a:lnTo>
                  <a:lnTo>
                    <a:pt x="0" y="6"/>
                  </a:lnTo>
                  <a:lnTo>
                    <a:pt x="6" y="0"/>
                  </a:lnTo>
                  <a:lnTo>
                    <a:pt x="6" y="6"/>
                  </a:lnTo>
                  <a:lnTo>
                    <a:pt x="6" y="12"/>
                  </a:lnTo>
                  <a:lnTo>
                    <a:pt x="0" y="24"/>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06" name="Freeform 892"/>
            <p:cNvSpPr>
              <a:spLocks/>
            </p:cNvSpPr>
            <p:nvPr/>
          </p:nvSpPr>
          <p:spPr bwMode="auto">
            <a:xfrm>
              <a:off x="4618" y="2055"/>
              <a:ext cx="18" cy="36"/>
            </a:xfrm>
            <a:custGeom>
              <a:avLst/>
              <a:gdLst>
                <a:gd name="T0" fmla="*/ 0 w 18"/>
                <a:gd name="T1" fmla="*/ 36 h 36"/>
                <a:gd name="T2" fmla="*/ 0 w 18"/>
                <a:gd name="T3" fmla="*/ 24 h 36"/>
                <a:gd name="T4" fmla="*/ 6 w 18"/>
                <a:gd name="T5" fmla="*/ 18 h 36"/>
                <a:gd name="T6" fmla="*/ 6 w 18"/>
                <a:gd name="T7" fmla="*/ 6 h 36"/>
                <a:gd name="T8" fmla="*/ 12 w 18"/>
                <a:gd name="T9" fmla="*/ 0 h 36"/>
                <a:gd name="T10" fmla="*/ 18 w 18"/>
                <a:gd name="T11" fmla="*/ 0 h 36"/>
                <a:gd name="T12" fmla="*/ 18 w 18"/>
                <a:gd name="T13" fmla="*/ 6 h 36"/>
                <a:gd name="T14" fmla="*/ 12 w 18"/>
                <a:gd name="T15" fmla="*/ 12 h 36"/>
                <a:gd name="T16" fmla="*/ 12 w 18"/>
                <a:gd name="T17" fmla="*/ 18 h 36"/>
                <a:gd name="T18" fmla="*/ 6 w 18"/>
                <a:gd name="T19" fmla="*/ 24 h 36"/>
                <a:gd name="T20" fmla="*/ 6 w 18"/>
                <a:gd name="T21" fmla="*/ 24 h 36"/>
                <a:gd name="T22" fmla="*/ 0 w 18"/>
                <a:gd name="T23" fmla="*/ 30 h 36"/>
                <a:gd name="T24" fmla="*/ 0 w 18"/>
                <a:gd name="T25" fmla="*/ 3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6"/>
                <a:gd name="T41" fmla="*/ 18 w 18"/>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6">
                  <a:moveTo>
                    <a:pt x="0" y="36"/>
                  </a:moveTo>
                  <a:lnTo>
                    <a:pt x="0" y="24"/>
                  </a:lnTo>
                  <a:lnTo>
                    <a:pt x="6" y="18"/>
                  </a:lnTo>
                  <a:lnTo>
                    <a:pt x="6" y="6"/>
                  </a:lnTo>
                  <a:lnTo>
                    <a:pt x="12" y="0"/>
                  </a:lnTo>
                  <a:lnTo>
                    <a:pt x="18" y="0"/>
                  </a:lnTo>
                  <a:lnTo>
                    <a:pt x="18" y="6"/>
                  </a:lnTo>
                  <a:lnTo>
                    <a:pt x="12" y="12"/>
                  </a:lnTo>
                  <a:lnTo>
                    <a:pt x="12" y="18"/>
                  </a:lnTo>
                  <a:lnTo>
                    <a:pt x="6" y="24"/>
                  </a:lnTo>
                  <a:lnTo>
                    <a:pt x="0"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07" name="Freeform 893"/>
            <p:cNvSpPr>
              <a:spLocks/>
            </p:cNvSpPr>
            <p:nvPr/>
          </p:nvSpPr>
          <p:spPr bwMode="auto">
            <a:xfrm>
              <a:off x="4600" y="2049"/>
              <a:ext cx="6" cy="30"/>
            </a:xfrm>
            <a:custGeom>
              <a:avLst/>
              <a:gdLst>
                <a:gd name="T0" fmla="*/ 0 w 6"/>
                <a:gd name="T1" fmla="*/ 30 h 30"/>
                <a:gd name="T2" fmla="*/ 0 w 6"/>
                <a:gd name="T3" fmla="*/ 30 h 30"/>
                <a:gd name="T4" fmla="*/ 0 w 6"/>
                <a:gd name="T5" fmla="*/ 18 h 30"/>
                <a:gd name="T6" fmla="*/ 0 w 6"/>
                <a:gd name="T7" fmla="*/ 6 h 30"/>
                <a:gd name="T8" fmla="*/ 0 w 6"/>
                <a:gd name="T9" fmla="*/ 0 h 30"/>
                <a:gd name="T10" fmla="*/ 6 w 6"/>
                <a:gd name="T11" fmla="*/ 0 h 30"/>
                <a:gd name="T12" fmla="*/ 6 w 6"/>
                <a:gd name="T13" fmla="*/ 12 h 30"/>
                <a:gd name="T14" fmla="*/ 0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30"/>
                  </a:lnTo>
                  <a:lnTo>
                    <a:pt x="0" y="18"/>
                  </a:lnTo>
                  <a:lnTo>
                    <a:pt x="0" y="6"/>
                  </a:lnTo>
                  <a:lnTo>
                    <a:pt x="0" y="0"/>
                  </a:lnTo>
                  <a:lnTo>
                    <a:pt x="6" y="0"/>
                  </a:lnTo>
                  <a:lnTo>
                    <a:pt x="6" y="12"/>
                  </a:lnTo>
                  <a:lnTo>
                    <a:pt x="0"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08" name="Freeform 894"/>
            <p:cNvSpPr>
              <a:spLocks/>
            </p:cNvSpPr>
            <p:nvPr/>
          </p:nvSpPr>
          <p:spPr bwMode="auto">
            <a:xfrm>
              <a:off x="4588" y="2043"/>
              <a:ext cx="6" cy="30"/>
            </a:xfrm>
            <a:custGeom>
              <a:avLst/>
              <a:gdLst>
                <a:gd name="T0" fmla="*/ 6 w 6"/>
                <a:gd name="T1" fmla="*/ 30 h 30"/>
                <a:gd name="T2" fmla="*/ 0 w 6"/>
                <a:gd name="T3" fmla="*/ 24 h 30"/>
                <a:gd name="T4" fmla="*/ 0 w 6"/>
                <a:gd name="T5" fmla="*/ 12 h 30"/>
                <a:gd name="T6" fmla="*/ 0 w 6"/>
                <a:gd name="T7" fmla="*/ 6 h 30"/>
                <a:gd name="T8" fmla="*/ 0 w 6"/>
                <a:gd name="T9" fmla="*/ 0 h 30"/>
                <a:gd name="T10" fmla="*/ 0 w 6"/>
                <a:gd name="T11" fmla="*/ 0 h 30"/>
                <a:gd name="T12" fmla="*/ 6 w 6"/>
                <a:gd name="T13" fmla="*/ 6 h 30"/>
                <a:gd name="T14" fmla="*/ 0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0" y="24"/>
                  </a:lnTo>
                  <a:lnTo>
                    <a:pt x="0" y="12"/>
                  </a:lnTo>
                  <a:lnTo>
                    <a:pt x="0" y="6"/>
                  </a:lnTo>
                  <a:lnTo>
                    <a:pt x="0" y="0"/>
                  </a:lnTo>
                  <a:lnTo>
                    <a:pt x="6" y="6"/>
                  </a:lnTo>
                  <a:lnTo>
                    <a:pt x="0" y="24"/>
                  </a:lnTo>
                  <a:lnTo>
                    <a:pt x="6"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09" name="Freeform 895"/>
            <p:cNvSpPr>
              <a:spLocks/>
            </p:cNvSpPr>
            <p:nvPr/>
          </p:nvSpPr>
          <p:spPr bwMode="auto">
            <a:xfrm>
              <a:off x="4570" y="2037"/>
              <a:ext cx="12" cy="30"/>
            </a:xfrm>
            <a:custGeom>
              <a:avLst/>
              <a:gdLst>
                <a:gd name="T0" fmla="*/ 12 w 12"/>
                <a:gd name="T1" fmla="*/ 30 h 30"/>
                <a:gd name="T2" fmla="*/ 6 w 12"/>
                <a:gd name="T3" fmla="*/ 24 h 30"/>
                <a:gd name="T4" fmla="*/ 6 w 12"/>
                <a:gd name="T5" fmla="*/ 12 h 30"/>
                <a:gd name="T6" fmla="*/ 0 w 12"/>
                <a:gd name="T7" fmla="*/ 0 h 30"/>
                <a:gd name="T8" fmla="*/ 6 w 12"/>
                <a:gd name="T9" fmla="*/ 0 h 30"/>
                <a:gd name="T10" fmla="*/ 6 w 12"/>
                <a:gd name="T11" fmla="*/ 0 h 30"/>
                <a:gd name="T12" fmla="*/ 6 w 12"/>
                <a:gd name="T13" fmla="*/ 12 h 30"/>
                <a:gd name="T14" fmla="*/ 6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6" y="12"/>
                  </a:lnTo>
                  <a:lnTo>
                    <a:pt x="0" y="0"/>
                  </a:lnTo>
                  <a:lnTo>
                    <a:pt x="6" y="0"/>
                  </a:lnTo>
                  <a:lnTo>
                    <a:pt x="6" y="12"/>
                  </a:lnTo>
                  <a:lnTo>
                    <a:pt x="6" y="24"/>
                  </a:lnTo>
                  <a:lnTo>
                    <a:pt x="1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10" name="Freeform 896"/>
            <p:cNvSpPr>
              <a:spLocks/>
            </p:cNvSpPr>
            <p:nvPr/>
          </p:nvSpPr>
          <p:spPr bwMode="auto">
            <a:xfrm>
              <a:off x="4558" y="2025"/>
              <a:ext cx="12" cy="42"/>
            </a:xfrm>
            <a:custGeom>
              <a:avLst/>
              <a:gdLst>
                <a:gd name="T0" fmla="*/ 12 w 12"/>
                <a:gd name="T1" fmla="*/ 42 h 42"/>
                <a:gd name="T2" fmla="*/ 6 w 12"/>
                <a:gd name="T3" fmla="*/ 30 h 42"/>
                <a:gd name="T4" fmla="*/ 0 w 12"/>
                <a:gd name="T5" fmla="*/ 18 h 42"/>
                <a:gd name="T6" fmla="*/ 0 w 12"/>
                <a:gd name="T7" fmla="*/ 6 h 42"/>
                <a:gd name="T8" fmla="*/ 6 w 12"/>
                <a:gd name="T9" fmla="*/ 0 h 42"/>
                <a:gd name="T10" fmla="*/ 6 w 12"/>
                <a:gd name="T11" fmla="*/ 6 h 42"/>
                <a:gd name="T12" fmla="*/ 6 w 12"/>
                <a:gd name="T13" fmla="*/ 18 h 42"/>
                <a:gd name="T14" fmla="*/ 6 w 12"/>
                <a:gd name="T15" fmla="*/ 30 h 42"/>
                <a:gd name="T16" fmla="*/ 12 w 12"/>
                <a:gd name="T17" fmla="*/ 42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2"/>
                <a:gd name="T29" fmla="*/ 12 w 1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2">
                  <a:moveTo>
                    <a:pt x="12" y="42"/>
                  </a:moveTo>
                  <a:lnTo>
                    <a:pt x="6" y="30"/>
                  </a:lnTo>
                  <a:lnTo>
                    <a:pt x="0" y="18"/>
                  </a:lnTo>
                  <a:lnTo>
                    <a:pt x="0" y="6"/>
                  </a:lnTo>
                  <a:lnTo>
                    <a:pt x="6" y="0"/>
                  </a:lnTo>
                  <a:lnTo>
                    <a:pt x="6" y="6"/>
                  </a:lnTo>
                  <a:lnTo>
                    <a:pt x="6" y="18"/>
                  </a:lnTo>
                  <a:lnTo>
                    <a:pt x="6" y="30"/>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11" name="Freeform 897"/>
            <p:cNvSpPr>
              <a:spLocks/>
            </p:cNvSpPr>
            <p:nvPr/>
          </p:nvSpPr>
          <p:spPr bwMode="auto">
            <a:xfrm>
              <a:off x="4540" y="2019"/>
              <a:ext cx="12" cy="42"/>
            </a:xfrm>
            <a:custGeom>
              <a:avLst/>
              <a:gdLst>
                <a:gd name="T0" fmla="*/ 12 w 12"/>
                <a:gd name="T1" fmla="*/ 42 h 42"/>
                <a:gd name="T2" fmla="*/ 12 w 12"/>
                <a:gd name="T3" fmla="*/ 42 h 42"/>
                <a:gd name="T4" fmla="*/ 12 w 12"/>
                <a:gd name="T5" fmla="*/ 36 h 42"/>
                <a:gd name="T6" fmla="*/ 6 w 12"/>
                <a:gd name="T7" fmla="*/ 30 h 42"/>
                <a:gd name="T8" fmla="*/ 6 w 12"/>
                <a:gd name="T9" fmla="*/ 18 h 42"/>
                <a:gd name="T10" fmla="*/ 0 w 12"/>
                <a:gd name="T11" fmla="*/ 12 h 42"/>
                <a:gd name="T12" fmla="*/ 0 w 12"/>
                <a:gd name="T13" fmla="*/ 6 h 42"/>
                <a:gd name="T14" fmla="*/ 0 w 12"/>
                <a:gd name="T15" fmla="*/ 6 h 42"/>
                <a:gd name="T16" fmla="*/ 0 w 12"/>
                <a:gd name="T17" fmla="*/ 0 h 42"/>
                <a:gd name="T18" fmla="*/ 6 w 12"/>
                <a:gd name="T19" fmla="*/ 6 h 42"/>
                <a:gd name="T20" fmla="*/ 12 w 12"/>
                <a:gd name="T21" fmla="*/ 24 h 42"/>
                <a:gd name="T22" fmla="*/ 12 w 12"/>
                <a:gd name="T23" fmla="*/ 36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12" y="36"/>
                  </a:lnTo>
                  <a:lnTo>
                    <a:pt x="6" y="30"/>
                  </a:lnTo>
                  <a:lnTo>
                    <a:pt x="6" y="18"/>
                  </a:lnTo>
                  <a:lnTo>
                    <a:pt x="0" y="12"/>
                  </a:lnTo>
                  <a:lnTo>
                    <a:pt x="0" y="6"/>
                  </a:lnTo>
                  <a:lnTo>
                    <a:pt x="0" y="0"/>
                  </a:lnTo>
                  <a:lnTo>
                    <a:pt x="6" y="6"/>
                  </a:lnTo>
                  <a:lnTo>
                    <a:pt x="12" y="24"/>
                  </a:lnTo>
                  <a:lnTo>
                    <a:pt x="12" y="36"/>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12" name="Freeform 898"/>
            <p:cNvSpPr>
              <a:spLocks/>
            </p:cNvSpPr>
            <p:nvPr/>
          </p:nvSpPr>
          <p:spPr bwMode="auto">
            <a:xfrm>
              <a:off x="4528" y="2019"/>
              <a:ext cx="12" cy="42"/>
            </a:xfrm>
            <a:custGeom>
              <a:avLst/>
              <a:gdLst>
                <a:gd name="T0" fmla="*/ 12 w 12"/>
                <a:gd name="T1" fmla="*/ 42 h 42"/>
                <a:gd name="T2" fmla="*/ 12 w 12"/>
                <a:gd name="T3" fmla="*/ 42 h 42"/>
                <a:gd name="T4" fmla="*/ 6 w 12"/>
                <a:gd name="T5" fmla="*/ 36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42"/>
                  </a:lnTo>
                  <a:lnTo>
                    <a:pt x="6" y="36"/>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13" name="Freeform 899"/>
            <p:cNvSpPr>
              <a:spLocks/>
            </p:cNvSpPr>
            <p:nvPr/>
          </p:nvSpPr>
          <p:spPr bwMode="auto">
            <a:xfrm>
              <a:off x="4498" y="2019"/>
              <a:ext cx="30" cy="48"/>
            </a:xfrm>
            <a:custGeom>
              <a:avLst/>
              <a:gdLst>
                <a:gd name="T0" fmla="*/ 30 w 30"/>
                <a:gd name="T1" fmla="*/ 48 h 48"/>
                <a:gd name="T2" fmla="*/ 24 w 30"/>
                <a:gd name="T3" fmla="*/ 42 h 48"/>
                <a:gd name="T4" fmla="*/ 18 w 30"/>
                <a:gd name="T5" fmla="*/ 36 h 48"/>
                <a:gd name="T6" fmla="*/ 12 w 30"/>
                <a:gd name="T7" fmla="*/ 30 h 48"/>
                <a:gd name="T8" fmla="*/ 6 w 30"/>
                <a:gd name="T9" fmla="*/ 24 h 48"/>
                <a:gd name="T10" fmla="*/ 6 w 30"/>
                <a:gd name="T11" fmla="*/ 18 h 48"/>
                <a:gd name="T12" fmla="*/ 0 w 30"/>
                <a:gd name="T13" fmla="*/ 12 h 48"/>
                <a:gd name="T14" fmla="*/ 0 w 30"/>
                <a:gd name="T15" fmla="*/ 6 h 48"/>
                <a:gd name="T16" fmla="*/ 0 w 30"/>
                <a:gd name="T17" fmla="*/ 0 h 48"/>
                <a:gd name="T18" fmla="*/ 6 w 30"/>
                <a:gd name="T19" fmla="*/ 0 h 48"/>
                <a:gd name="T20" fmla="*/ 6 w 30"/>
                <a:gd name="T21" fmla="*/ 6 h 48"/>
                <a:gd name="T22" fmla="*/ 12 w 30"/>
                <a:gd name="T23" fmla="*/ 12 h 48"/>
                <a:gd name="T24" fmla="*/ 18 w 30"/>
                <a:gd name="T25" fmla="*/ 18 h 48"/>
                <a:gd name="T26" fmla="*/ 18 w 30"/>
                <a:gd name="T27" fmla="*/ 24 h 48"/>
                <a:gd name="T28" fmla="*/ 24 w 30"/>
                <a:gd name="T29" fmla="*/ 30 h 48"/>
                <a:gd name="T30" fmla="*/ 24 w 30"/>
                <a:gd name="T31" fmla="*/ 36 h 48"/>
                <a:gd name="T32" fmla="*/ 3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30" y="48"/>
                  </a:moveTo>
                  <a:lnTo>
                    <a:pt x="24" y="42"/>
                  </a:lnTo>
                  <a:lnTo>
                    <a:pt x="18" y="36"/>
                  </a:lnTo>
                  <a:lnTo>
                    <a:pt x="12" y="30"/>
                  </a:lnTo>
                  <a:lnTo>
                    <a:pt x="6" y="24"/>
                  </a:lnTo>
                  <a:lnTo>
                    <a:pt x="6" y="18"/>
                  </a:lnTo>
                  <a:lnTo>
                    <a:pt x="0" y="12"/>
                  </a:lnTo>
                  <a:lnTo>
                    <a:pt x="0" y="6"/>
                  </a:lnTo>
                  <a:lnTo>
                    <a:pt x="0" y="0"/>
                  </a:lnTo>
                  <a:lnTo>
                    <a:pt x="6" y="0"/>
                  </a:lnTo>
                  <a:lnTo>
                    <a:pt x="6" y="6"/>
                  </a:lnTo>
                  <a:lnTo>
                    <a:pt x="12" y="12"/>
                  </a:lnTo>
                  <a:lnTo>
                    <a:pt x="18" y="18"/>
                  </a:lnTo>
                  <a:lnTo>
                    <a:pt x="18" y="24"/>
                  </a:lnTo>
                  <a:lnTo>
                    <a:pt x="24" y="30"/>
                  </a:lnTo>
                  <a:lnTo>
                    <a:pt x="24" y="36"/>
                  </a:lnTo>
                  <a:lnTo>
                    <a:pt x="3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14" name="Freeform 900"/>
            <p:cNvSpPr>
              <a:spLocks/>
            </p:cNvSpPr>
            <p:nvPr/>
          </p:nvSpPr>
          <p:spPr bwMode="auto">
            <a:xfrm>
              <a:off x="4475" y="2031"/>
              <a:ext cx="35" cy="30"/>
            </a:xfrm>
            <a:custGeom>
              <a:avLst/>
              <a:gdLst>
                <a:gd name="T0" fmla="*/ 35 w 35"/>
                <a:gd name="T1" fmla="*/ 30 h 30"/>
                <a:gd name="T2" fmla="*/ 29 w 35"/>
                <a:gd name="T3" fmla="*/ 30 h 30"/>
                <a:gd name="T4" fmla="*/ 23 w 35"/>
                <a:gd name="T5" fmla="*/ 24 h 30"/>
                <a:gd name="T6" fmla="*/ 17 w 35"/>
                <a:gd name="T7" fmla="*/ 18 h 30"/>
                <a:gd name="T8" fmla="*/ 12 w 35"/>
                <a:gd name="T9" fmla="*/ 12 h 30"/>
                <a:gd name="T10" fmla="*/ 6 w 35"/>
                <a:gd name="T11" fmla="*/ 6 h 30"/>
                <a:gd name="T12" fmla="*/ 0 w 35"/>
                <a:gd name="T13" fmla="*/ 6 h 30"/>
                <a:gd name="T14" fmla="*/ 0 w 35"/>
                <a:gd name="T15" fmla="*/ 0 h 30"/>
                <a:gd name="T16" fmla="*/ 0 w 35"/>
                <a:gd name="T17" fmla="*/ 0 h 30"/>
                <a:gd name="T18" fmla="*/ 6 w 35"/>
                <a:gd name="T19" fmla="*/ 0 h 30"/>
                <a:gd name="T20" fmla="*/ 12 w 35"/>
                <a:gd name="T21" fmla="*/ 0 h 30"/>
                <a:gd name="T22" fmla="*/ 17 w 35"/>
                <a:gd name="T23" fmla="*/ 6 h 30"/>
                <a:gd name="T24" fmla="*/ 17 w 35"/>
                <a:gd name="T25" fmla="*/ 12 h 30"/>
                <a:gd name="T26" fmla="*/ 23 w 35"/>
                <a:gd name="T27" fmla="*/ 18 h 30"/>
                <a:gd name="T28" fmla="*/ 29 w 35"/>
                <a:gd name="T29" fmla="*/ 24 h 30"/>
                <a:gd name="T30" fmla="*/ 35 w 35"/>
                <a:gd name="T31" fmla="*/ 30 h 30"/>
                <a:gd name="T32" fmla="*/ 35 w 35"/>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30"/>
                <a:gd name="T53" fmla="*/ 35 w 35"/>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30">
                  <a:moveTo>
                    <a:pt x="35" y="30"/>
                  </a:moveTo>
                  <a:lnTo>
                    <a:pt x="29" y="30"/>
                  </a:lnTo>
                  <a:lnTo>
                    <a:pt x="23" y="24"/>
                  </a:lnTo>
                  <a:lnTo>
                    <a:pt x="17" y="18"/>
                  </a:lnTo>
                  <a:lnTo>
                    <a:pt x="12" y="12"/>
                  </a:lnTo>
                  <a:lnTo>
                    <a:pt x="6" y="6"/>
                  </a:lnTo>
                  <a:lnTo>
                    <a:pt x="0" y="6"/>
                  </a:lnTo>
                  <a:lnTo>
                    <a:pt x="0" y="0"/>
                  </a:lnTo>
                  <a:lnTo>
                    <a:pt x="6" y="0"/>
                  </a:lnTo>
                  <a:lnTo>
                    <a:pt x="12" y="0"/>
                  </a:lnTo>
                  <a:lnTo>
                    <a:pt x="17" y="6"/>
                  </a:lnTo>
                  <a:lnTo>
                    <a:pt x="17" y="12"/>
                  </a:lnTo>
                  <a:lnTo>
                    <a:pt x="23" y="18"/>
                  </a:lnTo>
                  <a:lnTo>
                    <a:pt x="29" y="24"/>
                  </a:lnTo>
                  <a:lnTo>
                    <a:pt x="35"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15" name="Freeform 901"/>
            <p:cNvSpPr>
              <a:spLocks/>
            </p:cNvSpPr>
            <p:nvPr/>
          </p:nvSpPr>
          <p:spPr bwMode="auto">
            <a:xfrm>
              <a:off x="4463" y="2031"/>
              <a:ext cx="29" cy="36"/>
            </a:xfrm>
            <a:custGeom>
              <a:avLst/>
              <a:gdLst>
                <a:gd name="T0" fmla="*/ 0 w 29"/>
                <a:gd name="T1" fmla="*/ 0 h 36"/>
                <a:gd name="T2" fmla="*/ 6 w 29"/>
                <a:gd name="T3" fmla="*/ 0 h 36"/>
                <a:gd name="T4" fmla="*/ 6 w 29"/>
                <a:gd name="T5" fmla="*/ 6 h 36"/>
                <a:gd name="T6" fmla="*/ 12 w 29"/>
                <a:gd name="T7" fmla="*/ 12 h 36"/>
                <a:gd name="T8" fmla="*/ 18 w 29"/>
                <a:gd name="T9" fmla="*/ 18 h 36"/>
                <a:gd name="T10" fmla="*/ 18 w 29"/>
                <a:gd name="T11" fmla="*/ 18 h 36"/>
                <a:gd name="T12" fmla="*/ 24 w 29"/>
                <a:gd name="T13" fmla="*/ 24 h 36"/>
                <a:gd name="T14" fmla="*/ 29 w 29"/>
                <a:gd name="T15" fmla="*/ 30 h 36"/>
                <a:gd name="T16" fmla="*/ 29 w 29"/>
                <a:gd name="T17" fmla="*/ 36 h 36"/>
                <a:gd name="T18" fmla="*/ 29 w 29"/>
                <a:gd name="T19" fmla="*/ 30 h 36"/>
                <a:gd name="T20" fmla="*/ 18 w 29"/>
                <a:gd name="T21" fmla="*/ 30 h 36"/>
                <a:gd name="T22" fmla="*/ 18 w 29"/>
                <a:gd name="T23" fmla="*/ 24 h 36"/>
                <a:gd name="T24" fmla="*/ 12 w 29"/>
                <a:gd name="T25" fmla="*/ 18 h 36"/>
                <a:gd name="T26" fmla="*/ 6 w 29"/>
                <a:gd name="T27" fmla="*/ 12 h 36"/>
                <a:gd name="T28" fmla="*/ 0 w 29"/>
                <a:gd name="T29" fmla="*/ 6 h 36"/>
                <a:gd name="T30" fmla="*/ 0 w 29"/>
                <a:gd name="T31" fmla="*/ 6 h 36"/>
                <a:gd name="T32" fmla="*/ 0 w 29"/>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0"/>
                  </a:moveTo>
                  <a:lnTo>
                    <a:pt x="6" y="0"/>
                  </a:lnTo>
                  <a:lnTo>
                    <a:pt x="6" y="6"/>
                  </a:lnTo>
                  <a:lnTo>
                    <a:pt x="12" y="12"/>
                  </a:lnTo>
                  <a:lnTo>
                    <a:pt x="18" y="18"/>
                  </a:lnTo>
                  <a:lnTo>
                    <a:pt x="24" y="24"/>
                  </a:lnTo>
                  <a:lnTo>
                    <a:pt x="29" y="30"/>
                  </a:lnTo>
                  <a:lnTo>
                    <a:pt x="29" y="36"/>
                  </a:lnTo>
                  <a:lnTo>
                    <a:pt x="29" y="30"/>
                  </a:lnTo>
                  <a:lnTo>
                    <a:pt x="18" y="30"/>
                  </a:lnTo>
                  <a:lnTo>
                    <a:pt x="18" y="24"/>
                  </a:lnTo>
                  <a:lnTo>
                    <a:pt x="12" y="18"/>
                  </a:lnTo>
                  <a:lnTo>
                    <a:pt x="6" y="12"/>
                  </a:lnTo>
                  <a:lnTo>
                    <a:pt x="0"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16" name="Freeform 902"/>
            <p:cNvSpPr>
              <a:spLocks/>
            </p:cNvSpPr>
            <p:nvPr/>
          </p:nvSpPr>
          <p:spPr bwMode="auto">
            <a:xfrm>
              <a:off x="4307" y="2097"/>
              <a:ext cx="156" cy="36"/>
            </a:xfrm>
            <a:custGeom>
              <a:avLst/>
              <a:gdLst>
                <a:gd name="T0" fmla="*/ 156 w 156"/>
                <a:gd name="T1" fmla="*/ 36 h 36"/>
                <a:gd name="T2" fmla="*/ 156 w 156"/>
                <a:gd name="T3" fmla="*/ 36 h 36"/>
                <a:gd name="T4" fmla="*/ 156 w 156"/>
                <a:gd name="T5" fmla="*/ 36 h 36"/>
                <a:gd name="T6" fmla="*/ 150 w 156"/>
                <a:gd name="T7" fmla="*/ 36 h 36"/>
                <a:gd name="T8" fmla="*/ 150 w 156"/>
                <a:gd name="T9" fmla="*/ 36 h 36"/>
                <a:gd name="T10" fmla="*/ 144 w 156"/>
                <a:gd name="T11" fmla="*/ 30 h 36"/>
                <a:gd name="T12" fmla="*/ 132 w 156"/>
                <a:gd name="T13" fmla="*/ 24 h 36"/>
                <a:gd name="T14" fmla="*/ 120 w 156"/>
                <a:gd name="T15" fmla="*/ 18 h 36"/>
                <a:gd name="T16" fmla="*/ 114 w 156"/>
                <a:gd name="T17" fmla="*/ 12 h 36"/>
                <a:gd name="T18" fmla="*/ 102 w 156"/>
                <a:gd name="T19" fmla="*/ 12 h 36"/>
                <a:gd name="T20" fmla="*/ 90 w 156"/>
                <a:gd name="T21" fmla="*/ 6 h 36"/>
                <a:gd name="T22" fmla="*/ 78 w 156"/>
                <a:gd name="T23" fmla="*/ 6 h 36"/>
                <a:gd name="T24" fmla="*/ 72 w 156"/>
                <a:gd name="T25" fmla="*/ 6 h 36"/>
                <a:gd name="T26" fmla="*/ 60 w 156"/>
                <a:gd name="T27" fmla="*/ 6 h 36"/>
                <a:gd name="T28" fmla="*/ 48 w 156"/>
                <a:gd name="T29" fmla="*/ 6 h 36"/>
                <a:gd name="T30" fmla="*/ 42 w 156"/>
                <a:gd name="T31" fmla="*/ 6 h 36"/>
                <a:gd name="T32" fmla="*/ 30 w 156"/>
                <a:gd name="T33" fmla="*/ 12 h 36"/>
                <a:gd name="T34" fmla="*/ 24 w 156"/>
                <a:gd name="T35" fmla="*/ 12 h 36"/>
                <a:gd name="T36" fmla="*/ 12 w 156"/>
                <a:gd name="T37" fmla="*/ 12 h 36"/>
                <a:gd name="T38" fmla="*/ 6 w 156"/>
                <a:gd name="T39" fmla="*/ 18 h 36"/>
                <a:gd name="T40" fmla="*/ 0 w 156"/>
                <a:gd name="T41" fmla="*/ 18 h 36"/>
                <a:gd name="T42" fmla="*/ 0 w 156"/>
                <a:gd name="T43" fmla="*/ 12 h 36"/>
                <a:gd name="T44" fmla="*/ 6 w 156"/>
                <a:gd name="T45" fmla="*/ 12 h 36"/>
                <a:gd name="T46" fmla="*/ 18 w 156"/>
                <a:gd name="T47" fmla="*/ 6 h 36"/>
                <a:gd name="T48" fmla="*/ 24 w 156"/>
                <a:gd name="T49" fmla="*/ 6 h 36"/>
                <a:gd name="T50" fmla="*/ 36 w 156"/>
                <a:gd name="T51" fmla="*/ 0 h 36"/>
                <a:gd name="T52" fmla="*/ 48 w 156"/>
                <a:gd name="T53" fmla="*/ 0 h 36"/>
                <a:gd name="T54" fmla="*/ 60 w 156"/>
                <a:gd name="T55" fmla="*/ 0 h 36"/>
                <a:gd name="T56" fmla="*/ 72 w 156"/>
                <a:gd name="T57" fmla="*/ 0 h 36"/>
                <a:gd name="T58" fmla="*/ 84 w 156"/>
                <a:gd name="T59" fmla="*/ 0 h 36"/>
                <a:gd name="T60" fmla="*/ 96 w 156"/>
                <a:gd name="T61" fmla="*/ 0 h 36"/>
                <a:gd name="T62" fmla="*/ 108 w 156"/>
                <a:gd name="T63" fmla="*/ 6 h 36"/>
                <a:gd name="T64" fmla="*/ 120 w 156"/>
                <a:gd name="T65" fmla="*/ 6 h 36"/>
                <a:gd name="T66" fmla="*/ 132 w 156"/>
                <a:gd name="T67" fmla="*/ 12 h 36"/>
                <a:gd name="T68" fmla="*/ 138 w 156"/>
                <a:gd name="T69" fmla="*/ 18 h 36"/>
                <a:gd name="T70" fmla="*/ 150 w 156"/>
                <a:gd name="T71" fmla="*/ 24 h 36"/>
                <a:gd name="T72" fmla="*/ 156 w 156"/>
                <a:gd name="T73" fmla="*/ 36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6"/>
                <a:gd name="T112" fmla="*/ 0 h 36"/>
                <a:gd name="T113" fmla="*/ 156 w 156"/>
                <a:gd name="T114" fmla="*/ 36 h 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6" h="36">
                  <a:moveTo>
                    <a:pt x="156" y="36"/>
                  </a:moveTo>
                  <a:lnTo>
                    <a:pt x="156" y="36"/>
                  </a:lnTo>
                  <a:lnTo>
                    <a:pt x="150" y="36"/>
                  </a:lnTo>
                  <a:lnTo>
                    <a:pt x="144" y="30"/>
                  </a:lnTo>
                  <a:lnTo>
                    <a:pt x="132" y="24"/>
                  </a:lnTo>
                  <a:lnTo>
                    <a:pt x="120" y="18"/>
                  </a:lnTo>
                  <a:lnTo>
                    <a:pt x="114" y="12"/>
                  </a:lnTo>
                  <a:lnTo>
                    <a:pt x="102" y="12"/>
                  </a:lnTo>
                  <a:lnTo>
                    <a:pt x="90" y="6"/>
                  </a:lnTo>
                  <a:lnTo>
                    <a:pt x="78" y="6"/>
                  </a:lnTo>
                  <a:lnTo>
                    <a:pt x="72" y="6"/>
                  </a:lnTo>
                  <a:lnTo>
                    <a:pt x="60" y="6"/>
                  </a:lnTo>
                  <a:lnTo>
                    <a:pt x="48" y="6"/>
                  </a:lnTo>
                  <a:lnTo>
                    <a:pt x="42" y="6"/>
                  </a:lnTo>
                  <a:lnTo>
                    <a:pt x="30" y="12"/>
                  </a:lnTo>
                  <a:lnTo>
                    <a:pt x="24" y="12"/>
                  </a:lnTo>
                  <a:lnTo>
                    <a:pt x="12" y="12"/>
                  </a:lnTo>
                  <a:lnTo>
                    <a:pt x="6" y="18"/>
                  </a:lnTo>
                  <a:lnTo>
                    <a:pt x="0" y="18"/>
                  </a:lnTo>
                  <a:lnTo>
                    <a:pt x="0" y="12"/>
                  </a:lnTo>
                  <a:lnTo>
                    <a:pt x="6" y="12"/>
                  </a:lnTo>
                  <a:lnTo>
                    <a:pt x="18" y="6"/>
                  </a:lnTo>
                  <a:lnTo>
                    <a:pt x="24" y="6"/>
                  </a:lnTo>
                  <a:lnTo>
                    <a:pt x="36" y="0"/>
                  </a:lnTo>
                  <a:lnTo>
                    <a:pt x="48" y="0"/>
                  </a:lnTo>
                  <a:lnTo>
                    <a:pt x="60" y="0"/>
                  </a:lnTo>
                  <a:lnTo>
                    <a:pt x="72" y="0"/>
                  </a:lnTo>
                  <a:lnTo>
                    <a:pt x="84" y="0"/>
                  </a:lnTo>
                  <a:lnTo>
                    <a:pt x="96" y="0"/>
                  </a:lnTo>
                  <a:lnTo>
                    <a:pt x="108" y="6"/>
                  </a:lnTo>
                  <a:lnTo>
                    <a:pt x="120" y="6"/>
                  </a:lnTo>
                  <a:lnTo>
                    <a:pt x="132" y="12"/>
                  </a:lnTo>
                  <a:lnTo>
                    <a:pt x="138" y="18"/>
                  </a:lnTo>
                  <a:lnTo>
                    <a:pt x="150" y="24"/>
                  </a:lnTo>
                  <a:lnTo>
                    <a:pt x="156"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17" name="Freeform 903"/>
            <p:cNvSpPr>
              <a:spLocks/>
            </p:cNvSpPr>
            <p:nvPr/>
          </p:nvSpPr>
          <p:spPr bwMode="auto">
            <a:xfrm>
              <a:off x="4307" y="2103"/>
              <a:ext cx="18" cy="36"/>
            </a:xfrm>
            <a:custGeom>
              <a:avLst/>
              <a:gdLst>
                <a:gd name="T0" fmla="*/ 18 w 18"/>
                <a:gd name="T1" fmla="*/ 0 h 36"/>
                <a:gd name="T2" fmla="*/ 18 w 18"/>
                <a:gd name="T3" fmla="*/ 6 h 36"/>
                <a:gd name="T4" fmla="*/ 12 w 18"/>
                <a:gd name="T5" fmla="*/ 12 h 36"/>
                <a:gd name="T6" fmla="*/ 12 w 18"/>
                <a:gd name="T7" fmla="*/ 18 h 36"/>
                <a:gd name="T8" fmla="*/ 6 w 18"/>
                <a:gd name="T9" fmla="*/ 18 h 36"/>
                <a:gd name="T10" fmla="*/ 6 w 18"/>
                <a:gd name="T11" fmla="*/ 24 h 36"/>
                <a:gd name="T12" fmla="*/ 0 w 18"/>
                <a:gd name="T13" fmla="*/ 30 h 36"/>
                <a:gd name="T14" fmla="*/ 0 w 18"/>
                <a:gd name="T15" fmla="*/ 36 h 36"/>
                <a:gd name="T16" fmla="*/ 0 w 18"/>
                <a:gd name="T17" fmla="*/ 36 h 36"/>
                <a:gd name="T18" fmla="*/ 6 w 18"/>
                <a:gd name="T19" fmla="*/ 36 h 36"/>
                <a:gd name="T20" fmla="*/ 6 w 18"/>
                <a:gd name="T21" fmla="*/ 30 h 36"/>
                <a:gd name="T22" fmla="*/ 6 w 18"/>
                <a:gd name="T23" fmla="*/ 30 h 36"/>
                <a:gd name="T24" fmla="*/ 12 w 18"/>
                <a:gd name="T25" fmla="*/ 24 h 36"/>
                <a:gd name="T26" fmla="*/ 12 w 18"/>
                <a:gd name="T27" fmla="*/ 18 h 36"/>
                <a:gd name="T28" fmla="*/ 12 w 18"/>
                <a:gd name="T29" fmla="*/ 12 h 36"/>
                <a:gd name="T30" fmla="*/ 18 w 18"/>
                <a:gd name="T31" fmla="*/ 6 h 36"/>
                <a:gd name="T32" fmla="*/ 18 w 1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0"/>
                  </a:moveTo>
                  <a:lnTo>
                    <a:pt x="18" y="6"/>
                  </a:lnTo>
                  <a:lnTo>
                    <a:pt x="12" y="12"/>
                  </a:lnTo>
                  <a:lnTo>
                    <a:pt x="12" y="18"/>
                  </a:lnTo>
                  <a:lnTo>
                    <a:pt x="6" y="18"/>
                  </a:lnTo>
                  <a:lnTo>
                    <a:pt x="6" y="24"/>
                  </a:lnTo>
                  <a:lnTo>
                    <a:pt x="0" y="30"/>
                  </a:lnTo>
                  <a:lnTo>
                    <a:pt x="0" y="36"/>
                  </a:lnTo>
                  <a:lnTo>
                    <a:pt x="6" y="36"/>
                  </a:lnTo>
                  <a:lnTo>
                    <a:pt x="6" y="30"/>
                  </a:lnTo>
                  <a:lnTo>
                    <a:pt x="12" y="24"/>
                  </a:lnTo>
                  <a:lnTo>
                    <a:pt x="12" y="18"/>
                  </a:lnTo>
                  <a:lnTo>
                    <a:pt x="12" y="12"/>
                  </a:lnTo>
                  <a:lnTo>
                    <a:pt x="18"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18" name="Freeform 904"/>
            <p:cNvSpPr>
              <a:spLocks/>
            </p:cNvSpPr>
            <p:nvPr/>
          </p:nvSpPr>
          <p:spPr bwMode="auto">
            <a:xfrm>
              <a:off x="4319" y="2103"/>
              <a:ext cx="24" cy="36"/>
            </a:xfrm>
            <a:custGeom>
              <a:avLst/>
              <a:gdLst>
                <a:gd name="T0" fmla="*/ 0 w 24"/>
                <a:gd name="T1" fmla="*/ 36 h 36"/>
                <a:gd name="T2" fmla="*/ 0 w 24"/>
                <a:gd name="T3" fmla="*/ 36 h 36"/>
                <a:gd name="T4" fmla="*/ 0 w 24"/>
                <a:gd name="T5" fmla="*/ 30 h 36"/>
                <a:gd name="T6" fmla="*/ 0 w 24"/>
                <a:gd name="T7" fmla="*/ 24 h 36"/>
                <a:gd name="T8" fmla="*/ 6 w 24"/>
                <a:gd name="T9" fmla="*/ 18 h 36"/>
                <a:gd name="T10" fmla="*/ 6 w 24"/>
                <a:gd name="T11" fmla="*/ 12 h 36"/>
                <a:gd name="T12" fmla="*/ 12 w 24"/>
                <a:gd name="T13" fmla="*/ 6 h 36"/>
                <a:gd name="T14" fmla="*/ 18 w 24"/>
                <a:gd name="T15" fmla="*/ 0 h 36"/>
                <a:gd name="T16" fmla="*/ 24 w 24"/>
                <a:gd name="T17" fmla="*/ 0 h 36"/>
                <a:gd name="T18" fmla="*/ 18 w 24"/>
                <a:gd name="T19" fmla="*/ 6 h 36"/>
                <a:gd name="T20" fmla="*/ 18 w 24"/>
                <a:gd name="T21" fmla="*/ 6 h 36"/>
                <a:gd name="T22" fmla="*/ 12 w 24"/>
                <a:gd name="T23" fmla="*/ 18 h 36"/>
                <a:gd name="T24" fmla="*/ 12 w 24"/>
                <a:gd name="T25" fmla="*/ 24 h 36"/>
                <a:gd name="T26" fmla="*/ 6 w 24"/>
                <a:gd name="T27" fmla="*/ 30 h 36"/>
                <a:gd name="T28" fmla="*/ 6 w 24"/>
                <a:gd name="T29" fmla="*/ 30 h 36"/>
                <a:gd name="T30" fmla="*/ 0 w 24"/>
                <a:gd name="T31" fmla="*/ 36 h 36"/>
                <a:gd name="T32" fmla="*/ 0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0" y="36"/>
                  </a:moveTo>
                  <a:lnTo>
                    <a:pt x="0" y="36"/>
                  </a:lnTo>
                  <a:lnTo>
                    <a:pt x="0" y="30"/>
                  </a:lnTo>
                  <a:lnTo>
                    <a:pt x="0" y="24"/>
                  </a:lnTo>
                  <a:lnTo>
                    <a:pt x="6" y="18"/>
                  </a:lnTo>
                  <a:lnTo>
                    <a:pt x="6" y="12"/>
                  </a:lnTo>
                  <a:lnTo>
                    <a:pt x="12" y="6"/>
                  </a:lnTo>
                  <a:lnTo>
                    <a:pt x="18" y="0"/>
                  </a:lnTo>
                  <a:lnTo>
                    <a:pt x="24" y="0"/>
                  </a:lnTo>
                  <a:lnTo>
                    <a:pt x="18" y="6"/>
                  </a:lnTo>
                  <a:lnTo>
                    <a:pt x="12" y="18"/>
                  </a:lnTo>
                  <a:lnTo>
                    <a:pt x="12" y="24"/>
                  </a:lnTo>
                  <a:lnTo>
                    <a:pt x="6"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19" name="Freeform 905"/>
            <p:cNvSpPr>
              <a:spLocks/>
            </p:cNvSpPr>
            <p:nvPr/>
          </p:nvSpPr>
          <p:spPr bwMode="auto">
            <a:xfrm>
              <a:off x="4343" y="2097"/>
              <a:ext cx="30" cy="48"/>
            </a:xfrm>
            <a:custGeom>
              <a:avLst/>
              <a:gdLst>
                <a:gd name="T0" fmla="*/ 0 w 30"/>
                <a:gd name="T1" fmla="*/ 48 h 48"/>
                <a:gd name="T2" fmla="*/ 0 w 30"/>
                <a:gd name="T3" fmla="*/ 48 h 48"/>
                <a:gd name="T4" fmla="*/ 0 w 30"/>
                <a:gd name="T5" fmla="*/ 42 h 48"/>
                <a:gd name="T6" fmla="*/ 6 w 30"/>
                <a:gd name="T7" fmla="*/ 36 h 48"/>
                <a:gd name="T8" fmla="*/ 6 w 30"/>
                <a:gd name="T9" fmla="*/ 24 h 48"/>
                <a:gd name="T10" fmla="*/ 12 w 30"/>
                <a:gd name="T11" fmla="*/ 18 h 48"/>
                <a:gd name="T12" fmla="*/ 18 w 30"/>
                <a:gd name="T13" fmla="*/ 12 h 48"/>
                <a:gd name="T14" fmla="*/ 24 w 30"/>
                <a:gd name="T15" fmla="*/ 6 h 48"/>
                <a:gd name="T16" fmla="*/ 30 w 30"/>
                <a:gd name="T17" fmla="*/ 0 h 48"/>
                <a:gd name="T18" fmla="*/ 24 w 30"/>
                <a:gd name="T19" fmla="*/ 6 h 48"/>
                <a:gd name="T20" fmla="*/ 24 w 30"/>
                <a:gd name="T21" fmla="*/ 12 h 48"/>
                <a:gd name="T22" fmla="*/ 18 w 30"/>
                <a:gd name="T23" fmla="*/ 18 h 48"/>
                <a:gd name="T24" fmla="*/ 12 w 30"/>
                <a:gd name="T25" fmla="*/ 30 h 48"/>
                <a:gd name="T26" fmla="*/ 12 w 30"/>
                <a:gd name="T27" fmla="*/ 36 h 48"/>
                <a:gd name="T28" fmla="*/ 6 w 30"/>
                <a:gd name="T29" fmla="*/ 42 h 48"/>
                <a:gd name="T30" fmla="*/ 0 w 30"/>
                <a:gd name="T31" fmla="*/ 48 h 48"/>
                <a:gd name="T32" fmla="*/ 0 w 30"/>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0" y="48"/>
                  </a:moveTo>
                  <a:lnTo>
                    <a:pt x="0" y="48"/>
                  </a:lnTo>
                  <a:lnTo>
                    <a:pt x="0" y="42"/>
                  </a:lnTo>
                  <a:lnTo>
                    <a:pt x="6" y="36"/>
                  </a:lnTo>
                  <a:lnTo>
                    <a:pt x="6" y="24"/>
                  </a:lnTo>
                  <a:lnTo>
                    <a:pt x="12" y="18"/>
                  </a:lnTo>
                  <a:lnTo>
                    <a:pt x="18" y="12"/>
                  </a:lnTo>
                  <a:lnTo>
                    <a:pt x="24" y="6"/>
                  </a:lnTo>
                  <a:lnTo>
                    <a:pt x="30" y="0"/>
                  </a:lnTo>
                  <a:lnTo>
                    <a:pt x="24" y="6"/>
                  </a:lnTo>
                  <a:lnTo>
                    <a:pt x="24" y="12"/>
                  </a:lnTo>
                  <a:lnTo>
                    <a:pt x="18" y="18"/>
                  </a:lnTo>
                  <a:lnTo>
                    <a:pt x="12" y="30"/>
                  </a:lnTo>
                  <a:lnTo>
                    <a:pt x="12" y="36"/>
                  </a:lnTo>
                  <a:lnTo>
                    <a:pt x="6" y="42"/>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20" name="Freeform 906"/>
            <p:cNvSpPr>
              <a:spLocks/>
            </p:cNvSpPr>
            <p:nvPr/>
          </p:nvSpPr>
          <p:spPr bwMode="auto">
            <a:xfrm>
              <a:off x="4367" y="2103"/>
              <a:ext cx="36" cy="48"/>
            </a:xfrm>
            <a:custGeom>
              <a:avLst/>
              <a:gdLst>
                <a:gd name="T0" fmla="*/ 0 w 36"/>
                <a:gd name="T1" fmla="*/ 48 h 48"/>
                <a:gd name="T2" fmla="*/ 0 w 36"/>
                <a:gd name="T3" fmla="*/ 48 h 48"/>
                <a:gd name="T4" fmla="*/ 0 w 36"/>
                <a:gd name="T5" fmla="*/ 42 h 48"/>
                <a:gd name="T6" fmla="*/ 6 w 36"/>
                <a:gd name="T7" fmla="*/ 36 h 48"/>
                <a:gd name="T8" fmla="*/ 12 w 36"/>
                <a:gd name="T9" fmla="*/ 24 h 48"/>
                <a:gd name="T10" fmla="*/ 18 w 36"/>
                <a:gd name="T11" fmla="*/ 18 h 48"/>
                <a:gd name="T12" fmla="*/ 24 w 36"/>
                <a:gd name="T13" fmla="*/ 6 h 48"/>
                <a:gd name="T14" fmla="*/ 30 w 36"/>
                <a:gd name="T15" fmla="*/ 0 h 48"/>
                <a:gd name="T16" fmla="*/ 36 w 36"/>
                <a:gd name="T17" fmla="*/ 0 h 48"/>
                <a:gd name="T18" fmla="*/ 30 w 36"/>
                <a:gd name="T19" fmla="*/ 0 h 48"/>
                <a:gd name="T20" fmla="*/ 30 w 36"/>
                <a:gd name="T21" fmla="*/ 6 h 48"/>
                <a:gd name="T22" fmla="*/ 24 w 36"/>
                <a:gd name="T23" fmla="*/ 18 h 48"/>
                <a:gd name="T24" fmla="*/ 18 w 36"/>
                <a:gd name="T25" fmla="*/ 24 h 48"/>
                <a:gd name="T26" fmla="*/ 12 w 36"/>
                <a:gd name="T27" fmla="*/ 36 h 48"/>
                <a:gd name="T28" fmla="*/ 6 w 36"/>
                <a:gd name="T29" fmla="*/ 42 h 48"/>
                <a:gd name="T30" fmla="*/ 6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8"/>
                  </a:lnTo>
                  <a:lnTo>
                    <a:pt x="0" y="42"/>
                  </a:lnTo>
                  <a:lnTo>
                    <a:pt x="6" y="36"/>
                  </a:lnTo>
                  <a:lnTo>
                    <a:pt x="12" y="24"/>
                  </a:lnTo>
                  <a:lnTo>
                    <a:pt x="18" y="18"/>
                  </a:lnTo>
                  <a:lnTo>
                    <a:pt x="24" y="6"/>
                  </a:lnTo>
                  <a:lnTo>
                    <a:pt x="30" y="0"/>
                  </a:lnTo>
                  <a:lnTo>
                    <a:pt x="36" y="0"/>
                  </a:lnTo>
                  <a:lnTo>
                    <a:pt x="30" y="0"/>
                  </a:lnTo>
                  <a:lnTo>
                    <a:pt x="30" y="6"/>
                  </a:lnTo>
                  <a:lnTo>
                    <a:pt x="24" y="18"/>
                  </a:lnTo>
                  <a:lnTo>
                    <a:pt x="18" y="24"/>
                  </a:lnTo>
                  <a:lnTo>
                    <a:pt x="12" y="36"/>
                  </a:lnTo>
                  <a:lnTo>
                    <a:pt x="6" y="42"/>
                  </a:lnTo>
                  <a:lnTo>
                    <a:pt x="6" y="48"/>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21" name="Freeform 907"/>
            <p:cNvSpPr>
              <a:spLocks/>
            </p:cNvSpPr>
            <p:nvPr/>
          </p:nvSpPr>
          <p:spPr bwMode="auto">
            <a:xfrm>
              <a:off x="4385" y="2103"/>
              <a:ext cx="36" cy="48"/>
            </a:xfrm>
            <a:custGeom>
              <a:avLst/>
              <a:gdLst>
                <a:gd name="T0" fmla="*/ 0 w 36"/>
                <a:gd name="T1" fmla="*/ 48 h 48"/>
                <a:gd name="T2" fmla="*/ 0 w 36"/>
                <a:gd name="T3" fmla="*/ 42 h 48"/>
                <a:gd name="T4" fmla="*/ 0 w 36"/>
                <a:gd name="T5" fmla="*/ 36 h 48"/>
                <a:gd name="T6" fmla="*/ 6 w 36"/>
                <a:gd name="T7" fmla="*/ 30 h 48"/>
                <a:gd name="T8" fmla="*/ 12 w 36"/>
                <a:gd name="T9" fmla="*/ 24 h 48"/>
                <a:gd name="T10" fmla="*/ 18 w 36"/>
                <a:gd name="T11" fmla="*/ 18 h 48"/>
                <a:gd name="T12" fmla="*/ 24 w 36"/>
                <a:gd name="T13" fmla="*/ 12 h 48"/>
                <a:gd name="T14" fmla="*/ 30 w 36"/>
                <a:gd name="T15" fmla="*/ 6 h 48"/>
                <a:gd name="T16" fmla="*/ 36 w 36"/>
                <a:gd name="T17" fmla="*/ 0 h 48"/>
                <a:gd name="T18" fmla="*/ 30 w 36"/>
                <a:gd name="T19" fmla="*/ 6 h 48"/>
                <a:gd name="T20" fmla="*/ 30 w 36"/>
                <a:gd name="T21" fmla="*/ 12 h 48"/>
                <a:gd name="T22" fmla="*/ 24 w 36"/>
                <a:gd name="T23" fmla="*/ 18 h 48"/>
                <a:gd name="T24" fmla="*/ 18 w 36"/>
                <a:gd name="T25" fmla="*/ 30 h 48"/>
                <a:gd name="T26" fmla="*/ 12 w 36"/>
                <a:gd name="T27" fmla="*/ 36 h 48"/>
                <a:gd name="T28" fmla="*/ 6 w 36"/>
                <a:gd name="T29" fmla="*/ 42 h 48"/>
                <a:gd name="T30" fmla="*/ 0 w 36"/>
                <a:gd name="T31" fmla="*/ 48 h 48"/>
                <a:gd name="T32" fmla="*/ 0 w 36"/>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8"/>
                <a:gd name="T53" fmla="*/ 36 w 3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8">
                  <a:moveTo>
                    <a:pt x="0" y="48"/>
                  </a:moveTo>
                  <a:lnTo>
                    <a:pt x="0" y="42"/>
                  </a:lnTo>
                  <a:lnTo>
                    <a:pt x="0" y="36"/>
                  </a:lnTo>
                  <a:lnTo>
                    <a:pt x="6" y="30"/>
                  </a:lnTo>
                  <a:lnTo>
                    <a:pt x="12" y="24"/>
                  </a:lnTo>
                  <a:lnTo>
                    <a:pt x="18" y="18"/>
                  </a:lnTo>
                  <a:lnTo>
                    <a:pt x="24" y="12"/>
                  </a:lnTo>
                  <a:lnTo>
                    <a:pt x="30" y="6"/>
                  </a:lnTo>
                  <a:lnTo>
                    <a:pt x="36" y="0"/>
                  </a:lnTo>
                  <a:lnTo>
                    <a:pt x="30" y="6"/>
                  </a:lnTo>
                  <a:lnTo>
                    <a:pt x="30" y="12"/>
                  </a:lnTo>
                  <a:lnTo>
                    <a:pt x="24" y="18"/>
                  </a:lnTo>
                  <a:lnTo>
                    <a:pt x="18" y="30"/>
                  </a:lnTo>
                  <a:lnTo>
                    <a:pt x="12" y="36"/>
                  </a:lnTo>
                  <a:lnTo>
                    <a:pt x="6" y="42"/>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22" name="Freeform 908"/>
            <p:cNvSpPr>
              <a:spLocks/>
            </p:cNvSpPr>
            <p:nvPr/>
          </p:nvSpPr>
          <p:spPr bwMode="auto">
            <a:xfrm>
              <a:off x="4403" y="2109"/>
              <a:ext cx="30" cy="36"/>
            </a:xfrm>
            <a:custGeom>
              <a:avLst/>
              <a:gdLst>
                <a:gd name="T0" fmla="*/ 0 w 30"/>
                <a:gd name="T1" fmla="*/ 36 h 36"/>
                <a:gd name="T2" fmla="*/ 0 w 30"/>
                <a:gd name="T3" fmla="*/ 36 h 36"/>
                <a:gd name="T4" fmla="*/ 0 w 30"/>
                <a:gd name="T5" fmla="*/ 30 h 36"/>
                <a:gd name="T6" fmla="*/ 6 w 30"/>
                <a:gd name="T7" fmla="*/ 24 h 36"/>
                <a:gd name="T8" fmla="*/ 6 w 30"/>
                <a:gd name="T9" fmla="*/ 18 h 36"/>
                <a:gd name="T10" fmla="*/ 12 w 30"/>
                <a:gd name="T11" fmla="*/ 12 h 36"/>
                <a:gd name="T12" fmla="*/ 18 w 30"/>
                <a:gd name="T13" fmla="*/ 6 h 36"/>
                <a:gd name="T14" fmla="*/ 24 w 30"/>
                <a:gd name="T15" fmla="*/ 6 h 36"/>
                <a:gd name="T16" fmla="*/ 30 w 30"/>
                <a:gd name="T17" fmla="*/ 0 h 36"/>
                <a:gd name="T18" fmla="*/ 30 w 30"/>
                <a:gd name="T19" fmla="*/ 6 h 36"/>
                <a:gd name="T20" fmla="*/ 24 w 30"/>
                <a:gd name="T21" fmla="*/ 12 h 36"/>
                <a:gd name="T22" fmla="*/ 18 w 30"/>
                <a:gd name="T23" fmla="*/ 18 h 36"/>
                <a:gd name="T24" fmla="*/ 18 w 30"/>
                <a:gd name="T25" fmla="*/ 24 h 36"/>
                <a:gd name="T26" fmla="*/ 12 w 30"/>
                <a:gd name="T27" fmla="*/ 30 h 36"/>
                <a:gd name="T28" fmla="*/ 6 w 30"/>
                <a:gd name="T29" fmla="*/ 36 h 36"/>
                <a:gd name="T30" fmla="*/ 6 w 30"/>
                <a:gd name="T31" fmla="*/ 36 h 36"/>
                <a:gd name="T32" fmla="*/ 0 w 3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36"/>
                <a:gd name="T53" fmla="*/ 30 w 3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36">
                  <a:moveTo>
                    <a:pt x="0" y="36"/>
                  </a:moveTo>
                  <a:lnTo>
                    <a:pt x="0" y="36"/>
                  </a:lnTo>
                  <a:lnTo>
                    <a:pt x="0" y="30"/>
                  </a:lnTo>
                  <a:lnTo>
                    <a:pt x="6" y="24"/>
                  </a:lnTo>
                  <a:lnTo>
                    <a:pt x="6" y="18"/>
                  </a:lnTo>
                  <a:lnTo>
                    <a:pt x="12" y="12"/>
                  </a:lnTo>
                  <a:lnTo>
                    <a:pt x="18" y="6"/>
                  </a:lnTo>
                  <a:lnTo>
                    <a:pt x="24" y="6"/>
                  </a:lnTo>
                  <a:lnTo>
                    <a:pt x="30" y="0"/>
                  </a:lnTo>
                  <a:lnTo>
                    <a:pt x="30" y="6"/>
                  </a:lnTo>
                  <a:lnTo>
                    <a:pt x="24" y="12"/>
                  </a:lnTo>
                  <a:lnTo>
                    <a:pt x="18" y="18"/>
                  </a:lnTo>
                  <a:lnTo>
                    <a:pt x="18" y="24"/>
                  </a:lnTo>
                  <a:lnTo>
                    <a:pt x="12" y="30"/>
                  </a:lnTo>
                  <a:lnTo>
                    <a:pt x="6" y="36"/>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23" name="Freeform 909"/>
            <p:cNvSpPr>
              <a:spLocks/>
            </p:cNvSpPr>
            <p:nvPr/>
          </p:nvSpPr>
          <p:spPr bwMode="auto">
            <a:xfrm>
              <a:off x="4421" y="2121"/>
              <a:ext cx="30" cy="24"/>
            </a:xfrm>
            <a:custGeom>
              <a:avLst/>
              <a:gdLst>
                <a:gd name="T0" fmla="*/ 0 w 30"/>
                <a:gd name="T1" fmla="*/ 24 h 24"/>
                <a:gd name="T2" fmla="*/ 0 w 30"/>
                <a:gd name="T3" fmla="*/ 24 h 24"/>
                <a:gd name="T4" fmla="*/ 6 w 30"/>
                <a:gd name="T5" fmla="*/ 18 h 24"/>
                <a:gd name="T6" fmla="*/ 6 w 30"/>
                <a:gd name="T7" fmla="*/ 18 h 24"/>
                <a:gd name="T8" fmla="*/ 12 w 30"/>
                <a:gd name="T9" fmla="*/ 12 h 24"/>
                <a:gd name="T10" fmla="*/ 18 w 30"/>
                <a:gd name="T11" fmla="*/ 6 h 24"/>
                <a:gd name="T12" fmla="*/ 18 w 30"/>
                <a:gd name="T13" fmla="*/ 0 h 24"/>
                <a:gd name="T14" fmla="*/ 24 w 30"/>
                <a:gd name="T15" fmla="*/ 0 h 24"/>
                <a:gd name="T16" fmla="*/ 30 w 30"/>
                <a:gd name="T17" fmla="*/ 0 h 24"/>
                <a:gd name="T18" fmla="*/ 24 w 30"/>
                <a:gd name="T19" fmla="*/ 0 h 24"/>
                <a:gd name="T20" fmla="*/ 24 w 30"/>
                <a:gd name="T21" fmla="*/ 6 h 24"/>
                <a:gd name="T22" fmla="*/ 18 w 30"/>
                <a:gd name="T23" fmla="*/ 12 h 24"/>
                <a:gd name="T24" fmla="*/ 12 w 30"/>
                <a:gd name="T25" fmla="*/ 12 h 24"/>
                <a:gd name="T26" fmla="*/ 12 w 30"/>
                <a:gd name="T27" fmla="*/ 18 h 24"/>
                <a:gd name="T28" fmla="*/ 6 w 30"/>
                <a:gd name="T29" fmla="*/ 24 h 24"/>
                <a:gd name="T30" fmla="*/ 6 w 30"/>
                <a:gd name="T31" fmla="*/ 24 h 24"/>
                <a:gd name="T32" fmla="*/ 0 w 30"/>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0" y="24"/>
                  </a:moveTo>
                  <a:lnTo>
                    <a:pt x="0" y="24"/>
                  </a:lnTo>
                  <a:lnTo>
                    <a:pt x="6" y="18"/>
                  </a:lnTo>
                  <a:lnTo>
                    <a:pt x="12" y="12"/>
                  </a:lnTo>
                  <a:lnTo>
                    <a:pt x="18" y="6"/>
                  </a:lnTo>
                  <a:lnTo>
                    <a:pt x="18" y="0"/>
                  </a:lnTo>
                  <a:lnTo>
                    <a:pt x="24" y="0"/>
                  </a:lnTo>
                  <a:lnTo>
                    <a:pt x="30" y="0"/>
                  </a:lnTo>
                  <a:lnTo>
                    <a:pt x="24" y="0"/>
                  </a:lnTo>
                  <a:lnTo>
                    <a:pt x="24" y="6"/>
                  </a:lnTo>
                  <a:lnTo>
                    <a:pt x="18" y="12"/>
                  </a:lnTo>
                  <a:lnTo>
                    <a:pt x="12" y="12"/>
                  </a:lnTo>
                  <a:lnTo>
                    <a:pt x="12"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24" name="Freeform 910"/>
            <p:cNvSpPr>
              <a:spLocks/>
            </p:cNvSpPr>
            <p:nvPr/>
          </p:nvSpPr>
          <p:spPr bwMode="auto">
            <a:xfrm>
              <a:off x="4439" y="2127"/>
              <a:ext cx="18" cy="18"/>
            </a:xfrm>
            <a:custGeom>
              <a:avLst/>
              <a:gdLst>
                <a:gd name="T0" fmla="*/ 0 w 18"/>
                <a:gd name="T1" fmla="*/ 18 h 18"/>
                <a:gd name="T2" fmla="*/ 0 w 18"/>
                <a:gd name="T3" fmla="*/ 12 h 18"/>
                <a:gd name="T4" fmla="*/ 0 w 18"/>
                <a:gd name="T5" fmla="*/ 12 h 18"/>
                <a:gd name="T6" fmla="*/ 6 w 18"/>
                <a:gd name="T7" fmla="*/ 6 h 18"/>
                <a:gd name="T8" fmla="*/ 6 w 18"/>
                <a:gd name="T9" fmla="*/ 6 h 18"/>
                <a:gd name="T10" fmla="*/ 12 w 18"/>
                <a:gd name="T11" fmla="*/ 0 h 18"/>
                <a:gd name="T12" fmla="*/ 12 w 18"/>
                <a:gd name="T13" fmla="*/ 0 h 18"/>
                <a:gd name="T14" fmla="*/ 18 w 18"/>
                <a:gd name="T15" fmla="*/ 0 h 18"/>
                <a:gd name="T16" fmla="*/ 18 w 18"/>
                <a:gd name="T17" fmla="*/ 0 h 18"/>
                <a:gd name="T18" fmla="*/ 18 w 18"/>
                <a:gd name="T19" fmla="*/ 0 h 18"/>
                <a:gd name="T20" fmla="*/ 12 w 18"/>
                <a:gd name="T21" fmla="*/ 6 h 18"/>
                <a:gd name="T22" fmla="*/ 12 w 18"/>
                <a:gd name="T23" fmla="*/ 6 h 18"/>
                <a:gd name="T24" fmla="*/ 6 w 18"/>
                <a:gd name="T25" fmla="*/ 12 h 18"/>
                <a:gd name="T26" fmla="*/ 6 w 18"/>
                <a:gd name="T27" fmla="*/ 12 h 18"/>
                <a:gd name="T28" fmla="*/ 6 w 18"/>
                <a:gd name="T29" fmla="*/ 18 h 18"/>
                <a:gd name="T30" fmla="*/ 0 w 18"/>
                <a:gd name="T31" fmla="*/ 18 h 18"/>
                <a:gd name="T32" fmla="*/ 0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8"/>
                  </a:moveTo>
                  <a:lnTo>
                    <a:pt x="0" y="12"/>
                  </a:lnTo>
                  <a:lnTo>
                    <a:pt x="6" y="6"/>
                  </a:lnTo>
                  <a:lnTo>
                    <a:pt x="12" y="0"/>
                  </a:lnTo>
                  <a:lnTo>
                    <a:pt x="18" y="0"/>
                  </a:lnTo>
                  <a:lnTo>
                    <a:pt x="12" y="6"/>
                  </a:lnTo>
                  <a:lnTo>
                    <a:pt x="6" y="12"/>
                  </a:lnTo>
                  <a:lnTo>
                    <a:pt x="6" y="18"/>
                  </a:lnTo>
                  <a:lnTo>
                    <a:pt x="0"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25" name="Freeform 911"/>
            <p:cNvSpPr>
              <a:spLocks/>
            </p:cNvSpPr>
            <p:nvPr/>
          </p:nvSpPr>
          <p:spPr bwMode="auto">
            <a:xfrm>
              <a:off x="4295" y="2109"/>
              <a:ext cx="18" cy="24"/>
            </a:xfrm>
            <a:custGeom>
              <a:avLst/>
              <a:gdLst>
                <a:gd name="T0" fmla="*/ 18 w 18"/>
                <a:gd name="T1" fmla="*/ 0 h 24"/>
                <a:gd name="T2" fmla="*/ 18 w 18"/>
                <a:gd name="T3" fmla="*/ 6 h 24"/>
                <a:gd name="T4" fmla="*/ 18 w 18"/>
                <a:gd name="T5" fmla="*/ 6 h 24"/>
                <a:gd name="T6" fmla="*/ 12 w 18"/>
                <a:gd name="T7" fmla="*/ 12 h 24"/>
                <a:gd name="T8" fmla="*/ 12 w 18"/>
                <a:gd name="T9" fmla="*/ 18 h 24"/>
                <a:gd name="T10" fmla="*/ 12 w 18"/>
                <a:gd name="T11" fmla="*/ 18 h 24"/>
                <a:gd name="T12" fmla="*/ 6 w 18"/>
                <a:gd name="T13" fmla="*/ 24 h 24"/>
                <a:gd name="T14" fmla="*/ 6 w 18"/>
                <a:gd name="T15" fmla="*/ 24 h 24"/>
                <a:gd name="T16" fmla="*/ 0 w 18"/>
                <a:gd name="T17" fmla="*/ 24 h 24"/>
                <a:gd name="T18" fmla="*/ 0 w 18"/>
                <a:gd name="T19" fmla="*/ 24 h 24"/>
                <a:gd name="T20" fmla="*/ 0 w 18"/>
                <a:gd name="T21" fmla="*/ 18 h 24"/>
                <a:gd name="T22" fmla="*/ 6 w 18"/>
                <a:gd name="T23" fmla="*/ 18 h 24"/>
                <a:gd name="T24" fmla="*/ 6 w 18"/>
                <a:gd name="T25" fmla="*/ 12 h 24"/>
                <a:gd name="T26" fmla="*/ 12 w 18"/>
                <a:gd name="T27" fmla="*/ 12 h 24"/>
                <a:gd name="T28" fmla="*/ 18 w 18"/>
                <a:gd name="T29" fmla="*/ 6 h 24"/>
                <a:gd name="T30" fmla="*/ 18 w 18"/>
                <a:gd name="T31" fmla="*/ 6 h 24"/>
                <a:gd name="T32" fmla="*/ 18 w 18"/>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0"/>
                  </a:moveTo>
                  <a:lnTo>
                    <a:pt x="18" y="6"/>
                  </a:lnTo>
                  <a:lnTo>
                    <a:pt x="12" y="12"/>
                  </a:lnTo>
                  <a:lnTo>
                    <a:pt x="12" y="18"/>
                  </a:lnTo>
                  <a:lnTo>
                    <a:pt x="6" y="24"/>
                  </a:lnTo>
                  <a:lnTo>
                    <a:pt x="0" y="24"/>
                  </a:lnTo>
                  <a:lnTo>
                    <a:pt x="0" y="18"/>
                  </a:lnTo>
                  <a:lnTo>
                    <a:pt x="6" y="18"/>
                  </a:lnTo>
                  <a:lnTo>
                    <a:pt x="6" y="12"/>
                  </a:lnTo>
                  <a:lnTo>
                    <a:pt x="12" y="12"/>
                  </a:lnTo>
                  <a:lnTo>
                    <a:pt x="18"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26" name="Freeform 912"/>
            <p:cNvSpPr>
              <a:spLocks/>
            </p:cNvSpPr>
            <p:nvPr/>
          </p:nvSpPr>
          <p:spPr bwMode="auto">
            <a:xfrm>
              <a:off x="4295" y="2097"/>
              <a:ext cx="24" cy="12"/>
            </a:xfrm>
            <a:custGeom>
              <a:avLst/>
              <a:gdLst>
                <a:gd name="T0" fmla="*/ 24 w 24"/>
                <a:gd name="T1" fmla="*/ 12 h 12"/>
                <a:gd name="T2" fmla="*/ 18 w 24"/>
                <a:gd name="T3" fmla="*/ 12 h 12"/>
                <a:gd name="T4" fmla="*/ 18 w 24"/>
                <a:gd name="T5" fmla="*/ 12 h 12"/>
                <a:gd name="T6" fmla="*/ 12 w 24"/>
                <a:gd name="T7" fmla="*/ 6 h 12"/>
                <a:gd name="T8" fmla="*/ 12 w 24"/>
                <a:gd name="T9" fmla="*/ 6 h 12"/>
                <a:gd name="T10" fmla="*/ 6 w 24"/>
                <a:gd name="T11" fmla="*/ 6 h 12"/>
                <a:gd name="T12" fmla="*/ 0 w 24"/>
                <a:gd name="T13" fmla="*/ 0 h 12"/>
                <a:gd name="T14" fmla="*/ 0 w 24"/>
                <a:gd name="T15" fmla="*/ 0 h 12"/>
                <a:gd name="T16" fmla="*/ 0 w 24"/>
                <a:gd name="T17" fmla="*/ 6 h 12"/>
                <a:gd name="T18" fmla="*/ 0 w 24"/>
                <a:gd name="T19" fmla="*/ 6 h 12"/>
                <a:gd name="T20" fmla="*/ 0 w 24"/>
                <a:gd name="T21" fmla="*/ 6 h 12"/>
                <a:gd name="T22" fmla="*/ 0 w 24"/>
                <a:gd name="T23" fmla="*/ 6 h 12"/>
                <a:gd name="T24" fmla="*/ 6 w 24"/>
                <a:gd name="T25" fmla="*/ 12 h 12"/>
                <a:gd name="T26" fmla="*/ 12 w 24"/>
                <a:gd name="T27" fmla="*/ 12 h 12"/>
                <a:gd name="T28" fmla="*/ 12 w 24"/>
                <a:gd name="T29" fmla="*/ 12 h 12"/>
                <a:gd name="T30" fmla="*/ 18 w 24"/>
                <a:gd name="T31" fmla="*/ 12 h 12"/>
                <a:gd name="T32" fmla="*/ 24 w 24"/>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2"/>
                <a:gd name="T53" fmla="*/ 24 w 2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2">
                  <a:moveTo>
                    <a:pt x="24" y="12"/>
                  </a:moveTo>
                  <a:lnTo>
                    <a:pt x="18" y="12"/>
                  </a:lnTo>
                  <a:lnTo>
                    <a:pt x="12" y="6"/>
                  </a:lnTo>
                  <a:lnTo>
                    <a:pt x="6" y="6"/>
                  </a:lnTo>
                  <a:lnTo>
                    <a:pt x="0" y="0"/>
                  </a:lnTo>
                  <a:lnTo>
                    <a:pt x="0" y="6"/>
                  </a:lnTo>
                  <a:lnTo>
                    <a:pt x="6" y="12"/>
                  </a:lnTo>
                  <a:lnTo>
                    <a:pt x="12" y="12"/>
                  </a:lnTo>
                  <a:lnTo>
                    <a:pt x="18" y="12"/>
                  </a:lnTo>
                  <a:lnTo>
                    <a:pt x="24"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27" name="Freeform 913"/>
            <p:cNvSpPr>
              <a:spLocks/>
            </p:cNvSpPr>
            <p:nvPr/>
          </p:nvSpPr>
          <p:spPr bwMode="auto">
            <a:xfrm>
              <a:off x="4283" y="2115"/>
              <a:ext cx="30" cy="6"/>
            </a:xfrm>
            <a:custGeom>
              <a:avLst/>
              <a:gdLst>
                <a:gd name="T0" fmla="*/ 30 w 30"/>
                <a:gd name="T1" fmla="*/ 0 h 6"/>
                <a:gd name="T2" fmla="*/ 24 w 30"/>
                <a:gd name="T3" fmla="*/ 0 h 6"/>
                <a:gd name="T4" fmla="*/ 24 w 30"/>
                <a:gd name="T5" fmla="*/ 0 h 6"/>
                <a:gd name="T6" fmla="*/ 18 w 30"/>
                <a:gd name="T7" fmla="*/ 0 h 6"/>
                <a:gd name="T8" fmla="*/ 12 w 30"/>
                <a:gd name="T9" fmla="*/ 0 h 6"/>
                <a:gd name="T10" fmla="*/ 12 w 30"/>
                <a:gd name="T11" fmla="*/ 0 h 6"/>
                <a:gd name="T12" fmla="*/ 6 w 30"/>
                <a:gd name="T13" fmla="*/ 0 h 6"/>
                <a:gd name="T14" fmla="*/ 6 w 30"/>
                <a:gd name="T15" fmla="*/ 0 h 6"/>
                <a:gd name="T16" fmla="*/ 0 w 30"/>
                <a:gd name="T17" fmla="*/ 0 h 6"/>
                <a:gd name="T18" fmla="*/ 6 w 30"/>
                <a:gd name="T19" fmla="*/ 6 h 6"/>
                <a:gd name="T20" fmla="*/ 6 w 30"/>
                <a:gd name="T21" fmla="*/ 6 h 6"/>
                <a:gd name="T22" fmla="*/ 6 w 30"/>
                <a:gd name="T23" fmla="*/ 6 h 6"/>
                <a:gd name="T24" fmla="*/ 12 w 30"/>
                <a:gd name="T25" fmla="*/ 0 h 6"/>
                <a:gd name="T26" fmla="*/ 18 w 30"/>
                <a:gd name="T27" fmla="*/ 0 h 6"/>
                <a:gd name="T28" fmla="*/ 24 w 30"/>
                <a:gd name="T29" fmla="*/ 0 h 6"/>
                <a:gd name="T30" fmla="*/ 24 w 30"/>
                <a:gd name="T31" fmla="*/ 0 h 6"/>
                <a:gd name="T32" fmla="*/ 30 w 30"/>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
                <a:gd name="T53" fmla="*/ 30 w 30"/>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
                  <a:moveTo>
                    <a:pt x="30" y="0"/>
                  </a:moveTo>
                  <a:lnTo>
                    <a:pt x="24" y="0"/>
                  </a:lnTo>
                  <a:lnTo>
                    <a:pt x="18" y="0"/>
                  </a:lnTo>
                  <a:lnTo>
                    <a:pt x="12" y="0"/>
                  </a:lnTo>
                  <a:lnTo>
                    <a:pt x="6" y="0"/>
                  </a:lnTo>
                  <a:lnTo>
                    <a:pt x="0" y="0"/>
                  </a:lnTo>
                  <a:lnTo>
                    <a:pt x="6" y="6"/>
                  </a:lnTo>
                  <a:lnTo>
                    <a:pt x="12" y="0"/>
                  </a:lnTo>
                  <a:lnTo>
                    <a:pt x="18" y="0"/>
                  </a:lnTo>
                  <a:lnTo>
                    <a:pt x="24" y="0"/>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28" name="Freeform 914"/>
            <p:cNvSpPr>
              <a:spLocks/>
            </p:cNvSpPr>
            <p:nvPr/>
          </p:nvSpPr>
          <p:spPr bwMode="auto">
            <a:xfrm>
              <a:off x="4301" y="2085"/>
              <a:ext cx="24" cy="24"/>
            </a:xfrm>
            <a:custGeom>
              <a:avLst/>
              <a:gdLst>
                <a:gd name="T0" fmla="*/ 24 w 24"/>
                <a:gd name="T1" fmla="*/ 24 h 24"/>
                <a:gd name="T2" fmla="*/ 18 w 24"/>
                <a:gd name="T3" fmla="*/ 18 h 24"/>
                <a:gd name="T4" fmla="*/ 18 w 24"/>
                <a:gd name="T5" fmla="*/ 18 h 24"/>
                <a:gd name="T6" fmla="*/ 12 w 24"/>
                <a:gd name="T7" fmla="*/ 12 h 24"/>
                <a:gd name="T8" fmla="*/ 6 w 24"/>
                <a:gd name="T9" fmla="*/ 12 h 24"/>
                <a:gd name="T10" fmla="*/ 6 w 24"/>
                <a:gd name="T11" fmla="*/ 6 h 24"/>
                <a:gd name="T12" fmla="*/ 0 w 24"/>
                <a:gd name="T13" fmla="*/ 6 h 24"/>
                <a:gd name="T14" fmla="*/ 0 w 24"/>
                <a:gd name="T15" fmla="*/ 6 h 24"/>
                <a:gd name="T16" fmla="*/ 0 w 24"/>
                <a:gd name="T17" fmla="*/ 0 h 24"/>
                <a:gd name="T18" fmla="*/ 0 w 24"/>
                <a:gd name="T19" fmla="*/ 0 h 24"/>
                <a:gd name="T20" fmla="*/ 6 w 24"/>
                <a:gd name="T21" fmla="*/ 6 h 24"/>
                <a:gd name="T22" fmla="*/ 6 w 24"/>
                <a:gd name="T23" fmla="*/ 6 h 24"/>
                <a:gd name="T24" fmla="*/ 12 w 24"/>
                <a:gd name="T25" fmla="*/ 6 h 24"/>
                <a:gd name="T26" fmla="*/ 18 w 24"/>
                <a:gd name="T27" fmla="*/ 12 h 24"/>
                <a:gd name="T28" fmla="*/ 18 w 24"/>
                <a:gd name="T29" fmla="*/ 18 h 24"/>
                <a:gd name="T30" fmla="*/ 24 w 24"/>
                <a:gd name="T31" fmla="*/ 18 h 24"/>
                <a:gd name="T32" fmla="*/ 24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24"/>
                  </a:moveTo>
                  <a:lnTo>
                    <a:pt x="18" y="18"/>
                  </a:lnTo>
                  <a:lnTo>
                    <a:pt x="12" y="12"/>
                  </a:lnTo>
                  <a:lnTo>
                    <a:pt x="6" y="12"/>
                  </a:lnTo>
                  <a:lnTo>
                    <a:pt x="6" y="6"/>
                  </a:lnTo>
                  <a:lnTo>
                    <a:pt x="0" y="6"/>
                  </a:lnTo>
                  <a:lnTo>
                    <a:pt x="0" y="0"/>
                  </a:lnTo>
                  <a:lnTo>
                    <a:pt x="6" y="6"/>
                  </a:lnTo>
                  <a:lnTo>
                    <a:pt x="12" y="6"/>
                  </a:lnTo>
                  <a:lnTo>
                    <a:pt x="18" y="12"/>
                  </a:lnTo>
                  <a:lnTo>
                    <a:pt x="18" y="18"/>
                  </a:lnTo>
                  <a:lnTo>
                    <a:pt x="24" y="18"/>
                  </a:lnTo>
                  <a:lnTo>
                    <a:pt x="24"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29" name="Freeform 915"/>
            <p:cNvSpPr>
              <a:spLocks/>
            </p:cNvSpPr>
            <p:nvPr/>
          </p:nvSpPr>
          <p:spPr bwMode="auto">
            <a:xfrm>
              <a:off x="4445" y="2091"/>
              <a:ext cx="6" cy="30"/>
            </a:xfrm>
            <a:custGeom>
              <a:avLst/>
              <a:gdLst>
                <a:gd name="T0" fmla="*/ 0 w 6"/>
                <a:gd name="T1" fmla="*/ 30 h 30"/>
                <a:gd name="T2" fmla="*/ 0 w 6"/>
                <a:gd name="T3" fmla="*/ 24 h 30"/>
                <a:gd name="T4" fmla="*/ 0 w 6"/>
                <a:gd name="T5" fmla="*/ 12 h 30"/>
                <a:gd name="T6" fmla="*/ 0 w 6"/>
                <a:gd name="T7" fmla="*/ 0 h 30"/>
                <a:gd name="T8" fmla="*/ 6 w 6"/>
                <a:gd name="T9" fmla="*/ 0 h 30"/>
                <a:gd name="T10" fmla="*/ 6 w 6"/>
                <a:gd name="T11" fmla="*/ 0 h 30"/>
                <a:gd name="T12" fmla="*/ 6 w 6"/>
                <a:gd name="T13" fmla="*/ 12 h 30"/>
                <a:gd name="T14" fmla="*/ 6 w 6"/>
                <a:gd name="T15" fmla="*/ 24 h 30"/>
                <a:gd name="T16" fmla="*/ 0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0" y="30"/>
                  </a:moveTo>
                  <a:lnTo>
                    <a:pt x="0" y="24"/>
                  </a:lnTo>
                  <a:lnTo>
                    <a:pt x="0" y="12"/>
                  </a:lnTo>
                  <a:lnTo>
                    <a:pt x="0" y="0"/>
                  </a:lnTo>
                  <a:lnTo>
                    <a:pt x="6" y="0"/>
                  </a:lnTo>
                  <a:lnTo>
                    <a:pt x="6" y="12"/>
                  </a:lnTo>
                  <a:lnTo>
                    <a:pt x="6"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30" name="Freeform 916"/>
            <p:cNvSpPr>
              <a:spLocks/>
            </p:cNvSpPr>
            <p:nvPr/>
          </p:nvSpPr>
          <p:spPr bwMode="auto">
            <a:xfrm>
              <a:off x="4457" y="2097"/>
              <a:ext cx="12" cy="30"/>
            </a:xfrm>
            <a:custGeom>
              <a:avLst/>
              <a:gdLst>
                <a:gd name="T0" fmla="*/ 0 w 12"/>
                <a:gd name="T1" fmla="*/ 30 h 30"/>
                <a:gd name="T2" fmla="*/ 0 w 12"/>
                <a:gd name="T3" fmla="*/ 24 h 30"/>
                <a:gd name="T4" fmla="*/ 0 w 12"/>
                <a:gd name="T5" fmla="*/ 12 h 30"/>
                <a:gd name="T6" fmla="*/ 6 w 12"/>
                <a:gd name="T7" fmla="*/ 0 h 30"/>
                <a:gd name="T8" fmla="*/ 6 w 12"/>
                <a:gd name="T9" fmla="*/ 0 h 30"/>
                <a:gd name="T10" fmla="*/ 12 w 12"/>
                <a:gd name="T11" fmla="*/ 0 h 30"/>
                <a:gd name="T12" fmla="*/ 6 w 12"/>
                <a:gd name="T13" fmla="*/ 12 h 30"/>
                <a:gd name="T14" fmla="*/ 0 w 12"/>
                <a:gd name="T15" fmla="*/ 24 h 30"/>
                <a:gd name="T16" fmla="*/ 0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0" y="30"/>
                  </a:moveTo>
                  <a:lnTo>
                    <a:pt x="0" y="24"/>
                  </a:lnTo>
                  <a:lnTo>
                    <a:pt x="0" y="12"/>
                  </a:lnTo>
                  <a:lnTo>
                    <a:pt x="6" y="0"/>
                  </a:lnTo>
                  <a:lnTo>
                    <a:pt x="12" y="0"/>
                  </a:lnTo>
                  <a:lnTo>
                    <a:pt x="6" y="12"/>
                  </a:lnTo>
                  <a:lnTo>
                    <a:pt x="0"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31" name="Freeform 917"/>
            <p:cNvSpPr>
              <a:spLocks/>
            </p:cNvSpPr>
            <p:nvPr/>
          </p:nvSpPr>
          <p:spPr bwMode="auto">
            <a:xfrm>
              <a:off x="4427" y="2079"/>
              <a:ext cx="6" cy="30"/>
            </a:xfrm>
            <a:custGeom>
              <a:avLst/>
              <a:gdLst>
                <a:gd name="T0" fmla="*/ 6 w 6"/>
                <a:gd name="T1" fmla="*/ 30 h 30"/>
                <a:gd name="T2" fmla="*/ 6 w 6"/>
                <a:gd name="T3" fmla="*/ 30 h 30"/>
                <a:gd name="T4" fmla="*/ 0 w 6"/>
                <a:gd name="T5" fmla="*/ 18 h 30"/>
                <a:gd name="T6" fmla="*/ 0 w 6"/>
                <a:gd name="T7" fmla="*/ 6 h 30"/>
                <a:gd name="T8" fmla="*/ 6 w 6"/>
                <a:gd name="T9" fmla="*/ 0 h 30"/>
                <a:gd name="T10" fmla="*/ 6 w 6"/>
                <a:gd name="T11" fmla="*/ 6 h 30"/>
                <a:gd name="T12" fmla="*/ 6 w 6"/>
                <a:gd name="T13" fmla="*/ 12 h 30"/>
                <a:gd name="T14" fmla="*/ 6 w 6"/>
                <a:gd name="T15" fmla="*/ 24 h 30"/>
                <a:gd name="T16" fmla="*/ 6 w 6"/>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0"/>
                <a:gd name="T29" fmla="*/ 6 w 6"/>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0">
                  <a:moveTo>
                    <a:pt x="6" y="30"/>
                  </a:moveTo>
                  <a:lnTo>
                    <a:pt x="6" y="30"/>
                  </a:lnTo>
                  <a:lnTo>
                    <a:pt x="0" y="18"/>
                  </a:lnTo>
                  <a:lnTo>
                    <a:pt x="0" y="6"/>
                  </a:lnTo>
                  <a:lnTo>
                    <a:pt x="6" y="0"/>
                  </a:lnTo>
                  <a:lnTo>
                    <a:pt x="6" y="6"/>
                  </a:lnTo>
                  <a:lnTo>
                    <a:pt x="6" y="12"/>
                  </a:lnTo>
                  <a:lnTo>
                    <a:pt x="6" y="24"/>
                  </a:lnTo>
                  <a:lnTo>
                    <a:pt x="6"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32" name="Freeform 918"/>
            <p:cNvSpPr>
              <a:spLocks/>
            </p:cNvSpPr>
            <p:nvPr/>
          </p:nvSpPr>
          <p:spPr bwMode="auto">
            <a:xfrm>
              <a:off x="4409" y="2073"/>
              <a:ext cx="12" cy="36"/>
            </a:xfrm>
            <a:custGeom>
              <a:avLst/>
              <a:gdLst>
                <a:gd name="T0" fmla="*/ 12 w 12"/>
                <a:gd name="T1" fmla="*/ 36 h 36"/>
                <a:gd name="T2" fmla="*/ 6 w 12"/>
                <a:gd name="T3" fmla="*/ 24 h 36"/>
                <a:gd name="T4" fmla="*/ 0 w 12"/>
                <a:gd name="T5" fmla="*/ 12 h 36"/>
                <a:gd name="T6" fmla="*/ 0 w 12"/>
                <a:gd name="T7" fmla="*/ 6 h 36"/>
                <a:gd name="T8" fmla="*/ 0 w 12"/>
                <a:gd name="T9" fmla="*/ 0 h 36"/>
                <a:gd name="T10" fmla="*/ 6 w 12"/>
                <a:gd name="T11" fmla="*/ 0 h 36"/>
                <a:gd name="T12" fmla="*/ 12 w 12"/>
                <a:gd name="T13" fmla="*/ 12 h 36"/>
                <a:gd name="T14" fmla="*/ 12 w 12"/>
                <a:gd name="T15" fmla="*/ 24 h 36"/>
                <a:gd name="T16" fmla="*/ 12 w 12"/>
                <a:gd name="T17" fmla="*/ 3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6"/>
                <a:gd name="T29" fmla="*/ 12 w 1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6">
                  <a:moveTo>
                    <a:pt x="12" y="36"/>
                  </a:moveTo>
                  <a:lnTo>
                    <a:pt x="6" y="24"/>
                  </a:lnTo>
                  <a:lnTo>
                    <a:pt x="0" y="12"/>
                  </a:lnTo>
                  <a:lnTo>
                    <a:pt x="0" y="6"/>
                  </a:lnTo>
                  <a:lnTo>
                    <a:pt x="0" y="0"/>
                  </a:lnTo>
                  <a:lnTo>
                    <a:pt x="6" y="0"/>
                  </a:lnTo>
                  <a:lnTo>
                    <a:pt x="12" y="12"/>
                  </a:lnTo>
                  <a:lnTo>
                    <a:pt x="12" y="24"/>
                  </a:lnTo>
                  <a:lnTo>
                    <a:pt x="12"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33" name="Freeform 919"/>
            <p:cNvSpPr>
              <a:spLocks/>
            </p:cNvSpPr>
            <p:nvPr/>
          </p:nvSpPr>
          <p:spPr bwMode="auto">
            <a:xfrm>
              <a:off x="4391" y="2061"/>
              <a:ext cx="12" cy="42"/>
            </a:xfrm>
            <a:custGeom>
              <a:avLst/>
              <a:gdLst>
                <a:gd name="T0" fmla="*/ 12 w 12"/>
                <a:gd name="T1" fmla="*/ 42 h 42"/>
                <a:gd name="T2" fmla="*/ 12 w 12"/>
                <a:gd name="T3" fmla="*/ 36 h 42"/>
                <a:gd name="T4" fmla="*/ 6 w 12"/>
                <a:gd name="T5" fmla="*/ 30 h 42"/>
                <a:gd name="T6" fmla="*/ 6 w 12"/>
                <a:gd name="T7" fmla="*/ 24 h 42"/>
                <a:gd name="T8" fmla="*/ 0 w 12"/>
                <a:gd name="T9" fmla="*/ 18 h 42"/>
                <a:gd name="T10" fmla="*/ 0 w 12"/>
                <a:gd name="T11" fmla="*/ 12 h 42"/>
                <a:gd name="T12" fmla="*/ 0 w 12"/>
                <a:gd name="T13" fmla="*/ 6 h 42"/>
                <a:gd name="T14" fmla="*/ 0 w 12"/>
                <a:gd name="T15" fmla="*/ 0 h 42"/>
                <a:gd name="T16" fmla="*/ 0 w 12"/>
                <a:gd name="T17" fmla="*/ 0 h 42"/>
                <a:gd name="T18" fmla="*/ 6 w 12"/>
                <a:gd name="T19" fmla="*/ 6 h 42"/>
                <a:gd name="T20" fmla="*/ 12 w 12"/>
                <a:gd name="T21" fmla="*/ 18 h 42"/>
                <a:gd name="T22" fmla="*/ 12 w 12"/>
                <a:gd name="T23" fmla="*/ 30 h 42"/>
                <a:gd name="T24" fmla="*/ 12 w 12"/>
                <a:gd name="T25" fmla="*/ 42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42"/>
                <a:gd name="T41" fmla="*/ 12 w 12"/>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42">
                  <a:moveTo>
                    <a:pt x="12" y="42"/>
                  </a:moveTo>
                  <a:lnTo>
                    <a:pt x="12" y="36"/>
                  </a:lnTo>
                  <a:lnTo>
                    <a:pt x="6" y="30"/>
                  </a:lnTo>
                  <a:lnTo>
                    <a:pt x="6" y="24"/>
                  </a:lnTo>
                  <a:lnTo>
                    <a:pt x="0" y="18"/>
                  </a:lnTo>
                  <a:lnTo>
                    <a:pt x="0" y="12"/>
                  </a:lnTo>
                  <a:lnTo>
                    <a:pt x="0" y="6"/>
                  </a:lnTo>
                  <a:lnTo>
                    <a:pt x="0" y="0"/>
                  </a:lnTo>
                  <a:lnTo>
                    <a:pt x="6" y="6"/>
                  </a:lnTo>
                  <a:lnTo>
                    <a:pt x="12" y="18"/>
                  </a:lnTo>
                  <a:lnTo>
                    <a:pt x="12" y="30"/>
                  </a:lnTo>
                  <a:lnTo>
                    <a:pt x="1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34" name="Freeform 920"/>
            <p:cNvSpPr>
              <a:spLocks/>
            </p:cNvSpPr>
            <p:nvPr/>
          </p:nvSpPr>
          <p:spPr bwMode="auto">
            <a:xfrm>
              <a:off x="4349" y="2061"/>
              <a:ext cx="24" cy="42"/>
            </a:xfrm>
            <a:custGeom>
              <a:avLst/>
              <a:gdLst>
                <a:gd name="T0" fmla="*/ 24 w 24"/>
                <a:gd name="T1" fmla="*/ 42 h 42"/>
                <a:gd name="T2" fmla="*/ 18 w 24"/>
                <a:gd name="T3" fmla="*/ 36 h 42"/>
                <a:gd name="T4" fmla="*/ 18 w 24"/>
                <a:gd name="T5" fmla="*/ 30 h 42"/>
                <a:gd name="T6" fmla="*/ 12 w 24"/>
                <a:gd name="T7" fmla="*/ 24 h 42"/>
                <a:gd name="T8" fmla="*/ 6 w 24"/>
                <a:gd name="T9" fmla="*/ 18 h 42"/>
                <a:gd name="T10" fmla="*/ 6 w 24"/>
                <a:gd name="T11" fmla="*/ 12 h 42"/>
                <a:gd name="T12" fmla="*/ 0 w 24"/>
                <a:gd name="T13" fmla="*/ 6 h 42"/>
                <a:gd name="T14" fmla="*/ 0 w 24"/>
                <a:gd name="T15" fmla="*/ 0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24 h 42"/>
                <a:gd name="T28" fmla="*/ 18 w 24"/>
                <a:gd name="T29" fmla="*/ 30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18" y="36"/>
                  </a:lnTo>
                  <a:lnTo>
                    <a:pt x="18" y="30"/>
                  </a:lnTo>
                  <a:lnTo>
                    <a:pt x="12" y="24"/>
                  </a:lnTo>
                  <a:lnTo>
                    <a:pt x="6" y="18"/>
                  </a:lnTo>
                  <a:lnTo>
                    <a:pt x="6" y="12"/>
                  </a:lnTo>
                  <a:lnTo>
                    <a:pt x="0" y="6"/>
                  </a:lnTo>
                  <a:lnTo>
                    <a:pt x="0" y="0"/>
                  </a:lnTo>
                  <a:lnTo>
                    <a:pt x="6" y="0"/>
                  </a:lnTo>
                  <a:lnTo>
                    <a:pt x="6" y="6"/>
                  </a:lnTo>
                  <a:lnTo>
                    <a:pt x="12" y="12"/>
                  </a:lnTo>
                  <a:lnTo>
                    <a:pt x="12" y="18"/>
                  </a:lnTo>
                  <a:lnTo>
                    <a:pt x="18" y="24"/>
                  </a:lnTo>
                  <a:lnTo>
                    <a:pt x="18" y="30"/>
                  </a:lnTo>
                  <a:lnTo>
                    <a:pt x="24" y="36"/>
                  </a:lnTo>
                  <a:lnTo>
                    <a:pt x="24"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35" name="Freeform 921"/>
            <p:cNvSpPr>
              <a:spLocks/>
            </p:cNvSpPr>
            <p:nvPr/>
          </p:nvSpPr>
          <p:spPr bwMode="auto">
            <a:xfrm>
              <a:off x="4313" y="2067"/>
              <a:ext cx="24" cy="36"/>
            </a:xfrm>
            <a:custGeom>
              <a:avLst/>
              <a:gdLst>
                <a:gd name="T0" fmla="*/ 24 w 24"/>
                <a:gd name="T1" fmla="*/ 36 h 36"/>
                <a:gd name="T2" fmla="*/ 24 w 24"/>
                <a:gd name="T3" fmla="*/ 36 h 36"/>
                <a:gd name="T4" fmla="*/ 18 w 24"/>
                <a:gd name="T5" fmla="*/ 30 h 36"/>
                <a:gd name="T6" fmla="*/ 12 w 24"/>
                <a:gd name="T7" fmla="*/ 24 h 36"/>
                <a:gd name="T8" fmla="*/ 6 w 24"/>
                <a:gd name="T9" fmla="*/ 18 h 36"/>
                <a:gd name="T10" fmla="*/ 6 w 24"/>
                <a:gd name="T11" fmla="*/ 12 h 36"/>
                <a:gd name="T12" fmla="*/ 0 w 24"/>
                <a:gd name="T13" fmla="*/ 6 h 36"/>
                <a:gd name="T14" fmla="*/ 0 w 24"/>
                <a:gd name="T15" fmla="*/ 0 h 36"/>
                <a:gd name="T16" fmla="*/ 0 w 24"/>
                <a:gd name="T17" fmla="*/ 0 h 36"/>
                <a:gd name="T18" fmla="*/ 6 w 24"/>
                <a:gd name="T19" fmla="*/ 0 h 36"/>
                <a:gd name="T20" fmla="*/ 6 w 24"/>
                <a:gd name="T21" fmla="*/ 6 h 36"/>
                <a:gd name="T22" fmla="*/ 12 w 24"/>
                <a:gd name="T23" fmla="*/ 12 h 36"/>
                <a:gd name="T24" fmla="*/ 12 w 24"/>
                <a:gd name="T25" fmla="*/ 18 h 36"/>
                <a:gd name="T26" fmla="*/ 18 w 24"/>
                <a:gd name="T27" fmla="*/ 24 h 36"/>
                <a:gd name="T28" fmla="*/ 24 w 24"/>
                <a:gd name="T29" fmla="*/ 30 h 36"/>
                <a:gd name="T30" fmla="*/ 24 w 24"/>
                <a:gd name="T31" fmla="*/ 36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24" y="36"/>
                  </a:lnTo>
                  <a:lnTo>
                    <a:pt x="18" y="30"/>
                  </a:lnTo>
                  <a:lnTo>
                    <a:pt x="12" y="24"/>
                  </a:lnTo>
                  <a:lnTo>
                    <a:pt x="6" y="18"/>
                  </a:lnTo>
                  <a:lnTo>
                    <a:pt x="6" y="12"/>
                  </a:lnTo>
                  <a:lnTo>
                    <a:pt x="0" y="6"/>
                  </a:lnTo>
                  <a:lnTo>
                    <a:pt x="0" y="0"/>
                  </a:lnTo>
                  <a:lnTo>
                    <a:pt x="6" y="0"/>
                  </a:lnTo>
                  <a:lnTo>
                    <a:pt x="6" y="6"/>
                  </a:lnTo>
                  <a:lnTo>
                    <a:pt x="12" y="12"/>
                  </a:lnTo>
                  <a:lnTo>
                    <a:pt x="12" y="18"/>
                  </a:lnTo>
                  <a:lnTo>
                    <a:pt x="18" y="24"/>
                  </a:lnTo>
                  <a:lnTo>
                    <a:pt x="24" y="30"/>
                  </a:lnTo>
                  <a:lnTo>
                    <a:pt x="24"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36" name="Freeform 922"/>
            <p:cNvSpPr>
              <a:spLocks/>
            </p:cNvSpPr>
            <p:nvPr/>
          </p:nvSpPr>
          <p:spPr bwMode="auto">
            <a:xfrm>
              <a:off x="4367" y="2067"/>
              <a:ext cx="24" cy="36"/>
            </a:xfrm>
            <a:custGeom>
              <a:avLst/>
              <a:gdLst>
                <a:gd name="T0" fmla="*/ 24 w 24"/>
                <a:gd name="T1" fmla="*/ 36 h 36"/>
                <a:gd name="T2" fmla="*/ 18 w 24"/>
                <a:gd name="T3" fmla="*/ 30 h 36"/>
                <a:gd name="T4" fmla="*/ 12 w 24"/>
                <a:gd name="T5" fmla="*/ 24 h 36"/>
                <a:gd name="T6" fmla="*/ 12 w 24"/>
                <a:gd name="T7" fmla="*/ 18 h 36"/>
                <a:gd name="T8" fmla="*/ 6 w 24"/>
                <a:gd name="T9" fmla="*/ 12 h 36"/>
                <a:gd name="T10" fmla="*/ 0 w 24"/>
                <a:gd name="T11" fmla="*/ 6 h 36"/>
                <a:gd name="T12" fmla="*/ 0 w 24"/>
                <a:gd name="T13" fmla="*/ 0 h 36"/>
                <a:gd name="T14" fmla="*/ 0 w 24"/>
                <a:gd name="T15" fmla="*/ 0 h 36"/>
                <a:gd name="T16" fmla="*/ 0 w 24"/>
                <a:gd name="T17" fmla="*/ 0 h 36"/>
                <a:gd name="T18" fmla="*/ 6 w 24"/>
                <a:gd name="T19" fmla="*/ 0 h 36"/>
                <a:gd name="T20" fmla="*/ 6 w 24"/>
                <a:gd name="T21" fmla="*/ 0 h 36"/>
                <a:gd name="T22" fmla="*/ 12 w 24"/>
                <a:gd name="T23" fmla="*/ 6 h 36"/>
                <a:gd name="T24" fmla="*/ 12 w 24"/>
                <a:gd name="T25" fmla="*/ 12 h 36"/>
                <a:gd name="T26" fmla="*/ 18 w 24"/>
                <a:gd name="T27" fmla="*/ 18 h 36"/>
                <a:gd name="T28" fmla="*/ 18 w 24"/>
                <a:gd name="T29" fmla="*/ 24 h 36"/>
                <a:gd name="T30" fmla="*/ 18 w 24"/>
                <a:gd name="T31" fmla="*/ 30 h 36"/>
                <a:gd name="T32" fmla="*/ 24 w 2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6"/>
                <a:gd name="T53" fmla="*/ 24 w 2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6">
                  <a:moveTo>
                    <a:pt x="24" y="36"/>
                  </a:moveTo>
                  <a:lnTo>
                    <a:pt x="18" y="30"/>
                  </a:lnTo>
                  <a:lnTo>
                    <a:pt x="12" y="24"/>
                  </a:lnTo>
                  <a:lnTo>
                    <a:pt x="12" y="18"/>
                  </a:lnTo>
                  <a:lnTo>
                    <a:pt x="6" y="12"/>
                  </a:lnTo>
                  <a:lnTo>
                    <a:pt x="0" y="6"/>
                  </a:lnTo>
                  <a:lnTo>
                    <a:pt x="0" y="0"/>
                  </a:lnTo>
                  <a:lnTo>
                    <a:pt x="6" y="0"/>
                  </a:lnTo>
                  <a:lnTo>
                    <a:pt x="12" y="6"/>
                  </a:lnTo>
                  <a:lnTo>
                    <a:pt x="12" y="12"/>
                  </a:lnTo>
                  <a:lnTo>
                    <a:pt x="18" y="18"/>
                  </a:lnTo>
                  <a:lnTo>
                    <a:pt x="18" y="24"/>
                  </a:lnTo>
                  <a:lnTo>
                    <a:pt x="18" y="30"/>
                  </a:lnTo>
                  <a:lnTo>
                    <a:pt x="24"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37" name="Freeform 923"/>
            <p:cNvSpPr>
              <a:spLocks/>
            </p:cNvSpPr>
            <p:nvPr/>
          </p:nvSpPr>
          <p:spPr bwMode="auto">
            <a:xfrm>
              <a:off x="4355" y="2097"/>
              <a:ext cx="30" cy="54"/>
            </a:xfrm>
            <a:custGeom>
              <a:avLst/>
              <a:gdLst>
                <a:gd name="T0" fmla="*/ 0 w 30"/>
                <a:gd name="T1" fmla="*/ 54 h 54"/>
                <a:gd name="T2" fmla="*/ 0 w 30"/>
                <a:gd name="T3" fmla="*/ 48 h 54"/>
                <a:gd name="T4" fmla="*/ 0 w 30"/>
                <a:gd name="T5" fmla="*/ 42 h 54"/>
                <a:gd name="T6" fmla="*/ 6 w 30"/>
                <a:gd name="T7" fmla="*/ 36 h 54"/>
                <a:gd name="T8" fmla="*/ 6 w 30"/>
                <a:gd name="T9" fmla="*/ 30 h 54"/>
                <a:gd name="T10" fmla="*/ 12 w 30"/>
                <a:gd name="T11" fmla="*/ 18 h 54"/>
                <a:gd name="T12" fmla="*/ 18 w 30"/>
                <a:gd name="T13" fmla="*/ 12 h 54"/>
                <a:gd name="T14" fmla="*/ 24 w 30"/>
                <a:gd name="T15" fmla="*/ 6 h 54"/>
                <a:gd name="T16" fmla="*/ 30 w 30"/>
                <a:gd name="T17" fmla="*/ 0 h 54"/>
                <a:gd name="T18" fmla="*/ 30 w 30"/>
                <a:gd name="T19" fmla="*/ 6 h 54"/>
                <a:gd name="T20" fmla="*/ 24 w 30"/>
                <a:gd name="T21" fmla="*/ 12 h 54"/>
                <a:gd name="T22" fmla="*/ 24 w 30"/>
                <a:gd name="T23" fmla="*/ 18 h 54"/>
                <a:gd name="T24" fmla="*/ 18 w 30"/>
                <a:gd name="T25" fmla="*/ 30 h 54"/>
                <a:gd name="T26" fmla="*/ 12 w 30"/>
                <a:gd name="T27" fmla="*/ 36 h 54"/>
                <a:gd name="T28" fmla="*/ 6 w 30"/>
                <a:gd name="T29" fmla="*/ 48 h 54"/>
                <a:gd name="T30" fmla="*/ 0 w 30"/>
                <a:gd name="T31" fmla="*/ 54 h 54"/>
                <a:gd name="T32" fmla="*/ 0 w 3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4"/>
                <a:gd name="T53" fmla="*/ 30 w 3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4">
                  <a:moveTo>
                    <a:pt x="0" y="54"/>
                  </a:moveTo>
                  <a:lnTo>
                    <a:pt x="0" y="48"/>
                  </a:lnTo>
                  <a:lnTo>
                    <a:pt x="0" y="42"/>
                  </a:lnTo>
                  <a:lnTo>
                    <a:pt x="6" y="36"/>
                  </a:lnTo>
                  <a:lnTo>
                    <a:pt x="6" y="30"/>
                  </a:lnTo>
                  <a:lnTo>
                    <a:pt x="12" y="18"/>
                  </a:lnTo>
                  <a:lnTo>
                    <a:pt x="18" y="12"/>
                  </a:lnTo>
                  <a:lnTo>
                    <a:pt x="24" y="6"/>
                  </a:lnTo>
                  <a:lnTo>
                    <a:pt x="30" y="0"/>
                  </a:lnTo>
                  <a:lnTo>
                    <a:pt x="30" y="6"/>
                  </a:lnTo>
                  <a:lnTo>
                    <a:pt x="24" y="12"/>
                  </a:lnTo>
                  <a:lnTo>
                    <a:pt x="24" y="18"/>
                  </a:lnTo>
                  <a:lnTo>
                    <a:pt x="18" y="30"/>
                  </a:lnTo>
                  <a:lnTo>
                    <a:pt x="12" y="36"/>
                  </a:lnTo>
                  <a:lnTo>
                    <a:pt x="6" y="48"/>
                  </a:lnTo>
                  <a:lnTo>
                    <a:pt x="0"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38" name="Freeform 924"/>
            <p:cNvSpPr>
              <a:spLocks/>
            </p:cNvSpPr>
            <p:nvPr/>
          </p:nvSpPr>
          <p:spPr bwMode="auto">
            <a:xfrm>
              <a:off x="4331" y="2097"/>
              <a:ext cx="30" cy="42"/>
            </a:xfrm>
            <a:custGeom>
              <a:avLst/>
              <a:gdLst>
                <a:gd name="T0" fmla="*/ 0 w 30"/>
                <a:gd name="T1" fmla="*/ 42 h 42"/>
                <a:gd name="T2" fmla="*/ 0 w 30"/>
                <a:gd name="T3" fmla="*/ 42 h 42"/>
                <a:gd name="T4" fmla="*/ 0 w 30"/>
                <a:gd name="T5" fmla="*/ 36 h 42"/>
                <a:gd name="T6" fmla="*/ 6 w 30"/>
                <a:gd name="T7" fmla="*/ 30 h 42"/>
                <a:gd name="T8" fmla="*/ 6 w 30"/>
                <a:gd name="T9" fmla="*/ 24 h 42"/>
                <a:gd name="T10" fmla="*/ 12 w 30"/>
                <a:gd name="T11" fmla="*/ 18 h 42"/>
                <a:gd name="T12" fmla="*/ 18 w 30"/>
                <a:gd name="T13" fmla="*/ 12 h 42"/>
                <a:gd name="T14" fmla="*/ 24 w 30"/>
                <a:gd name="T15" fmla="*/ 6 h 42"/>
                <a:gd name="T16" fmla="*/ 30 w 30"/>
                <a:gd name="T17" fmla="*/ 0 h 42"/>
                <a:gd name="T18" fmla="*/ 24 w 30"/>
                <a:gd name="T19" fmla="*/ 6 h 42"/>
                <a:gd name="T20" fmla="*/ 18 w 30"/>
                <a:gd name="T21" fmla="*/ 12 h 42"/>
                <a:gd name="T22" fmla="*/ 18 w 30"/>
                <a:gd name="T23" fmla="*/ 18 h 42"/>
                <a:gd name="T24" fmla="*/ 12 w 30"/>
                <a:gd name="T25" fmla="*/ 30 h 42"/>
                <a:gd name="T26" fmla="*/ 6 w 30"/>
                <a:gd name="T27" fmla="*/ 36 h 42"/>
                <a:gd name="T28" fmla="*/ 6 w 30"/>
                <a:gd name="T29" fmla="*/ 42 h 42"/>
                <a:gd name="T30" fmla="*/ 0 w 30"/>
                <a:gd name="T31" fmla="*/ 42 h 42"/>
                <a:gd name="T32" fmla="*/ 0 w 30"/>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0" y="42"/>
                  </a:moveTo>
                  <a:lnTo>
                    <a:pt x="0" y="42"/>
                  </a:lnTo>
                  <a:lnTo>
                    <a:pt x="0" y="36"/>
                  </a:lnTo>
                  <a:lnTo>
                    <a:pt x="6" y="30"/>
                  </a:lnTo>
                  <a:lnTo>
                    <a:pt x="6" y="24"/>
                  </a:lnTo>
                  <a:lnTo>
                    <a:pt x="12" y="18"/>
                  </a:lnTo>
                  <a:lnTo>
                    <a:pt x="18" y="12"/>
                  </a:lnTo>
                  <a:lnTo>
                    <a:pt x="24" y="6"/>
                  </a:lnTo>
                  <a:lnTo>
                    <a:pt x="30" y="0"/>
                  </a:lnTo>
                  <a:lnTo>
                    <a:pt x="24" y="6"/>
                  </a:lnTo>
                  <a:lnTo>
                    <a:pt x="18" y="12"/>
                  </a:lnTo>
                  <a:lnTo>
                    <a:pt x="18" y="18"/>
                  </a:lnTo>
                  <a:lnTo>
                    <a:pt x="12" y="30"/>
                  </a:lnTo>
                  <a:lnTo>
                    <a:pt x="6" y="36"/>
                  </a:lnTo>
                  <a:lnTo>
                    <a:pt x="6" y="42"/>
                  </a:lnTo>
                  <a:lnTo>
                    <a:pt x="0"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39" name="Freeform 925"/>
            <p:cNvSpPr>
              <a:spLocks/>
            </p:cNvSpPr>
            <p:nvPr/>
          </p:nvSpPr>
          <p:spPr bwMode="auto">
            <a:xfrm>
              <a:off x="4331" y="2061"/>
              <a:ext cx="24" cy="42"/>
            </a:xfrm>
            <a:custGeom>
              <a:avLst/>
              <a:gdLst>
                <a:gd name="T0" fmla="*/ 24 w 24"/>
                <a:gd name="T1" fmla="*/ 42 h 42"/>
                <a:gd name="T2" fmla="*/ 24 w 24"/>
                <a:gd name="T3" fmla="*/ 36 h 42"/>
                <a:gd name="T4" fmla="*/ 18 w 24"/>
                <a:gd name="T5" fmla="*/ 36 h 42"/>
                <a:gd name="T6" fmla="*/ 12 w 24"/>
                <a:gd name="T7" fmla="*/ 30 h 42"/>
                <a:gd name="T8" fmla="*/ 6 w 24"/>
                <a:gd name="T9" fmla="*/ 18 h 42"/>
                <a:gd name="T10" fmla="*/ 6 w 24"/>
                <a:gd name="T11" fmla="*/ 12 h 42"/>
                <a:gd name="T12" fmla="*/ 0 w 24"/>
                <a:gd name="T13" fmla="*/ 6 h 42"/>
                <a:gd name="T14" fmla="*/ 0 w 24"/>
                <a:gd name="T15" fmla="*/ 6 h 42"/>
                <a:gd name="T16" fmla="*/ 0 w 24"/>
                <a:gd name="T17" fmla="*/ 0 h 42"/>
                <a:gd name="T18" fmla="*/ 6 w 24"/>
                <a:gd name="T19" fmla="*/ 0 h 42"/>
                <a:gd name="T20" fmla="*/ 6 w 24"/>
                <a:gd name="T21" fmla="*/ 6 h 42"/>
                <a:gd name="T22" fmla="*/ 12 w 24"/>
                <a:gd name="T23" fmla="*/ 12 h 42"/>
                <a:gd name="T24" fmla="*/ 12 w 24"/>
                <a:gd name="T25" fmla="*/ 18 h 42"/>
                <a:gd name="T26" fmla="*/ 18 w 24"/>
                <a:gd name="T27" fmla="*/ 30 h 42"/>
                <a:gd name="T28" fmla="*/ 18 w 24"/>
                <a:gd name="T29" fmla="*/ 36 h 42"/>
                <a:gd name="T30" fmla="*/ 24 w 24"/>
                <a:gd name="T31" fmla="*/ 36 h 42"/>
                <a:gd name="T32" fmla="*/ 24 w 24"/>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42"/>
                  </a:moveTo>
                  <a:lnTo>
                    <a:pt x="24" y="36"/>
                  </a:lnTo>
                  <a:lnTo>
                    <a:pt x="18" y="36"/>
                  </a:lnTo>
                  <a:lnTo>
                    <a:pt x="12" y="30"/>
                  </a:lnTo>
                  <a:lnTo>
                    <a:pt x="6" y="18"/>
                  </a:lnTo>
                  <a:lnTo>
                    <a:pt x="6" y="12"/>
                  </a:lnTo>
                  <a:lnTo>
                    <a:pt x="0" y="6"/>
                  </a:lnTo>
                  <a:lnTo>
                    <a:pt x="0" y="0"/>
                  </a:lnTo>
                  <a:lnTo>
                    <a:pt x="6" y="0"/>
                  </a:lnTo>
                  <a:lnTo>
                    <a:pt x="6" y="6"/>
                  </a:lnTo>
                  <a:lnTo>
                    <a:pt x="12" y="12"/>
                  </a:lnTo>
                  <a:lnTo>
                    <a:pt x="12" y="18"/>
                  </a:lnTo>
                  <a:lnTo>
                    <a:pt x="18" y="30"/>
                  </a:lnTo>
                  <a:lnTo>
                    <a:pt x="18" y="36"/>
                  </a:lnTo>
                  <a:lnTo>
                    <a:pt x="24" y="36"/>
                  </a:lnTo>
                  <a:lnTo>
                    <a:pt x="24"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40" name="Freeform 926"/>
            <p:cNvSpPr>
              <a:spLocks/>
            </p:cNvSpPr>
            <p:nvPr/>
          </p:nvSpPr>
          <p:spPr bwMode="auto">
            <a:xfrm>
              <a:off x="4194" y="2157"/>
              <a:ext cx="131" cy="29"/>
            </a:xfrm>
            <a:custGeom>
              <a:avLst/>
              <a:gdLst>
                <a:gd name="T0" fmla="*/ 131 w 131"/>
                <a:gd name="T1" fmla="*/ 23 h 29"/>
                <a:gd name="T2" fmla="*/ 131 w 131"/>
                <a:gd name="T3" fmla="*/ 29 h 29"/>
                <a:gd name="T4" fmla="*/ 131 w 131"/>
                <a:gd name="T5" fmla="*/ 29 h 29"/>
                <a:gd name="T6" fmla="*/ 131 w 131"/>
                <a:gd name="T7" fmla="*/ 29 h 29"/>
                <a:gd name="T8" fmla="*/ 125 w 131"/>
                <a:gd name="T9" fmla="*/ 29 h 29"/>
                <a:gd name="T10" fmla="*/ 119 w 131"/>
                <a:gd name="T11" fmla="*/ 23 h 29"/>
                <a:gd name="T12" fmla="*/ 113 w 131"/>
                <a:gd name="T13" fmla="*/ 17 h 29"/>
                <a:gd name="T14" fmla="*/ 101 w 131"/>
                <a:gd name="T15" fmla="*/ 11 h 29"/>
                <a:gd name="T16" fmla="*/ 95 w 131"/>
                <a:gd name="T17" fmla="*/ 5 h 29"/>
                <a:gd name="T18" fmla="*/ 84 w 131"/>
                <a:gd name="T19" fmla="*/ 5 h 29"/>
                <a:gd name="T20" fmla="*/ 78 w 131"/>
                <a:gd name="T21" fmla="*/ 5 h 29"/>
                <a:gd name="T22" fmla="*/ 66 w 131"/>
                <a:gd name="T23" fmla="*/ 5 h 29"/>
                <a:gd name="T24" fmla="*/ 60 w 131"/>
                <a:gd name="T25" fmla="*/ 5 h 29"/>
                <a:gd name="T26" fmla="*/ 54 w 131"/>
                <a:gd name="T27" fmla="*/ 5 h 29"/>
                <a:gd name="T28" fmla="*/ 42 w 131"/>
                <a:gd name="T29" fmla="*/ 5 h 29"/>
                <a:gd name="T30" fmla="*/ 36 w 131"/>
                <a:gd name="T31" fmla="*/ 5 h 29"/>
                <a:gd name="T32" fmla="*/ 24 w 131"/>
                <a:gd name="T33" fmla="*/ 5 h 29"/>
                <a:gd name="T34" fmla="*/ 18 w 131"/>
                <a:gd name="T35" fmla="*/ 5 h 29"/>
                <a:gd name="T36" fmla="*/ 12 w 131"/>
                <a:gd name="T37" fmla="*/ 11 h 29"/>
                <a:gd name="T38" fmla="*/ 6 w 131"/>
                <a:gd name="T39" fmla="*/ 11 h 29"/>
                <a:gd name="T40" fmla="*/ 0 w 131"/>
                <a:gd name="T41" fmla="*/ 11 h 29"/>
                <a:gd name="T42" fmla="*/ 6 w 131"/>
                <a:gd name="T43" fmla="*/ 11 h 29"/>
                <a:gd name="T44" fmla="*/ 6 w 131"/>
                <a:gd name="T45" fmla="*/ 5 h 29"/>
                <a:gd name="T46" fmla="*/ 12 w 131"/>
                <a:gd name="T47" fmla="*/ 5 h 29"/>
                <a:gd name="T48" fmla="*/ 24 w 131"/>
                <a:gd name="T49" fmla="*/ 0 h 29"/>
                <a:gd name="T50" fmla="*/ 30 w 131"/>
                <a:gd name="T51" fmla="*/ 0 h 29"/>
                <a:gd name="T52" fmla="*/ 42 w 131"/>
                <a:gd name="T53" fmla="*/ 0 h 29"/>
                <a:gd name="T54" fmla="*/ 54 w 131"/>
                <a:gd name="T55" fmla="*/ 0 h 29"/>
                <a:gd name="T56" fmla="*/ 60 w 131"/>
                <a:gd name="T57" fmla="*/ 0 h 29"/>
                <a:gd name="T58" fmla="*/ 72 w 131"/>
                <a:gd name="T59" fmla="*/ 0 h 29"/>
                <a:gd name="T60" fmla="*/ 84 w 131"/>
                <a:gd name="T61" fmla="*/ 0 h 29"/>
                <a:gd name="T62" fmla="*/ 95 w 131"/>
                <a:gd name="T63" fmla="*/ 0 h 29"/>
                <a:gd name="T64" fmla="*/ 101 w 131"/>
                <a:gd name="T65" fmla="*/ 5 h 29"/>
                <a:gd name="T66" fmla="*/ 113 w 131"/>
                <a:gd name="T67" fmla="*/ 5 h 29"/>
                <a:gd name="T68" fmla="*/ 119 w 131"/>
                <a:gd name="T69" fmla="*/ 11 h 29"/>
                <a:gd name="T70" fmla="*/ 125 w 131"/>
                <a:gd name="T71" fmla="*/ 17 h 29"/>
                <a:gd name="T72" fmla="*/ 131 w 131"/>
                <a:gd name="T73" fmla="*/ 23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1"/>
                <a:gd name="T112" fmla="*/ 0 h 29"/>
                <a:gd name="T113" fmla="*/ 131 w 131"/>
                <a:gd name="T114" fmla="*/ 29 h 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1" h="29">
                  <a:moveTo>
                    <a:pt x="131" y="23"/>
                  </a:moveTo>
                  <a:lnTo>
                    <a:pt x="131" y="29"/>
                  </a:lnTo>
                  <a:lnTo>
                    <a:pt x="125" y="29"/>
                  </a:lnTo>
                  <a:lnTo>
                    <a:pt x="119" y="23"/>
                  </a:lnTo>
                  <a:lnTo>
                    <a:pt x="113" y="17"/>
                  </a:lnTo>
                  <a:lnTo>
                    <a:pt x="101" y="11"/>
                  </a:lnTo>
                  <a:lnTo>
                    <a:pt x="95" y="5"/>
                  </a:lnTo>
                  <a:lnTo>
                    <a:pt x="84" y="5"/>
                  </a:lnTo>
                  <a:lnTo>
                    <a:pt x="78" y="5"/>
                  </a:lnTo>
                  <a:lnTo>
                    <a:pt x="66" y="5"/>
                  </a:lnTo>
                  <a:lnTo>
                    <a:pt x="60" y="5"/>
                  </a:lnTo>
                  <a:lnTo>
                    <a:pt x="54" y="5"/>
                  </a:lnTo>
                  <a:lnTo>
                    <a:pt x="42" y="5"/>
                  </a:lnTo>
                  <a:lnTo>
                    <a:pt x="36" y="5"/>
                  </a:lnTo>
                  <a:lnTo>
                    <a:pt x="24" y="5"/>
                  </a:lnTo>
                  <a:lnTo>
                    <a:pt x="18" y="5"/>
                  </a:lnTo>
                  <a:lnTo>
                    <a:pt x="12" y="11"/>
                  </a:lnTo>
                  <a:lnTo>
                    <a:pt x="6" y="11"/>
                  </a:lnTo>
                  <a:lnTo>
                    <a:pt x="0" y="11"/>
                  </a:lnTo>
                  <a:lnTo>
                    <a:pt x="6" y="11"/>
                  </a:lnTo>
                  <a:lnTo>
                    <a:pt x="6" y="5"/>
                  </a:lnTo>
                  <a:lnTo>
                    <a:pt x="12" y="5"/>
                  </a:lnTo>
                  <a:lnTo>
                    <a:pt x="24" y="0"/>
                  </a:lnTo>
                  <a:lnTo>
                    <a:pt x="30" y="0"/>
                  </a:lnTo>
                  <a:lnTo>
                    <a:pt x="42" y="0"/>
                  </a:lnTo>
                  <a:lnTo>
                    <a:pt x="54" y="0"/>
                  </a:lnTo>
                  <a:lnTo>
                    <a:pt x="60" y="0"/>
                  </a:lnTo>
                  <a:lnTo>
                    <a:pt x="72" y="0"/>
                  </a:lnTo>
                  <a:lnTo>
                    <a:pt x="84" y="0"/>
                  </a:lnTo>
                  <a:lnTo>
                    <a:pt x="95" y="0"/>
                  </a:lnTo>
                  <a:lnTo>
                    <a:pt x="101" y="5"/>
                  </a:lnTo>
                  <a:lnTo>
                    <a:pt x="113" y="5"/>
                  </a:lnTo>
                  <a:lnTo>
                    <a:pt x="119" y="11"/>
                  </a:lnTo>
                  <a:lnTo>
                    <a:pt x="125" y="17"/>
                  </a:lnTo>
                  <a:lnTo>
                    <a:pt x="131"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41" name="Freeform 927"/>
            <p:cNvSpPr>
              <a:spLocks/>
            </p:cNvSpPr>
            <p:nvPr/>
          </p:nvSpPr>
          <p:spPr bwMode="auto">
            <a:xfrm>
              <a:off x="4194" y="2162"/>
              <a:ext cx="18" cy="30"/>
            </a:xfrm>
            <a:custGeom>
              <a:avLst/>
              <a:gdLst>
                <a:gd name="T0" fmla="*/ 18 w 18"/>
                <a:gd name="T1" fmla="*/ 0 h 30"/>
                <a:gd name="T2" fmla="*/ 12 w 18"/>
                <a:gd name="T3" fmla="*/ 0 h 30"/>
                <a:gd name="T4" fmla="*/ 12 w 18"/>
                <a:gd name="T5" fmla="*/ 6 h 30"/>
                <a:gd name="T6" fmla="*/ 6 w 18"/>
                <a:gd name="T7" fmla="*/ 12 h 30"/>
                <a:gd name="T8" fmla="*/ 6 w 18"/>
                <a:gd name="T9" fmla="*/ 12 h 30"/>
                <a:gd name="T10" fmla="*/ 6 w 18"/>
                <a:gd name="T11" fmla="*/ 18 h 30"/>
                <a:gd name="T12" fmla="*/ 0 w 18"/>
                <a:gd name="T13" fmla="*/ 24 h 30"/>
                <a:gd name="T14" fmla="*/ 0 w 18"/>
                <a:gd name="T15" fmla="*/ 24 h 30"/>
                <a:gd name="T16" fmla="*/ 0 w 18"/>
                <a:gd name="T17" fmla="*/ 30 h 30"/>
                <a:gd name="T18" fmla="*/ 6 w 18"/>
                <a:gd name="T19" fmla="*/ 24 h 30"/>
                <a:gd name="T20" fmla="*/ 12 w 18"/>
                <a:gd name="T21" fmla="*/ 18 h 30"/>
                <a:gd name="T22" fmla="*/ 12 w 18"/>
                <a:gd name="T23" fmla="*/ 6 h 30"/>
                <a:gd name="T24" fmla="*/ 18 w 18"/>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0"/>
                <a:gd name="T41" fmla="*/ 18 w 1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0">
                  <a:moveTo>
                    <a:pt x="18" y="0"/>
                  </a:moveTo>
                  <a:lnTo>
                    <a:pt x="12" y="0"/>
                  </a:lnTo>
                  <a:lnTo>
                    <a:pt x="12" y="6"/>
                  </a:lnTo>
                  <a:lnTo>
                    <a:pt x="6" y="12"/>
                  </a:lnTo>
                  <a:lnTo>
                    <a:pt x="6" y="18"/>
                  </a:lnTo>
                  <a:lnTo>
                    <a:pt x="0" y="24"/>
                  </a:lnTo>
                  <a:lnTo>
                    <a:pt x="0" y="30"/>
                  </a:lnTo>
                  <a:lnTo>
                    <a:pt x="6" y="24"/>
                  </a:lnTo>
                  <a:lnTo>
                    <a:pt x="12" y="18"/>
                  </a:lnTo>
                  <a:lnTo>
                    <a:pt x="12"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42" name="Freeform 928"/>
            <p:cNvSpPr>
              <a:spLocks/>
            </p:cNvSpPr>
            <p:nvPr/>
          </p:nvSpPr>
          <p:spPr bwMode="auto">
            <a:xfrm>
              <a:off x="4206" y="2157"/>
              <a:ext cx="18" cy="35"/>
            </a:xfrm>
            <a:custGeom>
              <a:avLst/>
              <a:gdLst>
                <a:gd name="T0" fmla="*/ 0 w 18"/>
                <a:gd name="T1" fmla="*/ 35 h 35"/>
                <a:gd name="T2" fmla="*/ 0 w 18"/>
                <a:gd name="T3" fmla="*/ 29 h 35"/>
                <a:gd name="T4" fmla="*/ 0 w 18"/>
                <a:gd name="T5" fmla="*/ 29 h 35"/>
                <a:gd name="T6" fmla="*/ 0 w 18"/>
                <a:gd name="T7" fmla="*/ 23 h 35"/>
                <a:gd name="T8" fmla="*/ 0 w 18"/>
                <a:gd name="T9" fmla="*/ 17 h 35"/>
                <a:gd name="T10" fmla="*/ 6 w 18"/>
                <a:gd name="T11" fmla="*/ 17 h 35"/>
                <a:gd name="T12" fmla="*/ 12 w 18"/>
                <a:gd name="T13" fmla="*/ 11 h 35"/>
                <a:gd name="T14" fmla="*/ 12 w 18"/>
                <a:gd name="T15" fmla="*/ 5 h 35"/>
                <a:gd name="T16" fmla="*/ 18 w 18"/>
                <a:gd name="T17" fmla="*/ 0 h 35"/>
                <a:gd name="T18" fmla="*/ 18 w 18"/>
                <a:gd name="T19" fmla="*/ 5 h 35"/>
                <a:gd name="T20" fmla="*/ 12 w 18"/>
                <a:gd name="T21" fmla="*/ 11 h 35"/>
                <a:gd name="T22" fmla="*/ 12 w 18"/>
                <a:gd name="T23" fmla="*/ 17 h 35"/>
                <a:gd name="T24" fmla="*/ 6 w 18"/>
                <a:gd name="T25" fmla="*/ 17 h 35"/>
                <a:gd name="T26" fmla="*/ 6 w 18"/>
                <a:gd name="T27" fmla="*/ 23 h 35"/>
                <a:gd name="T28" fmla="*/ 0 w 18"/>
                <a:gd name="T29" fmla="*/ 29 h 35"/>
                <a:gd name="T30" fmla="*/ 0 w 18"/>
                <a:gd name="T31" fmla="*/ 29 h 35"/>
                <a:gd name="T32" fmla="*/ 0 w 18"/>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5"/>
                <a:gd name="T53" fmla="*/ 18 w 1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5">
                  <a:moveTo>
                    <a:pt x="0" y="35"/>
                  </a:moveTo>
                  <a:lnTo>
                    <a:pt x="0" y="29"/>
                  </a:lnTo>
                  <a:lnTo>
                    <a:pt x="0" y="23"/>
                  </a:lnTo>
                  <a:lnTo>
                    <a:pt x="0" y="17"/>
                  </a:lnTo>
                  <a:lnTo>
                    <a:pt x="6" y="17"/>
                  </a:lnTo>
                  <a:lnTo>
                    <a:pt x="12" y="11"/>
                  </a:lnTo>
                  <a:lnTo>
                    <a:pt x="12" y="5"/>
                  </a:lnTo>
                  <a:lnTo>
                    <a:pt x="18" y="0"/>
                  </a:lnTo>
                  <a:lnTo>
                    <a:pt x="18" y="5"/>
                  </a:lnTo>
                  <a:lnTo>
                    <a:pt x="12" y="11"/>
                  </a:lnTo>
                  <a:lnTo>
                    <a:pt x="12" y="17"/>
                  </a:lnTo>
                  <a:lnTo>
                    <a:pt x="6" y="17"/>
                  </a:lnTo>
                  <a:lnTo>
                    <a:pt x="6" y="23"/>
                  </a:lnTo>
                  <a:lnTo>
                    <a:pt x="0" y="29"/>
                  </a:lnTo>
                  <a:lnTo>
                    <a:pt x="0"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43" name="Freeform 929"/>
            <p:cNvSpPr>
              <a:spLocks/>
            </p:cNvSpPr>
            <p:nvPr/>
          </p:nvSpPr>
          <p:spPr bwMode="auto">
            <a:xfrm>
              <a:off x="4224" y="2157"/>
              <a:ext cx="24" cy="41"/>
            </a:xfrm>
            <a:custGeom>
              <a:avLst/>
              <a:gdLst>
                <a:gd name="T0" fmla="*/ 0 w 24"/>
                <a:gd name="T1" fmla="*/ 41 h 41"/>
                <a:gd name="T2" fmla="*/ 0 w 24"/>
                <a:gd name="T3" fmla="*/ 35 h 41"/>
                <a:gd name="T4" fmla="*/ 0 w 24"/>
                <a:gd name="T5" fmla="*/ 35 h 41"/>
                <a:gd name="T6" fmla="*/ 6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1 h 41"/>
                <a:gd name="T24" fmla="*/ 12 w 24"/>
                <a:gd name="T25" fmla="*/ 23 h 41"/>
                <a:gd name="T26" fmla="*/ 12 w 24"/>
                <a:gd name="T27" fmla="*/ 29 h 41"/>
                <a:gd name="T28" fmla="*/ 6 w 24"/>
                <a:gd name="T29" fmla="*/ 35 h 41"/>
                <a:gd name="T30" fmla="*/ 6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35"/>
                  </a:lnTo>
                  <a:lnTo>
                    <a:pt x="6" y="29"/>
                  </a:lnTo>
                  <a:lnTo>
                    <a:pt x="6" y="23"/>
                  </a:lnTo>
                  <a:lnTo>
                    <a:pt x="12" y="11"/>
                  </a:lnTo>
                  <a:lnTo>
                    <a:pt x="18" y="5"/>
                  </a:lnTo>
                  <a:lnTo>
                    <a:pt x="24" y="0"/>
                  </a:lnTo>
                  <a:lnTo>
                    <a:pt x="24" y="5"/>
                  </a:lnTo>
                  <a:lnTo>
                    <a:pt x="18" y="11"/>
                  </a:lnTo>
                  <a:lnTo>
                    <a:pt x="12" y="23"/>
                  </a:lnTo>
                  <a:lnTo>
                    <a:pt x="12" y="29"/>
                  </a:lnTo>
                  <a:lnTo>
                    <a:pt x="6" y="35"/>
                  </a:lnTo>
                  <a:lnTo>
                    <a:pt x="6" y="41"/>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44" name="Freeform 930"/>
            <p:cNvSpPr>
              <a:spLocks/>
            </p:cNvSpPr>
            <p:nvPr/>
          </p:nvSpPr>
          <p:spPr bwMode="auto">
            <a:xfrm>
              <a:off x="4248" y="2157"/>
              <a:ext cx="24" cy="47"/>
            </a:xfrm>
            <a:custGeom>
              <a:avLst/>
              <a:gdLst>
                <a:gd name="T0" fmla="*/ 0 w 24"/>
                <a:gd name="T1" fmla="*/ 47 h 47"/>
                <a:gd name="T2" fmla="*/ 0 w 24"/>
                <a:gd name="T3" fmla="*/ 41 h 47"/>
                <a:gd name="T4" fmla="*/ 0 w 24"/>
                <a:gd name="T5" fmla="*/ 35 h 47"/>
                <a:gd name="T6" fmla="*/ 0 w 24"/>
                <a:gd name="T7" fmla="*/ 29 h 47"/>
                <a:gd name="T8" fmla="*/ 6 w 24"/>
                <a:gd name="T9" fmla="*/ 23 h 47"/>
                <a:gd name="T10" fmla="*/ 12 w 24"/>
                <a:gd name="T11" fmla="*/ 17 h 47"/>
                <a:gd name="T12" fmla="*/ 18 w 24"/>
                <a:gd name="T13" fmla="*/ 11 h 47"/>
                <a:gd name="T14" fmla="*/ 24 w 24"/>
                <a:gd name="T15" fmla="*/ 5 h 47"/>
                <a:gd name="T16" fmla="*/ 24 w 24"/>
                <a:gd name="T17" fmla="*/ 0 h 47"/>
                <a:gd name="T18" fmla="*/ 24 w 24"/>
                <a:gd name="T19" fmla="*/ 5 h 47"/>
                <a:gd name="T20" fmla="*/ 24 w 24"/>
                <a:gd name="T21" fmla="*/ 11 h 47"/>
                <a:gd name="T22" fmla="*/ 18 w 24"/>
                <a:gd name="T23" fmla="*/ 17 h 47"/>
                <a:gd name="T24" fmla="*/ 12 w 24"/>
                <a:gd name="T25" fmla="*/ 23 h 47"/>
                <a:gd name="T26" fmla="*/ 6 w 24"/>
                <a:gd name="T27" fmla="*/ 35 h 47"/>
                <a:gd name="T28" fmla="*/ 6 w 24"/>
                <a:gd name="T29" fmla="*/ 41 h 47"/>
                <a:gd name="T30" fmla="*/ 0 w 24"/>
                <a:gd name="T31" fmla="*/ 41 h 47"/>
                <a:gd name="T32" fmla="*/ 0 w 24"/>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7"/>
                <a:gd name="T53" fmla="*/ 24 w 24"/>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7">
                  <a:moveTo>
                    <a:pt x="0" y="47"/>
                  </a:moveTo>
                  <a:lnTo>
                    <a:pt x="0" y="41"/>
                  </a:lnTo>
                  <a:lnTo>
                    <a:pt x="0" y="35"/>
                  </a:lnTo>
                  <a:lnTo>
                    <a:pt x="0" y="29"/>
                  </a:lnTo>
                  <a:lnTo>
                    <a:pt x="6" y="23"/>
                  </a:lnTo>
                  <a:lnTo>
                    <a:pt x="12" y="17"/>
                  </a:lnTo>
                  <a:lnTo>
                    <a:pt x="18" y="11"/>
                  </a:lnTo>
                  <a:lnTo>
                    <a:pt x="24" y="5"/>
                  </a:lnTo>
                  <a:lnTo>
                    <a:pt x="24" y="0"/>
                  </a:lnTo>
                  <a:lnTo>
                    <a:pt x="24" y="5"/>
                  </a:lnTo>
                  <a:lnTo>
                    <a:pt x="24" y="11"/>
                  </a:lnTo>
                  <a:lnTo>
                    <a:pt x="18" y="17"/>
                  </a:lnTo>
                  <a:lnTo>
                    <a:pt x="12" y="23"/>
                  </a:lnTo>
                  <a:lnTo>
                    <a:pt x="6" y="35"/>
                  </a:lnTo>
                  <a:lnTo>
                    <a:pt x="6" y="41"/>
                  </a:lnTo>
                  <a:lnTo>
                    <a:pt x="0" y="41"/>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45" name="Freeform 931"/>
            <p:cNvSpPr>
              <a:spLocks/>
            </p:cNvSpPr>
            <p:nvPr/>
          </p:nvSpPr>
          <p:spPr bwMode="auto">
            <a:xfrm>
              <a:off x="4260" y="2162"/>
              <a:ext cx="29" cy="36"/>
            </a:xfrm>
            <a:custGeom>
              <a:avLst/>
              <a:gdLst>
                <a:gd name="T0" fmla="*/ 0 w 29"/>
                <a:gd name="T1" fmla="*/ 36 h 36"/>
                <a:gd name="T2" fmla="*/ 0 w 29"/>
                <a:gd name="T3" fmla="*/ 36 h 36"/>
                <a:gd name="T4" fmla="*/ 0 w 29"/>
                <a:gd name="T5" fmla="*/ 30 h 36"/>
                <a:gd name="T6" fmla="*/ 6 w 29"/>
                <a:gd name="T7" fmla="*/ 24 h 36"/>
                <a:gd name="T8" fmla="*/ 12 w 29"/>
                <a:gd name="T9" fmla="*/ 18 h 36"/>
                <a:gd name="T10" fmla="*/ 18 w 29"/>
                <a:gd name="T11" fmla="*/ 12 h 36"/>
                <a:gd name="T12" fmla="*/ 23 w 29"/>
                <a:gd name="T13" fmla="*/ 6 h 36"/>
                <a:gd name="T14" fmla="*/ 23 w 29"/>
                <a:gd name="T15" fmla="*/ 0 h 36"/>
                <a:gd name="T16" fmla="*/ 29 w 29"/>
                <a:gd name="T17" fmla="*/ 0 h 36"/>
                <a:gd name="T18" fmla="*/ 29 w 29"/>
                <a:gd name="T19" fmla="*/ 0 h 36"/>
                <a:gd name="T20" fmla="*/ 23 w 29"/>
                <a:gd name="T21" fmla="*/ 6 h 36"/>
                <a:gd name="T22" fmla="*/ 18 w 29"/>
                <a:gd name="T23" fmla="*/ 12 h 36"/>
                <a:gd name="T24" fmla="*/ 18 w 29"/>
                <a:gd name="T25" fmla="*/ 18 h 36"/>
                <a:gd name="T26" fmla="*/ 12 w 29"/>
                <a:gd name="T27" fmla="*/ 24 h 36"/>
                <a:gd name="T28" fmla="*/ 6 w 29"/>
                <a:gd name="T29" fmla="*/ 30 h 36"/>
                <a:gd name="T30" fmla="*/ 0 w 29"/>
                <a:gd name="T31" fmla="*/ 36 h 36"/>
                <a:gd name="T32" fmla="*/ 0 w 29"/>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6"/>
                <a:gd name="T53" fmla="*/ 29 w 2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6">
                  <a:moveTo>
                    <a:pt x="0" y="36"/>
                  </a:moveTo>
                  <a:lnTo>
                    <a:pt x="0" y="36"/>
                  </a:lnTo>
                  <a:lnTo>
                    <a:pt x="0" y="30"/>
                  </a:lnTo>
                  <a:lnTo>
                    <a:pt x="6" y="24"/>
                  </a:lnTo>
                  <a:lnTo>
                    <a:pt x="12" y="18"/>
                  </a:lnTo>
                  <a:lnTo>
                    <a:pt x="18" y="12"/>
                  </a:lnTo>
                  <a:lnTo>
                    <a:pt x="23" y="6"/>
                  </a:lnTo>
                  <a:lnTo>
                    <a:pt x="23" y="0"/>
                  </a:lnTo>
                  <a:lnTo>
                    <a:pt x="29" y="0"/>
                  </a:lnTo>
                  <a:lnTo>
                    <a:pt x="23" y="6"/>
                  </a:lnTo>
                  <a:lnTo>
                    <a:pt x="18" y="12"/>
                  </a:lnTo>
                  <a:lnTo>
                    <a:pt x="18" y="18"/>
                  </a:lnTo>
                  <a:lnTo>
                    <a:pt x="12" y="24"/>
                  </a:lnTo>
                  <a:lnTo>
                    <a:pt x="6" y="30"/>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46" name="Freeform 932"/>
            <p:cNvSpPr>
              <a:spLocks/>
            </p:cNvSpPr>
            <p:nvPr/>
          </p:nvSpPr>
          <p:spPr bwMode="auto">
            <a:xfrm>
              <a:off x="4278" y="2168"/>
              <a:ext cx="23" cy="30"/>
            </a:xfrm>
            <a:custGeom>
              <a:avLst/>
              <a:gdLst>
                <a:gd name="T0" fmla="*/ 0 w 23"/>
                <a:gd name="T1" fmla="*/ 30 h 30"/>
                <a:gd name="T2" fmla="*/ 0 w 23"/>
                <a:gd name="T3" fmla="*/ 24 h 30"/>
                <a:gd name="T4" fmla="*/ 0 w 23"/>
                <a:gd name="T5" fmla="*/ 24 h 30"/>
                <a:gd name="T6" fmla="*/ 0 w 23"/>
                <a:gd name="T7" fmla="*/ 18 h 30"/>
                <a:gd name="T8" fmla="*/ 5 w 23"/>
                <a:gd name="T9" fmla="*/ 12 h 30"/>
                <a:gd name="T10" fmla="*/ 11 w 23"/>
                <a:gd name="T11" fmla="*/ 6 h 30"/>
                <a:gd name="T12" fmla="*/ 11 w 23"/>
                <a:gd name="T13" fmla="*/ 6 h 30"/>
                <a:gd name="T14" fmla="*/ 17 w 23"/>
                <a:gd name="T15" fmla="*/ 0 h 30"/>
                <a:gd name="T16" fmla="*/ 23 w 23"/>
                <a:gd name="T17" fmla="*/ 0 h 30"/>
                <a:gd name="T18" fmla="*/ 23 w 23"/>
                <a:gd name="T19" fmla="*/ 0 h 30"/>
                <a:gd name="T20" fmla="*/ 17 w 23"/>
                <a:gd name="T21" fmla="*/ 6 h 30"/>
                <a:gd name="T22" fmla="*/ 11 w 23"/>
                <a:gd name="T23" fmla="*/ 12 h 30"/>
                <a:gd name="T24" fmla="*/ 11 w 23"/>
                <a:gd name="T25" fmla="*/ 18 h 30"/>
                <a:gd name="T26" fmla="*/ 5 w 23"/>
                <a:gd name="T27" fmla="*/ 24 h 30"/>
                <a:gd name="T28" fmla="*/ 5 w 23"/>
                <a:gd name="T29" fmla="*/ 24 h 30"/>
                <a:gd name="T30" fmla="*/ 0 w 23"/>
                <a:gd name="T31" fmla="*/ 30 h 30"/>
                <a:gd name="T32" fmla="*/ 0 w 23"/>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30"/>
                <a:gd name="T53" fmla="*/ 23 w 23"/>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30">
                  <a:moveTo>
                    <a:pt x="0" y="30"/>
                  </a:moveTo>
                  <a:lnTo>
                    <a:pt x="0" y="24"/>
                  </a:lnTo>
                  <a:lnTo>
                    <a:pt x="0" y="18"/>
                  </a:lnTo>
                  <a:lnTo>
                    <a:pt x="5" y="12"/>
                  </a:lnTo>
                  <a:lnTo>
                    <a:pt x="11" y="6"/>
                  </a:lnTo>
                  <a:lnTo>
                    <a:pt x="17" y="0"/>
                  </a:lnTo>
                  <a:lnTo>
                    <a:pt x="23" y="0"/>
                  </a:lnTo>
                  <a:lnTo>
                    <a:pt x="17" y="6"/>
                  </a:lnTo>
                  <a:lnTo>
                    <a:pt x="11" y="12"/>
                  </a:lnTo>
                  <a:lnTo>
                    <a:pt x="11" y="18"/>
                  </a:lnTo>
                  <a:lnTo>
                    <a:pt x="5" y="24"/>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47" name="Freeform 933"/>
            <p:cNvSpPr>
              <a:spLocks/>
            </p:cNvSpPr>
            <p:nvPr/>
          </p:nvSpPr>
          <p:spPr bwMode="auto">
            <a:xfrm>
              <a:off x="4289" y="2174"/>
              <a:ext cx="24" cy="24"/>
            </a:xfrm>
            <a:custGeom>
              <a:avLst/>
              <a:gdLst>
                <a:gd name="T0" fmla="*/ 0 w 24"/>
                <a:gd name="T1" fmla="*/ 24 h 24"/>
                <a:gd name="T2" fmla="*/ 0 w 24"/>
                <a:gd name="T3" fmla="*/ 18 h 24"/>
                <a:gd name="T4" fmla="*/ 6 w 24"/>
                <a:gd name="T5" fmla="*/ 18 h 24"/>
                <a:gd name="T6" fmla="*/ 6 w 24"/>
                <a:gd name="T7" fmla="*/ 12 h 24"/>
                <a:gd name="T8" fmla="*/ 12 w 24"/>
                <a:gd name="T9" fmla="*/ 12 h 24"/>
                <a:gd name="T10" fmla="*/ 18 w 24"/>
                <a:gd name="T11" fmla="*/ 6 h 24"/>
                <a:gd name="T12" fmla="*/ 18 w 24"/>
                <a:gd name="T13" fmla="*/ 0 h 24"/>
                <a:gd name="T14" fmla="*/ 24 w 24"/>
                <a:gd name="T15" fmla="*/ 0 h 24"/>
                <a:gd name="T16" fmla="*/ 24 w 24"/>
                <a:gd name="T17" fmla="*/ 0 h 24"/>
                <a:gd name="T18" fmla="*/ 24 w 24"/>
                <a:gd name="T19" fmla="*/ 0 h 24"/>
                <a:gd name="T20" fmla="*/ 18 w 24"/>
                <a:gd name="T21" fmla="*/ 6 h 24"/>
                <a:gd name="T22" fmla="*/ 18 w 24"/>
                <a:gd name="T23" fmla="*/ 12 h 24"/>
                <a:gd name="T24" fmla="*/ 12 w 24"/>
                <a:gd name="T25" fmla="*/ 12 h 24"/>
                <a:gd name="T26" fmla="*/ 12 w 24"/>
                <a:gd name="T27" fmla="*/ 18 h 24"/>
                <a:gd name="T28" fmla="*/ 6 w 24"/>
                <a:gd name="T29" fmla="*/ 18 h 24"/>
                <a:gd name="T30" fmla="*/ 6 w 24"/>
                <a:gd name="T31" fmla="*/ 24 h 24"/>
                <a:gd name="T32" fmla="*/ 0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0" y="24"/>
                  </a:moveTo>
                  <a:lnTo>
                    <a:pt x="0" y="18"/>
                  </a:lnTo>
                  <a:lnTo>
                    <a:pt x="6" y="18"/>
                  </a:lnTo>
                  <a:lnTo>
                    <a:pt x="6" y="12"/>
                  </a:lnTo>
                  <a:lnTo>
                    <a:pt x="12" y="12"/>
                  </a:lnTo>
                  <a:lnTo>
                    <a:pt x="18" y="6"/>
                  </a:lnTo>
                  <a:lnTo>
                    <a:pt x="18" y="0"/>
                  </a:lnTo>
                  <a:lnTo>
                    <a:pt x="24" y="0"/>
                  </a:lnTo>
                  <a:lnTo>
                    <a:pt x="18" y="6"/>
                  </a:lnTo>
                  <a:lnTo>
                    <a:pt x="18" y="12"/>
                  </a:lnTo>
                  <a:lnTo>
                    <a:pt x="12" y="12"/>
                  </a:lnTo>
                  <a:lnTo>
                    <a:pt x="12" y="18"/>
                  </a:lnTo>
                  <a:lnTo>
                    <a:pt x="6" y="18"/>
                  </a:lnTo>
                  <a:lnTo>
                    <a:pt x="6" y="24"/>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48" name="Freeform 934"/>
            <p:cNvSpPr>
              <a:spLocks/>
            </p:cNvSpPr>
            <p:nvPr/>
          </p:nvSpPr>
          <p:spPr bwMode="auto">
            <a:xfrm>
              <a:off x="4307" y="2180"/>
              <a:ext cx="12" cy="12"/>
            </a:xfrm>
            <a:custGeom>
              <a:avLst/>
              <a:gdLst>
                <a:gd name="T0" fmla="*/ 0 w 12"/>
                <a:gd name="T1" fmla="*/ 12 h 12"/>
                <a:gd name="T2" fmla="*/ 0 w 12"/>
                <a:gd name="T3" fmla="*/ 12 h 12"/>
                <a:gd name="T4" fmla="*/ 6 w 12"/>
                <a:gd name="T5" fmla="*/ 6 h 12"/>
                <a:gd name="T6" fmla="*/ 12 w 12"/>
                <a:gd name="T7" fmla="*/ 0 h 12"/>
                <a:gd name="T8" fmla="*/ 12 w 12"/>
                <a:gd name="T9" fmla="*/ 0 h 12"/>
                <a:gd name="T10" fmla="*/ 12 w 12"/>
                <a:gd name="T11" fmla="*/ 0 h 12"/>
                <a:gd name="T12" fmla="*/ 6 w 12"/>
                <a:gd name="T13" fmla="*/ 6 h 12"/>
                <a:gd name="T14" fmla="*/ 0 w 12"/>
                <a:gd name="T15" fmla="*/ 12 h 12"/>
                <a:gd name="T16" fmla="*/ 0 w 12"/>
                <a:gd name="T17" fmla="*/ 1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0" y="12"/>
                  </a:moveTo>
                  <a:lnTo>
                    <a:pt x="0" y="12"/>
                  </a:lnTo>
                  <a:lnTo>
                    <a:pt x="6" y="6"/>
                  </a:lnTo>
                  <a:lnTo>
                    <a:pt x="12" y="0"/>
                  </a:lnTo>
                  <a:lnTo>
                    <a:pt x="6" y="6"/>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49" name="Freeform 935"/>
            <p:cNvSpPr>
              <a:spLocks/>
            </p:cNvSpPr>
            <p:nvPr/>
          </p:nvSpPr>
          <p:spPr bwMode="auto">
            <a:xfrm>
              <a:off x="4182" y="2168"/>
              <a:ext cx="18" cy="18"/>
            </a:xfrm>
            <a:custGeom>
              <a:avLst/>
              <a:gdLst>
                <a:gd name="T0" fmla="*/ 18 w 18"/>
                <a:gd name="T1" fmla="*/ 0 h 18"/>
                <a:gd name="T2" fmla="*/ 18 w 18"/>
                <a:gd name="T3" fmla="*/ 0 h 18"/>
                <a:gd name="T4" fmla="*/ 12 w 18"/>
                <a:gd name="T5" fmla="*/ 12 h 18"/>
                <a:gd name="T6" fmla="*/ 6 w 18"/>
                <a:gd name="T7" fmla="*/ 18 h 18"/>
                <a:gd name="T8" fmla="*/ 6 w 18"/>
                <a:gd name="T9" fmla="*/ 18 h 18"/>
                <a:gd name="T10" fmla="*/ 0 w 18"/>
                <a:gd name="T11" fmla="*/ 12 h 18"/>
                <a:gd name="T12" fmla="*/ 6 w 18"/>
                <a:gd name="T13" fmla="*/ 12 h 18"/>
                <a:gd name="T14" fmla="*/ 6 w 18"/>
                <a:gd name="T15" fmla="*/ 6 h 18"/>
                <a:gd name="T16" fmla="*/ 6 w 18"/>
                <a:gd name="T17" fmla="*/ 6 h 18"/>
                <a:gd name="T18" fmla="*/ 12 w 18"/>
                <a:gd name="T19" fmla="*/ 6 h 18"/>
                <a:gd name="T20" fmla="*/ 18 w 18"/>
                <a:gd name="T21" fmla="*/ 0 h 18"/>
                <a:gd name="T22" fmla="*/ 18 w 18"/>
                <a:gd name="T23" fmla="*/ 0 h 18"/>
                <a:gd name="T24" fmla="*/ 18 w 1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8"/>
                <a:gd name="T41" fmla="*/ 18 w 1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8">
                  <a:moveTo>
                    <a:pt x="18" y="0"/>
                  </a:moveTo>
                  <a:lnTo>
                    <a:pt x="18" y="0"/>
                  </a:lnTo>
                  <a:lnTo>
                    <a:pt x="12" y="12"/>
                  </a:lnTo>
                  <a:lnTo>
                    <a:pt x="6" y="18"/>
                  </a:lnTo>
                  <a:lnTo>
                    <a:pt x="0" y="12"/>
                  </a:lnTo>
                  <a:lnTo>
                    <a:pt x="6" y="12"/>
                  </a:lnTo>
                  <a:lnTo>
                    <a:pt x="6" y="6"/>
                  </a:lnTo>
                  <a:lnTo>
                    <a:pt x="12" y="6"/>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50" name="Freeform 936"/>
            <p:cNvSpPr>
              <a:spLocks/>
            </p:cNvSpPr>
            <p:nvPr/>
          </p:nvSpPr>
          <p:spPr bwMode="auto">
            <a:xfrm>
              <a:off x="4182" y="2157"/>
              <a:ext cx="18" cy="5"/>
            </a:xfrm>
            <a:custGeom>
              <a:avLst/>
              <a:gdLst>
                <a:gd name="T0" fmla="*/ 18 w 18"/>
                <a:gd name="T1" fmla="*/ 5 h 5"/>
                <a:gd name="T2" fmla="*/ 18 w 18"/>
                <a:gd name="T3" fmla="*/ 5 h 5"/>
                <a:gd name="T4" fmla="*/ 18 w 18"/>
                <a:gd name="T5" fmla="*/ 5 h 5"/>
                <a:gd name="T6" fmla="*/ 12 w 18"/>
                <a:gd name="T7" fmla="*/ 5 h 5"/>
                <a:gd name="T8" fmla="*/ 12 w 18"/>
                <a:gd name="T9" fmla="*/ 5 h 5"/>
                <a:gd name="T10" fmla="*/ 6 w 18"/>
                <a:gd name="T11" fmla="*/ 0 h 5"/>
                <a:gd name="T12" fmla="*/ 6 w 18"/>
                <a:gd name="T13" fmla="*/ 0 h 5"/>
                <a:gd name="T14" fmla="*/ 0 w 18"/>
                <a:gd name="T15" fmla="*/ 0 h 5"/>
                <a:gd name="T16" fmla="*/ 0 w 18"/>
                <a:gd name="T17" fmla="*/ 0 h 5"/>
                <a:gd name="T18" fmla="*/ 0 w 18"/>
                <a:gd name="T19" fmla="*/ 0 h 5"/>
                <a:gd name="T20" fmla="*/ 0 w 18"/>
                <a:gd name="T21" fmla="*/ 5 h 5"/>
                <a:gd name="T22" fmla="*/ 6 w 18"/>
                <a:gd name="T23" fmla="*/ 5 h 5"/>
                <a:gd name="T24" fmla="*/ 6 w 18"/>
                <a:gd name="T25" fmla="*/ 5 h 5"/>
                <a:gd name="T26" fmla="*/ 12 w 18"/>
                <a:gd name="T27" fmla="*/ 5 h 5"/>
                <a:gd name="T28" fmla="*/ 12 w 18"/>
                <a:gd name="T29" fmla="*/ 5 h 5"/>
                <a:gd name="T30" fmla="*/ 18 w 18"/>
                <a:gd name="T31" fmla="*/ 5 h 5"/>
                <a:gd name="T32" fmla="*/ 18 w 18"/>
                <a:gd name="T33" fmla="*/ 5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5"/>
                <a:gd name="T53" fmla="*/ 18 w 18"/>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5">
                  <a:moveTo>
                    <a:pt x="18" y="5"/>
                  </a:moveTo>
                  <a:lnTo>
                    <a:pt x="18" y="5"/>
                  </a:lnTo>
                  <a:lnTo>
                    <a:pt x="12" y="5"/>
                  </a:lnTo>
                  <a:lnTo>
                    <a:pt x="6" y="0"/>
                  </a:lnTo>
                  <a:lnTo>
                    <a:pt x="0" y="0"/>
                  </a:lnTo>
                  <a:lnTo>
                    <a:pt x="0" y="5"/>
                  </a:lnTo>
                  <a:lnTo>
                    <a:pt x="6" y="5"/>
                  </a:lnTo>
                  <a:lnTo>
                    <a:pt x="12" y="5"/>
                  </a:lnTo>
                  <a:lnTo>
                    <a:pt x="18"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51" name="Freeform 937"/>
            <p:cNvSpPr>
              <a:spLocks/>
            </p:cNvSpPr>
            <p:nvPr/>
          </p:nvSpPr>
          <p:spPr bwMode="auto">
            <a:xfrm>
              <a:off x="4176" y="2168"/>
              <a:ext cx="24" cy="6"/>
            </a:xfrm>
            <a:custGeom>
              <a:avLst/>
              <a:gdLst>
                <a:gd name="T0" fmla="*/ 24 w 24"/>
                <a:gd name="T1" fmla="*/ 0 h 6"/>
                <a:gd name="T2" fmla="*/ 18 w 24"/>
                <a:gd name="T3" fmla="*/ 0 h 6"/>
                <a:gd name="T4" fmla="*/ 18 w 24"/>
                <a:gd name="T5" fmla="*/ 0 h 6"/>
                <a:gd name="T6" fmla="*/ 12 w 24"/>
                <a:gd name="T7" fmla="*/ 0 h 6"/>
                <a:gd name="T8" fmla="*/ 12 w 24"/>
                <a:gd name="T9" fmla="*/ 0 h 6"/>
                <a:gd name="T10" fmla="*/ 6 w 24"/>
                <a:gd name="T11" fmla="*/ 0 h 6"/>
                <a:gd name="T12" fmla="*/ 6 w 24"/>
                <a:gd name="T13" fmla="*/ 0 h 6"/>
                <a:gd name="T14" fmla="*/ 0 w 24"/>
                <a:gd name="T15" fmla="*/ 0 h 6"/>
                <a:gd name="T16" fmla="*/ 0 w 24"/>
                <a:gd name="T17" fmla="*/ 0 h 6"/>
                <a:gd name="T18" fmla="*/ 0 w 24"/>
                <a:gd name="T19" fmla="*/ 6 h 6"/>
                <a:gd name="T20" fmla="*/ 0 w 24"/>
                <a:gd name="T21" fmla="*/ 6 h 6"/>
                <a:gd name="T22" fmla="*/ 6 w 24"/>
                <a:gd name="T23" fmla="*/ 6 h 6"/>
                <a:gd name="T24" fmla="*/ 12 w 24"/>
                <a:gd name="T25" fmla="*/ 6 h 6"/>
                <a:gd name="T26" fmla="*/ 12 w 24"/>
                <a:gd name="T27" fmla="*/ 0 h 6"/>
                <a:gd name="T28" fmla="*/ 18 w 24"/>
                <a:gd name="T29" fmla="*/ 0 h 6"/>
                <a:gd name="T30" fmla="*/ 18 w 24"/>
                <a:gd name="T31" fmla="*/ 0 h 6"/>
                <a:gd name="T32" fmla="*/ 24 w 24"/>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
                <a:gd name="T53" fmla="*/ 24 w 24"/>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
                  <a:moveTo>
                    <a:pt x="24" y="0"/>
                  </a:moveTo>
                  <a:lnTo>
                    <a:pt x="18" y="0"/>
                  </a:lnTo>
                  <a:lnTo>
                    <a:pt x="12" y="0"/>
                  </a:lnTo>
                  <a:lnTo>
                    <a:pt x="6" y="0"/>
                  </a:lnTo>
                  <a:lnTo>
                    <a:pt x="0" y="0"/>
                  </a:lnTo>
                  <a:lnTo>
                    <a:pt x="0" y="6"/>
                  </a:lnTo>
                  <a:lnTo>
                    <a:pt x="6" y="6"/>
                  </a:lnTo>
                  <a:lnTo>
                    <a:pt x="12" y="6"/>
                  </a:lnTo>
                  <a:lnTo>
                    <a:pt x="12" y="0"/>
                  </a:lnTo>
                  <a:lnTo>
                    <a:pt x="18" y="0"/>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52" name="Freeform 938"/>
            <p:cNvSpPr>
              <a:spLocks/>
            </p:cNvSpPr>
            <p:nvPr/>
          </p:nvSpPr>
          <p:spPr bwMode="auto">
            <a:xfrm>
              <a:off x="4188" y="2145"/>
              <a:ext cx="24" cy="17"/>
            </a:xfrm>
            <a:custGeom>
              <a:avLst/>
              <a:gdLst>
                <a:gd name="T0" fmla="*/ 24 w 24"/>
                <a:gd name="T1" fmla="*/ 17 h 17"/>
                <a:gd name="T2" fmla="*/ 18 w 24"/>
                <a:gd name="T3" fmla="*/ 17 h 17"/>
                <a:gd name="T4" fmla="*/ 18 w 24"/>
                <a:gd name="T5" fmla="*/ 12 h 17"/>
                <a:gd name="T6" fmla="*/ 12 w 24"/>
                <a:gd name="T7" fmla="*/ 12 h 17"/>
                <a:gd name="T8" fmla="*/ 6 w 24"/>
                <a:gd name="T9" fmla="*/ 12 h 17"/>
                <a:gd name="T10" fmla="*/ 6 w 24"/>
                <a:gd name="T11" fmla="*/ 6 h 17"/>
                <a:gd name="T12" fmla="*/ 0 w 24"/>
                <a:gd name="T13" fmla="*/ 6 h 17"/>
                <a:gd name="T14" fmla="*/ 0 w 24"/>
                <a:gd name="T15" fmla="*/ 0 h 17"/>
                <a:gd name="T16" fmla="*/ 0 w 24"/>
                <a:gd name="T17" fmla="*/ 0 h 17"/>
                <a:gd name="T18" fmla="*/ 0 w 24"/>
                <a:gd name="T19" fmla="*/ 0 h 17"/>
                <a:gd name="T20" fmla="*/ 6 w 24"/>
                <a:gd name="T21" fmla="*/ 0 h 17"/>
                <a:gd name="T22" fmla="*/ 6 w 24"/>
                <a:gd name="T23" fmla="*/ 6 h 17"/>
                <a:gd name="T24" fmla="*/ 12 w 24"/>
                <a:gd name="T25" fmla="*/ 6 h 17"/>
                <a:gd name="T26" fmla="*/ 12 w 24"/>
                <a:gd name="T27" fmla="*/ 12 h 17"/>
                <a:gd name="T28" fmla="*/ 18 w 24"/>
                <a:gd name="T29" fmla="*/ 12 h 17"/>
                <a:gd name="T30" fmla="*/ 18 w 24"/>
                <a:gd name="T31" fmla="*/ 17 h 17"/>
                <a:gd name="T32" fmla="*/ 24 w 24"/>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7"/>
                <a:gd name="T53" fmla="*/ 24 w 24"/>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7">
                  <a:moveTo>
                    <a:pt x="24" y="17"/>
                  </a:moveTo>
                  <a:lnTo>
                    <a:pt x="18" y="17"/>
                  </a:lnTo>
                  <a:lnTo>
                    <a:pt x="18" y="12"/>
                  </a:lnTo>
                  <a:lnTo>
                    <a:pt x="12" y="12"/>
                  </a:lnTo>
                  <a:lnTo>
                    <a:pt x="6" y="12"/>
                  </a:lnTo>
                  <a:lnTo>
                    <a:pt x="6" y="6"/>
                  </a:lnTo>
                  <a:lnTo>
                    <a:pt x="0" y="6"/>
                  </a:lnTo>
                  <a:lnTo>
                    <a:pt x="0" y="0"/>
                  </a:lnTo>
                  <a:lnTo>
                    <a:pt x="6" y="0"/>
                  </a:lnTo>
                  <a:lnTo>
                    <a:pt x="6" y="6"/>
                  </a:lnTo>
                  <a:lnTo>
                    <a:pt x="12" y="6"/>
                  </a:lnTo>
                  <a:lnTo>
                    <a:pt x="12" y="12"/>
                  </a:lnTo>
                  <a:lnTo>
                    <a:pt x="18" y="12"/>
                  </a:lnTo>
                  <a:lnTo>
                    <a:pt x="18" y="17"/>
                  </a:lnTo>
                  <a:lnTo>
                    <a:pt x="24"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53" name="Freeform 939"/>
            <p:cNvSpPr>
              <a:spLocks/>
            </p:cNvSpPr>
            <p:nvPr/>
          </p:nvSpPr>
          <p:spPr bwMode="auto">
            <a:xfrm>
              <a:off x="4313" y="2151"/>
              <a:ext cx="6" cy="23"/>
            </a:xfrm>
            <a:custGeom>
              <a:avLst/>
              <a:gdLst>
                <a:gd name="T0" fmla="*/ 0 w 6"/>
                <a:gd name="T1" fmla="*/ 23 h 23"/>
                <a:gd name="T2" fmla="*/ 0 w 6"/>
                <a:gd name="T3" fmla="*/ 17 h 23"/>
                <a:gd name="T4" fmla="*/ 0 w 6"/>
                <a:gd name="T5" fmla="*/ 11 h 23"/>
                <a:gd name="T6" fmla="*/ 0 w 6"/>
                <a:gd name="T7" fmla="*/ 0 h 23"/>
                <a:gd name="T8" fmla="*/ 0 w 6"/>
                <a:gd name="T9" fmla="*/ 0 h 23"/>
                <a:gd name="T10" fmla="*/ 6 w 6"/>
                <a:gd name="T11" fmla="*/ 0 h 23"/>
                <a:gd name="T12" fmla="*/ 6 w 6"/>
                <a:gd name="T13" fmla="*/ 6 h 23"/>
                <a:gd name="T14" fmla="*/ 0 w 6"/>
                <a:gd name="T15" fmla="*/ 17 h 23"/>
                <a:gd name="T16" fmla="*/ 0 w 6"/>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3"/>
                <a:gd name="T29" fmla="*/ 6 w 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3">
                  <a:moveTo>
                    <a:pt x="0" y="23"/>
                  </a:moveTo>
                  <a:lnTo>
                    <a:pt x="0" y="17"/>
                  </a:lnTo>
                  <a:lnTo>
                    <a:pt x="0" y="11"/>
                  </a:lnTo>
                  <a:lnTo>
                    <a:pt x="0" y="0"/>
                  </a:lnTo>
                  <a:lnTo>
                    <a:pt x="6" y="0"/>
                  </a:lnTo>
                  <a:lnTo>
                    <a:pt x="6" y="6"/>
                  </a:lnTo>
                  <a:lnTo>
                    <a:pt x="0" y="17"/>
                  </a:lnTo>
                  <a:lnTo>
                    <a:pt x="0"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54" name="Freeform 940"/>
            <p:cNvSpPr>
              <a:spLocks/>
            </p:cNvSpPr>
            <p:nvPr/>
          </p:nvSpPr>
          <p:spPr bwMode="auto">
            <a:xfrm>
              <a:off x="4319" y="2151"/>
              <a:ext cx="12" cy="29"/>
            </a:xfrm>
            <a:custGeom>
              <a:avLst/>
              <a:gdLst>
                <a:gd name="T0" fmla="*/ 0 w 12"/>
                <a:gd name="T1" fmla="*/ 29 h 29"/>
                <a:gd name="T2" fmla="*/ 0 w 12"/>
                <a:gd name="T3" fmla="*/ 23 h 29"/>
                <a:gd name="T4" fmla="*/ 0 w 12"/>
                <a:gd name="T5" fmla="*/ 11 h 29"/>
                <a:gd name="T6" fmla="*/ 6 w 12"/>
                <a:gd name="T7" fmla="*/ 6 h 29"/>
                <a:gd name="T8" fmla="*/ 6 w 12"/>
                <a:gd name="T9" fmla="*/ 0 h 29"/>
                <a:gd name="T10" fmla="*/ 12 w 12"/>
                <a:gd name="T11" fmla="*/ 6 h 29"/>
                <a:gd name="T12" fmla="*/ 6 w 12"/>
                <a:gd name="T13" fmla="*/ 11 h 29"/>
                <a:gd name="T14" fmla="*/ 6 w 12"/>
                <a:gd name="T15" fmla="*/ 23 h 29"/>
                <a:gd name="T16" fmla="*/ 0 w 12"/>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9"/>
                <a:gd name="T29" fmla="*/ 12 w 1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9">
                  <a:moveTo>
                    <a:pt x="0" y="29"/>
                  </a:moveTo>
                  <a:lnTo>
                    <a:pt x="0" y="23"/>
                  </a:lnTo>
                  <a:lnTo>
                    <a:pt x="0" y="11"/>
                  </a:lnTo>
                  <a:lnTo>
                    <a:pt x="6" y="6"/>
                  </a:lnTo>
                  <a:lnTo>
                    <a:pt x="6" y="0"/>
                  </a:lnTo>
                  <a:lnTo>
                    <a:pt x="12" y="6"/>
                  </a:lnTo>
                  <a:lnTo>
                    <a:pt x="6" y="11"/>
                  </a:lnTo>
                  <a:lnTo>
                    <a:pt x="6" y="23"/>
                  </a:lnTo>
                  <a:lnTo>
                    <a:pt x="0"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55" name="Freeform 941"/>
            <p:cNvSpPr>
              <a:spLocks/>
            </p:cNvSpPr>
            <p:nvPr/>
          </p:nvSpPr>
          <p:spPr bwMode="auto">
            <a:xfrm>
              <a:off x="4295" y="2139"/>
              <a:ext cx="6" cy="29"/>
            </a:xfrm>
            <a:custGeom>
              <a:avLst/>
              <a:gdLst>
                <a:gd name="T0" fmla="*/ 6 w 6"/>
                <a:gd name="T1" fmla="*/ 29 h 29"/>
                <a:gd name="T2" fmla="*/ 6 w 6"/>
                <a:gd name="T3" fmla="*/ 23 h 29"/>
                <a:gd name="T4" fmla="*/ 0 w 6"/>
                <a:gd name="T5" fmla="*/ 18 h 29"/>
                <a:gd name="T6" fmla="*/ 0 w 6"/>
                <a:gd name="T7" fmla="*/ 6 h 29"/>
                <a:gd name="T8" fmla="*/ 6 w 6"/>
                <a:gd name="T9" fmla="*/ 0 h 29"/>
                <a:gd name="T10" fmla="*/ 6 w 6"/>
                <a:gd name="T11" fmla="*/ 6 h 29"/>
                <a:gd name="T12" fmla="*/ 6 w 6"/>
                <a:gd name="T13" fmla="*/ 12 h 29"/>
                <a:gd name="T14" fmla="*/ 6 w 6"/>
                <a:gd name="T15" fmla="*/ 18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3"/>
                  </a:lnTo>
                  <a:lnTo>
                    <a:pt x="0" y="18"/>
                  </a:lnTo>
                  <a:lnTo>
                    <a:pt x="0" y="6"/>
                  </a:lnTo>
                  <a:lnTo>
                    <a:pt x="6" y="0"/>
                  </a:lnTo>
                  <a:lnTo>
                    <a:pt x="6" y="6"/>
                  </a:lnTo>
                  <a:lnTo>
                    <a:pt x="6" y="12"/>
                  </a:lnTo>
                  <a:lnTo>
                    <a:pt x="6" y="18"/>
                  </a:lnTo>
                  <a:lnTo>
                    <a:pt x="6"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56" name="Freeform 942"/>
            <p:cNvSpPr>
              <a:spLocks/>
            </p:cNvSpPr>
            <p:nvPr/>
          </p:nvSpPr>
          <p:spPr bwMode="auto">
            <a:xfrm>
              <a:off x="4283" y="2133"/>
              <a:ext cx="6" cy="29"/>
            </a:xfrm>
            <a:custGeom>
              <a:avLst/>
              <a:gdLst>
                <a:gd name="T0" fmla="*/ 6 w 6"/>
                <a:gd name="T1" fmla="*/ 29 h 29"/>
                <a:gd name="T2" fmla="*/ 6 w 6"/>
                <a:gd name="T3" fmla="*/ 24 h 29"/>
                <a:gd name="T4" fmla="*/ 0 w 6"/>
                <a:gd name="T5" fmla="*/ 12 h 29"/>
                <a:gd name="T6" fmla="*/ 0 w 6"/>
                <a:gd name="T7" fmla="*/ 6 h 29"/>
                <a:gd name="T8" fmla="*/ 0 w 6"/>
                <a:gd name="T9" fmla="*/ 0 h 29"/>
                <a:gd name="T10" fmla="*/ 6 w 6"/>
                <a:gd name="T11" fmla="*/ 6 h 29"/>
                <a:gd name="T12" fmla="*/ 6 w 6"/>
                <a:gd name="T13" fmla="*/ 12 h 29"/>
                <a:gd name="T14" fmla="*/ 6 w 6"/>
                <a:gd name="T15" fmla="*/ 24 h 29"/>
                <a:gd name="T16" fmla="*/ 6 w 6"/>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29"/>
                <a:gd name="T29" fmla="*/ 6 w 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29">
                  <a:moveTo>
                    <a:pt x="6" y="29"/>
                  </a:moveTo>
                  <a:lnTo>
                    <a:pt x="6" y="24"/>
                  </a:lnTo>
                  <a:lnTo>
                    <a:pt x="0" y="12"/>
                  </a:lnTo>
                  <a:lnTo>
                    <a:pt x="0" y="6"/>
                  </a:lnTo>
                  <a:lnTo>
                    <a:pt x="0" y="0"/>
                  </a:lnTo>
                  <a:lnTo>
                    <a:pt x="6" y="6"/>
                  </a:lnTo>
                  <a:lnTo>
                    <a:pt x="6" y="12"/>
                  </a:lnTo>
                  <a:lnTo>
                    <a:pt x="6" y="24"/>
                  </a:lnTo>
                  <a:lnTo>
                    <a:pt x="6"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57" name="Freeform 943"/>
            <p:cNvSpPr>
              <a:spLocks/>
            </p:cNvSpPr>
            <p:nvPr/>
          </p:nvSpPr>
          <p:spPr bwMode="auto">
            <a:xfrm>
              <a:off x="4266" y="2127"/>
              <a:ext cx="12" cy="30"/>
            </a:xfrm>
            <a:custGeom>
              <a:avLst/>
              <a:gdLst>
                <a:gd name="T0" fmla="*/ 12 w 12"/>
                <a:gd name="T1" fmla="*/ 30 h 30"/>
                <a:gd name="T2" fmla="*/ 6 w 12"/>
                <a:gd name="T3" fmla="*/ 24 h 30"/>
                <a:gd name="T4" fmla="*/ 0 w 12"/>
                <a:gd name="T5" fmla="*/ 12 h 30"/>
                <a:gd name="T6" fmla="*/ 0 w 12"/>
                <a:gd name="T7" fmla="*/ 0 h 30"/>
                <a:gd name="T8" fmla="*/ 0 w 12"/>
                <a:gd name="T9" fmla="*/ 0 h 30"/>
                <a:gd name="T10" fmla="*/ 6 w 12"/>
                <a:gd name="T11" fmla="*/ 6 h 30"/>
                <a:gd name="T12" fmla="*/ 6 w 12"/>
                <a:gd name="T13" fmla="*/ 12 h 30"/>
                <a:gd name="T14" fmla="*/ 12 w 12"/>
                <a:gd name="T15" fmla="*/ 24 h 30"/>
                <a:gd name="T16" fmla="*/ 12 w 12"/>
                <a:gd name="T17" fmla="*/ 3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0"/>
                <a:gd name="T29" fmla="*/ 12 w 12"/>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0">
                  <a:moveTo>
                    <a:pt x="12" y="30"/>
                  </a:moveTo>
                  <a:lnTo>
                    <a:pt x="6" y="24"/>
                  </a:lnTo>
                  <a:lnTo>
                    <a:pt x="0" y="12"/>
                  </a:lnTo>
                  <a:lnTo>
                    <a:pt x="0" y="0"/>
                  </a:lnTo>
                  <a:lnTo>
                    <a:pt x="6" y="6"/>
                  </a:lnTo>
                  <a:lnTo>
                    <a:pt x="6" y="12"/>
                  </a:lnTo>
                  <a:lnTo>
                    <a:pt x="12" y="24"/>
                  </a:lnTo>
                  <a:lnTo>
                    <a:pt x="12"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58" name="Freeform 944"/>
            <p:cNvSpPr>
              <a:spLocks/>
            </p:cNvSpPr>
            <p:nvPr/>
          </p:nvSpPr>
          <p:spPr bwMode="auto">
            <a:xfrm>
              <a:off x="4230" y="2121"/>
              <a:ext cx="18" cy="36"/>
            </a:xfrm>
            <a:custGeom>
              <a:avLst/>
              <a:gdLst>
                <a:gd name="T0" fmla="*/ 18 w 18"/>
                <a:gd name="T1" fmla="*/ 36 h 36"/>
                <a:gd name="T2" fmla="*/ 18 w 18"/>
                <a:gd name="T3" fmla="*/ 36 h 36"/>
                <a:gd name="T4" fmla="*/ 12 w 18"/>
                <a:gd name="T5" fmla="*/ 30 h 36"/>
                <a:gd name="T6" fmla="*/ 12 w 18"/>
                <a:gd name="T7" fmla="*/ 24 h 36"/>
                <a:gd name="T8" fmla="*/ 6 w 18"/>
                <a:gd name="T9" fmla="*/ 18 h 36"/>
                <a:gd name="T10" fmla="*/ 6 w 18"/>
                <a:gd name="T11" fmla="*/ 12 h 36"/>
                <a:gd name="T12" fmla="*/ 0 w 18"/>
                <a:gd name="T13" fmla="*/ 6 h 36"/>
                <a:gd name="T14" fmla="*/ 0 w 18"/>
                <a:gd name="T15" fmla="*/ 6 h 36"/>
                <a:gd name="T16" fmla="*/ 6 w 18"/>
                <a:gd name="T17" fmla="*/ 0 h 36"/>
                <a:gd name="T18" fmla="*/ 6 w 18"/>
                <a:gd name="T19" fmla="*/ 0 h 36"/>
                <a:gd name="T20" fmla="*/ 6 w 18"/>
                <a:gd name="T21" fmla="*/ 6 h 36"/>
                <a:gd name="T22" fmla="*/ 12 w 18"/>
                <a:gd name="T23" fmla="*/ 12 h 36"/>
                <a:gd name="T24" fmla="*/ 12 w 18"/>
                <a:gd name="T25" fmla="*/ 18 h 36"/>
                <a:gd name="T26" fmla="*/ 12 w 18"/>
                <a:gd name="T27" fmla="*/ 24 h 36"/>
                <a:gd name="T28" fmla="*/ 18 w 18"/>
                <a:gd name="T29" fmla="*/ 30 h 36"/>
                <a:gd name="T30" fmla="*/ 18 w 18"/>
                <a:gd name="T31" fmla="*/ 36 h 36"/>
                <a:gd name="T32" fmla="*/ 18 w 18"/>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6"/>
                <a:gd name="T53" fmla="*/ 18 w 1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6">
                  <a:moveTo>
                    <a:pt x="18" y="36"/>
                  </a:moveTo>
                  <a:lnTo>
                    <a:pt x="18" y="36"/>
                  </a:lnTo>
                  <a:lnTo>
                    <a:pt x="12" y="30"/>
                  </a:lnTo>
                  <a:lnTo>
                    <a:pt x="12" y="24"/>
                  </a:lnTo>
                  <a:lnTo>
                    <a:pt x="6" y="18"/>
                  </a:lnTo>
                  <a:lnTo>
                    <a:pt x="6" y="12"/>
                  </a:lnTo>
                  <a:lnTo>
                    <a:pt x="0" y="6"/>
                  </a:lnTo>
                  <a:lnTo>
                    <a:pt x="6" y="0"/>
                  </a:lnTo>
                  <a:lnTo>
                    <a:pt x="6" y="6"/>
                  </a:lnTo>
                  <a:lnTo>
                    <a:pt x="12" y="12"/>
                  </a:lnTo>
                  <a:lnTo>
                    <a:pt x="12" y="18"/>
                  </a:lnTo>
                  <a:lnTo>
                    <a:pt x="12" y="24"/>
                  </a:lnTo>
                  <a:lnTo>
                    <a:pt x="18" y="30"/>
                  </a:lnTo>
                  <a:lnTo>
                    <a:pt x="18"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59" name="Freeform 945"/>
            <p:cNvSpPr>
              <a:spLocks/>
            </p:cNvSpPr>
            <p:nvPr/>
          </p:nvSpPr>
          <p:spPr bwMode="auto">
            <a:xfrm>
              <a:off x="4200" y="2127"/>
              <a:ext cx="24" cy="35"/>
            </a:xfrm>
            <a:custGeom>
              <a:avLst/>
              <a:gdLst>
                <a:gd name="T0" fmla="*/ 24 w 24"/>
                <a:gd name="T1" fmla="*/ 35 h 35"/>
                <a:gd name="T2" fmla="*/ 18 w 24"/>
                <a:gd name="T3" fmla="*/ 30 h 35"/>
                <a:gd name="T4" fmla="*/ 18 w 24"/>
                <a:gd name="T5" fmla="*/ 30 h 35"/>
                <a:gd name="T6" fmla="*/ 12 w 24"/>
                <a:gd name="T7" fmla="*/ 24 h 35"/>
                <a:gd name="T8" fmla="*/ 6 w 24"/>
                <a:gd name="T9" fmla="*/ 18 h 35"/>
                <a:gd name="T10" fmla="*/ 6 w 24"/>
                <a:gd name="T11" fmla="*/ 12 h 35"/>
                <a:gd name="T12" fmla="*/ 0 w 24"/>
                <a:gd name="T13" fmla="*/ 6 h 35"/>
                <a:gd name="T14" fmla="*/ 0 w 24"/>
                <a:gd name="T15" fmla="*/ 6 h 35"/>
                <a:gd name="T16" fmla="*/ 0 w 24"/>
                <a:gd name="T17" fmla="*/ 0 h 35"/>
                <a:gd name="T18" fmla="*/ 6 w 24"/>
                <a:gd name="T19" fmla="*/ 0 h 35"/>
                <a:gd name="T20" fmla="*/ 6 w 24"/>
                <a:gd name="T21" fmla="*/ 6 h 35"/>
                <a:gd name="T22" fmla="*/ 6 w 24"/>
                <a:gd name="T23" fmla="*/ 12 h 35"/>
                <a:gd name="T24" fmla="*/ 12 w 24"/>
                <a:gd name="T25" fmla="*/ 18 h 35"/>
                <a:gd name="T26" fmla="*/ 12 w 24"/>
                <a:gd name="T27" fmla="*/ 24 h 35"/>
                <a:gd name="T28" fmla="*/ 18 w 24"/>
                <a:gd name="T29" fmla="*/ 30 h 35"/>
                <a:gd name="T30" fmla="*/ 18 w 24"/>
                <a:gd name="T31" fmla="*/ 35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18" y="30"/>
                  </a:lnTo>
                  <a:lnTo>
                    <a:pt x="12" y="24"/>
                  </a:lnTo>
                  <a:lnTo>
                    <a:pt x="6" y="18"/>
                  </a:lnTo>
                  <a:lnTo>
                    <a:pt x="6" y="12"/>
                  </a:lnTo>
                  <a:lnTo>
                    <a:pt x="0" y="6"/>
                  </a:lnTo>
                  <a:lnTo>
                    <a:pt x="0" y="0"/>
                  </a:lnTo>
                  <a:lnTo>
                    <a:pt x="6" y="0"/>
                  </a:lnTo>
                  <a:lnTo>
                    <a:pt x="6" y="6"/>
                  </a:lnTo>
                  <a:lnTo>
                    <a:pt x="6" y="12"/>
                  </a:lnTo>
                  <a:lnTo>
                    <a:pt x="12" y="18"/>
                  </a:lnTo>
                  <a:lnTo>
                    <a:pt x="12" y="24"/>
                  </a:lnTo>
                  <a:lnTo>
                    <a:pt x="18" y="30"/>
                  </a:lnTo>
                  <a:lnTo>
                    <a:pt x="18" y="35"/>
                  </a:lnTo>
                  <a:lnTo>
                    <a:pt x="24"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60" name="Freeform 946"/>
            <p:cNvSpPr>
              <a:spLocks/>
            </p:cNvSpPr>
            <p:nvPr/>
          </p:nvSpPr>
          <p:spPr bwMode="auto">
            <a:xfrm>
              <a:off x="4248" y="2127"/>
              <a:ext cx="18" cy="30"/>
            </a:xfrm>
            <a:custGeom>
              <a:avLst/>
              <a:gdLst>
                <a:gd name="T0" fmla="*/ 18 w 18"/>
                <a:gd name="T1" fmla="*/ 30 h 30"/>
                <a:gd name="T2" fmla="*/ 12 w 18"/>
                <a:gd name="T3" fmla="*/ 30 h 30"/>
                <a:gd name="T4" fmla="*/ 12 w 18"/>
                <a:gd name="T5" fmla="*/ 24 h 30"/>
                <a:gd name="T6" fmla="*/ 6 w 18"/>
                <a:gd name="T7" fmla="*/ 18 h 30"/>
                <a:gd name="T8" fmla="*/ 0 w 18"/>
                <a:gd name="T9" fmla="*/ 12 h 30"/>
                <a:gd name="T10" fmla="*/ 0 w 18"/>
                <a:gd name="T11" fmla="*/ 6 h 30"/>
                <a:gd name="T12" fmla="*/ 0 w 18"/>
                <a:gd name="T13" fmla="*/ 6 h 30"/>
                <a:gd name="T14" fmla="*/ 0 w 18"/>
                <a:gd name="T15" fmla="*/ 0 h 30"/>
                <a:gd name="T16" fmla="*/ 0 w 18"/>
                <a:gd name="T17" fmla="*/ 0 h 30"/>
                <a:gd name="T18" fmla="*/ 0 w 18"/>
                <a:gd name="T19" fmla="*/ 0 h 30"/>
                <a:gd name="T20" fmla="*/ 6 w 18"/>
                <a:gd name="T21" fmla="*/ 6 h 30"/>
                <a:gd name="T22" fmla="*/ 6 w 18"/>
                <a:gd name="T23" fmla="*/ 6 h 30"/>
                <a:gd name="T24" fmla="*/ 6 w 18"/>
                <a:gd name="T25" fmla="*/ 12 h 30"/>
                <a:gd name="T26" fmla="*/ 12 w 18"/>
                <a:gd name="T27" fmla="*/ 18 h 30"/>
                <a:gd name="T28" fmla="*/ 12 w 18"/>
                <a:gd name="T29" fmla="*/ 24 h 30"/>
                <a:gd name="T30" fmla="*/ 12 w 18"/>
                <a:gd name="T31" fmla="*/ 30 h 30"/>
                <a:gd name="T32" fmla="*/ 18 w 18"/>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30"/>
                <a:gd name="T53" fmla="*/ 18 w 1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30">
                  <a:moveTo>
                    <a:pt x="18" y="30"/>
                  </a:moveTo>
                  <a:lnTo>
                    <a:pt x="12" y="30"/>
                  </a:lnTo>
                  <a:lnTo>
                    <a:pt x="12" y="24"/>
                  </a:lnTo>
                  <a:lnTo>
                    <a:pt x="6" y="18"/>
                  </a:lnTo>
                  <a:lnTo>
                    <a:pt x="0" y="12"/>
                  </a:lnTo>
                  <a:lnTo>
                    <a:pt x="0" y="6"/>
                  </a:lnTo>
                  <a:lnTo>
                    <a:pt x="0" y="0"/>
                  </a:lnTo>
                  <a:lnTo>
                    <a:pt x="6" y="6"/>
                  </a:lnTo>
                  <a:lnTo>
                    <a:pt x="6" y="12"/>
                  </a:lnTo>
                  <a:lnTo>
                    <a:pt x="12" y="18"/>
                  </a:lnTo>
                  <a:lnTo>
                    <a:pt x="12" y="24"/>
                  </a:lnTo>
                  <a:lnTo>
                    <a:pt x="12" y="30"/>
                  </a:lnTo>
                  <a:lnTo>
                    <a:pt x="18"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61" name="Freeform 947"/>
            <p:cNvSpPr>
              <a:spLocks/>
            </p:cNvSpPr>
            <p:nvPr/>
          </p:nvSpPr>
          <p:spPr bwMode="auto">
            <a:xfrm>
              <a:off x="4236" y="2157"/>
              <a:ext cx="24" cy="41"/>
            </a:xfrm>
            <a:custGeom>
              <a:avLst/>
              <a:gdLst>
                <a:gd name="T0" fmla="*/ 0 w 24"/>
                <a:gd name="T1" fmla="*/ 41 h 41"/>
                <a:gd name="T2" fmla="*/ 0 w 24"/>
                <a:gd name="T3" fmla="*/ 41 h 41"/>
                <a:gd name="T4" fmla="*/ 0 w 24"/>
                <a:gd name="T5" fmla="*/ 35 h 41"/>
                <a:gd name="T6" fmla="*/ 0 w 24"/>
                <a:gd name="T7" fmla="*/ 29 h 41"/>
                <a:gd name="T8" fmla="*/ 6 w 24"/>
                <a:gd name="T9" fmla="*/ 23 h 41"/>
                <a:gd name="T10" fmla="*/ 12 w 24"/>
                <a:gd name="T11" fmla="*/ 11 h 41"/>
                <a:gd name="T12" fmla="*/ 18 w 24"/>
                <a:gd name="T13" fmla="*/ 5 h 41"/>
                <a:gd name="T14" fmla="*/ 24 w 24"/>
                <a:gd name="T15" fmla="*/ 0 h 41"/>
                <a:gd name="T16" fmla="*/ 24 w 24"/>
                <a:gd name="T17" fmla="*/ 0 h 41"/>
                <a:gd name="T18" fmla="*/ 24 w 24"/>
                <a:gd name="T19" fmla="*/ 0 h 41"/>
                <a:gd name="T20" fmla="*/ 24 w 24"/>
                <a:gd name="T21" fmla="*/ 5 h 41"/>
                <a:gd name="T22" fmla="*/ 18 w 24"/>
                <a:gd name="T23" fmla="*/ 17 h 41"/>
                <a:gd name="T24" fmla="*/ 12 w 24"/>
                <a:gd name="T25" fmla="*/ 23 h 41"/>
                <a:gd name="T26" fmla="*/ 6 w 24"/>
                <a:gd name="T27" fmla="*/ 29 h 41"/>
                <a:gd name="T28" fmla="*/ 6 w 24"/>
                <a:gd name="T29" fmla="*/ 35 h 41"/>
                <a:gd name="T30" fmla="*/ 0 w 24"/>
                <a:gd name="T31" fmla="*/ 41 h 41"/>
                <a:gd name="T32" fmla="*/ 0 w 24"/>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0" y="41"/>
                  </a:moveTo>
                  <a:lnTo>
                    <a:pt x="0" y="41"/>
                  </a:lnTo>
                  <a:lnTo>
                    <a:pt x="0" y="35"/>
                  </a:lnTo>
                  <a:lnTo>
                    <a:pt x="0" y="29"/>
                  </a:lnTo>
                  <a:lnTo>
                    <a:pt x="6" y="23"/>
                  </a:lnTo>
                  <a:lnTo>
                    <a:pt x="12" y="11"/>
                  </a:lnTo>
                  <a:lnTo>
                    <a:pt x="18" y="5"/>
                  </a:lnTo>
                  <a:lnTo>
                    <a:pt x="24" y="0"/>
                  </a:lnTo>
                  <a:lnTo>
                    <a:pt x="24" y="5"/>
                  </a:lnTo>
                  <a:lnTo>
                    <a:pt x="18" y="17"/>
                  </a:lnTo>
                  <a:lnTo>
                    <a:pt x="12" y="23"/>
                  </a:lnTo>
                  <a:lnTo>
                    <a:pt x="6" y="29"/>
                  </a:lnTo>
                  <a:lnTo>
                    <a:pt x="6" y="35"/>
                  </a:lnTo>
                  <a:lnTo>
                    <a:pt x="0"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62" name="Freeform 948"/>
            <p:cNvSpPr>
              <a:spLocks/>
            </p:cNvSpPr>
            <p:nvPr/>
          </p:nvSpPr>
          <p:spPr bwMode="auto">
            <a:xfrm>
              <a:off x="4212" y="2157"/>
              <a:ext cx="24" cy="35"/>
            </a:xfrm>
            <a:custGeom>
              <a:avLst/>
              <a:gdLst>
                <a:gd name="T0" fmla="*/ 0 w 24"/>
                <a:gd name="T1" fmla="*/ 35 h 35"/>
                <a:gd name="T2" fmla="*/ 0 w 24"/>
                <a:gd name="T3" fmla="*/ 35 h 35"/>
                <a:gd name="T4" fmla="*/ 6 w 24"/>
                <a:gd name="T5" fmla="*/ 29 h 35"/>
                <a:gd name="T6" fmla="*/ 6 w 24"/>
                <a:gd name="T7" fmla="*/ 23 h 35"/>
                <a:gd name="T8" fmla="*/ 6 w 24"/>
                <a:gd name="T9" fmla="*/ 17 h 35"/>
                <a:gd name="T10" fmla="*/ 12 w 24"/>
                <a:gd name="T11" fmla="*/ 11 h 35"/>
                <a:gd name="T12" fmla="*/ 18 w 24"/>
                <a:gd name="T13" fmla="*/ 5 h 35"/>
                <a:gd name="T14" fmla="*/ 24 w 24"/>
                <a:gd name="T15" fmla="*/ 5 h 35"/>
                <a:gd name="T16" fmla="*/ 24 w 24"/>
                <a:gd name="T17" fmla="*/ 0 h 35"/>
                <a:gd name="T18" fmla="*/ 24 w 24"/>
                <a:gd name="T19" fmla="*/ 5 h 35"/>
                <a:gd name="T20" fmla="*/ 24 w 24"/>
                <a:gd name="T21" fmla="*/ 11 h 35"/>
                <a:gd name="T22" fmla="*/ 18 w 24"/>
                <a:gd name="T23" fmla="*/ 17 h 35"/>
                <a:gd name="T24" fmla="*/ 12 w 24"/>
                <a:gd name="T25" fmla="*/ 23 h 35"/>
                <a:gd name="T26" fmla="*/ 12 w 24"/>
                <a:gd name="T27" fmla="*/ 29 h 35"/>
                <a:gd name="T28" fmla="*/ 6 w 24"/>
                <a:gd name="T29" fmla="*/ 29 h 35"/>
                <a:gd name="T30" fmla="*/ 6 w 24"/>
                <a:gd name="T31" fmla="*/ 35 h 35"/>
                <a:gd name="T32" fmla="*/ 0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0" y="35"/>
                  </a:moveTo>
                  <a:lnTo>
                    <a:pt x="0" y="35"/>
                  </a:lnTo>
                  <a:lnTo>
                    <a:pt x="6" y="29"/>
                  </a:lnTo>
                  <a:lnTo>
                    <a:pt x="6" y="23"/>
                  </a:lnTo>
                  <a:lnTo>
                    <a:pt x="6" y="17"/>
                  </a:lnTo>
                  <a:lnTo>
                    <a:pt x="12" y="11"/>
                  </a:lnTo>
                  <a:lnTo>
                    <a:pt x="18" y="5"/>
                  </a:lnTo>
                  <a:lnTo>
                    <a:pt x="24" y="5"/>
                  </a:lnTo>
                  <a:lnTo>
                    <a:pt x="24" y="0"/>
                  </a:lnTo>
                  <a:lnTo>
                    <a:pt x="24" y="5"/>
                  </a:lnTo>
                  <a:lnTo>
                    <a:pt x="24" y="11"/>
                  </a:lnTo>
                  <a:lnTo>
                    <a:pt x="18" y="17"/>
                  </a:lnTo>
                  <a:lnTo>
                    <a:pt x="12" y="23"/>
                  </a:lnTo>
                  <a:lnTo>
                    <a:pt x="12" y="29"/>
                  </a:lnTo>
                  <a:lnTo>
                    <a:pt x="6" y="29"/>
                  </a:lnTo>
                  <a:lnTo>
                    <a:pt x="6" y="35"/>
                  </a:lnTo>
                  <a:lnTo>
                    <a:pt x="0"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63" name="Freeform 949"/>
            <p:cNvSpPr>
              <a:spLocks/>
            </p:cNvSpPr>
            <p:nvPr/>
          </p:nvSpPr>
          <p:spPr bwMode="auto">
            <a:xfrm>
              <a:off x="4212" y="2127"/>
              <a:ext cx="24" cy="35"/>
            </a:xfrm>
            <a:custGeom>
              <a:avLst/>
              <a:gdLst>
                <a:gd name="T0" fmla="*/ 24 w 24"/>
                <a:gd name="T1" fmla="*/ 35 h 35"/>
                <a:gd name="T2" fmla="*/ 24 w 24"/>
                <a:gd name="T3" fmla="*/ 30 h 35"/>
                <a:gd name="T4" fmla="*/ 18 w 24"/>
                <a:gd name="T5" fmla="*/ 24 h 35"/>
                <a:gd name="T6" fmla="*/ 12 w 24"/>
                <a:gd name="T7" fmla="*/ 18 h 35"/>
                <a:gd name="T8" fmla="*/ 12 w 24"/>
                <a:gd name="T9" fmla="*/ 18 h 35"/>
                <a:gd name="T10" fmla="*/ 6 w 24"/>
                <a:gd name="T11" fmla="*/ 12 h 35"/>
                <a:gd name="T12" fmla="*/ 6 w 24"/>
                <a:gd name="T13" fmla="*/ 6 h 35"/>
                <a:gd name="T14" fmla="*/ 0 w 24"/>
                <a:gd name="T15" fmla="*/ 0 h 35"/>
                <a:gd name="T16" fmla="*/ 6 w 24"/>
                <a:gd name="T17" fmla="*/ 0 h 35"/>
                <a:gd name="T18" fmla="*/ 6 w 24"/>
                <a:gd name="T19" fmla="*/ 0 h 35"/>
                <a:gd name="T20" fmla="*/ 6 w 24"/>
                <a:gd name="T21" fmla="*/ 0 h 35"/>
                <a:gd name="T22" fmla="*/ 12 w 24"/>
                <a:gd name="T23" fmla="*/ 6 h 35"/>
                <a:gd name="T24" fmla="*/ 12 w 24"/>
                <a:gd name="T25" fmla="*/ 12 h 35"/>
                <a:gd name="T26" fmla="*/ 18 w 24"/>
                <a:gd name="T27" fmla="*/ 18 h 35"/>
                <a:gd name="T28" fmla="*/ 18 w 24"/>
                <a:gd name="T29" fmla="*/ 24 h 35"/>
                <a:gd name="T30" fmla="*/ 24 w 24"/>
                <a:gd name="T31" fmla="*/ 30 h 35"/>
                <a:gd name="T32" fmla="*/ 24 w 24"/>
                <a:gd name="T33" fmla="*/ 35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5"/>
                <a:gd name="T53" fmla="*/ 24 w 2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5">
                  <a:moveTo>
                    <a:pt x="24" y="35"/>
                  </a:moveTo>
                  <a:lnTo>
                    <a:pt x="24" y="30"/>
                  </a:lnTo>
                  <a:lnTo>
                    <a:pt x="18" y="24"/>
                  </a:lnTo>
                  <a:lnTo>
                    <a:pt x="12" y="18"/>
                  </a:lnTo>
                  <a:lnTo>
                    <a:pt x="6" y="12"/>
                  </a:lnTo>
                  <a:lnTo>
                    <a:pt x="6" y="6"/>
                  </a:lnTo>
                  <a:lnTo>
                    <a:pt x="0" y="0"/>
                  </a:lnTo>
                  <a:lnTo>
                    <a:pt x="6" y="0"/>
                  </a:lnTo>
                  <a:lnTo>
                    <a:pt x="12" y="6"/>
                  </a:lnTo>
                  <a:lnTo>
                    <a:pt x="12" y="12"/>
                  </a:lnTo>
                  <a:lnTo>
                    <a:pt x="18" y="18"/>
                  </a:lnTo>
                  <a:lnTo>
                    <a:pt x="18" y="24"/>
                  </a:lnTo>
                  <a:lnTo>
                    <a:pt x="24" y="30"/>
                  </a:lnTo>
                  <a:lnTo>
                    <a:pt x="24"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64" name="Freeform 950"/>
            <p:cNvSpPr>
              <a:spLocks/>
            </p:cNvSpPr>
            <p:nvPr/>
          </p:nvSpPr>
          <p:spPr bwMode="auto">
            <a:xfrm>
              <a:off x="5096" y="1636"/>
              <a:ext cx="89" cy="84"/>
            </a:xfrm>
            <a:custGeom>
              <a:avLst/>
              <a:gdLst>
                <a:gd name="T0" fmla="*/ 18 w 89"/>
                <a:gd name="T1" fmla="*/ 18 h 84"/>
                <a:gd name="T2" fmla="*/ 12 w 89"/>
                <a:gd name="T3" fmla="*/ 30 h 84"/>
                <a:gd name="T4" fmla="*/ 12 w 89"/>
                <a:gd name="T5" fmla="*/ 42 h 84"/>
                <a:gd name="T6" fmla="*/ 24 w 89"/>
                <a:gd name="T7" fmla="*/ 42 h 84"/>
                <a:gd name="T8" fmla="*/ 29 w 89"/>
                <a:gd name="T9" fmla="*/ 42 h 84"/>
                <a:gd name="T10" fmla="*/ 29 w 89"/>
                <a:gd name="T11" fmla="*/ 48 h 84"/>
                <a:gd name="T12" fmla="*/ 29 w 89"/>
                <a:gd name="T13" fmla="*/ 48 h 84"/>
                <a:gd name="T14" fmla="*/ 24 w 89"/>
                <a:gd name="T15" fmla="*/ 48 h 84"/>
                <a:gd name="T16" fmla="*/ 18 w 89"/>
                <a:gd name="T17" fmla="*/ 42 h 84"/>
                <a:gd name="T18" fmla="*/ 6 w 89"/>
                <a:gd name="T19" fmla="*/ 48 h 84"/>
                <a:gd name="T20" fmla="*/ 0 w 89"/>
                <a:gd name="T21" fmla="*/ 54 h 84"/>
                <a:gd name="T22" fmla="*/ 6 w 89"/>
                <a:gd name="T23" fmla="*/ 66 h 84"/>
                <a:gd name="T24" fmla="*/ 12 w 89"/>
                <a:gd name="T25" fmla="*/ 66 h 84"/>
                <a:gd name="T26" fmla="*/ 18 w 89"/>
                <a:gd name="T27" fmla="*/ 66 h 84"/>
                <a:gd name="T28" fmla="*/ 24 w 89"/>
                <a:gd name="T29" fmla="*/ 66 h 84"/>
                <a:gd name="T30" fmla="*/ 29 w 89"/>
                <a:gd name="T31" fmla="*/ 60 h 84"/>
                <a:gd name="T32" fmla="*/ 24 w 89"/>
                <a:gd name="T33" fmla="*/ 72 h 84"/>
                <a:gd name="T34" fmla="*/ 24 w 89"/>
                <a:gd name="T35" fmla="*/ 84 h 84"/>
                <a:gd name="T36" fmla="*/ 29 w 89"/>
                <a:gd name="T37" fmla="*/ 84 h 84"/>
                <a:gd name="T38" fmla="*/ 41 w 89"/>
                <a:gd name="T39" fmla="*/ 84 h 84"/>
                <a:gd name="T40" fmla="*/ 41 w 89"/>
                <a:gd name="T41" fmla="*/ 72 h 84"/>
                <a:gd name="T42" fmla="*/ 41 w 89"/>
                <a:gd name="T43" fmla="*/ 66 h 84"/>
                <a:gd name="T44" fmla="*/ 41 w 89"/>
                <a:gd name="T45" fmla="*/ 60 h 84"/>
                <a:gd name="T46" fmla="*/ 41 w 89"/>
                <a:gd name="T47" fmla="*/ 66 h 84"/>
                <a:gd name="T48" fmla="*/ 47 w 89"/>
                <a:gd name="T49" fmla="*/ 72 h 84"/>
                <a:gd name="T50" fmla="*/ 59 w 89"/>
                <a:gd name="T51" fmla="*/ 72 h 84"/>
                <a:gd name="T52" fmla="*/ 71 w 89"/>
                <a:gd name="T53" fmla="*/ 78 h 84"/>
                <a:gd name="T54" fmla="*/ 83 w 89"/>
                <a:gd name="T55" fmla="*/ 72 h 84"/>
                <a:gd name="T56" fmla="*/ 83 w 89"/>
                <a:gd name="T57" fmla="*/ 66 h 84"/>
                <a:gd name="T58" fmla="*/ 83 w 89"/>
                <a:gd name="T59" fmla="*/ 60 h 84"/>
                <a:gd name="T60" fmla="*/ 71 w 89"/>
                <a:gd name="T61" fmla="*/ 54 h 84"/>
                <a:gd name="T62" fmla="*/ 59 w 89"/>
                <a:gd name="T63" fmla="*/ 54 h 84"/>
                <a:gd name="T64" fmla="*/ 65 w 89"/>
                <a:gd name="T65" fmla="*/ 42 h 84"/>
                <a:gd name="T66" fmla="*/ 77 w 89"/>
                <a:gd name="T67" fmla="*/ 42 h 84"/>
                <a:gd name="T68" fmla="*/ 89 w 89"/>
                <a:gd name="T69" fmla="*/ 36 h 84"/>
                <a:gd name="T70" fmla="*/ 89 w 89"/>
                <a:gd name="T71" fmla="*/ 24 h 84"/>
                <a:gd name="T72" fmla="*/ 77 w 89"/>
                <a:gd name="T73" fmla="*/ 18 h 84"/>
                <a:gd name="T74" fmla="*/ 65 w 89"/>
                <a:gd name="T75" fmla="*/ 24 h 84"/>
                <a:gd name="T76" fmla="*/ 65 w 89"/>
                <a:gd name="T77" fmla="*/ 30 h 84"/>
                <a:gd name="T78" fmla="*/ 59 w 89"/>
                <a:gd name="T79" fmla="*/ 36 h 84"/>
                <a:gd name="T80" fmla="*/ 53 w 89"/>
                <a:gd name="T81" fmla="*/ 36 h 84"/>
                <a:gd name="T82" fmla="*/ 53 w 89"/>
                <a:gd name="T83" fmla="*/ 30 h 84"/>
                <a:gd name="T84" fmla="*/ 53 w 89"/>
                <a:gd name="T85" fmla="*/ 24 h 84"/>
                <a:gd name="T86" fmla="*/ 65 w 89"/>
                <a:gd name="T87" fmla="*/ 12 h 84"/>
                <a:gd name="T88" fmla="*/ 59 w 89"/>
                <a:gd name="T89" fmla="*/ 0 h 84"/>
                <a:gd name="T90" fmla="*/ 47 w 89"/>
                <a:gd name="T91" fmla="*/ 0 h 84"/>
                <a:gd name="T92" fmla="*/ 41 w 89"/>
                <a:gd name="T93" fmla="*/ 6 h 84"/>
                <a:gd name="T94" fmla="*/ 35 w 89"/>
                <a:gd name="T95" fmla="*/ 12 h 84"/>
                <a:gd name="T96" fmla="*/ 41 w 89"/>
                <a:gd name="T97" fmla="*/ 18 h 84"/>
                <a:gd name="T98" fmla="*/ 41 w 89"/>
                <a:gd name="T99" fmla="*/ 24 h 84"/>
                <a:gd name="T100" fmla="*/ 41 w 89"/>
                <a:gd name="T101" fmla="*/ 36 h 84"/>
                <a:gd name="T102" fmla="*/ 35 w 89"/>
                <a:gd name="T103" fmla="*/ 36 h 84"/>
                <a:gd name="T104" fmla="*/ 35 w 89"/>
                <a:gd name="T105" fmla="*/ 24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84"/>
                <a:gd name="T161" fmla="*/ 89 w 89"/>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84">
                  <a:moveTo>
                    <a:pt x="24" y="18"/>
                  </a:moveTo>
                  <a:lnTo>
                    <a:pt x="18" y="18"/>
                  </a:lnTo>
                  <a:lnTo>
                    <a:pt x="12" y="24"/>
                  </a:lnTo>
                  <a:lnTo>
                    <a:pt x="12" y="30"/>
                  </a:lnTo>
                  <a:lnTo>
                    <a:pt x="12" y="36"/>
                  </a:lnTo>
                  <a:lnTo>
                    <a:pt x="12" y="42"/>
                  </a:lnTo>
                  <a:lnTo>
                    <a:pt x="18" y="42"/>
                  </a:lnTo>
                  <a:lnTo>
                    <a:pt x="24" y="42"/>
                  </a:lnTo>
                  <a:lnTo>
                    <a:pt x="29" y="42"/>
                  </a:lnTo>
                  <a:lnTo>
                    <a:pt x="29" y="48"/>
                  </a:lnTo>
                  <a:lnTo>
                    <a:pt x="24" y="48"/>
                  </a:lnTo>
                  <a:lnTo>
                    <a:pt x="18" y="48"/>
                  </a:lnTo>
                  <a:lnTo>
                    <a:pt x="18" y="42"/>
                  </a:lnTo>
                  <a:lnTo>
                    <a:pt x="12" y="42"/>
                  </a:lnTo>
                  <a:lnTo>
                    <a:pt x="6" y="48"/>
                  </a:lnTo>
                  <a:lnTo>
                    <a:pt x="0" y="54"/>
                  </a:lnTo>
                  <a:lnTo>
                    <a:pt x="0" y="60"/>
                  </a:lnTo>
                  <a:lnTo>
                    <a:pt x="6" y="60"/>
                  </a:lnTo>
                  <a:lnTo>
                    <a:pt x="6" y="66"/>
                  </a:lnTo>
                  <a:lnTo>
                    <a:pt x="12" y="66"/>
                  </a:lnTo>
                  <a:lnTo>
                    <a:pt x="18" y="66"/>
                  </a:lnTo>
                  <a:lnTo>
                    <a:pt x="24" y="66"/>
                  </a:lnTo>
                  <a:lnTo>
                    <a:pt x="24" y="60"/>
                  </a:lnTo>
                  <a:lnTo>
                    <a:pt x="29" y="60"/>
                  </a:lnTo>
                  <a:lnTo>
                    <a:pt x="29" y="66"/>
                  </a:lnTo>
                  <a:lnTo>
                    <a:pt x="24" y="72"/>
                  </a:lnTo>
                  <a:lnTo>
                    <a:pt x="24" y="78"/>
                  </a:lnTo>
                  <a:lnTo>
                    <a:pt x="24" y="84"/>
                  </a:lnTo>
                  <a:lnTo>
                    <a:pt x="29" y="84"/>
                  </a:lnTo>
                  <a:lnTo>
                    <a:pt x="35" y="84"/>
                  </a:lnTo>
                  <a:lnTo>
                    <a:pt x="41" y="84"/>
                  </a:lnTo>
                  <a:lnTo>
                    <a:pt x="41" y="78"/>
                  </a:lnTo>
                  <a:lnTo>
                    <a:pt x="41" y="72"/>
                  </a:lnTo>
                  <a:lnTo>
                    <a:pt x="41" y="66"/>
                  </a:lnTo>
                  <a:lnTo>
                    <a:pt x="41" y="60"/>
                  </a:lnTo>
                  <a:lnTo>
                    <a:pt x="41" y="66"/>
                  </a:lnTo>
                  <a:lnTo>
                    <a:pt x="47" y="66"/>
                  </a:lnTo>
                  <a:lnTo>
                    <a:pt x="47" y="72"/>
                  </a:lnTo>
                  <a:lnTo>
                    <a:pt x="53" y="72"/>
                  </a:lnTo>
                  <a:lnTo>
                    <a:pt x="59" y="72"/>
                  </a:lnTo>
                  <a:lnTo>
                    <a:pt x="65" y="72"/>
                  </a:lnTo>
                  <a:lnTo>
                    <a:pt x="65" y="78"/>
                  </a:lnTo>
                  <a:lnTo>
                    <a:pt x="71" y="78"/>
                  </a:lnTo>
                  <a:lnTo>
                    <a:pt x="77" y="78"/>
                  </a:lnTo>
                  <a:lnTo>
                    <a:pt x="77" y="72"/>
                  </a:lnTo>
                  <a:lnTo>
                    <a:pt x="83" y="72"/>
                  </a:lnTo>
                  <a:lnTo>
                    <a:pt x="83" y="66"/>
                  </a:lnTo>
                  <a:lnTo>
                    <a:pt x="83" y="60"/>
                  </a:lnTo>
                  <a:lnTo>
                    <a:pt x="77" y="54"/>
                  </a:lnTo>
                  <a:lnTo>
                    <a:pt x="71" y="54"/>
                  </a:lnTo>
                  <a:lnTo>
                    <a:pt x="65" y="54"/>
                  </a:lnTo>
                  <a:lnTo>
                    <a:pt x="59" y="54"/>
                  </a:lnTo>
                  <a:lnTo>
                    <a:pt x="59" y="48"/>
                  </a:lnTo>
                  <a:lnTo>
                    <a:pt x="65" y="48"/>
                  </a:lnTo>
                  <a:lnTo>
                    <a:pt x="65" y="42"/>
                  </a:lnTo>
                  <a:lnTo>
                    <a:pt x="71" y="42"/>
                  </a:lnTo>
                  <a:lnTo>
                    <a:pt x="77" y="42"/>
                  </a:lnTo>
                  <a:lnTo>
                    <a:pt x="83" y="36"/>
                  </a:lnTo>
                  <a:lnTo>
                    <a:pt x="89" y="36"/>
                  </a:lnTo>
                  <a:lnTo>
                    <a:pt x="89" y="30"/>
                  </a:lnTo>
                  <a:lnTo>
                    <a:pt x="89" y="24"/>
                  </a:lnTo>
                  <a:lnTo>
                    <a:pt x="83" y="18"/>
                  </a:lnTo>
                  <a:lnTo>
                    <a:pt x="77" y="18"/>
                  </a:lnTo>
                  <a:lnTo>
                    <a:pt x="71" y="18"/>
                  </a:lnTo>
                  <a:lnTo>
                    <a:pt x="65" y="24"/>
                  </a:lnTo>
                  <a:lnTo>
                    <a:pt x="65" y="30"/>
                  </a:lnTo>
                  <a:lnTo>
                    <a:pt x="65" y="36"/>
                  </a:lnTo>
                  <a:lnTo>
                    <a:pt x="59" y="36"/>
                  </a:lnTo>
                  <a:lnTo>
                    <a:pt x="53" y="42"/>
                  </a:lnTo>
                  <a:lnTo>
                    <a:pt x="53" y="36"/>
                  </a:lnTo>
                  <a:lnTo>
                    <a:pt x="47" y="36"/>
                  </a:lnTo>
                  <a:lnTo>
                    <a:pt x="53" y="30"/>
                  </a:lnTo>
                  <a:lnTo>
                    <a:pt x="53" y="24"/>
                  </a:lnTo>
                  <a:lnTo>
                    <a:pt x="59" y="18"/>
                  </a:lnTo>
                  <a:lnTo>
                    <a:pt x="65" y="12"/>
                  </a:lnTo>
                  <a:lnTo>
                    <a:pt x="59" y="6"/>
                  </a:lnTo>
                  <a:lnTo>
                    <a:pt x="59" y="0"/>
                  </a:lnTo>
                  <a:lnTo>
                    <a:pt x="53" y="0"/>
                  </a:lnTo>
                  <a:lnTo>
                    <a:pt x="47" y="0"/>
                  </a:lnTo>
                  <a:lnTo>
                    <a:pt x="41" y="0"/>
                  </a:lnTo>
                  <a:lnTo>
                    <a:pt x="41" y="6"/>
                  </a:lnTo>
                  <a:lnTo>
                    <a:pt x="35" y="6"/>
                  </a:lnTo>
                  <a:lnTo>
                    <a:pt x="35" y="12"/>
                  </a:lnTo>
                  <a:lnTo>
                    <a:pt x="41" y="18"/>
                  </a:lnTo>
                  <a:lnTo>
                    <a:pt x="41" y="24"/>
                  </a:lnTo>
                  <a:lnTo>
                    <a:pt x="41" y="30"/>
                  </a:lnTo>
                  <a:lnTo>
                    <a:pt x="41" y="36"/>
                  </a:lnTo>
                  <a:lnTo>
                    <a:pt x="35" y="36"/>
                  </a:lnTo>
                  <a:lnTo>
                    <a:pt x="35" y="30"/>
                  </a:lnTo>
                  <a:lnTo>
                    <a:pt x="35" y="24"/>
                  </a:lnTo>
                  <a:lnTo>
                    <a:pt x="29" y="18"/>
                  </a:lnTo>
                  <a:lnTo>
                    <a:pt x="24" y="18"/>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65" name="Freeform 951"/>
            <p:cNvSpPr>
              <a:spLocks/>
            </p:cNvSpPr>
            <p:nvPr/>
          </p:nvSpPr>
          <p:spPr bwMode="auto">
            <a:xfrm>
              <a:off x="5036" y="1750"/>
              <a:ext cx="89" cy="155"/>
            </a:xfrm>
            <a:custGeom>
              <a:avLst/>
              <a:gdLst>
                <a:gd name="T0" fmla="*/ 89 w 89"/>
                <a:gd name="T1" fmla="*/ 0 h 155"/>
                <a:gd name="T2" fmla="*/ 84 w 89"/>
                <a:gd name="T3" fmla="*/ 12 h 155"/>
                <a:gd name="T4" fmla="*/ 72 w 89"/>
                <a:gd name="T5" fmla="*/ 18 h 155"/>
                <a:gd name="T6" fmla="*/ 66 w 89"/>
                <a:gd name="T7" fmla="*/ 24 h 155"/>
                <a:gd name="T8" fmla="*/ 54 w 89"/>
                <a:gd name="T9" fmla="*/ 30 h 155"/>
                <a:gd name="T10" fmla="*/ 48 w 89"/>
                <a:gd name="T11" fmla="*/ 36 h 155"/>
                <a:gd name="T12" fmla="*/ 36 w 89"/>
                <a:gd name="T13" fmla="*/ 36 h 155"/>
                <a:gd name="T14" fmla="*/ 30 w 89"/>
                <a:gd name="T15" fmla="*/ 42 h 155"/>
                <a:gd name="T16" fmla="*/ 18 w 89"/>
                <a:gd name="T17" fmla="*/ 42 h 155"/>
                <a:gd name="T18" fmla="*/ 18 w 89"/>
                <a:gd name="T19" fmla="*/ 42 h 155"/>
                <a:gd name="T20" fmla="*/ 18 w 89"/>
                <a:gd name="T21" fmla="*/ 48 h 155"/>
                <a:gd name="T22" fmla="*/ 18 w 89"/>
                <a:gd name="T23" fmla="*/ 54 h 155"/>
                <a:gd name="T24" fmla="*/ 18 w 89"/>
                <a:gd name="T25" fmla="*/ 54 h 155"/>
                <a:gd name="T26" fmla="*/ 12 w 89"/>
                <a:gd name="T27" fmla="*/ 60 h 155"/>
                <a:gd name="T28" fmla="*/ 12 w 89"/>
                <a:gd name="T29" fmla="*/ 66 h 155"/>
                <a:gd name="T30" fmla="*/ 6 w 89"/>
                <a:gd name="T31" fmla="*/ 66 h 155"/>
                <a:gd name="T32" fmla="*/ 0 w 89"/>
                <a:gd name="T33" fmla="*/ 72 h 155"/>
                <a:gd name="T34" fmla="*/ 6 w 89"/>
                <a:gd name="T35" fmla="*/ 84 h 155"/>
                <a:gd name="T36" fmla="*/ 12 w 89"/>
                <a:gd name="T37" fmla="*/ 96 h 155"/>
                <a:gd name="T38" fmla="*/ 12 w 89"/>
                <a:gd name="T39" fmla="*/ 108 h 155"/>
                <a:gd name="T40" fmla="*/ 6 w 89"/>
                <a:gd name="T41" fmla="*/ 114 h 155"/>
                <a:gd name="T42" fmla="*/ 12 w 89"/>
                <a:gd name="T43" fmla="*/ 120 h 155"/>
                <a:gd name="T44" fmla="*/ 18 w 89"/>
                <a:gd name="T45" fmla="*/ 120 h 155"/>
                <a:gd name="T46" fmla="*/ 24 w 89"/>
                <a:gd name="T47" fmla="*/ 125 h 155"/>
                <a:gd name="T48" fmla="*/ 30 w 89"/>
                <a:gd name="T49" fmla="*/ 125 h 155"/>
                <a:gd name="T50" fmla="*/ 30 w 89"/>
                <a:gd name="T51" fmla="*/ 131 h 155"/>
                <a:gd name="T52" fmla="*/ 36 w 89"/>
                <a:gd name="T53" fmla="*/ 137 h 155"/>
                <a:gd name="T54" fmla="*/ 42 w 89"/>
                <a:gd name="T55" fmla="*/ 143 h 155"/>
                <a:gd name="T56" fmla="*/ 42 w 89"/>
                <a:gd name="T57" fmla="*/ 155 h 155"/>
                <a:gd name="T58" fmla="*/ 48 w 89"/>
                <a:gd name="T59" fmla="*/ 149 h 155"/>
                <a:gd name="T60" fmla="*/ 48 w 89"/>
                <a:gd name="T61" fmla="*/ 143 h 155"/>
                <a:gd name="T62" fmla="*/ 54 w 89"/>
                <a:gd name="T63" fmla="*/ 137 h 155"/>
                <a:gd name="T64" fmla="*/ 60 w 89"/>
                <a:gd name="T65" fmla="*/ 131 h 155"/>
                <a:gd name="T66" fmla="*/ 60 w 89"/>
                <a:gd name="T67" fmla="*/ 125 h 155"/>
                <a:gd name="T68" fmla="*/ 66 w 89"/>
                <a:gd name="T69" fmla="*/ 125 h 155"/>
                <a:gd name="T70" fmla="*/ 78 w 89"/>
                <a:gd name="T71" fmla="*/ 120 h 155"/>
                <a:gd name="T72" fmla="*/ 84 w 89"/>
                <a:gd name="T73" fmla="*/ 120 h 155"/>
                <a:gd name="T74" fmla="*/ 78 w 89"/>
                <a:gd name="T75" fmla="*/ 114 h 155"/>
                <a:gd name="T76" fmla="*/ 78 w 89"/>
                <a:gd name="T77" fmla="*/ 102 h 155"/>
                <a:gd name="T78" fmla="*/ 78 w 89"/>
                <a:gd name="T79" fmla="*/ 96 h 155"/>
                <a:gd name="T80" fmla="*/ 84 w 89"/>
                <a:gd name="T81" fmla="*/ 84 h 155"/>
                <a:gd name="T82" fmla="*/ 78 w 89"/>
                <a:gd name="T83" fmla="*/ 66 h 155"/>
                <a:gd name="T84" fmla="*/ 78 w 89"/>
                <a:gd name="T85" fmla="*/ 54 h 155"/>
                <a:gd name="T86" fmla="*/ 78 w 89"/>
                <a:gd name="T87" fmla="*/ 36 h 155"/>
                <a:gd name="T88" fmla="*/ 78 w 89"/>
                <a:gd name="T89" fmla="*/ 24 h 155"/>
                <a:gd name="T90" fmla="*/ 84 w 89"/>
                <a:gd name="T91" fmla="*/ 18 h 155"/>
                <a:gd name="T92" fmla="*/ 84 w 89"/>
                <a:gd name="T93" fmla="*/ 12 h 155"/>
                <a:gd name="T94" fmla="*/ 89 w 89"/>
                <a:gd name="T95" fmla="*/ 6 h 155"/>
                <a:gd name="T96" fmla="*/ 89 w 89"/>
                <a:gd name="T97" fmla="*/ 6 h 155"/>
                <a:gd name="T98" fmla="*/ 89 w 89"/>
                <a:gd name="T99" fmla="*/ 6 h 155"/>
                <a:gd name="T100" fmla="*/ 89 w 89"/>
                <a:gd name="T101" fmla="*/ 6 h 155"/>
                <a:gd name="T102" fmla="*/ 89 w 89"/>
                <a:gd name="T103" fmla="*/ 0 h 155"/>
                <a:gd name="T104" fmla="*/ 89 w 89"/>
                <a:gd name="T105" fmla="*/ 0 h 155"/>
                <a:gd name="T106" fmla="*/ 89 w 89"/>
                <a:gd name="T107" fmla="*/ 0 h 1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9"/>
                <a:gd name="T163" fmla="*/ 0 h 155"/>
                <a:gd name="T164" fmla="*/ 89 w 89"/>
                <a:gd name="T165" fmla="*/ 155 h 1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9" h="155">
                  <a:moveTo>
                    <a:pt x="89" y="0"/>
                  </a:moveTo>
                  <a:lnTo>
                    <a:pt x="84" y="12"/>
                  </a:lnTo>
                  <a:lnTo>
                    <a:pt x="72" y="18"/>
                  </a:lnTo>
                  <a:lnTo>
                    <a:pt x="66" y="24"/>
                  </a:lnTo>
                  <a:lnTo>
                    <a:pt x="54" y="30"/>
                  </a:lnTo>
                  <a:lnTo>
                    <a:pt x="48" y="36"/>
                  </a:lnTo>
                  <a:lnTo>
                    <a:pt x="36" y="36"/>
                  </a:lnTo>
                  <a:lnTo>
                    <a:pt x="30" y="42"/>
                  </a:lnTo>
                  <a:lnTo>
                    <a:pt x="18" y="42"/>
                  </a:lnTo>
                  <a:lnTo>
                    <a:pt x="18" y="48"/>
                  </a:lnTo>
                  <a:lnTo>
                    <a:pt x="18" y="54"/>
                  </a:lnTo>
                  <a:lnTo>
                    <a:pt x="12" y="60"/>
                  </a:lnTo>
                  <a:lnTo>
                    <a:pt x="12" y="66"/>
                  </a:lnTo>
                  <a:lnTo>
                    <a:pt x="6" y="66"/>
                  </a:lnTo>
                  <a:lnTo>
                    <a:pt x="0" y="72"/>
                  </a:lnTo>
                  <a:lnTo>
                    <a:pt x="6" y="84"/>
                  </a:lnTo>
                  <a:lnTo>
                    <a:pt x="12" y="96"/>
                  </a:lnTo>
                  <a:lnTo>
                    <a:pt x="12" y="108"/>
                  </a:lnTo>
                  <a:lnTo>
                    <a:pt x="6" y="114"/>
                  </a:lnTo>
                  <a:lnTo>
                    <a:pt x="12" y="120"/>
                  </a:lnTo>
                  <a:lnTo>
                    <a:pt x="18" y="120"/>
                  </a:lnTo>
                  <a:lnTo>
                    <a:pt x="24" y="125"/>
                  </a:lnTo>
                  <a:lnTo>
                    <a:pt x="30" y="125"/>
                  </a:lnTo>
                  <a:lnTo>
                    <a:pt x="30" y="131"/>
                  </a:lnTo>
                  <a:lnTo>
                    <a:pt x="36" y="137"/>
                  </a:lnTo>
                  <a:lnTo>
                    <a:pt x="42" y="143"/>
                  </a:lnTo>
                  <a:lnTo>
                    <a:pt x="42" y="155"/>
                  </a:lnTo>
                  <a:lnTo>
                    <a:pt x="48" y="149"/>
                  </a:lnTo>
                  <a:lnTo>
                    <a:pt x="48" y="143"/>
                  </a:lnTo>
                  <a:lnTo>
                    <a:pt x="54" y="137"/>
                  </a:lnTo>
                  <a:lnTo>
                    <a:pt x="60" y="131"/>
                  </a:lnTo>
                  <a:lnTo>
                    <a:pt x="60" y="125"/>
                  </a:lnTo>
                  <a:lnTo>
                    <a:pt x="66" y="125"/>
                  </a:lnTo>
                  <a:lnTo>
                    <a:pt x="78" y="120"/>
                  </a:lnTo>
                  <a:lnTo>
                    <a:pt x="84" y="120"/>
                  </a:lnTo>
                  <a:lnTo>
                    <a:pt x="78" y="114"/>
                  </a:lnTo>
                  <a:lnTo>
                    <a:pt x="78" y="102"/>
                  </a:lnTo>
                  <a:lnTo>
                    <a:pt x="78" y="96"/>
                  </a:lnTo>
                  <a:lnTo>
                    <a:pt x="84" y="84"/>
                  </a:lnTo>
                  <a:lnTo>
                    <a:pt x="78" y="66"/>
                  </a:lnTo>
                  <a:lnTo>
                    <a:pt x="78" y="54"/>
                  </a:lnTo>
                  <a:lnTo>
                    <a:pt x="78" y="36"/>
                  </a:lnTo>
                  <a:lnTo>
                    <a:pt x="78" y="24"/>
                  </a:lnTo>
                  <a:lnTo>
                    <a:pt x="84" y="18"/>
                  </a:lnTo>
                  <a:lnTo>
                    <a:pt x="84" y="12"/>
                  </a:lnTo>
                  <a:lnTo>
                    <a:pt x="89" y="6"/>
                  </a:lnTo>
                  <a:lnTo>
                    <a:pt x="89"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66" name="Freeform 952"/>
            <p:cNvSpPr>
              <a:spLocks/>
            </p:cNvSpPr>
            <p:nvPr/>
          </p:nvSpPr>
          <p:spPr bwMode="auto">
            <a:xfrm>
              <a:off x="5263" y="1714"/>
              <a:ext cx="167" cy="126"/>
            </a:xfrm>
            <a:custGeom>
              <a:avLst/>
              <a:gdLst>
                <a:gd name="T0" fmla="*/ 77 w 167"/>
                <a:gd name="T1" fmla="*/ 0 h 126"/>
                <a:gd name="T2" fmla="*/ 71 w 167"/>
                <a:gd name="T3" fmla="*/ 0 h 126"/>
                <a:gd name="T4" fmla="*/ 66 w 167"/>
                <a:gd name="T5" fmla="*/ 0 h 126"/>
                <a:gd name="T6" fmla="*/ 54 w 167"/>
                <a:gd name="T7" fmla="*/ 6 h 126"/>
                <a:gd name="T8" fmla="*/ 48 w 167"/>
                <a:gd name="T9" fmla="*/ 6 h 126"/>
                <a:gd name="T10" fmla="*/ 36 w 167"/>
                <a:gd name="T11" fmla="*/ 12 h 126"/>
                <a:gd name="T12" fmla="*/ 30 w 167"/>
                <a:gd name="T13" fmla="*/ 12 h 126"/>
                <a:gd name="T14" fmla="*/ 18 w 167"/>
                <a:gd name="T15" fmla="*/ 18 h 126"/>
                <a:gd name="T16" fmla="*/ 12 w 167"/>
                <a:gd name="T17" fmla="*/ 18 h 126"/>
                <a:gd name="T18" fmla="*/ 6 w 167"/>
                <a:gd name="T19" fmla="*/ 18 h 126"/>
                <a:gd name="T20" fmla="*/ 6 w 167"/>
                <a:gd name="T21" fmla="*/ 12 h 126"/>
                <a:gd name="T22" fmla="*/ 0 w 167"/>
                <a:gd name="T23" fmla="*/ 12 h 126"/>
                <a:gd name="T24" fmla="*/ 0 w 167"/>
                <a:gd name="T25" fmla="*/ 12 h 126"/>
                <a:gd name="T26" fmla="*/ 12 w 167"/>
                <a:gd name="T27" fmla="*/ 18 h 126"/>
                <a:gd name="T28" fmla="*/ 18 w 167"/>
                <a:gd name="T29" fmla="*/ 30 h 126"/>
                <a:gd name="T30" fmla="*/ 24 w 167"/>
                <a:gd name="T31" fmla="*/ 36 h 126"/>
                <a:gd name="T32" fmla="*/ 30 w 167"/>
                <a:gd name="T33" fmla="*/ 48 h 126"/>
                <a:gd name="T34" fmla="*/ 36 w 167"/>
                <a:gd name="T35" fmla="*/ 60 h 126"/>
                <a:gd name="T36" fmla="*/ 42 w 167"/>
                <a:gd name="T37" fmla="*/ 66 h 126"/>
                <a:gd name="T38" fmla="*/ 48 w 167"/>
                <a:gd name="T39" fmla="*/ 84 h 126"/>
                <a:gd name="T40" fmla="*/ 48 w 167"/>
                <a:gd name="T41" fmla="*/ 96 h 126"/>
                <a:gd name="T42" fmla="*/ 54 w 167"/>
                <a:gd name="T43" fmla="*/ 96 h 126"/>
                <a:gd name="T44" fmla="*/ 60 w 167"/>
                <a:gd name="T45" fmla="*/ 96 h 126"/>
                <a:gd name="T46" fmla="*/ 66 w 167"/>
                <a:gd name="T47" fmla="*/ 96 h 126"/>
                <a:gd name="T48" fmla="*/ 71 w 167"/>
                <a:gd name="T49" fmla="*/ 102 h 126"/>
                <a:gd name="T50" fmla="*/ 77 w 167"/>
                <a:gd name="T51" fmla="*/ 108 h 126"/>
                <a:gd name="T52" fmla="*/ 83 w 167"/>
                <a:gd name="T53" fmla="*/ 114 h 126"/>
                <a:gd name="T54" fmla="*/ 89 w 167"/>
                <a:gd name="T55" fmla="*/ 120 h 126"/>
                <a:gd name="T56" fmla="*/ 89 w 167"/>
                <a:gd name="T57" fmla="*/ 126 h 126"/>
                <a:gd name="T58" fmla="*/ 95 w 167"/>
                <a:gd name="T59" fmla="*/ 120 h 126"/>
                <a:gd name="T60" fmla="*/ 101 w 167"/>
                <a:gd name="T61" fmla="*/ 120 h 126"/>
                <a:gd name="T62" fmla="*/ 107 w 167"/>
                <a:gd name="T63" fmla="*/ 114 h 126"/>
                <a:gd name="T64" fmla="*/ 119 w 167"/>
                <a:gd name="T65" fmla="*/ 114 h 126"/>
                <a:gd name="T66" fmla="*/ 131 w 167"/>
                <a:gd name="T67" fmla="*/ 114 h 126"/>
                <a:gd name="T68" fmla="*/ 143 w 167"/>
                <a:gd name="T69" fmla="*/ 114 h 126"/>
                <a:gd name="T70" fmla="*/ 155 w 167"/>
                <a:gd name="T71" fmla="*/ 114 h 126"/>
                <a:gd name="T72" fmla="*/ 167 w 167"/>
                <a:gd name="T73" fmla="*/ 120 h 126"/>
                <a:gd name="T74" fmla="*/ 161 w 167"/>
                <a:gd name="T75" fmla="*/ 114 h 126"/>
                <a:gd name="T76" fmla="*/ 161 w 167"/>
                <a:gd name="T77" fmla="*/ 108 h 126"/>
                <a:gd name="T78" fmla="*/ 155 w 167"/>
                <a:gd name="T79" fmla="*/ 102 h 126"/>
                <a:gd name="T80" fmla="*/ 155 w 167"/>
                <a:gd name="T81" fmla="*/ 96 h 126"/>
                <a:gd name="T82" fmla="*/ 149 w 167"/>
                <a:gd name="T83" fmla="*/ 84 h 126"/>
                <a:gd name="T84" fmla="*/ 155 w 167"/>
                <a:gd name="T85" fmla="*/ 78 h 126"/>
                <a:gd name="T86" fmla="*/ 155 w 167"/>
                <a:gd name="T87" fmla="*/ 66 h 126"/>
                <a:gd name="T88" fmla="*/ 161 w 167"/>
                <a:gd name="T89" fmla="*/ 54 h 126"/>
                <a:gd name="T90" fmla="*/ 155 w 167"/>
                <a:gd name="T91" fmla="*/ 48 h 126"/>
                <a:gd name="T92" fmla="*/ 143 w 167"/>
                <a:gd name="T93" fmla="*/ 48 h 126"/>
                <a:gd name="T94" fmla="*/ 137 w 167"/>
                <a:gd name="T95" fmla="*/ 48 h 126"/>
                <a:gd name="T96" fmla="*/ 131 w 167"/>
                <a:gd name="T97" fmla="*/ 42 h 126"/>
                <a:gd name="T98" fmla="*/ 125 w 167"/>
                <a:gd name="T99" fmla="*/ 36 h 126"/>
                <a:gd name="T100" fmla="*/ 119 w 167"/>
                <a:gd name="T101" fmla="*/ 30 h 126"/>
                <a:gd name="T102" fmla="*/ 119 w 167"/>
                <a:gd name="T103" fmla="*/ 18 h 126"/>
                <a:gd name="T104" fmla="*/ 119 w 167"/>
                <a:gd name="T105" fmla="*/ 6 h 126"/>
                <a:gd name="T106" fmla="*/ 113 w 167"/>
                <a:gd name="T107" fmla="*/ 6 h 126"/>
                <a:gd name="T108" fmla="*/ 107 w 167"/>
                <a:gd name="T109" fmla="*/ 6 h 126"/>
                <a:gd name="T110" fmla="*/ 101 w 167"/>
                <a:gd name="T111" fmla="*/ 6 h 126"/>
                <a:gd name="T112" fmla="*/ 95 w 167"/>
                <a:gd name="T113" fmla="*/ 6 h 126"/>
                <a:gd name="T114" fmla="*/ 95 w 167"/>
                <a:gd name="T115" fmla="*/ 6 h 126"/>
                <a:gd name="T116" fmla="*/ 89 w 167"/>
                <a:gd name="T117" fmla="*/ 6 h 126"/>
                <a:gd name="T118" fmla="*/ 83 w 167"/>
                <a:gd name="T119" fmla="*/ 0 h 126"/>
                <a:gd name="T120" fmla="*/ 77 w 167"/>
                <a:gd name="T121" fmla="*/ 0 h 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7"/>
                <a:gd name="T184" fmla="*/ 0 h 126"/>
                <a:gd name="T185" fmla="*/ 167 w 167"/>
                <a:gd name="T186" fmla="*/ 126 h 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7" h="126">
                  <a:moveTo>
                    <a:pt x="77" y="0"/>
                  </a:moveTo>
                  <a:lnTo>
                    <a:pt x="71" y="0"/>
                  </a:lnTo>
                  <a:lnTo>
                    <a:pt x="66" y="0"/>
                  </a:lnTo>
                  <a:lnTo>
                    <a:pt x="54" y="6"/>
                  </a:lnTo>
                  <a:lnTo>
                    <a:pt x="48" y="6"/>
                  </a:lnTo>
                  <a:lnTo>
                    <a:pt x="36" y="12"/>
                  </a:lnTo>
                  <a:lnTo>
                    <a:pt x="30" y="12"/>
                  </a:lnTo>
                  <a:lnTo>
                    <a:pt x="18" y="18"/>
                  </a:lnTo>
                  <a:lnTo>
                    <a:pt x="12" y="18"/>
                  </a:lnTo>
                  <a:lnTo>
                    <a:pt x="6" y="18"/>
                  </a:lnTo>
                  <a:lnTo>
                    <a:pt x="6" y="12"/>
                  </a:lnTo>
                  <a:lnTo>
                    <a:pt x="0" y="12"/>
                  </a:lnTo>
                  <a:lnTo>
                    <a:pt x="12" y="18"/>
                  </a:lnTo>
                  <a:lnTo>
                    <a:pt x="18" y="30"/>
                  </a:lnTo>
                  <a:lnTo>
                    <a:pt x="24" y="36"/>
                  </a:lnTo>
                  <a:lnTo>
                    <a:pt x="30" y="48"/>
                  </a:lnTo>
                  <a:lnTo>
                    <a:pt x="36" y="60"/>
                  </a:lnTo>
                  <a:lnTo>
                    <a:pt x="42" y="66"/>
                  </a:lnTo>
                  <a:lnTo>
                    <a:pt x="48" y="84"/>
                  </a:lnTo>
                  <a:lnTo>
                    <a:pt x="48" y="96"/>
                  </a:lnTo>
                  <a:lnTo>
                    <a:pt x="54" y="96"/>
                  </a:lnTo>
                  <a:lnTo>
                    <a:pt x="60" y="96"/>
                  </a:lnTo>
                  <a:lnTo>
                    <a:pt x="66" y="96"/>
                  </a:lnTo>
                  <a:lnTo>
                    <a:pt x="71" y="102"/>
                  </a:lnTo>
                  <a:lnTo>
                    <a:pt x="77" y="108"/>
                  </a:lnTo>
                  <a:lnTo>
                    <a:pt x="83" y="114"/>
                  </a:lnTo>
                  <a:lnTo>
                    <a:pt x="89" y="120"/>
                  </a:lnTo>
                  <a:lnTo>
                    <a:pt x="89" y="126"/>
                  </a:lnTo>
                  <a:lnTo>
                    <a:pt x="95" y="120"/>
                  </a:lnTo>
                  <a:lnTo>
                    <a:pt x="101" y="120"/>
                  </a:lnTo>
                  <a:lnTo>
                    <a:pt x="107" y="114"/>
                  </a:lnTo>
                  <a:lnTo>
                    <a:pt x="119" y="114"/>
                  </a:lnTo>
                  <a:lnTo>
                    <a:pt x="131" y="114"/>
                  </a:lnTo>
                  <a:lnTo>
                    <a:pt x="143" y="114"/>
                  </a:lnTo>
                  <a:lnTo>
                    <a:pt x="155" y="114"/>
                  </a:lnTo>
                  <a:lnTo>
                    <a:pt x="167" y="120"/>
                  </a:lnTo>
                  <a:lnTo>
                    <a:pt x="161" y="114"/>
                  </a:lnTo>
                  <a:lnTo>
                    <a:pt x="161" y="108"/>
                  </a:lnTo>
                  <a:lnTo>
                    <a:pt x="155" y="102"/>
                  </a:lnTo>
                  <a:lnTo>
                    <a:pt x="155" y="96"/>
                  </a:lnTo>
                  <a:lnTo>
                    <a:pt x="149" y="84"/>
                  </a:lnTo>
                  <a:lnTo>
                    <a:pt x="155" y="78"/>
                  </a:lnTo>
                  <a:lnTo>
                    <a:pt x="155" y="66"/>
                  </a:lnTo>
                  <a:lnTo>
                    <a:pt x="161" y="54"/>
                  </a:lnTo>
                  <a:lnTo>
                    <a:pt x="155" y="48"/>
                  </a:lnTo>
                  <a:lnTo>
                    <a:pt x="143" y="48"/>
                  </a:lnTo>
                  <a:lnTo>
                    <a:pt x="137" y="48"/>
                  </a:lnTo>
                  <a:lnTo>
                    <a:pt x="131" y="42"/>
                  </a:lnTo>
                  <a:lnTo>
                    <a:pt x="125" y="36"/>
                  </a:lnTo>
                  <a:lnTo>
                    <a:pt x="119" y="30"/>
                  </a:lnTo>
                  <a:lnTo>
                    <a:pt x="119" y="18"/>
                  </a:lnTo>
                  <a:lnTo>
                    <a:pt x="119" y="6"/>
                  </a:lnTo>
                  <a:lnTo>
                    <a:pt x="113" y="6"/>
                  </a:lnTo>
                  <a:lnTo>
                    <a:pt x="107" y="6"/>
                  </a:lnTo>
                  <a:lnTo>
                    <a:pt x="101" y="6"/>
                  </a:lnTo>
                  <a:lnTo>
                    <a:pt x="95" y="6"/>
                  </a:lnTo>
                  <a:lnTo>
                    <a:pt x="89" y="6"/>
                  </a:lnTo>
                  <a:lnTo>
                    <a:pt x="83" y="0"/>
                  </a:lnTo>
                  <a:lnTo>
                    <a:pt x="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67" name="Freeform 953"/>
            <p:cNvSpPr>
              <a:spLocks/>
            </p:cNvSpPr>
            <p:nvPr/>
          </p:nvSpPr>
          <p:spPr bwMode="auto">
            <a:xfrm>
              <a:off x="5179" y="1523"/>
              <a:ext cx="144" cy="179"/>
            </a:xfrm>
            <a:custGeom>
              <a:avLst/>
              <a:gdLst>
                <a:gd name="T0" fmla="*/ 120 w 144"/>
                <a:gd name="T1" fmla="*/ 83 h 179"/>
                <a:gd name="T2" fmla="*/ 102 w 144"/>
                <a:gd name="T3" fmla="*/ 89 h 179"/>
                <a:gd name="T4" fmla="*/ 78 w 144"/>
                <a:gd name="T5" fmla="*/ 95 h 179"/>
                <a:gd name="T6" fmla="*/ 54 w 144"/>
                <a:gd name="T7" fmla="*/ 113 h 179"/>
                <a:gd name="T8" fmla="*/ 42 w 144"/>
                <a:gd name="T9" fmla="*/ 143 h 179"/>
                <a:gd name="T10" fmla="*/ 42 w 144"/>
                <a:gd name="T11" fmla="*/ 155 h 179"/>
                <a:gd name="T12" fmla="*/ 36 w 144"/>
                <a:gd name="T13" fmla="*/ 167 h 179"/>
                <a:gd name="T14" fmla="*/ 30 w 144"/>
                <a:gd name="T15" fmla="*/ 173 h 179"/>
                <a:gd name="T16" fmla="*/ 24 w 144"/>
                <a:gd name="T17" fmla="*/ 173 h 179"/>
                <a:gd name="T18" fmla="*/ 12 w 144"/>
                <a:gd name="T19" fmla="*/ 173 h 179"/>
                <a:gd name="T20" fmla="*/ 6 w 144"/>
                <a:gd name="T21" fmla="*/ 173 h 179"/>
                <a:gd name="T22" fmla="*/ 0 w 144"/>
                <a:gd name="T23" fmla="*/ 179 h 179"/>
                <a:gd name="T24" fmla="*/ 0 w 144"/>
                <a:gd name="T25" fmla="*/ 179 h 179"/>
                <a:gd name="T26" fmla="*/ 0 w 144"/>
                <a:gd name="T27" fmla="*/ 179 h 179"/>
                <a:gd name="T28" fmla="*/ 12 w 144"/>
                <a:gd name="T29" fmla="*/ 167 h 179"/>
                <a:gd name="T30" fmla="*/ 24 w 144"/>
                <a:gd name="T31" fmla="*/ 155 h 179"/>
                <a:gd name="T32" fmla="*/ 36 w 144"/>
                <a:gd name="T33" fmla="*/ 131 h 179"/>
                <a:gd name="T34" fmla="*/ 36 w 144"/>
                <a:gd name="T35" fmla="*/ 113 h 179"/>
                <a:gd name="T36" fmla="*/ 36 w 144"/>
                <a:gd name="T37" fmla="*/ 101 h 179"/>
                <a:gd name="T38" fmla="*/ 30 w 144"/>
                <a:gd name="T39" fmla="*/ 83 h 179"/>
                <a:gd name="T40" fmla="*/ 36 w 144"/>
                <a:gd name="T41" fmla="*/ 71 h 179"/>
                <a:gd name="T42" fmla="*/ 48 w 144"/>
                <a:gd name="T43" fmla="*/ 65 h 179"/>
                <a:gd name="T44" fmla="*/ 54 w 144"/>
                <a:gd name="T45" fmla="*/ 54 h 179"/>
                <a:gd name="T46" fmla="*/ 60 w 144"/>
                <a:gd name="T47" fmla="*/ 36 h 179"/>
                <a:gd name="T48" fmla="*/ 66 w 144"/>
                <a:gd name="T49" fmla="*/ 30 h 179"/>
                <a:gd name="T50" fmla="*/ 78 w 144"/>
                <a:gd name="T51" fmla="*/ 24 h 179"/>
                <a:gd name="T52" fmla="*/ 102 w 144"/>
                <a:gd name="T53" fmla="*/ 18 h 179"/>
                <a:gd name="T54" fmla="*/ 114 w 144"/>
                <a:gd name="T55" fmla="*/ 6 h 179"/>
                <a:gd name="T56" fmla="*/ 120 w 144"/>
                <a:gd name="T57" fmla="*/ 6 h 179"/>
                <a:gd name="T58" fmla="*/ 120 w 144"/>
                <a:gd name="T59" fmla="*/ 24 h 179"/>
                <a:gd name="T60" fmla="*/ 126 w 144"/>
                <a:gd name="T61" fmla="*/ 42 h 179"/>
                <a:gd name="T62" fmla="*/ 138 w 144"/>
                <a:gd name="T63" fmla="*/ 54 h 179"/>
                <a:gd name="T64" fmla="*/ 144 w 144"/>
                <a:gd name="T65" fmla="*/ 60 h 179"/>
                <a:gd name="T66" fmla="*/ 132 w 144"/>
                <a:gd name="T67" fmla="*/ 60 h 179"/>
                <a:gd name="T68" fmla="*/ 126 w 144"/>
                <a:gd name="T69" fmla="*/ 71 h 179"/>
                <a:gd name="T70" fmla="*/ 126 w 144"/>
                <a:gd name="T71" fmla="*/ 77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179"/>
                <a:gd name="T110" fmla="*/ 144 w 144"/>
                <a:gd name="T111" fmla="*/ 179 h 1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179">
                  <a:moveTo>
                    <a:pt x="126" y="83"/>
                  </a:moveTo>
                  <a:lnTo>
                    <a:pt x="120" y="83"/>
                  </a:lnTo>
                  <a:lnTo>
                    <a:pt x="114" y="83"/>
                  </a:lnTo>
                  <a:lnTo>
                    <a:pt x="102" y="89"/>
                  </a:lnTo>
                  <a:lnTo>
                    <a:pt x="90" y="89"/>
                  </a:lnTo>
                  <a:lnTo>
                    <a:pt x="78" y="95"/>
                  </a:lnTo>
                  <a:lnTo>
                    <a:pt x="66" y="101"/>
                  </a:lnTo>
                  <a:lnTo>
                    <a:pt x="54" y="113"/>
                  </a:lnTo>
                  <a:lnTo>
                    <a:pt x="48" y="131"/>
                  </a:lnTo>
                  <a:lnTo>
                    <a:pt x="42" y="143"/>
                  </a:lnTo>
                  <a:lnTo>
                    <a:pt x="42" y="149"/>
                  </a:lnTo>
                  <a:lnTo>
                    <a:pt x="42" y="155"/>
                  </a:lnTo>
                  <a:lnTo>
                    <a:pt x="36" y="161"/>
                  </a:lnTo>
                  <a:lnTo>
                    <a:pt x="36" y="167"/>
                  </a:lnTo>
                  <a:lnTo>
                    <a:pt x="30" y="167"/>
                  </a:lnTo>
                  <a:lnTo>
                    <a:pt x="30" y="173"/>
                  </a:lnTo>
                  <a:lnTo>
                    <a:pt x="24" y="173"/>
                  </a:lnTo>
                  <a:lnTo>
                    <a:pt x="18" y="173"/>
                  </a:lnTo>
                  <a:lnTo>
                    <a:pt x="12" y="173"/>
                  </a:lnTo>
                  <a:lnTo>
                    <a:pt x="6" y="173"/>
                  </a:lnTo>
                  <a:lnTo>
                    <a:pt x="6" y="179"/>
                  </a:lnTo>
                  <a:lnTo>
                    <a:pt x="0" y="179"/>
                  </a:lnTo>
                  <a:lnTo>
                    <a:pt x="0" y="173"/>
                  </a:lnTo>
                  <a:lnTo>
                    <a:pt x="12" y="167"/>
                  </a:lnTo>
                  <a:lnTo>
                    <a:pt x="18" y="161"/>
                  </a:lnTo>
                  <a:lnTo>
                    <a:pt x="24" y="155"/>
                  </a:lnTo>
                  <a:lnTo>
                    <a:pt x="30" y="143"/>
                  </a:lnTo>
                  <a:lnTo>
                    <a:pt x="36" y="131"/>
                  </a:lnTo>
                  <a:lnTo>
                    <a:pt x="36" y="119"/>
                  </a:lnTo>
                  <a:lnTo>
                    <a:pt x="36" y="113"/>
                  </a:lnTo>
                  <a:lnTo>
                    <a:pt x="36" y="107"/>
                  </a:lnTo>
                  <a:lnTo>
                    <a:pt x="36" y="101"/>
                  </a:lnTo>
                  <a:lnTo>
                    <a:pt x="36" y="89"/>
                  </a:lnTo>
                  <a:lnTo>
                    <a:pt x="30" y="83"/>
                  </a:lnTo>
                  <a:lnTo>
                    <a:pt x="30" y="77"/>
                  </a:lnTo>
                  <a:lnTo>
                    <a:pt x="36" y="71"/>
                  </a:lnTo>
                  <a:lnTo>
                    <a:pt x="42" y="71"/>
                  </a:lnTo>
                  <a:lnTo>
                    <a:pt x="48" y="65"/>
                  </a:lnTo>
                  <a:lnTo>
                    <a:pt x="54" y="60"/>
                  </a:lnTo>
                  <a:lnTo>
                    <a:pt x="54" y="54"/>
                  </a:lnTo>
                  <a:lnTo>
                    <a:pt x="60" y="48"/>
                  </a:lnTo>
                  <a:lnTo>
                    <a:pt x="60" y="36"/>
                  </a:lnTo>
                  <a:lnTo>
                    <a:pt x="60" y="30"/>
                  </a:lnTo>
                  <a:lnTo>
                    <a:pt x="66" y="30"/>
                  </a:lnTo>
                  <a:lnTo>
                    <a:pt x="72" y="30"/>
                  </a:lnTo>
                  <a:lnTo>
                    <a:pt x="78" y="24"/>
                  </a:lnTo>
                  <a:lnTo>
                    <a:pt x="90" y="18"/>
                  </a:lnTo>
                  <a:lnTo>
                    <a:pt x="102" y="18"/>
                  </a:lnTo>
                  <a:lnTo>
                    <a:pt x="108" y="12"/>
                  </a:lnTo>
                  <a:lnTo>
                    <a:pt x="114" y="6"/>
                  </a:lnTo>
                  <a:lnTo>
                    <a:pt x="120" y="0"/>
                  </a:lnTo>
                  <a:lnTo>
                    <a:pt x="120" y="6"/>
                  </a:lnTo>
                  <a:lnTo>
                    <a:pt x="120" y="12"/>
                  </a:lnTo>
                  <a:lnTo>
                    <a:pt x="120" y="24"/>
                  </a:lnTo>
                  <a:lnTo>
                    <a:pt x="126" y="30"/>
                  </a:lnTo>
                  <a:lnTo>
                    <a:pt x="126" y="42"/>
                  </a:lnTo>
                  <a:lnTo>
                    <a:pt x="132" y="48"/>
                  </a:lnTo>
                  <a:lnTo>
                    <a:pt x="138" y="54"/>
                  </a:lnTo>
                  <a:lnTo>
                    <a:pt x="144" y="60"/>
                  </a:lnTo>
                  <a:lnTo>
                    <a:pt x="138" y="60"/>
                  </a:lnTo>
                  <a:lnTo>
                    <a:pt x="132" y="60"/>
                  </a:lnTo>
                  <a:lnTo>
                    <a:pt x="126" y="65"/>
                  </a:lnTo>
                  <a:lnTo>
                    <a:pt x="126" y="71"/>
                  </a:lnTo>
                  <a:lnTo>
                    <a:pt x="126" y="77"/>
                  </a:lnTo>
                  <a:lnTo>
                    <a:pt x="126" y="83"/>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68" name="Freeform 954"/>
            <p:cNvSpPr>
              <a:spLocks/>
            </p:cNvSpPr>
            <p:nvPr/>
          </p:nvSpPr>
          <p:spPr bwMode="auto">
            <a:xfrm>
              <a:off x="5131" y="1523"/>
              <a:ext cx="84" cy="173"/>
            </a:xfrm>
            <a:custGeom>
              <a:avLst/>
              <a:gdLst>
                <a:gd name="T0" fmla="*/ 48 w 84"/>
                <a:gd name="T1" fmla="*/ 173 h 173"/>
                <a:gd name="T2" fmla="*/ 42 w 84"/>
                <a:gd name="T3" fmla="*/ 167 h 173"/>
                <a:gd name="T4" fmla="*/ 30 w 84"/>
                <a:gd name="T5" fmla="*/ 167 h 173"/>
                <a:gd name="T6" fmla="*/ 24 w 84"/>
                <a:gd name="T7" fmla="*/ 167 h 173"/>
                <a:gd name="T8" fmla="*/ 30 w 84"/>
                <a:gd name="T9" fmla="*/ 161 h 173"/>
                <a:gd name="T10" fmla="*/ 30 w 84"/>
                <a:gd name="T11" fmla="*/ 155 h 173"/>
                <a:gd name="T12" fmla="*/ 42 w 84"/>
                <a:gd name="T13" fmla="*/ 155 h 173"/>
                <a:gd name="T14" fmla="*/ 48 w 84"/>
                <a:gd name="T15" fmla="*/ 149 h 173"/>
                <a:gd name="T16" fmla="*/ 54 w 84"/>
                <a:gd name="T17" fmla="*/ 143 h 173"/>
                <a:gd name="T18" fmla="*/ 54 w 84"/>
                <a:gd name="T19" fmla="*/ 143 h 173"/>
                <a:gd name="T20" fmla="*/ 54 w 84"/>
                <a:gd name="T21" fmla="*/ 137 h 173"/>
                <a:gd name="T22" fmla="*/ 48 w 84"/>
                <a:gd name="T23" fmla="*/ 137 h 173"/>
                <a:gd name="T24" fmla="*/ 48 w 84"/>
                <a:gd name="T25" fmla="*/ 131 h 173"/>
                <a:gd name="T26" fmla="*/ 36 w 84"/>
                <a:gd name="T27" fmla="*/ 131 h 173"/>
                <a:gd name="T28" fmla="*/ 30 w 84"/>
                <a:gd name="T29" fmla="*/ 137 h 173"/>
                <a:gd name="T30" fmla="*/ 30 w 84"/>
                <a:gd name="T31" fmla="*/ 143 h 173"/>
                <a:gd name="T32" fmla="*/ 30 w 84"/>
                <a:gd name="T33" fmla="*/ 149 h 173"/>
                <a:gd name="T34" fmla="*/ 24 w 84"/>
                <a:gd name="T35" fmla="*/ 149 h 173"/>
                <a:gd name="T36" fmla="*/ 18 w 84"/>
                <a:gd name="T37" fmla="*/ 149 h 173"/>
                <a:gd name="T38" fmla="*/ 18 w 84"/>
                <a:gd name="T39" fmla="*/ 149 h 173"/>
                <a:gd name="T40" fmla="*/ 18 w 84"/>
                <a:gd name="T41" fmla="*/ 143 h 173"/>
                <a:gd name="T42" fmla="*/ 18 w 84"/>
                <a:gd name="T43" fmla="*/ 137 h 173"/>
                <a:gd name="T44" fmla="*/ 24 w 84"/>
                <a:gd name="T45" fmla="*/ 131 h 173"/>
                <a:gd name="T46" fmla="*/ 24 w 84"/>
                <a:gd name="T47" fmla="*/ 125 h 173"/>
                <a:gd name="T48" fmla="*/ 30 w 84"/>
                <a:gd name="T49" fmla="*/ 125 h 173"/>
                <a:gd name="T50" fmla="*/ 30 w 84"/>
                <a:gd name="T51" fmla="*/ 119 h 173"/>
                <a:gd name="T52" fmla="*/ 24 w 84"/>
                <a:gd name="T53" fmla="*/ 119 h 173"/>
                <a:gd name="T54" fmla="*/ 24 w 84"/>
                <a:gd name="T55" fmla="*/ 113 h 173"/>
                <a:gd name="T56" fmla="*/ 12 w 84"/>
                <a:gd name="T57" fmla="*/ 113 h 173"/>
                <a:gd name="T58" fmla="*/ 12 w 84"/>
                <a:gd name="T59" fmla="*/ 113 h 173"/>
                <a:gd name="T60" fmla="*/ 6 w 84"/>
                <a:gd name="T61" fmla="*/ 113 h 173"/>
                <a:gd name="T62" fmla="*/ 6 w 84"/>
                <a:gd name="T63" fmla="*/ 113 h 173"/>
                <a:gd name="T64" fmla="*/ 0 w 84"/>
                <a:gd name="T65" fmla="*/ 101 h 173"/>
                <a:gd name="T66" fmla="*/ 6 w 84"/>
                <a:gd name="T67" fmla="*/ 65 h 173"/>
                <a:gd name="T68" fmla="*/ 30 w 84"/>
                <a:gd name="T69" fmla="*/ 36 h 173"/>
                <a:gd name="T70" fmla="*/ 60 w 84"/>
                <a:gd name="T71" fmla="*/ 12 h 173"/>
                <a:gd name="T72" fmla="*/ 72 w 84"/>
                <a:gd name="T73" fmla="*/ 6 h 173"/>
                <a:gd name="T74" fmla="*/ 78 w 84"/>
                <a:gd name="T75" fmla="*/ 6 h 173"/>
                <a:gd name="T76" fmla="*/ 84 w 84"/>
                <a:gd name="T77" fmla="*/ 0 h 173"/>
                <a:gd name="T78" fmla="*/ 84 w 84"/>
                <a:gd name="T79" fmla="*/ 0 h 173"/>
                <a:gd name="T80" fmla="*/ 78 w 84"/>
                <a:gd name="T81" fmla="*/ 12 h 173"/>
                <a:gd name="T82" fmla="*/ 72 w 84"/>
                <a:gd name="T83" fmla="*/ 30 h 173"/>
                <a:gd name="T84" fmla="*/ 72 w 84"/>
                <a:gd name="T85" fmla="*/ 48 h 173"/>
                <a:gd name="T86" fmla="*/ 72 w 84"/>
                <a:gd name="T87" fmla="*/ 65 h 173"/>
                <a:gd name="T88" fmla="*/ 78 w 84"/>
                <a:gd name="T89" fmla="*/ 83 h 173"/>
                <a:gd name="T90" fmla="*/ 84 w 84"/>
                <a:gd name="T91" fmla="*/ 101 h 173"/>
                <a:gd name="T92" fmla="*/ 84 w 84"/>
                <a:gd name="T93" fmla="*/ 113 h 173"/>
                <a:gd name="T94" fmla="*/ 84 w 84"/>
                <a:gd name="T95" fmla="*/ 131 h 173"/>
                <a:gd name="T96" fmla="*/ 72 w 84"/>
                <a:gd name="T97" fmla="*/ 155 h 173"/>
                <a:gd name="T98" fmla="*/ 60 w 84"/>
                <a:gd name="T99" fmla="*/ 167 h 1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73"/>
                <a:gd name="T152" fmla="*/ 84 w 84"/>
                <a:gd name="T153" fmla="*/ 173 h 1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73">
                  <a:moveTo>
                    <a:pt x="48" y="173"/>
                  </a:moveTo>
                  <a:lnTo>
                    <a:pt x="48" y="173"/>
                  </a:lnTo>
                  <a:lnTo>
                    <a:pt x="42" y="167"/>
                  </a:lnTo>
                  <a:lnTo>
                    <a:pt x="36" y="167"/>
                  </a:lnTo>
                  <a:lnTo>
                    <a:pt x="30" y="167"/>
                  </a:lnTo>
                  <a:lnTo>
                    <a:pt x="24" y="167"/>
                  </a:lnTo>
                  <a:lnTo>
                    <a:pt x="24" y="161"/>
                  </a:lnTo>
                  <a:lnTo>
                    <a:pt x="30" y="161"/>
                  </a:lnTo>
                  <a:lnTo>
                    <a:pt x="30" y="155"/>
                  </a:lnTo>
                  <a:lnTo>
                    <a:pt x="36" y="155"/>
                  </a:lnTo>
                  <a:lnTo>
                    <a:pt x="42" y="155"/>
                  </a:lnTo>
                  <a:lnTo>
                    <a:pt x="48" y="149"/>
                  </a:lnTo>
                  <a:lnTo>
                    <a:pt x="54" y="149"/>
                  </a:lnTo>
                  <a:lnTo>
                    <a:pt x="54" y="143"/>
                  </a:lnTo>
                  <a:lnTo>
                    <a:pt x="54" y="137"/>
                  </a:lnTo>
                  <a:lnTo>
                    <a:pt x="48" y="137"/>
                  </a:lnTo>
                  <a:lnTo>
                    <a:pt x="48" y="131"/>
                  </a:lnTo>
                  <a:lnTo>
                    <a:pt x="42" y="131"/>
                  </a:lnTo>
                  <a:lnTo>
                    <a:pt x="36" y="131"/>
                  </a:lnTo>
                  <a:lnTo>
                    <a:pt x="30" y="137"/>
                  </a:lnTo>
                  <a:lnTo>
                    <a:pt x="30" y="143"/>
                  </a:lnTo>
                  <a:lnTo>
                    <a:pt x="30" y="149"/>
                  </a:lnTo>
                  <a:lnTo>
                    <a:pt x="24" y="149"/>
                  </a:lnTo>
                  <a:lnTo>
                    <a:pt x="18" y="155"/>
                  </a:lnTo>
                  <a:lnTo>
                    <a:pt x="18" y="149"/>
                  </a:lnTo>
                  <a:lnTo>
                    <a:pt x="12" y="149"/>
                  </a:lnTo>
                  <a:lnTo>
                    <a:pt x="18" y="143"/>
                  </a:lnTo>
                  <a:lnTo>
                    <a:pt x="18" y="137"/>
                  </a:lnTo>
                  <a:lnTo>
                    <a:pt x="24" y="131"/>
                  </a:lnTo>
                  <a:lnTo>
                    <a:pt x="24" y="125"/>
                  </a:lnTo>
                  <a:lnTo>
                    <a:pt x="30" y="125"/>
                  </a:lnTo>
                  <a:lnTo>
                    <a:pt x="30" y="119"/>
                  </a:lnTo>
                  <a:lnTo>
                    <a:pt x="24" y="119"/>
                  </a:lnTo>
                  <a:lnTo>
                    <a:pt x="24" y="113"/>
                  </a:lnTo>
                  <a:lnTo>
                    <a:pt x="18" y="113"/>
                  </a:lnTo>
                  <a:lnTo>
                    <a:pt x="12" y="113"/>
                  </a:lnTo>
                  <a:lnTo>
                    <a:pt x="6" y="113"/>
                  </a:lnTo>
                  <a:lnTo>
                    <a:pt x="6" y="119"/>
                  </a:lnTo>
                  <a:lnTo>
                    <a:pt x="0" y="101"/>
                  </a:lnTo>
                  <a:lnTo>
                    <a:pt x="0" y="83"/>
                  </a:lnTo>
                  <a:lnTo>
                    <a:pt x="6" y="65"/>
                  </a:lnTo>
                  <a:lnTo>
                    <a:pt x="18" y="54"/>
                  </a:lnTo>
                  <a:lnTo>
                    <a:pt x="30" y="36"/>
                  </a:lnTo>
                  <a:lnTo>
                    <a:pt x="42" y="24"/>
                  </a:lnTo>
                  <a:lnTo>
                    <a:pt x="60" y="12"/>
                  </a:lnTo>
                  <a:lnTo>
                    <a:pt x="72" y="6"/>
                  </a:lnTo>
                  <a:lnTo>
                    <a:pt x="78" y="6"/>
                  </a:lnTo>
                  <a:lnTo>
                    <a:pt x="84" y="0"/>
                  </a:lnTo>
                  <a:lnTo>
                    <a:pt x="84" y="6"/>
                  </a:lnTo>
                  <a:lnTo>
                    <a:pt x="78" y="12"/>
                  </a:lnTo>
                  <a:lnTo>
                    <a:pt x="72" y="24"/>
                  </a:lnTo>
                  <a:lnTo>
                    <a:pt x="72" y="30"/>
                  </a:lnTo>
                  <a:lnTo>
                    <a:pt x="66" y="42"/>
                  </a:lnTo>
                  <a:lnTo>
                    <a:pt x="72" y="48"/>
                  </a:lnTo>
                  <a:lnTo>
                    <a:pt x="72" y="60"/>
                  </a:lnTo>
                  <a:lnTo>
                    <a:pt x="72" y="65"/>
                  </a:lnTo>
                  <a:lnTo>
                    <a:pt x="78" y="77"/>
                  </a:lnTo>
                  <a:lnTo>
                    <a:pt x="78" y="83"/>
                  </a:lnTo>
                  <a:lnTo>
                    <a:pt x="84" y="89"/>
                  </a:lnTo>
                  <a:lnTo>
                    <a:pt x="84" y="101"/>
                  </a:lnTo>
                  <a:lnTo>
                    <a:pt x="84" y="107"/>
                  </a:lnTo>
                  <a:lnTo>
                    <a:pt x="84" y="113"/>
                  </a:lnTo>
                  <a:lnTo>
                    <a:pt x="84" y="119"/>
                  </a:lnTo>
                  <a:lnTo>
                    <a:pt x="84" y="131"/>
                  </a:lnTo>
                  <a:lnTo>
                    <a:pt x="78" y="143"/>
                  </a:lnTo>
                  <a:lnTo>
                    <a:pt x="72" y="155"/>
                  </a:lnTo>
                  <a:lnTo>
                    <a:pt x="66" y="161"/>
                  </a:lnTo>
                  <a:lnTo>
                    <a:pt x="60" y="167"/>
                  </a:lnTo>
                  <a:lnTo>
                    <a:pt x="48" y="173"/>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69" name="Freeform 955"/>
            <p:cNvSpPr>
              <a:spLocks/>
            </p:cNvSpPr>
            <p:nvPr/>
          </p:nvSpPr>
          <p:spPr bwMode="auto">
            <a:xfrm>
              <a:off x="4994" y="1606"/>
              <a:ext cx="424" cy="299"/>
            </a:xfrm>
            <a:custGeom>
              <a:avLst/>
              <a:gdLst>
                <a:gd name="T0" fmla="*/ 197 w 424"/>
                <a:gd name="T1" fmla="*/ 252 h 299"/>
                <a:gd name="T2" fmla="*/ 179 w 424"/>
                <a:gd name="T3" fmla="*/ 281 h 299"/>
                <a:gd name="T4" fmla="*/ 173 w 424"/>
                <a:gd name="T5" fmla="*/ 287 h 299"/>
                <a:gd name="T6" fmla="*/ 149 w 424"/>
                <a:gd name="T7" fmla="*/ 252 h 299"/>
                <a:gd name="T8" fmla="*/ 131 w 424"/>
                <a:gd name="T9" fmla="*/ 240 h 299"/>
                <a:gd name="T10" fmla="*/ 120 w 424"/>
                <a:gd name="T11" fmla="*/ 210 h 299"/>
                <a:gd name="T12" fmla="*/ 126 w 424"/>
                <a:gd name="T13" fmla="*/ 162 h 299"/>
                <a:gd name="T14" fmla="*/ 149 w 424"/>
                <a:gd name="T15" fmla="*/ 126 h 299"/>
                <a:gd name="T16" fmla="*/ 149 w 424"/>
                <a:gd name="T17" fmla="*/ 108 h 299"/>
                <a:gd name="T18" fmla="*/ 137 w 424"/>
                <a:gd name="T19" fmla="*/ 126 h 299"/>
                <a:gd name="T20" fmla="*/ 114 w 424"/>
                <a:gd name="T21" fmla="*/ 162 h 299"/>
                <a:gd name="T22" fmla="*/ 72 w 424"/>
                <a:gd name="T23" fmla="*/ 186 h 299"/>
                <a:gd name="T24" fmla="*/ 48 w 424"/>
                <a:gd name="T25" fmla="*/ 180 h 299"/>
                <a:gd name="T26" fmla="*/ 24 w 424"/>
                <a:gd name="T27" fmla="*/ 168 h 299"/>
                <a:gd name="T28" fmla="*/ 12 w 424"/>
                <a:gd name="T29" fmla="*/ 156 h 299"/>
                <a:gd name="T30" fmla="*/ 36 w 424"/>
                <a:gd name="T31" fmla="*/ 144 h 299"/>
                <a:gd name="T32" fmla="*/ 66 w 424"/>
                <a:gd name="T33" fmla="*/ 108 h 299"/>
                <a:gd name="T34" fmla="*/ 108 w 424"/>
                <a:gd name="T35" fmla="*/ 96 h 299"/>
                <a:gd name="T36" fmla="*/ 120 w 424"/>
                <a:gd name="T37" fmla="*/ 96 h 299"/>
                <a:gd name="T38" fmla="*/ 131 w 424"/>
                <a:gd name="T39" fmla="*/ 90 h 299"/>
                <a:gd name="T40" fmla="*/ 126 w 424"/>
                <a:gd name="T41" fmla="*/ 108 h 299"/>
                <a:gd name="T42" fmla="*/ 126 w 424"/>
                <a:gd name="T43" fmla="*/ 114 h 299"/>
                <a:gd name="T44" fmla="*/ 137 w 424"/>
                <a:gd name="T45" fmla="*/ 114 h 299"/>
                <a:gd name="T46" fmla="*/ 143 w 424"/>
                <a:gd name="T47" fmla="*/ 102 h 299"/>
                <a:gd name="T48" fmla="*/ 143 w 424"/>
                <a:gd name="T49" fmla="*/ 90 h 299"/>
                <a:gd name="T50" fmla="*/ 149 w 424"/>
                <a:gd name="T51" fmla="*/ 102 h 299"/>
                <a:gd name="T52" fmla="*/ 167 w 424"/>
                <a:gd name="T53" fmla="*/ 102 h 299"/>
                <a:gd name="T54" fmla="*/ 185 w 424"/>
                <a:gd name="T55" fmla="*/ 102 h 299"/>
                <a:gd name="T56" fmla="*/ 197 w 424"/>
                <a:gd name="T57" fmla="*/ 90 h 299"/>
                <a:gd name="T58" fmla="*/ 215 w 424"/>
                <a:gd name="T59" fmla="*/ 90 h 299"/>
                <a:gd name="T60" fmla="*/ 227 w 424"/>
                <a:gd name="T61" fmla="*/ 66 h 299"/>
                <a:gd name="T62" fmla="*/ 263 w 424"/>
                <a:gd name="T63" fmla="*/ 12 h 299"/>
                <a:gd name="T64" fmla="*/ 311 w 424"/>
                <a:gd name="T65" fmla="*/ 0 h 299"/>
                <a:gd name="T66" fmla="*/ 340 w 424"/>
                <a:gd name="T67" fmla="*/ 6 h 299"/>
                <a:gd name="T68" fmla="*/ 376 w 424"/>
                <a:gd name="T69" fmla="*/ 18 h 299"/>
                <a:gd name="T70" fmla="*/ 406 w 424"/>
                <a:gd name="T71" fmla="*/ 24 h 299"/>
                <a:gd name="T72" fmla="*/ 418 w 424"/>
                <a:gd name="T73" fmla="*/ 30 h 299"/>
                <a:gd name="T74" fmla="*/ 376 w 424"/>
                <a:gd name="T75" fmla="*/ 84 h 299"/>
                <a:gd name="T76" fmla="*/ 335 w 424"/>
                <a:gd name="T77" fmla="*/ 108 h 299"/>
                <a:gd name="T78" fmla="*/ 287 w 424"/>
                <a:gd name="T79" fmla="*/ 126 h 299"/>
                <a:gd name="T80" fmla="*/ 251 w 424"/>
                <a:gd name="T81" fmla="*/ 114 h 299"/>
                <a:gd name="T82" fmla="*/ 221 w 424"/>
                <a:gd name="T83" fmla="*/ 102 h 299"/>
                <a:gd name="T84" fmla="*/ 209 w 424"/>
                <a:gd name="T85" fmla="*/ 96 h 299"/>
                <a:gd name="T86" fmla="*/ 191 w 424"/>
                <a:gd name="T87" fmla="*/ 102 h 299"/>
                <a:gd name="T88" fmla="*/ 185 w 424"/>
                <a:gd name="T89" fmla="*/ 108 h 299"/>
                <a:gd name="T90" fmla="*/ 203 w 424"/>
                <a:gd name="T91" fmla="*/ 108 h 299"/>
                <a:gd name="T92" fmla="*/ 227 w 424"/>
                <a:gd name="T93" fmla="*/ 108 h 299"/>
                <a:gd name="T94" fmla="*/ 257 w 424"/>
                <a:gd name="T95" fmla="*/ 114 h 299"/>
                <a:gd name="T96" fmla="*/ 299 w 424"/>
                <a:gd name="T97" fmla="*/ 156 h 299"/>
                <a:gd name="T98" fmla="*/ 317 w 424"/>
                <a:gd name="T99" fmla="*/ 210 h 299"/>
                <a:gd name="T100" fmla="*/ 305 w 424"/>
                <a:gd name="T101" fmla="*/ 222 h 299"/>
                <a:gd name="T102" fmla="*/ 257 w 424"/>
                <a:gd name="T103" fmla="*/ 204 h 299"/>
                <a:gd name="T104" fmla="*/ 221 w 424"/>
                <a:gd name="T105" fmla="*/ 198 h 299"/>
                <a:gd name="T106" fmla="*/ 197 w 424"/>
                <a:gd name="T107" fmla="*/ 168 h 299"/>
                <a:gd name="T108" fmla="*/ 185 w 424"/>
                <a:gd name="T109" fmla="*/ 126 h 299"/>
                <a:gd name="T110" fmla="*/ 167 w 424"/>
                <a:gd name="T111" fmla="*/ 108 h 299"/>
                <a:gd name="T112" fmla="*/ 155 w 424"/>
                <a:gd name="T113" fmla="*/ 108 h 299"/>
                <a:gd name="T114" fmla="*/ 161 w 424"/>
                <a:gd name="T115" fmla="*/ 126 h 299"/>
                <a:gd name="T116" fmla="*/ 191 w 424"/>
                <a:gd name="T117" fmla="*/ 156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4"/>
                <a:gd name="T178" fmla="*/ 0 h 299"/>
                <a:gd name="T179" fmla="*/ 424 w 424"/>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4" h="299">
                  <a:moveTo>
                    <a:pt x="203" y="174"/>
                  </a:moveTo>
                  <a:lnTo>
                    <a:pt x="203" y="198"/>
                  </a:lnTo>
                  <a:lnTo>
                    <a:pt x="203" y="222"/>
                  </a:lnTo>
                  <a:lnTo>
                    <a:pt x="203" y="240"/>
                  </a:lnTo>
                  <a:lnTo>
                    <a:pt x="197" y="252"/>
                  </a:lnTo>
                  <a:lnTo>
                    <a:pt x="191" y="258"/>
                  </a:lnTo>
                  <a:lnTo>
                    <a:pt x="191" y="264"/>
                  </a:lnTo>
                  <a:lnTo>
                    <a:pt x="185" y="269"/>
                  </a:lnTo>
                  <a:lnTo>
                    <a:pt x="179" y="275"/>
                  </a:lnTo>
                  <a:lnTo>
                    <a:pt x="179" y="281"/>
                  </a:lnTo>
                  <a:lnTo>
                    <a:pt x="179" y="287"/>
                  </a:lnTo>
                  <a:lnTo>
                    <a:pt x="173" y="293"/>
                  </a:lnTo>
                  <a:lnTo>
                    <a:pt x="173" y="299"/>
                  </a:lnTo>
                  <a:lnTo>
                    <a:pt x="173" y="293"/>
                  </a:lnTo>
                  <a:lnTo>
                    <a:pt x="173" y="287"/>
                  </a:lnTo>
                  <a:lnTo>
                    <a:pt x="167" y="281"/>
                  </a:lnTo>
                  <a:lnTo>
                    <a:pt x="161" y="275"/>
                  </a:lnTo>
                  <a:lnTo>
                    <a:pt x="161" y="264"/>
                  </a:lnTo>
                  <a:lnTo>
                    <a:pt x="155" y="258"/>
                  </a:lnTo>
                  <a:lnTo>
                    <a:pt x="149" y="252"/>
                  </a:lnTo>
                  <a:lnTo>
                    <a:pt x="143" y="246"/>
                  </a:lnTo>
                  <a:lnTo>
                    <a:pt x="137" y="246"/>
                  </a:lnTo>
                  <a:lnTo>
                    <a:pt x="137" y="240"/>
                  </a:lnTo>
                  <a:lnTo>
                    <a:pt x="131" y="240"/>
                  </a:lnTo>
                  <a:lnTo>
                    <a:pt x="131" y="234"/>
                  </a:lnTo>
                  <a:lnTo>
                    <a:pt x="126" y="234"/>
                  </a:lnTo>
                  <a:lnTo>
                    <a:pt x="126" y="228"/>
                  </a:lnTo>
                  <a:lnTo>
                    <a:pt x="120" y="210"/>
                  </a:lnTo>
                  <a:lnTo>
                    <a:pt x="120" y="198"/>
                  </a:lnTo>
                  <a:lnTo>
                    <a:pt x="120" y="180"/>
                  </a:lnTo>
                  <a:lnTo>
                    <a:pt x="120" y="168"/>
                  </a:lnTo>
                  <a:lnTo>
                    <a:pt x="126" y="168"/>
                  </a:lnTo>
                  <a:lnTo>
                    <a:pt x="126" y="162"/>
                  </a:lnTo>
                  <a:lnTo>
                    <a:pt x="131" y="156"/>
                  </a:lnTo>
                  <a:lnTo>
                    <a:pt x="131" y="150"/>
                  </a:lnTo>
                  <a:lnTo>
                    <a:pt x="137" y="144"/>
                  </a:lnTo>
                  <a:lnTo>
                    <a:pt x="143" y="138"/>
                  </a:lnTo>
                  <a:lnTo>
                    <a:pt x="149" y="126"/>
                  </a:lnTo>
                  <a:lnTo>
                    <a:pt x="149" y="120"/>
                  </a:lnTo>
                  <a:lnTo>
                    <a:pt x="149" y="114"/>
                  </a:lnTo>
                  <a:lnTo>
                    <a:pt x="149" y="108"/>
                  </a:lnTo>
                  <a:lnTo>
                    <a:pt x="143" y="114"/>
                  </a:lnTo>
                  <a:lnTo>
                    <a:pt x="143" y="120"/>
                  </a:lnTo>
                  <a:lnTo>
                    <a:pt x="137" y="126"/>
                  </a:lnTo>
                  <a:lnTo>
                    <a:pt x="137" y="132"/>
                  </a:lnTo>
                  <a:lnTo>
                    <a:pt x="131" y="138"/>
                  </a:lnTo>
                  <a:lnTo>
                    <a:pt x="131" y="144"/>
                  </a:lnTo>
                  <a:lnTo>
                    <a:pt x="126" y="156"/>
                  </a:lnTo>
                  <a:lnTo>
                    <a:pt x="114" y="162"/>
                  </a:lnTo>
                  <a:lnTo>
                    <a:pt x="108" y="168"/>
                  </a:lnTo>
                  <a:lnTo>
                    <a:pt x="96" y="174"/>
                  </a:lnTo>
                  <a:lnTo>
                    <a:pt x="90" y="180"/>
                  </a:lnTo>
                  <a:lnTo>
                    <a:pt x="78" y="180"/>
                  </a:lnTo>
                  <a:lnTo>
                    <a:pt x="72" y="186"/>
                  </a:lnTo>
                  <a:lnTo>
                    <a:pt x="60" y="186"/>
                  </a:lnTo>
                  <a:lnTo>
                    <a:pt x="60" y="180"/>
                  </a:lnTo>
                  <a:lnTo>
                    <a:pt x="54" y="180"/>
                  </a:lnTo>
                  <a:lnTo>
                    <a:pt x="48" y="180"/>
                  </a:lnTo>
                  <a:lnTo>
                    <a:pt x="42" y="180"/>
                  </a:lnTo>
                  <a:lnTo>
                    <a:pt x="36" y="180"/>
                  </a:lnTo>
                  <a:lnTo>
                    <a:pt x="30" y="174"/>
                  </a:lnTo>
                  <a:lnTo>
                    <a:pt x="24" y="168"/>
                  </a:lnTo>
                  <a:lnTo>
                    <a:pt x="18" y="168"/>
                  </a:lnTo>
                  <a:lnTo>
                    <a:pt x="6" y="162"/>
                  </a:lnTo>
                  <a:lnTo>
                    <a:pt x="0" y="162"/>
                  </a:lnTo>
                  <a:lnTo>
                    <a:pt x="6" y="156"/>
                  </a:lnTo>
                  <a:lnTo>
                    <a:pt x="12" y="156"/>
                  </a:lnTo>
                  <a:lnTo>
                    <a:pt x="18" y="156"/>
                  </a:lnTo>
                  <a:lnTo>
                    <a:pt x="24" y="156"/>
                  </a:lnTo>
                  <a:lnTo>
                    <a:pt x="30" y="150"/>
                  </a:lnTo>
                  <a:lnTo>
                    <a:pt x="36" y="144"/>
                  </a:lnTo>
                  <a:lnTo>
                    <a:pt x="42" y="138"/>
                  </a:lnTo>
                  <a:lnTo>
                    <a:pt x="42" y="132"/>
                  </a:lnTo>
                  <a:lnTo>
                    <a:pt x="48" y="120"/>
                  </a:lnTo>
                  <a:lnTo>
                    <a:pt x="60" y="114"/>
                  </a:lnTo>
                  <a:lnTo>
                    <a:pt x="66" y="108"/>
                  </a:lnTo>
                  <a:lnTo>
                    <a:pt x="78" y="102"/>
                  </a:lnTo>
                  <a:lnTo>
                    <a:pt x="84" y="96"/>
                  </a:lnTo>
                  <a:lnTo>
                    <a:pt x="96" y="96"/>
                  </a:lnTo>
                  <a:lnTo>
                    <a:pt x="108" y="96"/>
                  </a:lnTo>
                  <a:lnTo>
                    <a:pt x="114" y="96"/>
                  </a:lnTo>
                  <a:lnTo>
                    <a:pt x="120" y="96"/>
                  </a:lnTo>
                  <a:lnTo>
                    <a:pt x="126" y="96"/>
                  </a:lnTo>
                  <a:lnTo>
                    <a:pt x="126" y="90"/>
                  </a:lnTo>
                  <a:lnTo>
                    <a:pt x="131" y="90"/>
                  </a:lnTo>
                  <a:lnTo>
                    <a:pt x="131" y="96"/>
                  </a:lnTo>
                  <a:lnTo>
                    <a:pt x="126" y="102"/>
                  </a:lnTo>
                  <a:lnTo>
                    <a:pt x="126" y="108"/>
                  </a:lnTo>
                  <a:lnTo>
                    <a:pt x="126" y="114"/>
                  </a:lnTo>
                  <a:lnTo>
                    <a:pt x="131" y="114"/>
                  </a:lnTo>
                  <a:lnTo>
                    <a:pt x="137" y="114"/>
                  </a:lnTo>
                  <a:lnTo>
                    <a:pt x="143" y="114"/>
                  </a:lnTo>
                  <a:lnTo>
                    <a:pt x="143" y="108"/>
                  </a:lnTo>
                  <a:lnTo>
                    <a:pt x="143" y="102"/>
                  </a:lnTo>
                  <a:lnTo>
                    <a:pt x="143" y="96"/>
                  </a:lnTo>
                  <a:lnTo>
                    <a:pt x="143" y="90"/>
                  </a:lnTo>
                  <a:lnTo>
                    <a:pt x="143" y="96"/>
                  </a:lnTo>
                  <a:lnTo>
                    <a:pt x="149" y="96"/>
                  </a:lnTo>
                  <a:lnTo>
                    <a:pt x="149" y="102"/>
                  </a:lnTo>
                  <a:lnTo>
                    <a:pt x="155" y="102"/>
                  </a:lnTo>
                  <a:lnTo>
                    <a:pt x="161" y="102"/>
                  </a:lnTo>
                  <a:lnTo>
                    <a:pt x="167" y="102"/>
                  </a:lnTo>
                  <a:lnTo>
                    <a:pt x="167" y="108"/>
                  </a:lnTo>
                  <a:lnTo>
                    <a:pt x="173" y="108"/>
                  </a:lnTo>
                  <a:lnTo>
                    <a:pt x="179" y="108"/>
                  </a:lnTo>
                  <a:lnTo>
                    <a:pt x="179" y="102"/>
                  </a:lnTo>
                  <a:lnTo>
                    <a:pt x="185" y="102"/>
                  </a:lnTo>
                  <a:lnTo>
                    <a:pt x="185" y="96"/>
                  </a:lnTo>
                  <a:lnTo>
                    <a:pt x="191" y="96"/>
                  </a:lnTo>
                  <a:lnTo>
                    <a:pt x="191" y="90"/>
                  </a:lnTo>
                  <a:lnTo>
                    <a:pt x="197" y="90"/>
                  </a:lnTo>
                  <a:lnTo>
                    <a:pt x="203" y="90"/>
                  </a:lnTo>
                  <a:lnTo>
                    <a:pt x="209" y="90"/>
                  </a:lnTo>
                  <a:lnTo>
                    <a:pt x="215" y="90"/>
                  </a:lnTo>
                  <a:lnTo>
                    <a:pt x="215" y="84"/>
                  </a:lnTo>
                  <a:lnTo>
                    <a:pt x="221" y="84"/>
                  </a:lnTo>
                  <a:lnTo>
                    <a:pt x="221" y="78"/>
                  </a:lnTo>
                  <a:lnTo>
                    <a:pt x="227" y="72"/>
                  </a:lnTo>
                  <a:lnTo>
                    <a:pt x="227" y="66"/>
                  </a:lnTo>
                  <a:lnTo>
                    <a:pt x="227" y="60"/>
                  </a:lnTo>
                  <a:lnTo>
                    <a:pt x="233" y="48"/>
                  </a:lnTo>
                  <a:lnTo>
                    <a:pt x="239" y="30"/>
                  </a:lnTo>
                  <a:lnTo>
                    <a:pt x="251" y="18"/>
                  </a:lnTo>
                  <a:lnTo>
                    <a:pt x="263" y="12"/>
                  </a:lnTo>
                  <a:lnTo>
                    <a:pt x="275" y="6"/>
                  </a:lnTo>
                  <a:lnTo>
                    <a:pt x="287" y="6"/>
                  </a:lnTo>
                  <a:lnTo>
                    <a:pt x="299" y="0"/>
                  </a:lnTo>
                  <a:lnTo>
                    <a:pt x="305" y="0"/>
                  </a:lnTo>
                  <a:lnTo>
                    <a:pt x="311" y="0"/>
                  </a:lnTo>
                  <a:lnTo>
                    <a:pt x="317" y="0"/>
                  </a:lnTo>
                  <a:lnTo>
                    <a:pt x="323" y="0"/>
                  </a:lnTo>
                  <a:lnTo>
                    <a:pt x="329" y="6"/>
                  </a:lnTo>
                  <a:lnTo>
                    <a:pt x="335" y="6"/>
                  </a:lnTo>
                  <a:lnTo>
                    <a:pt x="340" y="6"/>
                  </a:lnTo>
                  <a:lnTo>
                    <a:pt x="346" y="6"/>
                  </a:lnTo>
                  <a:lnTo>
                    <a:pt x="352" y="12"/>
                  </a:lnTo>
                  <a:lnTo>
                    <a:pt x="364" y="12"/>
                  </a:lnTo>
                  <a:lnTo>
                    <a:pt x="370" y="18"/>
                  </a:lnTo>
                  <a:lnTo>
                    <a:pt x="376" y="18"/>
                  </a:lnTo>
                  <a:lnTo>
                    <a:pt x="382" y="24"/>
                  </a:lnTo>
                  <a:lnTo>
                    <a:pt x="388" y="24"/>
                  </a:lnTo>
                  <a:lnTo>
                    <a:pt x="394" y="24"/>
                  </a:lnTo>
                  <a:lnTo>
                    <a:pt x="400" y="24"/>
                  </a:lnTo>
                  <a:lnTo>
                    <a:pt x="406" y="24"/>
                  </a:lnTo>
                  <a:lnTo>
                    <a:pt x="412" y="24"/>
                  </a:lnTo>
                  <a:lnTo>
                    <a:pt x="424" y="24"/>
                  </a:lnTo>
                  <a:lnTo>
                    <a:pt x="418" y="30"/>
                  </a:lnTo>
                  <a:lnTo>
                    <a:pt x="412" y="42"/>
                  </a:lnTo>
                  <a:lnTo>
                    <a:pt x="400" y="48"/>
                  </a:lnTo>
                  <a:lnTo>
                    <a:pt x="394" y="60"/>
                  </a:lnTo>
                  <a:lnTo>
                    <a:pt x="382" y="72"/>
                  </a:lnTo>
                  <a:lnTo>
                    <a:pt x="376" y="84"/>
                  </a:lnTo>
                  <a:lnTo>
                    <a:pt x="364" y="96"/>
                  </a:lnTo>
                  <a:lnTo>
                    <a:pt x="352" y="102"/>
                  </a:lnTo>
                  <a:lnTo>
                    <a:pt x="346" y="108"/>
                  </a:lnTo>
                  <a:lnTo>
                    <a:pt x="340" y="108"/>
                  </a:lnTo>
                  <a:lnTo>
                    <a:pt x="335" y="108"/>
                  </a:lnTo>
                  <a:lnTo>
                    <a:pt x="323" y="114"/>
                  </a:lnTo>
                  <a:lnTo>
                    <a:pt x="317" y="114"/>
                  </a:lnTo>
                  <a:lnTo>
                    <a:pt x="305" y="120"/>
                  </a:lnTo>
                  <a:lnTo>
                    <a:pt x="299" y="120"/>
                  </a:lnTo>
                  <a:lnTo>
                    <a:pt x="287" y="126"/>
                  </a:lnTo>
                  <a:lnTo>
                    <a:pt x="281" y="126"/>
                  </a:lnTo>
                  <a:lnTo>
                    <a:pt x="275" y="126"/>
                  </a:lnTo>
                  <a:lnTo>
                    <a:pt x="263" y="120"/>
                  </a:lnTo>
                  <a:lnTo>
                    <a:pt x="257" y="120"/>
                  </a:lnTo>
                  <a:lnTo>
                    <a:pt x="251" y="114"/>
                  </a:lnTo>
                  <a:lnTo>
                    <a:pt x="239" y="114"/>
                  </a:lnTo>
                  <a:lnTo>
                    <a:pt x="233" y="108"/>
                  </a:lnTo>
                  <a:lnTo>
                    <a:pt x="227" y="108"/>
                  </a:lnTo>
                  <a:lnTo>
                    <a:pt x="221" y="102"/>
                  </a:lnTo>
                  <a:lnTo>
                    <a:pt x="215" y="102"/>
                  </a:lnTo>
                  <a:lnTo>
                    <a:pt x="215" y="96"/>
                  </a:lnTo>
                  <a:lnTo>
                    <a:pt x="209" y="96"/>
                  </a:lnTo>
                  <a:lnTo>
                    <a:pt x="203" y="96"/>
                  </a:lnTo>
                  <a:lnTo>
                    <a:pt x="197" y="96"/>
                  </a:lnTo>
                  <a:lnTo>
                    <a:pt x="197" y="102"/>
                  </a:lnTo>
                  <a:lnTo>
                    <a:pt x="191" y="102"/>
                  </a:lnTo>
                  <a:lnTo>
                    <a:pt x="185" y="102"/>
                  </a:lnTo>
                  <a:lnTo>
                    <a:pt x="185" y="108"/>
                  </a:lnTo>
                  <a:lnTo>
                    <a:pt x="191" y="108"/>
                  </a:lnTo>
                  <a:lnTo>
                    <a:pt x="197" y="108"/>
                  </a:lnTo>
                  <a:lnTo>
                    <a:pt x="203" y="108"/>
                  </a:lnTo>
                  <a:lnTo>
                    <a:pt x="209" y="108"/>
                  </a:lnTo>
                  <a:lnTo>
                    <a:pt x="215" y="108"/>
                  </a:lnTo>
                  <a:lnTo>
                    <a:pt x="221" y="108"/>
                  </a:lnTo>
                  <a:lnTo>
                    <a:pt x="227" y="108"/>
                  </a:lnTo>
                  <a:lnTo>
                    <a:pt x="233" y="108"/>
                  </a:lnTo>
                  <a:lnTo>
                    <a:pt x="239" y="108"/>
                  </a:lnTo>
                  <a:lnTo>
                    <a:pt x="251" y="114"/>
                  </a:lnTo>
                  <a:lnTo>
                    <a:pt x="257" y="114"/>
                  </a:lnTo>
                  <a:lnTo>
                    <a:pt x="269" y="120"/>
                  </a:lnTo>
                  <a:lnTo>
                    <a:pt x="281" y="126"/>
                  </a:lnTo>
                  <a:lnTo>
                    <a:pt x="287" y="138"/>
                  </a:lnTo>
                  <a:lnTo>
                    <a:pt x="293" y="144"/>
                  </a:lnTo>
                  <a:lnTo>
                    <a:pt x="299" y="156"/>
                  </a:lnTo>
                  <a:lnTo>
                    <a:pt x="305" y="168"/>
                  </a:lnTo>
                  <a:lnTo>
                    <a:pt x="311" y="174"/>
                  </a:lnTo>
                  <a:lnTo>
                    <a:pt x="317" y="192"/>
                  </a:lnTo>
                  <a:lnTo>
                    <a:pt x="317" y="204"/>
                  </a:lnTo>
                  <a:lnTo>
                    <a:pt x="317" y="210"/>
                  </a:lnTo>
                  <a:lnTo>
                    <a:pt x="317" y="216"/>
                  </a:lnTo>
                  <a:lnTo>
                    <a:pt x="317" y="228"/>
                  </a:lnTo>
                  <a:lnTo>
                    <a:pt x="317" y="234"/>
                  </a:lnTo>
                  <a:lnTo>
                    <a:pt x="311" y="228"/>
                  </a:lnTo>
                  <a:lnTo>
                    <a:pt x="305" y="222"/>
                  </a:lnTo>
                  <a:lnTo>
                    <a:pt x="293" y="216"/>
                  </a:lnTo>
                  <a:lnTo>
                    <a:pt x="287" y="216"/>
                  </a:lnTo>
                  <a:lnTo>
                    <a:pt x="275" y="210"/>
                  </a:lnTo>
                  <a:lnTo>
                    <a:pt x="263" y="204"/>
                  </a:lnTo>
                  <a:lnTo>
                    <a:pt x="257" y="204"/>
                  </a:lnTo>
                  <a:lnTo>
                    <a:pt x="245" y="204"/>
                  </a:lnTo>
                  <a:lnTo>
                    <a:pt x="239" y="204"/>
                  </a:lnTo>
                  <a:lnTo>
                    <a:pt x="233" y="198"/>
                  </a:lnTo>
                  <a:lnTo>
                    <a:pt x="227" y="198"/>
                  </a:lnTo>
                  <a:lnTo>
                    <a:pt x="221" y="198"/>
                  </a:lnTo>
                  <a:lnTo>
                    <a:pt x="215" y="192"/>
                  </a:lnTo>
                  <a:lnTo>
                    <a:pt x="209" y="192"/>
                  </a:lnTo>
                  <a:lnTo>
                    <a:pt x="203" y="180"/>
                  </a:lnTo>
                  <a:lnTo>
                    <a:pt x="203" y="174"/>
                  </a:lnTo>
                  <a:lnTo>
                    <a:pt x="197" y="168"/>
                  </a:lnTo>
                  <a:lnTo>
                    <a:pt x="191" y="156"/>
                  </a:lnTo>
                  <a:lnTo>
                    <a:pt x="191" y="144"/>
                  </a:lnTo>
                  <a:lnTo>
                    <a:pt x="191" y="132"/>
                  </a:lnTo>
                  <a:lnTo>
                    <a:pt x="185" y="126"/>
                  </a:lnTo>
                  <a:lnTo>
                    <a:pt x="185" y="120"/>
                  </a:lnTo>
                  <a:lnTo>
                    <a:pt x="179" y="120"/>
                  </a:lnTo>
                  <a:lnTo>
                    <a:pt x="179" y="114"/>
                  </a:lnTo>
                  <a:lnTo>
                    <a:pt x="173" y="114"/>
                  </a:lnTo>
                  <a:lnTo>
                    <a:pt x="167" y="108"/>
                  </a:lnTo>
                  <a:lnTo>
                    <a:pt x="161" y="108"/>
                  </a:lnTo>
                  <a:lnTo>
                    <a:pt x="155" y="108"/>
                  </a:lnTo>
                  <a:lnTo>
                    <a:pt x="155" y="114"/>
                  </a:lnTo>
                  <a:lnTo>
                    <a:pt x="155" y="120"/>
                  </a:lnTo>
                  <a:lnTo>
                    <a:pt x="161" y="120"/>
                  </a:lnTo>
                  <a:lnTo>
                    <a:pt x="161" y="126"/>
                  </a:lnTo>
                  <a:lnTo>
                    <a:pt x="167" y="126"/>
                  </a:lnTo>
                  <a:lnTo>
                    <a:pt x="173" y="132"/>
                  </a:lnTo>
                  <a:lnTo>
                    <a:pt x="179" y="138"/>
                  </a:lnTo>
                  <a:lnTo>
                    <a:pt x="185" y="150"/>
                  </a:lnTo>
                  <a:lnTo>
                    <a:pt x="191" y="156"/>
                  </a:lnTo>
                  <a:lnTo>
                    <a:pt x="197" y="168"/>
                  </a:lnTo>
                  <a:lnTo>
                    <a:pt x="203" y="174"/>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70" name="Freeform 956"/>
            <p:cNvSpPr>
              <a:spLocks/>
            </p:cNvSpPr>
            <p:nvPr/>
          </p:nvSpPr>
          <p:spPr bwMode="auto">
            <a:xfrm>
              <a:off x="5000" y="1565"/>
              <a:ext cx="125" cy="125"/>
            </a:xfrm>
            <a:custGeom>
              <a:avLst/>
              <a:gdLst>
                <a:gd name="T0" fmla="*/ 96 w 125"/>
                <a:gd name="T1" fmla="*/ 125 h 125"/>
                <a:gd name="T2" fmla="*/ 102 w 125"/>
                <a:gd name="T3" fmla="*/ 119 h 125"/>
                <a:gd name="T4" fmla="*/ 108 w 125"/>
                <a:gd name="T5" fmla="*/ 113 h 125"/>
                <a:gd name="T6" fmla="*/ 114 w 125"/>
                <a:gd name="T7" fmla="*/ 119 h 125"/>
                <a:gd name="T8" fmla="*/ 120 w 125"/>
                <a:gd name="T9" fmla="*/ 119 h 125"/>
                <a:gd name="T10" fmla="*/ 120 w 125"/>
                <a:gd name="T11" fmla="*/ 119 h 125"/>
                <a:gd name="T12" fmla="*/ 125 w 125"/>
                <a:gd name="T13" fmla="*/ 119 h 125"/>
                <a:gd name="T14" fmla="*/ 125 w 125"/>
                <a:gd name="T15" fmla="*/ 119 h 125"/>
                <a:gd name="T16" fmla="*/ 125 w 125"/>
                <a:gd name="T17" fmla="*/ 119 h 125"/>
                <a:gd name="T18" fmla="*/ 120 w 125"/>
                <a:gd name="T19" fmla="*/ 113 h 125"/>
                <a:gd name="T20" fmla="*/ 120 w 125"/>
                <a:gd name="T21" fmla="*/ 113 h 125"/>
                <a:gd name="T22" fmla="*/ 114 w 125"/>
                <a:gd name="T23" fmla="*/ 113 h 125"/>
                <a:gd name="T24" fmla="*/ 108 w 125"/>
                <a:gd name="T25" fmla="*/ 107 h 125"/>
                <a:gd name="T26" fmla="*/ 108 w 125"/>
                <a:gd name="T27" fmla="*/ 101 h 125"/>
                <a:gd name="T28" fmla="*/ 108 w 125"/>
                <a:gd name="T29" fmla="*/ 95 h 125"/>
                <a:gd name="T30" fmla="*/ 108 w 125"/>
                <a:gd name="T31" fmla="*/ 95 h 125"/>
                <a:gd name="T32" fmla="*/ 114 w 125"/>
                <a:gd name="T33" fmla="*/ 95 h 125"/>
                <a:gd name="T34" fmla="*/ 114 w 125"/>
                <a:gd name="T35" fmla="*/ 89 h 125"/>
                <a:gd name="T36" fmla="*/ 120 w 125"/>
                <a:gd name="T37" fmla="*/ 77 h 125"/>
                <a:gd name="T38" fmla="*/ 120 w 125"/>
                <a:gd name="T39" fmla="*/ 53 h 125"/>
                <a:gd name="T40" fmla="*/ 102 w 125"/>
                <a:gd name="T41" fmla="*/ 29 h 125"/>
                <a:gd name="T42" fmla="*/ 72 w 125"/>
                <a:gd name="T43" fmla="*/ 18 h 125"/>
                <a:gd name="T44" fmla="*/ 48 w 125"/>
                <a:gd name="T45" fmla="*/ 12 h 125"/>
                <a:gd name="T46" fmla="*/ 30 w 125"/>
                <a:gd name="T47" fmla="*/ 12 h 125"/>
                <a:gd name="T48" fmla="*/ 18 w 125"/>
                <a:gd name="T49" fmla="*/ 6 h 125"/>
                <a:gd name="T50" fmla="*/ 6 w 125"/>
                <a:gd name="T51" fmla="*/ 0 h 125"/>
                <a:gd name="T52" fmla="*/ 6 w 125"/>
                <a:gd name="T53" fmla="*/ 6 h 125"/>
                <a:gd name="T54" fmla="*/ 12 w 125"/>
                <a:gd name="T55" fmla="*/ 23 h 125"/>
                <a:gd name="T56" fmla="*/ 18 w 125"/>
                <a:gd name="T57" fmla="*/ 41 h 125"/>
                <a:gd name="T58" fmla="*/ 24 w 125"/>
                <a:gd name="T59" fmla="*/ 53 h 125"/>
                <a:gd name="T60" fmla="*/ 30 w 125"/>
                <a:gd name="T61" fmla="*/ 71 h 125"/>
                <a:gd name="T62" fmla="*/ 36 w 125"/>
                <a:gd name="T63" fmla="*/ 89 h 125"/>
                <a:gd name="T64" fmla="*/ 54 w 125"/>
                <a:gd name="T65" fmla="*/ 113 h 125"/>
                <a:gd name="T66" fmla="*/ 78 w 125"/>
                <a:gd name="T67" fmla="*/ 125 h 1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25"/>
                <a:gd name="T104" fmla="*/ 125 w 125"/>
                <a:gd name="T105" fmla="*/ 125 h 1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25">
                  <a:moveTo>
                    <a:pt x="96" y="125"/>
                  </a:moveTo>
                  <a:lnTo>
                    <a:pt x="96" y="125"/>
                  </a:lnTo>
                  <a:lnTo>
                    <a:pt x="102" y="119"/>
                  </a:lnTo>
                  <a:lnTo>
                    <a:pt x="108" y="113"/>
                  </a:lnTo>
                  <a:lnTo>
                    <a:pt x="114" y="113"/>
                  </a:lnTo>
                  <a:lnTo>
                    <a:pt x="114" y="119"/>
                  </a:lnTo>
                  <a:lnTo>
                    <a:pt x="120" y="119"/>
                  </a:lnTo>
                  <a:lnTo>
                    <a:pt x="125" y="119"/>
                  </a:lnTo>
                  <a:lnTo>
                    <a:pt x="125" y="113"/>
                  </a:lnTo>
                  <a:lnTo>
                    <a:pt x="120" y="113"/>
                  </a:lnTo>
                  <a:lnTo>
                    <a:pt x="114" y="113"/>
                  </a:lnTo>
                  <a:lnTo>
                    <a:pt x="108" y="113"/>
                  </a:lnTo>
                  <a:lnTo>
                    <a:pt x="108" y="107"/>
                  </a:lnTo>
                  <a:lnTo>
                    <a:pt x="108" y="101"/>
                  </a:lnTo>
                  <a:lnTo>
                    <a:pt x="108" y="95"/>
                  </a:lnTo>
                  <a:lnTo>
                    <a:pt x="114" y="95"/>
                  </a:lnTo>
                  <a:lnTo>
                    <a:pt x="114" y="89"/>
                  </a:lnTo>
                  <a:lnTo>
                    <a:pt x="120" y="89"/>
                  </a:lnTo>
                  <a:lnTo>
                    <a:pt x="120" y="77"/>
                  </a:lnTo>
                  <a:lnTo>
                    <a:pt x="120" y="65"/>
                  </a:lnTo>
                  <a:lnTo>
                    <a:pt x="120" y="53"/>
                  </a:lnTo>
                  <a:lnTo>
                    <a:pt x="114" y="41"/>
                  </a:lnTo>
                  <a:lnTo>
                    <a:pt x="102" y="29"/>
                  </a:lnTo>
                  <a:lnTo>
                    <a:pt x="90" y="23"/>
                  </a:lnTo>
                  <a:lnTo>
                    <a:pt x="72" y="18"/>
                  </a:lnTo>
                  <a:lnTo>
                    <a:pt x="54" y="12"/>
                  </a:lnTo>
                  <a:lnTo>
                    <a:pt x="48" y="12"/>
                  </a:lnTo>
                  <a:lnTo>
                    <a:pt x="36" y="12"/>
                  </a:lnTo>
                  <a:lnTo>
                    <a:pt x="30" y="12"/>
                  </a:lnTo>
                  <a:lnTo>
                    <a:pt x="24" y="6"/>
                  </a:lnTo>
                  <a:lnTo>
                    <a:pt x="18" y="6"/>
                  </a:lnTo>
                  <a:lnTo>
                    <a:pt x="12" y="0"/>
                  </a:lnTo>
                  <a:lnTo>
                    <a:pt x="6" y="0"/>
                  </a:lnTo>
                  <a:lnTo>
                    <a:pt x="0" y="0"/>
                  </a:lnTo>
                  <a:lnTo>
                    <a:pt x="6" y="6"/>
                  </a:lnTo>
                  <a:lnTo>
                    <a:pt x="12" y="12"/>
                  </a:lnTo>
                  <a:lnTo>
                    <a:pt x="12" y="23"/>
                  </a:lnTo>
                  <a:lnTo>
                    <a:pt x="18" y="29"/>
                  </a:lnTo>
                  <a:lnTo>
                    <a:pt x="18" y="41"/>
                  </a:lnTo>
                  <a:lnTo>
                    <a:pt x="24" y="47"/>
                  </a:lnTo>
                  <a:lnTo>
                    <a:pt x="24" y="53"/>
                  </a:lnTo>
                  <a:lnTo>
                    <a:pt x="24" y="65"/>
                  </a:lnTo>
                  <a:lnTo>
                    <a:pt x="30" y="71"/>
                  </a:lnTo>
                  <a:lnTo>
                    <a:pt x="30" y="83"/>
                  </a:lnTo>
                  <a:lnTo>
                    <a:pt x="36" y="89"/>
                  </a:lnTo>
                  <a:lnTo>
                    <a:pt x="42" y="101"/>
                  </a:lnTo>
                  <a:lnTo>
                    <a:pt x="54" y="113"/>
                  </a:lnTo>
                  <a:lnTo>
                    <a:pt x="66" y="119"/>
                  </a:lnTo>
                  <a:lnTo>
                    <a:pt x="78" y="125"/>
                  </a:lnTo>
                  <a:lnTo>
                    <a:pt x="96" y="125"/>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71" name="Freeform 957"/>
            <p:cNvSpPr>
              <a:spLocks/>
            </p:cNvSpPr>
            <p:nvPr/>
          </p:nvSpPr>
          <p:spPr bwMode="auto">
            <a:xfrm>
              <a:off x="5137" y="1642"/>
              <a:ext cx="12" cy="12"/>
            </a:xfrm>
            <a:custGeom>
              <a:avLst/>
              <a:gdLst>
                <a:gd name="T0" fmla="*/ 0 w 12"/>
                <a:gd name="T1" fmla="*/ 6 h 12"/>
                <a:gd name="T2" fmla="*/ 0 w 12"/>
                <a:gd name="T3" fmla="*/ 0 h 12"/>
                <a:gd name="T4" fmla="*/ 6 w 12"/>
                <a:gd name="T5" fmla="*/ 0 h 12"/>
                <a:gd name="T6" fmla="*/ 6 w 12"/>
                <a:gd name="T7" fmla="*/ 0 h 12"/>
                <a:gd name="T8" fmla="*/ 6 w 12"/>
                <a:gd name="T9" fmla="*/ 0 h 12"/>
                <a:gd name="T10" fmla="*/ 12 w 12"/>
                <a:gd name="T11" fmla="*/ 0 h 12"/>
                <a:gd name="T12" fmla="*/ 12 w 12"/>
                <a:gd name="T13" fmla="*/ 0 h 12"/>
                <a:gd name="T14" fmla="*/ 12 w 12"/>
                <a:gd name="T15" fmla="*/ 0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0"/>
                  </a:lnTo>
                  <a:lnTo>
                    <a:pt x="6" y="0"/>
                  </a:lnTo>
                  <a:lnTo>
                    <a:pt x="12" y="0"/>
                  </a:lnTo>
                  <a:lnTo>
                    <a:pt x="12" y="6"/>
                  </a:lnTo>
                  <a:lnTo>
                    <a:pt x="12" y="12"/>
                  </a:lnTo>
                  <a:lnTo>
                    <a:pt x="6" y="12"/>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72" name="Freeform 958"/>
            <p:cNvSpPr>
              <a:spLocks/>
            </p:cNvSpPr>
            <p:nvPr/>
          </p:nvSpPr>
          <p:spPr bwMode="auto">
            <a:xfrm>
              <a:off x="5167" y="1660"/>
              <a:ext cx="12" cy="12"/>
            </a:xfrm>
            <a:custGeom>
              <a:avLst/>
              <a:gdLst>
                <a:gd name="T0" fmla="*/ 0 w 12"/>
                <a:gd name="T1" fmla="*/ 0 h 12"/>
                <a:gd name="T2" fmla="*/ 0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12 h 12"/>
                <a:gd name="T16" fmla="*/ 12 w 12"/>
                <a:gd name="T17" fmla="*/ 12 h 12"/>
                <a:gd name="T18" fmla="*/ 6 w 12"/>
                <a:gd name="T19" fmla="*/ 12 h 12"/>
                <a:gd name="T20" fmla="*/ 6 w 12"/>
                <a:gd name="T21" fmla="*/ 12 h 12"/>
                <a:gd name="T22" fmla="*/ 0 w 12"/>
                <a:gd name="T23" fmla="*/ 12 h 12"/>
                <a:gd name="T24" fmla="*/ 0 w 12"/>
                <a:gd name="T25" fmla="*/ 12 h 12"/>
                <a:gd name="T26" fmla="*/ 0 w 12"/>
                <a:gd name="T27" fmla="*/ 6 h 12"/>
                <a:gd name="T28" fmla="*/ 0 w 12"/>
                <a:gd name="T29" fmla="*/ 6 h 12"/>
                <a:gd name="T30" fmla="*/ 0 w 12"/>
                <a:gd name="T31" fmla="*/ 6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6" y="0"/>
                  </a:lnTo>
                  <a:lnTo>
                    <a:pt x="12" y="0"/>
                  </a:lnTo>
                  <a:lnTo>
                    <a:pt x="12" y="6"/>
                  </a:lnTo>
                  <a:lnTo>
                    <a:pt x="12" y="12"/>
                  </a:lnTo>
                  <a:lnTo>
                    <a:pt x="6" y="12"/>
                  </a:lnTo>
                  <a:lnTo>
                    <a:pt x="0" y="12"/>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73" name="Freeform 959"/>
            <p:cNvSpPr>
              <a:spLocks/>
            </p:cNvSpPr>
            <p:nvPr/>
          </p:nvSpPr>
          <p:spPr bwMode="auto">
            <a:xfrm>
              <a:off x="5131" y="1678"/>
              <a:ext cx="18" cy="12"/>
            </a:xfrm>
            <a:custGeom>
              <a:avLst/>
              <a:gdLst>
                <a:gd name="T0" fmla="*/ 0 w 18"/>
                <a:gd name="T1" fmla="*/ 0 h 12"/>
                <a:gd name="T2" fmla="*/ 6 w 18"/>
                <a:gd name="T3" fmla="*/ 0 h 12"/>
                <a:gd name="T4" fmla="*/ 6 w 18"/>
                <a:gd name="T5" fmla="*/ 0 h 12"/>
                <a:gd name="T6" fmla="*/ 12 w 18"/>
                <a:gd name="T7" fmla="*/ 0 h 12"/>
                <a:gd name="T8" fmla="*/ 12 w 18"/>
                <a:gd name="T9" fmla="*/ 0 h 12"/>
                <a:gd name="T10" fmla="*/ 18 w 18"/>
                <a:gd name="T11" fmla="*/ 0 h 12"/>
                <a:gd name="T12" fmla="*/ 18 w 18"/>
                <a:gd name="T13" fmla="*/ 6 h 12"/>
                <a:gd name="T14" fmla="*/ 12 w 18"/>
                <a:gd name="T15" fmla="*/ 6 h 12"/>
                <a:gd name="T16" fmla="*/ 12 w 18"/>
                <a:gd name="T17" fmla="*/ 12 h 12"/>
                <a:gd name="T18" fmla="*/ 12 w 18"/>
                <a:gd name="T19" fmla="*/ 12 h 12"/>
                <a:gd name="T20" fmla="*/ 6 w 18"/>
                <a:gd name="T21" fmla="*/ 12 h 12"/>
                <a:gd name="T22" fmla="*/ 6 w 18"/>
                <a:gd name="T23" fmla="*/ 12 h 12"/>
                <a:gd name="T24" fmla="*/ 6 w 18"/>
                <a:gd name="T25" fmla="*/ 12 h 12"/>
                <a:gd name="T26" fmla="*/ 0 w 18"/>
                <a:gd name="T27" fmla="*/ 6 h 12"/>
                <a:gd name="T28" fmla="*/ 0 w 18"/>
                <a:gd name="T29" fmla="*/ 6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6" y="0"/>
                  </a:lnTo>
                  <a:lnTo>
                    <a:pt x="12" y="0"/>
                  </a:lnTo>
                  <a:lnTo>
                    <a:pt x="18" y="0"/>
                  </a:lnTo>
                  <a:lnTo>
                    <a:pt x="18" y="6"/>
                  </a:lnTo>
                  <a:lnTo>
                    <a:pt x="12" y="6"/>
                  </a:lnTo>
                  <a:lnTo>
                    <a:pt x="12" y="12"/>
                  </a:lnTo>
                  <a:lnTo>
                    <a:pt x="6" y="12"/>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74" name="Freeform 960"/>
            <p:cNvSpPr>
              <a:spLocks/>
            </p:cNvSpPr>
            <p:nvPr/>
          </p:nvSpPr>
          <p:spPr bwMode="auto">
            <a:xfrm>
              <a:off x="5108" y="1660"/>
              <a:ext cx="17" cy="12"/>
            </a:xfrm>
            <a:custGeom>
              <a:avLst/>
              <a:gdLst>
                <a:gd name="T0" fmla="*/ 6 w 17"/>
                <a:gd name="T1" fmla="*/ 0 h 12"/>
                <a:gd name="T2" fmla="*/ 6 w 17"/>
                <a:gd name="T3" fmla="*/ 0 h 12"/>
                <a:gd name="T4" fmla="*/ 0 w 17"/>
                <a:gd name="T5" fmla="*/ 6 h 12"/>
                <a:gd name="T6" fmla="*/ 0 w 17"/>
                <a:gd name="T7" fmla="*/ 6 h 12"/>
                <a:gd name="T8" fmla="*/ 6 w 17"/>
                <a:gd name="T9" fmla="*/ 12 h 12"/>
                <a:gd name="T10" fmla="*/ 6 w 17"/>
                <a:gd name="T11" fmla="*/ 12 h 12"/>
                <a:gd name="T12" fmla="*/ 12 w 17"/>
                <a:gd name="T13" fmla="*/ 12 h 12"/>
                <a:gd name="T14" fmla="*/ 12 w 17"/>
                <a:gd name="T15" fmla="*/ 12 h 12"/>
                <a:gd name="T16" fmla="*/ 17 w 17"/>
                <a:gd name="T17" fmla="*/ 12 h 12"/>
                <a:gd name="T18" fmla="*/ 17 w 17"/>
                <a:gd name="T19" fmla="*/ 12 h 12"/>
                <a:gd name="T20" fmla="*/ 17 w 17"/>
                <a:gd name="T21" fmla="*/ 6 h 12"/>
                <a:gd name="T22" fmla="*/ 17 w 17"/>
                <a:gd name="T23" fmla="*/ 6 h 12"/>
                <a:gd name="T24" fmla="*/ 17 w 17"/>
                <a:gd name="T25" fmla="*/ 0 h 12"/>
                <a:gd name="T26" fmla="*/ 12 w 17"/>
                <a:gd name="T27" fmla="*/ 0 h 12"/>
                <a:gd name="T28" fmla="*/ 12 w 17"/>
                <a:gd name="T29" fmla="*/ 0 h 12"/>
                <a:gd name="T30" fmla="*/ 6 w 17"/>
                <a:gd name="T31" fmla="*/ 0 h 12"/>
                <a:gd name="T32" fmla="*/ 6 w 17"/>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6" y="0"/>
                  </a:moveTo>
                  <a:lnTo>
                    <a:pt x="6" y="0"/>
                  </a:lnTo>
                  <a:lnTo>
                    <a:pt x="0" y="6"/>
                  </a:lnTo>
                  <a:lnTo>
                    <a:pt x="6" y="12"/>
                  </a:lnTo>
                  <a:lnTo>
                    <a:pt x="12" y="12"/>
                  </a:lnTo>
                  <a:lnTo>
                    <a:pt x="17" y="12"/>
                  </a:lnTo>
                  <a:lnTo>
                    <a:pt x="17" y="6"/>
                  </a:lnTo>
                  <a:lnTo>
                    <a:pt x="17" y="0"/>
                  </a:lnTo>
                  <a:lnTo>
                    <a:pt x="12" y="0"/>
                  </a:lnTo>
                  <a:lnTo>
                    <a:pt x="6"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75" name="Freeform 961"/>
            <p:cNvSpPr>
              <a:spLocks/>
            </p:cNvSpPr>
            <p:nvPr/>
          </p:nvSpPr>
          <p:spPr bwMode="auto">
            <a:xfrm>
              <a:off x="5102" y="1684"/>
              <a:ext cx="12" cy="12"/>
            </a:xfrm>
            <a:custGeom>
              <a:avLst/>
              <a:gdLst>
                <a:gd name="T0" fmla="*/ 0 w 12"/>
                <a:gd name="T1" fmla="*/ 12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0 h 12"/>
                <a:gd name="T14" fmla="*/ 12 w 12"/>
                <a:gd name="T15" fmla="*/ 6 h 12"/>
                <a:gd name="T16" fmla="*/ 12 w 12"/>
                <a:gd name="T17" fmla="*/ 6 h 12"/>
                <a:gd name="T18" fmla="*/ 12 w 12"/>
                <a:gd name="T19" fmla="*/ 6 h 12"/>
                <a:gd name="T20" fmla="*/ 12 w 12"/>
                <a:gd name="T21" fmla="*/ 12 h 12"/>
                <a:gd name="T22" fmla="*/ 12 w 12"/>
                <a:gd name="T23" fmla="*/ 12 h 12"/>
                <a:gd name="T24" fmla="*/ 6 w 12"/>
                <a:gd name="T25" fmla="*/ 12 h 12"/>
                <a:gd name="T26" fmla="*/ 6 w 12"/>
                <a:gd name="T27" fmla="*/ 12 h 12"/>
                <a:gd name="T28" fmla="*/ 6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6" y="0"/>
                  </a:lnTo>
                  <a:lnTo>
                    <a:pt x="12" y="0"/>
                  </a:lnTo>
                  <a:lnTo>
                    <a:pt x="12" y="6"/>
                  </a:lnTo>
                  <a:lnTo>
                    <a:pt x="12" y="12"/>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76" name="Freeform 962"/>
            <p:cNvSpPr>
              <a:spLocks/>
            </p:cNvSpPr>
            <p:nvPr/>
          </p:nvSpPr>
          <p:spPr bwMode="auto">
            <a:xfrm>
              <a:off x="5125" y="1708"/>
              <a:ext cx="12" cy="12"/>
            </a:xfrm>
            <a:custGeom>
              <a:avLst/>
              <a:gdLst>
                <a:gd name="T0" fmla="*/ 0 w 12"/>
                <a:gd name="T1" fmla="*/ 12 h 12"/>
                <a:gd name="T2" fmla="*/ 0 w 12"/>
                <a:gd name="T3" fmla="*/ 12 h 12"/>
                <a:gd name="T4" fmla="*/ 0 w 12"/>
                <a:gd name="T5" fmla="*/ 12 h 12"/>
                <a:gd name="T6" fmla="*/ 0 w 12"/>
                <a:gd name="T7" fmla="*/ 6 h 12"/>
                <a:gd name="T8" fmla="*/ 0 w 12"/>
                <a:gd name="T9" fmla="*/ 6 h 12"/>
                <a:gd name="T10" fmla="*/ 0 w 12"/>
                <a:gd name="T11" fmla="*/ 0 h 12"/>
                <a:gd name="T12" fmla="*/ 0 w 12"/>
                <a:gd name="T13" fmla="*/ 0 h 12"/>
                <a:gd name="T14" fmla="*/ 6 w 12"/>
                <a:gd name="T15" fmla="*/ 0 h 12"/>
                <a:gd name="T16" fmla="*/ 6 w 12"/>
                <a:gd name="T17" fmla="*/ 0 h 12"/>
                <a:gd name="T18" fmla="*/ 6 w 12"/>
                <a:gd name="T19" fmla="*/ 0 h 12"/>
                <a:gd name="T20" fmla="*/ 6 w 12"/>
                <a:gd name="T21" fmla="*/ 0 h 12"/>
                <a:gd name="T22" fmla="*/ 6 w 12"/>
                <a:gd name="T23" fmla="*/ 0 h 12"/>
                <a:gd name="T24" fmla="*/ 12 w 12"/>
                <a:gd name="T25" fmla="*/ 6 h 12"/>
                <a:gd name="T26" fmla="*/ 6 w 12"/>
                <a:gd name="T27" fmla="*/ 6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0" y="6"/>
                  </a:lnTo>
                  <a:lnTo>
                    <a:pt x="0" y="0"/>
                  </a:lnTo>
                  <a:lnTo>
                    <a:pt x="6" y="0"/>
                  </a:lnTo>
                  <a:lnTo>
                    <a:pt x="12" y="6"/>
                  </a:lnTo>
                  <a:lnTo>
                    <a:pt x="6" y="6"/>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77" name="Freeform 963"/>
            <p:cNvSpPr>
              <a:spLocks/>
            </p:cNvSpPr>
            <p:nvPr/>
          </p:nvSpPr>
          <p:spPr bwMode="auto">
            <a:xfrm>
              <a:off x="5143" y="1690"/>
              <a:ext cx="12" cy="18"/>
            </a:xfrm>
            <a:custGeom>
              <a:avLst/>
              <a:gdLst>
                <a:gd name="T0" fmla="*/ 0 w 12"/>
                <a:gd name="T1" fmla="*/ 12 h 18"/>
                <a:gd name="T2" fmla="*/ 0 w 12"/>
                <a:gd name="T3" fmla="*/ 6 h 18"/>
                <a:gd name="T4" fmla="*/ 0 w 12"/>
                <a:gd name="T5" fmla="*/ 6 h 18"/>
                <a:gd name="T6" fmla="*/ 6 w 12"/>
                <a:gd name="T7" fmla="*/ 0 h 18"/>
                <a:gd name="T8" fmla="*/ 6 w 12"/>
                <a:gd name="T9" fmla="*/ 0 h 18"/>
                <a:gd name="T10" fmla="*/ 12 w 12"/>
                <a:gd name="T11" fmla="*/ 0 h 18"/>
                <a:gd name="T12" fmla="*/ 12 w 12"/>
                <a:gd name="T13" fmla="*/ 6 h 18"/>
                <a:gd name="T14" fmla="*/ 12 w 12"/>
                <a:gd name="T15" fmla="*/ 6 h 18"/>
                <a:gd name="T16" fmla="*/ 12 w 12"/>
                <a:gd name="T17" fmla="*/ 12 h 18"/>
                <a:gd name="T18" fmla="*/ 12 w 12"/>
                <a:gd name="T19" fmla="*/ 12 h 18"/>
                <a:gd name="T20" fmla="*/ 12 w 12"/>
                <a:gd name="T21" fmla="*/ 18 h 18"/>
                <a:gd name="T22" fmla="*/ 6 w 12"/>
                <a:gd name="T23" fmla="*/ 18 h 18"/>
                <a:gd name="T24" fmla="*/ 6 w 12"/>
                <a:gd name="T25" fmla="*/ 18 h 18"/>
                <a:gd name="T26" fmla="*/ 0 w 12"/>
                <a:gd name="T27" fmla="*/ 18 h 18"/>
                <a:gd name="T28" fmla="*/ 0 w 12"/>
                <a:gd name="T29" fmla="*/ 18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6"/>
                  </a:lnTo>
                  <a:lnTo>
                    <a:pt x="6" y="0"/>
                  </a:lnTo>
                  <a:lnTo>
                    <a:pt x="12" y="0"/>
                  </a:lnTo>
                  <a:lnTo>
                    <a:pt x="12" y="6"/>
                  </a:lnTo>
                  <a:lnTo>
                    <a:pt x="12" y="12"/>
                  </a:lnTo>
                  <a:lnTo>
                    <a:pt x="12" y="18"/>
                  </a:lnTo>
                  <a:lnTo>
                    <a:pt x="6" y="18"/>
                  </a:lnTo>
                  <a:lnTo>
                    <a:pt x="0" y="18"/>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78" name="Freeform 964"/>
            <p:cNvSpPr>
              <a:spLocks/>
            </p:cNvSpPr>
            <p:nvPr/>
          </p:nvSpPr>
          <p:spPr bwMode="auto">
            <a:xfrm>
              <a:off x="5161" y="1696"/>
              <a:ext cx="12" cy="12"/>
            </a:xfrm>
            <a:custGeom>
              <a:avLst/>
              <a:gdLst>
                <a:gd name="T0" fmla="*/ 12 w 12"/>
                <a:gd name="T1" fmla="*/ 0 h 12"/>
                <a:gd name="T2" fmla="*/ 12 w 12"/>
                <a:gd name="T3" fmla="*/ 0 h 12"/>
                <a:gd name="T4" fmla="*/ 12 w 12"/>
                <a:gd name="T5" fmla="*/ 6 h 12"/>
                <a:gd name="T6" fmla="*/ 12 w 12"/>
                <a:gd name="T7" fmla="*/ 6 h 12"/>
                <a:gd name="T8" fmla="*/ 12 w 12"/>
                <a:gd name="T9" fmla="*/ 6 h 12"/>
                <a:gd name="T10" fmla="*/ 12 w 12"/>
                <a:gd name="T11" fmla="*/ 12 h 12"/>
                <a:gd name="T12" fmla="*/ 6 w 12"/>
                <a:gd name="T13" fmla="*/ 12 h 12"/>
                <a:gd name="T14" fmla="*/ 6 w 12"/>
                <a:gd name="T15" fmla="*/ 12 h 12"/>
                <a:gd name="T16" fmla="*/ 0 w 12"/>
                <a:gd name="T17" fmla="*/ 12 h 12"/>
                <a:gd name="T18" fmla="*/ 0 w 12"/>
                <a:gd name="T19" fmla="*/ 12 h 12"/>
                <a:gd name="T20" fmla="*/ 0 w 12"/>
                <a:gd name="T21" fmla="*/ 6 h 12"/>
                <a:gd name="T22" fmla="*/ 0 w 12"/>
                <a:gd name="T23" fmla="*/ 6 h 12"/>
                <a:gd name="T24" fmla="*/ 0 w 12"/>
                <a:gd name="T25" fmla="*/ 6 h 12"/>
                <a:gd name="T26" fmla="*/ 0 w 12"/>
                <a:gd name="T27" fmla="*/ 0 h 12"/>
                <a:gd name="T28" fmla="*/ 0 w 12"/>
                <a:gd name="T29" fmla="*/ 0 h 12"/>
                <a:gd name="T30" fmla="*/ 6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12" y="6"/>
                  </a:lnTo>
                  <a:lnTo>
                    <a:pt x="12" y="12"/>
                  </a:lnTo>
                  <a:lnTo>
                    <a:pt x="6" y="12"/>
                  </a:lnTo>
                  <a:lnTo>
                    <a:pt x="0" y="12"/>
                  </a:lnTo>
                  <a:lnTo>
                    <a:pt x="0" y="6"/>
                  </a:lnTo>
                  <a:lnTo>
                    <a:pt x="0" y="0"/>
                  </a:lnTo>
                  <a:lnTo>
                    <a:pt x="6" y="0"/>
                  </a:lnTo>
                  <a:lnTo>
                    <a:pt x="12"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79" name="Freeform 965"/>
            <p:cNvSpPr>
              <a:spLocks/>
            </p:cNvSpPr>
            <p:nvPr/>
          </p:nvSpPr>
          <p:spPr bwMode="auto">
            <a:xfrm>
              <a:off x="5012" y="1714"/>
              <a:ext cx="108" cy="72"/>
            </a:xfrm>
            <a:custGeom>
              <a:avLst/>
              <a:gdLst>
                <a:gd name="T0" fmla="*/ 108 w 108"/>
                <a:gd name="T1" fmla="*/ 6 h 72"/>
                <a:gd name="T2" fmla="*/ 108 w 108"/>
                <a:gd name="T3" fmla="*/ 6 h 72"/>
                <a:gd name="T4" fmla="*/ 108 w 108"/>
                <a:gd name="T5" fmla="*/ 0 h 72"/>
                <a:gd name="T6" fmla="*/ 102 w 108"/>
                <a:gd name="T7" fmla="*/ 6 h 72"/>
                <a:gd name="T8" fmla="*/ 90 w 108"/>
                <a:gd name="T9" fmla="*/ 6 h 72"/>
                <a:gd name="T10" fmla="*/ 66 w 108"/>
                <a:gd name="T11" fmla="*/ 0 h 72"/>
                <a:gd name="T12" fmla="*/ 48 w 108"/>
                <a:gd name="T13" fmla="*/ 0 h 72"/>
                <a:gd name="T14" fmla="*/ 48 w 108"/>
                <a:gd name="T15" fmla="*/ 0 h 72"/>
                <a:gd name="T16" fmla="*/ 60 w 108"/>
                <a:gd name="T17" fmla="*/ 0 h 72"/>
                <a:gd name="T18" fmla="*/ 78 w 108"/>
                <a:gd name="T19" fmla="*/ 6 h 72"/>
                <a:gd name="T20" fmla="*/ 96 w 108"/>
                <a:gd name="T21" fmla="*/ 12 h 72"/>
                <a:gd name="T22" fmla="*/ 90 w 108"/>
                <a:gd name="T23" fmla="*/ 18 h 72"/>
                <a:gd name="T24" fmla="*/ 84 w 108"/>
                <a:gd name="T25" fmla="*/ 18 h 72"/>
                <a:gd name="T26" fmla="*/ 72 w 108"/>
                <a:gd name="T27" fmla="*/ 24 h 72"/>
                <a:gd name="T28" fmla="*/ 60 w 108"/>
                <a:gd name="T29" fmla="*/ 18 h 72"/>
                <a:gd name="T30" fmla="*/ 42 w 108"/>
                <a:gd name="T31" fmla="*/ 18 h 72"/>
                <a:gd name="T32" fmla="*/ 30 w 108"/>
                <a:gd name="T33" fmla="*/ 18 h 72"/>
                <a:gd name="T34" fmla="*/ 36 w 108"/>
                <a:gd name="T35" fmla="*/ 18 h 72"/>
                <a:gd name="T36" fmla="*/ 48 w 108"/>
                <a:gd name="T37" fmla="*/ 18 h 72"/>
                <a:gd name="T38" fmla="*/ 54 w 108"/>
                <a:gd name="T39" fmla="*/ 24 h 72"/>
                <a:gd name="T40" fmla="*/ 72 w 108"/>
                <a:gd name="T41" fmla="*/ 24 h 72"/>
                <a:gd name="T42" fmla="*/ 72 w 108"/>
                <a:gd name="T43" fmla="*/ 30 h 72"/>
                <a:gd name="T44" fmla="*/ 66 w 108"/>
                <a:gd name="T45" fmla="*/ 30 h 72"/>
                <a:gd name="T46" fmla="*/ 54 w 108"/>
                <a:gd name="T47" fmla="*/ 36 h 72"/>
                <a:gd name="T48" fmla="*/ 48 w 108"/>
                <a:gd name="T49" fmla="*/ 36 h 72"/>
                <a:gd name="T50" fmla="*/ 42 w 108"/>
                <a:gd name="T51" fmla="*/ 36 h 72"/>
                <a:gd name="T52" fmla="*/ 36 w 108"/>
                <a:gd name="T53" fmla="*/ 30 h 72"/>
                <a:gd name="T54" fmla="*/ 24 w 108"/>
                <a:gd name="T55" fmla="*/ 30 h 72"/>
                <a:gd name="T56" fmla="*/ 36 w 108"/>
                <a:gd name="T57" fmla="*/ 36 h 72"/>
                <a:gd name="T58" fmla="*/ 42 w 108"/>
                <a:gd name="T59" fmla="*/ 42 h 72"/>
                <a:gd name="T60" fmla="*/ 24 w 108"/>
                <a:gd name="T61" fmla="*/ 48 h 72"/>
                <a:gd name="T62" fmla="*/ 6 w 108"/>
                <a:gd name="T63" fmla="*/ 48 h 72"/>
                <a:gd name="T64" fmla="*/ 0 w 108"/>
                <a:gd name="T65" fmla="*/ 54 h 72"/>
                <a:gd name="T66" fmla="*/ 12 w 108"/>
                <a:gd name="T67" fmla="*/ 54 h 72"/>
                <a:gd name="T68" fmla="*/ 30 w 108"/>
                <a:gd name="T69" fmla="*/ 48 h 72"/>
                <a:gd name="T70" fmla="*/ 48 w 108"/>
                <a:gd name="T71" fmla="*/ 42 h 72"/>
                <a:gd name="T72" fmla="*/ 48 w 108"/>
                <a:gd name="T73" fmla="*/ 60 h 72"/>
                <a:gd name="T74" fmla="*/ 36 w 108"/>
                <a:gd name="T75" fmla="*/ 72 h 72"/>
                <a:gd name="T76" fmla="*/ 42 w 108"/>
                <a:gd name="T77" fmla="*/ 72 h 72"/>
                <a:gd name="T78" fmla="*/ 54 w 108"/>
                <a:gd name="T79" fmla="*/ 48 h 72"/>
                <a:gd name="T80" fmla="*/ 60 w 108"/>
                <a:gd name="T81" fmla="*/ 42 h 72"/>
                <a:gd name="T82" fmla="*/ 72 w 108"/>
                <a:gd name="T83" fmla="*/ 36 h 72"/>
                <a:gd name="T84" fmla="*/ 78 w 108"/>
                <a:gd name="T85" fmla="*/ 30 h 72"/>
                <a:gd name="T86" fmla="*/ 78 w 108"/>
                <a:gd name="T87" fmla="*/ 60 h 72"/>
                <a:gd name="T88" fmla="*/ 72 w 108"/>
                <a:gd name="T89" fmla="*/ 66 h 72"/>
                <a:gd name="T90" fmla="*/ 78 w 108"/>
                <a:gd name="T91" fmla="*/ 60 h 72"/>
                <a:gd name="T92" fmla="*/ 84 w 108"/>
                <a:gd name="T93" fmla="*/ 30 h 72"/>
                <a:gd name="T94" fmla="*/ 96 w 108"/>
                <a:gd name="T95" fmla="*/ 18 h 72"/>
                <a:gd name="T96" fmla="*/ 102 w 108"/>
                <a:gd name="T97" fmla="*/ 18 h 72"/>
                <a:gd name="T98" fmla="*/ 102 w 108"/>
                <a:gd name="T99" fmla="*/ 24 h 72"/>
                <a:gd name="T100" fmla="*/ 102 w 108"/>
                <a:gd name="T101" fmla="*/ 54 h 72"/>
                <a:gd name="T102" fmla="*/ 108 w 108"/>
                <a:gd name="T103" fmla="*/ 18 h 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8"/>
                <a:gd name="T157" fmla="*/ 0 h 72"/>
                <a:gd name="T158" fmla="*/ 108 w 108"/>
                <a:gd name="T159" fmla="*/ 72 h 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8" h="72">
                  <a:moveTo>
                    <a:pt x="108" y="6"/>
                  </a:moveTo>
                  <a:lnTo>
                    <a:pt x="108" y="6"/>
                  </a:lnTo>
                  <a:lnTo>
                    <a:pt x="108" y="0"/>
                  </a:lnTo>
                  <a:lnTo>
                    <a:pt x="102" y="6"/>
                  </a:lnTo>
                  <a:lnTo>
                    <a:pt x="96" y="6"/>
                  </a:lnTo>
                  <a:lnTo>
                    <a:pt x="90" y="6"/>
                  </a:lnTo>
                  <a:lnTo>
                    <a:pt x="84" y="6"/>
                  </a:lnTo>
                  <a:lnTo>
                    <a:pt x="72" y="0"/>
                  </a:lnTo>
                  <a:lnTo>
                    <a:pt x="66" y="0"/>
                  </a:lnTo>
                  <a:lnTo>
                    <a:pt x="60" y="0"/>
                  </a:lnTo>
                  <a:lnTo>
                    <a:pt x="54" y="0"/>
                  </a:lnTo>
                  <a:lnTo>
                    <a:pt x="48" y="0"/>
                  </a:lnTo>
                  <a:lnTo>
                    <a:pt x="42" y="0"/>
                  </a:lnTo>
                  <a:lnTo>
                    <a:pt x="48" y="0"/>
                  </a:lnTo>
                  <a:lnTo>
                    <a:pt x="54" y="0"/>
                  </a:lnTo>
                  <a:lnTo>
                    <a:pt x="60" y="0"/>
                  </a:lnTo>
                  <a:lnTo>
                    <a:pt x="66" y="6"/>
                  </a:lnTo>
                  <a:lnTo>
                    <a:pt x="72" y="6"/>
                  </a:lnTo>
                  <a:lnTo>
                    <a:pt x="78" y="6"/>
                  </a:lnTo>
                  <a:lnTo>
                    <a:pt x="84" y="6"/>
                  </a:lnTo>
                  <a:lnTo>
                    <a:pt x="90" y="12"/>
                  </a:lnTo>
                  <a:lnTo>
                    <a:pt x="96" y="12"/>
                  </a:lnTo>
                  <a:lnTo>
                    <a:pt x="96" y="18"/>
                  </a:lnTo>
                  <a:lnTo>
                    <a:pt x="90" y="18"/>
                  </a:lnTo>
                  <a:lnTo>
                    <a:pt x="84" y="18"/>
                  </a:lnTo>
                  <a:lnTo>
                    <a:pt x="78" y="24"/>
                  </a:lnTo>
                  <a:lnTo>
                    <a:pt x="72" y="24"/>
                  </a:lnTo>
                  <a:lnTo>
                    <a:pt x="72" y="18"/>
                  </a:lnTo>
                  <a:lnTo>
                    <a:pt x="66" y="18"/>
                  </a:lnTo>
                  <a:lnTo>
                    <a:pt x="60" y="18"/>
                  </a:lnTo>
                  <a:lnTo>
                    <a:pt x="48" y="18"/>
                  </a:lnTo>
                  <a:lnTo>
                    <a:pt x="42" y="18"/>
                  </a:lnTo>
                  <a:lnTo>
                    <a:pt x="36" y="18"/>
                  </a:lnTo>
                  <a:lnTo>
                    <a:pt x="30" y="18"/>
                  </a:lnTo>
                  <a:lnTo>
                    <a:pt x="36" y="18"/>
                  </a:lnTo>
                  <a:lnTo>
                    <a:pt x="42" y="18"/>
                  </a:lnTo>
                  <a:lnTo>
                    <a:pt x="48" y="18"/>
                  </a:lnTo>
                  <a:lnTo>
                    <a:pt x="54" y="18"/>
                  </a:lnTo>
                  <a:lnTo>
                    <a:pt x="54" y="24"/>
                  </a:lnTo>
                  <a:lnTo>
                    <a:pt x="60" y="24"/>
                  </a:lnTo>
                  <a:lnTo>
                    <a:pt x="66" y="24"/>
                  </a:lnTo>
                  <a:lnTo>
                    <a:pt x="72" y="24"/>
                  </a:lnTo>
                  <a:lnTo>
                    <a:pt x="72" y="30"/>
                  </a:lnTo>
                  <a:lnTo>
                    <a:pt x="66" y="30"/>
                  </a:lnTo>
                  <a:lnTo>
                    <a:pt x="60" y="30"/>
                  </a:lnTo>
                  <a:lnTo>
                    <a:pt x="60" y="36"/>
                  </a:lnTo>
                  <a:lnTo>
                    <a:pt x="54" y="36"/>
                  </a:lnTo>
                  <a:lnTo>
                    <a:pt x="48" y="36"/>
                  </a:lnTo>
                  <a:lnTo>
                    <a:pt x="42" y="36"/>
                  </a:lnTo>
                  <a:lnTo>
                    <a:pt x="42" y="30"/>
                  </a:lnTo>
                  <a:lnTo>
                    <a:pt x="36" y="30"/>
                  </a:lnTo>
                  <a:lnTo>
                    <a:pt x="30" y="30"/>
                  </a:lnTo>
                  <a:lnTo>
                    <a:pt x="24" y="30"/>
                  </a:lnTo>
                  <a:lnTo>
                    <a:pt x="30" y="36"/>
                  </a:lnTo>
                  <a:lnTo>
                    <a:pt x="36" y="36"/>
                  </a:lnTo>
                  <a:lnTo>
                    <a:pt x="42" y="36"/>
                  </a:lnTo>
                  <a:lnTo>
                    <a:pt x="42" y="42"/>
                  </a:lnTo>
                  <a:lnTo>
                    <a:pt x="36" y="42"/>
                  </a:lnTo>
                  <a:lnTo>
                    <a:pt x="30" y="42"/>
                  </a:lnTo>
                  <a:lnTo>
                    <a:pt x="24" y="48"/>
                  </a:lnTo>
                  <a:lnTo>
                    <a:pt x="18" y="48"/>
                  </a:lnTo>
                  <a:lnTo>
                    <a:pt x="12" y="48"/>
                  </a:lnTo>
                  <a:lnTo>
                    <a:pt x="6" y="48"/>
                  </a:lnTo>
                  <a:lnTo>
                    <a:pt x="0" y="54"/>
                  </a:lnTo>
                  <a:lnTo>
                    <a:pt x="6" y="54"/>
                  </a:lnTo>
                  <a:lnTo>
                    <a:pt x="12" y="54"/>
                  </a:lnTo>
                  <a:lnTo>
                    <a:pt x="18" y="48"/>
                  </a:lnTo>
                  <a:lnTo>
                    <a:pt x="24" y="48"/>
                  </a:lnTo>
                  <a:lnTo>
                    <a:pt x="30" y="48"/>
                  </a:lnTo>
                  <a:lnTo>
                    <a:pt x="36" y="48"/>
                  </a:lnTo>
                  <a:lnTo>
                    <a:pt x="42" y="48"/>
                  </a:lnTo>
                  <a:lnTo>
                    <a:pt x="48" y="42"/>
                  </a:lnTo>
                  <a:lnTo>
                    <a:pt x="48" y="48"/>
                  </a:lnTo>
                  <a:lnTo>
                    <a:pt x="48" y="60"/>
                  </a:lnTo>
                  <a:lnTo>
                    <a:pt x="42" y="66"/>
                  </a:lnTo>
                  <a:lnTo>
                    <a:pt x="42" y="72"/>
                  </a:lnTo>
                  <a:lnTo>
                    <a:pt x="36" y="72"/>
                  </a:lnTo>
                  <a:lnTo>
                    <a:pt x="42" y="72"/>
                  </a:lnTo>
                  <a:lnTo>
                    <a:pt x="48" y="66"/>
                  </a:lnTo>
                  <a:lnTo>
                    <a:pt x="48" y="60"/>
                  </a:lnTo>
                  <a:lnTo>
                    <a:pt x="54" y="48"/>
                  </a:lnTo>
                  <a:lnTo>
                    <a:pt x="54" y="42"/>
                  </a:lnTo>
                  <a:lnTo>
                    <a:pt x="60" y="42"/>
                  </a:lnTo>
                  <a:lnTo>
                    <a:pt x="66" y="42"/>
                  </a:lnTo>
                  <a:lnTo>
                    <a:pt x="66" y="36"/>
                  </a:lnTo>
                  <a:lnTo>
                    <a:pt x="72" y="36"/>
                  </a:lnTo>
                  <a:lnTo>
                    <a:pt x="78" y="36"/>
                  </a:lnTo>
                  <a:lnTo>
                    <a:pt x="78" y="30"/>
                  </a:lnTo>
                  <a:lnTo>
                    <a:pt x="78" y="42"/>
                  </a:lnTo>
                  <a:lnTo>
                    <a:pt x="78" y="48"/>
                  </a:lnTo>
                  <a:lnTo>
                    <a:pt x="78" y="60"/>
                  </a:lnTo>
                  <a:lnTo>
                    <a:pt x="78" y="66"/>
                  </a:lnTo>
                  <a:lnTo>
                    <a:pt x="72" y="66"/>
                  </a:lnTo>
                  <a:lnTo>
                    <a:pt x="78" y="66"/>
                  </a:lnTo>
                  <a:lnTo>
                    <a:pt x="78" y="60"/>
                  </a:lnTo>
                  <a:lnTo>
                    <a:pt x="84" y="48"/>
                  </a:lnTo>
                  <a:lnTo>
                    <a:pt x="84" y="36"/>
                  </a:lnTo>
                  <a:lnTo>
                    <a:pt x="84" y="30"/>
                  </a:lnTo>
                  <a:lnTo>
                    <a:pt x="90" y="24"/>
                  </a:lnTo>
                  <a:lnTo>
                    <a:pt x="96" y="24"/>
                  </a:lnTo>
                  <a:lnTo>
                    <a:pt x="96" y="18"/>
                  </a:lnTo>
                  <a:lnTo>
                    <a:pt x="102" y="18"/>
                  </a:lnTo>
                  <a:lnTo>
                    <a:pt x="102" y="24"/>
                  </a:lnTo>
                  <a:lnTo>
                    <a:pt x="102" y="36"/>
                  </a:lnTo>
                  <a:lnTo>
                    <a:pt x="102" y="48"/>
                  </a:lnTo>
                  <a:lnTo>
                    <a:pt x="102" y="54"/>
                  </a:lnTo>
                  <a:lnTo>
                    <a:pt x="102" y="42"/>
                  </a:lnTo>
                  <a:lnTo>
                    <a:pt x="108" y="30"/>
                  </a:lnTo>
                  <a:lnTo>
                    <a:pt x="108" y="18"/>
                  </a:lnTo>
                  <a:lnTo>
                    <a:pt x="108" y="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80" name="Freeform 966"/>
            <p:cNvSpPr>
              <a:spLocks/>
            </p:cNvSpPr>
            <p:nvPr/>
          </p:nvSpPr>
          <p:spPr bwMode="auto">
            <a:xfrm>
              <a:off x="5024" y="1583"/>
              <a:ext cx="84" cy="83"/>
            </a:xfrm>
            <a:custGeom>
              <a:avLst/>
              <a:gdLst>
                <a:gd name="T0" fmla="*/ 84 w 84"/>
                <a:gd name="T1" fmla="*/ 77 h 83"/>
                <a:gd name="T2" fmla="*/ 84 w 84"/>
                <a:gd name="T3" fmla="*/ 77 h 83"/>
                <a:gd name="T4" fmla="*/ 84 w 84"/>
                <a:gd name="T5" fmla="*/ 71 h 83"/>
                <a:gd name="T6" fmla="*/ 78 w 84"/>
                <a:gd name="T7" fmla="*/ 65 h 83"/>
                <a:gd name="T8" fmla="*/ 72 w 84"/>
                <a:gd name="T9" fmla="*/ 59 h 83"/>
                <a:gd name="T10" fmla="*/ 72 w 84"/>
                <a:gd name="T11" fmla="*/ 35 h 83"/>
                <a:gd name="T12" fmla="*/ 66 w 84"/>
                <a:gd name="T13" fmla="*/ 29 h 83"/>
                <a:gd name="T14" fmla="*/ 66 w 84"/>
                <a:gd name="T15" fmla="*/ 29 h 83"/>
                <a:gd name="T16" fmla="*/ 66 w 84"/>
                <a:gd name="T17" fmla="*/ 35 h 83"/>
                <a:gd name="T18" fmla="*/ 66 w 84"/>
                <a:gd name="T19" fmla="*/ 53 h 83"/>
                <a:gd name="T20" fmla="*/ 66 w 84"/>
                <a:gd name="T21" fmla="*/ 59 h 83"/>
                <a:gd name="T22" fmla="*/ 60 w 84"/>
                <a:gd name="T23" fmla="*/ 53 h 83"/>
                <a:gd name="T24" fmla="*/ 54 w 84"/>
                <a:gd name="T25" fmla="*/ 53 h 83"/>
                <a:gd name="T26" fmla="*/ 54 w 84"/>
                <a:gd name="T27" fmla="*/ 47 h 83"/>
                <a:gd name="T28" fmla="*/ 48 w 84"/>
                <a:gd name="T29" fmla="*/ 41 h 83"/>
                <a:gd name="T30" fmla="*/ 48 w 84"/>
                <a:gd name="T31" fmla="*/ 23 h 83"/>
                <a:gd name="T32" fmla="*/ 42 w 84"/>
                <a:gd name="T33" fmla="*/ 11 h 83"/>
                <a:gd name="T34" fmla="*/ 42 w 84"/>
                <a:gd name="T35" fmla="*/ 5 h 83"/>
                <a:gd name="T36" fmla="*/ 42 w 84"/>
                <a:gd name="T37" fmla="*/ 0 h 83"/>
                <a:gd name="T38" fmla="*/ 42 w 84"/>
                <a:gd name="T39" fmla="*/ 5 h 83"/>
                <a:gd name="T40" fmla="*/ 42 w 84"/>
                <a:gd name="T41" fmla="*/ 11 h 83"/>
                <a:gd name="T42" fmla="*/ 42 w 84"/>
                <a:gd name="T43" fmla="*/ 17 h 83"/>
                <a:gd name="T44" fmla="*/ 42 w 84"/>
                <a:gd name="T45" fmla="*/ 23 h 83"/>
                <a:gd name="T46" fmla="*/ 42 w 84"/>
                <a:gd name="T47" fmla="*/ 35 h 83"/>
                <a:gd name="T48" fmla="*/ 36 w 84"/>
                <a:gd name="T49" fmla="*/ 35 h 83"/>
                <a:gd name="T50" fmla="*/ 24 w 84"/>
                <a:gd name="T51" fmla="*/ 23 h 83"/>
                <a:gd name="T52" fmla="*/ 12 w 84"/>
                <a:gd name="T53" fmla="*/ 11 h 83"/>
                <a:gd name="T54" fmla="*/ 0 w 84"/>
                <a:gd name="T55" fmla="*/ 0 h 83"/>
                <a:gd name="T56" fmla="*/ 0 w 84"/>
                <a:gd name="T57" fmla="*/ 5 h 83"/>
                <a:gd name="T58" fmla="*/ 6 w 84"/>
                <a:gd name="T59" fmla="*/ 11 h 83"/>
                <a:gd name="T60" fmla="*/ 12 w 84"/>
                <a:gd name="T61" fmla="*/ 17 h 83"/>
                <a:gd name="T62" fmla="*/ 18 w 84"/>
                <a:gd name="T63" fmla="*/ 23 h 83"/>
                <a:gd name="T64" fmla="*/ 18 w 84"/>
                <a:gd name="T65" fmla="*/ 29 h 83"/>
                <a:gd name="T66" fmla="*/ 24 w 84"/>
                <a:gd name="T67" fmla="*/ 35 h 83"/>
                <a:gd name="T68" fmla="*/ 30 w 84"/>
                <a:gd name="T69" fmla="*/ 41 h 83"/>
                <a:gd name="T70" fmla="*/ 36 w 84"/>
                <a:gd name="T71" fmla="*/ 41 h 83"/>
                <a:gd name="T72" fmla="*/ 36 w 84"/>
                <a:gd name="T73" fmla="*/ 47 h 83"/>
                <a:gd name="T74" fmla="*/ 30 w 84"/>
                <a:gd name="T75" fmla="*/ 47 h 83"/>
                <a:gd name="T76" fmla="*/ 24 w 84"/>
                <a:gd name="T77" fmla="*/ 41 h 83"/>
                <a:gd name="T78" fmla="*/ 18 w 84"/>
                <a:gd name="T79" fmla="*/ 41 h 83"/>
                <a:gd name="T80" fmla="*/ 18 w 84"/>
                <a:gd name="T81" fmla="*/ 41 h 83"/>
                <a:gd name="T82" fmla="*/ 12 w 84"/>
                <a:gd name="T83" fmla="*/ 41 h 83"/>
                <a:gd name="T84" fmla="*/ 18 w 84"/>
                <a:gd name="T85" fmla="*/ 47 h 83"/>
                <a:gd name="T86" fmla="*/ 24 w 84"/>
                <a:gd name="T87" fmla="*/ 47 h 83"/>
                <a:gd name="T88" fmla="*/ 36 w 84"/>
                <a:gd name="T89" fmla="*/ 53 h 83"/>
                <a:gd name="T90" fmla="*/ 42 w 84"/>
                <a:gd name="T91" fmla="*/ 53 h 83"/>
                <a:gd name="T92" fmla="*/ 48 w 84"/>
                <a:gd name="T93" fmla="*/ 53 h 83"/>
                <a:gd name="T94" fmla="*/ 54 w 84"/>
                <a:gd name="T95" fmla="*/ 59 h 83"/>
                <a:gd name="T96" fmla="*/ 60 w 84"/>
                <a:gd name="T97" fmla="*/ 59 h 83"/>
                <a:gd name="T98" fmla="*/ 66 w 84"/>
                <a:gd name="T99" fmla="*/ 65 h 83"/>
                <a:gd name="T100" fmla="*/ 66 w 84"/>
                <a:gd name="T101" fmla="*/ 65 h 83"/>
                <a:gd name="T102" fmla="*/ 54 w 84"/>
                <a:gd name="T103" fmla="*/ 71 h 83"/>
                <a:gd name="T104" fmla="*/ 48 w 84"/>
                <a:gd name="T105" fmla="*/ 71 h 83"/>
                <a:gd name="T106" fmla="*/ 42 w 84"/>
                <a:gd name="T107" fmla="*/ 71 h 83"/>
                <a:gd name="T108" fmla="*/ 36 w 84"/>
                <a:gd name="T109" fmla="*/ 71 h 83"/>
                <a:gd name="T110" fmla="*/ 36 w 84"/>
                <a:gd name="T111" fmla="*/ 71 h 83"/>
                <a:gd name="T112" fmla="*/ 42 w 84"/>
                <a:gd name="T113" fmla="*/ 71 h 83"/>
                <a:gd name="T114" fmla="*/ 54 w 84"/>
                <a:gd name="T115" fmla="*/ 77 h 83"/>
                <a:gd name="T116" fmla="*/ 60 w 84"/>
                <a:gd name="T117" fmla="*/ 71 h 83"/>
                <a:gd name="T118" fmla="*/ 72 w 84"/>
                <a:gd name="T119" fmla="*/ 71 h 83"/>
                <a:gd name="T120" fmla="*/ 78 w 84"/>
                <a:gd name="T121" fmla="*/ 71 h 83"/>
                <a:gd name="T122" fmla="*/ 78 w 84"/>
                <a:gd name="T123" fmla="*/ 77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83"/>
                <a:gd name="T188" fmla="*/ 84 w 84"/>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83">
                  <a:moveTo>
                    <a:pt x="84" y="83"/>
                  </a:moveTo>
                  <a:lnTo>
                    <a:pt x="84" y="77"/>
                  </a:lnTo>
                  <a:lnTo>
                    <a:pt x="84" y="71"/>
                  </a:lnTo>
                  <a:lnTo>
                    <a:pt x="78" y="71"/>
                  </a:lnTo>
                  <a:lnTo>
                    <a:pt x="78" y="65"/>
                  </a:lnTo>
                  <a:lnTo>
                    <a:pt x="72" y="59"/>
                  </a:lnTo>
                  <a:lnTo>
                    <a:pt x="72" y="47"/>
                  </a:lnTo>
                  <a:lnTo>
                    <a:pt x="72" y="35"/>
                  </a:lnTo>
                  <a:lnTo>
                    <a:pt x="72" y="29"/>
                  </a:lnTo>
                  <a:lnTo>
                    <a:pt x="66" y="29"/>
                  </a:lnTo>
                  <a:lnTo>
                    <a:pt x="66" y="23"/>
                  </a:lnTo>
                  <a:lnTo>
                    <a:pt x="66" y="29"/>
                  </a:lnTo>
                  <a:lnTo>
                    <a:pt x="66" y="35"/>
                  </a:lnTo>
                  <a:lnTo>
                    <a:pt x="66" y="47"/>
                  </a:lnTo>
                  <a:lnTo>
                    <a:pt x="66" y="53"/>
                  </a:lnTo>
                  <a:lnTo>
                    <a:pt x="66" y="59"/>
                  </a:lnTo>
                  <a:lnTo>
                    <a:pt x="66" y="53"/>
                  </a:lnTo>
                  <a:lnTo>
                    <a:pt x="60" y="53"/>
                  </a:lnTo>
                  <a:lnTo>
                    <a:pt x="54" y="53"/>
                  </a:lnTo>
                  <a:lnTo>
                    <a:pt x="54" y="47"/>
                  </a:lnTo>
                  <a:lnTo>
                    <a:pt x="48" y="47"/>
                  </a:lnTo>
                  <a:lnTo>
                    <a:pt x="48" y="41"/>
                  </a:lnTo>
                  <a:lnTo>
                    <a:pt x="48" y="35"/>
                  </a:lnTo>
                  <a:lnTo>
                    <a:pt x="48" y="23"/>
                  </a:lnTo>
                  <a:lnTo>
                    <a:pt x="42" y="17"/>
                  </a:lnTo>
                  <a:lnTo>
                    <a:pt x="42" y="11"/>
                  </a:lnTo>
                  <a:lnTo>
                    <a:pt x="42" y="5"/>
                  </a:lnTo>
                  <a:lnTo>
                    <a:pt x="42" y="0"/>
                  </a:lnTo>
                  <a:lnTo>
                    <a:pt x="42" y="5"/>
                  </a:lnTo>
                  <a:lnTo>
                    <a:pt x="42" y="11"/>
                  </a:lnTo>
                  <a:lnTo>
                    <a:pt x="42" y="17"/>
                  </a:lnTo>
                  <a:lnTo>
                    <a:pt x="42" y="23"/>
                  </a:lnTo>
                  <a:lnTo>
                    <a:pt x="42" y="29"/>
                  </a:lnTo>
                  <a:lnTo>
                    <a:pt x="42" y="35"/>
                  </a:lnTo>
                  <a:lnTo>
                    <a:pt x="42" y="41"/>
                  </a:lnTo>
                  <a:lnTo>
                    <a:pt x="36" y="35"/>
                  </a:lnTo>
                  <a:lnTo>
                    <a:pt x="30" y="29"/>
                  </a:lnTo>
                  <a:lnTo>
                    <a:pt x="24" y="23"/>
                  </a:lnTo>
                  <a:lnTo>
                    <a:pt x="18" y="17"/>
                  </a:lnTo>
                  <a:lnTo>
                    <a:pt x="12" y="11"/>
                  </a:lnTo>
                  <a:lnTo>
                    <a:pt x="6" y="5"/>
                  </a:lnTo>
                  <a:lnTo>
                    <a:pt x="0" y="0"/>
                  </a:lnTo>
                  <a:lnTo>
                    <a:pt x="0" y="5"/>
                  </a:lnTo>
                  <a:lnTo>
                    <a:pt x="6" y="5"/>
                  </a:lnTo>
                  <a:lnTo>
                    <a:pt x="6" y="11"/>
                  </a:lnTo>
                  <a:lnTo>
                    <a:pt x="12" y="17"/>
                  </a:lnTo>
                  <a:lnTo>
                    <a:pt x="18" y="23"/>
                  </a:lnTo>
                  <a:lnTo>
                    <a:pt x="18" y="29"/>
                  </a:lnTo>
                  <a:lnTo>
                    <a:pt x="24" y="29"/>
                  </a:lnTo>
                  <a:lnTo>
                    <a:pt x="24" y="35"/>
                  </a:lnTo>
                  <a:lnTo>
                    <a:pt x="30" y="35"/>
                  </a:lnTo>
                  <a:lnTo>
                    <a:pt x="30" y="41"/>
                  </a:lnTo>
                  <a:lnTo>
                    <a:pt x="36" y="41"/>
                  </a:lnTo>
                  <a:lnTo>
                    <a:pt x="36" y="47"/>
                  </a:lnTo>
                  <a:lnTo>
                    <a:pt x="30" y="47"/>
                  </a:lnTo>
                  <a:lnTo>
                    <a:pt x="24" y="41"/>
                  </a:lnTo>
                  <a:lnTo>
                    <a:pt x="18" y="41"/>
                  </a:lnTo>
                  <a:lnTo>
                    <a:pt x="12" y="41"/>
                  </a:lnTo>
                  <a:lnTo>
                    <a:pt x="18" y="47"/>
                  </a:lnTo>
                  <a:lnTo>
                    <a:pt x="24" y="47"/>
                  </a:lnTo>
                  <a:lnTo>
                    <a:pt x="30" y="53"/>
                  </a:lnTo>
                  <a:lnTo>
                    <a:pt x="36" y="53"/>
                  </a:lnTo>
                  <a:lnTo>
                    <a:pt x="42" y="53"/>
                  </a:lnTo>
                  <a:lnTo>
                    <a:pt x="48" y="53"/>
                  </a:lnTo>
                  <a:lnTo>
                    <a:pt x="54" y="53"/>
                  </a:lnTo>
                  <a:lnTo>
                    <a:pt x="54" y="59"/>
                  </a:lnTo>
                  <a:lnTo>
                    <a:pt x="60" y="59"/>
                  </a:lnTo>
                  <a:lnTo>
                    <a:pt x="60" y="65"/>
                  </a:lnTo>
                  <a:lnTo>
                    <a:pt x="66" y="65"/>
                  </a:lnTo>
                  <a:lnTo>
                    <a:pt x="60" y="71"/>
                  </a:lnTo>
                  <a:lnTo>
                    <a:pt x="54" y="71"/>
                  </a:lnTo>
                  <a:lnTo>
                    <a:pt x="48" y="71"/>
                  </a:lnTo>
                  <a:lnTo>
                    <a:pt x="42" y="71"/>
                  </a:lnTo>
                  <a:lnTo>
                    <a:pt x="36" y="71"/>
                  </a:lnTo>
                  <a:lnTo>
                    <a:pt x="30" y="71"/>
                  </a:lnTo>
                  <a:lnTo>
                    <a:pt x="36" y="71"/>
                  </a:lnTo>
                  <a:lnTo>
                    <a:pt x="42" y="71"/>
                  </a:lnTo>
                  <a:lnTo>
                    <a:pt x="48" y="77"/>
                  </a:lnTo>
                  <a:lnTo>
                    <a:pt x="54" y="77"/>
                  </a:lnTo>
                  <a:lnTo>
                    <a:pt x="60" y="71"/>
                  </a:lnTo>
                  <a:lnTo>
                    <a:pt x="66" y="71"/>
                  </a:lnTo>
                  <a:lnTo>
                    <a:pt x="72" y="71"/>
                  </a:lnTo>
                  <a:lnTo>
                    <a:pt x="78" y="71"/>
                  </a:lnTo>
                  <a:lnTo>
                    <a:pt x="78" y="77"/>
                  </a:lnTo>
                  <a:lnTo>
                    <a:pt x="84" y="8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81" name="Freeform 967"/>
            <p:cNvSpPr>
              <a:spLocks/>
            </p:cNvSpPr>
            <p:nvPr/>
          </p:nvSpPr>
          <p:spPr bwMode="auto">
            <a:xfrm>
              <a:off x="5149" y="1553"/>
              <a:ext cx="54" cy="125"/>
            </a:xfrm>
            <a:custGeom>
              <a:avLst/>
              <a:gdLst>
                <a:gd name="T0" fmla="*/ 6 w 54"/>
                <a:gd name="T1" fmla="*/ 101 h 125"/>
                <a:gd name="T2" fmla="*/ 12 w 54"/>
                <a:gd name="T3" fmla="*/ 95 h 125"/>
                <a:gd name="T4" fmla="*/ 12 w 54"/>
                <a:gd name="T5" fmla="*/ 95 h 125"/>
                <a:gd name="T6" fmla="*/ 18 w 54"/>
                <a:gd name="T7" fmla="*/ 89 h 125"/>
                <a:gd name="T8" fmla="*/ 6 w 54"/>
                <a:gd name="T9" fmla="*/ 71 h 125"/>
                <a:gd name="T10" fmla="*/ 0 w 54"/>
                <a:gd name="T11" fmla="*/ 47 h 125"/>
                <a:gd name="T12" fmla="*/ 6 w 54"/>
                <a:gd name="T13" fmla="*/ 47 h 125"/>
                <a:gd name="T14" fmla="*/ 12 w 54"/>
                <a:gd name="T15" fmla="*/ 71 h 125"/>
                <a:gd name="T16" fmla="*/ 24 w 54"/>
                <a:gd name="T17" fmla="*/ 59 h 125"/>
                <a:gd name="T18" fmla="*/ 24 w 54"/>
                <a:gd name="T19" fmla="*/ 35 h 125"/>
                <a:gd name="T20" fmla="*/ 18 w 54"/>
                <a:gd name="T21" fmla="*/ 12 h 125"/>
                <a:gd name="T22" fmla="*/ 24 w 54"/>
                <a:gd name="T23" fmla="*/ 12 h 125"/>
                <a:gd name="T24" fmla="*/ 24 w 54"/>
                <a:gd name="T25" fmla="*/ 24 h 125"/>
                <a:gd name="T26" fmla="*/ 30 w 54"/>
                <a:gd name="T27" fmla="*/ 24 h 125"/>
                <a:gd name="T28" fmla="*/ 42 w 54"/>
                <a:gd name="T29" fmla="*/ 0 h 125"/>
                <a:gd name="T30" fmla="*/ 42 w 54"/>
                <a:gd name="T31" fmla="*/ 0 h 125"/>
                <a:gd name="T32" fmla="*/ 36 w 54"/>
                <a:gd name="T33" fmla="*/ 18 h 125"/>
                <a:gd name="T34" fmla="*/ 36 w 54"/>
                <a:gd name="T35" fmla="*/ 30 h 125"/>
                <a:gd name="T36" fmla="*/ 48 w 54"/>
                <a:gd name="T37" fmla="*/ 30 h 125"/>
                <a:gd name="T38" fmla="*/ 48 w 54"/>
                <a:gd name="T39" fmla="*/ 30 h 125"/>
                <a:gd name="T40" fmla="*/ 42 w 54"/>
                <a:gd name="T41" fmla="*/ 30 h 125"/>
                <a:gd name="T42" fmla="*/ 36 w 54"/>
                <a:gd name="T43" fmla="*/ 35 h 125"/>
                <a:gd name="T44" fmla="*/ 30 w 54"/>
                <a:gd name="T45" fmla="*/ 41 h 125"/>
                <a:gd name="T46" fmla="*/ 24 w 54"/>
                <a:gd name="T47" fmla="*/ 71 h 125"/>
                <a:gd name="T48" fmla="*/ 30 w 54"/>
                <a:gd name="T49" fmla="*/ 71 h 125"/>
                <a:gd name="T50" fmla="*/ 42 w 54"/>
                <a:gd name="T51" fmla="*/ 71 h 125"/>
                <a:gd name="T52" fmla="*/ 48 w 54"/>
                <a:gd name="T53" fmla="*/ 71 h 125"/>
                <a:gd name="T54" fmla="*/ 54 w 54"/>
                <a:gd name="T55" fmla="*/ 71 h 125"/>
                <a:gd name="T56" fmla="*/ 48 w 54"/>
                <a:gd name="T57" fmla="*/ 71 h 125"/>
                <a:gd name="T58" fmla="*/ 36 w 54"/>
                <a:gd name="T59" fmla="*/ 77 h 125"/>
                <a:gd name="T60" fmla="*/ 24 w 54"/>
                <a:gd name="T61" fmla="*/ 83 h 125"/>
                <a:gd name="T62" fmla="*/ 18 w 54"/>
                <a:gd name="T63" fmla="*/ 95 h 125"/>
                <a:gd name="T64" fmla="*/ 24 w 54"/>
                <a:gd name="T65" fmla="*/ 101 h 125"/>
                <a:gd name="T66" fmla="*/ 30 w 54"/>
                <a:gd name="T67" fmla="*/ 95 h 125"/>
                <a:gd name="T68" fmla="*/ 42 w 54"/>
                <a:gd name="T69" fmla="*/ 95 h 125"/>
                <a:gd name="T70" fmla="*/ 48 w 54"/>
                <a:gd name="T71" fmla="*/ 89 h 125"/>
                <a:gd name="T72" fmla="*/ 54 w 54"/>
                <a:gd name="T73" fmla="*/ 83 h 125"/>
                <a:gd name="T74" fmla="*/ 48 w 54"/>
                <a:gd name="T75" fmla="*/ 95 h 125"/>
                <a:gd name="T76" fmla="*/ 42 w 54"/>
                <a:gd name="T77" fmla="*/ 101 h 125"/>
                <a:gd name="T78" fmla="*/ 36 w 54"/>
                <a:gd name="T79" fmla="*/ 107 h 125"/>
                <a:gd name="T80" fmla="*/ 36 w 54"/>
                <a:gd name="T81" fmla="*/ 107 h 125"/>
                <a:gd name="T82" fmla="*/ 30 w 54"/>
                <a:gd name="T83" fmla="*/ 101 h 125"/>
                <a:gd name="T84" fmla="*/ 18 w 54"/>
                <a:gd name="T85" fmla="*/ 101 h 125"/>
                <a:gd name="T86" fmla="*/ 12 w 54"/>
                <a:gd name="T87" fmla="*/ 113 h 125"/>
                <a:gd name="T88" fmla="*/ 6 w 54"/>
                <a:gd name="T89" fmla="*/ 119 h 125"/>
                <a:gd name="T90" fmla="*/ 6 w 54"/>
                <a:gd name="T91" fmla="*/ 119 h 125"/>
                <a:gd name="T92" fmla="*/ 6 w 54"/>
                <a:gd name="T93" fmla="*/ 107 h 125"/>
                <a:gd name="T94" fmla="*/ 6 w 54"/>
                <a:gd name="T95" fmla="*/ 107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25"/>
                <a:gd name="T146" fmla="*/ 54 w 54"/>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25">
                  <a:moveTo>
                    <a:pt x="0" y="107"/>
                  </a:moveTo>
                  <a:lnTo>
                    <a:pt x="6" y="101"/>
                  </a:lnTo>
                  <a:lnTo>
                    <a:pt x="6" y="95"/>
                  </a:lnTo>
                  <a:lnTo>
                    <a:pt x="12" y="95"/>
                  </a:lnTo>
                  <a:lnTo>
                    <a:pt x="18" y="89"/>
                  </a:lnTo>
                  <a:lnTo>
                    <a:pt x="12" y="83"/>
                  </a:lnTo>
                  <a:lnTo>
                    <a:pt x="12" y="77"/>
                  </a:lnTo>
                  <a:lnTo>
                    <a:pt x="6" y="71"/>
                  </a:lnTo>
                  <a:lnTo>
                    <a:pt x="0" y="59"/>
                  </a:lnTo>
                  <a:lnTo>
                    <a:pt x="0" y="53"/>
                  </a:lnTo>
                  <a:lnTo>
                    <a:pt x="0" y="47"/>
                  </a:lnTo>
                  <a:lnTo>
                    <a:pt x="6" y="47"/>
                  </a:lnTo>
                  <a:lnTo>
                    <a:pt x="6" y="53"/>
                  </a:lnTo>
                  <a:lnTo>
                    <a:pt x="6" y="65"/>
                  </a:lnTo>
                  <a:lnTo>
                    <a:pt x="12" y="71"/>
                  </a:lnTo>
                  <a:lnTo>
                    <a:pt x="18" y="71"/>
                  </a:lnTo>
                  <a:lnTo>
                    <a:pt x="18" y="65"/>
                  </a:lnTo>
                  <a:lnTo>
                    <a:pt x="24" y="59"/>
                  </a:lnTo>
                  <a:lnTo>
                    <a:pt x="24" y="47"/>
                  </a:lnTo>
                  <a:lnTo>
                    <a:pt x="24" y="41"/>
                  </a:lnTo>
                  <a:lnTo>
                    <a:pt x="24" y="35"/>
                  </a:lnTo>
                  <a:lnTo>
                    <a:pt x="18" y="24"/>
                  </a:lnTo>
                  <a:lnTo>
                    <a:pt x="18" y="18"/>
                  </a:lnTo>
                  <a:lnTo>
                    <a:pt x="18" y="12"/>
                  </a:lnTo>
                  <a:lnTo>
                    <a:pt x="24" y="12"/>
                  </a:lnTo>
                  <a:lnTo>
                    <a:pt x="24" y="18"/>
                  </a:lnTo>
                  <a:lnTo>
                    <a:pt x="24" y="24"/>
                  </a:lnTo>
                  <a:lnTo>
                    <a:pt x="24" y="30"/>
                  </a:lnTo>
                  <a:lnTo>
                    <a:pt x="24" y="35"/>
                  </a:lnTo>
                  <a:lnTo>
                    <a:pt x="30" y="24"/>
                  </a:lnTo>
                  <a:lnTo>
                    <a:pt x="30" y="18"/>
                  </a:lnTo>
                  <a:lnTo>
                    <a:pt x="36" y="6"/>
                  </a:lnTo>
                  <a:lnTo>
                    <a:pt x="42" y="0"/>
                  </a:lnTo>
                  <a:lnTo>
                    <a:pt x="36" y="6"/>
                  </a:lnTo>
                  <a:lnTo>
                    <a:pt x="36" y="18"/>
                  </a:lnTo>
                  <a:lnTo>
                    <a:pt x="30" y="30"/>
                  </a:lnTo>
                  <a:lnTo>
                    <a:pt x="30" y="35"/>
                  </a:lnTo>
                  <a:lnTo>
                    <a:pt x="36" y="30"/>
                  </a:lnTo>
                  <a:lnTo>
                    <a:pt x="42" y="30"/>
                  </a:lnTo>
                  <a:lnTo>
                    <a:pt x="48" y="30"/>
                  </a:lnTo>
                  <a:lnTo>
                    <a:pt x="48" y="24"/>
                  </a:lnTo>
                  <a:lnTo>
                    <a:pt x="48" y="30"/>
                  </a:lnTo>
                  <a:lnTo>
                    <a:pt x="42" y="30"/>
                  </a:lnTo>
                  <a:lnTo>
                    <a:pt x="42" y="35"/>
                  </a:lnTo>
                  <a:lnTo>
                    <a:pt x="36" y="35"/>
                  </a:lnTo>
                  <a:lnTo>
                    <a:pt x="36" y="41"/>
                  </a:lnTo>
                  <a:lnTo>
                    <a:pt x="30" y="41"/>
                  </a:lnTo>
                  <a:lnTo>
                    <a:pt x="30" y="47"/>
                  </a:lnTo>
                  <a:lnTo>
                    <a:pt x="24" y="59"/>
                  </a:lnTo>
                  <a:lnTo>
                    <a:pt x="24" y="71"/>
                  </a:lnTo>
                  <a:lnTo>
                    <a:pt x="24" y="77"/>
                  </a:lnTo>
                  <a:lnTo>
                    <a:pt x="30" y="71"/>
                  </a:lnTo>
                  <a:lnTo>
                    <a:pt x="36" y="71"/>
                  </a:lnTo>
                  <a:lnTo>
                    <a:pt x="42" y="71"/>
                  </a:lnTo>
                  <a:lnTo>
                    <a:pt x="48" y="71"/>
                  </a:lnTo>
                  <a:lnTo>
                    <a:pt x="54" y="71"/>
                  </a:lnTo>
                  <a:lnTo>
                    <a:pt x="48" y="71"/>
                  </a:lnTo>
                  <a:lnTo>
                    <a:pt x="42" y="77"/>
                  </a:lnTo>
                  <a:lnTo>
                    <a:pt x="36" y="77"/>
                  </a:lnTo>
                  <a:lnTo>
                    <a:pt x="30" y="83"/>
                  </a:lnTo>
                  <a:lnTo>
                    <a:pt x="24" y="83"/>
                  </a:lnTo>
                  <a:lnTo>
                    <a:pt x="18" y="89"/>
                  </a:lnTo>
                  <a:lnTo>
                    <a:pt x="18" y="95"/>
                  </a:lnTo>
                  <a:lnTo>
                    <a:pt x="18" y="101"/>
                  </a:lnTo>
                  <a:lnTo>
                    <a:pt x="24" y="101"/>
                  </a:lnTo>
                  <a:lnTo>
                    <a:pt x="30" y="101"/>
                  </a:lnTo>
                  <a:lnTo>
                    <a:pt x="30" y="95"/>
                  </a:lnTo>
                  <a:lnTo>
                    <a:pt x="36" y="95"/>
                  </a:lnTo>
                  <a:lnTo>
                    <a:pt x="42" y="95"/>
                  </a:lnTo>
                  <a:lnTo>
                    <a:pt x="48" y="95"/>
                  </a:lnTo>
                  <a:lnTo>
                    <a:pt x="48" y="89"/>
                  </a:lnTo>
                  <a:lnTo>
                    <a:pt x="54" y="89"/>
                  </a:lnTo>
                  <a:lnTo>
                    <a:pt x="54" y="83"/>
                  </a:lnTo>
                  <a:lnTo>
                    <a:pt x="54" y="89"/>
                  </a:lnTo>
                  <a:lnTo>
                    <a:pt x="48" y="95"/>
                  </a:lnTo>
                  <a:lnTo>
                    <a:pt x="42" y="101"/>
                  </a:lnTo>
                  <a:lnTo>
                    <a:pt x="42" y="107"/>
                  </a:lnTo>
                  <a:lnTo>
                    <a:pt x="36" y="107"/>
                  </a:lnTo>
                  <a:lnTo>
                    <a:pt x="36" y="113"/>
                  </a:lnTo>
                  <a:lnTo>
                    <a:pt x="36" y="107"/>
                  </a:lnTo>
                  <a:lnTo>
                    <a:pt x="30" y="107"/>
                  </a:lnTo>
                  <a:lnTo>
                    <a:pt x="30" y="101"/>
                  </a:lnTo>
                  <a:lnTo>
                    <a:pt x="24" y="101"/>
                  </a:lnTo>
                  <a:lnTo>
                    <a:pt x="18" y="101"/>
                  </a:lnTo>
                  <a:lnTo>
                    <a:pt x="12" y="107"/>
                  </a:lnTo>
                  <a:lnTo>
                    <a:pt x="12" y="113"/>
                  </a:lnTo>
                  <a:lnTo>
                    <a:pt x="12" y="119"/>
                  </a:lnTo>
                  <a:lnTo>
                    <a:pt x="6" y="119"/>
                  </a:lnTo>
                  <a:lnTo>
                    <a:pt x="0" y="125"/>
                  </a:lnTo>
                  <a:lnTo>
                    <a:pt x="6" y="119"/>
                  </a:lnTo>
                  <a:lnTo>
                    <a:pt x="6" y="113"/>
                  </a:lnTo>
                  <a:lnTo>
                    <a:pt x="12" y="113"/>
                  </a:lnTo>
                  <a:lnTo>
                    <a:pt x="6" y="107"/>
                  </a:lnTo>
                  <a:lnTo>
                    <a:pt x="0" y="10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82" name="Freeform 968"/>
            <p:cNvSpPr>
              <a:spLocks/>
            </p:cNvSpPr>
            <p:nvPr/>
          </p:nvSpPr>
          <p:spPr bwMode="auto">
            <a:xfrm>
              <a:off x="5137" y="1618"/>
              <a:ext cx="12" cy="18"/>
            </a:xfrm>
            <a:custGeom>
              <a:avLst/>
              <a:gdLst>
                <a:gd name="T0" fmla="*/ 12 w 12"/>
                <a:gd name="T1" fmla="*/ 18 h 18"/>
                <a:gd name="T2" fmla="*/ 6 w 12"/>
                <a:gd name="T3" fmla="*/ 18 h 18"/>
                <a:gd name="T4" fmla="*/ 6 w 12"/>
                <a:gd name="T5" fmla="*/ 18 h 18"/>
                <a:gd name="T6" fmla="*/ 6 w 12"/>
                <a:gd name="T7" fmla="*/ 18 h 18"/>
                <a:gd name="T8" fmla="*/ 6 w 12"/>
                <a:gd name="T9" fmla="*/ 18 h 18"/>
                <a:gd name="T10" fmla="*/ 0 w 12"/>
                <a:gd name="T11" fmla="*/ 12 h 18"/>
                <a:gd name="T12" fmla="*/ 0 w 12"/>
                <a:gd name="T13" fmla="*/ 12 h 18"/>
                <a:gd name="T14" fmla="*/ 0 w 12"/>
                <a:gd name="T15" fmla="*/ 6 h 18"/>
                <a:gd name="T16" fmla="*/ 0 w 12"/>
                <a:gd name="T17" fmla="*/ 6 h 18"/>
                <a:gd name="T18" fmla="*/ 0 w 12"/>
                <a:gd name="T19" fmla="*/ 0 h 18"/>
                <a:gd name="T20" fmla="*/ 0 w 12"/>
                <a:gd name="T21" fmla="*/ 0 h 18"/>
                <a:gd name="T22" fmla="*/ 6 w 12"/>
                <a:gd name="T23" fmla="*/ 6 h 18"/>
                <a:gd name="T24" fmla="*/ 6 w 12"/>
                <a:gd name="T25" fmla="*/ 6 h 18"/>
                <a:gd name="T26" fmla="*/ 6 w 12"/>
                <a:gd name="T27" fmla="*/ 6 h 18"/>
                <a:gd name="T28" fmla="*/ 6 w 12"/>
                <a:gd name="T29" fmla="*/ 12 h 18"/>
                <a:gd name="T30" fmla="*/ 6 w 12"/>
                <a:gd name="T31" fmla="*/ 12 h 18"/>
                <a:gd name="T32" fmla="*/ 12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8"/>
                  </a:moveTo>
                  <a:lnTo>
                    <a:pt x="6" y="18"/>
                  </a:lnTo>
                  <a:lnTo>
                    <a:pt x="0" y="12"/>
                  </a:lnTo>
                  <a:lnTo>
                    <a:pt x="0" y="6"/>
                  </a:lnTo>
                  <a:lnTo>
                    <a:pt x="0" y="0"/>
                  </a:lnTo>
                  <a:lnTo>
                    <a:pt x="6" y="6"/>
                  </a:lnTo>
                  <a:lnTo>
                    <a:pt x="6" y="12"/>
                  </a:lnTo>
                  <a:lnTo>
                    <a:pt x="12" y="1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83" name="Freeform 969"/>
            <p:cNvSpPr>
              <a:spLocks/>
            </p:cNvSpPr>
            <p:nvPr/>
          </p:nvSpPr>
          <p:spPr bwMode="auto">
            <a:xfrm>
              <a:off x="5209" y="1618"/>
              <a:ext cx="173" cy="102"/>
            </a:xfrm>
            <a:custGeom>
              <a:avLst/>
              <a:gdLst>
                <a:gd name="T0" fmla="*/ 18 w 173"/>
                <a:gd name="T1" fmla="*/ 72 h 102"/>
                <a:gd name="T2" fmla="*/ 36 w 173"/>
                <a:gd name="T3" fmla="*/ 60 h 102"/>
                <a:gd name="T4" fmla="*/ 42 w 173"/>
                <a:gd name="T5" fmla="*/ 36 h 102"/>
                <a:gd name="T6" fmla="*/ 60 w 173"/>
                <a:gd name="T7" fmla="*/ 18 h 102"/>
                <a:gd name="T8" fmla="*/ 72 w 173"/>
                <a:gd name="T9" fmla="*/ 0 h 102"/>
                <a:gd name="T10" fmla="*/ 78 w 173"/>
                <a:gd name="T11" fmla="*/ 0 h 102"/>
                <a:gd name="T12" fmla="*/ 66 w 173"/>
                <a:gd name="T13" fmla="*/ 12 h 102"/>
                <a:gd name="T14" fmla="*/ 54 w 173"/>
                <a:gd name="T15" fmla="*/ 30 h 102"/>
                <a:gd name="T16" fmla="*/ 48 w 173"/>
                <a:gd name="T17" fmla="*/ 48 h 102"/>
                <a:gd name="T18" fmla="*/ 48 w 173"/>
                <a:gd name="T19" fmla="*/ 54 h 102"/>
                <a:gd name="T20" fmla="*/ 60 w 173"/>
                <a:gd name="T21" fmla="*/ 48 h 102"/>
                <a:gd name="T22" fmla="*/ 72 w 173"/>
                <a:gd name="T23" fmla="*/ 36 h 102"/>
                <a:gd name="T24" fmla="*/ 90 w 173"/>
                <a:gd name="T25" fmla="*/ 18 h 102"/>
                <a:gd name="T26" fmla="*/ 114 w 173"/>
                <a:gd name="T27" fmla="*/ 0 h 102"/>
                <a:gd name="T28" fmla="*/ 120 w 173"/>
                <a:gd name="T29" fmla="*/ 0 h 102"/>
                <a:gd name="T30" fmla="*/ 102 w 173"/>
                <a:gd name="T31" fmla="*/ 12 h 102"/>
                <a:gd name="T32" fmla="*/ 84 w 173"/>
                <a:gd name="T33" fmla="*/ 36 h 102"/>
                <a:gd name="T34" fmla="*/ 84 w 173"/>
                <a:gd name="T35" fmla="*/ 42 h 102"/>
                <a:gd name="T36" fmla="*/ 96 w 173"/>
                <a:gd name="T37" fmla="*/ 36 h 102"/>
                <a:gd name="T38" fmla="*/ 108 w 173"/>
                <a:gd name="T39" fmla="*/ 36 h 102"/>
                <a:gd name="T40" fmla="*/ 125 w 173"/>
                <a:gd name="T41" fmla="*/ 24 h 102"/>
                <a:gd name="T42" fmla="*/ 149 w 173"/>
                <a:gd name="T43" fmla="*/ 12 h 102"/>
                <a:gd name="T44" fmla="*/ 155 w 173"/>
                <a:gd name="T45" fmla="*/ 12 h 102"/>
                <a:gd name="T46" fmla="*/ 137 w 173"/>
                <a:gd name="T47" fmla="*/ 18 h 102"/>
                <a:gd name="T48" fmla="*/ 120 w 173"/>
                <a:gd name="T49" fmla="*/ 36 h 102"/>
                <a:gd name="T50" fmla="*/ 137 w 173"/>
                <a:gd name="T51" fmla="*/ 36 h 102"/>
                <a:gd name="T52" fmla="*/ 161 w 173"/>
                <a:gd name="T53" fmla="*/ 30 h 102"/>
                <a:gd name="T54" fmla="*/ 173 w 173"/>
                <a:gd name="T55" fmla="*/ 30 h 102"/>
                <a:gd name="T56" fmla="*/ 155 w 173"/>
                <a:gd name="T57" fmla="*/ 36 h 102"/>
                <a:gd name="T58" fmla="*/ 125 w 173"/>
                <a:gd name="T59" fmla="*/ 42 h 102"/>
                <a:gd name="T60" fmla="*/ 131 w 173"/>
                <a:gd name="T61" fmla="*/ 54 h 102"/>
                <a:gd name="T62" fmla="*/ 149 w 173"/>
                <a:gd name="T63" fmla="*/ 60 h 102"/>
                <a:gd name="T64" fmla="*/ 155 w 173"/>
                <a:gd name="T65" fmla="*/ 66 h 102"/>
                <a:gd name="T66" fmla="*/ 137 w 173"/>
                <a:gd name="T67" fmla="*/ 60 h 102"/>
                <a:gd name="T68" fmla="*/ 114 w 173"/>
                <a:gd name="T69" fmla="*/ 48 h 102"/>
                <a:gd name="T70" fmla="*/ 102 w 173"/>
                <a:gd name="T71" fmla="*/ 48 h 102"/>
                <a:gd name="T72" fmla="*/ 84 w 173"/>
                <a:gd name="T73" fmla="*/ 48 h 102"/>
                <a:gd name="T74" fmla="*/ 90 w 173"/>
                <a:gd name="T75" fmla="*/ 60 h 102"/>
                <a:gd name="T76" fmla="*/ 108 w 173"/>
                <a:gd name="T77" fmla="*/ 72 h 102"/>
                <a:gd name="T78" fmla="*/ 120 w 173"/>
                <a:gd name="T79" fmla="*/ 78 h 102"/>
                <a:gd name="T80" fmla="*/ 125 w 173"/>
                <a:gd name="T81" fmla="*/ 84 h 102"/>
                <a:gd name="T82" fmla="*/ 108 w 173"/>
                <a:gd name="T83" fmla="*/ 72 h 102"/>
                <a:gd name="T84" fmla="*/ 84 w 173"/>
                <a:gd name="T85" fmla="*/ 60 h 102"/>
                <a:gd name="T86" fmla="*/ 72 w 173"/>
                <a:gd name="T87" fmla="*/ 54 h 102"/>
                <a:gd name="T88" fmla="*/ 60 w 173"/>
                <a:gd name="T89" fmla="*/ 60 h 102"/>
                <a:gd name="T90" fmla="*/ 48 w 173"/>
                <a:gd name="T91" fmla="*/ 60 h 102"/>
                <a:gd name="T92" fmla="*/ 48 w 173"/>
                <a:gd name="T93" fmla="*/ 66 h 102"/>
                <a:gd name="T94" fmla="*/ 66 w 173"/>
                <a:gd name="T95" fmla="*/ 78 h 102"/>
                <a:gd name="T96" fmla="*/ 84 w 173"/>
                <a:gd name="T97" fmla="*/ 96 h 102"/>
                <a:gd name="T98" fmla="*/ 90 w 173"/>
                <a:gd name="T99" fmla="*/ 102 h 102"/>
                <a:gd name="T100" fmla="*/ 66 w 173"/>
                <a:gd name="T101" fmla="*/ 90 h 102"/>
                <a:gd name="T102" fmla="*/ 42 w 173"/>
                <a:gd name="T103" fmla="*/ 72 h 102"/>
                <a:gd name="T104" fmla="*/ 30 w 173"/>
                <a:gd name="T105" fmla="*/ 78 h 102"/>
                <a:gd name="T106" fmla="*/ 6 w 173"/>
                <a:gd name="T107" fmla="*/ 84 h 102"/>
                <a:gd name="T108" fmla="*/ 6 w 173"/>
                <a:gd name="T109" fmla="*/ 78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3"/>
                <a:gd name="T166" fmla="*/ 0 h 102"/>
                <a:gd name="T167" fmla="*/ 173 w 173"/>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3" h="102">
                  <a:moveTo>
                    <a:pt x="6" y="78"/>
                  </a:moveTo>
                  <a:lnTo>
                    <a:pt x="12" y="78"/>
                  </a:lnTo>
                  <a:lnTo>
                    <a:pt x="12" y="72"/>
                  </a:lnTo>
                  <a:lnTo>
                    <a:pt x="18" y="72"/>
                  </a:lnTo>
                  <a:lnTo>
                    <a:pt x="24" y="66"/>
                  </a:lnTo>
                  <a:lnTo>
                    <a:pt x="30" y="66"/>
                  </a:lnTo>
                  <a:lnTo>
                    <a:pt x="30" y="60"/>
                  </a:lnTo>
                  <a:lnTo>
                    <a:pt x="36" y="60"/>
                  </a:lnTo>
                  <a:lnTo>
                    <a:pt x="36" y="54"/>
                  </a:lnTo>
                  <a:lnTo>
                    <a:pt x="42" y="48"/>
                  </a:lnTo>
                  <a:lnTo>
                    <a:pt x="42" y="36"/>
                  </a:lnTo>
                  <a:lnTo>
                    <a:pt x="48" y="30"/>
                  </a:lnTo>
                  <a:lnTo>
                    <a:pt x="48" y="24"/>
                  </a:lnTo>
                  <a:lnTo>
                    <a:pt x="54" y="24"/>
                  </a:lnTo>
                  <a:lnTo>
                    <a:pt x="60" y="18"/>
                  </a:lnTo>
                  <a:lnTo>
                    <a:pt x="60" y="12"/>
                  </a:lnTo>
                  <a:lnTo>
                    <a:pt x="66" y="6"/>
                  </a:lnTo>
                  <a:lnTo>
                    <a:pt x="72" y="6"/>
                  </a:lnTo>
                  <a:lnTo>
                    <a:pt x="72" y="0"/>
                  </a:lnTo>
                  <a:lnTo>
                    <a:pt x="78" y="0"/>
                  </a:lnTo>
                  <a:lnTo>
                    <a:pt x="78" y="6"/>
                  </a:lnTo>
                  <a:lnTo>
                    <a:pt x="72" y="6"/>
                  </a:lnTo>
                  <a:lnTo>
                    <a:pt x="66" y="12"/>
                  </a:lnTo>
                  <a:lnTo>
                    <a:pt x="66" y="18"/>
                  </a:lnTo>
                  <a:lnTo>
                    <a:pt x="60" y="18"/>
                  </a:lnTo>
                  <a:lnTo>
                    <a:pt x="54" y="24"/>
                  </a:lnTo>
                  <a:lnTo>
                    <a:pt x="54" y="30"/>
                  </a:lnTo>
                  <a:lnTo>
                    <a:pt x="48" y="30"/>
                  </a:lnTo>
                  <a:lnTo>
                    <a:pt x="48" y="36"/>
                  </a:lnTo>
                  <a:lnTo>
                    <a:pt x="48" y="42"/>
                  </a:lnTo>
                  <a:lnTo>
                    <a:pt x="48" y="48"/>
                  </a:lnTo>
                  <a:lnTo>
                    <a:pt x="48" y="54"/>
                  </a:lnTo>
                  <a:lnTo>
                    <a:pt x="54" y="54"/>
                  </a:lnTo>
                  <a:lnTo>
                    <a:pt x="54" y="48"/>
                  </a:lnTo>
                  <a:lnTo>
                    <a:pt x="60" y="48"/>
                  </a:lnTo>
                  <a:lnTo>
                    <a:pt x="60" y="42"/>
                  </a:lnTo>
                  <a:lnTo>
                    <a:pt x="66" y="42"/>
                  </a:lnTo>
                  <a:lnTo>
                    <a:pt x="72" y="36"/>
                  </a:lnTo>
                  <a:lnTo>
                    <a:pt x="78" y="30"/>
                  </a:lnTo>
                  <a:lnTo>
                    <a:pt x="84" y="24"/>
                  </a:lnTo>
                  <a:lnTo>
                    <a:pt x="90" y="18"/>
                  </a:lnTo>
                  <a:lnTo>
                    <a:pt x="96" y="12"/>
                  </a:lnTo>
                  <a:lnTo>
                    <a:pt x="102" y="6"/>
                  </a:lnTo>
                  <a:lnTo>
                    <a:pt x="108" y="6"/>
                  </a:lnTo>
                  <a:lnTo>
                    <a:pt x="114" y="0"/>
                  </a:lnTo>
                  <a:lnTo>
                    <a:pt x="120" y="0"/>
                  </a:lnTo>
                  <a:lnTo>
                    <a:pt x="114" y="6"/>
                  </a:lnTo>
                  <a:lnTo>
                    <a:pt x="108" y="6"/>
                  </a:lnTo>
                  <a:lnTo>
                    <a:pt x="102" y="12"/>
                  </a:lnTo>
                  <a:lnTo>
                    <a:pt x="96" y="18"/>
                  </a:lnTo>
                  <a:lnTo>
                    <a:pt x="90" y="24"/>
                  </a:lnTo>
                  <a:lnTo>
                    <a:pt x="84" y="30"/>
                  </a:lnTo>
                  <a:lnTo>
                    <a:pt x="84" y="36"/>
                  </a:lnTo>
                  <a:lnTo>
                    <a:pt x="78" y="36"/>
                  </a:lnTo>
                  <a:lnTo>
                    <a:pt x="78" y="42"/>
                  </a:lnTo>
                  <a:lnTo>
                    <a:pt x="84" y="42"/>
                  </a:lnTo>
                  <a:lnTo>
                    <a:pt x="90" y="42"/>
                  </a:lnTo>
                  <a:lnTo>
                    <a:pt x="90" y="36"/>
                  </a:lnTo>
                  <a:lnTo>
                    <a:pt x="96" y="36"/>
                  </a:lnTo>
                  <a:lnTo>
                    <a:pt x="102" y="36"/>
                  </a:lnTo>
                  <a:lnTo>
                    <a:pt x="108" y="36"/>
                  </a:lnTo>
                  <a:lnTo>
                    <a:pt x="114" y="30"/>
                  </a:lnTo>
                  <a:lnTo>
                    <a:pt x="120" y="30"/>
                  </a:lnTo>
                  <a:lnTo>
                    <a:pt x="125" y="24"/>
                  </a:lnTo>
                  <a:lnTo>
                    <a:pt x="131" y="18"/>
                  </a:lnTo>
                  <a:lnTo>
                    <a:pt x="137" y="18"/>
                  </a:lnTo>
                  <a:lnTo>
                    <a:pt x="143" y="12"/>
                  </a:lnTo>
                  <a:lnTo>
                    <a:pt x="149" y="12"/>
                  </a:lnTo>
                  <a:lnTo>
                    <a:pt x="155" y="12"/>
                  </a:lnTo>
                  <a:lnTo>
                    <a:pt x="149" y="12"/>
                  </a:lnTo>
                  <a:lnTo>
                    <a:pt x="149" y="18"/>
                  </a:lnTo>
                  <a:lnTo>
                    <a:pt x="143" y="18"/>
                  </a:lnTo>
                  <a:lnTo>
                    <a:pt x="137" y="18"/>
                  </a:lnTo>
                  <a:lnTo>
                    <a:pt x="131" y="24"/>
                  </a:lnTo>
                  <a:lnTo>
                    <a:pt x="125" y="30"/>
                  </a:lnTo>
                  <a:lnTo>
                    <a:pt x="120" y="36"/>
                  </a:lnTo>
                  <a:lnTo>
                    <a:pt x="125" y="36"/>
                  </a:lnTo>
                  <a:lnTo>
                    <a:pt x="131" y="36"/>
                  </a:lnTo>
                  <a:lnTo>
                    <a:pt x="137" y="36"/>
                  </a:lnTo>
                  <a:lnTo>
                    <a:pt x="143" y="36"/>
                  </a:lnTo>
                  <a:lnTo>
                    <a:pt x="149" y="30"/>
                  </a:lnTo>
                  <a:lnTo>
                    <a:pt x="155" y="30"/>
                  </a:lnTo>
                  <a:lnTo>
                    <a:pt x="161" y="30"/>
                  </a:lnTo>
                  <a:lnTo>
                    <a:pt x="167" y="30"/>
                  </a:lnTo>
                  <a:lnTo>
                    <a:pt x="173" y="24"/>
                  </a:lnTo>
                  <a:lnTo>
                    <a:pt x="173" y="30"/>
                  </a:lnTo>
                  <a:lnTo>
                    <a:pt x="167" y="30"/>
                  </a:lnTo>
                  <a:lnTo>
                    <a:pt x="161" y="36"/>
                  </a:lnTo>
                  <a:lnTo>
                    <a:pt x="155" y="36"/>
                  </a:lnTo>
                  <a:lnTo>
                    <a:pt x="149" y="36"/>
                  </a:lnTo>
                  <a:lnTo>
                    <a:pt x="143" y="42"/>
                  </a:lnTo>
                  <a:lnTo>
                    <a:pt x="137" y="42"/>
                  </a:lnTo>
                  <a:lnTo>
                    <a:pt x="125" y="42"/>
                  </a:lnTo>
                  <a:lnTo>
                    <a:pt x="120" y="42"/>
                  </a:lnTo>
                  <a:lnTo>
                    <a:pt x="125" y="48"/>
                  </a:lnTo>
                  <a:lnTo>
                    <a:pt x="131" y="54"/>
                  </a:lnTo>
                  <a:lnTo>
                    <a:pt x="137" y="54"/>
                  </a:lnTo>
                  <a:lnTo>
                    <a:pt x="143" y="60"/>
                  </a:lnTo>
                  <a:lnTo>
                    <a:pt x="149" y="60"/>
                  </a:lnTo>
                  <a:lnTo>
                    <a:pt x="155" y="60"/>
                  </a:lnTo>
                  <a:lnTo>
                    <a:pt x="155" y="66"/>
                  </a:lnTo>
                  <a:lnTo>
                    <a:pt x="149" y="66"/>
                  </a:lnTo>
                  <a:lnTo>
                    <a:pt x="143" y="66"/>
                  </a:lnTo>
                  <a:lnTo>
                    <a:pt x="137" y="60"/>
                  </a:lnTo>
                  <a:lnTo>
                    <a:pt x="131" y="60"/>
                  </a:lnTo>
                  <a:lnTo>
                    <a:pt x="125" y="54"/>
                  </a:lnTo>
                  <a:lnTo>
                    <a:pt x="120" y="54"/>
                  </a:lnTo>
                  <a:lnTo>
                    <a:pt x="114" y="48"/>
                  </a:lnTo>
                  <a:lnTo>
                    <a:pt x="108" y="48"/>
                  </a:lnTo>
                  <a:lnTo>
                    <a:pt x="102" y="48"/>
                  </a:lnTo>
                  <a:lnTo>
                    <a:pt x="96" y="48"/>
                  </a:lnTo>
                  <a:lnTo>
                    <a:pt x="90" y="48"/>
                  </a:lnTo>
                  <a:lnTo>
                    <a:pt x="84" y="48"/>
                  </a:lnTo>
                  <a:lnTo>
                    <a:pt x="84" y="54"/>
                  </a:lnTo>
                  <a:lnTo>
                    <a:pt x="90" y="54"/>
                  </a:lnTo>
                  <a:lnTo>
                    <a:pt x="90" y="60"/>
                  </a:lnTo>
                  <a:lnTo>
                    <a:pt x="96" y="60"/>
                  </a:lnTo>
                  <a:lnTo>
                    <a:pt x="102" y="66"/>
                  </a:lnTo>
                  <a:lnTo>
                    <a:pt x="108" y="72"/>
                  </a:lnTo>
                  <a:lnTo>
                    <a:pt x="114" y="72"/>
                  </a:lnTo>
                  <a:lnTo>
                    <a:pt x="120" y="78"/>
                  </a:lnTo>
                  <a:lnTo>
                    <a:pt x="125" y="84"/>
                  </a:lnTo>
                  <a:lnTo>
                    <a:pt x="131" y="84"/>
                  </a:lnTo>
                  <a:lnTo>
                    <a:pt x="125" y="84"/>
                  </a:lnTo>
                  <a:lnTo>
                    <a:pt x="120" y="84"/>
                  </a:lnTo>
                  <a:lnTo>
                    <a:pt x="120" y="78"/>
                  </a:lnTo>
                  <a:lnTo>
                    <a:pt x="114" y="78"/>
                  </a:lnTo>
                  <a:lnTo>
                    <a:pt x="108" y="72"/>
                  </a:lnTo>
                  <a:lnTo>
                    <a:pt x="96" y="72"/>
                  </a:lnTo>
                  <a:lnTo>
                    <a:pt x="90" y="66"/>
                  </a:lnTo>
                  <a:lnTo>
                    <a:pt x="90" y="60"/>
                  </a:lnTo>
                  <a:lnTo>
                    <a:pt x="84" y="60"/>
                  </a:lnTo>
                  <a:lnTo>
                    <a:pt x="78" y="54"/>
                  </a:lnTo>
                  <a:lnTo>
                    <a:pt x="72" y="54"/>
                  </a:lnTo>
                  <a:lnTo>
                    <a:pt x="66" y="54"/>
                  </a:lnTo>
                  <a:lnTo>
                    <a:pt x="66" y="60"/>
                  </a:lnTo>
                  <a:lnTo>
                    <a:pt x="60" y="60"/>
                  </a:lnTo>
                  <a:lnTo>
                    <a:pt x="54" y="60"/>
                  </a:lnTo>
                  <a:lnTo>
                    <a:pt x="48" y="60"/>
                  </a:lnTo>
                  <a:lnTo>
                    <a:pt x="48" y="66"/>
                  </a:lnTo>
                  <a:lnTo>
                    <a:pt x="48" y="72"/>
                  </a:lnTo>
                  <a:lnTo>
                    <a:pt x="54" y="72"/>
                  </a:lnTo>
                  <a:lnTo>
                    <a:pt x="60" y="78"/>
                  </a:lnTo>
                  <a:lnTo>
                    <a:pt x="66" y="78"/>
                  </a:lnTo>
                  <a:lnTo>
                    <a:pt x="72" y="84"/>
                  </a:lnTo>
                  <a:lnTo>
                    <a:pt x="78" y="90"/>
                  </a:lnTo>
                  <a:lnTo>
                    <a:pt x="84" y="96"/>
                  </a:lnTo>
                  <a:lnTo>
                    <a:pt x="90" y="96"/>
                  </a:lnTo>
                  <a:lnTo>
                    <a:pt x="90" y="102"/>
                  </a:lnTo>
                  <a:lnTo>
                    <a:pt x="84" y="96"/>
                  </a:lnTo>
                  <a:lnTo>
                    <a:pt x="78" y="96"/>
                  </a:lnTo>
                  <a:lnTo>
                    <a:pt x="72" y="90"/>
                  </a:lnTo>
                  <a:lnTo>
                    <a:pt x="66" y="90"/>
                  </a:lnTo>
                  <a:lnTo>
                    <a:pt x="60" y="84"/>
                  </a:lnTo>
                  <a:lnTo>
                    <a:pt x="54" y="78"/>
                  </a:lnTo>
                  <a:lnTo>
                    <a:pt x="48" y="78"/>
                  </a:lnTo>
                  <a:lnTo>
                    <a:pt x="42" y="72"/>
                  </a:lnTo>
                  <a:lnTo>
                    <a:pt x="36" y="72"/>
                  </a:lnTo>
                  <a:lnTo>
                    <a:pt x="30" y="78"/>
                  </a:lnTo>
                  <a:lnTo>
                    <a:pt x="24" y="78"/>
                  </a:lnTo>
                  <a:lnTo>
                    <a:pt x="18" y="78"/>
                  </a:lnTo>
                  <a:lnTo>
                    <a:pt x="12" y="84"/>
                  </a:lnTo>
                  <a:lnTo>
                    <a:pt x="6" y="84"/>
                  </a:lnTo>
                  <a:lnTo>
                    <a:pt x="0" y="84"/>
                  </a:lnTo>
                  <a:lnTo>
                    <a:pt x="6" y="84"/>
                  </a:lnTo>
                  <a:lnTo>
                    <a:pt x="6" y="7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84" name="Freeform 970"/>
            <p:cNvSpPr>
              <a:spLocks/>
            </p:cNvSpPr>
            <p:nvPr/>
          </p:nvSpPr>
          <p:spPr bwMode="auto">
            <a:xfrm>
              <a:off x="5179" y="1720"/>
              <a:ext cx="120" cy="102"/>
            </a:xfrm>
            <a:custGeom>
              <a:avLst/>
              <a:gdLst>
                <a:gd name="T0" fmla="*/ 6 w 120"/>
                <a:gd name="T1" fmla="*/ 6 h 102"/>
                <a:gd name="T2" fmla="*/ 12 w 120"/>
                <a:gd name="T3" fmla="*/ 12 h 102"/>
                <a:gd name="T4" fmla="*/ 24 w 120"/>
                <a:gd name="T5" fmla="*/ 12 h 102"/>
                <a:gd name="T6" fmla="*/ 42 w 120"/>
                <a:gd name="T7" fmla="*/ 6 h 102"/>
                <a:gd name="T8" fmla="*/ 72 w 120"/>
                <a:gd name="T9" fmla="*/ 6 h 102"/>
                <a:gd name="T10" fmla="*/ 84 w 120"/>
                <a:gd name="T11" fmla="*/ 12 h 102"/>
                <a:gd name="T12" fmla="*/ 72 w 120"/>
                <a:gd name="T13" fmla="*/ 12 h 102"/>
                <a:gd name="T14" fmla="*/ 60 w 120"/>
                <a:gd name="T15" fmla="*/ 12 h 102"/>
                <a:gd name="T16" fmla="*/ 36 w 120"/>
                <a:gd name="T17" fmla="*/ 12 h 102"/>
                <a:gd name="T18" fmla="*/ 30 w 120"/>
                <a:gd name="T19" fmla="*/ 18 h 102"/>
                <a:gd name="T20" fmla="*/ 42 w 120"/>
                <a:gd name="T21" fmla="*/ 24 h 102"/>
                <a:gd name="T22" fmla="*/ 48 w 120"/>
                <a:gd name="T23" fmla="*/ 24 h 102"/>
                <a:gd name="T24" fmla="*/ 66 w 120"/>
                <a:gd name="T25" fmla="*/ 24 h 102"/>
                <a:gd name="T26" fmla="*/ 90 w 120"/>
                <a:gd name="T27" fmla="*/ 30 h 102"/>
                <a:gd name="T28" fmla="*/ 108 w 120"/>
                <a:gd name="T29" fmla="*/ 36 h 102"/>
                <a:gd name="T30" fmla="*/ 108 w 120"/>
                <a:gd name="T31" fmla="*/ 42 h 102"/>
                <a:gd name="T32" fmla="*/ 96 w 120"/>
                <a:gd name="T33" fmla="*/ 36 h 102"/>
                <a:gd name="T34" fmla="*/ 78 w 120"/>
                <a:gd name="T35" fmla="*/ 30 h 102"/>
                <a:gd name="T36" fmla="*/ 60 w 120"/>
                <a:gd name="T37" fmla="*/ 36 h 102"/>
                <a:gd name="T38" fmla="*/ 72 w 120"/>
                <a:gd name="T39" fmla="*/ 42 h 102"/>
                <a:gd name="T40" fmla="*/ 84 w 120"/>
                <a:gd name="T41" fmla="*/ 48 h 102"/>
                <a:gd name="T42" fmla="*/ 108 w 120"/>
                <a:gd name="T43" fmla="*/ 54 h 102"/>
                <a:gd name="T44" fmla="*/ 120 w 120"/>
                <a:gd name="T45" fmla="*/ 66 h 102"/>
                <a:gd name="T46" fmla="*/ 108 w 120"/>
                <a:gd name="T47" fmla="*/ 60 h 102"/>
                <a:gd name="T48" fmla="*/ 96 w 120"/>
                <a:gd name="T49" fmla="*/ 54 h 102"/>
                <a:gd name="T50" fmla="*/ 90 w 120"/>
                <a:gd name="T51" fmla="*/ 60 h 102"/>
                <a:gd name="T52" fmla="*/ 108 w 120"/>
                <a:gd name="T53" fmla="*/ 72 h 102"/>
                <a:gd name="T54" fmla="*/ 114 w 120"/>
                <a:gd name="T55" fmla="*/ 84 h 102"/>
                <a:gd name="T56" fmla="*/ 120 w 120"/>
                <a:gd name="T57" fmla="*/ 96 h 102"/>
                <a:gd name="T58" fmla="*/ 120 w 120"/>
                <a:gd name="T59" fmla="*/ 96 h 102"/>
                <a:gd name="T60" fmla="*/ 102 w 120"/>
                <a:gd name="T61" fmla="*/ 78 h 102"/>
                <a:gd name="T62" fmla="*/ 84 w 120"/>
                <a:gd name="T63" fmla="*/ 60 h 102"/>
                <a:gd name="T64" fmla="*/ 78 w 120"/>
                <a:gd name="T65" fmla="*/ 54 h 102"/>
                <a:gd name="T66" fmla="*/ 78 w 120"/>
                <a:gd name="T67" fmla="*/ 66 h 102"/>
                <a:gd name="T68" fmla="*/ 90 w 120"/>
                <a:gd name="T69" fmla="*/ 90 h 102"/>
                <a:gd name="T70" fmla="*/ 84 w 120"/>
                <a:gd name="T71" fmla="*/ 90 h 102"/>
                <a:gd name="T72" fmla="*/ 78 w 120"/>
                <a:gd name="T73" fmla="*/ 72 h 102"/>
                <a:gd name="T74" fmla="*/ 66 w 120"/>
                <a:gd name="T75" fmla="*/ 48 h 102"/>
                <a:gd name="T76" fmla="*/ 60 w 120"/>
                <a:gd name="T77" fmla="*/ 42 h 102"/>
                <a:gd name="T78" fmla="*/ 54 w 120"/>
                <a:gd name="T79" fmla="*/ 36 h 102"/>
                <a:gd name="T80" fmla="*/ 48 w 120"/>
                <a:gd name="T81" fmla="*/ 36 h 102"/>
                <a:gd name="T82" fmla="*/ 48 w 120"/>
                <a:gd name="T83" fmla="*/ 48 h 102"/>
                <a:gd name="T84" fmla="*/ 60 w 120"/>
                <a:gd name="T85" fmla="*/ 78 h 102"/>
                <a:gd name="T86" fmla="*/ 60 w 120"/>
                <a:gd name="T87" fmla="*/ 84 h 102"/>
                <a:gd name="T88" fmla="*/ 54 w 120"/>
                <a:gd name="T89" fmla="*/ 72 h 102"/>
                <a:gd name="T90" fmla="*/ 42 w 120"/>
                <a:gd name="T91" fmla="*/ 54 h 102"/>
                <a:gd name="T92" fmla="*/ 42 w 120"/>
                <a:gd name="T93" fmla="*/ 30 h 102"/>
                <a:gd name="T94" fmla="*/ 36 w 120"/>
                <a:gd name="T95" fmla="*/ 24 h 102"/>
                <a:gd name="T96" fmla="*/ 24 w 120"/>
                <a:gd name="T97" fmla="*/ 24 h 102"/>
                <a:gd name="T98" fmla="*/ 24 w 120"/>
                <a:gd name="T99" fmla="*/ 24 h 102"/>
                <a:gd name="T100" fmla="*/ 24 w 120"/>
                <a:gd name="T101" fmla="*/ 48 h 102"/>
                <a:gd name="T102" fmla="*/ 30 w 120"/>
                <a:gd name="T103" fmla="*/ 66 h 102"/>
                <a:gd name="T104" fmla="*/ 30 w 120"/>
                <a:gd name="T105" fmla="*/ 72 h 102"/>
                <a:gd name="T106" fmla="*/ 24 w 120"/>
                <a:gd name="T107" fmla="*/ 54 h 102"/>
                <a:gd name="T108" fmla="*/ 18 w 120"/>
                <a:gd name="T109" fmla="*/ 18 h 102"/>
                <a:gd name="T110" fmla="*/ 6 w 120"/>
                <a:gd name="T111" fmla="*/ 12 h 102"/>
                <a:gd name="T112" fmla="*/ 0 w 120"/>
                <a:gd name="T113" fmla="*/ 6 h 102"/>
                <a:gd name="T114" fmla="*/ 0 w 120"/>
                <a:gd name="T115" fmla="*/ 0 h 102"/>
                <a:gd name="T116" fmla="*/ 0 w 120"/>
                <a:gd name="T117" fmla="*/ 0 h 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
                <a:gd name="T178" fmla="*/ 0 h 102"/>
                <a:gd name="T179" fmla="*/ 120 w 120"/>
                <a:gd name="T180" fmla="*/ 102 h 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 h="102">
                  <a:moveTo>
                    <a:pt x="0" y="0"/>
                  </a:moveTo>
                  <a:lnTo>
                    <a:pt x="6" y="6"/>
                  </a:lnTo>
                  <a:lnTo>
                    <a:pt x="12" y="6"/>
                  </a:lnTo>
                  <a:lnTo>
                    <a:pt x="12" y="12"/>
                  </a:lnTo>
                  <a:lnTo>
                    <a:pt x="18" y="12"/>
                  </a:lnTo>
                  <a:lnTo>
                    <a:pt x="24" y="12"/>
                  </a:lnTo>
                  <a:lnTo>
                    <a:pt x="30" y="12"/>
                  </a:lnTo>
                  <a:lnTo>
                    <a:pt x="36" y="12"/>
                  </a:lnTo>
                  <a:lnTo>
                    <a:pt x="42" y="6"/>
                  </a:lnTo>
                  <a:lnTo>
                    <a:pt x="54" y="6"/>
                  </a:lnTo>
                  <a:lnTo>
                    <a:pt x="60" y="6"/>
                  </a:lnTo>
                  <a:lnTo>
                    <a:pt x="72" y="6"/>
                  </a:lnTo>
                  <a:lnTo>
                    <a:pt x="78" y="6"/>
                  </a:lnTo>
                  <a:lnTo>
                    <a:pt x="84" y="12"/>
                  </a:lnTo>
                  <a:lnTo>
                    <a:pt x="78" y="12"/>
                  </a:lnTo>
                  <a:lnTo>
                    <a:pt x="72" y="12"/>
                  </a:lnTo>
                  <a:lnTo>
                    <a:pt x="66" y="12"/>
                  </a:lnTo>
                  <a:lnTo>
                    <a:pt x="60" y="12"/>
                  </a:lnTo>
                  <a:lnTo>
                    <a:pt x="48" y="12"/>
                  </a:lnTo>
                  <a:lnTo>
                    <a:pt x="42" y="12"/>
                  </a:lnTo>
                  <a:lnTo>
                    <a:pt x="36" y="12"/>
                  </a:lnTo>
                  <a:lnTo>
                    <a:pt x="30" y="18"/>
                  </a:lnTo>
                  <a:lnTo>
                    <a:pt x="36" y="18"/>
                  </a:lnTo>
                  <a:lnTo>
                    <a:pt x="36" y="24"/>
                  </a:lnTo>
                  <a:lnTo>
                    <a:pt x="42" y="24"/>
                  </a:lnTo>
                  <a:lnTo>
                    <a:pt x="48" y="24"/>
                  </a:lnTo>
                  <a:lnTo>
                    <a:pt x="54" y="30"/>
                  </a:lnTo>
                  <a:lnTo>
                    <a:pt x="60" y="24"/>
                  </a:lnTo>
                  <a:lnTo>
                    <a:pt x="66" y="24"/>
                  </a:lnTo>
                  <a:lnTo>
                    <a:pt x="72" y="24"/>
                  </a:lnTo>
                  <a:lnTo>
                    <a:pt x="84" y="30"/>
                  </a:lnTo>
                  <a:lnTo>
                    <a:pt x="90" y="30"/>
                  </a:lnTo>
                  <a:lnTo>
                    <a:pt x="102" y="30"/>
                  </a:lnTo>
                  <a:lnTo>
                    <a:pt x="108" y="36"/>
                  </a:lnTo>
                  <a:lnTo>
                    <a:pt x="114" y="42"/>
                  </a:lnTo>
                  <a:lnTo>
                    <a:pt x="108" y="42"/>
                  </a:lnTo>
                  <a:lnTo>
                    <a:pt x="108" y="36"/>
                  </a:lnTo>
                  <a:lnTo>
                    <a:pt x="102" y="36"/>
                  </a:lnTo>
                  <a:lnTo>
                    <a:pt x="96" y="36"/>
                  </a:lnTo>
                  <a:lnTo>
                    <a:pt x="90" y="36"/>
                  </a:lnTo>
                  <a:lnTo>
                    <a:pt x="84" y="36"/>
                  </a:lnTo>
                  <a:lnTo>
                    <a:pt x="78" y="30"/>
                  </a:lnTo>
                  <a:lnTo>
                    <a:pt x="72" y="30"/>
                  </a:lnTo>
                  <a:lnTo>
                    <a:pt x="66" y="30"/>
                  </a:lnTo>
                  <a:lnTo>
                    <a:pt x="60" y="36"/>
                  </a:lnTo>
                  <a:lnTo>
                    <a:pt x="66" y="36"/>
                  </a:lnTo>
                  <a:lnTo>
                    <a:pt x="72" y="42"/>
                  </a:lnTo>
                  <a:lnTo>
                    <a:pt x="78" y="48"/>
                  </a:lnTo>
                  <a:lnTo>
                    <a:pt x="84" y="48"/>
                  </a:lnTo>
                  <a:lnTo>
                    <a:pt x="90" y="48"/>
                  </a:lnTo>
                  <a:lnTo>
                    <a:pt x="102" y="48"/>
                  </a:lnTo>
                  <a:lnTo>
                    <a:pt x="108" y="54"/>
                  </a:lnTo>
                  <a:lnTo>
                    <a:pt x="114" y="54"/>
                  </a:lnTo>
                  <a:lnTo>
                    <a:pt x="120" y="60"/>
                  </a:lnTo>
                  <a:lnTo>
                    <a:pt x="120" y="66"/>
                  </a:lnTo>
                  <a:lnTo>
                    <a:pt x="114" y="60"/>
                  </a:lnTo>
                  <a:lnTo>
                    <a:pt x="108" y="60"/>
                  </a:lnTo>
                  <a:lnTo>
                    <a:pt x="102" y="54"/>
                  </a:lnTo>
                  <a:lnTo>
                    <a:pt x="96" y="54"/>
                  </a:lnTo>
                  <a:lnTo>
                    <a:pt x="90" y="54"/>
                  </a:lnTo>
                  <a:lnTo>
                    <a:pt x="84" y="54"/>
                  </a:lnTo>
                  <a:lnTo>
                    <a:pt x="90" y="60"/>
                  </a:lnTo>
                  <a:lnTo>
                    <a:pt x="96" y="66"/>
                  </a:lnTo>
                  <a:lnTo>
                    <a:pt x="102" y="72"/>
                  </a:lnTo>
                  <a:lnTo>
                    <a:pt x="108" y="72"/>
                  </a:lnTo>
                  <a:lnTo>
                    <a:pt x="108" y="78"/>
                  </a:lnTo>
                  <a:lnTo>
                    <a:pt x="114" y="84"/>
                  </a:lnTo>
                  <a:lnTo>
                    <a:pt x="114" y="90"/>
                  </a:lnTo>
                  <a:lnTo>
                    <a:pt x="120" y="90"/>
                  </a:lnTo>
                  <a:lnTo>
                    <a:pt x="120" y="96"/>
                  </a:lnTo>
                  <a:lnTo>
                    <a:pt x="120" y="102"/>
                  </a:lnTo>
                  <a:lnTo>
                    <a:pt x="120" y="96"/>
                  </a:lnTo>
                  <a:lnTo>
                    <a:pt x="114" y="90"/>
                  </a:lnTo>
                  <a:lnTo>
                    <a:pt x="108" y="84"/>
                  </a:lnTo>
                  <a:lnTo>
                    <a:pt x="102" y="78"/>
                  </a:lnTo>
                  <a:lnTo>
                    <a:pt x="96" y="66"/>
                  </a:lnTo>
                  <a:lnTo>
                    <a:pt x="90" y="60"/>
                  </a:lnTo>
                  <a:lnTo>
                    <a:pt x="84" y="60"/>
                  </a:lnTo>
                  <a:lnTo>
                    <a:pt x="78" y="54"/>
                  </a:lnTo>
                  <a:lnTo>
                    <a:pt x="78" y="60"/>
                  </a:lnTo>
                  <a:lnTo>
                    <a:pt x="78" y="66"/>
                  </a:lnTo>
                  <a:lnTo>
                    <a:pt x="84" y="78"/>
                  </a:lnTo>
                  <a:lnTo>
                    <a:pt x="84" y="84"/>
                  </a:lnTo>
                  <a:lnTo>
                    <a:pt x="90" y="90"/>
                  </a:lnTo>
                  <a:lnTo>
                    <a:pt x="90" y="96"/>
                  </a:lnTo>
                  <a:lnTo>
                    <a:pt x="84" y="90"/>
                  </a:lnTo>
                  <a:lnTo>
                    <a:pt x="78" y="84"/>
                  </a:lnTo>
                  <a:lnTo>
                    <a:pt x="78" y="72"/>
                  </a:lnTo>
                  <a:lnTo>
                    <a:pt x="72" y="60"/>
                  </a:lnTo>
                  <a:lnTo>
                    <a:pt x="72" y="48"/>
                  </a:lnTo>
                  <a:lnTo>
                    <a:pt x="66" y="48"/>
                  </a:lnTo>
                  <a:lnTo>
                    <a:pt x="60" y="42"/>
                  </a:lnTo>
                  <a:lnTo>
                    <a:pt x="54" y="42"/>
                  </a:lnTo>
                  <a:lnTo>
                    <a:pt x="54" y="36"/>
                  </a:lnTo>
                  <a:lnTo>
                    <a:pt x="48" y="36"/>
                  </a:lnTo>
                  <a:lnTo>
                    <a:pt x="48" y="42"/>
                  </a:lnTo>
                  <a:lnTo>
                    <a:pt x="48" y="48"/>
                  </a:lnTo>
                  <a:lnTo>
                    <a:pt x="48" y="54"/>
                  </a:lnTo>
                  <a:lnTo>
                    <a:pt x="54" y="66"/>
                  </a:lnTo>
                  <a:lnTo>
                    <a:pt x="60" y="78"/>
                  </a:lnTo>
                  <a:lnTo>
                    <a:pt x="60" y="84"/>
                  </a:lnTo>
                  <a:lnTo>
                    <a:pt x="54" y="84"/>
                  </a:lnTo>
                  <a:lnTo>
                    <a:pt x="54" y="78"/>
                  </a:lnTo>
                  <a:lnTo>
                    <a:pt x="54" y="72"/>
                  </a:lnTo>
                  <a:lnTo>
                    <a:pt x="48" y="66"/>
                  </a:lnTo>
                  <a:lnTo>
                    <a:pt x="48" y="60"/>
                  </a:lnTo>
                  <a:lnTo>
                    <a:pt x="42" y="54"/>
                  </a:lnTo>
                  <a:lnTo>
                    <a:pt x="42" y="48"/>
                  </a:lnTo>
                  <a:lnTo>
                    <a:pt x="42" y="42"/>
                  </a:lnTo>
                  <a:lnTo>
                    <a:pt x="42" y="30"/>
                  </a:lnTo>
                  <a:lnTo>
                    <a:pt x="36" y="30"/>
                  </a:lnTo>
                  <a:lnTo>
                    <a:pt x="36" y="24"/>
                  </a:lnTo>
                  <a:lnTo>
                    <a:pt x="30" y="24"/>
                  </a:lnTo>
                  <a:lnTo>
                    <a:pt x="24" y="24"/>
                  </a:lnTo>
                  <a:lnTo>
                    <a:pt x="24" y="36"/>
                  </a:lnTo>
                  <a:lnTo>
                    <a:pt x="24" y="42"/>
                  </a:lnTo>
                  <a:lnTo>
                    <a:pt x="24" y="48"/>
                  </a:lnTo>
                  <a:lnTo>
                    <a:pt x="24" y="54"/>
                  </a:lnTo>
                  <a:lnTo>
                    <a:pt x="30" y="60"/>
                  </a:lnTo>
                  <a:lnTo>
                    <a:pt x="30" y="66"/>
                  </a:lnTo>
                  <a:lnTo>
                    <a:pt x="30" y="72"/>
                  </a:lnTo>
                  <a:lnTo>
                    <a:pt x="30" y="78"/>
                  </a:lnTo>
                  <a:lnTo>
                    <a:pt x="30" y="72"/>
                  </a:lnTo>
                  <a:lnTo>
                    <a:pt x="24" y="72"/>
                  </a:lnTo>
                  <a:lnTo>
                    <a:pt x="24" y="66"/>
                  </a:lnTo>
                  <a:lnTo>
                    <a:pt x="24" y="54"/>
                  </a:lnTo>
                  <a:lnTo>
                    <a:pt x="18" y="42"/>
                  </a:lnTo>
                  <a:lnTo>
                    <a:pt x="18" y="30"/>
                  </a:lnTo>
                  <a:lnTo>
                    <a:pt x="18" y="18"/>
                  </a:lnTo>
                  <a:lnTo>
                    <a:pt x="12" y="18"/>
                  </a:lnTo>
                  <a:lnTo>
                    <a:pt x="6" y="12"/>
                  </a:lnTo>
                  <a:lnTo>
                    <a:pt x="6" y="6"/>
                  </a:lnTo>
                  <a:lnTo>
                    <a:pt x="0" y="6"/>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85" name="Freeform 971"/>
            <p:cNvSpPr>
              <a:spLocks/>
            </p:cNvSpPr>
            <p:nvPr/>
          </p:nvSpPr>
          <p:spPr bwMode="auto">
            <a:xfrm>
              <a:off x="5114" y="1732"/>
              <a:ext cx="83" cy="138"/>
            </a:xfrm>
            <a:custGeom>
              <a:avLst/>
              <a:gdLst>
                <a:gd name="T0" fmla="*/ 35 w 83"/>
                <a:gd name="T1" fmla="*/ 0 h 138"/>
                <a:gd name="T2" fmla="*/ 41 w 83"/>
                <a:gd name="T3" fmla="*/ 18 h 138"/>
                <a:gd name="T4" fmla="*/ 41 w 83"/>
                <a:gd name="T5" fmla="*/ 24 h 138"/>
                <a:gd name="T6" fmla="*/ 47 w 83"/>
                <a:gd name="T7" fmla="*/ 30 h 138"/>
                <a:gd name="T8" fmla="*/ 53 w 83"/>
                <a:gd name="T9" fmla="*/ 36 h 138"/>
                <a:gd name="T10" fmla="*/ 65 w 83"/>
                <a:gd name="T11" fmla="*/ 42 h 138"/>
                <a:gd name="T12" fmla="*/ 77 w 83"/>
                <a:gd name="T13" fmla="*/ 60 h 138"/>
                <a:gd name="T14" fmla="*/ 83 w 83"/>
                <a:gd name="T15" fmla="*/ 78 h 138"/>
                <a:gd name="T16" fmla="*/ 83 w 83"/>
                <a:gd name="T17" fmla="*/ 84 h 138"/>
                <a:gd name="T18" fmla="*/ 83 w 83"/>
                <a:gd name="T19" fmla="*/ 84 h 138"/>
                <a:gd name="T20" fmla="*/ 77 w 83"/>
                <a:gd name="T21" fmla="*/ 72 h 138"/>
                <a:gd name="T22" fmla="*/ 71 w 83"/>
                <a:gd name="T23" fmla="*/ 66 h 138"/>
                <a:gd name="T24" fmla="*/ 65 w 83"/>
                <a:gd name="T25" fmla="*/ 54 h 138"/>
                <a:gd name="T26" fmla="*/ 59 w 83"/>
                <a:gd name="T27" fmla="*/ 42 h 138"/>
                <a:gd name="T28" fmla="*/ 53 w 83"/>
                <a:gd name="T29" fmla="*/ 36 h 138"/>
                <a:gd name="T30" fmla="*/ 47 w 83"/>
                <a:gd name="T31" fmla="*/ 36 h 138"/>
                <a:gd name="T32" fmla="*/ 41 w 83"/>
                <a:gd name="T33" fmla="*/ 42 h 138"/>
                <a:gd name="T34" fmla="*/ 47 w 83"/>
                <a:gd name="T35" fmla="*/ 54 h 138"/>
                <a:gd name="T36" fmla="*/ 47 w 83"/>
                <a:gd name="T37" fmla="*/ 66 h 138"/>
                <a:gd name="T38" fmla="*/ 59 w 83"/>
                <a:gd name="T39" fmla="*/ 72 h 138"/>
                <a:gd name="T40" fmla="*/ 71 w 83"/>
                <a:gd name="T41" fmla="*/ 90 h 138"/>
                <a:gd name="T42" fmla="*/ 77 w 83"/>
                <a:gd name="T43" fmla="*/ 102 h 138"/>
                <a:gd name="T44" fmla="*/ 77 w 83"/>
                <a:gd name="T45" fmla="*/ 114 h 138"/>
                <a:gd name="T46" fmla="*/ 77 w 83"/>
                <a:gd name="T47" fmla="*/ 108 h 138"/>
                <a:gd name="T48" fmla="*/ 71 w 83"/>
                <a:gd name="T49" fmla="*/ 96 h 138"/>
                <a:gd name="T50" fmla="*/ 65 w 83"/>
                <a:gd name="T51" fmla="*/ 84 h 138"/>
                <a:gd name="T52" fmla="*/ 53 w 83"/>
                <a:gd name="T53" fmla="*/ 78 h 138"/>
                <a:gd name="T54" fmla="*/ 47 w 83"/>
                <a:gd name="T55" fmla="*/ 72 h 138"/>
                <a:gd name="T56" fmla="*/ 53 w 83"/>
                <a:gd name="T57" fmla="*/ 84 h 138"/>
                <a:gd name="T58" fmla="*/ 53 w 83"/>
                <a:gd name="T59" fmla="*/ 120 h 138"/>
                <a:gd name="T60" fmla="*/ 53 w 83"/>
                <a:gd name="T61" fmla="*/ 138 h 138"/>
                <a:gd name="T62" fmla="*/ 53 w 83"/>
                <a:gd name="T63" fmla="*/ 138 h 138"/>
                <a:gd name="T64" fmla="*/ 53 w 83"/>
                <a:gd name="T65" fmla="*/ 126 h 138"/>
                <a:gd name="T66" fmla="*/ 41 w 83"/>
                <a:gd name="T67" fmla="*/ 90 h 138"/>
                <a:gd name="T68" fmla="*/ 35 w 83"/>
                <a:gd name="T69" fmla="*/ 84 h 138"/>
                <a:gd name="T70" fmla="*/ 29 w 83"/>
                <a:gd name="T71" fmla="*/ 90 h 138"/>
                <a:gd name="T72" fmla="*/ 23 w 83"/>
                <a:gd name="T73" fmla="*/ 96 h 138"/>
                <a:gd name="T74" fmla="*/ 17 w 83"/>
                <a:gd name="T75" fmla="*/ 108 h 138"/>
                <a:gd name="T76" fmla="*/ 17 w 83"/>
                <a:gd name="T77" fmla="*/ 114 h 138"/>
                <a:gd name="T78" fmla="*/ 17 w 83"/>
                <a:gd name="T79" fmla="*/ 114 h 138"/>
                <a:gd name="T80" fmla="*/ 17 w 83"/>
                <a:gd name="T81" fmla="*/ 102 h 138"/>
                <a:gd name="T82" fmla="*/ 23 w 83"/>
                <a:gd name="T83" fmla="*/ 90 h 138"/>
                <a:gd name="T84" fmla="*/ 29 w 83"/>
                <a:gd name="T85" fmla="*/ 78 h 138"/>
                <a:gd name="T86" fmla="*/ 35 w 83"/>
                <a:gd name="T87" fmla="*/ 72 h 138"/>
                <a:gd name="T88" fmla="*/ 35 w 83"/>
                <a:gd name="T89" fmla="*/ 60 h 138"/>
                <a:gd name="T90" fmla="*/ 35 w 83"/>
                <a:gd name="T91" fmla="*/ 42 h 138"/>
                <a:gd name="T92" fmla="*/ 35 w 83"/>
                <a:gd name="T93" fmla="*/ 36 h 138"/>
                <a:gd name="T94" fmla="*/ 23 w 83"/>
                <a:gd name="T95" fmla="*/ 48 h 138"/>
                <a:gd name="T96" fmla="*/ 11 w 83"/>
                <a:gd name="T97" fmla="*/ 60 h 138"/>
                <a:gd name="T98" fmla="*/ 6 w 83"/>
                <a:gd name="T99" fmla="*/ 72 h 138"/>
                <a:gd name="T100" fmla="*/ 0 w 83"/>
                <a:gd name="T101" fmla="*/ 84 h 138"/>
                <a:gd name="T102" fmla="*/ 0 w 83"/>
                <a:gd name="T103" fmla="*/ 78 h 138"/>
                <a:gd name="T104" fmla="*/ 0 w 83"/>
                <a:gd name="T105" fmla="*/ 72 h 138"/>
                <a:gd name="T106" fmla="*/ 11 w 83"/>
                <a:gd name="T107" fmla="*/ 60 h 138"/>
                <a:gd name="T108" fmla="*/ 17 w 83"/>
                <a:gd name="T109" fmla="*/ 42 h 138"/>
                <a:gd name="T110" fmla="*/ 29 w 83"/>
                <a:gd name="T111" fmla="*/ 30 h 138"/>
                <a:gd name="T112" fmla="*/ 35 w 83"/>
                <a:gd name="T113" fmla="*/ 24 h 138"/>
                <a:gd name="T114" fmla="*/ 35 w 83"/>
                <a:gd name="T115" fmla="*/ 12 h 138"/>
                <a:gd name="T116" fmla="*/ 35 w 83"/>
                <a:gd name="T117" fmla="*/ 6 h 138"/>
                <a:gd name="T118" fmla="*/ 35 w 83"/>
                <a:gd name="T119" fmla="*/ 0 h 1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
                <a:gd name="T181" fmla="*/ 0 h 138"/>
                <a:gd name="T182" fmla="*/ 83 w 83"/>
                <a:gd name="T183" fmla="*/ 138 h 1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 h="138">
                  <a:moveTo>
                    <a:pt x="35" y="0"/>
                  </a:moveTo>
                  <a:lnTo>
                    <a:pt x="35" y="0"/>
                  </a:lnTo>
                  <a:lnTo>
                    <a:pt x="35" y="6"/>
                  </a:lnTo>
                  <a:lnTo>
                    <a:pt x="41" y="18"/>
                  </a:lnTo>
                  <a:lnTo>
                    <a:pt x="41" y="24"/>
                  </a:lnTo>
                  <a:lnTo>
                    <a:pt x="47" y="30"/>
                  </a:lnTo>
                  <a:lnTo>
                    <a:pt x="53" y="30"/>
                  </a:lnTo>
                  <a:lnTo>
                    <a:pt x="53" y="36"/>
                  </a:lnTo>
                  <a:lnTo>
                    <a:pt x="59" y="42"/>
                  </a:lnTo>
                  <a:lnTo>
                    <a:pt x="65" y="42"/>
                  </a:lnTo>
                  <a:lnTo>
                    <a:pt x="71" y="54"/>
                  </a:lnTo>
                  <a:lnTo>
                    <a:pt x="77" y="60"/>
                  </a:lnTo>
                  <a:lnTo>
                    <a:pt x="77" y="72"/>
                  </a:lnTo>
                  <a:lnTo>
                    <a:pt x="83" y="78"/>
                  </a:lnTo>
                  <a:lnTo>
                    <a:pt x="83" y="84"/>
                  </a:lnTo>
                  <a:lnTo>
                    <a:pt x="77" y="78"/>
                  </a:lnTo>
                  <a:lnTo>
                    <a:pt x="77" y="72"/>
                  </a:lnTo>
                  <a:lnTo>
                    <a:pt x="71" y="66"/>
                  </a:lnTo>
                  <a:lnTo>
                    <a:pt x="71" y="60"/>
                  </a:lnTo>
                  <a:lnTo>
                    <a:pt x="65" y="54"/>
                  </a:lnTo>
                  <a:lnTo>
                    <a:pt x="59" y="48"/>
                  </a:lnTo>
                  <a:lnTo>
                    <a:pt x="59" y="42"/>
                  </a:lnTo>
                  <a:lnTo>
                    <a:pt x="53" y="36"/>
                  </a:lnTo>
                  <a:lnTo>
                    <a:pt x="47" y="36"/>
                  </a:lnTo>
                  <a:lnTo>
                    <a:pt x="41" y="36"/>
                  </a:lnTo>
                  <a:lnTo>
                    <a:pt x="41" y="42"/>
                  </a:lnTo>
                  <a:lnTo>
                    <a:pt x="41" y="48"/>
                  </a:lnTo>
                  <a:lnTo>
                    <a:pt x="47" y="54"/>
                  </a:lnTo>
                  <a:lnTo>
                    <a:pt x="47" y="60"/>
                  </a:lnTo>
                  <a:lnTo>
                    <a:pt x="47" y="66"/>
                  </a:lnTo>
                  <a:lnTo>
                    <a:pt x="53" y="72"/>
                  </a:lnTo>
                  <a:lnTo>
                    <a:pt x="59" y="72"/>
                  </a:lnTo>
                  <a:lnTo>
                    <a:pt x="65" y="78"/>
                  </a:lnTo>
                  <a:lnTo>
                    <a:pt x="71" y="90"/>
                  </a:lnTo>
                  <a:lnTo>
                    <a:pt x="71" y="96"/>
                  </a:lnTo>
                  <a:lnTo>
                    <a:pt x="77" y="102"/>
                  </a:lnTo>
                  <a:lnTo>
                    <a:pt x="77" y="114"/>
                  </a:lnTo>
                  <a:lnTo>
                    <a:pt x="77" y="108"/>
                  </a:lnTo>
                  <a:lnTo>
                    <a:pt x="71" y="102"/>
                  </a:lnTo>
                  <a:lnTo>
                    <a:pt x="71" y="96"/>
                  </a:lnTo>
                  <a:lnTo>
                    <a:pt x="65" y="90"/>
                  </a:lnTo>
                  <a:lnTo>
                    <a:pt x="65" y="84"/>
                  </a:lnTo>
                  <a:lnTo>
                    <a:pt x="59" y="84"/>
                  </a:lnTo>
                  <a:lnTo>
                    <a:pt x="53" y="78"/>
                  </a:lnTo>
                  <a:lnTo>
                    <a:pt x="47" y="72"/>
                  </a:lnTo>
                  <a:lnTo>
                    <a:pt x="53" y="84"/>
                  </a:lnTo>
                  <a:lnTo>
                    <a:pt x="53" y="102"/>
                  </a:lnTo>
                  <a:lnTo>
                    <a:pt x="53" y="120"/>
                  </a:lnTo>
                  <a:lnTo>
                    <a:pt x="53" y="138"/>
                  </a:lnTo>
                  <a:lnTo>
                    <a:pt x="53" y="132"/>
                  </a:lnTo>
                  <a:lnTo>
                    <a:pt x="53" y="126"/>
                  </a:lnTo>
                  <a:lnTo>
                    <a:pt x="47" y="108"/>
                  </a:lnTo>
                  <a:lnTo>
                    <a:pt x="41" y="90"/>
                  </a:lnTo>
                  <a:lnTo>
                    <a:pt x="41" y="78"/>
                  </a:lnTo>
                  <a:lnTo>
                    <a:pt x="35" y="84"/>
                  </a:lnTo>
                  <a:lnTo>
                    <a:pt x="29" y="90"/>
                  </a:lnTo>
                  <a:lnTo>
                    <a:pt x="23" y="96"/>
                  </a:lnTo>
                  <a:lnTo>
                    <a:pt x="23" y="102"/>
                  </a:lnTo>
                  <a:lnTo>
                    <a:pt x="17" y="108"/>
                  </a:lnTo>
                  <a:lnTo>
                    <a:pt x="17" y="114"/>
                  </a:lnTo>
                  <a:lnTo>
                    <a:pt x="17" y="108"/>
                  </a:lnTo>
                  <a:lnTo>
                    <a:pt x="17" y="102"/>
                  </a:lnTo>
                  <a:lnTo>
                    <a:pt x="17" y="96"/>
                  </a:lnTo>
                  <a:lnTo>
                    <a:pt x="23" y="90"/>
                  </a:lnTo>
                  <a:lnTo>
                    <a:pt x="29" y="84"/>
                  </a:lnTo>
                  <a:lnTo>
                    <a:pt x="29" y="78"/>
                  </a:lnTo>
                  <a:lnTo>
                    <a:pt x="35" y="72"/>
                  </a:lnTo>
                  <a:lnTo>
                    <a:pt x="35" y="60"/>
                  </a:lnTo>
                  <a:lnTo>
                    <a:pt x="35" y="48"/>
                  </a:lnTo>
                  <a:lnTo>
                    <a:pt x="35" y="42"/>
                  </a:lnTo>
                  <a:lnTo>
                    <a:pt x="35" y="36"/>
                  </a:lnTo>
                  <a:lnTo>
                    <a:pt x="29" y="42"/>
                  </a:lnTo>
                  <a:lnTo>
                    <a:pt x="23" y="48"/>
                  </a:lnTo>
                  <a:lnTo>
                    <a:pt x="17" y="54"/>
                  </a:lnTo>
                  <a:lnTo>
                    <a:pt x="11" y="60"/>
                  </a:lnTo>
                  <a:lnTo>
                    <a:pt x="6" y="66"/>
                  </a:lnTo>
                  <a:lnTo>
                    <a:pt x="6" y="72"/>
                  </a:lnTo>
                  <a:lnTo>
                    <a:pt x="0" y="78"/>
                  </a:lnTo>
                  <a:lnTo>
                    <a:pt x="0" y="84"/>
                  </a:lnTo>
                  <a:lnTo>
                    <a:pt x="0" y="78"/>
                  </a:lnTo>
                  <a:lnTo>
                    <a:pt x="0" y="72"/>
                  </a:lnTo>
                  <a:lnTo>
                    <a:pt x="6" y="66"/>
                  </a:lnTo>
                  <a:lnTo>
                    <a:pt x="11" y="60"/>
                  </a:lnTo>
                  <a:lnTo>
                    <a:pt x="11" y="54"/>
                  </a:lnTo>
                  <a:lnTo>
                    <a:pt x="17" y="42"/>
                  </a:lnTo>
                  <a:lnTo>
                    <a:pt x="23" y="36"/>
                  </a:lnTo>
                  <a:lnTo>
                    <a:pt x="29" y="30"/>
                  </a:lnTo>
                  <a:lnTo>
                    <a:pt x="35" y="24"/>
                  </a:lnTo>
                  <a:lnTo>
                    <a:pt x="35" y="18"/>
                  </a:lnTo>
                  <a:lnTo>
                    <a:pt x="35" y="12"/>
                  </a:lnTo>
                  <a:lnTo>
                    <a:pt x="35" y="6"/>
                  </a:lnTo>
                  <a:lnTo>
                    <a:pt x="35"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86" name="Freeform 972"/>
            <p:cNvSpPr>
              <a:spLocks/>
            </p:cNvSpPr>
            <p:nvPr/>
          </p:nvSpPr>
          <p:spPr bwMode="auto">
            <a:xfrm>
              <a:off x="5197" y="1553"/>
              <a:ext cx="102" cy="143"/>
            </a:xfrm>
            <a:custGeom>
              <a:avLst/>
              <a:gdLst>
                <a:gd name="T0" fmla="*/ 6 w 102"/>
                <a:gd name="T1" fmla="*/ 137 h 143"/>
                <a:gd name="T2" fmla="*/ 12 w 102"/>
                <a:gd name="T3" fmla="*/ 119 h 143"/>
                <a:gd name="T4" fmla="*/ 18 w 102"/>
                <a:gd name="T5" fmla="*/ 101 h 143"/>
                <a:gd name="T6" fmla="*/ 30 w 102"/>
                <a:gd name="T7" fmla="*/ 83 h 143"/>
                <a:gd name="T8" fmla="*/ 24 w 102"/>
                <a:gd name="T9" fmla="*/ 77 h 143"/>
                <a:gd name="T10" fmla="*/ 18 w 102"/>
                <a:gd name="T11" fmla="*/ 65 h 143"/>
                <a:gd name="T12" fmla="*/ 18 w 102"/>
                <a:gd name="T13" fmla="*/ 59 h 143"/>
                <a:gd name="T14" fmla="*/ 24 w 102"/>
                <a:gd name="T15" fmla="*/ 59 h 143"/>
                <a:gd name="T16" fmla="*/ 24 w 102"/>
                <a:gd name="T17" fmla="*/ 65 h 143"/>
                <a:gd name="T18" fmla="*/ 30 w 102"/>
                <a:gd name="T19" fmla="*/ 71 h 143"/>
                <a:gd name="T20" fmla="*/ 36 w 102"/>
                <a:gd name="T21" fmla="*/ 65 h 143"/>
                <a:gd name="T22" fmla="*/ 48 w 102"/>
                <a:gd name="T23" fmla="*/ 59 h 143"/>
                <a:gd name="T24" fmla="*/ 54 w 102"/>
                <a:gd name="T25" fmla="*/ 47 h 143"/>
                <a:gd name="T26" fmla="*/ 60 w 102"/>
                <a:gd name="T27" fmla="*/ 41 h 143"/>
                <a:gd name="T28" fmla="*/ 60 w 102"/>
                <a:gd name="T29" fmla="*/ 35 h 143"/>
                <a:gd name="T30" fmla="*/ 54 w 102"/>
                <a:gd name="T31" fmla="*/ 18 h 143"/>
                <a:gd name="T32" fmla="*/ 48 w 102"/>
                <a:gd name="T33" fmla="*/ 6 h 143"/>
                <a:gd name="T34" fmla="*/ 48 w 102"/>
                <a:gd name="T35" fmla="*/ 6 h 143"/>
                <a:gd name="T36" fmla="*/ 54 w 102"/>
                <a:gd name="T37" fmla="*/ 12 h 143"/>
                <a:gd name="T38" fmla="*/ 60 w 102"/>
                <a:gd name="T39" fmla="*/ 30 h 143"/>
                <a:gd name="T40" fmla="*/ 66 w 102"/>
                <a:gd name="T41" fmla="*/ 30 h 143"/>
                <a:gd name="T42" fmla="*/ 72 w 102"/>
                <a:gd name="T43" fmla="*/ 18 h 143"/>
                <a:gd name="T44" fmla="*/ 78 w 102"/>
                <a:gd name="T45" fmla="*/ 6 h 143"/>
                <a:gd name="T46" fmla="*/ 84 w 102"/>
                <a:gd name="T47" fmla="*/ 0 h 143"/>
                <a:gd name="T48" fmla="*/ 90 w 102"/>
                <a:gd name="T49" fmla="*/ 0 h 143"/>
                <a:gd name="T50" fmla="*/ 90 w 102"/>
                <a:gd name="T51" fmla="*/ 0 h 143"/>
                <a:gd name="T52" fmla="*/ 84 w 102"/>
                <a:gd name="T53" fmla="*/ 6 h 143"/>
                <a:gd name="T54" fmla="*/ 78 w 102"/>
                <a:gd name="T55" fmla="*/ 12 h 143"/>
                <a:gd name="T56" fmla="*/ 72 w 102"/>
                <a:gd name="T57" fmla="*/ 30 h 143"/>
                <a:gd name="T58" fmla="*/ 66 w 102"/>
                <a:gd name="T59" fmla="*/ 35 h 143"/>
                <a:gd name="T60" fmla="*/ 72 w 102"/>
                <a:gd name="T61" fmla="*/ 35 h 143"/>
                <a:gd name="T62" fmla="*/ 78 w 102"/>
                <a:gd name="T63" fmla="*/ 35 h 143"/>
                <a:gd name="T64" fmla="*/ 90 w 102"/>
                <a:gd name="T65" fmla="*/ 30 h 143"/>
                <a:gd name="T66" fmla="*/ 96 w 102"/>
                <a:gd name="T67" fmla="*/ 30 h 143"/>
                <a:gd name="T68" fmla="*/ 102 w 102"/>
                <a:gd name="T69" fmla="*/ 24 h 143"/>
                <a:gd name="T70" fmla="*/ 102 w 102"/>
                <a:gd name="T71" fmla="*/ 24 h 143"/>
                <a:gd name="T72" fmla="*/ 102 w 102"/>
                <a:gd name="T73" fmla="*/ 30 h 143"/>
                <a:gd name="T74" fmla="*/ 90 w 102"/>
                <a:gd name="T75" fmla="*/ 35 h 143"/>
                <a:gd name="T76" fmla="*/ 78 w 102"/>
                <a:gd name="T77" fmla="*/ 41 h 143"/>
                <a:gd name="T78" fmla="*/ 66 w 102"/>
                <a:gd name="T79" fmla="*/ 47 h 143"/>
                <a:gd name="T80" fmla="*/ 60 w 102"/>
                <a:gd name="T81" fmla="*/ 47 h 143"/>
                <a:gd name="T82" fmla="*/ 48 w 102"/>
                <a:gd name="T83" fmla="*/ 59 h 143"/>
                <a:gd name="T84" fmla="*/ 48 w 102"/>
                <a:gd name="T85" fmla="*/ 65 h 143"/>
                <a:gd name="T86" fmla="*/ 54 w 102"/>
                <a:gd name="T87" fmla="*/ 65 h 143"/>
                <a:gd name="T88" fmla="*/ 54 w 102"/>
                <a:gd name="T89" fmla="*/ 71 h 143"/>
                <a:gd name="T90" fmla="*/ 48 w 102"/>
                <a:gd name="T91" fmla="*/ 71 h 143"/>
                <a:gd name="T92" fmla="*/ 42 w 102"/>
                <a:gd name="T93" fmla="*/ 77 h 143"/>
                <a:gd name="T94" fmla="*/ 42 w 102"/>
                <a:gd name="T95" fmla="*/ 77 h 143"/>
                <a:gd name="T96" fmla="*/ 42 w 102"/>
                <a:gd name="T97" fmla="*/ 77 h 143"/>
                <a:gd name="T98" fmla="*/ 36 w 102"/>
                <a:gd name="T99" fmla="*/ 89 h 143"/>
                <a:gd name="T100" fmla="*/ 24 w 102"/>
                <a:gd name="T101" fmla="*/ 107 h 143"/>
                <a:gd name="T102" fmla="*/ 18 w 102"/>
                <a:gd name="T103" fmla="*/ 125 h 143"/>
                <a:gd name="T104" fmla="*/ 18 w 102"/>
                <a:gd name="T105" fmla="*/ 131 h 143"/>
                <a:gd name="T106" fmla="*/ 18 w 102"/>
                <a:gd name="T107" fmla="*/ 137 h 143"/>
                <a:gd name="T108" fmla="*/ 12 w 102"/>
                <a:gd name="T109" fmla="*/ 137 h 143"/>
                <a:gd name="T110" fmla="*/ 6 w 102"/>
                <a:gd name="T111" fmla="*/ 143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2"/>
                <a:gd name="T169" fmla="*/ 0 h 143"/>
                <a:gd name="T170" fmla="*/ 102 w 102"/>
                <a:gd name="T171" fmla="*/ 143 h 1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2" h="143">
                  <a:moveTo>
                    <a:pt x="0" y="143"/>
                  </a:moveTo>
                  <a:lnTo>
                    <a:pt x="6" y="137"/>
                  </a:lnTo>
                  <a:lnTo>
                    <a:pt x="12" y="125"/>
                  </a:lnTo>
                  <a:lnTo>
                    <a:pt x="12" y="119"/>
                  </a:lnTo>
                  <a:lnTo>
                    <a:pt x="18" y="107"/>
                  </a:lnTo>
                  <a:lnTo>
                    <a:pt x="18" y="101"/>
                  </a:lnTo>
                  <a:lnTo>
                    <a:pt x="24" y="95"/>
                  </a:lnTo>
                  <a:lnTo>
                    <a:pt x="30" y="83"/>
                  </a:lnTo>
                  <a:lnTo>
                    <a:pt x="30" y="77"/>
                  </a:lnTo>
                  <a:lnTo>
                    <a:pt x="24" y="77"/>
                  </a:lnTo>
                  <a:lnTo>
                    <a:pt x="24" y="71"/>
                  </a:lnTo>
                  <a:lnTo>
                    <a:pt x="18" y="65"/>
                  </a:lnTo>
                  <a:lnTo>
                    <a:pt x="18" y="59"/>
                  </a:lnTo>
                  <a:lnTo>
                    <a:pt x="24" y="59"/>
                  </a:lnTo>
                  <a:lnTo>
                    <a:pt x="24" y="65"/>
                  </a:lnTo>
                  <a:lnTo>
                    <a:pt x="30" y="65"/>
                  </a:lnTo>
                  <a:lnTo>
                    <a:pt x="30" y="71"/>
                  </a:lnTo>
                  <a:lnTo>
                    <a:pt x="36" y="71"/>
                  </a:lnTo>
                  <a:lnTo>
                    <a:pt x="36" y="65"/>
                  </a:lnTo>
                  <a:lnTo>
                    <a:pt x="42" y="59"/>
                  </a:lnTo>
                  <a:lnTo>
                    <a:pt x="48" y="59"/>
                  </a:lnTo>
                  <a:lnTo>
                    <a:pt x="48" y="53"/>
                  </a:lnTo>
                  <a:lnTo>
                    <a:pt x="54" y="47"/>
                  </a:lnTo>
                  <a:lnTo>
                    <a:pt x="54" y="41"/>
                  </a:lnTo>
                  <a:lnTo>
                    <a:pt x="60" y="41"/>
                  </a:lnTo>
                  <a:lnTo>
                    <a:pt x="60" y="35"/>
                  </a:lnTo>
                  <a:lnTo>
                    <a:pt x="60" y="24"/>
                  </a:lnTo>
                  <a:lnTo>
                    <a:pt x="54" y="18"/>
                  </a:lnTo>
                  <a:lnTo>
                    <a:pt x="54" y="12"/>
                  </a:lnTo>
                  <a:lnTo>
                    <a:pt x="48" y="6"/>
                  </a:lnTo>
                  <a:lnTo>
                    <a:pt x="54" y="12"/>
                  </a:lnTo>
                  <a:lnTo>
                    <a:pt x="60" y="18"/>
                  </a:lnTo>
                  <a:lnTo>
                    <a:pt x="60" y="30"/>
                  </a:lnTo>
                  <a:lnTo>
                    <a:pt x="66" y="35"/>
                  </a:lnTo>
                  <a:lnTo>
                    <a:pt x="66" y="30"/>
                  </a:lnTo>
                  <a:lnTo>
                    <a:pt x="66" y="24"/>
                  </a:lnTo>
                  <a:lnTo>
                    <a:pt x="72" y="18"/>
                  </a:lnTo>
                  <a:lnTo>
                    <a:pt x="72" y="12"/>
                  </a:lnTo>
                  <a:lnTo>
                    <a:pt x="78" y="6"/>
                  </a:lnTo>
                  <a:lnTo>
                    <a:pt x="84" y="0"/>
                  </a:lnTo>
                  <a:lnTo>
                    <a:pt x="90" y="0"/>
                  </a:lnTo>
                  <a:lnTo>
                    <a:pt x="84" y="0"/>
                  </a:lnTo>
                  <a:lnTo>
                    <a:pt x="84" y="6"/>
                  </a:lnTo>
                  <a:lnTo>
                    <a:pt x="84" y="12"/>
                  </a:lnTo>
                  <a:lnTo>
                    <a:pt x="78" y="12"/>
                  </a:lnTo>
                  <a:lnTo>
                    <a:pt x="78" y="24"/>
                  </a:lnTo>
                  <a:lnTo>
                    <a:pt x="72" y="30"/>
                  </a:lnTo>
                  <a:lnTo>
                    <a:pt x="66" y="35"/>
                  </a:lnTo>
                  <a:lnTo>
                    <a:pt x="72" y="35"/>
                  </a:lnTo>
                  <a:lnTo>
                    <a:pt x="78" y="35"/>
                  </a:lnTo>
                  <a:lnTo>
                    <a:pt x="84" y="35"/>
                  </a:lnTo>
                  <a:lnTo>
                    <a:pt x="90" y="30"/>
                  </a:lnTo>
                  <a:lnTo>
                    <a:pt x="96" y="30"/>
                  </a:lnTo>
                  <a:lnTo>
                    <a:pt x="102" y="24"/>
                  </a:lnTo>
                  <a:lnTo>
                    <a:pt x="102" y="30"/>
                  </a:lnTo>
                  <a:lnTo>
                    <a:pt x="96" y="30"/>
                  </a:lnTo>
                  <a:lnTo>
                    <a:pt x="90" y="35"/>
                  </a:lnTo>
                  <a:lnTo>
                    <a:pt x="84" y="41"/>
                  </a:lnTo>
                  <a:lnTo>
                    <a:pt x="78" y="41"/>
                  </a:lnTo>
                  <a:lnTo>
                    <a:pt x="72" y="41"/>
                  </a:lnTo>
                  <a:lnTo>
                    <a:pt x="66" y="47"/>
                  </a:lnTo>
                  <a:lnTo>
                    <a:pt x="60" y="47"/>
                  </a:lnTo>
                  <a:lnTo>
                    <a:pt x="54" y="53"/>
                  </a:lnTo>
                  <a:lnTo>
                    <a:pt x="48" y="59"/>
                  </a:lnTo>
                  <a:lnTo>
                    <a:pt x="48" y="65"/>
                  </a:lnTo>
                  <a:lnTo>
                    <a:pt x="54" y="65"/>
                  </a:lnTo>
                  <a:lnTo>
                    <a:pt x="54" y="71"/>
                  </a:lnTo>
                  <a:lnTo>
                    <a:pt x="48" y="71"/>
                  </a:lnTo>
                  <a:lnTo>
                    <a:pt x="48" y="77"/>
                  </a:lnTo>
                  <a:lnTo>
                    <a:pt x="42" y="77"/>
                  </a:lnTo>
                  <a:lnTo>
                    <a:pt x="42" y="71"/>
                  </a:lnTo>
                  <a:lnTo>
                    <a:pt x="42" y="77"/>
                  </a:lnTo>
                  <a:lnTo>
                    <a:pt x="36" y="83"/>
                  </a:lnTo>
                  <a:lnTo>
                    <a:pt x="36" y="89"/>
                  </a:lnTo>
                  <a:lnTo>
                    <a:pt x="30" y="101"/>
                  </a:lnTo>
                  <a:lnTo>
                    <a:pt x="24" y="107"/>
                  </a:lnTo>
                  <a:lnTo>
                    <a:pt x="24" y="113"/>
                  </a:lnTo>
                  <a:lnTo>
                    <a:pt x="18" y="125"/>
                  </a:lnTo>
                  <a:lnTo>
                    <a:pt x="18" y="131"/>
                  </a:lnTo>
                  <a:lnTo>
                    <a:pt x="18" y="137"/>
                  </a:lnTo>
                  <a:lnTo>
                    <a:pt x="12" y="137"/>
                  </a:lnTo>
                  <a:lnTo>
                    <a:pt x="6" y="143"/>
                  </a:lnTo>
                  <a:lnTo>
                    <a:pt x="0" y="143"/>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87" name="Freeform 973"/>
            <p:cNvSpPr>
              <a:spLocks/>
            </p:cNvSpPr>
            <p:nvPr/>
          </p:nvSpPr>
          <p:spPr bwMode="auto">
            <a:xfrm>
              <a:off x="5048" y="1780"/>
              <a:ext cx="66" cy="113"/>
            </a:xfrm>
            <a:custGeom>
              <a:avLst/>
              <a:gdLst>
                <a:gd name="T0" fmla="*/ 48 w 66"/>
                <a:gd name="T1" fmla="*/ 6 h 113"/>
                <a:gd name="T2" fmla="*/ 36 w 66"/>
                <a:gd name="T3" fmla="*/ 24 h 113"/>
                <a:gd name="T4" fmla="*/ 36 w 66"/>
                <a:gd name="T5" fmla="*/ 24 h 113"/>
                <a:gd name="T6" fmla="*/ 24 w 66"/>
                <a:gd name="T7" fmla="*/ 30 h 113"/>
                <a:gd name="T8" fmla="*/ 12 w 66"/>
                <a:gd name="T9" fmla="*/ 36 h 113"/>
                <a:gd name="T10" fmla="*/ 6 w 66"/>
                <a:gd name="T11" fmla="*/ 42 h 113"/>
                <a:gd name="T12" fmla="*/ 0 w 66"/>
                <a:gd name="T13" fmla="*/ 42 h 113"/>
                <a:gd name="T14" fmla="*/ 0 w 66"/>
                <a:gd name="T15" fmla="*/ 48 h 113"/>
                <a:gd name="T16" fmla="*/ 6 w 66"/>
                <a:gd name="T17" fmla="*/ 42 h 113"/>
                <a:gd name="T18" fmla="*/ 12 w 66"/>
                <a:gd name="T19" fmla="*/ 36 h 113"/>
                <a:gd name="T20" fmla="*/ 24 w 66"/>
                <a:gd name="T21" fmla="*/ 36 h 113"/>
                <a:gd name="T22" fmla="*/ 30 w 66"/>
                <a:gd name="T23" fmla="*/ 30 h 113"/>
                <a:gd name="T24" fmla="*/ 36 w 66"/>
                <a:gd name="T25" fmla="*/ 36 h 113"/>
                <a:gd name="T26" fmla="*/ 30 w 66"/>
                <a:gd name="T27" fmla="*/ 48 h 113"/>
                <a:gd name="T28" fmla="*/ 24 w 66"/>
                <a:gd name="T29" fmla="*/ 60 h 113"/>
                <a:gd name="T30" fmla="*/ 18 w 66"/>
                <a:gd name="T31" fmla="*/ 66 h 113"/>
                <a:gd name="T32" fmla="*/ 12 w 66"/>
                <a:gd name="T33" fmla="*/ 72 h 113"/>
                <a:gd name="T34" fmla="*/ 6 w 66"/>
                <a:gd name="T35" fmla="*/ 78 h 113"/>
                <a:gd name="T36" fmla="*/ 6 w 66"/>
                <a:gd name="T37" fmla="*/ 84 h 113"/>
                <a:gd name="T38" fmla="*/ 6 w 66"/>
                <a:gd name="T39" fmla="*/ 84 h 113"/>
                <a:gd name="T40" fmla="*/ 6 w 66"/>
                <a:gd name="T41" fmla="*/ 84 h 113"/>
                <a:gd name="T42" fmla="*/ 12 w 66"/>
                <a:gd name="T43" fmla="*/ 78 h 113"/>
                <a:gd name="T44" fmla="*/ 24 w 66"/>
                <a:gd name="T45" fmla="*/ 72 h 113"/>
                <a:gd name="T46" fmla="*/ 30 w 66"/>
                <a:gd name="T47" fmla="*/ 66 h 113"/>
                <a:gd name="T48" fmla="*/ 30 w 66"/>
                <a:gd name="T49" fmla="*/ 72 h 113"/>
                <a:gd name="T50" fmla="*/ 30 w 66"/>
                <a:gd name="T51" fmla="*/ 101 h 113"/>
                <a:gd name="T52" fmla="*/ 36 w 66"/>
                <a:gd name="T53" fmla="*/ 113 h 113"/>
                <a:gd name="T54" fmla="*/ 36 w 66"/>
                <a:gd name="T55" fmla="*/ 113 h 113"/>
                <a:gd name="T56" fmla="*/ 36 w 66"/>
                <a:gd name="T57" fmla="*/ 101 h 113"/>
                <a:gd name="T58" fmla="*/ 36 w 66"/>
                <a:gd name="T59" fmla="*/ 66 h 113"/>
                <a:gd name="T60" fmla="*/ 36 w 66"/>
                <a:gd name="T61" fmla="*/ 54 h 113"/>
                <a:gd name="T62" fmla="*/ 36 w 66"/>
                <a:gd name="T63" fmla="*/ 60 h 113"/>
                <a:gd name="T64" fmla="*/ 42 w 66"/>
                <a:gd name="T65" fmla="*/ 66 h 113"/>
                <a:gd name="T66" fmla="*/ 48 w 66"/>
                <a:gd name="T67" fmla="*/ 72 h 113"/>
                <a:gd name="T68" fmla="*/ 54 w 66"/>
                <a:gd name="T69" fmla="*/ 78 h 113"/>
                <a:gd name="T70" fmla="*/ 60 w 66"/>
                <a:gd name="T71" fmla="*/ 84 h 113"/>
                <a:gd name="T72" fmla="*/ 66 w 66"/>
                <a:gd name="T73" fmla="*/ 84 h 113"/>
                <a:gd name="T74" fmla="*/ 60 w 66"/>
                <a:gd name="T75" fmla="*/ 84 h 113"/>
                <a:gd name="T76" fmla="*/ 54 w 66"/>
                <a:gd name="T77" fmla="*/ 78 h 113"/>
                <a:gd name="T78" fmla="*/ 48 w 66"/>
                <a:gd name="T79" fmla="*/ 72 h 113"/>
                <a:gd name="T80" fmla="*/ 48 w 66"/>
                <a:gd name="T81" fmla="*/ 60 h 113"/>
                <a:gd name="T82" fmla="*/ 42 w 66"/>
                <a:gd name="T83" fmla="*/ 54 h 113"/>
                <a:gd name="T84" fmla="*/ 42 w 66"/>
                <a:gd name="T85" fmla="*/ 48 h 113"/>
                <a:gd name="T86" fmla="*/ 42 w 66"/>
                <a:gd name="T87" fmla="*/ 36 h 113"/>
                <a:gd name="T88" fmla="*/ 42 w 66"/>
                <a:gd name="T89" fmla="*/ 30 h 113"/>
                <a:gd name="T90" fmla="*/ 48 w 66"/>
                <a:gd name="T91" fmla="*/ 30 h 113"/>
                <a:gd name="T92" fmla="*/ 48 w 66"/>
                <a:gd name="T93" fmla="*/ 36 h 113"/>
                <a:gd name="T94" fmla="*/ 54 w 66"/>
                <a:gd name="T95" fmla="*/ 42 h 113"/>
                <a:gd name="T96" fmla="*/ 60 w 66"/>
                <a:gd name="T97" fmla="*/ 48 h 113"/>
                <a:gd name="T98" fmla="*/ 66 w 66"/>
                <a:gd name="T99" fmla="*/ 48 h 113"/>
                <a:gd name="T100" fmla="*/ 66 w 66"/>
                <a:gd name="T101" fmla="*/ 54 h 113"/>
                <a:gd name="T102" fmla="*/ 66 w 66"/>
                <a:gd name="T103" fmla="*/ 48 h 113"/>
                <a:gd name="T104" fmla="*/ 60 w 66"/>
                <a:gd name="T105" fmla="*/ 36 h 113"/>
                <a:gd name="T106" fmla="*/ 48 w 66"/>
                <a:gd name="T107" fmla="*/ 30 h 113"/>
                <a:gd name="T108" fmla="*/ 48 w 66"/>
                <a:gd name="T109" fmla="*/ 24 h 113"/>
                <a:gd name="T110" fmla="*/ 48 w 66"/>
                <a:gd name="T111" fmla="*/ 12 h 113"/>
                <a:gd name="T112" fmla="*/ 54 w 66"/>
                <a:gd name="T113" fmla="*/ 6 h 113"/>
                <a:gd name="T114" fmla="*/ 48 w 66"/>
                <a:gd name="T115" fmla="*/ 0 h 1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
                <a:gd name="T175" fmla="*/ 0 h 113"/>
                <a:gd name="T176" fmla="*/ 66 w 66"/>
                <a:gd name="T177" fmla="*/ 113 h 1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 h="113">
                  <a:moveTo>
                    <a:pt x="48" y="6"/>
                  </a:moveTo>
                  <a:lnTo>
                    <a:pt x="48" y="6"/>
                  </a:lnTo>
                  <a:lnTo>
                    <a:pt x="42" y="18"/>
                  </a:lnTo>
                  <a:lnTo>
                    <a:pt x="36" y="24"/>
                  </a:lnTo>
                  <a:lnTo>
                    <a:pt x="30" y="30"/>
                  </a:lnTo>
                  <a:lnTo>
                    <a:pt x="24" y="30"/>
                  </a:lnTo>
                  <a:lnTo>
                    <a:pt x="18" y="30"/>
                  </a:lnTo>
                  <a:lnTo>
                    <a:pt x="12" y="36"/>
                  </a:lnTo>
                  <a:lnTo>
                    <a:pt x="6" y="36"/>
                  </a:lnTo>
                  <a:lnTo>
                    <a:pt x="6" y="42"/>
                  </a:lnTo>
                  <a:lnTo>
                    <a:pt x="0" y="42"/>
                  </a:lnTo>
                  <a:lnTo>
                    <a:pt x="0" y="48"/>
                  </a:lnTo>
                  <a:lnTo>
                    <a:pt x="6" y="42"/>
                  </a:lnTo>
                  <a:lnTo>
                    <a:pt x="12" y="42"/>
                  </a:lnTo>
                  <a:lnTo>
                    <a:pt x="12" y="36"/>
                  </a:lnTo>
                  <a:lnTo>
                    <a:pt x="18" y="36"/>
                  </a:lnTo>
                  <a:lnTo>
                    <a:pt x="24" y="36"/>
                  </a:lnTo>
                  <a:lnTo>
                    <a:pt x="30" y="30"/>
                  </a:lnTo>
                  <a:lnTo>
                    <a:pt x="36" y="30"/>
                  </a:lnTo>
                  <a:lnTo>
                    <a:pt x="36" y="36"/>
                  </a:lnTo>
                  <a:lnTo>
                    <a:pt x="30" y="42"/>
                  </a:lnTo>
                  <a:lnTo>
                    <a:pt x="30" y="48"/>
                  </a:lnTo>
                  <a:lnTo>
                    <a:pt x="30" y="54"/>
                  </a:lnTo>
                  <a:lnTo>
                    <a:pt x="24" y="60"/>
                  </a:lnTo>
                  <a:lnTo>
                    <a:pt x="18" y="66"/>
                  </a:lnTo>
                  <a:lnTo>
                    <a:pt x="12" y="72"/>
                  </a:lnTo>
                  <a:lnTo>
                    <a:pt x="6" y="78"/>
                  </a:lnTo>
                  <a:lnTo>
                    <a:pt x="6" y="84"/>
                  </a:lnTo>
                  <a:lnTo>
                    <a:pt x="12" y="78"/>
                  </a:lnTo>
                  <a:lnTo>
                    <a:pt x="18" y="72"/>
                  </a:lnTo>
                  <a:lnTo>
                    <a:pt x="24" y="72"/>
                  </a:lnTo>
                  <a:lnTo>
                    <a:pt x="24" y="66"/>
                  </a:lnTo>
                  <a:lnTo>
                    <a:pt x="30" y="66"/>
                  </a:lnTo>
                  <a:lnTo>
                    <a:pt x="30" y="72"/>
                  </a:lnTo>
                  <a:lnTo>
                    <a:pt x="30" y="90"/>
                  </a:lnTo>
                  <a:lnTo>
                    <a:pt x="30" y="101"/>
                  </a:lnTo>
                  <a:lnTo>
                    <a:pt x="36" y="113"/>
                  </a:lnTo>
                  <a:lnTo>
                    <a:pt x="36" y="107"/>
                  </a:lnTo>
                  <a:lnTo>
                    <a:pt x="36" y="101"/>
                  </a:lnTo>
                  <a:lnTo>
                    <a:pt x="36" y="84"/>
                  </a:lnTo>
                  <a:lnTo>
                    <a:pt x="36" y="66"/>
                  </a:lnTo>
                  <a:lnTo>
                    <a:pt x="36" y="60"/>
                  </a:lnTo>
                  <a:lnTo>
                    <a:pt x="36" y="54"/>
                  </a:lnTo>
                  <a:lnTo>
                    <a:pt x="36" y="60"/>
                  </a:lnTo>
                  <a:lnTo>
                    <a:pt x="42" y="66"/>
                  </a:lnTo>
                  <a:lnTo>
                    <a:pt x="48" y="72"/>
                  </a:lnTo>
                  <a:lnTo>
                    <a:pt x="48" y="78"/>
                  </a:lnTo>
                  <a:lnTo>
                    <a:pt x="54" y="78"/>
                  </a:lnTo>
                  <a:lnTo>
                    <a:pt x="54" y="84"/>
                  </a:lnTo>
                  <a:lnTo>
                    <a:pt x="60" y="84"/>
                  </a:lnTo>
                  <a:lnTo>
                    <a:pt x="66" y="84"/>
                  </a:lnTo>
                  <a:lnTo>
                    <a:pt x="60" y="84"/>
                  </a:lnTo>
                  <a:lnTo>
                    <a:pt x="60" y="78"/>
                  </a:lnTo>
                  <a:lnTo>
                    <a:pt x="54" y="78"/>
                  </a:lnTo>
                  <a:lnTo>
                    <a:pt x="54" y="72"/>
                  </a:lnTo>
                  <a:lnTo>
                    <a:pt x="48" y="72"/>
                  </a:lnTo>
                  <a:lnTo>
                    <a:pt x="48" y="66"/>
                  </a:lnTo>
                  <a:lnTo>
                    <a:pt x="48" y="60"/>
                  </a:lnTo>
                  <a:lnTo>
                    <a:pt x="42" y="60"/>
                  </a:lnTo>
                  <a:lnTo>
                    <a:pt x="42" y="54"/>
                  </a:lnTo>
                  <a:lnTo>
                    <a:pt x="42" y="48"/>
                  </a:lnTo>
                  <a:lnTo>
                    <a:pt x="42" y="42"/>
                  </a:lnTo>
                  <a:lnTo>
                    <a:pt x="42" y="36"/>
                  </a:lnTo>
                  <a:lnTo>
                    <a:pt x="42" y="30"/>
                  </a:lnTo>
                  <a:lnTo>
                    <a:pt x="48" y="30"/>
                  </a:lnTo>
                  <a:lnTo>
                    <a:pt x="48" y="36"/>
                  </a:lnTo>
                  <a:lnTo>
                    <a:pt x="54" y="36"/>
                  </a:lnTo>
                  <a:lnTo>
                    <a:pt x="54" y="42"/>
                  </a:lnTo>
                  <a:lnTo>
                    <a:pt x="60" y="42"/>
                  </a:lnTo>
                  <a:lnTo>
                    <a:pt x="60" y="48"/>
                  </a:lnTo>
                  <a:lnTo>
                    <a:pt x="66" y="48"/>
                  </a:lnTo>
                  <a:lnTo>
                    <a:pt x="66" y="54"/>
                  </a:lnTo>
                  <a:lnTo>
                    <a:pt x="66" y="48"/>
                  </a:lnTo>
                  <a:lnTo>
                    <a:pt x="60" y="42"/>
                  </a:lnTo>
                  <a:lnTo>
                    <a:pt x="60" y="36"/>
                  </a:lnTo>
                  <a:lnTo>
                    <a:pt x="54" y="36"/>
                  </a:lnTo>
                  <a:lnTo>
                    <a:pt x="48" y="30"/>
                  </a:lnTo>
                  <a:lnTo>
                    <a:pt x="48" y="24"/>
                  </a:lnTo>
                  <a:lnTo>
                    <a:pt x="48" y="18"/>
                  </a:lnTo>
                  <a:lnTo>
                    <a:pt x="48" y="12"/>
                  </a:lnTo>
                  <a:lnTo>
                    <a:pt x="48" y="6"/>
                  </a:lnTo>
                  <a:lnTo>
                    <a:pt x="54" y="6"/>
                  </a:lnTo>
                  <a:lnTo>
                    <a:pt x="54" y="0"/>
                  </a:lnTo>
                  <a:lnTo>
                    <a:pt x="48" y="0"/>
                  </a:lnTo>
                  <a:lnTo>
                    <a:pt x="48" y="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88" name="Freeform 974"/>
            <p:cNvSpPr>
              <a:spLocks/>
            </p:cNvSpPr>
            <p:nvPr/>
          </p:nvSpPr>
          <p:spPr bwMode="auto">
            <a:xfrm>
              <a:off x="5281" y="1732"/>
              <a:ext cx="131" cy="102"/>
            </a:xfrm>
            <a:custGeom>
              <a:avLst/>
              <a:gdLst>
                <a:gd name="T0" fmla="*/ 6 w 131"/>
                <a:gd name="T1" fmla="*/ 12 h 102"/>
                <a:gd name="T2" fmla="*/ 12 w 131"/>
                <a:gd name="T3" fmla="*/ 18 h 102"/>
                <a:gd name="T4" fmla="*/ 24 w 131"/>
                <a:gd name="T5" fmla="*/ 24 h 102"/>
                <a:gd name="T6" fmla="*/ 30 w 131"/>
                <a:gd name="T7" fmla="*/ 24 h 102"/>
                <a:gd name="T8" fmla="*/ 30 w 131"/>
                <a:gd name="T9" fmla="*/ 48 h 102"/>
                <a:gd name="T10" fmla="*/ 36 w 131"/>
                <a:gd name="T11" fmla="*/ 66 h 102"/>
                <a:gd name="T12" fmla="*/ 36 w 131"/>
                <a:gd name="T13" fmla="*/ 60 h 102"/>
                <a:gd name="T14" fmla="*/ 36 w 131"/>
                <a:gd name="T15" fmla="*/ 36 h 102"/>
                <a:gd name="T16" fmla="*/ 42 w 131"/>
                <a:gd name="T17" fmla="*/ 30 h 102"/>
                <a:gd name="T18" fmla="*/ 53 w 131"/>
                <a:gd name="T19" fmla="*/ 42 h 102"/>
                <a:gd name="T20" fmla="*/ 59 w 131"/>
                <a:gd name="T21" fmla="*/ 48 h 102"/>
                <a:gd name="T22" fmla="*/ 71 w 131"/>
                <a:gd name="T23" fmla="*/ 90 h 102"/>
                <a:gd name="T24" fmla="*/ 77 w 131"/>
                <a:gd name="T25" fmla="*/ 102 h 102"/>
                <a:gd name="T26" fmla="*/ 71 w 131"/>
                <a:gd name="T27" fmla="*/ 84 h 102"/>
                <a:gd name="T28" fmla="*/ 65 w 131"/>
                <a:gd name="T29" fmla="*/ 54 h 102"/>
                <a:gd name="T30" fmla="*/ 89 w 131"/>
                <a:gd name="T31" fmla="*/ 66 h 102"/>
                <a:gd name="T32" fmla="*/ 119 w 131"/>
                <a:gd name="T33" fmla="*/ 84 h 102"/>
                <a:gd name="T34" fmla="*/ 131 w 131"/>
                <a:gd name="T35" fmla="*/ 90 h 102"/>
                <a:gd name="T36" fmla="*/ 125 w 131"/>
                <a:gd name="T37" fmla="*/ 84 h 102"/>
                <a:gd name="T38" fmla="*/ 107 w 131"/>
                <a:gd name="T39" fmla="*/ 72 h 102"/>
                <a:gd name="T40" fmla="*/ 83 w 131"/>
                <a:gd name="T41" fmla="*/ 54 h 102"/>
                <a:gd name="T42" fmla="*/ 65 w 131"/>
                <a:gd name="T43" fmla="*/ 48 h 102"/>
                <a:gd name="T44" fmla="*/ 77 w 131"/>
                <a:gd name="T45" fmla="*/ 42 h 102"/>
                <a:gd name="T46" fmla="*/ 95 w 131"/>
                <a:gd name="T47" fmla="*/ 42 h 102"/>
                <a:gd name="T48" fmla="*/ 119 w 131"/>
                <a:gd name="T49" fmla="*/ 42 h 102"/>
                <a:gd name="T50" fmla="*/ 131 w 131"/>
                <a:gd name="T51" fmla="*/ 42 h 102"/>
                <a:gd name="T52" fmla="*/ 125 w 131"/>
                <a:gd name="T53" fmla="*/ 36 h 102"/>
                <a:gd name="T54" fmla="*/ 107 w 131"/>
                <a:gd name="T55" fmla="*/ 36 h 102"/>
                <a:gd name="T56" fmla="*/ 77 w 131"/>
                <a:gd name="T57" fmla="*/ 36 h 102"/>
                <a:gd name="T58" fmla="*/ 65 w 131"/>
                <a:gd name="T59" fmla="*/ 36 h 102"/>
                <a:gd name="T60" fmla="*/ 53 w 131"/>
                <a:gd name="T61" fmla="*/ 30 h 102"/>
                <a:gd name="T62" fmla="*/ 48 w 131"/>
                <a:gd name="T63" fmla="*/ 24 h 102"/>
                <a:gd name="T64" fmla="*/ 53 w 131"/>
                <a:gd name="T65" fmla="*/ 18 h 102"/>
                <a:gd name="T66" fmla="*/ 71 w 131"/>
                <a:gd name="T67" fmla="*/ 6 h 102"/>
                <a:gd name="T68" fmla="*/ 83 w 131"/>
                <a:gd name="T69" fmla="*/ 0 h 102"/>
                <a:gd name="T70" fmla="*/ 83 w 131"/>
                <a:gd name="T71" fmla="*/ 0 h 102"/>
                <a:gd name="T72" fmla="*/ 65 w 131"/>
                <a:gd name="T73" fmla="*/ 6 h 102"/>
                <a:gd name="T74" fmla="*/ 48 w 131"/>
                <a:gd name="T75" fmla="*/ 12 h 102"/>
                <a:gd name="T76" fmla="*/ 42 w 131"/>
                <a:gd name="T77" fmla="*/ 18 h 102"/>
                <a:gd name="T78" fmla="*/ 30 w 131"/>
                <a:gd name="T79" fmla="*/ 18 h 102"/>
                <a:gd name="T80" fmla="*/ 18 w 131"/>
                <a:gd name="T81" fmla="*/ 12 h 102"/>
                <a:gd name="T82" fmla="*/ 6 w 131"/>
                <a:gd name="T83" fmla="*/ 6 h 102"/>
                <a:gd name="T84" fmla="*/ 0 w 131"/>
                <a:gd name="T85" fmla="*/ 6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1"/>
                <a:gd name="T130" fmla="*/ 0 h 102"/>
                <a:gd name="T131" fmla="*/ 131 w 131"/>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1" h="102">
                  <a:moveTo>
                    <a:pt x="0" y="6"/>
                  </a:moveTo>
                  <a:lnTo>
                    <a:pt x="6" y="12"/>
                  </a:lnTo>
                  <a:lnTo>
                    <a:pt x="12" y="18"/>
                  </a:lnTo>
                  <a:lnTo>
                    <a:pt x="18" y="18"/>
                  </a:lnTo>
                  <a:lnTo>
                    <a:pt x="24" y="24"/>
                  </a:lnTo>
                  <a:lnTo>
                    <a:pt x="30" y="24"/>
                  </a:lnTo>
                  <a:lnTo>
                    <a:pt x="30" y="30"/>
                  </a:lnTo>
                  <a:lnTo>
                    <a:pt x="30" y="36"/>
                  </a:lnTo>
                  <a:lnTo>
                    <a:pt x="30" y="48"/>
                  </a:lnTo>
                  <a:lnTo>
                    <a:pt x="30" y="54"/>
                  </a:lnTo>
                  <a:lnTo>
                    <a:pt x="30" y="66"/>
                  </a:lnTo>
                  <a:lnTo>
                    <a:pt x="36" y="66"/>
                  </a:lnTo>
                  <a:lnTo>
                    <a:pt x="36" y="60"/>
                  </a:lnTo>
                  <a:lnTo>
                    <a:pt x="36" y="54"/>
                  </a:lnTo>
                  <a:lnTo>
                    <a:pt x="36" y="42"/>
                  </a:lnTo>
                  <a:lnTo>
                    <a:pt x="36" y="36"/>
                  </a:lnTo>
                  <a:lnTo>
                    <a:pt x="36" y="30"/>
                  </a:lnTo>
                  <a:lnTo>
                    <a:pt x="42" y="30"/>
                  </a:lnTo>
                  <a:lnTo>
                    <a:pt x="48" y="36"/>
                  </a:lnTo>
                  <a:lnTo>
                    <a:pt x="53" y="42"/>
                  </a:lnTo>
                  <a:lnTo>
                    <a:pt x="59" y="48"/>
                  </a:lnTo>
                  <a:lnTo>
                    <a:pt x="59" y="60"/>
                  </a:lnTo>
                  <a:lnTo>
                    <a:pt x="65" y="78"/>
                  </a:lnTo>
                  <a:lnTo>
                    <a:pt x="71" y="90"/>
                  </a:lnTo>
                  <a:lnTo>
                    <a:pt x="71" y="102"/>
                  </a:lnTo>
                  <a:lnTo>
                    <a:pt x="77" y="102"/>
                  </a:lnTo>
                  <a:lnTo>
                    <a:pt x="71" y="96"/>
                  </a:lnTo>
                  <a:lnTo>
                    <a:pt x="71" y="90"/>
                  </a:lnTo>
                  <a:lnTo>
                    <a:pt x="71" y="84"/>
                  </a:lnTo>
                  <a:lnTo>
                    <a:pt x="71" y="72"/>
                  </a:lnTo>
                  <a:lnTo>
                    <a:pt x="65" y="60"/>
                  </a:lnTo>
                  <a:lnTo>
                    <a:pt x="65" y="54"/>
                  </a:lnTo>
                  <a:lnTo>
                    <a:pt x="71" y="54"/>
                  </a:lnTo>
                  <a:lnTo>
                    <a:pt x="83" y="60"/>
                  </a:lnTo>
                  <a:lnTo>
                    <a:pt x="89" y="66"/>
                  </a:lnTo>
                  <a:lnTo>
                    <a:pt x="101" y="72"/>
                  </a:lnTo>
                  <a:lnTo>
                    <a:pt x="113" y="78"/>
                  </a:lnTo>
                  <a:lnTo>
                    <a:pt x="119" y="84"/>
                  </a:lnTo>
                  <a:lnTo>
                    <a:pt x="125" y="84"/>
                  </a:lnTo>
                  <a:lnTo>
                    <a:pt x="131" y="90"/>
                  </a:lnTo>
                  <a:lnTo>
                    <a:pt x="131" y="84"/>
                  </a:lnTo>
                  <a:lnTo>
                    <a:pt x="125" y="84"/>
                  </a:lnTo>
                  <a:lnTo>
                    <a:pt x="125" y="78"/>
                  </a:lnTo>
                  <a:lnTo>
                    <a:pt x="113" y="72"/>
                  </a:lnTo>
                  <a:lnTo>
                    <a:pt x="107" y="72"/>
                  </a:lnTo>
                  <a:lnTo>
                    <a:pt x="101" y="66"/>
                  </a:lnTo>
                  <a:lnTo>
                    <a:pt x="89" y="60"/>
                  </a:lnTo>
                  <a:lnTo>
                    <a:pt x="83" y="54"/>
                  </a:lnTo>
                  <a:lnTo>
                    <a:pt x="77" y="48"/>
                  </a:lnTo>
                  <a:lnTo>
                    <a:pt x="71" y="48"/>
                  </a:lnTo>
                  <a:lnTo>
                    <a:pt x="65" y="48"/>
                  </a:lnTo>
                  <a:lnTo>
                    <a:pt x="71" y="42"/>
                  </a:lnTo>
                  <a:lnTo>
                    <a:pt x="77" y="42"/>
                  </a:lnTo>
                  <a:lnTo>
                    <a:pt x="83" y="42"/>
                  </a:lnTo>
                  <a:lnTo>
                    <a:pt x="89" y="42"/>
                  </a:lnTo>
                  <a:lnTo>
                    <a:pt x="95" y="42"/>
                  </a:lnTo>
                  <a:lnTo>
                    <a:pt x="101" y="42"/>
                  </a:lnTo>
                  <a:lnTo>
                    <a:pt x="107" y="42"/>
                  </a:lnTo>
                  <a:lnTo>
                    <a:pt x="119" y="42"/>
                  </a:lnTo>
                  <a:lnTo>
                    <a:pt x="125" y="42"/>
                  </a:lnTo>
                  <a:lnTo>
                    <a:pt x="131" y="42"/>
                  </a:lnTo>
                  <a:lnTo>
                    <a:pt x="125" y="36"/>
                  </a:lnTo>
                  <a:lnTo>
                    <a:pt x="119" y="36"/>
                  </a:lnTo>
                  <a:lnTo>
                    <a:pt x="113" y="36"/>
                  </a:lnTo>
                  <a:lnTo>
                    <a:pt x="107" y="36"/>
                  </a:lnTo>
                  <a:lnTo>
                    <a:pt x="95" y="36"/>
                  </a:lnTo>
                  <a:lnTo>
                    <a:pt x="89" y="36"/>
                  </a:lnTo>
                  <a:lnTo>
                    <a:pt x="77" y="36"/>
                  </a:lnTo>
                  <a:lnTo>
                    <a:pt x="71" y="36"/>
                  </a:lnTo>
                  <a:lnTo>
                    <a:pt x="65" y="36"/>
                  </a:lnTo>
                  <a:lnTo>
                    <a:pt x="59" y="36"/>
                  </a:lnTo>
                  <a:lnTo>
                    <a:pt x="53" y="30"/>
                  </a:lnTo>
                  <a:lnTo>
                    <a:pt x="48" y="24"/>
                  </a:lnTo>
                  <a:lnTo>
                    <a:pt x="48" y="18"/>
                  </a:lnTo>
                  <a:lnTo>
                    <a:pt x="53" y="18"/>
                  </a:lnTo>
                  <a:lnTo>
                    <a:pt x="59" y="12"/>
                  </a:lnTo>
                  <a:lnTo>
                    <a:pt x="65" y="12"/>
                  </a:lnTo>
                  <a:lnTo>
                    <a:pt x="71" y="6"/>
                  </a:lnTo>
                  <a:lnTo>
                    <a:pt x="77" y="6"/>
                  </a:lnTo>
                  <a:lnTo>
                    <a:pt x="77" y="0"/>
                  </a:lnTo>
                  <a:lnTo>
                    <a:pt x="83" y="0"/>
                  </a:lnTo>
                  <a:lnTo>
                    <a:pt x="77" y="0"/>
                  </a:lnTo>
                  <a:lnTo>
                    <a:pt x="71" y="0"/>
                  </a:lnTo>
                  <a:lnTo>
                    <a:pt x="65" y="6"/>
                  </a:lnTo>
                  <a:lnTo>
                    <a:pt x="59" y="6"/>
                  </a:lnTo>
                  <a:lnTo>
                    <a:pt x="53" y="12"/>
                  </a:lnTo>
                  <a:lnTo>
                    <a:pt x="48" y="12"/>
                  </a:lnTo>
                  <a:lnTo>
                    <a:pt x="42" y="18"/>
                  </a:lnTo>
                  <a:lnTo>
                    <a:pt x="36" y="18"/>
                  </a:lnTo>
                  <a:lnTo>
                    <a:pt x="30" y="18"/>
                  </a:lnTo>
                  <a:lnTo>
                    <a:pt x="24" y="18"/>
                  </a:lnTo>
                  <a:lnTo>
                    <a:pt x="24" y="12"/>
                  </a:lnTo>
                  <a:lnTo>
                    <a:pt x="18" y="12"/>
                  </a:lnTo>
                  <a:lnTo>
                    <a:pt x="12" y="12"/>
                  </a:lnTo>
                  <a:lnTo>
                    <a:pt x="6" y="6"/>
                  </a:lnTo>
                  <a:lnTo>
                    <a:pt x="0" y="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89" name="Freeform 975"/>
            <p:cNvSpPr>
              <a:spLocks/>
            </p:cNvSpPr>
            <p:nvPr/>
          </p:nvSpPr>
          <p:spPr bwMode="auto">
            <a:xfrm>
              <a:off x="4564" y="1953"/>
              <a:ext cx="329" cy="329"/>
            </a:xfrm>
            <a:custGeom>
              <a:avLst/>
              <a:gdLst>
                <a:gd name="T0" fmla="*/ 132 w 329"/>
                <a:gd name="T1" fmla="*/ 72 h 329"/>
                <a:gd name="T2" fmla="*/ 90 w 329"/>
                <a:gd name="T3" fmla="*/ 48 h 329"/>
                <a:gd name="T4" fmla="*/ 36 w 329"/>
                <a:gd name="T5" fmla="*/ 36 h 329"/>
                <a:gd name="T6" fmla="*/ 18 w 329"/>
                <a:gd name="T7" fmla="*/ 30 h 329"/>
                <a:gd name="T8" fmla="*/ 30 w 329"/>
                <a:gd name="T9" fmla="*/ 72 h 329"/>
                <a:gd name="T10" fmla="*/ 48 w 329"/>
                <a:gd name="T11" fmla="*/ 114 h 329"/>
                <a:gd name="T12" fmla="*/ 90 w 329"/>
                <a:gd name="T13" fmla="*/ 138 h 329"/>
                <a:gd name="T14" fmla="*/ 120 w 329"/>
                <a:gd name="T15" fmla="*/ 156 h 329"/>
                <a:gd name="T16" fmla="*/ 108 w 329"/>
                <a:gd name="T17" fmla="*/ 162 h 329"/>
                <a:gd name="T18" fmla="*/ 84 w 329"/>
                <a:gd name="T19" fmla="*/ 156 h 329"/>
                <a:gd name="T20" fmla="*/ 48 w 329"/>
                <a:gd name="T21" fmla="*/ 174 h 329"/>
                <a:gd name="T22" fmla="*/ 24 w 329"/>
                <a:gd name="T23" fmla="*/ 204 h 329"/>
                <a:gd name="T24" fmla="*/ 0 w 329"/>
                <a:gd name="T25" fmla="*/ 215 h 329"/>
                <a:gd name="T26" fmla="*/ 6 w 329"/>
                <a:gd name="T27" fmla="*/ 227 h 329"/>
                <a:gd name="T28" fmla="*/ 24 w 329"/>
                <a:gd name="T29" fmla="*/ 233 h 329"/>
                <a:gd name="T30" fmla="*/ 66 w 329"/>
                <a:gd name="T31" fmla="*/ 239 h 329"/>
                <a:gd name="T32" fmla="*/ 114 w 329"/>
                <a:gd name="T33" fmla="*/ 215 h 329"/>
                <a:gd name="T34" fmla="*/ 120 w 329"/>
                <a:gd name="T35" fmla="*/ 192 h 329"/>
                <a:gd name="T36" fmla="*/ 137 w 329"/>
                <a:gd name="T37" fmla="*/ 174 h 329"/>
                <a:gd name="T38" fmla="*/ 143 w 329"/>
                <a:gd name="T39" fmla="*/ 180 h 329"/>
                <a:gd name="T40" fmla="*/ 132 w 329"/>
                <a:gd name="T41" fmla="*/ 209 h 329"/>
                <a:gd name="T42" fmla="*/ 120 w 329"/>
                <a:gd name="T43" fmla="*/ 215 h 329"/>
                <a:gd name="T44" fmla="*/ 102 w 329"/>
                <a:gd name="T45" fmla="*/ 233 h 329"/>
                <a:gd name="T46" fmla="*/ 90 w 329"/>
                <a:gd name="T47" fmla="*/ 269 h 329"/>
                <a:gd name="T48" fmla="*/ 96 w 329"/>
                <a:gd name="T49" fmla="*/ 293 h 329"/>
                <a:gd name="T50" fmla="*/ 90 w 329"/>
                <a:gd name="T51" fmla="*/ 329 h 329"/>
                <a:gd name="T52" fmla="*/ 120 w 329"/>
                <a:gd name="T53" fmla="*/ 323 h 329"/>
                <a:gd name="T54" fmla="*/ 161 w 329"/>
                <a:gd name="T55" fmla="*/ 293 h 329"/>
                <a:gd name="T56" fmla="*/ 179 w 329"/>
                <a:gd name="T57" fmla="*/ 251 h 329"/>
                <a:gd name="T58" fmla="*/ 167 w 329"/>
                <a:gd name="T59" fmla="*/ 209 h 329"/>
                <a:gd name="T60" fmla="*/ 167 w 329"/>
                <a:gd name="T61" fmla="*/ 186 h 329"/>
                <a:gd name="T62" fmla="*/ 179 w 329"/>
                <a:gd name="T63" fmla="*/ 209 h 329"/>
                <a:gd name="T64" fmla="*/ 191 w 329"/>
                <a:gd name="T65" fmla="*/ 251 h 329"/>
                <a:gd name="T66" fmla="*/ 227 w 329"/>
                <a:gd name="T67" fmla="*/ 275 h 329"/>
                <a:gd name="T68" fmla="*/ 269 w 329"/>
                <a:gd name="T69" fmla="*/ 293 h 329"/>
                <a:gd name="T70" fmla="*/ 287 w 329"/>
                <a:gd name="T71" fmla="*/ 269 h 329"/>
                <a:gd name="T72" fmla="*/ 245 w 329"/>
                <a:gd name="T73" fmla="*/ 204 h 329"/>
                <a:gd name="T74" fmla="*/ 221 w 329"/>
                <a:gd name="T75" fmla="*/ 198 h 329"/>
                <a:gd name="T76" fmla="*/ 215 w 329"/>
                <a:gd name="T77" fmla="*/ 186 h 329"/>
                <a:gd name="T78" fmla="*/ 251 w 329"/>
                <a:gd name="T79" fmla="*/ 198 h 329"/>
                <a:gd name="T80" fmla="*/ 293 w 329"/>
                <a:gd name="T81" fmla="*/ 192 h 329"/>
                <a:gd name="T82" fmla="*/ 323 w 329"/>
                <a:gd name="T83" fmla="*/ 186 h 329"/>
                <a:gd name="T84" fmla="*/ 317 w 329"/>
                <a:gd name="T85" fmla="*/ 174 h 329"/>
                <a:gd name="T86" fmla="*/ 293 w 329"/>
                <a:gd name="T87" fmla="*/ 150 h 329"/>
                <a:gd name="T88" fmla="*/ 257 w 329"/>
                <a:gd name="T89" fmla="*/ 126 h 329"/>
                <a:gd name="T90" fmla="*/ 215 w 329"/>
                <a:gd name="T91" fmla="*/ 126 h 329"/>
                <a:gd name="T92" fmla="*/ 203 w 329"/>
                <a:gd name="T93" fmla="*/ 138 h 329"/>
                <a:gd name="T94" fmla="*/ 197 w 329"/>
                <a:gd name="T95" fmla="*/ 126 h 329"/>
                <a:gd name="T96" fmla="*/ 209 w 329"/>
                <a:gd name="T97" fmla="*/ 120 h 329"/>
                <a:gd name="T98" fmla="*/ 227 w 329"/>
                <a:gd name="T99" fmla="*/ 114 h 329"/>
                <a:gd name="T100" fmla="*/ 245 w 329"/>
                <a:gd name="T101" fmla="*/ 60 h 329"/>
                <a:gd name="T102" fmla="*/ 233 w 329"/>
                <a:gd name="T103" fmla="*/ 6 h 329"/>
                <a:gd name="T104" fmla="*/ 215 w 329"/>
                <a:gd name="T105" fmla="*/ 24 h 329"/>
                <a:gd name="T106" fmla="*/ 179 w 329"/>
                <a:gd name="T107" fmla="*/ 36 h 329"/>
                <a:gd name="T108" fmla="*/ 149 w 329"/>
                <a:gd name="T109" fmla="*/ 90 h 329"/>
                <a:gd name="T110" fmla="*/ 143 w 329"/>
                <a:gd name="T111" fmla="*/ 120 h 3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9"/>
                <a:gd name="T169" fmla="*/ 0 h 329"/>
                <a:gd name="T170" fmla="*/ 329 w 329"/>
                <a:gd name="T171" fmla="*/ 329 h 3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9" h="329">
                  <a:moveTo>
                    <a:pt x="143" y="120"/>
                  </a:moveTo>
                  <a:lnTo>
                    <a:pt x="143" y="108"/>
                  </a:lnTo>
                  <a:lnTo>
                    <a:pt x="137" y="96"/>
                  </a:lnTo>
                  <a:lnTo>
                    <a:pt x="132" y="84"/>
                  </a:lnTo>
                  <a:lnTo>
                    <a:pt x="132" y="72"/>
                  </a:lnTo>
                  <a:lnTo>
                    <a:pt x="120" y="66"/>
                  </a:lnTo>
                  <a:lnTo>
                    <a:pt x="114" y="60"/>
                  </a:lnTo>
                  <a:lnTo>
                    <a:pt x="108" y="54"/>
                  </a:lnTo>
                  <a:lnTo>
                    <a:pt x="96" y="48"/>
                  </a:lnTo>
                  <a:lnTo>
                    <a:pt x="90" y="48"/>
                  </a:lnTo>
                  <a:lnTo>
                    <a:pt x="78" y="48"/>
                  </a:lnTo>
                  <a:lnTo>
                    <a:pt x="66" y="42"/>
                  </a:lnTo>
                  <a:lnTo>
                    <a:pt x="54" y="42"/>
                  </a:lnTo>
                  <a:lnTo>
                    <a:pt x="42" y="36"/>
                  </a:lnTo>
                  <a:lnTo>
                    <a:pt x="36" y="36"/>
                  </a:lnTo>
                  <a:lnTo>
                    <a:pt x="30" y="36"/>
                  </a:lnTo>
                  <a:lnTo>
                    <a:pt x="24" y="30"/>
                  </a:lnTo>
                  <a:lnTo>
                    <a:pt x="18" y="30"/>
                  </a:lnTo>
                  <a:lnTo>
                    <a:pt x="18" y="36"/>
                  </a:lnTo>
                  <a:lnTo>
                    <a:pt x="24" y="42"/>
                  </a:lnTo>
                  <a:lnTo>
                    <a:pt x="24" y="48"/>
                  </a:lnTo>
                  <a:lnTo>
                    <a:pt x="30" y="60"/>
                  </a:lnTo>
                  <a:lnTo>
                    <a:pt x="30" y="72"/>
                  </a:lnTo>
                  <a:lnTo>
                    <a:pt x="30" y="84"/>
                  </a:lnTo>
                  <a:lnTo>
                    <a:pt x="36" y="90"/>
                  </a:lnTo>
                  <a:lnTo>
                    <a:pt x="42" y="96"/>
                  </a:lnTo>
                  <a:lnTo>
                    <a:pt x="42" y="108"/>
                  </a:lnTo>
                  <a:lnTo>
                    <a:pt x="48" y="114"/>
                  </a:lnTo>
                  <a:lnTo>
                    <a:pt x="60" y="120"/>
                  </a:lnTo>
                  <a:lnTo>
                    <a:pt x="66" y="126"/>
                  </a:lnTo>
                  <a:lnTo>
                    <a:pt x="72" y="132"/>
                  </a:lnTo>
                  <a:lnTo>
                    <a:pt x="84" y="138"/>
                  </a:lnTo>
                  <a:lnTo>
                    <a:pt x="90" y="138"/>
                  </a:lnTo>
                  <a:lnTo>
                    <a:pt x="96" y="138"/>
                  </a:lnTo>
                  <a:lnTo>
                    <a:pt x="102" y="144"/>
                  </a:lnTo>
                  <a:lnTo>
                    <a:pt x="114" y="144"/>
                  </a:lnTo>
                  <a:lnTo>
                    <a:pt x="114" y="150"/>
                  </a:lnTo>
                  <a:lnTo>
                    <a:pt x="120" y="156"/>
                  </a:lnTo>
                  <a:lnTo>
                    <a:pt x="126" y="162"/>
                  </a:lnTo>
                  <a:lnTo>
                    <a:pt x="120" y="162"/>
                  </a:lnTo>
                  <a:lnTo>
                    <a:pt x="114" y="162"/>
                  </a:lnTo>
                  <a:lnTo>
                    <a:pt x="108" y="162"/>
                  </a:lnTo>
                  <a:lnTo>
                    <a:pt x="102" y="162"/>
                  </a:lnTo>
                  <a:lnTo>
                    <a:pt x="102" y="156"/>
                  </a:lnTo>
                  <a:lnTo>
                    <a:pt x="96" y="156"/>
                  </a:lnTo>
                  <a:lnTo>
                    <a:pt x="90" y="156"/>
                  </a:lnTo>
                  <a:lnTo>
                    <a:pt x="84" y="156"/>
                  </a:lnTo>
                  <a:lnTo>
                    <a:pt x="72" y="156"/>
                  </a:lnTo>
                  <a:lnTo>
                    <a:pt x="66" y="162"/>
                  </a:lnTo>
                  <a:lnTo>
                    <a:pt x="60" y="162"/>
                  </a:lnTo>
                  <a:lnTo>
                    <a:pt x="54" y="168"/>
                  </a:lnTo>
                  <a:lnTo>
                    <a:pt x="48" y="174"/>
                  </a:lnTo>
                  <a:lnTo>
                    <a:pt x="42" y="180"/>
                  </a:lnTo>
                  <a:lnTo>
                    <a:pt x="42" y="186"/>
                  </a:lnTo>
                  <a:lnTo>
                    <a:pt x="36" y="192"/>
                  </a:lnTo>
                  <a:lnTo>
                    <a:pt x="30" y="198"/>
                  </a:lnTo>
                  <a:lnTo>
                    <a:pt x="24" y="204"/>
                  </a:lnTo>
                  <a:lnTo>
                    <a:pt x="18" y="204"/>
                  </a:lnTo>
                  <a:lnTo>
                    <a:pt x="18" y="209"/>
                  </a:lnTo>
                  <a:lnTo>
                    <a:pt x="12" y="215"/>
                  </a:lnTo>
                  <a:lnTo>
                    <a:pt x="6" y="215"/>
                  </a:lnTo>
                  <a:lnTo>
                    <a:pt x="0" y="215"/>
                  </a:lnTo>
                  <a:lnTo>
                    <a:pt x="0" y="221"/>
                  </a:lnTo>
                  <a:lnTo>
                    <a:pt x="6" y="227"/>
                  </a:lnTo>
                  <a:lnTo>
                    <a:pt x="12" y="233"/>
                  </a:lnTo>
                  <a:lnTo>
                    <a:pt x="18" y="233"/>
                  </a:lnTo>
                  <a:lnTo>
                    <a:pt x="24" y="233"/>
                  </a:lnTo>
                  <a:lnTo>
                    <a:pt x="30" y="239"/>
                  </a:lnTo>
                  <a:lnTo>
                    <a:pt x="36" y="239"/>
                  </a:lnTo>
                  <a:lnTo>
                    <a:pt x="48" y="239"/>
                  </a:lnTo>
                  <a:lnTo>
                    <a:pt x="54" y="245"/>
                  </a:lnTo>
                  <a:lnTo>
                    <a:pt x="66" y="239"/>
                  </a:lnTo>
                  <a:lnTo>
                    <a:pt x="78" y="239"/>
                  </a:lnTo>
                  <a:lnTo>
                    <a:pt x="84" y="239"/>
                  </a:lnTo>
                  <a:lnTo>
                    <a:pt x="96" y="233"/>
                  </a:lnTo>
                  <a:lnTo>
                    <a:pt x="102" y="221"/>
                  </a:lnTo>
                  <a:lnTo>
                    <a:pt x="114" y="215"/>
                  </a:lnTo>
                  <a:lnTo>
                    <a:pt x="114" y="209"/>
                  </a:lnTo>
                  <a:lnTo>
                    <a:pt x="114" y="204"/>
                  </a:lnTo>
                  <a:lnTo>
                    <a:pt x="120" y="204"/>
                  </a:lnTo>
                  <a:lnTo>
                    <a:pt x="120" y="198"/>
                  </a:lnTo>
                  <a:lnTo>
                    <a:pt x="120" y="192"/>
                  </a:lnTo>
                  <a:lnTo>
                    <a:pt x="126" y="186"/>
                  </a:lnTo>
                  <a:lnTo>
                    <a:pt x="126" y="180"/>
                  </a:lnTo>
                  <a:lnTo>
                    <a:pt x="132" y="180"/>
                  </a:lnTo>
                  <a:lnTo>
                    <a:pt x="132" y="174"/>
                  </a:lnTo>
                  <a:lnTo>
                    <a:pt x="137" y="174"/>
                  </a:lnTo>
                  <a:lnTo>
                    <a:pt x="137" y="168"/>
                  </a:lnTo>
                  <a:lnTo>
                    <a:pt x="143" y="168"/>
                  </a:lnTo>
                  <a:lnTo>
                    <a:pt x="143" y="174"/>
                  </a:lnTo>
                  <a:lnTo>
                    <a:pt x="143" y="180"/>
                  </a:lnTo>
                  <a:lnTo>
                    <a:pt x="149" y="186"/>
                  </a:lnTo>
                  <a:lnTo>
                    <a:pt x="143" y="192"/>
                  </a:lnTo>
                  <a:lnTo>
                    <a:pt x="143" y="198"/>
                  </a:lnTo>
                  <a:lnTo>
                    <a:pt x="137" y="204"/>
                  </a:lnTo>
                  <a:lnTo>
                    <a:pt x="132" y="209"/>
                  </a:lnTo>
                  <a:lnTo>
                    <a:pt x="126" y="209"/>
                  </a:lnTo>
                  <a:lnTo>
                    <a:pt x="120" y="215"/>
                  </a:lnTo>
                  <a:lnTo>
                    <a:pt x="114" y="215"/>
                  </a:lnTo>
                  <a:lnTo>
                    <a:pt x="114" y="221"/>
                  </a:lnTo>
                  <a:lnTo>
                    <a:pt x="108" y="227"/>
                  </a:lnTo>
                  <a:lnTo>
                    <a:pt x="102" y="233"/>
                  </a:lnTo>
                  <a:lnTo>
                    <a:pt x="102" y="239"/>
                  </a:lnTo>
                  <a:lnTo>
                    <a:pt x="96" y="245"/>
                  </a:lnTo>
                  <a:lnTo>
                    <a:pt x="96" y="251"/>
                  </a:lnTo>
                  <a:lnTo>
                    <a:pt x="90" y="263"/>
                  </a:lnTo>
                  <a:lnTo>
                    <a:pt x="90" y="269"/>
                  </a:lnTo>
                  <a:lnTo>
                    <a:pt x="90" y="275"/>
                  </a:lnTo>
                  <a:lnTo>
                    <a:pt x="90" y="281"/>
                  </a:lnTo>
                  <a:lnTo>
                    <a:pt x="96" y="287"/>
                  </a:lnTo>
                  <a:lnTo>
                    <a:pt x="96" y="293"/>
                  </a:lnTo>
                  <a:lnTo>
                    <a:pt x="96" y="305"/>
                  </a:lnTo>
                  <a:lnTo>
                    <a:pt x="96" y="311"/>
                  </a:lnTo>
                  <a:lnTo>
                    <a:pt x="90" y="317"/>
                  </a:lnTo>
                  <a:lnTo>
                    <a:pt x="90" y="323"/>
                  </a:lnTo>
                  <a:lnTo>
                    <a:pt x="90" y="329"/>
                  </a:lnTo>
                  <a:lnTo>
                    <a:pt x="96" y="329"/>
                  </a:lnTo>
                  <a:lnTo>
                    <a:pt x="108" y="323"/>
                  </a:lnTo>
                  <a:lnTo>
                    <a:pt x="120" y="323"/>
                  </a:lnTo>
                  <a:lnTo>
                    <a:pt x="132" y="317"/>
                  </a:lnTo>
                  <a:lnTo>
                    <a:pt x="137" y="317"/>
                  </a:lnTo>
                  <a:lnTo>
                    <a:pt x="149" y="311"/>
                  </a:lnTo>
                  <a:lnTo>
                    <a:pt x="155" y="305"/>
                  </a:lnTo>
                  <a:lnTo>
                    <a:pt x="161" y="293"/>
                  </a:lnTo>
                  <a:lnTo>
                    <a:pt x="167" y="287"/>
                  </a:lnTo>
                  <a:lnTo>
                    <a:pt x="173" y="281"/>
                  </a:lnTo>
                  <a:lnTo>
                    <a:pt x="173" y="269"/>
                  </a:lnTo>
                  <a:lnTo>
                    <a:pt x="179" y="263"/>
                  </a:lnTo>
                  <a:lnTo>
                    <a:pt x="179" y="251"/>
                  </a:lnTo>
                  <a:lnTo>
                    <a:pt x="179" y="245"/>
                  </a:lnTo>
                  <a:lnTo>
                    <a:pt x="179" y="233"/>
                  </a:lnTo>
                  <a:lnTo>
                    <a:pt x="173" y="221"/>
                  </a:lnTo>
                  <a:lnTo>
                    <a:pt x="173" y="215"/>
                  </a:lnTo>
                  <a:lnTo>
                    <a:pt x="167" y="209"/>
                  </a:lnTo>
                  <a:lnTo>
                    <a:pt x="161" y="204"/>
                  </a:lnTo>
                  <a:lnTo>
                    <a:pt x="161" y="198"/>
                  </a:lnTo>
                  <a:lnTo>
                    <a:pt x="161" y="192"/>
                  </a:lnTo>
                  <a:lnTo>
                    <a:pt x="167" y="186"/>
                  </a:lnTo>
                  <a:lnTo>
                    <a:pt x="173" y="186"/>
                  </a:lnTo>
                  <a:lnTo>
                    <a:pt x="179" y="192"/>
                  </a:lnTo>
                  <a:lnTo>
                    <a:pt x="179" y="198"/>
                  </a:lnTo>
                  <a:lnTo>
                    <a:pt x="179" y="209"/>
                  </a:lnTo>
                  <a:lnTo>
                    <a:pt x="185" y="221"/>
                  </a:lnTo>
                  <a:lnTo>
                    <a:pt x="185" y="227"/>
                  </a:lnTo>
                  <a:lnTo>
                    <a:pt x="185" y="233"/>
                  </a:lnTo>
                  <a:lnTo>
                    <a:pt x="191" y="239"/>
                  </a:lnTo>
                  <a:lnTo>
                    <a:pt x="191" y="251"/>
                  </a:lnTo>
                  <a:lnTo>
                    <a:pt x="197" y="257"/>
                  </a:lnTo>
                  <a:lnTo>
                    <a:pt x="203" y="263"/>
                  </a:lnTo>
                  <a:lnTo>
                    <a:pt x="209" y="269"/>
                  </a:lnTo>
                  <a:lnTo>
                    <a:pt x="221" y="269"/>
                  </a:lnTo>
                  <a:lnTo>
                    <a:pt x="227" y="275"/>
                  </a:lnTo>
                  <a:lnTo>
                    <a:pt x="239" y="281"/>
                  </a:lnTo>
                  <a:lnTo>
                    <a:pt x="245" y="281"/>
                  </a:lnTo>
                  <a:lnTo>
                    <a:pt x="257" y="287"/>
                  </a:lnTo>
                  <a:lnTo>
                    <a:pt x="263" y="293"/>
                  </a:lnTo>
                  <a:lnTo>
                    <a:pt x="269" y="293"/>
                  </a:lnTo>
                  <a:lnTo>
                    <a:pt x="275" y="299"/>
                  </a:lnTo>
                  <a:lnTo>
                    <a:pt x="281" y="311"/>
                  </a:lnTo>
                  <a:lnTo>
                    <a:pt x="281" y="299"/>
                  </a:lnTo>
                  <a:lnTo>
                    <a:pt x="287" y="281"/>
                  </a:lnTo>
                  <a:lnTo>
                    <a:pt x="287" y="269"/>
                  </a:lnTo>
                  <a:lnTo>
                    <a:pt x="287" y="251"/>
                  </a:lnTo>
                  <a:lnTo>
                    <a:pt x="281" y="233"/>
                  </a:lnTo>
                  <a:lnTo>
                    <a:pt x="275" y="221"/>
                  </a:lnTo>
                  <a:lnTo>
                    <a:pt x="263" y="209"/>
                  </a:lnTo>
                  <a:lnTo>
                    <a:pt x="245" y="204"/>
                  </a:lnTo>
                  <a:lnTo>
                    <a:pt x="239" y="198"/>
                  </a:lnTo>
                  <a:lnTo>
                    <a:pt x="233" y="198"/>
                  </a:lnTo>
                  <a:lnTo>
                    <a:pt x="227" y="198"/>
                  </a:lnTo>
                  <a:lnTo>
                    <a:pt x="221" y="198"/>
                  </a:lnTo>
                  <a:lnTo>
                    <a:pt x="215" y="198"/>
                  </a:lnTo>
                  <a:lnTo>
                    <a:pt x="215" y="192"/>
                  </a:lnTo>
                  <a:lnTo>
                    <a:pt x="209" y="192"/>
                  </a:lnTo>
                  <a:lnTo>
                    <a:pt x="215" y="192"/>
                  </a:lnTo>
                  <a:lnTo>
                    <a:pt x="215" y="186"/>
                  </a:lnTo>
                  <a:lnTo>
                    <a:pt x="215" y="180"/>
                  </a:lnTo>
                  <a:lnTo>
                    <a:pt x="227" y="186"/>
                  </a:lnTo>
                  <a:lnTo>
                    <a:pt x="239" y="192"/>
                  </a:lnTo>
                  <a:lnTo>
                    <a:pt x="251" y="198"/>
                  </a:lnTo>
                  <a:lnTo>
                    <a:pt x="263" y="198"/>
                  </a:lnTo>
                  <a:lnTo>
                    <a:pt x="269" y="198"/>
                  </a:lnTo>
                  <a:lnTo>
                    <a:pt x="281" y="198"/>
                  </a:lnTo>
                  <a:lnTo>
                    <a:pt x="287" y="198"/>
                  </a:lnTo>
                  <a:lnTo>
                    <a:pt x="293" y="192"/>
                  </a:lnTo>
                  <a:lnTo>
                    <a:pt x="305" y="192"/>
                  </a:lnTo>
                  <a:lnTo>
                    <a:pt x="311" y="186"/>
                  </a:lnTo>
                  <a:lnTo>
                    <a:pt x="317" y="186"/>
                  </a:lnTo>
                  <a:lnTo>
                    <a:pt x="323" y="186"/>
                  </a:lnTo>
                  <a:lnTo>
                    <a:pt x="323" y="180"/>
                  </a:lnTo>
                  <a:lnTo>
                    <a:pt x="329" y="180"/>
                  </a:lnTo>
                  <a:lnTo>
                    <a:pt x="323" y="180"/>
                  </a:lnTo>
                  <a:lnTo>
                    <a:pt x="317" y="174"/>
                  </a:lnTo>
                  <a:lnTo>
                    <a:pt x="311" y="174"/>
                  </a:lnTo>
                  <a:lnTo>
                    <a:pt x="305" y="168"/>
                  </a:lnTo>
                  <a:lnTo>
                    <a:pt x="299" y="162"/>
                  </a:lnTo>
                  <a:lnTo>
                    <a:pt x="299" y="156"/>
                  </a:lnTo>
                  <a:lnTo>
                    <a:pt x="293" y="150"/>
                  </a:lnTo>
                  <a:lnTo>
                    <a:pt x="287" y="144"/>
                  </a:lnTo>
                  <a:lnTo>
                    <a:pt x="281" y="138"/>
                  </a:lnTo>
                  <a:lnTo>
                    <a:pt x="275" y="132"/>
                  </a:lnTo>
                  <a:lnTo>
                    <a:pt x="269" y="126"/>
                  </a:lnTo>
                  <a:lnTo>
                    <a:pt x="257" y="126"/>
                  </a:lnTo>
                  <a:lnTo>
                    <a:pt x="251" y="120"/>
                  </a:lnTo>
                  <a:lnTo>
                    <a:pt x="239" y="120"/>
                  </a:lnTo>
                  <a:lnTo>
                    <a:pt x="227" y="120"/>
                  </a:lnTo>
                  <a:lnTo>
                    <a:pt x="221" y="126"/>
                  </a:lnTo>
                  <a:lnTo>
                    <a:pt x="215" y="126"/>
                  </a:lnTo>
                  <a:lnTo>
                    <a:pt x="215" y="132"/>
                  </a:lnTo>
                  <a:lnTo>
                    <a:pt x="209" y="132"/>
                  </a:lnTo>
                  <a:lnTo>
                    <a:pt x="203" y="138"/>
                  </a:lnTo>
                  <a:lnTo>
                    <a:pt x="197" y="138"/>
                  </a:lnTo>
                  <a:lnTo>
                    <a:pt x="197" y="132"/>
                  </a:lnTo>
                  <a:lnTo>
                    <a:pt x="197" y="126"/>
                  </a:lnTo>
                  <a:lnTo>
                    <a:pt x="203" y="126"/>
                  </a:lnTo>
                  <a:lnTo>
                    <a:pt x="203" y="120"/>
                  </a:lnTo>
                  <a:lnTo>
                    <a:pt x="209" y="120"/>
                  </a:lnTo>
                  <a:lnTo>
                    <a:pt x="215" y="120"/>
                  </a:lnTo>
                  <a:lnTo>
                    <a:pt x="221" y="120"/>
                  </a:lnTo>
                  <a:lnTo>
                    <a:pt x="227" y="114"/>
                  </a:lnTo>
                  <a:lnTo>
                    <a:pt x="233" y="102"/>
                  </a:lnTo>
                  <a:lnTo>
                    <a:pt x="239" y="96"/>
                  </a:lnTo>
                  <a:lnTo>
                    <a:pt x="239" y="84"/>
                  </a:lnTo>
                  <a:lnTo>
                    <a:pt x="245" y="72"/>
                  </a:lnTo>
                  <a:lnTo>
                    <a:pt x="245" y="60"/>
                  </a:lnTo>
                  <a:lnTo>
                    <a:pt x="245" y="54"/>
                  </a:lnTo>
                  <a:lnTo>
                    <a:pt x="239" y="42"/>
                  </a:lnTo>
                  <a:lnTo>
                    <a:pt x="239" y="30"/>
                  </a:lnTo>
                  <a:lnTo>
                    <a:pt x="233" y="18"/>
                  </a:lnTo>
                  <a:lnTo>
                    <a:pt x="233" y="6"/>
                  </a:lnTo>
                  <a:lnTo>
                    <a:pt x="233" y="0"/>
                  </a:lnTo>
                  <a:lnTo>
                    <a:pt x="227" y="6"/>
                  </a:lnTo>
                  <a:lnTo>
                    <a:pt x="221" y="12"/>
                  </a:lnTo>
                  <a:lnTo>
                    <a:pt x="221" y="18"/>
                  </a:lnTo>
                  <a:lnTo>
                    <a:pt x="215" y="24"/>
                  </a:lnTo>
                  <a:lnTo>
                    <a:pt x="209" y="30"/>
                  </a:lnTo>
                  <a:lnTo>
                    <a:pt x="203" y="30"/>
                  </a:lnTo>
                  <a:lnTo>
                    <a:pt x="197" y="30"/>
                  </a:lnTo>
                  <a:lnTo>
                    <a:pt x="191" y="36"/>
                  </a:lnTo>
                  <a:lnTo>
                    <a:pt x="179" y="36"/>
                  </a:lnTo>
                  <a:lnTo>
                    <a:pt x="173" y="48"/>
                  </a:lnTo>
                  <a:lnTo>
                    <a:pt x="167" y="54"/>
                  </a:lnTo>
                  <a:lnTo>
                    <a:pt x="161" y="66"/>
                  </a:lnTo>
                  <a:lnTo>
                    <a:pt x="155" y="78"/>
                  </a:lnTo>
                  <a:lnTo>
                    <a:pt x="149" y="90"/>
                  </a:lnTo>
                  <a:lnTo>
                    <a:pt x="149" y="102"/>
                  </a:lnTo>
                  <a:lnTo>
                    <a:pt x="155" y="120"/>
                  </a:lnTo>
                  <a:lnTo>
                    <a:pt x="149" y="120"/>
                  </a:lnTo>
                  <a:lnTo>
                    <a:pt x="143" y="12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90" name="Freeform 976"/>
            <p:cNvSpPr>
              <a:spLocks/>
            </p:cNvSpPr>
            <p:nvPr/>
          </p:nvSpPr>
          <p:spPr bwMode="auto">
            <a:xfrm>
              <a:off x="4654" y="1929"/>
              <a:ext cx="101" cy="144"/>
            </a:xfrm>
            <a:custGeom>
              <a:avLst/>
              <a:gdLst>
                <a:gd name="T0" fmla="*/ 101 w 101"/>
                <a:gd name="T1" fmla="*/ 60 h 144"/>
                <a:gd name="T2" fmla="*/ 95 w 101"/>
                <a:gd name="T3" fmla="*/ 60 h 144"/>
                <a:gd name="T4" fmla="*/ 89 w 101"/>
                <a:gd name="T5" fmla="*/ 66 h 144"/>
                <a:gd name="T6" fmla="*/ 83 w 101"/>
                <a:gd name="T7" fmla="*/ 72 h 144"/>
                <a:gd name="T8" fmla="*/ 77 w 101"/>
                <a:gd name="T9" fmla="*/ 72 h 144"/>
                <a:gd name="T10" fmla="*/ 71 w 101"/>
                <a:gd name="T11" fmla="*/ 78 h 144"/>
                <a:gd name="T12" fmla="*/ 71 w 101"/>
                <a:gd name="T13" fmla="*/ 90 h 144"/>
                <a:gd name="T14" fmla="*/ 65 w 101"/>
                <a:gd name="T15" fmla="*/ 96 h 144"/>
                <a:gd name="T16" fmla="*/ 65 w 101"/>
                <a:gd name="T17" fmla="*/ 102 h 144"/>
                <a:gd name="T18" fmla="*/ 59 w 101"/>
                <a:gd name="T19" fmla="*/ 108 h 144"/>
                <a:gd name="T20" fmla="*/ 59 w 101"/>
                <a:gd name="T21" fmla="*/ 108 h 144"/>
                <a:gd name="T22" fmla="*/ 59 w 101"/>
                <a:gd name="T23" fmla="*/ 114 h 144"/>
                <a:gd name="T24" fmla="*/ 59 w 101"/>
                <a:gd name="T25" fmla="*/ 114 h 144"/>
                <a:gd name="T26" fmla="*/ 59 w 101"/>
                <a:gd name="T27" fmla="*/ 120 h 144"/>
                <a:gd name="T28" fmla="*/ 59 w 101"/>
                <a:gd name="T29" fmla="*/ 126 h 144"/>
                <a:gd name="T30" fmla="*/ 65 w 101"/>
                <a:gd name="T31" fmla="*/ 138 h 144"/>
                <a:gd name="T32" fmla="*/ 65 w 101"/>
                <a:gd name="T33" fmla="*/ 144 h 144"/>
                <a:gd name="T34" fmla="*/ 59 w 101"/>
                <a:gd name="T35" fmla="*/ 144 h 144"/>
                <a:gd name="T36" fmla="*/ 59 w 101"/>
                <a:gd name="T37" fmla="*/ 144 h 144"/>
                <a:gd name="T38" fmla="*/ 53 w 101"/>
                <a:gd name="T39" fmla="*/ 144 h 144"/>
                <a:gd name="T40" fmla="*/ 53 w 101"/>
                <a:gd name="T41" fmla="*/ 144 h 144"/>
                <a:gd name="T42" fmla="*/ 53 w 101"/>
                <a:gd name="T43" fmla="*/ 132 h 144"/>
                <a:gd name="T44" fmla="*/ 47 w 101"/>
                <a:gd name="T45" fmla="*/ 120 h 144"/>
                <a:gd name="T46" fmla="*/ 42 w 101"/>
                <a:gd name="T47" fmla="*/ 108 h 144"/>
                <a:gd name="T48" fmla="*/ 42 w 101"/>
                <a:gd name="T49" fmla="*/ 96 h 144"/>
                <a:gd name="T50" fmla="*/ 30 w 101"/>
                <a:gd name="T51" fmla="*/ 90 h 144"/>
                <a:gd name="T52" fmla="*/ 24 w 101"/>
                <a:gd name="T53" fmla="*/ 84 h 144"/>
                <a:gd name="T54" fmla="*/ 18 w 101"/>
                <a:gd name="T55" fmla="*/ 78 h 144"/>
                <a:gd name="T56" fmla="*/ 6 w 101"/>
                <a:gd name="T57" fmla="*/ 72 h 144"/>
                <a:gd name="T58" fmla="*/ 12 w 101"/>
                <a:gd name="T59" fmla="*/ 66 h 144"/>
                <a:gd name="T60" fmla="*/ 12 w 101"/>
                <a:gd name="T61" fmla="*/ 60 h 144"/>
                <a:gd name="T62" fmla="*/ 6 w 101"/>
                <a:gd name="T63" fmla="*/ 54 h 144"/>
                <a:gd name="T64" fmla="*/ 0 w 101"/>
                <a:gd name="T65" fmla="*/ 48 h 144"/>
                <a:gd name="T66" fmla="*/ 6 w 101"/>
                <a:gd name="T67" fmla="*/ 48 h 144"/>
                <a:gd name="T68" fmla="*/ 6 w 101"/>
                <a:gd name="T69" fmla="*/ 42 h 144"/>
                <a:gd name="T70" fmla="*/ 12 w 101"/>
                <a:gd name="T71" fmla="*/ 36 h 144"/>
                <a:gd name="T72" fmla="*/ 12 w 101"/>
                <a:gd name="T73" fmla="*/ 24 h 144"/>
                <a:gd name="T74" fmla="*/ 12 w 101"/>
                <a:gd name="T75" fmla="*/ 18 h 144"/>
                <a:gd name="T76" fmla="*/ 12 w 101"/>
                <a:gd name="T77" fmla="*/ 12 h 144"/>
                <a:gd name="T78" fmla="*/ 12 w 101"/>
                <a:gd name="T79" fmla="*/ 6 h 144"/>
                <a:gd name="T80" fmla="*/ 12 w 101"/>
                <a:gd name="T81" fmla="*/ 0 h 144"/>
                <a:gd name="T82" fmla="*/ 12 w 101"/>
                <a:gd name="T83" fmla="*/ 6 h 144"/>
                <a:gd name="T84" fmla="*/ 18 w 101"/>
                <a:gd name="T85" fmla="*/ 6 h 144"/>
                <a:gd name="T86" fmla="*/ 24 w 101"/>
                <a:gd name="T87" fmla="*/ 12 h 144"/>
                <a:gd name="T88" fmla="*/ 30 w 101"/>
                <a:gd name="T89" fmla="*/ 18 h 144"/>
                <a:gd name="T90" fmla="*/ 36 w 101"/>
                <a:gd name="T91" fmla="*/ 18 h 144"/>
                <a:gd name="T92" fmla="*/ 47 w 101"/>
                <a:gd name="T93" fmla="*/ 24 h 144"/>
                <a:gd name="T94" fmla="*/ 53 w 101"/>
                <a:gd name="T95" fmla="*/ 24 h 144"/>
                <a:gd name="T96" fmla="*/ 65 w 101"/>
                <a:gd name="T97" fmla="*/ 24 h 144"/>
                <a:gd name="T98" fmla="*/ 65 w 101"/>
                <a:gd name="T99" fmla="*/ 30 h 144"/>
                <a:gd name="T100" fmla="*/ 65 w 101"/>
                <a:gd name="T101" fmla="*/ 36 h 144"/>
                <a:gd name="T102" fmla="*/ 65 w 101"/>
                <a:gd name="T103" fmla="*/ 42 h 144"/>
                <a:gd name="T104" fmla="*/ 65 w 101"/>
                <a:gd name="T105" fmla="*/ 48 h 144"/>
                <a:gd name="T106" fmla="*/ 71 w 101"/>
                <a:gd name="T107" fmla="*/ 54 h 144"/>
                <a:gd name="T108" fmla="*/ 77 w 101"/>
                <a:gd name="T109" fmla="*/ 60 h 144"/>
                <a:gd name="T110" fmla="*/ 89 w 101"/>
                <a:gd name="T111" fmla="*/ 60 h 144"/>
                <a:gd name="T112" fmla="*/ 101 w 101"/>
                <a:gd name="T113" fmla="*/ 60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
                <a:gd name="T172" fmla="*/ 0 h 144"/>
                <a:gd name="T173" fmla="*/ 101 w 101"/>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 h="144">
                  <a:moveTo>
                    <a:pt x="101" y="60"/>
                  </a:moveTo>
                  <a:lnTo>
                    <a:pt x="95" y="60"/>
                  </a:lnTo>
                  <a:lnTo>
                    <a:pt x="89" y="66"/>
                  </a:lnTo>
                  <a:lnTo>
                    <a:pt x="83" y="72"/>
                  </a:lnTo>
                  <a:lnTo>
                    <a:pt x="77" y="72"/>
                  </a:lnTo>
                  <a:lnTo>
                    <a:pt x="71" y="78"/>
                  </a:lnTo>
                  <a:lnTo>
                    <a:pt x="71" y="90"/>
                  </a:lnTo>
                  <a:lnTo>
                    <a:pt x="65" y="96"/>
                  </a:lnTo>
                  <a:lnTo>
                    <a:pt x="65" y="102"/>
                  </a:lnTo>
                  <a:lnTo>
                    <a:pt x="59" y="108"/>
                  </a:lnTo>
                  <a:lnTo>
                    <a:pt x="59" y="114"/>
                  </a:lnTo>
                  <a:lnTo>
                    <a:pt x="59" y="120"/>
                  </a:lnTo>
                  <a:lnTo>
                    <a:pt x="59" y="126"/>
                  </a:lnTo>
                  <a:lnTo>
                    <a:pt x="65" y="138"/>
                  </a:lnTo>
                  <a:lnTo>
                    <a:pt x="65" y="144"/>
                  </a:lnTo>
                  <a:lnTo>
                    <a:pt x="59" y="144"/>
                  </a:lnTo>
                  <a:lnTo>
                    <a:pt x="53" y="144"/>
                  </a:lnTo>
                  <a:lnTo>
                    <a:pt x="53" y="132"/>
                  </a:lnTo>
                  <a:lnTo>
                    <a:pt x="47" y="120"/>
                  </a:lnTo>
                  <a:lnTo>
                    <a:pt x="42" y="108"/>
                  </a:lnTo>
                  <a:lnTo>
                    <a:pt x="42" y="96"/>
                  </a:lnTo>
                  <a:lnTo>
                    <a:pt x="30" y="90"/>
                  </a:lnTo>
                  <a:lnTo>
                    <a:pt x="24" y="84"/>
                  </a:lnTo>
                  <a:lnTo>
                    <a:pt x="18" y="78"/>
                  </a:lnTo>
                  <a:lnTo>
                    <a:pt x="6" y="72"/>
                  </a:lnTo>
                  <a:lnTo>
                    <a:pt x="12" y="66"/>
                  </a:lnTo>
                  <a:lnTo>
                    <a:pt x="12" y="60"/>
                  </a:lnTo>
                  <a:lnTo>
                    <a:pt x="6" y="54"/>
                  </a:lnTo>
                  <a:lnTo>
                    <a:pt x="0" y="48"/>
                  </a:lnTo>
                  <a:lnTo>
                    <a:pt x="6" y="48"/>
                  </a:lnTo>
                  <a:lnTo>
                    <a:pt x="6" y="42"/>
                  </a:lnTo>
                  <a:lnTo>
                    <a:pt x="12" y="36"/>
                  </a:lnTo>
                  <a:lnTo>
                    <a:pt x="12" y="24"/>
                  </a:lnTo>
                  <a:lnTo>
                    <a:pt x="12" y="18"/>
                  </a:lnTo>
                  <a:lnTo>
                    <a:pt x="12" y="12"/>
                  </a:lnTo>
                  <a:lnTo>
                    <a:pt x="12" y="6"/>
                  </a:lnTo>
                  <a:lnTo>
                    <a:pt x="12" y="0"/>
                  </a:lnTo>
                  <a:lnTo>
                    <a:pt x="12" y="6"/>
                  </a:lnTo>
                  <a:lnTo>
                    <a:pt x="18" y="6"/>
                  </a:lnTo>
                  <a:lnTo>
                    <a:pt x="24" y="12"/>
                  </a:lnTo>
                  <a:lnTo>
                    <a:pt x="30" y="18"/>
                  </a:lnTo>
                  <a:lnTo>
                    <a:pt x="36" y="18"/>
                  </a:lnTo>
                  <a:lnTo>
                    <a:pt x="47" y="24"/>
                  </a:lnTo>
                  <a:lnTo>
                    <a:pt x="53" y="24"/>
                  </a:lnTo>
                  <a:lnTo>
                    <a:pt x="65" y="24"/>
                  </a:lnTo>
                  <a:lnTo>
                    <a:pt x="65" y="30"/>
                  </a:lnTo>
                  <a:lnTo>
                    <a:pt x="65" y="36"/>
                  </a:lnTo>
                  <a:lnTo>
                    <a:pt x="65" y="42"/>
                  </a:lnTo>
                  <a:lnTo>
                    <a:pt x="65" y="48"/>
                  </a:lnTo>
                  <a:lnTo>
                    <a:pt x="71" y="54"/>
                  </a:lnTo>
                  <a:lnTo>
                    <a:pt x="77" y="60"/>
                  </a:lnTo>
                  <a:lnTo>
                    <a:pt x="89" y="60"/>
                  </a:lnTo>
                  <a:lnTo>
                    <a:pt x="101" y="6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91" name="Freeform 977"/>
            <p:cNvSpPr>
              <a:spLocks/>
            </p:cNvSpPr>
            <p:nvPr/>
          </p:nvSpPr>
          <p:spPr bwMode="auto">
            <a:xfrm>
              <a:off x="4564" y="2168"/>
              <a:ext cx="114" cy="132"/>
            </a:xfrm>
            <a:custGeom>
              <a:avLst/>
              <a:gdLst>
                <a:gd name="T0" fmla="*/ 42 w 114"/>
                <a:gd name="T1" fmla="*/ 24 h 132"/>
                <a:gd name="T2" fmla="*/ 48 w 114"/>
                <a:gd name="T3" fmla="*/ 24 h 132"/>
                <a:gd name="T4" fmla="*/ 54 w 114"/>
                <a:gd name="T5" fmla="*/ 24 h 132"/>
                <a:gd name="T6" fmla="*/ 60 w 114"/>
                <a:gd name="T7" fmla="*/ 24 h 132"/>
                <a:gd name="T8" fmla="*/ 66 w 114"/>
                <a:gd name="T9" fmla="*/ 24 h 132"/>
                <a:gd name="T10" fmla="*/ 78 w 114"/>
                <a:gd name="T11" fmla="*/ 24 h 132"/>
                <a:gd name="T12" fmla="*/ 84 w 114"/>
                <a:gd name="T13" fmla="*/ 24 h 132"/>
                <a:gd name="T14" fmla="*/ 90 w 114"/>
                <a:gd name="T15" fmla="*/ 18 h 132"/>
                <a:gd name="T16" fmla="*/ 102 w 114"/>
                <a:gd name="T17" fmla="*/ 12 h 132"/>
                <a:gd name="T18" fmla="*/ 108 w 114"/>
                <a:gd name="T19" fmla="*/ 6 h 132"/>
                <a:gd name="T20" fmla="*/ 114 w 114"/>
                <a:gd name="T21" fmla="*/ 0 h 132"/>
                <a:gd name="T22" fmla="*/ 114 w 114"/>
                <a:gd name="T23" fmla="*/ 6 h 132"/>
                <a:gd name="T24" fmla="*/ 108 w 114"/>
                <a:gd name="T25" fmla="*/ 12 h 132"/>
                <a:gd name="T26" fmla="*/ 102 w 114"/>
                <a:gd name="T27" fmla="*/ 24 h 132"/>
                <a:gd name="T28" fmla="*/ 96 w 114"/>
                <a:gd name="T29" fmla="*/ 36 h 132"/>
                <a:gd name="T30" fmla="*/ 90 w 114"/>
                <a:gd name="T31" fmla="*/ 54 h 132"/>
                <a:gd name="T32" fmla="*/ 90 w 114"/>
                <a:gd name="T33" fmla="*/ 66 h 132"/>
                <a:gd name="T34" fmla="*/ 96 w 114"/>
                <a:gd name="T35" fmla="*/ 78 h 132"/>
                <a:gd name="T36" fmla="*/ 90 w 114"/>
                <a:gd name="T37" fmla="*/ 78 h 132"/>
                <a:gd name="T38" fmla="*/ 84 w 114"/>
                <a:gd name="T39" fmla="*/ 84 h 132"/>
                <a:gd name="T40" fmla="*/ 72 w 114"/>
                <a:gd name="T41" fmla="*/ 96 h 132"/>
                <a:gd name="T42" fmla="*/ 72 w 114"/>
                <a:gd name="T43" fmla="*/ 114 h 132"/>
                <a:gd name="T44" fmla="*/ 66 w 114"/>
                <a:gd name="T45" fmla="*/ 120 h 132"/>
                <a:gd name="T46" fmla="*/ 48 w 114"/>
                <a:gd name="T47" fmla="*/ 114 h 132"/>
                <a:gd name="T48" fmla="*/ 36 w 114"/>
                <a:gd name="T49" fmla="*/ 114 h 132"/>
                <a:gd name="T50" fmla="*/ 24 w 114"/>
                <a:gd name="T51" fmla="*/ 126 h 132"/>
                <a:gd name="T52" fmla="*/ 18 w 114"/>
                <a:gd name="T53" fmla="*/ 126 h 132"/>
                <a:gd name="T54" fmla="*/ 18 w 114"/>
                <a:gd name="T55" fmla="*/ 108 h 132"/>
                <a:gd name="T56" fmla="*/ 12 w 114"/>
                <a:gd name="T57" fmla="*/ 96 h 132"/>
                <a:gd name="T58" fmla="*/ 6 w 114"/>
                <a:gd name="T59" fmla="*/ 84 h 132"/>
                <a:gd name="T60" fmla="*/ 6 w 114"/>
                <a:gd name="T61" fmla="*/ 72 h 132"/>
                <a:gd name="T62" fmla="*/ 12 w 114"/>
                <a:gd name="T63" fmla="*/ 54 h 132"/>
                <a:gd name="T64" fmla="*/ 12 w 114"/>
                <a:gd name="T65" fmla="*/ 48 h 132"/>
                <a:gd name="T66" fmla="*/ 24 w 114"/>
                <a:gd name="T67" fmla="*/ 42 h 132"/>
                <a:gd name="T68" fmla="*/ 30 w 114"/>
                <a:gd name="T69" fmla="*/ 36 h 132"/>
                <a:gd name="T70" fmla="*/ 36 w 114"/>
                <a:gd name="T71" fmla="*/ 30 h 1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2"/>
                <a:gd name="T110" fmla="*/ 114 w 114"/>
                <a:gd name="T111" fmla="*/ 132 h 1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2">
                  <a:moveTo>
                    <a:pt x="36" y="24"/>
                  </a:moveTo>
                  <a:lnTo>
                    <a:pt x="42" y="24"/>
                  </a:lnTo>
                  <a:lnTo>
                    <a:pt x="48" y="24"/>
                  </a:lnTo>
                  <a:lnTo>
                    <a:pt x="54" y="24"/>
                  </a:lnTo>
                  <a:lnTo>
                    <a:pt x="60" y="24"/>
                  </a:lnTo>
                  <a:lnTo>
                    <a:pt x="66" y="24"/>
                  </a:lnTo>
                  <a:lnTo>
                    <a:pt x="72" y="24"/>
                  </a:lnTo>
                  <a:lnTo>
                    <a:pt x="78" y="24"/>
                  </a:lnTo>
                  <a:lnTo>
                    <a:pt x="84" y="24"/>
                  </a:lnTo>
                  <a:lnTo>
                    <a:pt x="90" y="18"/>
                  </a:lnTo>
                  <a:lnTo>
                    <a:pt x="96" y="18"/>
                  </a:lnTo>
                  <a:lnTo>
                    <a:pt x="102" y="12"/>
                  </a:lnTo>
                  <a:lnTo>
                    <a:pt x="102" y="6"/>
                  </a:lnTo>
                  <a:lnTo>
                    <a:pt x="108" y="6"/>
                  </a:lnTo>
                  <a:lnTo>
                    <a:pt x="114" y="0"/>
                  </a:lnTo>
                  <a:lnTo>
                    <a:pt x="114" y="6"/>
                  </a:lnTo>
                  <a:lnTo>
                    <a:pt x="108" y="12"/>
                  </a:lnTo>
                  <a:lnTo>
                    <a:pt x="102" y="18"/>
                  </a:lnTo>
                  <a:lnTo>
                    <a:pt x="102" y="24"/>
                  </a:lnTo>
                  <a:lnTo>
                    <a:pt x="96" y="30"/>
                  </a:lnTo>
                  <a:lnTo>
                    <a:pt x="96" y="36"/>
                  </a:lnTo>
                  <a:lnTo>
                    <a:pt x="90" y="48"/>
                  </a:lnTo>
                  <a:lnTo>
                    <a:pt x="90" y="54"/>
                  </a:lnTo>
                  <a:lnTo>
                    <a:pt x="90" y="60"/>
                  </a:lnTo>
                  <a:lnTo>
                    <a:pt x="90" y="66"/>
                  </a:lnTo>
                  <a:lnTo>
                    <a:pt x="96" y="72"/>
                  </a:lnTo>
                  <a:lnTo>
                    <a:pt x="96" y="78"/>
                  </a:lnTo>
                  <a:lnTo>
                    <a:pt x="90" y="78"/>
                  </a:lnTo>
                  <a:lnTo>
                    <a:pt x="84" y="84"/>
                  </a:lnTo>
                  <a:lnTo>
                    <a:pt x="78" y="90"/>
                  </a:lnTo>
                  <a:lnTo>
                    <a:pt x="72" y="96"/>
                  </a:lnTo>
                  <a:lnTo>
                    <a:pt x="72" y="102"/>
                  </a:lnTo>
                  <a:lnTo>
                    <a:pt x="72" y="114"/>
                  </a:lnTo>
                  <a:lnTo>
                    <a:pt x="72" y="120"/>
                  </a:lnTo>
                  <a:lnTo>
                    <a:pt x="66" y="120"/>
                  </a:lnTo>
                  <a:lnTo>
                    <a:pt x="60" y="114"/>
                  </a:lnTo>
                  <a:lnTo>
                    <a:pt x="48" y="114"/>
                  </a:lnTo>
                  <a:lnTo>
                    <a:pt x="42" y="114"/>
                  </a:lnTo>
                  <a:lnTo>
                    <a:pt x="36" y="114"/>
                  </a:lnTo>
                  <a:lnTo>
                    <a:pt x="30" y="120"/>
                  </a:lnTo>
                  <a:lnTo>
                    <a:pt x="24" y="126"/>
                  </a:lnTo>
                  <a:lnTo>
                    <a:pt x="18" y="132"/>
                  </a:lnTo>
                  <a:lnTo>
                    <a:pt x="18" y="126"/>
                  </a:lnTo>
                  <a:lnTo>
                    <a:pt x="18" y="120"/>
                  </a:lnTo>
                  <a:lnTo>
                    <a:pt x="18" y="108"/>
                  </a:lnTo>
                  <a:lnTo>
                    <a:pt x="18" y="102"/>
                  </a:lnTo>
                  <a:lnTo>
                    <a:pt x="12" y="96"/>
                  </a:lnTo>
                  <a:lnTo>
                    <a:pt x="6" y="90"/>
                  </a:lnTo>
                  <a:lnTo>
                    <a:pt x="6" y="84"/>
                  </a:lnTo>
                  <a:lnTo>
                    <a:pt x="0" y="84"/>
                  </a:lnTo>
                  <a:lnTo>
                    <a:pt x="6" y="72"/>
                  </a:lnTo>
                  <a:lnTo>
                    <a:pt x="12" y="66"/>
                  </a:lnTo>
                  <a:lnTo>
                    <a:pt x="12" y="54"/>
                  </a:lnTo>
                  <a:lnTo>
                    <a:pt x="6" y="48"/>
                  </a:lnTo>
                  <a:lnTo>
                    <a:pt x="12" y="48"/>
                  </a:lnTo>
                  <a:lnTo>
                    <a:pt x="18" y="42"/>
                  </a:lnTo>
                  <a:lnTo>
                    <a:pt x="24" y="42"/>
                  </a:lnTo>
                  <a:lnTo>
                    <a:pt x="24" y="36"/>
                  </a:lnTo>
                  <a:lnTo>
                    <a:pt x="30" y="36"/>
                  </a:lnTo>
                  <a:lnTo>
                    <a:pt x="30" y="30"/>
                  </a:lnTo>
                  <a:lnTo>
                    <a:pt x="36" y="30"/>
                  </a:lnTo>
                  <a:lnTo>
                    <a:pt x="36" y="2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92" name="Freeform 978"/>
            <p:cNvSpPr>
              <a:spLocks/>
            </p:cNvSpPr>
            <p:nvPr/>
          </p:nvSpPr>
          <p:spPr bwMode="auto">
            <a:xfrm>
              <a:off x="4660" y="1947"/>
              <a:ext cx="71" cy="96"/>
            </a:xfrm>
            <a:custGeom>
              <a:avLst/>
              <a:gdLst>
                <a:gd name="T0" fmla="*/ 53 w 71"/>
                <a:gd name="T1" fmla="*/ 90 h 96"/>
                <a:gd name="T2" fmla="*/ 53 w 71"/>
                <a:gd name="T3" fmla="*/ 96 h 96"/>
                <a:gd name="T4" fmla="*/ 53 w 71"/>
                <a:gd name="T5" fmla="*/ 90 h 96"/>
                <a:gd name="T6" fmla="*/ 47 w 71"/>
                <a:gd name="T7" fmla="*/ 78 h 96"/>
                <a:gd name="T8" fmla="*/ 41 w 71"/>
                <a:gd name="T9" fmla="*/ 72 h 96"/>
                <a:gd name="T10" fmla="*/ 36 w 71"/>
                <a:gd name="T11" fmla="*/ 72 h 96"/>
                <a:gd name="T12" fmla="*/ 30 w 71"/>
                <a:gd name="T13" fmla="*/ 66 h 96"/>
                <a:gd name="T14" fmla="*/ 24 w 71"/>
                <a:gd name="T15" fmla="*/ 66 h 96"/>
                <a:gd name="T16" fmla="*/ 18 w 71"/>
                <a:gd name="T17" fmla="*/ 66 h 96"/>
                <a:gd name="T18" fmla="*/ 18 w 71"/>
                <a:gd name="T19" fmla="*/ 66 h 96"/>
                <a:gd name="T20" fmla="*/ 18 w 71"/>
                <a:gd name="T21" fmla="*/ 60 h 96"/>
                <a:gd name="T22" fmla="*/ 30 w 71"/>
                <a:gd name="T23" fmla="*/ 66 h 96"/>
                <a:gd name="T24" fmla="*/ 36 w 71"/>
                <a:gd name="T25" fmla="*/ 66 h 96"/>
                <a:gd name="T26" fmla="*/ 41 w 71"/>
                <a:gd name="T27" fmla="*/ 66 h 96"/>
                <a:gd name="T28" fmla="*/ 41 w 71"/>
                <a:gd name="T29" fmla="*/ 60 h 96"/>
                <a:gd name="T30" fmla="*/ 36 w 71"/>
                <a:gd name="T31" fmla="*/ 54 h 96"/>
                <a:gd name="T32" fmla="*/ 30 w 71"/>
                <a:gd name="T33" fmla="*/ 48 h 96"/>
                <a:gd name="T34" fmla="*/ 18 w 71"/>
                <a:gd name="T35" fmla="*/ 42 h 96"/>
                <a:gd name="T36" fmla="*/ 12 w 71"/>
                <a:gd name="T37" fmla="*/ 36 h 96"/>
                <a:gd name="T38" fmla="*/ 6 w 71"/>
                <a:gd name="T39" fmla="*/ 36 h 96"/>
                <a:gd name="T40" fmla="*/ 0 w 71"/>
                <a:gd name="T41" fmla="*/ 30 h 96"/>
                <a:gd name="T42" fmla="*/ 0 w 71"/>
                <a:gd name="T43" fmla="*/ 30 h 96"/>
                <a:gd name="T44" fmla="*/ 6 w 71"/>
                <a:gd name="T45" fmla="*/ 30 h 96"/>
                <a:gd name="T46" fmla="*/ 12 w 71"/>
                <a:gd name="T47" fmla="*/ 36 h 96"/>
                <a:gd name="T48" fmla="*/ 24 w 71"/>
                <a:gd name="T49" fmla="*/ 42 h 96"/>
                <a:gd name="T50" fmla="*/ 30 w 71"/>
                <a:gd name="T51" fmla="*/ 42 h 96"/>
                <a:gd name="T52" fmla="*/ 36 w 71"/>
                <a:gd name="T53" fmla="*/ 42 h 96"/>
                <a:gd name="T54" fmla="*/ 30 w 71"/>
                <a:gd name="T55" fmla="*/ 24 h 96"/>
                <a:gd name="T56" fmla="*/ 24 w 71"/>
                <a:gd name="T57" fmla="*/ 12 h 96"/>
                <a:gd name="T58" fmla="*/ 18 w 71"/>
                <a:gd name="T59" fmla="*/ 6 h 96"/>
                <a:gd name="T60" fmla="*/ 12 w 71"/>
                <a:gd name="T61" fmla="*/ 0 h 96"/>
                <a:gd name="T62" fmla="*/ 18 w 71"/>
                <a:gd name="T63" fmla="*/ 0 h 96"/>
                <a:gd name="T64" fmla="*/ 24 w 71"/>
                <a:gd name="T65" fmla="*/ 6 h 96"/>
                <a:gd name="T66" fmla="*/ 30 w 71"/>
                <a:gd name="T67" fmla="*/ 12 h 96"/>
                <a:gd name="T68" fmla="*/ 36 w 71"/>
                <a:gd name="T69" fmla="*/ 24 h 96"/>
                <a:gd name="T70" fmla="*/ 41 w 71"/>
                <a:gd name="T71" fmla="*/ 36 h 96"/>
                <a:gd name="T72" fmla="*/ 47 w 71"/>
                <a:gd name="T73" fmla="*/ 36 h 96"/>
                <a:gd name="T74" fmla="*/ 53 w 71"/>
                <a:gd name="T75" fmla="*/ 18 h 96"/>
                <a:gd name="T76" fmla="*/ 53 w 71"/>
                <a:gd name="T77" fmla="*/ 6 h 96"/>
                <a:gd name="T78" fmla="*/ 53 w 71"/>
                <a:gd name="T79" fmla="*/ 12 h 96"/>
                <a:gd name="T80" fmla="*/ 53 w 71"/>
                <a:gd name="T81" fmla="*/ 18 h 96"/>
                <a:gd name="T82" fmla="*/ 47 w 71"/>
                <a:gd name="T83" fmla="*/ 36 h 96"/>
                <a:gd name="T84" fmla="*/ 47 w 71"/>
                <a:gd name="T85" fmla="*/ 54 h 96"/>
                <a:gd name="T86" fmla="*/ 47 w 71"/>
                <a:gd name="T87" fmla="*/ 60 h 96"/>
                <a:gd name="T88" fmla="*/ 53 w 71"/>
                <a:gd name="T89" fmla="*/ 66 h 96"/>
                <a:gd name="T90" fmla="*/ 59 w 71"/>
                <a:gd name="T91" fmla="*/ 60 h 96"/>
                <a:gd name="T92" fmla="*/ 59 w 71"/>
                <a:gd name="T93" fmla="*/ 60 h 96"/>
                <a:gd name="T94" fmla="*/ 65 w 71"/>
                <a:gd name="T95" fmla="*/ 54 h 96"/>
                <a:gd name="T96" fmla="*/ 65 w 71"/>
                <a:gd name="T97" fmla="*/ 48 h 96"/>
                <a:gd name="T98" fmla="*/ 71 w 71"/>
                <a:gd name="T99" fmla="*/ 48 h 96"/>
                <a:gd name="T100" fmla="*/ 71 w 71"/>
                <a:gd name="T101" fmla="*/ 54 h 96"/>
                <a:gd name="T102" fmla="*/ 65 w 71"/>
                <a:gd name="T103" fmla="*/ 60 h 96"/>
                <a:gd name="T104" fmla="*/ 59 w 71"/>
                <a:gd name="T105" fmla="*/ 66 h 96"/>
                <a:gd name="T106" fmla="*/ 53 w 71"/>
                <a:gd name="T107" fmla="*/ 72 h 96"/>
                <a:gd name="T108" fmla="*/ 53 w 71"/>
                <a:gd name="T109" fmla="*/ 78 h 96"/>
                <a:gd name="T110" fmla="*/ 53 w 71"/>
                <a:gd name="T111" fmla="*/ 84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
                <a:gd name="T169" fmla="*/ 0 h 96"/>
                <a:gd name="T170" fmla="*/ 71 w 71"/>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 h="96">
                  <a:moveTo>
                    <a:pt x="59" y="84"/>
                  </a:moveTo>
                  <a:lnTo>
                    <a:pt x="53" y="90"/>
                  </a:lnTo>
                  <a:lnTo>
                    <a:pt x="53" y="96"/>
                  </a:lnTo>
                  <a:lnTo>
                    <a:pt x="53" y="90"/>
                  </a:lnTo>
                  <a:lnTo>
                    <a:pt x="47" y="84"/>
                  </a:lnTo>
                  <a:lnTo>
                    <a:pt x="47" y="78"/>
                  </a:lnTo>
                  <a:lnTo>
                    <a:pt x="47" y="72"/>
                  </a:lnTo>
                  <a:lnTo>
                    <a:pt x="41" y="72"/>
                  </a:lnTo>
                  <a:lnTo>
                    <a:pt x="36" y="72"/>
                  </a:lnTo>
                  <a:lnTo>
                    <a:pt x="30" y="66"/>
                  </a:lnTo>
                  <a:lnTo>
                    <a:pt x="24" y="66"/>
                  </a:lnTo>
                  <a:lnTo>
                    <a:pt x="18" y="66"/>
                  </a:lnTo>
                  <a:lnTo>
                    <a:pt x="18" y="60"/>
                  </a:lnTo>
                  <a:lnTo>
                    <a:pt x="24" y="66"/>
                  </a:lnTo>
                  <a:lnTo>
                    <a:pt x="30" y="66"/>
                  </a:lnTo>
                  <a:lnTo>
                    <a:pt x="36" y="66"/>
                  </a:lnTo>
                  <a:lnTo>
                    <a:pt x="41" y="66"/>
                  </a:lnTo>
                  <a:lnTo>
                    <a:pt x="41" y="60"/>
                  </a:lnTo>
                  <a:lnTo>
                    <a:pt x="41" y="54"/>
                  </a:lnTo>
                  <a:lnTo>
                    <a:pt x="36" y="54"/>
                  </a:lnTo>
                  <a:lnTo>
                    <a:pt x="36" y="48"/>
                  </a:lnTo>
                  <a:lnTo>
                    <a:pt x="30" y="48"/>
                  </a:lnTo>
                  <a:lnTo>
                    <a:pt x="24" y="48"/>
                  </a:lnTo>
                  <a:lnTo>
                    <a:pt x="18" y="42"/>
                  </a:lnTo>
                  <a:lnTo>
                    <a:pt x="12" y="36"/>
                  </a:lnTo>
                  <a:lnTo>
                    <a:pt x="6" y="36"/>
                  </a:lnTo>
                  <a:lnTo>
                    <a:pt x="0" y="30"/>
                  </a:lnTo>
                  <a:lnTo>
                    <a:pt x="6" y="30"/>
                  </a:lnTo>
                  <a:lnTo>
                    <a:pt x="12" y="36"/>
                  </a:lnTo>
                  <a:lnTo>
                    <a:pt x="18" y="36"/>
                  </a:lnTo>
                  <a:lnTo>
                    <a:pt x="24" y="42"/>
                  </a:lnTo>
                  <a:lnTo>
                    <a:pt x="30" y="42"/>
                  </a:lnTo>
                  <a:lnTo>
                    <a:pt x="36" y="42"/>
                  </a:lnTo>
                  <a:lnTo>
                    <a:pt x="36" y="36"/>
                  </a:lnTo>
                  <a:lnTo>
                    <a:pt x="30" y="24"/>
                  </a:lnTo>
                  <a:lnTo>
                    <a:pt x="30" y="18"/>
                  </a:lnTo>
                  <a:lnTo>
                    <a:pt x="24" y="12"/>
                  </a:lnTo>
                  <a:lnTo>
                    <a:pt x="18" y="6"/>
                  </a:lnTo>
                  <a:lnTo>
                    <a:pt x="18" y="0"/>
                  </a:lnTo>
                  <a:lnTo>
                    <a:pt x="12" y="0"/>
                  </a:lnTo>
                  <a:lnTo>
                    <a:pt x="18" y="0"/>
                  </a:lnTo>
                  <a:lnTo>
                    <a:pt x="24" y="0"/>
                  </a:lnTo>
                  <a:lnTo>
                    <a:pt x="24" y="6"/>
                  </a:lnTo>
                  <a:lnTo>
                    <a:pt x="24" y="12"/>
                  </a:lnTo>
                  <a:lnTo>
                    <a:pt x="30" y="12"/>
                  </a:lnTo>
                  <a:lnTo>
                    <a:pt x="36" y="18"/>
                  </a:lnTo>
                  <a:lnTo>
                    <a:pt x="36" y="24"/>
                  </a:lnTo>
                  <a:lnTo>
                    <a:pt x="36" y="30"/>
                  </a:lnTo>
                  <a:lnTo>
                    <a:pt x="41" y="36"/>
                  </a:lnTo>
                  <a:lnTo>
                    <a:pt x="41" y="42"/>
                  </a:lnTo>
                  <a:lnTo>
                    <a:pt x="47" y="36"/>
                  </a:lnTo>
                  <a:lnTo>
                    <a:pt x="47" y="24"/>
                  </a:lnTo>
                  <a:lnTo>
                    <a:pt x="53" y="18"/>
                  </a:lnTo>
                  <a:lnTo>
                    <a:pt x="53" y="12"/>
                  </a:lnTo>
                  <a:lnTo>
                    <a:pt x="53" y="6"/>
                  </a:lnTo>
                  <a:lnTo>
                    <a:pt x="53" y="12"/>
                  </a:lnTo>
                  <a:lnTo>
                    <a:pt x="53" y="18"/>
                  </a:lnTo>
                  <a:lnTo>
                    <a:pt x="53" y="30"/>
                  </a:lnTo>
                  <a:lnTo>
                    <a:pt x="47" y="36"/>
                  </a:lnTo>
                  <a:lnTo>
                    <a:pt x="41" y="48"/>
                  </a:lnTo>
                  <a:lnTo>
                    <a:pt x="47" y="54"/>
                  </a:lnTo>
                  <a:lnTo>
                    <a:pt x="47" y="60"/>
                  </a:lnTo>
                  <a:lnTo>
                    <a:pt x="47" y="66"/>
                  </a:lnTo>
                  <a:lnTo>
                    <a:pt x="53" y="66"/>
                  </a:lnTo>
                  <a:lnTo>
                    <a:pt x="59" y="60"/>
                  </a:lnTo>
                  <a:lnTo>
                    <a:pt x="65" y="54"/>
                  </a:lnTo>
                  <a:lnTo>
                    <a:pt x="65" y="48"/>
                  </a:lnTo>
                  <a:lnTo>
                    <a:pt x="71" y="48"/>
                  </a:lnTo>
                  <a:lnTo>
                    <a:pt x="71" y="54"/>
                  </a:lnTo>
                  <a:lnTo>
                    <a:pt x="65" y="60"/>
                  </a:lnTo>
                  <a:lnTo>
                    <a:pt x="65" y="66"/>
                  </a:lnTo>
                  <a:lnTo>
                    <a:pt x="59" y="66"/>
                  </a:lnTo>
                  <a:lnTo>
                    <a:pt x="59" y="72"/>
                  </a:lnTo>
                  <a:lnTo>
                    <a:pt x="53" y="72"/>
                  </a:lnTo>
                  <a:lnTo>
                    <a:pt x="53" y="78"/>
                  </a:lnTo>
                  <a:lnTo>
                    <a:pt x="53" y="84"/>
                  </a:lnTo>
                  <a:lnTo>
                    <a:pt x="59" y="84"/>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93" name="Freeform 979"/>
            <p:cNvSpPr>
              <a:spLocks/>
            </p:cNvSpPr>
            <p:nvPr/>
          </p:nvSpPr>
          <p:spPr bwMode="auto">
            <a:xfrm>
              <a:off x="4576" y="2192"/>
              <a:ext cx="66" cy="90"/>
            </a:xfrm>
            <a:custGeom>
              <a:avLst/>
              <a:gdLst>
                <a:gd name="T0" fmla="*/ 66 w 66"/>
                <a:gd name="T1" fmla="*/ 0 h 90"/>
                <a:gd name="T2" fmla="*/ 54 w 66"/>
                <a:gd name="T3" fmla="*/ 0 h 90"/>
                <a:gd name="T4" fmla="*/ 54 w 66"/>
                <a:gd name="T5" fmla="*/ 6 h 90"/>
                <a:gd name="T6" fmla="*/ 48 w 66"/>
                <a:gd name="T7" fmla="*/ 12 h 90"/>
                <a:gd name="T8" fmla="*/ 42 w 66"/>
                <a:gd name="T9" fmla="*/ 18 h 90"/>
                <a:gd name="T10" fmla="*/ 30 w 66"/>
                <a:gd name="T11" fmla="*/ 18 h 90"/>
                <a:gd name="T12" fmla="*/ 18 w 66"/>
                <a:gd name="T13" fmla="*/ 24 h 90"/>
                <a:gd name="T14" fmla="*/ 12 w 66"/>
                <a:gd name="T15" fmla="*/ 24 h 90"/>
                <a:gd name="T16" fmla="*/ 6 w 66"/>
                <a:gd name="T17" fmla="*/ 30 h 90"/>
                <a:gd name="T18" fmla="*/ 6 w 66"/>
                <a:gd name="T19" fmla="*/ 30 h 90"/>
                <a:gd name="T20" fmla="*/ 12 w 66"/>
                <a:gd name="T21" fmla="*/ 24 h 90"/>
                <a:gd name="T22" fmla="*/ 18 w 66"/>
                <a:gd name="T23" fmla="*/ 24 h 90"/>
                <a:gd name="T24" fmla="*/ 30 w 66"/>
                <a:gd name="T25" fmla="*/ 24 h 90"/>
                <a:gd name="T26" fmla="*/ 36 w 66"/>
                <a:gd name="T27" fmla="*/ 24 h 90"/>
                <a:gd name="T28" fmla="*/ 36 w 66"/>
                <a:gd name="T29" fmla="*/ 30 h 90"/>
                <a:gd name="T30" fmla="*/ 30 w 66"/>
                <a:gd name="T31" fmla="*/ 42 h 90"/>
                <a:gd name="T32" fmla="*/ 24 w 66"/>
                <a:gd name="T33" fmla="*/ 48 h 90"/>
                <a:gd name="T34" fmla="*/ 18 w 66"/>
                <a:gd name="T35" fmla="*/ 48 h 90"/>
                <a:gd name="T36" fmla="*/ 12 w 66"/>
                <a:gd name="T37" fmla="*/ 48 h 90"/>
                <a:gd name="T38" fmla="*/ 0 w 66"/>
                <a:gd name="T39" fmla="*/ 54 h 90"/>
                <a:gd name="T40" fmla="*/ 0 w 66"/>
                <a:gd name="T41" fmla="*/ 54 h 90"/>
                <a:gd name="T42" fmla="*/ 0 w 66"/>
                <a:gd name="T43" fmla="*/ 54 h 90"/>
                <a:gd name="T44" fmla="*/ 6 w 66"/>
                <a:gd name="T45" fmla="*/ 54 h 90"/>
                <a:gd name="T46" fmla="*/ 12 w 66"/>
                <a:gd name="T47" fmla="*/ 54 h 90"/>
                <a:gd name="T48" fmla="*/ 18 w 66"/>
                <a:gd name="T49" fmla="*/ 54 h 90"/>
                <a:gd name="T50" fmla="*/ 24 w 66"/>
                <a:gd name="T51" fmla="*/ 54 h 90"/>
                <a:gd name="T52" fmla="*/ 24 w 66"/>
                <a:gd name="T53" fmla="*/ 54 h 90"/>
                <a:gd name="T54" fmla="*/ 12 w 66"/>
                <a:gd name="T55" fmla="*/ 72 h 90"/>
                <a:gd name="T56" fmla="*/ 12 w 66"/>
                <a:gd name="T57" fmla="*/ 84 h 90"/>
                <a:gd name="T58" fmla="*/ 18 w 66"/>
                <a:gd name="T59" fmla="*/ 78 h 90"/>
                <a:gd name="T60" fmla="*/ 24 w 66"/>
                <a:gd name="T61" fmla="*/ 66 h 90"/>
                <a:gd name="T62" fmla="*/ 30 w 66"/>
                <a:gd name="T63" fmla="*/ 54 h 90"/>
                <a:gd name="T64" fmla="*/ 36 w 66"/>
                <a:gd name="T65" fmla="*/ 60 h 90"/>
                <a:gd name="T66" fmla="*/ 42 w 66"/>
                <a:gd name="T67" fmla="*/ 78 h 90"/>
                <a:gd name="T68" fmla="*/ 48 w 66"/>
                <a:gd name="T69" fmla="*/ 84 h 90"/>
                <a:gd name="T70" fmla="*/ 48 w 66"/>
                <a:gd name="T71" fmla="*/ 84 h 90"/>
                <a:gd name="T72" fmla="*/ 42 w 66"/>
                <a:gd name="T73" fmla="*/ 72 h 90"/>
                <a:gd name="T74" fmla="*/ 36 w 66"/>
                <a:gd name="T75" fmla="*/ 54 h 90"/>
                <a:gd name="T76" fmla="*/ 42 w 66"/>
                <a:gd name="T77" fmla="*/ 42 h 90"/>
                <a:gd name="T78" fmla="*/ 48 w 66"/>
                <a:gd name="T79" fmla="*/ 30 h 90"/>
                <a:gd name="T80" fmla="*/ 54 w 66"/>
                <a:gd name="T81" fmla="*/ 30 h 90"/>
                <a:gd name="T82" fmla="*/ 60 w 66"/>
                <a:gd name="T83" fmla="*/ 42 h 90"/>
                <a:gd name="T84" fmla="*/ 66 w 66"/>
                <a:gd name="T85" fmla="*/ 60 h 90"/>
                <a:gd name="T86" fmla="*/ 66 w 66"/>
                <a:gd name="T87" fmla="*/ 54 h 90"/>
                <a:gd name="T88" fmla="*/ 66 w 66"/>
                <a:gd name="T89" fmla="*/ 42 h 90"/>
                <a:gd name="T90" fmla="*/ 60 w 66"/>
                <a:gd name="T91" fmla="*/ 24 h 90"/>
                <a:gd name="T92" fmla="*/ 60 w 66"/>
                <a:gd name="T93" fmla="*/ 18 h 90"/>
                <a:gd name="T94" fmla="*/ 66 w 66"/>
                <a:gd name="T95" fmla="*/ 6 h 90"/>
                <a:gd name="T96" fmla="*/ 66 w 66"/>
                <a:gd name="T97" fmla="*/ 0 h 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
                <a:gd name="T148" fmla="*/ 0 h 90"/>
                <a:gd name="T149" fmla="*/ 66 w 66"/>
                <a:gd name="T150" fmla="*/ 90 h 9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 h="90">
                  <a:moveTo>
                    <a:pt x="66" y="0"/>
                  </a:moveTo>
                  <a:lnTo>
                    <a:pt x="66" y="0"/>
                  </a:lnTo>
                  <a:lnTo>
                    <a:pt x="60" y="0"/>
                  </a:lnTo>
                  <a:lnTo>
                    <a:pt x="54" y="0"/>
                  </a:lnTo>
                  <a:lnTo>
                    <a:pt x="54" y="6"/>
                  </a:lnTo>
                  <a:lnTo>
                    <a:pt x="48" y="12"/>
                  </a:lnTo>
                  <a:lnTo>
                    <a:pt x="42" y="18"/>
                  </a:lnTo>
                  <a:lnTo>
                    <a:pt x="36" y="18"/>
                  </a:lnTo>
                  <a:lnTo>
                    <a:pt x="30" y="18"/>
                  </a:lnTo>
                  <a:lnTo>
                    <a:pt x="24" y="18"/>
                  </a:lnTo>
                  <a:lnTo>
                    <a:pt x="18" y="24"/>
                  </a:lnTo>
                  <a:lnTo>
                    <a:pt x="12" y="24"/>
                  </a:lnTo>
                  <a:lnTo>
                    <a:pt x="6" y="24"/>
                  </a:lnTo>
                  <a:lnTo>
                    <a:pt x="6" y="30"/>
                  </a:lnTo>
                  <a:lnTo>
                    <a:pt x="12" y="30"/>
                  </a:lnTo>
                  <a:lnTo>
                    <a:pt x="12" y="24"/>
                  </a:lnTo>
                  <a:lnTo>
                    <a:pt x="18" y="24"/>
                  </a:lnTo>
                  <a:lnTo>
                    <a:pt x="24" y="24"/>
                  </a:lnTo>
                  <a:lnTo>
                    <a:pt x="30" y="24"/>
                  </a:lnTo>
                  <a:lnTo>
                    <a:pt x="36" y="24"/>
                  </a:lnTo>
                  <a:lnTo>
                    <a:pt x="42" y="24"/>
                  </a:lnTo>
                  <a:lnTo>
                    <a:pt x="36" y="30"/>
                  </a:lnTo>
                  <a:lnTo>
                    <a:pt x="36" y="36"/>
                  </a:lnTo>
                  <a:lnTo>
                    <a:pt x="30" y="42"/>
                  </a:lnTo>
                  <a:lnTo>
                    <a:pt x="24" y="48"/>
                  </a:lnTo>
                  <a:lnTo>
                    <a:pt x="18" y="48"/>
                  </a:lnTo>
                  <a:lnTo>
                    <a:pt x="12" y="48"/>
                  </a:lnTo>
                  <a:lnTo>
                    <a:pt x="6" y="54"/>
                  </a:lnTo>
                  <a:lnTo>
                    <a:pt x="0" y="54"/>
                  </a:lnTo>
                  <a:lnTo>
                    <a:pt x="6" y="54"/>
                  </a:lnTo>
                  <a:lnTo>
                    <a:pt x="12" y="54"/>
                  </a:lnTo>
                  <a:lnTo>
                    <a:pt x="18" y="54"/>
                  </a:lnTo>
                  <a:lnTo>
                    <a:pt x="24" y="54"/>
                  </a:lnTo>
                  <a:lnTo>
                    <a:pt x="30" y="48"/>
                  </a:lnTo>
                  <a:lnTo>
                    <a:pt x="24" y="54"/>
                  </a:lnTo>
                  <a:lnTo>
                    <a:pt x="18" y="60"/>
                  </a:lnTo>
                  <a:lnTo>
                    <a:pt x="12" y="72"/>
                  </a:lnTo>
                  <a:lnTo>
                    <a:pt x="12" y="90"/>
                  </a:lnTo>
                  <a:lnTo>
                    <a:pt x="12" y="84"/>
                  </a:lnTo>
                  <a:lnTo>
                    <a:pt x="18" y="84"/>
                  </a:lnTo>
                  <a:lnTo>
                    <a:pt x="18" y="78"/>
                  </a:lnTo>
                  <a:lnTo>
                    <a:pt x="24" y="72"/>
                  </a:lnTo>
                  <a:lnTo>
                    <a:pt x="24" y="66"/>
                  </a:lnTo>
                  <a:lnTo>
                    <a:pt x="30" y="60"/>
                  </a:lnTo>
                  <a:lnTo>
                    <a:pt x="30" y="54"/>
                  </a:lnTo>
                  <a:lnTo>
                    <a:pt x="36" y="60"/>
                  </a:lnTo>
                  <a:lnTo>
                    <a:pt x="36" y="66"/>
                  </a:lnTo>
                  <a:lnTo>
                    <a:pt x="42" y="78"/>
                  </a:lnTo>
                  <a:lnTo>
                    <a:pt x="42" y="84"/>
                  </a:lnTo>
                  <a:lnTo>
                    <a:pt x="48" y="84"/>
                  </a:lnTo>
                  <a:lnTo>
                    <a:pt x="42" y="78"/>
                  </a:lnTo>
                  <a:lnTo>
                    <a:pt x="42" y="72"/>
                  </a:lnTo>
                  <a:lnTo>
                    <a:pt x="42" y="60"/>
                  </a:lnTo>
                  <a:lnTo>
                    <a:pt x="36" y="54"/>
                  </a:lnTo>
                  <a:lnTo>
                    <a:pt x="36" y="48"/>
                  </a:lnTo>
                  <a:lnTo>
                    <a:pt x="42" y="42"/>
                  </a:lnTo>
                  <a:lnTo>
                    <a:pt x="42" y="36"/>
                  </a:lnTo>
                  <a:lnTo>
                    <a:pt x="48" y="30"/>
                  </a:lnTo>
                  <a:lnTo>
                    <a:pt x="48" y="24"/>
                  </a:lnTo>
                  <a:lnTo>
                    <a:pt x="54" y="30"/>
                  </a:lnTo>
                  <a:lnTo>
                    <a:pt x="60" y="36"/>
                  </a:lnTo>
                  <a:lnTo>
                    <a:pt x="60" y="42"/>
                  </a:lnTo>
                  <a:lnTo>
                    <a:pt x="66" y="54"/>
                  </a:lnTo>
                  <a:lnTo>
                    <a:pt x="66" y="60"/>
                  </a:lnTo>
                  <a:lnTo>
                    <a:pt x="66" y="54"/>
                  </a:lnTo>
                  <a:lnTo>
                    <a:pt x="66" y="42"/>
                  </a:lnTo>
                  <a:lnTo>
                    <a:pt x="60" y="30"/>
                  </a:lnTo>
                  <a:lnTo>
                    <a:pt x="60" y="24"/>
                  </a:lnTo>
                  <a:lnTo>
                    <a:pt x="54" y="18"/>
                  </a:lnTo>
                  <a:lnTo>
                    <a:pt x="60" y="18"/>
                  </a:lnTo>
                  <a:lnTo>
                    <a:pt x="60" y="12"/>
                  </a:lnTo>
                  <a:lnTo>
                    <a:pt x="66" y="6"/>
                  </a:lnTo>
                  <a:lnTo>
                    <a:pt x="66"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94" name="Freeform 980"/>
            <p:cNvSpPr>
              <a:spLocks/>
            </p:cNvSpPr>
            <p:nvPr/>
          </p:nvSpPr>
          <p:spPr bwMode="auto">
            <a:xfrm>
              <a:off x="4684" y="2073"/>
              <a:ext cx="95" cy="72"/>
            </a:xfrm>
            <a:custGeom>
              <a:avLst/>
              <a:gdLst>
                <a:gd name="T0" fmla="*/ 59 w 95"/>
                <a:gd name="T1" fmla="*/ 0 h 72"/>
                <a:gd name="T2" fmla="*/ 65 w 95"/>
                <a:gd name="T3" fmla="*/ 0 h 72"/>
                <a:gd name="T4" fmla="*/ 77 w 95"/>
                <a:gd name="T5" fmla="*/ 6 h 72"/>
                <a:gd name="T6" fmla="*/ 77 w 95"/>
                <a:gd name="T7" fmla="*/ 12 h 72"/>
                <a:gd name="T8" fmla="*/ 77 w 95"/>
                <a:gd name="T9" fmla="*/ 24 h 72"/>
                <a:gd name="T10" fmla="*/ 59 w 95"/>
                <a:gd name="T11" fmla="*/ 24 h 72"/>
                <a:gd name="T12" fmla="*/ 53 w 95"/>
                <a:gd name="T13" fmla="*/ 30 h 72"/>
                <a:gd name="T14" fmla="*/ 53 w 95"/>
                <a:gd name="T15" fmla="*/ 30 h 72"/>
                <a:gd name="T16" fmla="*/ 59 w 95"/>
                <a:gd name="T17" fmla="*/ 30 h 72"/>
                <a:gd name="T18" fmla="*/ 65 w 95"/>
                <a:gd name="T19" fmla="*/ 30 h 72"/>
                <a:gd name="T20" fmla="*/ 71 w 95"/>
                <a:gd name="T21" fmla="*/ 30 h 72"/>
                <a:gd name="T22" fmla="*/ 77 w 95"/>
                <a:gd name="T23" fmla="*/ 36 h 72"/>
                <a:gd name="T24" fmla="*/ 77 w 95"/>
                <a:gd name="T25" fmla="*/ 42 h 72"/>
                <a:gd name="T26" fmla="*/ 71 w 95"/>
                <a:gd name="T27" fmla="*/ 48 h 72"/>
                <a:gd name="T28" fmla="*/ 77 w 95"/>
                <a:gd name="T29" fmla="*/ 48 h 72"/>
                <a:gd name="T30" fmla="*/ 83 w 95"/>
                <a:gd name="T31" fmla="*/ 48 h 72"/>
                <a:gd name="T32" fmla="*/ 89 w 95"/>
                <a:gd name="T33" fmla="*/ 48 h 72"/>
                <a:gd name="T34" fmla="*/ 95 w 95"/>
                <a:gd name="T35" fmla="*/ 48 h 72"/>
                <a:gd name="T36" fmla="*/ 95 w 95"/>
                <a:gd name="T37" fmla="*/ 66 h 72"/>
                <a:gd name="T38" fmla="*/ 89 w 95"/>
                <a:gd name="T39" fmla="*/ 72 h 72"/>
                <a:gd name="T40" fmla="*/ 83 w 95"/>
                <a:gd name="T41" fmla="*/ 72 h 72"/>
                <a:gd name="T42" fmla="*/ 77 w 95"/>
                <a:gd name="T43" fmla="*/ 72 h 72"/>
                <a:gd name="T44" fmla="*/ 71 w 95"/>
                <a:gd name="T45" fmla="*/ 60 h 72"/>
                <a:gd name="T46" fmla="*/ 65 w 95"/>
                <a:gd name="T47" fmla="*/ 48 h 72"/>
                <a:gd name="T48" fmla="*/ 53 w 95"/>
                <a:gd name="T49" fmla="*/ 42 h 72"/>
                <a:gd name="T50" fmla="*/ 53 w 95"/>
                <a:gd name="T51" fmla="*/ 48 h 72"/>
                <a:gd name="T52" fmla="*/ 53 w 95"/>
                <a:gd name="T53" fmla="*/ 60 h 72"/>
                <a:gd name="T54" fmla="*/ 47 w 95"/>
                <a:gd name="T55" fmla="*/ 66 h 72"/>
                <a:gd name="T56" fmla="*/ 35 w 95"/>
                <a:gd name="T57" fmla="*/ 72 h 72"/>
                <a:gd name="T58" fmla="*/ 29 w 95"/>
                <a:gd name="T59" fmla="*/ 66 h 72"/>
                <a:gd name="T60" fmla="*/ 23 w 95"/>
                <a:gd name="T61" fmla="*/ 54 h 72"/>
                <a:gd name="T62" fmla="*/ 29 w 95"/>
                <a:gd name="T63" fmla="*/ 48 h 72"/>
                <a:gd name="T64" fmla="*/ 29 w 95"/>
                <a:gd name="T65" fmla="*/ 42 h 72"/>
                <a:gd name="T66" fmla="*/ 17 w 95"/>
                <a:gd name="T67" fmla="*/ 36 h 72"/>
                <a:gd name="T68" fmla="*/ 12 w 95"/>
                <a:gd name="T69" fmla="*/ 42 h 72"/>
                <a:gd name="T70" fmla="*/ 0 w 95"/>
                <a:gd name="T71" fmla="*/ 36 h 72"/>
                <a:gd name="T72" fmla="*/ 0 w 95"/>
                <a:gd name="T73" fmla="*/ 30 h 72"/>
                <a:gd name="T74" fmla="*/ 6 w 95"/>
                <a:gd name="T75" fmla="*/ 18 h 72"/>
                <a:gd name="T76" fmla="*/ 6 w 95"/>
                <a:gd name="T77" fmla="*/ 18 h 72"/>
                <a:gd name="T78" fmla="*/ 12 w 95"/>
                <a:gd name="T79" fmla="*/ 12 h 72"/>
                <a:gd name="T80" fmla="*/ 17 w 95"/>
                <a:gd name="T81" fmla="*/ 12 h 72"/>
                <a:gd name="T82" fmla="*/ 23 w 95"/>
                <a:gd name="T83" fmla="*/ 0 h 72"/>
                <a:gd name="T84" fmla="*/ 29 w 95"/>
                <a:gd name="T85" fmla="*/ 0 h 72"/>
                <a:gd name="T86" fmla="*/ 41 w 95"/>
                <a:gd name="T87" fmla="*/ 6 h 72"/>
                <a:gd name="T88" fmla="*/ 41 w 95"/>
                <a:gd name="T89" fmla="*/ 18 h 72"/>
                <a:gd name="T90" fmla="*/ 47 w 95"/>
                <a:gd name="T91" fmla="*/ 24 h 72"/>
                <a:gd name="T92" fmla="*/ 47 w 95"/>
                <a:gd name="T93" fmla="*/ 30 h 72"/>
                <a:gd name="T94" fmla="*/ 53 w 95"/>
                <a:gd name="T95" fmla="*/ 24 h 72"/>
                <a:gd name="T96" fmla="*/ 53 w 95"/>
                <a:gd name="T97" fmla="*/ 18 h 72"/>
                <a:gd name="T98" fmla="*/ 53 w 95"/>
                <a:gd name="T99" fmla="*/ 6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72"/>
                <a:gd name="T152" fmla="*/ 95 w 95"/>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72">
                  <a:moveTo>
                    <a:pt x="53" y="6"/>
                  </a:moveTo>
                  <a:lnTo>
                    <a:pt x="53" y="6"/>
                  </a:lnTo>
                  <a:lnTo>
                    <a:pt x="59" y="0"/>
                  </a:lnTo>
                  <a:lnTo>
                    <a:pt x="65" y="0"/>
                  </a:lnTo>
                  <a:lnTo>
                    <a:pt x="71" y="0"/>
                  </a:lnTo>
                  <a:lnTo>
                    <a:pt x="71" y="6"/>
                  </a:lnTo>
                  <a:lnTo>
                    <a:pt x="77" y="6"/>
                  </a:lnTo>
                  <a:lnTo>
                    <a:pt x="77" y="12"/>
                  </a:lnTo>
                  <a:lnTo>
                    <a:pt x="77" y="18"/>
                  </a:lnTo>
                  <a:lnTo>
                    <a:pt x="77" y="24"/>
                  </a:lnTo>
                  <a:lnTo>
                    <a:pt x="71" y="24"/>
                  </a:lnTo>
                  <a:lnTo>
                    <a:pt x="59" y="24"/>
                  </a:lnTo>
                  <a:lnTo>
                    <a:pt x="59" y="30"/>
                  </a:lnTo>
                  <a:lnTo>
                    <a:pt x="53" y="30"/>
                  </a:lnTo>
                  <a:lnTo>
                    <a:pt x="53" y="36"/>
                  </a:lnTo>
                  <a:lnTo>
                    <a:pt x="59" y="30"/>
                  </a:lnTo>
                  <a:lnTo>
                    <a:pt x="65" y="30"/>
                  </a:lnTo>
                  <a:lnTo>
                    <a:pt x="71" y="30"/>
                  </a:lnTo>
                  <a:lnTo>
                    <a:pt x="71" y="36"/>
                  </a:lnTo>
                  <a:lnTo>
                    <a:pt x="77" y="36"/>
                  </a:lnTo>
                  <a:lnTo>
                    <a:pt x="77" y="42"/>
                  </a:lnTo>
                  <a:lnTo>
                    <a:pt x="71" y="42"/>
                  </a:lnTo>
                  <a:lnTo>
                    <a:pt x="71" y="48"/>
                  </a:lnTo>
                  <a:lnTo>
                    <a:pt x="77" y="48"/>
                  </a:lnTo>
                  <a:lnTo>
                    <a:pt x="83" y="48"/>
                  </a:lnTo>
                  <a:lnTo>
                    <a:pt x="89" y="48"/>
                  </a:lnTo>
                  <a:lnTo>
                    <a:pt x="95" y="48"/>
                  </a:lnTo>
                  <a:lnTo>
                    <a:pt x="95" y="54"/>
                  </a:lnTo>
                  <a:lnTo>
                    <a:pt x="95" y="60"/>
                  </a:lnTo>
                  <a:lnTo>
                    <a:pt x="95" y="66"/>
                  </a:lnTo>
                  <a:lnTo>
                    <a:pt x="95" y="72"/>
                  </a:lnTo>
                  <a:lnTo>
                    <a:pt x="89" y="72"/>
                  </a:lnTo>
                  <a:lnTo>
                    <a:pt x="83" y="72"/>
                  </a:lnTo>
                  <a:lnTo>
                    <a:pt x="77" y="72"/>
                  </a:lnTo>
                  <a:lnTo>
                    <a:pt x="71" y="66"/>
                  </a:lnTo>
                  <a:lnTo>
                    <a:pt x="71" y="60"/>
                  </a:lnTo>
                  <a:lnTo>
                    <a:pt x="71" y="54"/>
                  </a:lnTo>
                  <a:lnTo>
                    <a:pt x="65" y="48"/>
                  </a:lnTo>
                  <a:lnTo>
                    <a:pt x="59" y="48"/>
                  </a:lnTo>
                  <a:lnTo>
                    <a:pt x="53" y="48"/>
                  </a:lnTo>
                  <a:lnTo>
                    <a:pt x="53" y="42"/>
                  </a:lnTo>
                  <a:lnTo>
                    <a:pt x="53" y="48"/>
                  </a:lnTo>
                  <a:lnTo>
                    <a:pt x="53" y="54"/>
                  </a:lnTo>
                  <a:lnTo>
                    <a:pt x="53" y="60"/>
                  </a:lnTo>
                  <a:lnTo>
                    <a:pt x="53" y="66"/>
                  </a:lnTo>
                  <a:lnTo>
                    <a:pt x="47" y="66"/>
                  </a:lnTo>
                  <a:lnTo>
                    <a:pt x="41" y="72"/>
                  </a:lnTo>
                  <a:lnTo>
                    <a:pt x="35" y="72"/>
                  </a:lnTo>
                  <a:lnTo>
                    <a:pt x="29" y="66"/>
                  </a:lnTo>
                  <a:lnTo>
                    <a:pt x="23" y="60"/>
                  </a:lnTo>
                  <a:lnTo>
                    <a:pt x="23" y="54"/>
                  </a:lnTo>
                  <a:lnTo>
                    <a:pt x="23" y="48"/>
                  </a:lnTo>
                  <a:lnTo>
                    <a:pt x="29" y="48"/>
                  </a:lnTo>
                  <a:lnTo>
                    <a:pt x="29" y="42"/>
                  </a:lnTo>
                  <a:lnTo>
                    <a:pt x="23" y="42"/>
                  </a:lnTo>
                  <a:lnTo>
                    <a:pt x="23" y="36"/>
                  </a:lnTo>
                  <a:lnTo>
                    <a:pt x="17" y="36"/>
                  </a:lnTo>
                  <a:lnTo>
                    <a:pt x="17" y="42"/>
                  </a:lnTo>
                  <a:lnTo>
                    <a:pt x="12" y="42"/>
                  </a:lnTo>
                  <a:lnTo>
                    <a:pt x="6" y="42"/>
                  </a:lnTo>
                  <a:lnTo>
                    <a:pt x="0" y="36"/>
                  </a:lnTo>
                  <a:lnTo>
                    <a:pt x="0" y="30"/>
                  </a:lnTo>
                  <a:lnTo>
                    <a:pt x="0" y="24"/>
                  </a:lnTo>
                  <a:lnTo>
                    <a:pt x="6" y="18"/>
                  </a:lnTo>
                  <a:lnTo>
                    <a:pt x="12" y="18"/>
                  </a:lnTo>
                  <a:lnTo>
                    <a:pt x="12" y="12"/>
                  </a:lnTo>
                  <a:lnTo>
                    <a:pt x="17" y="12"/>
                  </a:lnTo>
                  <a:lnTo>
                    <a:pt x="17" y="6"/>
                  </a:lnTo>
                  <a:lnTo>
                    <a:pt x="17" y="0"/>
                  </a:lnTo>
                  <a:lnTo>
                    <a:pt x="23" y="0"/>
                  </a:lnTo>
                  <a:lnTo>
                    <a:pt x="29" y="0"/>
                  </a:lnTo>
                  <a:lnTo>
                    <a:pt x="35" y="0"/>
                  </a:lnTo>
                  <a:lnTo>
                    <a:pt x="41" y="0"/>
                  </a:lnTo>
                  <a:lnTo>
                    <a:pt x="41" y="6"/>
                  </a:lnTo>
                  <a:lnTo>
                    <a:pt x="41" y="12"/>
                  </a:lnTo>
                  <a:lnTo>
                    <a:pt x="35" y="18"/>
                  </a:lnTo>
                  <a:lnTo>
                    <a:pt x="41" y="18"/>
                  </a:lnTo>
                  <a:lnTo>
                    <a:pt x="47" y="18"/>
                  </a:lnTo>
                  <a:lnTo>
                    <a:pt x="47" y="24"/>
                  </a:lnTo>
                  <a:lnTo>
                    <a:pt x="47" y="30"/>
                  </a:lnTo>
                  <a:lnTo>
                    <a:pt x="47" y="24"/>
                  </a:lnTo>
                  <a:lnTo>
                    <a:pt x="53" y="24"/>
                  </a:lnTo>
                  <a:lnTo>
                    <a:pt x="53" y="18"/>
                  </a:lnTo>
                  <a:lnTo>
                    <a:pt x="53" y="12"/>
                  </a:lnTo>
                  <a:lnTo>
                    <a:pt x="53" y="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95" name="Freeform 981"/>
            <p:cNvSpPr>
              <a:spLocks/>
            </p:cNvSpPr>
            <p:nvPr/>
          </p:nvSpPr>
          <p:spPr bwMode="auto">
            <a:xfrm>
              <a:off x="4600" y="2001"/>
              <a:ext cx="96" cy="90"/>
            </a:xfrm>
            <a:custGeom>
              <a:avLst/>
              <a:gdLst>
                <a:gd name="T0" fmla="*/ 90 w 96"/>
                <a:gd name="T1" fmla="*/ 90 h 90"/>
                <a:gd name="T2" fmla="*/ 84 w 96"/>
                <a:gd name="T3" fmla="*/ 84 h 90"/>
                <a:gd name="T4" fmla="*/ 78 w 96"/>
                <a:gd name="T5" fmla="*/ 84 h 90"/>
                <a:gd name="T6" fmla="*/ 66 w 96"/>
                <a:gd name="T7" fmla="*/ 84 h 90"/>
                <a:gd name="T8" fmla="*/ 54 w 96"/>
                <a:gd name="T9" fmla="*/ 84 h 90"/>
                <a:gd name="T10" fmla="*/ 48 w 96"/>
                <a:gd name="T11" fmla="*/ 84 h 90"/>
                <a:gd name="T12" fmla="*/ 54 w 96"/>
                <a:gd name="T13" fmla="*/ 78 h 90"/>
                <a:gd name="T14" fmla="*/ 60 w 96"/>
                <a:gd name="T15" fmla="*/ 78 h 90"/>
                <a:gd name="T16" fmla="*/ 72 w 96"/>
                <a:gd name="T17" fmla="*/ 78 h 90"/>
                <a:gd name="T18" fmla="*/ 72 w 96"/>
                <a:gd name="T19" fmla="*/ 72 h 90"/>
                <a:gd name="T20" fmla="*/ 60 w 96"/>
                <a:gd name="T21" fmla="*/ 60 h 90"/>
                <a:gd name="T22" fmla="*/ 48 w 96"/>
                <a:gd name="T23" fmla="*/ 66 h 90"/>
                <a:gd name="T24" fmla="*/ 30 w 96"/>
                <a:gd name="T25" fmla="*/ 66 h 90"/>
                <a:gd name="T26" fmla="*/ 18 w 96"/>
                <a:gd name="T27" fmla="*/ 60 h 90"/>
                <a:gd name="T28" fmla="*/ 24 w 96"/>
                <a:gd name="T29" fmla="*/ 60 h 90"/>
                <a:gd name="T30" fmla="*/ 36 w 96"/>
                <a:gd name="T31" fmla="*/ 60 h 90"/>
                <a:gd name="T32" fmla="*/ 48 w 96"/>
                <a:gd name="T33" fmla="*/ 54 h 90"/>
                <a:gd name="T34" fmla="*/ 48 w 96"/>
                <a:gd name="T35" fmla="*/ 48 h 90"/>
                <a:gd name="T36" fmla="*/ 36 w 96"/>
                <a:gd name="T37" fmla="*/ 42 h 90"/>
                <a:gd name="T38" fmla="*/ 24 w 96"/>
                <a:gd name="T39" fmla="*/ 42 h 90"/>
                <a:gd name="T40" fmla="*/ 6 w 96"/>
                <a:gd name="T41" fmla="*/ 42 h 90"/>
                <a:gd name="T42" fmla="*/ 0 w 96"/>
                <a:gd name="T43" fmla="*/ 36 h 90"/>
                <a:gd name="T44" fmla="*/ 6 w 96"/>
                <a:gd name="T45" fmla="*/ 36 h 90"/>
                <a:gd name="T46" fmla="*/ 12 w 96"/>
                <a:gd name="T47" fmla="*/ 36 h 90"/>
                <a:gd name="T48" fmla="*/ 24 w 96"/>
                <a:gd name="T49" fmla="*/ 36 h 90"/>
                <a:gd name="T50" fmla="*/ 30 w 96"/>
                <a:gd name="T51" fmla="*/ 30 h 90"/>
                <a:gd name="T52" fmla="*/ 18 w 96"/>
                <a:gd name="T53" fmla="*/ 18 h 90"/>
                <a:gd name="T54" fmla="*/ 6 w 96"/>
                <a:gd name="T55" fmla="*/ 6 h 90"/>
                <a:gd name="T56" fmla="*/ 0 w 96"/>
                <a:gd name="T57" fmla="*/ 0 h 90"/>
                <a:gd name="T58" fmla="*/ 6 w 96"/>
                <a:gd name="T59" fmla="*/ 6 h 90"/>
                <a:gd name="T60" fmla="*/ 18 w 96"/>
                <a:gd name="T61" fmla="*/ 18 h 90"/>
                <a:gd name="T62" fmla="*/ 30 w 96"/>
                <a:gd name="T63" fmla="*/ 30 h 90"/>
                <a:gd name="T64" fmla="*/ 36 w 96"/>
                <a:gd name="T65" fmla="*/ 18 h 90"/>
                <a:gd name="T66" fmla="*/ 36 w 96"/>
                <a:gd name="T67" fmla="*/ 6 h 90"/>
                <a:gd name="T68" fmla="*/ 42 w 96"/>
                <a:gd name="T69" fmla="*/ 6 h 90"/>
                <a:gd name="T70" fmla="*/ 42 w 96"/>
                <a:gd name="T71" fmla="*/ 30 h 90"/>
                <a:gd name="T72" fmla="*/ 54 w 96"/>
                <a:gd name="T73" fmla="*/ 42 h 90"/>
                <a:gd name="T74" fmla="*/ 60 w 96"/>
                <a:gd name="T75" fmla="*/ 48 h 90"/>
                <a:gd name="T76" fmla="*/ 66 w 96"/>
                <a:gd name="T77" fmla="*/ 30 h 90"/>
                <a:gd name="T78" fmla="*/ 66 w 96"/>
                <a:gd name="T79" fmla="*/ 24 h 90"/>
                <a:gd name="T80" fmla="*/ 72 w 96"/>
                <a:gd name="T81" fmla="*/ 42 h 90"/>
                <a:gd name="T82" fmla="*/ 72 w 96"/>
                <a:gd name="T83" fmla="*/ 60 h 90"/>
                <a:gd name="T84" fmla="*/ 84 w 96"/>
                <a:gd name="T85" fmla="*/ 72 h 90"/>
                <a:gd name="T86" fmla="*/ 90 w 96"/>
                <a:gd name="T87" fmla="*/ 66 h 90"/>
                <a:gd name="T88" fmla="*/ 90 w 96"/>
                <a:gd name="T89" fmla="*/ 60 h 90"/>
                <a:gd name="T90" fmla="*/ 90 w 96"/>
                <a:gd name="T91" fmla="*/ 66 h 90"/>
                <a:gd name="T92" fmla="*/ 90 w 96"/>
                <a:gd name="T93" fmla="*/ 78 h 90"/>
                <a:gd name="T94" fmla="*/ 90 w 96"/>
                <a:gd name="T95" fmla="*/ 84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
                <a:gd name="T145" fmla="*/ 0 h 90"/>
                <a:gd name="T146" fmla="*/ 96 w 96"/>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 h="90">
                  <a:moveTo>
                    <a:pt x="96" y="90"/>
                  </a:moveTo>
                  <a:lnTo>
                    <a:pt x="90" y="90"/>
                  </a:lnTo>
                  <a:lnTo>
                    <a:pt x="84" y="84"/>
                  </a:lnTo>
                  <a:lnTo>
                    <a:pt x="78" y="84"/>
                  </a:lnTo>
                  <a:lnTo>
                    <a:pt x="72" y="84"/>
                  </a:lnTo>
                  <a:lnTo>
                    <a:pt x="66" y="84"/>
                  </a:lnTo>
                  <a:lnTo>
                    <a:pt x="60" y="84"/>
                  </a:lnTo>
                  <a:lnTo>
                    <a:pt x="54" y="84"/>
                  </a:lnTo>
                  <a:lnTo>
                    <a:pt x="48" y="84"/>
                  </a:lnTo>
                  <a:lnTo>
                    <a:pt x="48" y="78"/>
                  </a:lnTo>
                  <a:lnTo>
                    <a:pt x="54" y="78"/>
                  </a:lnTo>
                  <a:lnTo>
                    <a:pt x="60" y="78"/>
                  </a:lnTo>
                  <a:lnTo>
                    <a:pt x="66" y="78"/>
                  </a:lnTo>
                  <a:lnTo>
                    <a:pt x="72" y="78"/>
                  </a:lnTo>
                  <a:lnTo>
                    <a:pt x="72" y="72"/>
                  </a:lnTo>
                  <a:lnTo>
                    <a:pt x="66" y="66"/>
                  </a:lnTo>
                  <a:lnTo>
                    <a:pt x="60" y="66"/>
                  </a:lnTo>
                  <a:lnTo>
                    <a:pt x="60" y="60"/>
                  </a:lnTo>
                  <a:lnTo>
                    <a:pt x="54" y="60"/>
                  </a:lnTo>
                  <a:lnTo>
                    <a:pt x="48" y="66"/>
                  </a:lnTo>
                  <a:lnTo>
                    <a:pt x="42" y="66"/>
                  </a:lnTo>
                  <a:lnTo>
                    <a:pt x="36" y="66"/>
                  </a:lnTo>
                  <a:lnTo>
                    <a:pt x="30" y="66"/>
                  </a:lnTo>
                  <a:lnTo>
                    <a:pt x="24" y="66"/>
                  </a:lnTo>
                  <a:lnTo>
                    <a:pt x="24" y="60"/>
                  </a:lnTo>
                  <a:lnTo>
                    <a:pt x="18" y="60"/>
                  </a:lnTo>
                  <a:lnTo>
                    <a:pt x="24" y="54"/>
                  </a:lnTo>
                  <a:lnTo>
                    <a:pt x="24" y="60"/>
                  </a:lnTo>
                  <a:lnTo>
                    <a:pt x="30" y="60"/>
                  </a:lnTo>
                  <a:lnTo>
                    <a:pt x="36" y="60"/>
                  </a:lnTo>
                  <a:lnTo>
                    <a:pt x="42" y="60"/>
                  </a:lnTo>
                  <a:lnTo>
                    <a:pt x="48" y="54"/>
                  </a:lnTo>
                  <a:lnTo>
                    <a:pt x="54" y="54"/>
                  </a:lnTo>
                  <a:lnTo>
                    <a:pt x="48" y="48"/>
                  </a:lnTo>
                  <a:lnTo>
                    <a:pt x="42" y="42"/>
                  </a:lnTo>
                  <a:lnTo>
                    <a:pt x="36" y="42"/>
                  </a:lnTo>
                  <a:lnTo>
                    <a:pt x="30" y="42"/>
                  </a:lnTo>
                  <a:lnTo>
                    <a:pt x="24" y="42"/>
                  </a:lnTo>
                  <a:lnTo>
                    <a:pt x="18" y="42"/>
                  </a:lnTo>
                  <a:lnTo>
                    <a:pt x="12" y="42"/>
                  </a:lnTo>
                  <a:lnTo>
                    <a:pt x="6" y="42"/>
                  </a:lnTo>
                  <a:lnTo>
                    <a:pt x="6" y="36"/>
                  </a:lnTo>
                  <a:lnTo>
                    <a:pt x="0" y="36"/>
                  </a:lnTo>
                  <a:lnTo>
                    <a:pt x="6" y="36"/>
                  </a:lnTo>
                  <a:lnTo>
                    <a:pt x="12" y="36"/>
                  </a:lnTo>
                  <a:lnTo>
                    <a:pt x="18" y="36"/>
                  </a:lnTo>
                  <a:lnTo>
                    <a:pt x="24" y="36"/>
                  </a:lnTo>
                  <a:lnTo>
                    <a:pt x="30" y="36"/>
                  </a:lnTo>
                  <a:lnTo>
                    <a:pt x="30" y="30"/>
                  </a:lnTo>
                  <a:lnTo>
                    <a:pt x="24" y="30"/>
                  </a:lnTo>
                  <a:lnTo>
                    <a:pt x="18" y="24"/>
                  </a:lnTo>
                  <a:lnTo>
                    <a:pt x="18" y="18"/>
                  </a:lnTo>
                  <a:lnTo>
                    <a:pt x="12" y="18"/>
                  </a:lnTo>
                  <a:lnTo>
                    <a:pt x="6" y="12"/>
                  </a:lnTo>
                  <a:lnTo>
                    <a:pt x="6" y="6"/>
                  </a:lnTo>
                  <a:lnTo>
                    <a:pt x="0" y="0"/>
                  </a:lnTo>
                  <a:lnTo>
                    <a:pt x="6" y="0"/>
                  </a:lnTo>
                  <a:lnTo>
                    <a:pt x="6" y="6"/>
                  </a:lnTo>
                  <a:lnTo>
                    <a:pt x="12" y="6"/>
                  </a:lnTo>
                  <a:lnTo>
                    <a:pt x="12" y="12"/>
                  </a:lnTo>
                  <a:lnTo>
                    <a:pt x="18" y="18"/>
                  </a:lnTo>
                  <a:lnTo>
                    <a:pt x="24" y="24"/>
                  </a:lnTo>
                  <a:lnTo>
                    <a:pt x="30" y="24"/>
                  </a:lnTo>
                  <a:lnTo>
                    <a:pt x="30" y="30"/>
                  </a:lnTo>
                  <a:lnTo>
                    <a:pt x="36" y="30"/>
                  </a:lnTo>
                  <a:lnTo>
                    <a:pt x="36" y="24"/>
                  </a:lnTo>
                  <a:lnTo>
                    <a:pt x="36" y="18"/>
                  </a:lnTo>
                  <a:lnTo>
                    <a:pt x="36" y="12"/>
                  </a:lnTo>
                  <a:lnTo>
                    <a:pt x="36" y="6"/>
                  </a:lnTo>
                  <a:lnTo>
                    <a:pt x="42" y="6"/>
                  </a:lnTo>
                  <a:lnTo>
                    <a:pt x="42" y="18"/>
                  </a:lnTo>
                  <a:lnTo>
                    <a:pt x="42" y="24"/>
                  </a:lnTo>
                  <a:lnTo>
                    <a:pt x="42" y="30"/>
                  </a:lnTo>
                  <a:lnTo>
                    <a:pt x="42" y="36"/>
                  </a:lnTo>
                  <a:lnTo>
                    <a:pt x="48" y="36"/>
                  </a:lnTo>
                  <a:lnTo>
                    <a:pt x="54" y="42"/>
                  </a:lnTo>
                  <a:lnTo>
                    <a:pt x="54" y="48"/>
                  </a:lnTo>
                  <a:lnTo>
                    <a:pt x="60" y="48"/>
                  </a:lnTo>
                  <a:lnTo>
                    <a:pt x="66" y="42"/>
                  </a:lnTo>
                  <a:lnTo>
                    <a:pt x="66" y="36"/>
                  </a:lnTo>
                  <a:lnTo>
                    <a:pt x="66" y="30"/>
                  </a:lnTo>
                  <a:lnTo>
                    <a:pt x="66" y="24"/>
                  </a:lnTo>
                  <a:lnTo>
                    <a:pt x="72" y="24"/>
                  </a:lnTo>
                  <a:lnTo>
                    <a:pt x="72" y="36"/>
                  </a:lnTo>
                  <a:lnTo>
                    <a:pt x="72" y="42"/>
                  </a:lnTo>
                  <a:lnTo>
                    <a:pt x="72" y="48"/>
                  </a:lnTo>
                  <a:lnTo>
                    <a:pt x="66" y="54"/>
                  </a:lnTo>
                  <a:lnTo>
                    <a:pt x="72" y="60"/>
                  </a:lnTo>
                  <a:lnTo>
                    <a:pt x="78" y="66"/>
                  </a:lnTo>
                  <a:lnTo>
                    <a:pt x="84" y="72"/>
                  </a:lnTo>
                  <a:lnTo>
                    <a:pt x="84" y="66"/>
                  </a:lnTo>
                  <a:lnTo>
                    <a:pt x="90" y="66"/>
                  </a:lnTo>
                  <a:lnTo>
                    <a:pt x="90" y="60"/>
                  </a:lnTo>
                  <a:lnTo>
                    <a:pt x="96" y="60"/>
                  </a:lnTo>
                  <a:lnTo>
                    <a:pt x="90" y="66"/>
                  </a:lnTo>
                  <a:lnTo>
                    <a:pt x="90" y="72"/>
                  </a:lnTo>
                  <a:lnTo>
                    <a:pt x="90" y="78"/>
                  </a:lnTo>
                  <a:lnTo>
                    <a:pt x="90" y="84"/>
                  </a:lnTo>
                  <a:lnTo>
                    <a:pt x="96" y="9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96" name="Freeform 982"/>
            <p:cNvSpPr>
              <a:spLocks/>
            </p:cNvSpPr>
            <p:nvPr/>
          </p:nvSpPr>
          <p:spPr bwMode="auto">
            <a:xfrm>
              <a:off x="4719" y="1977"/>
              <a:ext cx="78" cy="102"/>
            </a:xfrm>
            <a:custGeom>
              <a:avLst/>
              <a:gdLst>
                <a:gd name="T0" fmla="*/ 18 w 78"/>
                <a:gd name="T1" fmla="*/ 102 h 102"/>
                <a:gd name="T2" fmla="*/ 12 w 78"/>
                <a:gd name="T3" fmla="*/ 90 h 102"/>
                <a:gd name="T4" fmla="*/ 6 w 78"/>
                <a:gd name="T5" fmla="*/ 84 h 102"/>
                <a:gd name="T6" fmla="*/ 0 w 78"/>
                <a:gd name="T7" fmla="*/ 72 h 102"/>
                <a:gd name="T8" fmla="*/ 6 w 78"/>
                <a:gd name="T9" fmla="*/ 60 h 102"/>
                <a:gd name="T10" fmla="*/ 6 w 78"/>
                <a:gd name="T11" fmla="*/ 60 h 102"/>
                <a:gd name="T12" fmla="*/ 6 w 78"/>
                <a:gd name="T13" fmla="*/ 72 h 102"/>
                <a:gd name="T14" fmla="*/ 12 w 78"/>
                <a:gd name="T15" fmla="*/ 90 h 102"/>
                <a:gd name="T16" fmla="*/ 24 w 78"/>
                <a:gd name="T17" fmla="*/ 90 h 102"/>
                <a:gd name="T18" fmla="*/ 24 w 78"/>
                <a:gd name="T19" fmla="*/ 90 h 102"/>
                <a:gd name="T20" fmla="*/ 24 w 78"/>
                <a:gd name="T21" fmla="*/ 78 h 102"/>
                <a:gd name="T22" fmla="*/ 18 w 78"/>
                <a:gd name="T23" fmla="*/ 54 h 102"/>
                <a:gd name="T24" fmla="*/ 18 w 78"/>
                <a:gd name="T25" fmla="*/ 48 h 102"/>
                <a:gd name="T26" fmla="*/ 24 w 78"/>
                <a:gd name="T27" fmla="*/ 42 h 102"/>
                <a:gd name="T28" fmla="*/ 24 w 78"/>
                <a:gd name="T29" fmla="*/ 54 h 102"/>
                <a:gd name="T30" fmla="*/ 24 w 78"/>
                <a:gd name="T31" fmla="*/ 72 h 102"/>
                <a:gd name="T32" fmla="*/ 30 w 78"/>
                <a:gd name="T33" fmla="*/ 72 h 102"/>
                <a:gd name="T34" fmla="*/ 36 w 78"/>
                <a:gd name="T35" fmla="*/ 60 h 102"/>
                <a:gd name="T36" fmla="*/ 36 w 78"/>
                <a:gd name="T37" fmla="*/ 48 h 102"/>
                <a:gd name="T38" fmla="*/ 36 w 78"/>
                <a:gd name="T39" fmla="*/ 24 h 102"/>
                <a:gd name="T40" fmla="*/ 42 w 78"/>
                <a:gd name="T41" fmla="*/ 12 h 102"/>
                <a:gd name="T42" fmla="*/ 42 w 78"/>
                <a:gd name="T43" fmla="*/ 12 h 102"/>
                <a:gd name="T44" fmla="*/ 42 w 78"/>
                <a:gd name="T45" fmla="*/ 24 h 102"/>
                <a:gd name="T46" fmla="*/ 42 w 78"/>
                <a:gd name="T47" fmla="*/ 42 h 102"/>
                <a:gd name="T48" fmla="*/ 48 w 78"/>
                <a:gd name="T49" fmla="*/ 42 h 102"/>
                <a:gd name="T50" fmla="*/ 54 w 78"/>
                <a:gd name="T51" fmla="*/ 30 h 102"/>
                <a:gd name="T52" fmla="*/ 54 w 78"/>
                <a:gd name="T53" fmla="*/ 18 h 102"/>
                <a:gd name="T54" fmla="*/ 60 w 78"/>
                <a:gd name="T55" fmla="*/ 6 h 102"/>
                <a:gd name="T56" fmla="*/ 66 w 78"/>
                <a:gd name="T57" fmla="*/ 0 h 102"/>
                <a:gd name="T58" fmla="*/ 72 w 78"/>
                <a:gd name="T59" fmla="*/ 0 h 102"/>
                <a:gd name="T60" fmla="*/ 66 w 78"/>
                <a:gd name="T61" fmla="*/ 12 h 102"/>
                <a:gd name="T62" fmla="*/ 54 w 78"/>
                <a:gd name="T63" fmla="*/ 24 h 102"/>
                <a:gd name="T64" fmla="*/ 54 w 78"/>
                <a:gd name="T65" fmla="*/ 36 h 102"/>
                <a:gd name="T66" fmla="*/ 48 w 78"/>
                <a:gd name="T67" fmla="*/ 48 h 102"/>
                <a:gd name="T68" fmla="*/ 54 w 78"/>
                <a:gd name="T69" fmla="*/ 48 h 102"/>
                <a:gd name="T70" fmla="*/ 60 w 78"/>
                <a:gd name="T71" fmla="*/ 48 h 102"/>
                <a:gd name="T72" fmla="*/ 66 w 78"/>
                <a:gd name="T73" fmla="*/ 42 h 102"/>
                <a:gd name="T74" fmla="*/ 72 w 78"/>
                <a:gd name="T75" fmla="*/ 36 h 102"/>
                <a:gd name="T76" fmla="*/ 78 w 78"/>
                <a:gd name="T77" fmla="*/ 36 h 102"/>
                <a:gd name="T78" fmla="*/ 78 w 78"/>
                <a:gd name="T79" fmla="*/ 36 h 102"/>
                <a:gd name="T80" fmla="*/ 72 w 78"/>
                <a:gd name="T81" fmla="*/ 42 h 102"/>
                <a:gd name="T82" fmla="*/ 66 w 78"/>
                <a:gd name="T83" fmla="*/ 48 h 102"/>
                <a:gd name="T84" fmla="*/ 60 w 78"/>
                <a:gd name="T85" fmla="*/ 54 h 102"/>
                <a:gd name="T86" fmla="*/ 48 w 78"/>
                <a:gd name="T87" fmla="*/ 54 h 102"/>
                <a:gd name="T88" fmla="*/ 42 w 78"/>
                <a:gd name="T89" fmla="*/ 60 h 102"/>
                <a:gd name="T90" fmla="*/ 36 w 78"/>
                <a:gd name="T91" fmla="*/ 78 h 102"/>
                <a:gd name="T92" fmla="*/ 36 w 78"/>
                <a:gd name="T93" fmla="*/ 84 h 102"/>
                <a:gd name="T94" fmla="*/ 48 w 78"/>
                <a:gd name="T95" fmla="*/ 84 h 102"/>
                <a:gd name="T96" fmla="*/ 54 w 78"/>
                <a:gd name="T97" fmla="*/ 84 h 102"/>
                <a:gd name="T98" fmla="*/ 60 w 78"/>
                <a:gd name="T99" fmla="*/ 78 h 102"/>
                <a:gd name="T100" fmla="*/ 66 w 78"/>
                <a:gd name="T101" fmla="*/ 72 h 102"/>
                <a:gd name="T102" fmla="*/ 66 w 78"/>
                <a:gd name="T103" fmla="*/ 72 h 102"/>
                <a:gd name="T104" fmla="*/ 66 w 78"/>
                <a:gd name="T105" fmla="*/ 78 h 102"/>
                <a:gd name="T106" fmla="*/ 54 w 78"/>
                <a:gd name="T107" fmla="*/ 84 h 102"/>
                <a:gd name="T108" fmla="*/ 48 w 78"/>
                <a:gd name="T109" fmla="*/ 90 h 102"/>
                <a:gd name="T110" fmla="*/ 36 w 78"/>
                <a:gd name="T111" fmla="*/ 90 h 102"/>
                <a:gd name="T112" fmla="*/ 30 w 78"/>
                <a:gd name="T113" fmla="*/ 90 h 102"/>
                <a:gd name="T114" fmla="*/ 30 w 78"/>
                <a:gd name="T115" fmla="*/ 96 h 102"/>
                <a:gd name="T116" fmla="*/ 24 w 78"/>
                <a:gd name="T117" fmla="*/ 96 h 102"/>
                <a:gd name="T118" fmla="*/ 18 w 78"/>
                <a:gd name="T119" fmla="*/ 102 h 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
                <a:gd name="T181" fmla="*/ 0 h 102"/>
                <a:gd name="T182" fmla="*/ 78 w 78"/>
                <a:gd name="T183" fmla="*/ 102 h 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 h="102">
                  <a:moveTo>
                    <a:pt x="18" y="102"/>
                  </a:moveTo>
                  <a:lnTo>
                    <a:pt x="18" y="102"/>
                  </a:lnTo>
                  <a:lnTo>
                    <a:pt x="12" y="96"/>
                  </a:lnTo>
                  <a:lnTo>
                    <a:pt x="12" y="90"/>
                  </a:lnTo>
                  <a:lnTo>
                    <a:pt x="6" y="90"/>
                  </a:lnTo>
                  <a:lnTo>
                    <a:pt x="6" y="84"/>
                  </a:lnTo>
                  <a:lnTo>
                    <a:pt x="0" y="78"/>
                  </a:lnTo>
                  <a:lnTo>
                    <a:pt x="0" y="72"/>
                  </a:lnTo>
                  <a:lnTo>
                    <a:pt x="0" y="66"/>
                  </a:lnTo>
                  <a:lnTo>
                    <a:pt x="6" y="60"/>
                  </a:lnTo>
                  <a:lnTo>
                    <a:pt x="6" y="66"/>
                  </a:lnTo>
                  <a:lnTo>
                    <a:pt x="6" y="72"/>
                  </a:lnTo>
                  <a:lnTo>
                    <a:pt x="12" y="84"/>
                  </a:lnTo>
                  <a:lnTo>
                    <a:pt x="12" y="90"/>
                  </a:lnTo>
                  <a:lnTo>
                    <a:pt x="18" y="96"/>
                  </a:lnTo>
                  <a:lnTo>
                    <a:pt x="24" y="90"/>
                  </a:lnTo>
                  <a:lnTo>
                    <a:pt x="24" y="84"/>
                  </a:lnTo>
                  <a:lnTo>
                    <a:pt x="24" y="78"/>
                  </a:lnTo>
                  <a:lnTo>
                    <a:pt x="18" y="66"/>
                  </a:lnTo>
                  <a:lnTo>
                    <a:pt x="18" y="54"/>
                  </a:lnTo>
                  <a:lnTo>
                    <a:pt x="18" y="48"/>
                  </a:lnTo>
                  <a:lnTo>
                    <a:pt x="18" y="42"/>
                  </a:lnTo>
                  <a:lnTo>
                    <a:pt x="24" y="42"/>
                  </a:lnTo>
                  <a:lnTo>
                    <a:pt x="24" y="48"/>
                  </a:lnTo>
                  <a:lnTo>
                    <a:pt x="24" y="54"/>
                  </a:lnTo>
                  <a:lnTo>
                    <a:pt x="24" y="66"/>
                  </a:lnTo>
                  <a:lnTo>
                    <a:pt x="24" y="72"/>
                  </a:lnTo>
                  <a:lnTo>
                    <a:pt x="30" y="78"/>
                  </a:lnTo>
                  <a:lnTo>
                    <a:pt x="30" y="72"/>
                  </a:lnTo>
                  <a:lnTo>
                    <a:pt x="36" y="66"/>
                  </a:lnTo>
                  <a:lnTo>
                    <a:pt x="36" y="60"/>
                  </a:lnTo>
                  <a:lnTo>
                    <a:pt x="36" y="54"/>
                  </a:lnTo>
                  <a:lnTo>
                    <a:pt x="36" y="48"/>
                  </a:lnTo>
                  <a:lnTo>
                    <a:pt x="36" y="36"/>
                  </a:lnTo>
                  <a:lnTo>
                    <a:pt x="36" y="24"/>
                  </a:lnTo>
                  <a:lnTo>
                    <a:pt x="36" y="12"/>
                  </a:lnTo>
                  <a:lnTo>
                    <a:pt x="42" y="12"/>
                  </a:lnTo>
                  <a:lnTo>
                    <a:pt x="42" y="18"/>
                  </a:lnTo>
                  <a:lnTo>
                    <a:pt x="42" y="24"/>
                  </a:lnTo>
                  <a:lnTo>
                    <a:pt x="42" y="36"/>
                  </a:lnTo>
                  <a:lnTo>
                    <a:pt x="42" y="42"/>
                  </a:lnTo>
                  <a:lnTo>
                    <a:pt x="42" y="48"/>
                  </a:lnTo>
                  <a:lnTo>
                    <a:pt x="48" y="42"/>
                  </a:lnTo>
                  <a:lnTo>
                    <a:pt x="48" y="36"/>
                  </a:lnTo>
                  <a:lnTo>
                    <a:pt x="54" y="30"/>
                  </a:lnTo>
                  <a:lnTo>
                    <a:pt x="54" y="24"/>
                  </a:lnTo>
                  <a:lnTo>
                    <a:pt x="54" y="18"/>
                  </a:lnTo>
                  <a:lnTo>
                    <a:pt x="60" y="12"/>
                  </a:lnTo>
                  <a:lnTo>
                    <a:pt x="60" y="6"/>
                  </a:lnTo>
                  <a:lnTo>
                    <a:pt x="66" y="6"/>
                  </a:lnTo>
                  <a:lnTo>
                    <a:pt x="66" y="0"/>
                  </a:lnTo>
                  <a:lnTo>
                    <a:pt x="72" y="0"/>
                  </a:lnTo>
                  <a:lnTo>
                    <a:pt x="72" y="6"/>
                  </a:lnTo>
                  <a:lnTo>
                    <a:pt x="66" y="12"/>
                  </a:lnTo>
                  <a:lnTo>
                    <a:pt x="60" y="18"/>
                  </a:lnTo>
                  <a:lnTo>
                    <a:pt x="54" y="24"/>
                  </a:lnTo>
                  <a:lnTo>
                    <a:pt x="54" y="30"/>
                  </a:lnTo>
                  <a:lnTo>
                    <a:pt x="54" y="36"/>
                  </a:lnTo>
                  <a:lnTo>
                    <a:pt x="54" y="42"/>
                  </a:lnTo>
                  <a:lnTo>
                    <a:pt x="48" y="48"/>
                  </a:lnTo>
                  <a:lnTo>
                    <a:pt x="54" y="48"/>
                  </a:lnTo>
                  <a:lnTo>
                    <a:pt x="60" y="48"/>
                  </a:lnTo>
                  <a:lnTo>
                    <a:pt x="66" y="42"/>
                  </a:lnTo>
                  <a:lnTo>
                    <a:pt x="72" y="42"/>
                  </a:lnTo>
                  <a:lnTo>
                    <a:pt x="72" y="36"/>
                  </a:lnTo>
                  <a:lnTo>
                    <a:pt x="78" y="36"/>
                  </a:lnTo>
                  <a:lnTo>
                    <a:pt x="72" y="42"/>
                  </a:lnTo>
                  <a:lnTo>
                    <a:pt x="72" y="48"/>
                  </a:lnTo>
                  <a:lnTo>
                    <a:pt x="66" y="48"/>
                  </a:lnTo>
                  <a:lnTo>
                    <a:pt x="60" y="48"/>
                  </a:lnTo>
                  <a:lnTo>
                    <a:pt x="60" y="54"/>
                  </a:lnTo>
                  <a:lnTo>
                    <a:pt x="54" y="54"/>
                  </a:lnTo>
                  <a:lnTo>
                    <a:pt x="48" y="54"/>
                  </a:lnTo>
                  <a:lnTo>
                    <a:pt x="42" y="60"/>
                  </a:lnTo>
                  <a:lnTo>
                    <a:pt x="42" y="66"/>
                  </a:lnTo>
                  <a:lnTo>
                    <a:pt x="36" y="78"/>
                  </a:lnTo>
                  <a:lnTo>
                    <a:pt x="36" y="84"/>
                  </a:lnTo>
                  <a:lnTo>
                    <a:pt x="42" y="84"/>
                  </a:lnTo>
                  <a:lnTo>
                    <a:pt x="48" y="84"/>
                  </a:lnTo>
                  <a:lnTo>
                    <a:pt x="54" y="84"/>
                  </a:lnTo>
                  <a:lnTo>
                    <a:pt x="60" y="78"/>
                  </a:lnTo>
                  <a:lnTo>
                    <a:pt x="60" y="72"/>
                  </a:lnTo>
                  <a:lnTo>
                    <a:pt x="66" y="72"/>
                  </a:lnTo>
                  <a:lnTo>
                    <a:pt x="66" y="78"/>
                  </a:lnTo>
                  <a:lnTo>
                    <a:pt x="60" y="84"/>
                  </a:lnTo>
                  <a:lnTo>
                    <a:pt x="54" y="84"/>
                  </a:lnTo>
                  <a:lnTo>
                    <a:pt x="54" y="90"/>
                  </a:lnTo>
                  <a:lnTo>
                    <a:pt x="48" y="90"/>
                  </a:lnTo>
                  <a:lnTo>
                    <a:pt x="42" y="90"/>
                  </a:lnTo>
                  <a:lnTo>
                    <a:pt x="36" y="90"/>
                  </a:lnTo>
                  <a:lnTo>
                    <a:pt x="30" y="90"/>
                  </a:lnTo>
                  <a:lnTo>
                    <a:pt x="30" y="96"/>
                  </a:lnTo>
                  <a:lnTo>
                    <a:pt x="24" y="96"/>
                  </a:lnTo>
                  <a:lnTo>
                    <a:pt x="18" y="10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97" name="Freeform 983"/>
            <p:cNvSpPr>
              <a:spLocks/>
            </p:cNvSpPr>
            <p:nvPr/>
          </p:nvSpPr>
          <p:spPr bwMode="auto">
            <a:xfrm>
              <a:off x="4755" y="2091"/>
              <a:ext cx="120" cy="54"/>
            </a:xfrm>
            <a:custGeom>
              <a:avLst/>
              <a:gdLst>
                <a:gd name="T0" fmla="*/ 6 w 120"/>
                <a:gd name="T1" fmla="*/ 18 h 54"/>
                <a:gd name="T2" fmla="*/ 6 w 120"/>
                <a:gd name="T3" fmla="*/ 18 h 54"/>
                <a:gd name="T4" fmla="*/ 6 w 120"/>
                <a:gd name="T5" fmla="*/ 18 h 54"/>
                <a:gd name="T6" fmla="*/ 18 w 120"/>
                <a:gd name="T7" fmla="*/ 18 h 54"/>
                <a:gd name="T8" fmla="*/ 30 w 120"/>
                <a:gd name="T9" fmla="*/ 24 h 54"/>
                <a:gd name="T10" fmla="*/ 36 w 120"/>
                <a:gd name="T11" fmla="*/ 24 h 54"/>
                <a:gd name="T12" fmla="*/ 42 w 120"/>
                <a:gd name="T13" fmla="*/ 24 h 54"/>
                <a:gd name="T14" fmla="*/ 42 w 120"/>
                <a:gd name="T15" fmla="*/ 30 h 54"/>
                <a:gd name="T16" fmla="*/ 48 w 120"/>
                <a:gd name="T17" fmla="*/ 42 h 54"/>
                <a:gd name="T18" fmla="*/ 54 w 120"/>
                <a:gd name="T19" fmla="*/ 48 h 54"/>
                <a:gd name="T20" fmla="*/ 60 w 120"/>
                <a:gd name="T21" fmla="*/ 48 h 54"/>
                <a:gd name="T22" fmla="*/ 60 w 120"/>
                <a:gd name="T23" fmla="*/ 48 h 54"/>
                <a:gd name="T24" fmla="*/ 54 w 120"/>
                <a:gd name="T25" fmla="*/ 42 h 54"/>
                <a:gd name="T26" fmla="*/ 48 w 120"/>
                <a:gd name="T27" fmla="*/ 30 h 54"/>
                <a:gd name="T28" fmla="*/ 48 w 120"/>
                <a:gd name="T29" fmla="*/ 24 h 54"/>
                <a:gd name="T30" fmla="*/ 54 w 120"/>
                <a:gd name="T31" fmla="*/ 24 h 54"/>
                <a:gd name="T32" fmla="*/ 60 w 120"/>
                <a:gd name="T33" fmla="*/ 30 h 54"/>
                <a:gd name="T34" fmla="*/ 66 w 120"/>
                <a:gd name="T35" fmla="*/ 30 h 54"/>
                <a:gd name="T36" fmla="*/ 72 w 120"/>
                <a:gd name="T37" fmla="*/ 30 h 54"/>
                <a:gd name="T38" fmla="*/ 72 w 120"/>
                <a:gd name="T39" fmla="*/ 36 h 54"/>
                <a:gd name="T40" fmla="*/ 78 w 120"/>
                <a:gd name="T41" fmla="*/ 48 h 54"/>
                <a:gd name="T42" fmla="*/ 84 w 120"/>
                <a:gd name="T43" fmla="*/ 48 h 54"/>
                <a:gd name="T44" fmla="*/ 96 w 120"/>
                <a:gd name="T45" fmla="*/ 54 h 54"/>
                <a:gd name="T46" fmla="*/ 96 w 120"/>
                <a:gd name="T47" fmla="*/ 54 h 54"/>
                <a:gd name="T48" fmla="*/ 90 w 120"/>
                <a:gd name="T49" fmla="*/ 48 h 54"/>
                <a:gd name="T50" fmla="*/ 84 w 120"/>
                <a:gd name="T51" fmla="*/ 42 h 54"/>
                <a:gd name="T52" fmla="*/ 78 w 120"/>
                <a:gd name="T53" fmla="*/ 36 h 54"/>
                <a:gd name="T54" fmla="*/ 78 w 120"/>
                <a:gd name="T55" fmla="*/ 36 h 54"/>
                <a:gd name="T56" fmla="*/ 78 w 120"/>
                <a:gd name="T57" fmla="*/ 36 h 54"/>
                <a:gd name="T58" fmla="*/ 90 w 120"/>
                <a:gd name="T59" fmla="*/ 36 h 54"/>
                <a:gd name="T60" fmla="*/ 108 w 120"/>
                <a:gd name="T61" fmla="*/ 42 h 54"/>
                <a:gd name="T62" fmla="*/ 114 w 120"/>
                <a:gd name="T63" fmla="*/ 42 h 54"/>
                <a:gd name="T64" fmla="*/ 120 w 120"/>
                <a:gd name="T65" fmla="*/ 42 h 54"/>
                <a:gd name="T66" fmla="*/ 120 w 120"/>
                <a:gd name="T67" fmla="*/ 36 h 54"/>
                <a:gd name="T68" fmla="*/ 114 w 120"/>
                <a:gd name="T69" fmla="*/ 36 h 54"/>
                <a:gd name="T70" fmla="*/ 102 w 120"/>
                <a:gd name="T71" fmla="*/ 36 h 54"/>
                <a:gd name="T72" fmla="*/ 90 w 120"/>
                <a:gd name="T73" fmla="*/ 30 h 54"/>
                <a:gd name="T74" fmla="*/ 84 w 120"/>
                <a:gd name="T75" fmla="*/ 30 h 54"/>
                <a:gd name="T76" fmla="*/ 84 w 120"/>
                <a:gd name="T77" fmla="*/ 24 h 54"/>
                <a:gd name="T78" fmla="*/ 90 w 120"/>
                <a:gd name="T79" fmla="*/ 18 h 54"/>
                <a:gd name="T80" fmla="*/ 96 w 120"/>
                <a:gd name="T81" fmla="*/ 18 h 54"/>
                <a:gd name="T82" fmla="*/ 96 w 120"/>
                <a:gd name="T83" fmla="*/ 18 h 54"/>
                <a:gd name="T84" fmla="*/ 90 w 120"/>
                <a:gd name="T85" fmla="*/ 12 h 54"/>
                <a:gd name="T86" fmla="*/ 84 w 120"/>
                <a:gd name="T87" fmla="*/ 12 h 54"/>
                <a:gd name="T88" fmla="*/ 78 w 120"/>
                <a:gd name="T89" fmla="*/ 18 h 54"/>
                <a:gd name="T90" fmla="*/ 78 w 120"/>
                <a:gd name="T91" fmla="*/ 18 h 54"/>
                <a:gd name="T92" fmla="*/ 72 w 120"/>
                <a:gd name="T93" fmla="*/ 24 h 54"/>
                <a:gd name="T94" fmla="*/ 66 w 120"/>
                <a:gd name="T95" fmla="*/ 24 h 54"/>
                <a:gd name="T96" fmla="*/ 60 w 120"/>
                <a:gd name="T97" fmla="*/ 18 h 54"/>
                <a:gd name="T98" fmla="*/ 54 w 120"/>
                <a:gd name="T99" fmla="*/ 18 h 54"/>
                <a:gd name="T100" fmla="*/ 48 w 120"/>
                <a:gd name="T101" fmla="*/ 18 h 54"/>
                <a:gd name="T102" fmla="*/ 54 w 120"/>
                <a:gd name="T103" fmla="*/ 6 h 54"/>
                <a:gd name="T104" fmla="*/ 66 w 120"/>
                <a:gd name="T105" fmla="*/ 0 h 54"/>
                <a:gd name="T106" fmla="*/ 66 w 120"/>
                <a:gd name="T107" fmla="*/ 0 h 54"/>
                <a:gd name="T108" fmla="*/ 60 w 120"/>
                <a:gd name="T109" fmla="*/ 0 h 54"/>
                <a:gd name="T110" fmla="*/ 54 w 120"/>
                <a:gd name="T111" fmla="*/ 6 h 54"/>
                <a:gd name="T112" fmla="*/ 42 w 120"/>
                <a:gd name="T113" fmla="*/ 6 h 54"/>
                <a:gd name="T114" fmla="*/ 42 w 120"/>
                <a:gd name="T115" fmla="*/ 12 h 54"/>
                <a:gd name="T116" fmla="*/ 36 w 120"/>
                <a:gd name="T117" fmla="*/ 18 h 54"/>
                <a:gd name="T118" fmla="*/ 24 w 120"/>
                <a:gd name="T119" fmla="*/ 18 h 54"/>
                <a:gd name="T120" fmla="*/ 12 w 120"/>
                <a:gd name="T121" fmla="*/ 18 h 54"/>
                <a:gd name="T122" fmla="*/ 6 w 120"/>
                <a:gd name="T123" fmla="*/ 18 h 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
                <a:gd name="T187" fmla="*/ 0 h 54"/>
                <a:gd name="T188" fmla="*/ 120 w 120"/>
                <a:gd name="T189" fmla="*/ 54 h 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 h="54">
                  <a:moveTo>
                    <a:pt x="0" y="18"/>
                  </a:moveTo>
                  <a:lnTo>
                    <a:pt x="6" y="18"/>
                  </a:lnTo>
                  <a:lnTo>
                    <a:pt x="12" y="18"/>
                  </a:lnTo>
                  <a:lnTo>
                    <a:pt x="18" y="18"/>
                  </a:lnTo>
                  <a:lnTo>
                    <a:pt x="24" y="18"/>
                  </a:lnTo>
                  <a:lnTo>
                    <a:pt x="30" y="24"/>
                  </a:lnTo>
                  <a:lnTo>
                    <a:pt x="36" y="24"/>
                  </a:lnTo>
                  <a:lnTo>
                    <a:pt x="42" y="24"/>
                  </a:lnTo>
                  <a:lnTo>
                    <a:pt x="42" y="30"/>
                  </a:lnTo>
                  <a:lnTo>
                    <a:pt x="42" y="36"/>
                  </a:lnTo>
                  <a:lnTo>
                    <a:pt x="48" y="42"/>
                  </a:lnTo>
                  <a:lnTo>
                    <a:pt x="54" y="48"/>
                  </a:lnTo>
                  <a:lnTo>
                    <a:pt x="60" y="48"/>
                  </a:lnTo>
                  <a:lnTo>
                    <a:pt x="54" y="42"/>
                  </a:lnTo>
                  <a:lnTo>
                    <a:pt x="48" y="36"/>
                  </a:lnTo>
                  <a:lnTo>
                    <a:pt x="48" y="30"/>
                  </a:lnTo>
                  <a:lnTo>
                    <a:pt x="48" y="24"/>
                  </a:lnTo>
                  <a:lnTo>
                    <a:pt x="54" y="24"/>
                  </a:lnTo>
                  <a:lnTo>
                    <a:pt x="60" y="24"/>
                  </a:lnTo>
                  <a:lnTo>
                    <a:pt x="60" y="30"/>
                  </a:lnTo>
                  <a:lnTo>
                    <a:pt x="66" y="30"/>
                  </a:lnTo>
                  <a:lnTo>
                    <a:pt x="72" y="30"/>
                  </a:lnTo>
                  <a:lnTo>
                    <a:pt x="72" y="36"/>
                  </a:lnTo>
                  <a:lnTo>
                    <a:pt x="78" y="42"/>
                  </a:lnTo>
                  <a:lnTo>
                    <a:pt x="78" y="48"/>
                  </a:lnTo>
                  <a:lnTo>
                    <a:pt x="84" y="48"/>
                  </a:lnTo>
                  <a:lnTo>
                    <a:pt x="90" y="54"/>
                  </a:lnTo>
                  <a:lnTo>
                    <a:pt x="96" y="54"/>
                  </a:lnTo>
                  <a:lnTo>
                    <a:pt x="90" y="48"/>
                  </a:lnTo>
                  <a:lnTo>
                    <a:pt x="84" y="42"/>
                  </a:lnTo>
                  <a:lnTo>
                    <a:pt x="78" y="36"/>
                  </a:lnTo>
                  <a:lnTo>
                    <a:pt x="78" y="30"/>
                  </a:lnTo>
                  <a:lnTo>
                    <a:pt x="78" y="36"/>
                  </a:lnTo>
                  <a:lnTo>
                    <a:pt x="84" y="36"/>
                  </a:lnTo>
                  <a:lnTo>
                    <a:pt x="90" y="36"/>
                  </a:lnTo>
                  <a:lnTo>
                    <a:pt x="96" y="36"/>
                  </a:lnTo>
                  <a:lnTo>
                    <a:pt x="108" y="42"/>
                  </a:lnTo>
                  <a:lnTo>
                    <a:pt x="114" y="42"/>
                  </a:lnTo>
                  <a:lnTo>
                    <a:pt x="120" y="42"/>
                  </a:lnTo>
                  <a:lnTo>
                    <a:pt x="120" y="36"/>
                  </a:lnTo>
                  <a:lnTo>
                    <a:pt x="114" y="36"/>
                  </a:lnTo>
                  <a:lnTo>
                    <a:pt x="108" y="36"/>
                  </a:lnTo>
                  <a:lnTo>
                    <a:pt x="102" y="36"/>
                  </a:lnTo>
                  <a:lnTo>
                    <a:pt x="96" y="30"/>
                  </a:lnTo>
                  <a:lnTo>
                    <a:pt x="90" y="30"/>
                  </a:lnTo>
                  <a:lnTo>
                    <a:pt x="84" y="30"/>
                  </a:lnTo>
                  <a:lnTo>
                    <a:pt x="78" y="24"/>
                  </a:lnTo>
                  <a:lnTo>
                    <a:pt x="84" y="24"/>
                  </a:lnTo>
                  <a:lnTo>
                    <a:pt x="90" y="18"/>
                  </a:lnTo>
                  <a:lnTo>
                    <a:pt x="96" y="18"/>
                  </a:lnTo>
                  <a:lnTo>
                    <a:pt x="96" y="12"/>
                  </a:lnTo>
                  <a:lnTo>
                    <a:pt x="90" y="12"/>
                  </a:lnTo>
                  <a:lnTo>
                    <a:pt x="84" y="12"/>
                  </a:lnTo>
                  <a:lnTo>
                    <a:pt x="84" y="18"/>
                  </a:lnTo>
                  <a:lnTo>
                    <a:pt x="78" y="18"/>
                  </a:lnTo>
                  <a:lnTo>
                    <a:pt x="72" y="24"/>
                  </a:lnTo>
                  <a:lnTo>
                    <a:pt x="66" y="24"/>
                  </a:lnTo>
                  <a:lnTo>
                    <a:pt x="60" y="24"/>
                  </a:lnTo>
                  <a:lnTo>
                    <a:pt x="60" y="18"/>
                  </a:lnTo>
                  <a:lnTo>
                    <a:pt x="54" y="18"/>
                  </a:lnTo>
                  <a:lnTo>
                    <a:pt x="48" y="18"/>
                  </a:lnTo>
                  <a:lnTo>
                    <a:pt x="54" y="12"/>
                  </a:lnTo>
                  <a:lnTo>
                    <a:pt x="54" y="6"/>
                  </a:lnTo>
                  <a:lnTo>
                    <a:pt x="60" y="0"/>
                  </a:lnTo>
                  <a:lnTo>
                    <a:pt x="66" y="0"/>
                  </a:lnTo>
                  <a:lnTo>
                    <a:pt x="60" y="0"/>
                  </a:lnTo>
                  <a:lnTo>
                    <a:pt x="54" y="0"/>
                  </a:lnTo>
                  <a:lnTo>
                    <a:pt x="54" y="6"/>
                  </a:lnTo>
                  <a:lnTo>
                    <a:pt x="48" y="6"/>
                  </a:lnTo>
                  <a:lnTo>
                    <a:pt x="42" y="6"/>
                  </a:lnTo>
                  <a:lnTo>
                    <a:pt x="42" y="12"/>
                  </a:lnTo>
                  <a:lnTo>
                    <a:pt x="36" y="18"/>
                  </a:lnTo>
                  <a:lnTo>
                    <a:pt x="30" y="18"/>
                  </a:lnTo>
                  <a:lnTo>
                    <a:pt x="24" y="18"/>
                  </a:lnTo>
                  <a:lnTo>
                    <a:pt x="18" y="18"/>
                  </a:lnTo>
                  <a:lnTo>
                    <a:pt x="12" y="18"/>
                  </a:lnTo>
                  <a:lnTo>
                    <a:pt x="6" y="18"/>
                  </a:lnTo>
                  <a:lnTo>
                    <a:pt x="0" y="18"/>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98" name="Freeform 984"/>
            <p:cNvSpPr>
              <a:spLocks/>
            </p:cNvSpPr>
            <p:nvPr/>
          </p:nvSpPr>
          <p:spPr bwMode="auto">
            <a:xfrm>
              <a:off x="4743" y="2139"/>
              <a:ext cx="102" cy="107"/>
            </a:xfrm>
            <a:custGeom>
              <a:avLst/>
              <a:gdLst>
                <a:gd name="T0" fmla="*/ 6 w 102"/>
                <a:gd name="T1" fmla="*/ 6 h 107"/>
                <a:gd name="T2" fmla="*/ 18 w 102"/>
                <a:gd name="T3" fmla="*/ 12 h 107"/>
                <a:gd name="T4" fmla="*/ 18 w 102"/>
                <a:gd name="T5" fmla="*/ 23 h 107"/>
                <a:gd name="T6" fmla="*/ 18 w 102"/>
                <a:gd name="T7" fmla="*/ 47 h 107"/>
                <a:gd name="T8" fmla="*/ 18 w 102"/>
                <a:gd name="T9" fmla="*/ 47 h 107"/>
                <a:gd name="T10" fmla="*/ 24 w 102"/>
                <a:gd name="T11" fmla="*/ 29 h 107"/>
                <a:gd name="T12" fmla="*/ 24 w 102"/>
                <a:gd name="T13" fmla="*/ 23 h 107"/>
                <a:gd name="T14" fmla="*/ 30 w 102"/>
                <a:gd name="T15" fmla="*/ 23 h 107"/>
                <a:gd name="T16" fmla="*/ 36 w 102"/>
                <a:gd name="T17" fmla="*/ 29 h 107"/>
                <a:gd name="T18" fmla="*/ 42 w 102"/>
                <a:gd name="T19" fmla="*/ 41 h 107"/>
                <a:gd name="T20" fmla="*/ 48 w 102"/>
                <a:gd name="T21" fmla="*/ 53 h 107"/>
                <a:gd name="T22" fmla="*/ 48 w 102"/>
                <a:gd name="T23" fmla="*/ 71 h 107"/>
                <a:gd name="T24" fmla="*/ 48 w 102"/>
                <a:gd name="T25" fmla="*/ 71 h 107"/>
                <a:gd name="T26" fmla="*/ 54 w 102"/>
                <a:gd name="T27" fmla="*/ 53 h 107"/>
                <a:gd name="T28" fmla="*/ 60 w 102"/>
                <a:gd name="T29" fmla="*/ 53 h 107"/>
                <a:gd name="T30" fmla="*/ 72 w 102"/>
                <a:gd name="T31" fmla="*/ 65 h 107"/>
                <a:gd name="T32" fmla="*/ 84 w 102"/>
                <a:gd name="T33" fmla="*/ 83 h 107"/>
                <a:gd name="T34" fmla="*/ 90 w 102"/>
                <a:gd name="T35" fmla="*/ 101 h 107"/>
                <a:gd name="T36" fmla="*/ 96 w 102"/>
                <a:gd name="T37" fmla="*/ 107 h 107"/>
                <a:gd name="T38" fmla="*/ 102 w 102"/>
                <a:gd name="T39" fmla="*/ 107 h 107"/>
                <a:gd name="T40" fmla="*/ 96 w 102"/>
                <a:gd name="T41" fmla="*/ 101 h 107"/>
                <a:gd name="T42" fmla="*/ 90 w 102"/>
                <a:gd name="T43" fmla="*/ 83 h 107"/>
                <a:gd name="T44" fmla="*/ 78 w 102"/>
                <a:gd name="T45" fmla="*/ 65 h 107"/>
                <a:gd name="T46" fmla="*/ 66 w 102"/>
                <a:gd name="T47" fmla="*/ 53 h 107"/>
                <a:gd name="T48" fmla="*/ 66 w 102"/>
                <a:gd name="T49" fmla="*/ 47 h 107"/>
                <a:gd name="T50" fmla="*/ 72 w 102"/>
                <a:gd name="T51" fmla="*/ 41 h 107"/>
                <a:gd name="T52" fmla="*/ 78 w 102"/>
                <a:gd name="T53" fmla="*/ 41 h 107"/>
                <a:gd name="T54" fmla="*/ 78 w 102"/>
                <a:gd name="T55" fmla="*/ 41 h 107"/>
                <a:gd name="T56" fmla="*/ 90 w 102"/>
                <a:gd name="T57" fmla="*/ 47 h 107"/>
                <a:gd name="T58" fmla="*/ 90 w 102"/>
                <a:gd name="T59" fmla="*/ 47 h 107"/>
                <a:gd name="T60" fmla="*/ 84 w 102"/>
                <a:gd name="T61" fmla="*/ 41 h 107"/>
                <a:gd name="T62" fmla="*/ 78 w 102"/>
                <a:gd name="T63" fmla="*/ 35 h 107"/>
                <a:gd name="T64" fmla="*/ 66 w 102"/>
                <a:gd name="T65" fmla="*/ 35 h 107"/>
                <a:gd name="T66" fmla="*/ 60 w 102"/>
                <a:gd name="T67" fmla="*/ 35 h 107"/>
                <a:gd name="T68" fmla="*/ 54 w 102"/>
                <a:gd name="T69" fmla="*/ 35 h 107"/>
                <a:gd name="T70" fmla="*/ 48 w 102"/>
                <a:gd name="T71" fmla="*/ 35 h 107"/>
                <a:gd name="T72" fmla="*/ 42 w 102"/>
                <a:gd name="T73" fmla="*/ 29 h 107"/>
                <a:gd name="T74" fmla="*/ 36 w 102"/>
                <a:gd name="T75" fmla="*/ 23 h 107"/>
                <a:gd name="T76" fmla="*/ 36 w 102"/>
                <a:gd name="T77" fmla="*/ 23 h 107"/>
                <a:gd name="T78" fmla="*/ 42 w 102"/>
                <a:gd name="T79" fmla="*/ 18 h 107"/>
                <a:gd name="T80" fmla="*/ 48 w 102"/>
                <a:gd name="T81" fmla="*/ 18 h 107"/>
                <a:gd name="T82" fmla="*/ 54 w 102"/>
                <a:gd name="T83" fmla="*/ 18 h 107"/>
                <a:gd name="T84" fmla="*/ 60 w 102"/>
                <a:gd name="T85" fmla="*/ 18 h 107"/>
                <a:gd name="T86" fmla="*/ 60 w 102"/>
                <a:gd name="T87" fmla="*/ 18 h 107"/>
                <a:gd name="T88" fmla="*/ 54 w 102"/>
                <a:gd name="T89" fmla="*/ 18 h 107"/>
                <a:gd name="T90" fmla="*/ 48 w 102"/>
                <a:gd name="T91" fmla="*/ 18 h 107"/>
                <a:gd name="T92" fmla="*/ 36 w 102"/>
                <a:gd name="T93" fmla="*/ 18 h 107"/>
                <a:gd name="T94" fmla="*/ 30 w 102"/>
                <a:gd name="T95" fmla="*/ 18 h 107"/>
                <a:gd name="T96" fmla="*/ 24 w 102"/>
                <a:gd name="T97" fmla="*/ 18 h 107"/>
                <a:gd name="T98" fmla="*/ 18 w 102"/>
                <a:gd name="T99" fmla="*/ 12 h 107"/>
                <a:gd name="T100" fmla="*/ 12 w 102"/>
                <a:gd name="T101" fmla="*/ 6 h 107"/>
                <a:gd name="T102" fmla="*/ 6 w 102"/>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
                <a:gd name="T157" fmla="*/ 0 h 107"/>
                <a:gd name="T158" fmla="*/ 102 w 102"/>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 h="107">
                  <a:moveTo>
                    <a:pt x="0" y="0"/>
                  </a:moveTo>
                  <a:lnTo>
                    <a:pt x="6" y="6"/>
                  </a:lnTo>
                  <a:lnTo>
                    <a:pt x="12" y="6"/>
                  </a:lnTo>
                  <a:lnTo>
                    <a:pt x="18" y="12"/>
                  </a:lnTo>
                  <a:lnTo>
                    <a:pt x="18" y="18"/>
                  </a:lnTo>
                  <a:lnTo>
                    <a:pt x="18" y="23"/>
                  </a:lnTo>
                  <a:lnTo>
                    <a:pt x="18" y="35"/>
                  </a:lnTo>
                  <a:lnTo>
                    <a:pt x="18" y="47"/>
                  </a:lnTo>
                  <a:lnTo>
                    <a:pt x="18" y="59"/>
                  </a:lnTo>
                  <a:lnTo>
                    <a:pt x="18" y="47"/>
                  </a:lnTo>
                  <a:lnTo>
                    <a:pt x="18" y="35"/>
                  </a:lnTo>
                  <a:lnTo>
                    <a:pt x="24" y="29"/>
                  </a:lnTo>
                  <a:lnTo>
                    <a:pt x="24" y="23"/>
                  </a:lnTo>
                  <a:lnTo>
                    <a:pt x="30" y="23"/>
                  </a:lnTo>
                  <a:lnTo>
                    <a:pt x="36" y="29"/>
                  </a:lnTo>
                  <a:lnTo>
                    <a:pt x="36" y="35"/>
                  </a:lnTo>
                  <a:lnTo>
                    <a:pt x="42" y="41"/>
                  </a:lnTo>
                  <a:lnTo>
                    <a:pt x="48" y="47"/>
                  </a:lnTo>
                  <a:lnTo>
                    <a:pt x="48" y="53"/>
                  </a:lnTo>
                  <a:lnTo>
                    <a:pt x="42" y="65"/>
                  </a:lnTo>
                  <a:lnTo>
                    <a:pt x="48" y="71"/>
                  </a:lnTo>
                  <a:lnTo>
                    <a:pt x="54" y="83"/>
                  </a:lnTo>
                  <a:lnTo>
                    <a:pt x="48" y="71"/>
                  </a:lnTo>
                  <a:lnTo>
                    <a:pt x="48" y="65"/>
                  </a:lnTo>
                  <a:lnTo>
                    <a:pt x="54" y="53"/>
                  </a:lnTo>
                  <a:lnTo>
                    <a:pt x="54" y="47"/>
                  </a:lnTo>
                  <a:lnTo>
                    <a:pt x="60" y="53"/>
                  </a:lnTo>
                  <a:lnTo>
                    <a:pt x="66" y="59"/>
                  </a:lnTo>
                  <a:lnTo>
                    <a:pt x="72" y="65"/>
                  </a:lnTo>
                  <a:lnTo>
                    <a:pt x="78" y="77"/>
                  </a:lnTo>
                  <a:lnTo>
                    <a:pt x="84" y="83"/>
                  </a:lnTo>
                  <a:lnTo>
                    <a:pt x="90" y="95"/>
                  </a:lnTo>
                  <a:lnTo>
                    <a:pt x="90" y="101"/>
                  </a:lnTo>
                  <a:lnTo>
                    <a:pt x="96" y="107"/>
                  </a:lnTo>
                  <a:lnTo>
                    <a:pt x="102" y="107"/>
                  </a:lnTo>
                  <a:lnTo>
                    <a:pt x="96" y="101"/>
                  </a:lnTo>
                  <a:lnTo>
                    <a:pt x="90" y="89"/>
                  </a:lnTo>
                  <a:lnTo>
                    <a:pt x="90" y="83"/>
                  </a:lnTo>
                  <a:lnTo>
                    <a:pt x="84" y="77"/>
                  </a:lnTo>
                  <a:lnTo>
                    <a:pt x="78" y="65"/>
                  </a:lnTo>
                  <a:lnTo>
                    <a:pt x="72" y="59"/>
                  </a:lnTo>
                  <a:lnTo>
                    <a:pt x="66" y="53"/>
                  </a:lnTo>
                  <a:lnTo>
                    <a:pt x="60" y="47"/>
                  </a:lnTo>
                  <a:lnTo>
                    <a:pt x="66" y="47"/>
                  </a:lnTo>
                  <a:lnTo>
                    <a:pt x="66" y="41"/>
                  </a:lnTo>
                  <a:lnTo>
                    <a:pt x="72" y="41"/>
                  </a:lnTo>
                  <a:lnTo>
                    <a:pt x="78" y="41"/>
                  </a:lnTo>
                  <a:lnTo>
                    <a:pt x="84" y="41"/>
                  </a:lnTo>
                  <a:lnTo>
                    <a:pt x="90" y="47"/>
                  </a:lnTo>
                  <a:lnTo>
                    <a:pt x="90" y="41"/>
                  </a:lnTo>
                  <a:lnTo>
                    <a:pt x="84" y="41"/>
                  </a:lnTo>
                  <a:lnTo>
                    <a:pt x="84" y="35"/>
                  </a:lnTo>
                  <a:lnTo>
                    <a:pt x="78" y="35"/>
                  </a:lnTo>
                  <a:lnTo>
                    <a:pt x="72" y="35"/>
                  </a:lnTo>
                  <a:lnTo>
                    <a:pt x="66" y="35"/>
                  </a:lnTo>
                  <a:lnTo>
                    <a:pt x="60" y="35"/>
                  </a:lnTo>
                  <a:lnTo>
                    <a:pt x="54" y="41"/>
                  </a:lnTo>
                  <a:lnTo>
                    <a:pt x="54" y="35"/>
                  </a:lnTo>
                  <a:lnTo>
                    <a:pt x="48" y="35"/>
                  </a:lnTo>
                  <a:lnTo>
                    <a:pt x="42" y="29"/>
                  </a:lnTo>
                  <a:lnTo>
                    <a:pt x="42" y="23"/>
                  </a:lnTo>
                  <a:lnTo>
                    <a:pt x="36" y="23"/>
                  </a:lnTo>
                  <a:lnTo>
                    <a:pt x="42" y="23"/>
                  </a:lnTo>
                  <a:lnTo>
                    <a:pt x="42" y="18"/>
                  </a:lnTo>
                  <a:lnTo>
                    <a:pt x="48" y="18"/>
                  </a:lnTo>
                  <a:lnTo>
                    <a:pt x="54" y="18"/>
                  </a:lnTo>
                  <a:lnTo>
                    <a:pt x="60" y="18"/>
                  </a:lnTo>
                  <a:lnTo>
                    <a:pt x="54" y="18"/>
                  </a:lnTo>
                  <a:lnTo>
                    <a:pt x="48" y="18"/>
                  </a:lnTo>
                  <a:lnTo>
                    <a:pt x="42" y="18"/>
                  </a:lnTo>
                  <a:lnTo>
                    <a:pt x="36" y="18"/>
                  </a:lnTo>
                  <a:lnTo>
                    <a:pt x="30" y="18"/>
                  </a:lnTo>
                  <a:lnTo>
                    <a:pt x="24" y="18"/>
                  </a:lnTo>
                  <a:lnTo>
                    <a:pt x="24" y="12"/>
                  </a:lnTo>
                  <a:lnTo>
                    <a:pt x="18" y="12"/>
                  </a:lnTo>
                  <a:lnTo>
                    <a:pt x="18" y="6"/>
                  </a:lnTo>
                  <a:lnTo>
                    <a:pt x="12" y="6"/>
                  </a:lnTo>
                  <a:lnTo>
                    <a:pt x="6"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399" name="Freeform 985"/>
            <p:cNvSpPr>
              <a:spLocks/>
            </p:cNvSpPr>
            <p:nvPr/>
          </p:nvSpPr>
          <p:spPr bwMode="auto">
            <a:xfrm>
              <a:off x="4666" y="2151"/>
              <a:ext cx="71" cy="125"/>
            </a:xfrm>
            <a:custGeom>
              <a:avLst/>
              <a:gdLst>
                <a:gd name="T0" fmla="*/ 41 w 71"/>
                <a:gd name="T1" fmla="*/ 11 h 125"/>
                <a:gd name="T2" fmla="*/ 35 w 71"/>
                <a:gd name="T3" fmla="*/ 23 h 125"/>
                <a:gd name="T4" fmla="*/ 18 w 71"/>
                <a:gd name="T5" fmla="*/ 29 h 125"/>
                <a:gd name="T6" fmla="*/ 6 w 71"/>
                <a:gd name="T7" fmla="*/ 35 h 125"/>
                <a:gd name="T8" fmla="*/ 6 w 71"/>
                <a:gd name="T9" fmla="*/ 47 h 125"/>
                <a:gd name="T10" fmla="*/ 12 w 71"/>
                <a:gd name="T11" fmla="*/ 41 h 125"/>
                <a:gd name="T12" fmla="*/ 24 w 71"/>
                <a:gd name="T13" fmla="*/ 35 h 125"/>
                <a:gd name="T14" fmla="*/ 35 w 71"/>
                <a:gd name="T15" fmla="*/ 29 h 125"/>
                <a:gd name="T16" fmla="*/ 35 w 71"/>
                <a:gd name="T17" fmla="*/ 41 h 125"/>
                <a:gd name="T18" fmla="*/ 24 w 71"/>
                <a:gd name="T19" fmla="*/ 53 h 125"/>
                <a:gd name="T20" fmla="*/ 12 w 71"/>
                <a:gd name="T21" fmla="*/ 59 h 125"/>
                <a:gd name="T22" fmla="*/ 0 w 71"/>
                <a:gd name="T23" fmla="*/ 65 h 125"/>
                <a:gd name="T24" fmla="*/ 0 w 71"/>
                <a:gd name="T25" fmla="*/ 71 h 125"/>
                <a:gd name="T26" fmla="*/ 6 w 71"/>
                <a:gd name="T27" fmla="*/ 65 h 125"/>
                <a:gd name="T28" fmla="*/ 18 w 71"/>
                <a:gd name="T29" fmla="*/ 59 h 125"/>
                <a:gd name="T30" fmla="*/ 30 w 71"/>
                <a:gd name="T31" fmla="*/ 59 h 125"/>
                <a:gd name="T32" fmla="*/ 30 w 71"/>
                <a:gd name="T33" fmla="*/ 71 h 125"/>
                <a:gd name="T34" fmla="*/ 24 w 71"/>
                <a:gd name="T35" fmla="*/ 77 h 125"/>
                <a:gd name="T36" fmla="*/ 12 w 71"/>
                <a:gd name="T37" fmla="*/ 89 h 125"/>
                <a:gd name="T38" fmla="*/ 6 w 71"/>
                <a:gd name="T39" fmla="*/ 95 h 125"/>
                <a:gd name="T40" fmla="*/ 6 w 71"/>
                <a:gd name="T41" fmla="*/ 95 h 125"/>
                <a:gd name="T42" fmla="*/ 18 w 71"/>
                <a:gd name="T43" fmla="*/ 89 h 125"/>
                <a:gd name="T44" fmla="*/ 24 w 71"/>
                <a:gd name="T45" fmla="*/ 83 h 125"/>
                <a:gd name="T46" fmla="*/ 18 w 71"/>
                <a:gd name="T47" fmla="*/ 95 h 125"/>
                <a:gd name="T48" fmla="*/ 12 w 71"/>
                <a:gd name="T49" fmla="*/ 113 h 125"/>
                <a:gd name="T50" fmla="*/ 0 w 71"/>
                <a:gd name="T51" fmla="*/ 125 h 125"/>
                <a:gd name="T52" fmla="*/ 0 w 71"/>
                <a:gd name="T53" fmla="*/ 125 h 125"/>
                <a:gd name="T54" fmla="*/ 12 w 71"/>
                <a:gd name="T55" fmla="*/ 119 h 125"/>
                <a:gd name="T56" fmla="*/ 24 w 71"/>
                <a:gd name="T57" fmla="*/ 101 h 125"/>
                <a:gd name="T58" fmla="*/ 35 w 71"/>
                <a:gd name="T59" fmla="*/ 83 h 125"/>
                <a:gd name="T60" fmla="*/ 41 w 71"/>
                <a:gd name="T61" fmla="*/ 101 h 125"/>
                <a:gd name="T62" fmla="*/ 41 w 71"/>
                <a:gd name="T63" fmla="*/ 107 h 125"/>
                <a:gd name="T64" fmla="*/ 47 w 71"/>
                <a:gd name="T65" fmla="*/ 101 h 125"/>
                <a:gd name="T66" fmla="*/ 47 w 71"/>
                <a:gd name="T67" fmla="*/ 89 h 125"/>
                <a:gd name="T68" fmla="*/ 35 w 71"/>
                <a:gd name="T69" fmla="*/ 77 h 125"/>
                <a:gd name="T70" fmla="*/ 41 w 71"/>
                <a:gd name="T71" fmla="*/ 59 h 125"/>
                <a:gd name="T72" fmla="*/ 41 w 71"/>
                <a:gd name="T73" fmla="*/ 53 h 125"/>
                <a:gd name="T74" fmla="*/ 53 w 71"/>
                <a:gd name="T75" fmla="*/ 59 h 125"/>
                <a:gd name="T76" fmla="*/ 59 w 71"/>
                <a:gd name="T77" fmla="*/ 77 h 125"/>
                <a:gd name="T78" fmla="*/ 65 w 71"/>
                <a:gd name="T79" fmla="*/ 77 h 125"/>
                <a:gd name="T80" fmla="*/ 65 w 71"/>
                <a:gd name="T81" fmla="*/ 65 h 125"/>
                <a:gd name="T82" fmla="*/ 59 w 71"/>
                <a:gd name="T83" fmla="*/ 53 h 125"/>
                <a:gd name="T84" fmla="*/ 41 w 71"/>
                <a:gd name="T85" fmla="*/ 47 h 125"/>
                <a:gd name="T86" fmla="*/ 47 w 71"/>
                <a:gd name="T87" fmla="*/ 29 h 125"/>
                <a:gd name="T88" fmla="*/ 53 w 71"/>
                <a:gd name="T89" fmla="*/ 29 h 125"/>
                <a:gd name="T90" fmla="*/ 59 w 71"/>
                <a:gd name="T91" fmla="*/ 35 h 125"/>
                <a:gd name="T92" fmla="*/ 65 w 71"/>
                <a:gd name="T93" fmla="*/ 41 h 125"/>
                <a:gd name="T94" fmla="*/ 71 w 71"/>
                <a:gd name="T95" fmla="*/ 47 h 125"/>
                <a:gd name="T96" fmla="*/ 65 w 71"/>
                <a:gd name="T97" fmla="*/ 35 h 125"/>
                <a:gd name="T98" fmla="*/ 59 w 71"/>
                <a:gd name="T99" fmla="*/ 23 h 125"/>
                <a:gd name="T100" fmla="*/ 53 w 71"/>
                <a:gd name="T101" fmla="*/ 17 h 125"/>
                <a:gd name="T102" fmla="*/ 53 w 71"/>
                <a:gd name="T103" fmla="*/ 6 h 125"/>
                <a:gd name="T104" fmla="*/ 47 w 71"/>
                <a:gd name="T105" fmla="*/ 0 h 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
                <a:gd name="T160" fmla="*/ 0 h 125"/>
                <a:gd name="T161" fmla="*/ 71 w 71"/>
                <a:gd name="T162" fmla="*/ 125 h 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 h="125">
                  <a:moveTo>
                    <a:pt x="47" y="6"/>
                  </a:moveTo>
                  <a:lnTo>
                    <a:pt x="41" y="11"/>
                  </a:lnTo>
                  <a:lnTo>
                    <a:pt x="41" y="17"/>
                  </a:lnTo>
                  <a:lnTo>
                    <a:pt x="35" y="23"/>
                  </a:lnTo>
                  <a:lnTo>
                    <a:pt x="30" y="23"/>
                  </a:lnTo>
                  <a:lnTo>
                    <a:pt x="24" y="23"/>
                  </a:lnTo>
                  <a:lnTo>
                    <a:pt x="18" y="29"/>
                  </a:lnTo>
                  <a:lnTo>
                    <a:pt x="12" y="29"/>
                  </a:lnTo>
                  <a:lnTo>
                    <a:pt x="12" y="35"/>
                  </a:lnTo>
                  <a:lnTo>
                    <a:pt x="6" y="35"/>
                  </a:lnTo>
                  <a:lnTo>
                    <a:pt x="6" y="41"/>
                  </a:lnTo>
                  <a:lnTo>
                    <a:pt x="6" y="47"/>
                  </a:lnTo>
                  <a:lnTo>
                    <a:pt x="6" y="41"/>
                  </a:lnTo>
                  <a:lnTo>
                    <a:pt x="12" y="41"/>
                  </a:lnTo>
                  <a:lnTo>
                    <a:pt x="12" y="35"/>
                  </a:lnTo>
                  <a:lnTo>
                    <a:pt x="18" y="35"/>
                  </a:lnTo>
                  <a:lnTo>
                    <a:pt x="24" y="35"/>
                  </a:lnTo>
                  <a:lnTo>
                    <a:pt x="24" y="29"/>
                  </a:lnTo>
                  <a:lnTo>
                    <a:pt x="30" y="29"/>
                  </a:lnTo>
                  <a:lnTo>
                    <a:pt x="35" y="29"/>
                  </a:lnTo>
                  <a:lnTo>
                    <a:pt x="35" y="35"/>
                  </a:lnTo>
                  <a:lnTo>
                    <a:pt x="35" y="41"/>
                  </a:lnTo>
                  <a:lnTo>
                    <a:pt x="35" y="47"/>
                  </a:lnTo>
                  <a:lnTo>
                    <a:pt x="30" y="47"/>
                  </a:lnTo>
                  <a:lnTo>
                    <a:pt x="24" y="53"/>
                  </a:lnTo>
                  <a:lnTo>
                    <a:pt x="18" y="53"/>
                  </a:lnTo>
                  <a:lnTo>
                    <a:pt x="12" y="59"/>
                  </a:lnTo>
                  <a:lnTo>
                    <a:pt x="6" y="59"/>
                  </a:lnTo>
                  <a:lnTo>
                    <a:pt x="6" y="65"/>
                  </a:lnTo>
                  <a:lnTo>
                    <a:pt x="0" y="65"/>
                  </a:lnTo>
                  <a:lnTo>
                    <a:pt x="0" y="71"/>
                  </a:lnTo>
                  <a:lnTo>
                    <a:pt x="6" y="71"/>
                  </a:lnTo>
                  <a:lnTo>
                    <a:pt x="6" y="65"/>
                  </a:lnTo>
                  <a:lnTo>
                    <a:pt x="12" y="65"/>
                  </a:lnTo>
                  <a:lnTo>
                    <a:pt x="18" y="59"/>
                  </a:lnTo>
                  <a:lnTo>
                    <a:pt x="24" y="59"/>
                  </a:lnTo>
                  <a:lnTo>
                    <a:pt x="30" y="59"/>
                  </a:lnTo>
                  <a:lnTo>
                    <a:pt x="30" y="65"/>
                  </a:lnTo>
                  <a:lnTo>
                    <a:pt x="30" y="71"/>
                  </a:lnTo>
                  <a:lnTo>
                    <a:pt x="30" y="77"/>
                  </a:lnTo>
                  <a:lnTo>
                    <a:pt x="24" y="77"/>
                  </a:lnTo>
                  <a:lnTo>
                    <a:pt x="18" y="83"/>
                  </a:lnTo>
                  <a:lnTo>
                    <a:pt x="12" y="83"/>
                  </a:lnTo>
                  <a:lnTo>
                    <a:pt x="12" y="89"/>
                  </a:lnTo>
                  <a:lnTo>
                    <a:pt x="6" y="89"/>
                  </a:lnTo>
                  <a:lnTo>
                    <a:pt x="6" y="95"/>
                  </a:lnTo>
                  <a:lnTo>
                    <a:pt x="0" y="101"/>
                  </a:lnTo>
                  <a:lnTo>
                    <a:pt x="6" y="95"/>
                  </a:lnTo>
                  <a:lnTo>
                    <a:pt x="12" y="89"/>
                  </a:lnTo>
                  <a:lnTo>
                    <a:pt x="18" y="89"/>
                  </a:lnTo>
                  <a:lnTo>
                    <a:pt x="18" y="83"/>
                  </a:lnTo>
                  <a:lnTo>
                    <a:pt x="24" y="83"/>
                  </a:lnTo>
                  <a:lnTo>
                    <a:pt x="24" y="89"/>
                  </a:lnTo>
                  <a:lnTo>
                    <a:pt x="24" y="95"/>
                  </a:lnTo>
                  <a:lnTo>
                    <a:pt x="18" y="95"/>
                  </a:lnTo>
                  <a:lnTo>
                    <a:pt x="18" y="101"/>
                  </a:lnTo>
                  <a:lnTo>
                    <a:pt x="12" y="107"/>
                  </a:lnTo>
                  <a:lnTo>
                    <a:pt x="12" y="113"/>
                  </a:lnTo>
                  <a:lnTo>
                    <a:pt x="6" y="119"/>
                  </a:lnTo>
                  <a:lnTo>
                    <a:pt x="0" y="119"/>
                  </a:lnTo>
                  <a:lnTo>
                    <a:pt x="0" y="125"/>
                  </a:lnTo>
                  <a:lnTo>
                    <a:pt x="6" y="125"/>
                  </a:lnTo>
                  <a:lnTo>
                    <a:pt x="6" y="119"/>
                  </a:lnTo>
                  <a:lnTo>
                    <a:pt x="12" y="119"/>
                  </a:lnTo>
                  <a:lnTo>
                    <a:pt x="18" y="113"/>
                  </a:lnTo>
                  <a:lnTo>
                    <a:pt x="24" y="107"/>
                  </a:lnTo>
                  <a:lnTo>
                    <a:pt x="24" y="101"/>
                  </a:lnTo>
                  <a:lnTo>
                    <a:pt x="30" y="89"/>
                  </a:lnTo>
                  <a:lnTo>
                    <a:pt x="30" y="83"/>
                  </a:lnTo>
                  <a:lnTo>
                    <a:pt x="35" y="83"/>
                  </a:lnTo>
                  <a:lnTo>
                    <a:pt x="41" y="89"/>
                  </a:lnTo>
                  <a:lnTo>
                    <a:pt x="41" y="95"/>
                  </a:lnTo>
                  <a:lnTo>
                    <a:pt x="41" y="101"/>
                  </a:lnTo>
                  <a:lnTo>
                    <a:pt x="41" y="107"/>
                  </a:lnTo>
                  <a:lnTo>
                    <a:pt x="47" y="107"/>
                  </a:lnTo>
                  <a:lnTo>
                    <a:pt x="47" y="101"/>
                  </a:lnTo>
                  <a:lnTo>
                    <a:pt x="47" y="95"/>
                  </a:lnTo>
                  <a:lnTo>
                    <a:pt x="47" y="89"/>
                  </a:lnTo>
                  <a:lnTo>
                    <a:pt x="41" y="83"/>
                  </a:lnTo>
                  <a:lnTo>
                    <a:pt x="35" y="77"/>
                  </a:lnTo>
                  <a:lnTo>
                    <a:pt x="35" y="71"/>
                  </a:lnTo>
                  <a:lnTo>
                    <a:pt x="41" y="65"/>
                  </a:lnTo>
                  <a:lnTo>
                    <a:pt x="41" y="59"/>
                  </a:lnTo>
                  <a:lnTo>
                    <a:pt x="41" y="53"/>
                  </a:lnTo>
                  <a:lnTo>
                    <a:pt x="47" y="53"/>
                  </a:lnTo>
                  <a:lnTo>
                    <a:pt x="53" y="59"/>
                  </a:lnTo>
                  <a:lnTo>
                    <a:pt x="59" y="59"/>
                  </a:lnTo>
                  <a:lnTo>
                    <a:pt x="59" y="65"/>
                  </a:lnTo>
                  <a:lnTo>
                    <a:pt x="59" y="77"/>
                  </a:lnTo>
                  <a:lnTo>
                    <a:pt x="65" y="77"/>
                  </a:lnTo>
                  <a:lnTo>
                    <a:pt x="65" y="71"/>
                  </a:lnTo>
                  <a:lnTo>
                    <a:pt x="65" y="65"/>
                  </a:lnTo>
                  <a:lnTo>
                    <a:pt x="59" y="65"/>
                  </a:lnTo>
                  <a:lnTo>
                    <a:pt x="59" y="59"/>
                  </a:lnTo>
                  <a:lnTo>
                    <a:pt x="59" y="53"/>
                  </a:lnTo>
                  <a:lnTo>
                    <a:pt x="53" y="53"/>
                  </a:lnTo>
                  <a:lnTo>
                    <a:pt x="47" y="47"/>
                  </a:lnTo>
                  <a:lnTo>
                    <a:pt x="41" y="47"/>
                  </a:lnTo>
                  <a:lnTo>
                    <a:pt x="41" y="41"/>
                  </a:lnTo>
                  <a:lnTo>
                    <a:pt x="47" y="35"/>
                  </a:lnTo>
                  <a:lnTo>
                    <a:pt x="47" y="29"/>
                  </a:lnTo>
                  <a:lnTo>
                    <a:pt x="53" y="29"/>
                  </a:lnTo>
                  <a:lnTo>
                    <a:pt x="59" y="29"/>
                  </a:lnTo>
                  <a:lnTo>
                    <a:pt x="59" y="35"/>
                  </a:lnTo>
                  <a:lnTo>
                    <a:pt x="65" y="35"/>
                  </a:lnTo>
                  <a:lnTo>
                    <a:pt x="65" y="41"/>
                  </a:lnTo>
                  <a:lnTo>
                    <a:pt x="65" y="47"/>
                  </a:lnTo>
                  <a:lnTo>
                    <a:pt x="71" y="47"/>
                  </a:lnTo>
                  <a:lnTo>
                    <a:pt x="71" y="41"/>
                  </a:lnTo>
                  <a:lnTo>
                    <a:pt x="71" y="35"/>
                  </a:lnTo>
                  <a:lnTo>
                    <a:pt x="65" y="35"/>
                  </a:lnTo>
                  <a:lnTo>
                    <a:pt x="65" y="29"/>
                  </a:lnTo>
                  <a:lnTo>
                    <a:pt x="59" y="23"/>
                  </a:lnTo>
                  <a:lnTo>
                    <a:pt x="53" y="23"/>
                  </a:lnTo>
                  <a:lnTo>
                    <a:pt x="53" y="17"/>
                  </a:lnTo>
                  <a:lnTo>
                    <a:pt x="53" y="11"/>
                  </a:lnTo>
                  <a:lnTo>
                    <a:pt x="53" y="6"/>
                  </a:lnTo>
                  <a:lnTo>
                    <a:pt x="47" y="0"/>
                  </a:lnTo>
                  <a:lnTo>
                    <a:pt x="47" y="6"/>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00" name="Freeform 986"/>
            <p:cNvSpPr>
              <a:spLocks/>
            </p:cNvSpPr>
            <p:nvPr/>
          </p:nvSpPr>
          <p:spPr bwMode="auto">
            <a:xfrm>
              <a:off x="4582" y="2121"/>
              <a:ext cx="119" cy="65"/>
            </a:xfrm>
            <a:custGeom>
              <a:avLst/>
              <a:gdLst>
                <a:gd name="T0" fmla="*/ 102 w 119"/>
                <a:gd name="T1" fmla="*/ 0 h 65"/>
                <a:gd name="T2" fmla="*/ 90 w 119"/>
                <a:gd name="T3" fmla="*/ 6 h 65"/>
                <a:gd name="T4" fmla="*/ 78 w 119"/>
                <a:gd name="T5" fmla="*/ 12 h 65"/>
                <a:gd name="T6" fmla="*/ 72 w 119"/>
                <a:gd name="T7" fmla="*/ 12 h 65"/>
                <a:gd name="T8" fmla="*/ 66 w 119"/>
                <a:gd name="T9" fmla="*/ 12 h 65"/>
                <a:gd name="T10" fmla="*/ 60 w 119"/>
                <a:gd name="T11" fmla="*/ 12 h 65"/>
                <a:gd name="T12" fmla="*/ 54 w 119"/>
                <a:gd name="T13" fmla="*/ 12 h 65"/>
                <a:gd name="T14" fmla="*/ 42 w 119"/>
                <a:gd name="T15" fmla="*/ 12 h 65"/>
                <a:gd name="T16" fmla="*/ 36 w 119"/>
                <a:gd name="T17" fmla="*/ 12 h 65"/>
                <a:gd name="T18" fmla="*/ 42 w 119"/>
                <a:gd name="T19" fmla="*/ 12 h 65"/>
                <a:gd name="T20" fmla="*/ 48 w 119"/>
                <a:gd name="T21" fmla="*/ 12 h 65"/>
                <a:gd name="T22" fmla="*/ 54 w 119"/>
                <a:gd name="T23" fmla="*/ 12 h 65"/>
                <a:gd name="T24" fmla="*/ 60 w 119"/>
                <a:gd name="T25" fmla="*/ 18 h 65"/>
                <a:gd name="T26" fmla="*/ 60 w 119"/>
                <a:gd name="T27" fmla="*/ 18 h 65"/>
                <a:gd name="T28" fmla="*/ 60 w 119"/>
                <a:gd name="T29" fmla="*/ 24 h 65"/>
                <a:gd name="T30" fmla="*/ 54 w 119"/>
                <a:gd name="T31" fmla="*/ 30 h 65"/>
                <a:gd name="T32" fmla="*/ 48 w 119"/>
                <a:gd name="T33" fmla="*/ 30 h 65"/>
                <a:gd name="T34" fmla="*/ 36 w 119"/>
                <a:gd name="T35" fmla="*/ 30 h 65"/>
                <a:gd name="T36" fmla="*/ 30 w 119"/>
                <a:gd name="T37" fmla="*/ 30 h 65"/>
                <a:gd name="T38" fmla="*/ 18 w 119"/>
                <a:gd name="T39" fmla="*/ 30 h 65"/>
                <a:gd name="T40" fmla="*/ 18 w 119"/>
                <a:gd name="T41" fmla="*/ 30 h 65"/>
                <a:gd name="T42" fmla="*/ 24 w 119"/>
                <a:gd name="T43" fmla="*/ 30 h 65"/>
                <a:gd name="T44" fmla="*/ 36 w 119"/>
                <a:gd name="T45" fmla="*/ 30 h 65"/>
                <a:gd name="T46" fmla="*/ 42 w 119"/>
                <a:gd name="T47" fmla="*/ 36 h 65"/>
                <a:gd name="T48" fmla="*/ 42 w 119"/>
                <a:gd name="T49" fmla="*/ 41 h 65"/>
                <a:gd name="T50" fmla="*/ 30 w 119"/>
                <a:gd name="T51" fmla="*/ 47 h 65"/>
                <a:gd name="T52" fmla="*/ 18 w 119"/>
                <a:gd name="T53" fmla="*/ 47 h 65"/>
                <a:gd name="T54" fmla="*/ 12 w 119"/>
                <a:gd name="T55" fmla="*/ 47 h 65"/>
                <a:gd name="T56" fmla="*/ 0 w 119"/>
                <a:gd name="T57" fmla="*/ 47 h 65"/>
                <a:gd name="T58" fmla="*/ 0 w 119"/>
                <a:gd name="T59" fmla="*/ 53 h 65"/>
                <a:gd name="T60" fmla="*/ 6 w 119"/>
                <a:gd name="T61" fmla="*/ 53 h 65"/>
                <a:gd name="T62" fmla="*/ 18 w 119"/>
                <a:gd name="T63" fmla="*/ 53 h 65"/>
                <a:gd name="T64" fmla="*/ 30 w 119"/>
                <a:gd name="T65" fmla="*/ 47 h 65"/>
                <a:gd name="T66" fmla="*/ 42 w 119"/>
                <a:gd name="T67" fmla="*/ 41 h 65"/>
                <a:gd name="T68" fmla="*/ 54 w 119"/>
                <a:gd name="T69" fmla="*/ 47 h 65"/>
                <a:gd name="T70" fmla="*/ 54 w 119"/>
                <a:gd name="T71" fmla="*/ 53 h 65"/>
                <a:gd name="T72" fmla="*/ 48 w 119"/>
                <a:gd name="T73" fmla="*/ 65 h 65"/>
                <a:gd name="T74" fmla="*/ 48 w 119"/>
                <a:gd name="T75" fmla="*/ 65 h 65"/>
                <a:gd name="T76" fmla="*/ 54 w 119"/>
                <a:gd name="T77" fmla="*/ 59 h 65"/>
                <a:gd name="T78" fmla="*/ 60 w 119"/>
                <a:gd name="T79" fmla="*/ 47 h 65"/>
                <a:gd name="T80" fmla="*/ 60 w 119"/>
                <a:gd name="T81" fmla="*/ 36 h 65"/>
                <a:gd name="T82" fmla="*/ 66 w 119"/>
                <a:gd name="T83" fmla="*/ 30 h 65"/>
                <a:gd name="T84" fmla="*/ 72 w 119"/>
                <a:gd name="T85" fmla="*/ 24 h 65"/>
                <a:gd name="T86" fmla="*/ 78 w 119"/>
                <a:gd name="T87" fmla="*/ 24 h 65"/>
                <a:gd name="T88" fmla="*/ 84 w 119"/>
                <a:gd name="T89" fmla="*/ 24 h 65"/>
                <a:gd name="T90" fmla="*/ 84 w 119"/>
                <a:gd name="T91" fmla="*/ 41 h 65"/>
                <a:gd name="T92" fmla="*/ 84 w 119"/>
                <a:gd name="T93" fmla="*/ 47 h 65"/>
                <a:gd name="T94" fmla="*/ 84 w 119"/>
                <a:gd name="T95" fmla="*/ 47 h 65"/>
                <a:gd name="T96" fmla="*/ 84 w 119"/>
                <a:gd name="T97" fmla="*/ 41 h 65"/>
                <a:gd name="T98" fmla="*/ 90 w 119"/>
                <a:gd name="T99" fmla="*/ 24 h 65"/>
                <a:gd name="T100" fmla="*/ 90 w 119"/>
                <a:gd name="T101" fmla="*/ 18 h 65"/>
                <a:gd name="T102" fmla="*/ 96 w 119"/>
                <a:gd name="T103" fmla="*/ 12 h 65"/>
                <a:gd name="T104" fmla="*/ 108 w 119"/>
                <a:gd name="T105" fmla="*/ 6 h 65"/>
                <a:gd name="T106" fmla="*/ 114 w 119"/>
                <a:gd name="T107" fmla="*/ 0 h 65"/>
                <a:gd name="T108" fmla="*/ 114 w 119"/>
                <a:gd name="T109" fmla="*/ 0 h 65"/>
                <a:gd name="T110" fmla="*/ 108 w 119"/>
                <a:gd name="T111" fmla="*/ 0 h 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
                <a:gd name="T169" fmla="*/ 0 h 65"/>
                <a:gd name="T170" fmla="*/ 119 w 119"/>
                <a:gd name="T171" fmla="*/ 65 h 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 h="65">
                  <a:moveTo>
                    <a:pt x="102" y="0"/>
                  </a:moveTo>
                  <a:lnTo>
                    <a:pt x="102" y="0"/>
                  </a:lnTo>
                  <a:lnTo>
                    <a:pt x="96" y="0"/>
                  </a:lnTo>
                  <a:lnTo>
                    <a:pt x="90" y="6"/>
                  </a:lnTo>
                  <a:lnTo>
                    <a:pt x="84" y="6"/>
                  </a:lnTo>
                  <a:lnTo>
                    <a:pt x="78" y="12"/>
                  </a:lnTo>
                  <a:lnTo>
                    <a:pt x="72" y="12"/>
                  </a:lnTo>
                  <a:lnTo>
                    <a:pt x="72" y="18"/>
                  </a:lnTo>
                  <a:lnTo>
                    <a:pt x="66" y="12"/>
                  </a:lnTo>
                  <a:lnTo>
                    <a:pt x="60" y="12"/>
                  </a:lnTo>
                  <a:lnTo>
                    <a:pt x="54" y="12"/>
                  </a:lnTo>
                  <a:lnTo>
                    <a:pt x="48" y="6"/>
                  </a:lnTo>
                  <a:lnTo>
                    <a:pt x="42" y="12"/>
                  </a:lnTo>
                  <a:lnTo>
                    <a:pt x="36" y="12"/>
                  </a:lnTo>
                  <a:lnTo>
                    <a:pt x="42" y="12"/>
                  </a:lnTo>
                  <a:lnTo>
                    <a:pt x="48" y="12"/>
                  </a:lnTo>
                  <a:lnTo>
                    <a:pt x="54" y="12"/>
                  </a:lnTo>
                  <a:lnTo>
                    <a:pt x="54" y="18"/>
                  </a:lnTo>
                  <a:lnTo>
                    <a:pt x="60" y="18"/>
                  </a:lnTo>
                  <a:lnTo>
                    <a:pt x="66" y="24"/>
                  </a:lnTo>
                  <a:lnTo>
                    <a:pt x="60" y="24"/>
                  </a:lnTo>
                  <a:lnTo>
                    <a:pt x="60" y="30"/>
                  </a:lnTo>
                  <a:lnTo>
                    <a:pt x="54" y="30"/>
                  </a:lnTo>
                  <a:lnTo>
                    <a:pt x="48" y="30"/>
                  </a:lnTo>
                  <a:lnTo>
                    <a:pt x="42" y="30"/>
                  </a:lnTo>
                  <a:lnTo>
                    <a:pt x="36" y="30"/>
                  </a:lnTo>
                  <a:lnTo>
                    <a:pt x="30" y="30"/>
                  </a:lnTo>
                  <a:lnTo>
                    <a:pt x="24" y="30"/>
                  </a:lnTo>
                  <a:lnTo>
                    <a:pt x="18" y="30"/>
                  </a:lnTo>
                  <a:lnTo>
                    <a:pt x="24" y="30"/>
                  </a:lnTo>
                  <a:lnTo>
                    <a:pt x="30" y="30"/>
                  </a:lnTo>
                  <a:lnTo>
                    <a:pt x="36" y="30"/>
                  </a:lnTo>
                  <a:lnTo>
                    <a:pt x="42" y="36"/>
                  </a:lnTo>
                  <a:lnTo>
                    <a:pt x="42" y="41"/>
                  </a:lnTo>
                  <a:lnTo>
                    <a:pt x="36" y="41"/>
                  </a:lnTo>
                  <a:lnTo>
                    <a:pt x="30" y="47"/>
                  </a:lnTo>
                  <a:lnTo>
                    <a:pt x="24" y="47"/>
                  </a:lnTo>
                  <a:lnTo>
                    <a:pt x="18" y="47"/>
                  </a:lnTo>
                  <a:lnTo>
                    <a:pt x="12" y="47"/>
                  </a:lnTo>
                  <a:lnTo>
                    <a:pt x="6" y="47"/>
                  </a:lnTo>
                  <a:lnTo>
                    <a:pt x="0" y="47"/>
                  </a:lnTo>
                  <a:lnTo>
                    <a:pt x="0" y="53"/>
                  </a:lnTo>
                  <a:lnTo>
                    <a:pt x="6" y="53"/>
                  </a:lnTo>
                  <a:lnTo>
                    <a:pt x="12" y="53"/>
                  </a:lnTo>
                  <a:lnTo>
                    <a:pt x="18" y="53"/>
                  </a:lnTo>
                  <a:lnTo>
                    <a:pt x="24" y="53"/>
                  </a:lnTo>
                  <a:lnTo>
                    <a:pt x="30" y="47"/>
                  </a:lnTo>
                  <a:lnTo>
                    <a:pt x="36" y="47"/>
                  </a:lnTo>
                  <a:lnTo>
                    <a:pt x="42" y="41"/>
                  </a:lnTo>
                  <a:lnTo>
                    <a:pt x="48" y="41"/>
                  </a:lnTo>
                  <a:lnTo>
                    <a:pt x="54" y="47"/>
                  </a:lnTo>
                  <a:lnTo>
                    <a:pt x="54" y="53"/>
                  </a:lnTo>
                  <a:lnTo>
                    <a:pt x="48" y="59"/>
                  </a:lnTo>
                  <a:lnTo>
                    <a:pt x="48" y="65"/>
                  </a:lnTo>
                  <a:lnTo>
                    <a:pt x="54" y="59"/>
                  </a:lnTo>
                  <a:lnTo>
                    <a:pt x="54" y="53"/>
                  </a:lnTo>
                  <a:lnTo>
                    <a:pt x="60" y="47"/>
                  </a:lnTo>
                  <a:lnTo>
                    <a:pt x="54" y="41"/>
                  </a:lnTo>
                  <a:lnTo>
                    <a:pt x="60" y="36"/>
                  </a:lnTo>
                  <a:lnTo>
                    <a:pt x="66" y="30"/>
                  </a:lnTo>
                  <a:lnTo>
                    <a:pt x="72" y="24"/>
                  </a:lnTo>
                  <a:lnTo>
                    <a:pt x="78" y="24"/>
                  </a:lnTo>
                  <a:lnTo>
                    <a:pt x="84" y="24"/>
                  </a:lnTo>
                  <a:lnTo>
                    <a:pt x="84" y="30"/>
                  </a:lnTo>
                  <a:lnTo>
                    <a:pt x="84" y="41"/>
                  </a:lnTo>
                  <a:lnTo>
                    <a:pt x="84" y="47"/>
                  </a:lnTo>
                  <a:lnTo>
                    <a:pt x="84" y="41"/>
                  </a:lnTo>
                  <a:lnTo>
                    <a:pt x="90" y="36"/>
                  </a:lnTo>
                  <a:lnTo>
                    <a:pt x="90" y="24"/>
                  </a:lnTo>
                  <a:lnTo>
                    <a:pt x="84" y="18"/>
                  </a:lnTo>
                  <a:lnTo>
                    <a:pt x="90" y="18"/>
                  </a:lnTo>
                  <a:lnTo>
                    <a:pt x="90" y="12"/>
                  </a:lnTo>
                  <a:lnTo>
                    <a:pt x="96" y="12"/>
                  </a:lnTo>
                  <a:lnTo>
                    <a:pt x="102" y="6"/>
                  </a:lnTo>
                  <a:lnTo>
                    <a:pt x="108" y="6"/>
                  </a:lnTo>
                  <a:lnTo>
                    <a:pt x="108" y="0"/>
                  </a:lnTo>
                  <a:lnTo>
                    <a:pt x="114" y="0"/>
                  </a:lnTo>
                  <a:lnTo>
                    <a:pt x="119" y="0"/>
                  </a:lnTo>
                  <a:lnTo>
                    <a:pt x="114" y="0"/>
                  </a:lnTo>
                  <a:lnTo>
                    <a:pt x="108" y="0"/>
                  </a:lnTo>
                  <a:lnTo>
                    <a:pt x="102"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01" name="Freeform 987"/>
            <p:cNvSpPr>
              <a:spLocks/>
            </p:cNvSpPr>
            <p:nvPr/>
          </p:nvSpPr>
          <p:spPr bwMode="auto">
            <a:xfrm>
              <a:off x="4743" y="2085"/>
              <a:ext cx="12" cy="6"/>
            </a:xfrm>
            <a:custGeom>
              <a:avLst/>
              <a:gdLst>
                <a:gd name="T0" fmla="*/ 0 w 12"/>
                <a:gd name="T1" fmla="*/ 0 h 6"/>
                <a:gd name="T2" fmla="*/ 6 w 12"/>
                <a:gd name="T3" fmla="*/ 0 h 6"/>
                <a:gd name="T4" fmla="*/ 6 w 12"/>
                <a:gd name="T5" fmla="*/ 0 h 6"/>
                <a:gd name="T6" fmla="*/ 12 w 12"/>
                <a:gd name="T7" fmla="*/ 0 h 6"/>
                <a:gd name="T8" fmla="*/ 12 w 12"/>
                <a:gd name="T9" fmla="*/ 0 h 6"/>
                <a:gd name="T10" fmla="*/ 12 w 12"/>
                <a:gd name="T11" fmla="*/ 0 h 6"/>
                <a:gd name="T12" fmla="*/ 12 w 12"/>
                <a:gd name="T13" fmla="*/ 6 h 6"/>
                <a:gd name="T14" fmla="*/ 12 w 12"/>
                <a:gd name="T15" fmla="*/ 6 h 6"/>
                <a:gd name="T16" fmla="*/ 12 w 12"/>
                <a:gd name="T17" fmla="*/ 6 h 6"/>
                <a:gd name="T18" fmla="*/ 12 w 12"/>
                <a:gd name="T19" fmla="*/ 6 h 6"/>
                <a:gd name="T20" fmla="*/ 6 w 12"/>
                <a:gd name="T21" fmla="*/ 6 h 6"/>
                <a:gd name="T22" fmla="*/ 6 w 12"/>
                <a:gd name="T23" fmla="*/ 6 h 6"/>
                <a:gd name="T24" fmla="*/ 0 w 12"/>
                <a:gd name="T25" fmla="*/ 6 h 6"/>
                <a:gd name="T26" fmla="*/ 0 w 12"/>
                <a:gd name="T27" fmla="*/ 6 h 6"/>
                <a:gd name="T28" fmla="*/ 0 w 12"/>
                <a:gd name="T29" fmla="*/ 0 h 6"/>
                <a:gd name="T30" fmla="*/ 0 w 12"/>
                <a:gd name="T31" fmla="*/ 0 h 6"/>
                <a:gd name="T32" fmla="*/ 0 w 12"/>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6"/>
                <a:gd name="T53" fmla="*/ 12 w 12"/>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6">
                  <a:moveTo>
                    <a:pt x="0" y="0"/>
                  </a:moveTo>
                  <a:lnTo>
                    <a:pt x="6" y="0"/>
                  </a:lnTo>
                  <a:lnTo>
                    <a:pt x="12" y="0"/>
                  </a:lnTo>
                  <a:lnTo>
                    <a:pt x="12" y="6"/>
                  </a:lnTo>
                  <a:lnTo>
                    <a:pt x="6" y="6"/>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02" name="Freeform 988"/>
            <p:cNvSpPr>
              <a:spLocks/>
            </p:cNvSpPr>
            <p:nvPr/>
          </p:nvSpPr>
          <p:spPr bwMode="auto">
            <a:xfrm>
              <a:off x="4743" y="2109"/>
              <a:ext cx="6" cy="6"/>
            </a:xfrm>
            <a:custGeom>
              <a:avLst/>
              <a:gdLst>
                <a:gd name="T0" fmla="*/ 0 w 6"/>
                <a:gd name="T1" fmla="*/ 0 h 6"/>
                <a:gd name="T2" fmla="*/ 0 w 6"/>
                <a:gd name="T3" fmla="*/ 0 h 6"/>
                <a:gd name="T4" fmla="*/ 6 w 6"/>
                <a:gd name="T5" fmla="*/ 0 h 6"/>
                <a:gd name="T6" fmla="*/ 6 w 6"/>
                <a:gd name="T7" fmla="*/ 0 h 6"/>
                <a:gd name="T8" fmla="*/ 6 w 6"/>
                <a:gd name="T9" fmla="*/ 0 h 6"/>
                <a:gd name="T10" fmla="*/ 6 w 6"/>
                <a:gd name="T11" fmla="*/ 0 h 6"/>
                <a:gd name="T12" fmla="*/ 6 w 6"/>
                <a:gd name="T13" fmla="*/ 6 h 6"/>
                <a:gd name="T14" fmla="*/ 6 w 6"/>
                <a:gd name="T15" fmla="*/ 6 h 6"/>
                <a:gd name="T16" fmla="*/ 6 w 6"/>
                <a:gd name="T17" fmla="*/ 6 h 6"/>
                <a:gd name="T18" fmla="*/ 6 w 6"/>
                <a:gd name="T19" fmla="*/ 6 h 6"/>
                <a:gd name="T20" fmla="*/ 0 w 6"/>
                <a:gd name="T21" fmla="*/ 6 h 6"/>
                <a:gd name="T22" fmla="*/ 0 w 6"/>
                <a:gd name="T23" fmla="*/ 6 h 6"/>
                <a:gd name="T24" fmla="*/ 0 w 6"/>
                <a:gd name="T25" fmla="*/ 6 h 6"/>
                <a:gd name="T26" fmla="*/ 0 w 6"/>
                <a:gd name="T27" fmla="*/ 6 h 6"/>
                <a:gd name="T28" fmla="*/ 0 w 6"/>
                <a:gd name="T29" fmla="*/ 6 h 6"/>
                <a:gd name="T30" fmla="*/ 0 w 6"/>
                <a:gd name="T31" fmla="*/ 0 h 6"/>
                <a:gd name="T32" fmla="*/ 0 w 6"/>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0" y="0"/>
                  </a:moveTo>
                  <a:lnTo>
                    <a:pt x="0" y="0"/>
                  </a:lnTo>
                  <a:lnTo>
                    <a:pt x="6" y="0"/>
                  </a:lnTo>
                  <a:lnTo>
                    <a:pt x="6" y="6"/>
                  </a:lnTo>
                  <a:lnTo>
                    <a:pt x="0" y="6"/>
                  </a:lnTo>
                  <a:lnTo>
                    <a:pt x="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03" name="Freeform 989"/>
            <p:cNvSpPr>
              <a:spLocks/>
            </p:cNvSpPr>
            <p:nvPr/>
          </p:nvSpPr>
          <p:spPr bwMode="auto">
            <a:xfrm>
              <a:off x="4761" y="2127"/>
              <a:ext cx="12" cy="12"/>
            </a:xfrm>
            <a:custGeom>
              <a:avLst/>
              <a:gdLst>
                <a:gd name="T0" fmla="*/ 0 w 12"/>
                <a:gd name="T1" fmla="*/ 6 h 12"/>
                <a:gd name="T2" fmla="*/ 6 w 12"/>
                <a:gd name="T3" fmla="*/ 0 h 12"/>
                <a:gd name="T4" fmla="*/ 6 w 12"/>
                <a:gd name="T5" fmla="*/ 0 h 12"/>
                <a:gd name="T6" fmla="*/ 6 w 12"/>
                <a:gd name="T7" fmla="*/ 0 h 12"/>
                <a:gd name="T8" fmla="*/ 12 w 12"/>
                <a:gd name="T9" fmla="*/ 0 h 12"/>
                <a:gd name="T10" fmla="*/ 12 w 12"/>
                <a:gd name="T11" fmla="*/ 6 h 12"/>
                <a:gd name="T12" fmla="*/ 12 w 12"/>
                <a:gd name="T13" fmla="*/ 6 h 12"/>
                <a:gd name="T14" fmla="*/ 12 w 12"/>
                <a:gd name="T15" fmla="*/ 6 h 12"/>
                <a:gd name="T16" fmla="*/ 12 w 12"/>
                <a:gd name="T17" fmla="*/ 12 h 12"/>
                <a:gd name="T18" fmla="*/ 12 w 12"/>
                <a:gd name="T19" fmla="*/ 12 h 12"/>
                <a:gd name="T20" fmla="*/ 6 w 12"/>
                <a:gd name="T21" fmla="*/ 12 h 12"/>
                <a:gd name="T22" fmla="*/ 6 w 12"/>
                <a:gd name="T23" fmla="*/ 12 h 12"/>
                <a:gd name="T24" fmla="*/ 0 w 12"/>
                <a:gd name="T25" fmla="*/ 12 h 12"/>
                <a:gd name="T26" fmla="*/ 0 w 12"/>
                <a:gd name="T27" fmla="*/ 6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6" y="0"/>
                  </a:lnTo>
                  <a:lnTo>
                    <a:pt x="12" y="0"/>
                  </a:lnTo>
                  <a:lnTo>
                    <a:pt x="12" y="6"/>
                  </a:lnTo>
                  <a:lnTo>
                    <a:pt x="12" y="12"/>
                  </a:lnTo>
                  <a:lnTo>
                    <a:pt x="6" y="12"/>
                  </a:lnTo>
                  <a:lnTo>
                    <a:pt x="0" y="12"/>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04" name="Freeform 990"/>
            <p:cNvSpPr>
              <a:spLocks/>
            </p:cNvSpPr>
            <p:nvPr/>
          </p:nvSpPr>
          <p:spPr bwMode="auto">
            <a:xfrm>
              <a:off x="4719" y="2121"/>
              <a:ext cx="12" cy="12"/>
            </a:xfrm>
            <a:custGeom>
              <a:avLst/>
              <a:gdLst>
                <a:gd name="T0" fmla="*/ 6 w 12"/>
                <a:gd name="T1" fmla="*/ 0 h 12"/>
                <a:gd name="T2" fmla="*/ 6 w 12"/>
                <a:gd name="T3" fmla="*/ 0 h 12"/>
                <a:gd name="T4" fmla="*/ 12 w 12"/>
                <a:gd name="T5" fmla="*/ 6 h 12"/>
                <a:gd name="T6" fmla="*/ 12 w 12"/>
                <a:gd name="T7" fmla="*/ 6 h 12"/>
                <a:gd name="T8" fmla="*/ 12 w 12"/>
                <a:gd name="T9" fmla="*/ 6 h 12"/>
                <a:gd name="T10" fmla="*/ 12 w 12"/>
                <a:gd name="T11" fmla="*/ 12 h 12"/>
                <a:gd name="T12" fmla="*/ 12 w 12"/>
                <a:gd name="T13" fmla="*/ 12 h 12"/>
                <a:gd name="T14" fmla="*/ 6 w 12"/>
                <a:gd name="T15" fmla="*/ 12 h 12"/>
                <a:gd name="T16" fmla="*/ 6 w 12"/>
                <a:gd name="T17" fmla="*/ 12 h 12"/>
                <a:gd name="T18" fmla="*/ 0 w 12"/>
                <a:gd name="T19" fmla="*/ 12 h 12"/>
                <a:gd name="T20" fmla="*/ 0 w 12"/>
                <a:gd name="T21" fmla="*/ 12 h 12"/>
                <a:gd name="T22" fmla="*/ 0 w 12"/>
                <a:gd name="T23" fmla="*/ 12 h 12"/>
                <a:gd name="T24" fmla="*/ 0 w 12"/>
                <a:gd name="T25" fmla="*/ 12 h 12"/>
                <a:gd name="T26" fmla="*/ 0 w 12"/>
                <a:gd name="T27" fmla="*/ 6 h 12"/>
                <a:gd name="T28" fmla="*/ 0 w 12"/>
                <a:gd name="T29" fmla="*/ 6 h 12"/>
                <a:gd name="T30" fmla="*/ 0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12" y="6"/>
                  </a:lnTo>
                  <a:lnTo>
                    <a:pt x="12" y="12"/>
                  </a:lnTo>
                  <a:lnTo>
                    <a:pt x="6" y="12"/>
                  </a:lnTo>
                  <a:lnTo>
                    <a:pt x="0" y="12"/>
                  </a:lnTo>
                  <a:lnTo>
                    <a:pt x="0" y="6"/>
                  </a:lnTo>
                  <a:lnTo>
                    <a:pt x="0" y="0"/>
                  </a:lnTo>
                  <a:lnTo>
                    <a:pt x="6"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05" name="Freeform 991"/>
            <p:cNvSpPr>
              <a:spLocks/>
            </p:cNvSpPr>
            <p:nvPr/>
          </p:nvSpPr>
          <p:spPr bwMode="auto">
            <a:xfrm>
              <a:off x="4707" y="2097"/>
              <a:ext cx="18" cy="12"/>
            </a:xfrm>
            <a:custGeom>
              <a:avLst/>
              <a:gdLst>
                <a:gd name="T0" fmla="*/ 0 w 18"/>
                <a:gd name="T1" fmla="*/ 6 h 12"/>
                <a:gd name="T2" fmla="*/ 0 w 18"/>
                <a:gd name="T3" fmla="*/ 0 h 12"/>
                <a:gd name="T4" fmla="*/ 6 w 18"/>
                <a:gd name="T5" fmla="*/ 0 h 12"/>
                <a:gd name="T6" fmla="*/ 6 w 18"/>
                <a:gd name="T7" fmla="*/ 0 h 12"/>
                <a:gd name="T8" fmla="*/ 12 w 18"/>
                <a:gd name="T9" fmla="*/ 0 h 12"/>
                <a:gd name="T10" fmla="*/ 12 w 18"/>
                <a:gd name="T11" fmla="*/ 0 h 12"/>
                <a:gd name="T12" fmla="*/ 12 w 18"/>
                <a:gd name="T13" fmla="*/ 0 h 12"/>
                <a:gd name="T14" fmla="*/ 18 w 18"/>
                <a:gd name="T15" fmla="*/ 0 h 12"/>
                <a:gd name="T16" fmla="*/ 18 w 18"/>
                <a:gd name="T17" fmla="*/ 0 h 12"/>
                <a:gd name="T18" fmla="*/ 18 w 18"/>
                <a:gd name="T19" fmla="*/ 6 h 12"/>
                <a:gd name="T20" fmla="*/ 18 w 18"/>
                <a:gd name="T21" fmla="*/ 6 h 12"/>
                <a:gd name="T22" fmla="*/ 12 w 18"/>
                <a:gd name="T23" fmla="*/ 6 h 12"/>
                <a:gd name="T24" fmla="*/ 12 w 18"/>
                <a:gd name="T25" fmla="*/ 12 h 12"/>
                <a:gd name="T26" fmla="*/ 12 w 18"/>
                <a:gd name="T27" fmla="*/ 12 h 12"/>
                <a:gd name="T28" fmla="*/ 6 w 18"/>
                <a:gd name="T29" fmla="*/ 12 h 12"/>
                <a:gd name="T30" fmla="*/ 6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0"/>
                  </a:lnTo>
                  <a:lnTo>
                    <a:pt x="6" y="0"/>
                  </a:lnTo>
                  <a:lnTo>
                    <a:pt x="12" y="0"/>
                  </a:lnTo>
                  <a:lnTo>
                    <a:pt x="18" y="0"/>
                  </a:lnTo>
                  <a:lnTo>
                    <a:pt x="18" y="6"/>
                  </a:lnTo>
                  <a:lnTo>
                    <a:pt x="12" y="6"/>
                  </a:lnTo>
                  <a:lnTo>
                    <a:pt x="12" y="12"/>
                  </a:lnTo>
                  <a:lnTo>
                    <a:pt x="6" y="12"/>
                  </a:lnTo>
                  <a:lnTo>
                    <a:pt x="6" y="6"/>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06" name="Freeform 992"/>
            <p:cNvSpPr>
              <a:spLocks/>
            </p:cNvSpPr>
            <p:nvPr/>
          </p:nvSpPr>
          <p:spPr bwMode="auto">
            <a:xfrm>
              <a:off x="4690" y="2091"/>
              <a:ext cx="11" cy="12"/>
            </a:xfrm>
            <a:custGeom>
              <a:avLst/>
              <a:gdLst>
                <a:gd name="T0" fmla="*/ 0 w 11"/>
                <a:gd name="T1" fmla="*/ 12 h 12"/>
                <a:gd name="T2" fmla="*/ 0 w 11"/>
                <a:gd name="T3" fmla="*/ 6 h 12"/>
                <a:gd name="T4" fmla="*/ 0 w 11"/>
                <a:gd name="T5" fmla="*/ 6 h 12"/>
                <a:gd name="T6" fmla="*/ 6 w 11"/>
                <a:gd name="T7" fmla="*/ 6 h 12"/>
                <a:gd name="T8" fmla="*/ 6 w 11"/>
                <a:gd name="T9" fmla="*/ 0 h 12"/>
                <a:gd name="T10" fmla="*/ 6 w 11"/>
                <a:gd name="T11" fmla="*/ 0 h 12"/>
                <a:gd name="T12" fmla="*/ 11 w 11"/>
                <a:gd name="T13" fmla="*/ 6 h 12"/>
                <a:gd name="T14" fmla="*/ 11 w 11"/>
                <a:gd name="T15" fmla="*/ 6 h 12"/>
                <a:gd name="T16" fmla="*/ 11 w 11"/>
                <a:gd name="T17" fmla="*/ 6 h 12"/>
                <a:gd name="T18" fmla="*/ 11 w 11"/>
                <a:gd name="T19" fmla="*/ 12 h 12"/>
                <a:gd name="T20" fmla="*/ 11 w 11"/>
                <a:gd name="T21" fmla="*/ 12 h 12"/>
                <a:gd name="T22" fmla="*/ 6 w 11"/>
                <a:gd name="T23" fmla="*/ 12 h 12"/>
                <a:gd name="T24" fmla="*/ 6 w 11"/>
                <a:gd name="T25" fmla="*/ 12 h 12"/>
                <a:gd name="T26" fmla="*/ 6 w 11"/>
                <a:gd name="T27" fmla="*/ 12 h 12"/>
                <a:gd name="T28" fmla="*/ 0 w 11"/>
                <a:gd name="T29" fmla="*/ 12 h 12"/>
                <a:gd name="T30" fmla="*/ 0 w 11"/>
                <a:gd name="T31" fmla="*/ 12 h 12"/>
                <a:gd name="T32" fmla="*/ 0 w 11"/>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2"/>
                <a:gd name="T53" fmla="*/ 11 w 11"/>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2">
                  <a:moveTo>
                    <a:pt x="0" y="12"/>
                  </a:moveTo>
                  <a:lnTo>
                    <a:pt x="0" y="6"/>
                  </a:lnTo>
                  <a:lnTo>
                    <a:pt x="6" y="6"/>
                  </a:lnTo>
                  <a:lnTo>
                    <a:pt x="6" y="0"/>
                  </a:lnTo>
                  <a:lnTo>
                    <a:pt x="11" y="6"/>
                  </a:lnTo>
                  <a:lnTo>
                    <a:pt x="11" y="12"/>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07" name="Freeform 993"/>
            <p:cNvSpPr>
              <a:spLocks/>
            </p:cNvSpPr>
            <p:nvPr/>
          </p:nvSpPr>
          <p:spPr bwMode="auto">
            <a:xfrm>
              <a:off x="4707" y="2073"/>
              <a:ext cx="12" cy="12"/>
            </a:xfrm>
            <a:custGeom>
              <a:avLst/>
              <a:gdLst>
                <a:gd name="T0" fmla="*/ 0 w 12"/>
                <a:gd name="T1" fmla="*/ 6 h 12"/>
                <a:gd name="T2" fmla="*/ 0 w 12"/>
                <a:gd name="T3" fmla="*/ 6 h 12"/>
                <a:gd name="T4" fmla="*/ 0 w 12"/>
                <a:gd name="T5" fmla="*/ 6 h 12"/>
                <a:gd name="T6" fmla="*/ 0 w 12"/>
                <a:gd name="T7" fmla="*/ 6 h 12"/>
                <a:gd name="T8" fmla="*/ 6 w 12"/>
                <a:gd name="T9" fmla="*/ 0 h 12"/>
                <a:gd name="T10" fmla="*/ 6 w 12"/>
                <a:gd name="T11" fmla="*/ 0 h 12"/>
                <a:gd name="T12" fmla="*/ 12 w 12"/>
                <a:gd name="T13" fmla="*/ 6 h 12"/>
                <a:gd name="T14" fmla="*/ 12 w 12"/>
                <a:gd name="T15" fmla="*/ 6 h 12"/>
                <a:gd name="T16" fmla="*/ 12 w 12"/>
                <a:gd name="T17" fmla="*/ 6 h 12"/>
                <a:gd name="T18" fmla="*/ 12 w 12"/>
                <a:gd name="T19" fmla="*/ 6 h 12"/>
                <a:gd name="T20" fmla="*/ 12 w 12"/>
                <a:gd name="T21" fmla="*/ 12 h 12"/>
                <a:gd name="T22" fmla="*/ 6 w 12"/>
                <a:gd name="T23" fmla="*/ 12 h 12"/>
                <a:gd name="T24" fmla="*/ 6 w 12"/>
                <a:gd name="T25" fmla="*/ 12 h 12"/>
                <a:gd name="T26" fmla="*/ 6 w 12"/>
                <a:gd name="T27" fmla="*/ 12 h 12"/>
                <a:gd name="T28" fmla="*/ 0 w 12"/>
                <a:gd name="T29" fmla="*/ 12 h 12"/>
                <a:gd name="T30" fmla="*/ 0 w 12"/>
                <a:gd name="T31" fmla="*/ 12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6" y="0"/>
                  </a:lnTo>
                  <a:lnTo>
                    <a:pt x="12" y="6"/>
                  </a:lnTo>
                  <a:lnTo>
                    <a:pt x="12" y="12"/>
                  </a:lnTo>
                  <a:lnTo>
                    <a:pt x="6" y="12"/>
                  </a:lnTo>
                  <a:lnTo>
                    <a:pt x="0" y="12"/>
                  </a:lnTo>
                  <a:lnTo>
                    <a:pt x="0"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08" name="Freeform 994"/>
            <p:cNvSpPr>
              <a:spLocks/>
            </p:cNvSpPr>
            <p:nvPr/>
          </p:nvSpPr>
          <p:spPr bwMode="auto">
            <a:xfrm>
              <a:off x="5114" y="2031"/>
              <a:ext cx="95" cy="96"/>
            </a:xfrm>
            <a:custGeom>
              <a:avLst/>
              <a:gdLst>
                <a:gd name="T0" fmla="*/ 77 w 95"/>
                <a:gd name="T1" fmla="*/ 72 h 96"/>
                <a:gd name="T2" fmla="*/ 83 w 95"/>
                <a:gd name="T3" fmla="*/ 66 h 96"/>
                <a:gd name="T4" fmla="*/ 83 w 95"/>
                <a:gd name="T5" fmla="*/ 54 h 96"/>
                <a:gd name="T6" fmla="*/ 77 w 95"/>
                <a:gd name="T7" fmla="*/ 48 h 96"/>
                <a:gd name="T8" fmla="*/ 65 w 95"/>
                <a:gd name="T9" fmla="*/ 48 h 96"/>
                <a:gd name="T10" fmla="*/ 65 w 95"/>
                <a:gd name="T11" fmla="*/ 36 h 96"/>
                <a:gd name="T12" fmla="*/ 71 w 95"/>
                <a:gd name="T13" fmla="*/ 42 h 96"/>
                <a:gd name="T14" fmla="*/ 77 w 95"/>
                <a:gd name="T15" fmla="*/ 42 h 96"/>
                <a:gd name="T16" fmla="*/ 77 w 95"/>
                <a:gd name="T17" fmla="*/ 48 h 96"/>
                <a:gd name="T18" fmla="*/ 89 w 95"/>
                <a:gd name="T19" fmla="*/ 48 h 96"/>
                <a:gd name="T20" fmla="*/ 95 w 95"/>
                <a:gd name="T21" fmla="*/ 36 h 96"/>
                <a:gd name="T22" fmla="*/ 95 w 95"/>
                <a:gd name="T23" fmla="*/ 30 h 96"/>
                <a:gd name="T24" fmla="*/ 89 w 95"/>
                <a:gd name="T25" fmla="*/ 24 h 96"/>
                <a:gd name="T26" fmla="*/ 83 w 95"/>
                <a:gd name="T27" fmla="*/ 24 h 96"/>
                <a:gd name="T28" fmla="*/ 77 w 95"/>
                <a:gd name="T29" fmla="*/ 24 h 96"/>
                <a:gd name="T30" fmla="*/ 71 w 95"/>
                <a:gd name="T31" fmla="*/ 24 h 96"/>
                <a:gd name="T32" fmla="*/ 77 w 95"/>
                <a:gd name="T33" fmla="*/ 12 h 96"/>
                <a:gd name="T34" fmla="*/ 77 w 95"/>
                <a:gd name="T35" fmla="*/ 0 h 96"/>
                <a:gd name="T36" fmla="*/ 71 w 95"/>
                <a:gd name="T37" fmla="*/ 0 h 96"/>
                <a:gd name="T38" fmla="*/ 59 w 95"/>
                <a:gd name="T39" fmla="*/ 0 h 96"/>
                <a:gd name="T40" fmla="*/ 53 w 95"/>
                <a:gd name="T41" fmla="*/ 12 h 96"/>
                <a:gd name="T42" fmla="*/ 59 w 95"/>
                <a:gd name="T43" fmla="*/ 24 h 96"/>
                <a:gd name="T44" fmla="*/ 53 w 95"/>
                <a:gd name="T45" fmla="*/ 24 h 96"/>
                <a:gd name="T46" fmla="*/ 53 w 95"/>
                <a:gd name="T47" fmla="*/ 18 h 96"/>
                <a:gd name="T48" fmla="*/ 47 w 95"/>
                <a:gd name="T49" fmla="*/ 12 h 96"/>
                <a:gd name="T50" fmla="*/ 35 w 95"/>
                <a:gd name="T51" fmla="*/ 12 h 96"/>
                <a:gd name="T52" fmla="*/ 23 w 95"/>
                <a:gd name="T53" fmla="*/ 6 h 96"/>
                <a:gd name="T54" fmla="*/ 11 w 95"/>
                <a:gd name="T55" fmla="*/ 12 h 96"/>
                <a:gd name="T56" fmla="*/ 11 w 95"/>
                <a:gd name="T57" fmla="*/ 18 h 96"/>
                <a:gd name="T58" fmla="*/ 11 w 95"/>
                <a:gd name="T59" fmla="*/ 24 h 96"/>
                <a:gd name="T60" fmla="*/ 23 w 95"/>
                <a:gd name="T61" fmla="*/ 30 h 96"/>
                <a:gd name="T62" fmla="*/ 29 w 95"/>
                <a:gd name="T63" fmla="*/ 30 h 96"/>
                <a:gd name="T64" fmla="*/ 29 w 95"/>
                <a:gd name="T65" fmla="*/ 42 h 96"/>
                <a:gd name="T66" fmla="*/ 17 w 95"/>
                <a:gd name="T67" fmla="*/ 42 h 96"/>
                <a:gd name="T68" fmla="*/ 11 w 95"/>
                <a:gd name="T69" fmla="*/ 42 h 96"/>
                <a:gd name="T70" fmla="*/ 6 w 95"/>
                <a:gd name="T71" fmla="*/ 48 h 96"/>
                <a:gd name="T72" fmla="*/ 0 w 95"/>
                <a:gd name="T73" fmla="*/ 54 h 96"/>
                <a:gd name="T74" fmla="*/ 6 w 95"/>
                <a:gd name="T75" fmla="*/ 66 h 96"/>
                <a:gd name="T76" fmla="*/ 11 w 95"/>
                <a:gd name="T77" fmla="*/ 66 h 96"/>
                <a:gd name="T78" fmla="*/ 17 w 95"/>
                <a:gd name="T79" fmla="*/ 66 h 96"/>
                <a:gd name="T80" fmla="*/ 23 w 95"/>
                <a:gd name="T81" fmla="*/ 60 h 96"/>
                <a:gd name="T82" fmla="*/ 29 w 95"/>
                <a:gd name="T83" fmla="*/ 54 h 96"/>
                <a:gd name="T84" fmla="*/ 35 w 95"/>
                <a:gd name="T85" fmla="*/ 48 h 96"/>
                <a:gd name="T86" fmla="*/ 41 w 95"/>
                <a:gd name="T87" fmla="*/ 54 h 96"/>
                <a:gd name="T88" fmla="*/ 41 w 95"/>
                <a:gd name="T89" fmla="*/ 60 h 96"/>
                <a:gd name="T90" fmla="*/ 29 w 95"/>
                <a:gd name="T91" fmla="*/ 66 h 96"/>
                <a:gd name="T92" fmla="*/ 23 w 95"/>
                <a:gd name="T93" fmla="*/ 84 h 96"/>
                <a:gd name="T94" fmla="*/ 35 w 95"/>
                <a:gd name="T95" fmla="*/ 90 h 96"/>
                <a:gd name="T96" fmla="*/ 47 w 95"/>
                <a:gd name="T97" fmla="*/ 90 h 96"/>
                <a:gd name="T98" fmla="*/ 53 w 95"/>
                <a:gd name="T99" fmla="*/ 84 h 96"/>
                <a:gd name="T100" fmla="*/ 53 w 95"/>
                <a:gd name="T101" fmla="*/ 78 h 96"/>
                <a:gd name="T102" fmla="*/ 47 w 95"/>
                <a:gd name="T103" fmla="*/ 72 h 96"/>
                <a:gd name="T104" fmla="*/ 47 w 95"/>
                <a:gd name="T105" fmla="*/ 60 h 96"/>
                <a:gd name="T106" fmla="*/ 53 w 95"/>
                <a:gd name="T107" fmla="*/ 54 h 96"/>
                <a:gd name="T108" fmla="*/ 53 w 95"/>
                <a:gd name="T109" fmla="*/ 54 h 96"/>
                <a:gd name="T110" fmla="*/ 65 w 95"/>
                <a:gd name="T111" fmla="*/ 72 h 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
                <a:gd name="T169" fmla="*/ 0 h 96"/>
                <a:gd name="T170" fmla="*/ 95 w 95"/>
                <a:gd name="T171" fmla="*/ 96 h 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 h="96">
                  <a:moveTo>
                    <a:pt x="71" y="72"/>
                  </a:moveTo>
                  <a:lnTo>
                    <a:pt x="71" y="72"/>
                  </a:lnTo>
                  <a:lnTo>
                    <a:pt x="77" y="72"/>
                  </a:lnTo>
                  <a:lnTo>
                    <a:pt x="83" y="72"/>
                  </a:lnTo>
                  <a:lnTo>
                    <a:pt x="83" y="66"/>
                  </a:lnTo>
                  <a:lnTo>
                    <a:pt x="89" y="60"/>
                  </a:lnTo>
                  <a:lnTo>
                    <a:pt x="83" y="60"/>
                  </a:lnTo>
                  <a:lnTo>
                    <a:pt x="83" y="54"/>
                  </a:lnTo>
                  <a:lnTo>
                    <a:pt x="83" y="48"/>
                  </a:lnTo>
                  <a:lnTo>
                    <a:pt x="77" y="48"/>
                  </a:lnTo>
                  <a:lnTo>
                    <a:pt x="71" y="48"/>
                  </a:lnTo>
                  <a:lnTo>
                    <a:pt x="65" y="48"/>
                  </a:lnTo>
                  <a:lnTo>
                    <a:pt x="65" y="42"/>
                  </a:lnTo>
                  <a:lnTo>
                    <a:pt x="65" y="36"/>
                  </a:lnTo>
                  <a:lnTo>
                    <a:pt x="71" y="42"/>
                  </a:lnTo>
                  <a:lnTo>
                    <a:pt x="77" y="42"/>
                  </a:lnTo>
                  <a:lnTo>
                    <a:pt x="77" y="48"/>
                  </a:lnTo>
                  <a:lnTo>
                    <a:pt x="83" y="48"/>
                  </a:lnTo>
                  <a:lnTo>
                    <a:pt x="89" y="48"/>
                  </a:lnTo>
                  <a:lnTo>
                    <a:pt x="95" y="42"/>
                  </a:lnTo>
                  <a:lnTo>
                    <a:pt x="95" y="36"/>
                  </a:lnTo>
                  <a:lnTo>
                    <a:pt x="95" y="30"/>
                  </a:lnTo>
                  <a:lnTo>
                    <a:pt x="95" y="24"/>
                  </a:lnTo>
                  <a:lnTo>
                    <a:pt x="89" y="24"/>
                  </a:lnTo>
                  <a:lnTo>
                    <a:pt x="83" y="24"/>
                  </a:lnTo>
                  <a:lnTo>
                    <a:pt x="77" y="24"/>
                  </a:lnTo>
                  <a:lnTo>
                    <a:pt x="71" y="24"/>
                  </a:lnTo>
                  <a:lnTo>
                    <a:pt x="65" y="24"/>
                  </a:lnTo>
                  <a:lnTo>
                    <a:pt x="71" y="18"/>
                  </a:lnTo>
                  <a:lnTo>
                    <a:pt x="77" y="12"/>
                  </a:lnTo>
                  <a:lnTo>
                    <a:pt x="77" y="6"/>
                  </a:lnTo>
                  <a:lnTo>
                    <a:pt x="77" y="0"/>
                  </a:lnTo>
                  <a:lnTo>
                    <a:pt x="71" y="0"/>
                  </a:lnTo>
                  <a:lnTo>
                    <a:pt x="65" y="0"/>
                  </a:lnTo>
                  <a:lnTo>
                    <a:pt x="59" y="0"/>
                  </a:lnTo>
                  <a:lnTo>
                    <a:pt x="59" y="6"/>
                  </a:lnTo>
                  <a:lnTo>
                    <a:pt x="53" y="12"/>
                  </a:lnTo>
                  <a:lnTo>
                    <a:pt x="53" y="18"/>
                  </a:lnTo>
                  <a:lnTo>
                    <a:pt x="59" y="18"/>
                  </a:lnTo>
                  <a:lnTo>
                    <a:pt x="59" y="24"/>
                  </a:lnTo>
                  <a:lnTo>
                    <a:pt x="53" y="24"/>
                  </a:lnTo>
                  <a:lnTo>
                    <a:pt x="53" y="18"/>
                  </a:lnTo>
                  <a:lnTo>
                    <a:pt x="53" y="12"/>
                  </a:lnTo>
                  <a:lnTo>
                    <a:pt x="47" y="12"/>
                  </a:lnTo>
                  <a:lnTo>
                    <a:pt x="35" y="12"/>
                  </a:lnTo>
                  <a:lnTo>
                    <a:pt x="29" y="6"/>
                  </a:lnTo>
                  <a:lnTo>
                    <a:pt x="23" y="6"/>
                  </a:lnTo>
                  <a:lnTo>
                    <a:pt x="17" y="6"/>
                  </a:lnTo>
                  <a:lnTo>
                    <a:pt x="11" y="12"/>
                  </a:lnTo>
                  <a:lnTo>
                    <a:pt x="11" y="18"/>
                  </a:lnTo>
                  <a:lnTo>
                    <a:pt x="11" y="24"/>
                  </a:lnTo>
                  <a:lnTo>
                    <a:pt x="17" y="30"/>
                  </a:lnTo>
                  <a:lnTo>
                    <a:pt x="23" y="30"/>
                  </a:lnTo>
                  <a:lnTo>
                    <a:pt x="29" y="30"/>
                  </a:lnTo>
                  <a:lnTo>
                    <a:pt x="35" y="36"/>
                  </a:lnTo>
                  <a:lnTo>
                    <a:pt x="29" y="36"/>
                  </a:lnTo>
                  <a:lnTo>
                    <a:pt x="29" y="42"/>
                  </a:lnTo>
                  <a:lnTo>
                    <a:pt x="23" y="42"/>
                  </a:lnTo>
                  <a:lnTo>
                    <a:pt x="17" y="42"/>
                  </a:lnTo>
                  <a:lnTo>
                    <a:pt x="11" y="42"/>
                  </a:lnTo>
                  <a:lnTo>
                    <a:pt x="6" y="42"/>
                  </a:lnTo>
                  <a:lnTo>
                    <a:pt x="6" y="48"/>
                  </a:lnTo>
                  <a:lnTo>
                    <a:pt x="0" y="48"/>
                  </a:lnTo>
                  <a:lnTo>
                    <a:pt x="0" y="54"/>
                  </a:lnTo>
                  <a:lnTo>
                    <a:pt x="0" y="60"/>
                  </a:lnTo>
                  <a:lnTo>
                    <a:pt x="0" y="66"/>
                  </a:lnTo>
                  <a:lnTo>
                    <a:pt x="6" y="66"/>
                  </a:lnTo>
                  <a:lnTo>
                    <a:pt x="11" y="66"/>
                  </a:lnTo>
                  <a:lnTo>
                    <a:pt x="17" y="66"/>
                  </a:lnTo>
                  <a:lnTo>
                    <a:pt x="23" y="66"/>
                  </a:lnTo>
                  <a:lnTo>
                    <a:pt x="23" y="60"/>
                  </a:lnTo>
                  <a:lnTo>
                    <a:pt x="23" y="54"/>
                  </a:lnTo>
                  <a:lnTo>
                    <a:pt x="29" y="54"/>
                  </a:lnTo>
                  <a:lnTo>
                    <a:pt x="29" y="48"/>
                  </a:lnTo>
                  <a:lnTo>
                    <a:pt x="35" y="48"/>
                  </a:lnTo>
                  <a:lnTo>
                    <a:pt x="41" y="48"/>
                  </a:lnTo>
                  <a:lnTo>
                    <a:pt x="41" y="54"/>
                  </a:lnTo>
                  <a:lnTo>
                    <a:pt x="41" y="60"/>
                  </a:lnTo>
                  <a:lnTo>
                    <a:pt x="35" y="66"/>
                  </a:lnTo>
                  <a:lnTo>
                    <a:pt x="29" y="66"/>
                  </a:lnTo>
                  <a:lnTo>
                    <a:pt x="29" y="72"/>
                  </a:lnTo>
                  <a:lnTo>
                    <a:pt x="23" y="78"/>
                  </a:lnTo>
                  <a:lnTo>
                    <a:pt x="23" y="84"/>
                  </a:lnTo>
                  <a:lnTo>
                    <a:pt x="29" y="84"/>
                  </a:lnTo>
                  <a:lnTo>
                    <a:pt x="29" y="90"/>
                  </a:lnTo>
                  <a:lnTo>
                    <a:pt x="35" y="90"/>
                  </a:lnTo>
                  <a:lnTo>
                    <a:pt x="41" y="96"/>
                  </a:lnTo>
                  <a:lnTo>
                    <a:pt x="41" y="90"/>
                  </a:lnTo>
                  <a:lnTo>
                    <a:pt x="47" y="90"/>
                  </a:lnTo>
                  <a:lnTo>
                    <a:pt x="53" y="90"/>
                  </a:lnTo>
                  <a:lnTo>
                    <a:pt x="53" y="84"/>
                  </a:lnTo>
                  <a:lnTo>
                    <a:pt x="53" y="78"/>
                  </a:lnTo>
                  <a:lnTo>
                    <a:pt x="53" y="72"/>
                  </a:lnTo>
                  <a:lnTo>
                    <a:pt x="47" y="72"/>
                  </a:lnTo>
                  <a:lnTo>
                    <a:pt x="47" y="66"/>
                  </a:lnTo>
                  <a:lnTo>
                    <a:pt x="47" y="60"/>
                  </a:lnTo>
                  <a:lnTo>
                    <a:pt x="47" y="54"/>
                  </a:lnTo>
                  <a:lnTo>
                    <a:pt x="53" y="54"/>
                  </a:lnTo>
                  <a:lnTo>
                    <a:pt x="59" y="60"/>
                  </a:lnTo>
                  <a:lnTo>
                    <a:pt x="59" y="66"/>
                  </a:lnTo>
                  <a:lnTo>
                    <a:pt x="65" y="72"/>
                  </a:lnTo>
                  <a:lnTo>
                    <a:pt x="71" y="7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09" name="Freeform 995"/>
            <p:cNvSpPr>
              <a:spLocks/>
            </p:cNvSpPr>
            <p:nvPr/>
          </p:nvSpPr>
          <p:spPr bwMode="auto">
            <a:xfrm>
              <a:off x="5185" y="1834"/>
              <a:ext cx="108" cy="167"/>
            </a:xfrm>
            <a:custGeom>
              <a:avLst/>
              <a:gdLst>
                <a:gd name="T0" fmla="*/ 0 w 108"/>
                <a:gd name="T1" fmla="*/ 167 h 167"/>
                <a:gd name="T2" fmla="*/ 12 w 108"/>
                <a:gd name="T3" fmla="*/ 155 h 167"/>
                <a:gd name="T4" fmla="*/ 24 w 108"/>
                <a:gd name="T5" fmla="*/ 149 h 167"/>
                <a:gd name="T6" fmla="*/ 30 w 108"/>
                <a:gd name="T7" fmla="*/ 137 h 167"/>
                <a:gd name="T8" fmla="*/ 42 w 108"/>
                <a:gd name="T9" fmla="*/ 137 h 167"/>
                <a:gd name="T10" fmla="*/ 54 w 108"/>
                <a:gd name="T11" fmla="*/ 131 h 167"/>
                <a:gd name="T12" fmla="*/ 66 w 108"/>
                <a:gd name="T13" fmla="*/ 131 h 167"/>
                <a:gd name="T14" fmla="*/ 78 w 108"/>
                <a:gd name="T15" fmla="*/ 131 h 167"/>
                <a:gd name="T16" fmla="*/ 84 w 108"/>
                <a:gd name="T17" fmla="*/ 131 h 167"/>
                <a:gd name="T18" fmla="*/ 84 w 108"/>
                <a:gd name="T19" fmla="*/ 125 h 167"/>
                <a:gd name="T20" fmla="*/ 84 w 108"/>
                <a:gd name="T21" fmla="*/ 125 h 167"/>
                <a:gd name="T22" fmla="*/ 90 w 108"/>
                <a:gd name="T23" fmla="*/ 119 h 167"/>
                <a:gd name="T24" fmla="*/ 90 w 108"/>
                <a:gd name="T25" fmla="*/ 113 h 167"/>
                <a:gd name="T26" fmla="*/ 90 w 108"/>
                <a:gd name="T27" fmla="*/ 107 h 167"/>
                <a:gd name="T28" fmla="*/ 96 w 108"/>
                <a:gd name="T29" fmla="*/ 107 h 167"/>
                <a:gd name="T30" fmla="*/ 102 w 108"/>
                <a:gd name="T31" fmla="*/ 101 h 167"/>
                <a:gd name="T32" fmla="*/ 108 w 108"/>
                <a:gd name="T33" fmla="*/ 95 h 167"/>
                <a:gd name="T34" fmla="*/ 102 w 108"/>
                <a:gd name="T35" fmla="*/ 89 h 167"/>
                <a:gd name="T36" fmla="*/ 102 w 108"/>
                <a:gd name="T37" fmla="*/ 71 h 167"/>
                <a:gd name="T38" fmla="*/ 102 w 108"/>
                <a:gd name="T39" fmla="*/ 59 h 167"/>
                <a:gd name="T40" fmla="*/ 108 w 108"/>
                <a:gd name="T41" fmla="*/ 47 h 167"/>
                <a:gd name="T42" fmla="*/ 102 w 108"/>
                <a:gd name="T43" fmla="*/ 47 h 167"/>
                <a:gd name="T44" fmla="*/ 96 w 108"/>
                <a:gd name="T45" fmla="*/ 41 h 167"/>
                <a:gd name="T46" fmla="*/ 90 w 108"/>
                <a:gd name="T47" fmla="*/ 41 h 167"/>
                <a:gd name="T48" fmla="*/ 84 w 108"/>
                <a:gd name="T49" fmla="*/ 36 h 167"/>
                <a:gd name="T50" fmla="*/ 84 w 108"/>
                <a:gd name="T51" fmla="*/ 30 h 167"/>
                <a:gd name="T52" fmla="*/ 78 w 108"/>
                <a:gd name="T53" fmla="*/ 24 h 167"/>
                <a:gd name="T54" fmla="*/ 72 w 108"/>
                <a:gd name="T55" fmla="*/ 12 h 167"/>
                <a:gd name="T56" fmla="*/ 72 w 108"/>
                <a:gd name="T57" fmla="*/ 0 h 167"/>
                <a:gd name="T58" fmla="*/ 66 w 108"/>
                <a:gd name="T59" fmla="*/ 6 h 167"/>
                <a:gd name="T60" fmla="*/ 66 w 108"/>
                <a:gd name="T61" fmla="*/ 12 h 167"/>
                <a:gd name="T62" fmla="*/ 60 w 108"/>
                <a:gd name="T63" fmla="*/ 18 h 167"/>
                <a:gd name="T64" fmla="*/ 54 w 108"/>
                <a:gd name="T65" fmla="*/ 24 h 167"/>
                <a:gd name="T66" fmla="*/ 48 w 108"/>
                <a:gd name="T67" fmla="*/ 30 h 167"/>
                <a:gd name="T68" fmla="*/ 42 w 108"/>
                <a:gd name="T69" fmla="*/ 36 h 167"/>
                <a:gd name="T70" fmla="*/ 36 w 108"/>
                <a:gd name="T71" fmla="*/ 36 h 167"/>
                <a:gd name="T72" fmla="*/ 24 w 108"/>
                <a:gd name="T73" fmla="*/ 36 h 167"/>
                <a:gd name="T74" fmla="*/ 30 w 108"/>
                <a:gd name="T75" fmla="*/ 41 h 167"/>
                <a:gd name="T76" fmla="*/ 30 w 108"/>
                <a:gd name="T77" fmla="*/ 53 h 167"/>
                <a:gd name="T78" fmla="*/ 30 w 108"/>
                <a:gd name="T79" fmla="*/ 65 h 167"/>
                <a:gd name="T80" fmla="*/ 18 w 108"/>
                <a:gd name="T81" fmla="*/ 71 h 167"/>
                <a:gd name="T82" fmla="*/ 24 w 108"/>
                <a:gd name="T83" fmla="*/ 95 h 167"/>
                <a:gd name="T84" fmla="*/ 24 w 108"/>
                <a:gd name="T85" fmla="*/ 107 h 167"/>
                <a:gd name="T86" fmla="*/ 24 w 108"/>
                <a:gd name="T87" fmla="*/ 125 h 167"/>
                <a:gd name="T88" fmla="*/ 18 w 108"/>
                <a:gd name="T89" fmla="*/ 137 h 167"/>
                <a:gd name="T90" fmla="*/ 12 w 108"/>
                <a:gd name="T91" fmla="*/ 143 h 167"/>
                <a:gd name="T92" fmla="*/ 12 w 108"/>
                <a:gd name="T93" fmla="*/ 149 h 167"/>
                <a:gd name="T94" fmla="*/ 6 w 108"/>
                <a:gd name="T95" fmla="*/ 155 h 167"/>
                <a:gd name="T96" fmla="*/ 6 w 108"/>
                <a:gd name="T97" fmla="*/ 161 h 167"/>
                <a:gd name="T98" fmla="*/ 0 w 108"/>
                <a:gd name="T99" fmla="*/ 161 h 167"/>
                <a:gd name="T100" fmla="*/ 0 w 108"/>
                <a:gd name="T101" fmla="*/ 161 h 167"/>
                <a:gd name="T102" fmla="*/ 0 w 108"/>
                <a:gd name="T103" fmla="*/ 161 h 167"/>
                <a:gd name="T104" fmla="*/ 6 w 108"/>
                <a:gd name="T105" fmla="*/ 161 h 167"/>
                <a:gd name="T106" fmla="*/ 0 w 108"/>
                <a:gd name="T107" fmla="*/ 167 h 1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67"/>
                <a:gd name="T164" fmla="*/ 108 w 108"/>
                <a:gd name="T165" fmla="*/ 167 h 1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67">
                  <a:moveTo>
                    <a:pt x="0" y="167"/>
                  </a:moveTo>
                  <a:lnTo>
                    <a:pt x="12" y="155"/>
                  </a:lnTo>
                  <a:lnTo>
                    <a:pt x="24" y="149"/>
                  </a:lnTo>
                  <a:lnTo>
                    <a:pt x="30" y="137"/>
                  </a:lnTo>
                  <a:lnTo>
                    <a:pt x="42" y="137"/>
                  </a:lnTo>
                  <a:lnTo>
                    <a:pt x="54" y="131"/>
                  </a:lnTo>
                  <a:lnTo>
                    <a:pt x="66" y="131"/>
                  </a:lnTo>
                  <a:lnTo>
                    <a:pt x="78" y="131"/>
                  </a:lnTo>
                  <a:lnTo>
                    <a:pt x="84" y="131"/>
                  </a:lnTo>
                  <a:lnTo>
                    <a:pt x="84" y="125"/>
                  </a:lnTo>
                  <a:lnTo>
                    <a:pt x="90" y="119"/>
                  </a:lnTo>
                  <a:lnTo>
                    <a:pt x="90" y="113"/>
                  </a:lnTo>
                  <a:lnTo>
                    <a:pt x="90" y="107"/>
                  </a:lnTo>
                  <a:lnTo>
                    <a:pt x="96" y="107"/>
                  </a:lnTo>
                  <a:lnTo>
                    <a:pt x="102" y="101"/>
                  </a:lnTo>
                  <a:lnTo>
                    <a:pt x="108" y="95"/>
                  </a:lnTo>
                  <a:lnTo>
                    <a:pt x="102" y="89"/>
                  </a:lnTo>
                  <a:lnTo>
                    <a:pt x="102" y="71"/>
                  </a:lnTo>
                  <a:lnTo>
                    <a:pt x="102" y="59"/>
                  </a:lnTo>
                  <a:lnTo>
                    <a:pt x="108" y="47"/>
                  </a:lnTo>
                  <a:lnTo>
                    <a:pt x="102" y="47"/>
                  </a:lnTo>
                  <a:lnTo>
                    <a:pt x="96" y="41"/>
                  </a:lnTo>
                  <a:lnTo>
                    <a:pt x="90" y="41"/>
                  </a:lnTo>
                  <a:lnTo>
                    <a:pt x="84" y="36"/>
                  </a:lnTo>
                  <a:lnTo>
                    <a:pt x="84" y="30"/>
                  </a:lnTo>
                  <a:lnTo>
                    <a:pt x="78" y="24"/>
                  </a:lnTo>
                  <a:lnTo>
                    <a:pt x="72" y="12"/>
                  </a:lnTo>
                  <a:lnTo>
                    <a:pt x="72" y="0"/>
                  </a:lnTo>
                  <a:lnTo>
                    <a:pt x="66" y="6"/>
                  </a:lnTo>
                  <a:lnTo>
                    <a:pt x="66" y="12"/>
                  </a:lnTo>
                  <a:lnTo>
                    <a:pt x="60" y="18"/>
                  </a:lnTo>
                  <a:lnTo>
                    <a:pt x="54" y="24"/>
                  </a:lnTo>
                  <a:lnTo>
                    <a:pt x="48" y="30"/>
                  </a:lnTo>
                  <a:lnTo>
                    <a:pt x="42" y="36"/>
                  </a:lnTo>
                  <a:lnTo>
                    <a:pt x="36" y="36"/>
                  </a:lnTo>
                  <a:lnTo>
                    <a:pt x="24" y="36"/>
                  </a:lnTo>
                  <a:lnTo>
                    <a:pt x="30" y="41"/>
                  </a:lnTo>
                  <a:lnTo>
                    <a:pt x="30" y="53"/>
                  </a:lnTo>
                  <a:lnTo>
                    <a:pt x="30" y="65"/>
                  </a:lnTo>
                  <a:lnTo>
                    <a:pt x="18" y="71"/>
                  </a:lnTo>
                  <a:lnTo>
                    <a:pt x="24" y="95"/>
                  </a:lnTo>
                  <a:lnTo>
                    <a:pt x="24" y="107"/>
                  </a:lnTo>
                  <a:lnTo>
                    <a:pt x="24" y="125"/>
                  </a:lnTo>
                  <a:lnTo>
                    <a:pt x="18" y="137"/>
                  </a:lnTo>
                  <a:lnTo>
                    <a:pt x="12" y="143"/>
                  </a:lnTo>
                  <a:lnTo>
                    <a:pt x="12" y="149"/>
                  </a:lnTo>
                  <a:lnTo>
                    <a:pt x="6" y="155"/>
                  </a:lnTo>
                  <a:lnTo>
                    <a:pt x="6" y="161"/>
                  </a:lnTo>
                  <a:lnTo>
                    <a:pt x="0" y="161"/>
                  </a:lnTo>
                  <a:lnTo>
                    <a:pt x="6" y="161"/>
                  </a:lnTo>
                  <a:lnTo>
                    <a:pt x="0" y="167"/>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10" name="Freeform 996"/>
            <p:cNvSpPr>
              <a:spLocks/>
            </p:cNvSpPr>
            <p:nvPr/>
          </p:nvSpPr>
          <p:spPr bwMode="auto">
            <a:xfrm>
              <a:off x="4863" y="1870"/>
              <a:ext cx="173" cy="143"/>
            </a:xfrm>
            <a:custGeom>
              <a:avLst/>
              <a:gdLst>
                <a:gd name="T0" fmla="*/ 89 w 173"/>
                <a:gd name="T1" fmla="*/ 143 h 143"/>
                <a:gd name="T2" fmla="*/ 95 w 173"/>
                <a:gd name="T3" fmla="*/ 143 h 143"/>
                <a:gd name="T4" fmla="*/ 101 w 173"/>
                <a:gd name="T5" fmla="*/ 143 h 143"/>
                <a:gd name="T6" fmla="*/ 113 w 173"/>
                <a:gd name="T7" fmla="*/ 143 h 143"/>
                <a:gd name="T8" fmla="*/ 119 w 173"/>
                <a:gd name="T9" fmla="*/ 137 h 143"/>
                <a:gd name="T10" fmla="*/ 131 w 173"/>
                <a:gd name="T11" fmla="*/ 137 h 143"/>
                <a:gd name="T12" fmla="*/ 143 w 173"/>
                <a:gd name="T13" fmla="*/ 137 h 143"/>
                <a:gd name="T14" fmla="*/ 149 w 173"/>
                <a:gd name="T15" fmla="*/ 137 h 143"/>
                <a:gd name="T16" fmla="*/ 161 w 173"/>
                <a:gd name="T17" fmla="*/ 137 h 143"/>
                <a:gd name="T18" fmla="*/ 161 w 173"/>
                <a:gd name="T19" fmla="*/ 137 h 143"/>
                <a:gd name="T20" fmla="*/ 167 w 173"/>
                <a:gd name="T21" fmla="*/ 137 h 143"/>
                <a:gd name="T22" fmla="*/ 167 w 173"/>
                <a:gd name="T23" fmla="*/ 137 h 143"/>
                <a:gd name="T24" fmla="*/ 173 w 173"/>
                <a:gd name="T25" fmla="*/ 137 h 143"/>
                <a:gd name="T26" fmla="*/ 161 w 173"/>
                <a:gd name="T27" fmla="*/ 131 h 143"/>
                <a:gd name="T28" fmla="*/ 155 w 173"/>
                <a:gd name="T29" fmla="*/ 119 h 143"/>
                <a:gd name="T30" fmla="*/ 149 w 173"/>
                <a:gd name="T31" fmla="*/ 113 h 143"/>
                <a:gd name="T32" fmla="*/ 143 w 173"/>
                <a:gd name="T33" fmla="*/ 101 h 143"/>
                <a:gd name="T34" fmla="*/ 137 w 173"/>
                <a:gd name="T35" fmla="*/ 83 h 143"/>
                <a:gd name="T36" fmla="*/ 131 w 173"/>
                <a:gd name="T37" fmla="*/ 71 h 143"/>
                <a:gd name="T38" fmla="*/ 131 w 173"/>
                <a:gd name="T39" fmla="*/ 59 h 143"/>
                <a:gd name="T40" fmla="*/ 131 w 173"/>
                <a:gd name="T41" fmla="*/ 47 h 143"/>
                <a:gd name="T42" fmla="*/ 125 w 173"/>
                <a:gd name="T43" fmla="*/ 41 h 143"/>
                <a:gd name="T44" fmla="*/ 119 w 173"/>
                <a:gd name="T45" fmla="*/ 41 h 143"/>
                <a:gd name="T46" fmla="*/ 113 w 173"/>
                <a:gd name="T47" fmla="*/ 41 h 143"/>
                <a:gd name="T48" fmla="*/ 107 w 173"/>
                <a:gd name="T49" fmla="*/ 35 h 143"/>
                <a:gd name="T50" fmla="*/ 101 w 173"/>
                <a:gd name="T51" fmla="*/ 29 h 143"/>
                <a:gd name="T52" fmla="*/ 95 w 173"/>
                <a:gd name="T53" fmla="*/ 23 h 143"/>
                <a:gd name="T54" fmla="*/ 89 w 173"/>
                <a:gd name="T55" fmla="*/ 11 h 143"/>
                <a:gd name="T56" fmla="*/ 89 w 173"/>
                <a:gd name="T57" fmla="*/ 5 h 143"/>
                <a:gd name="T58" fmla="*/ 83 w 173"/>
                <a:gd name="T59" fmla="*/ 5 h 143"/>
                <a:gd name="T60" fmla="*/ 71 w 173"/>
                <a:gd name="T61" fmla="*/ 11 h 143"/>
                <a:gd name="T62" fmla="*/ 65 w 173"/>
                <a:gd name="T63" fmla="*/ 11 h 143"/>
                <a:gd name="T64" fmla="*/ 53 w 173"/>
                <a:gd name="T65" fmla="*/ 17 h 143"/>
                <a:gd name="T66" fmla="*/ 42 w 173"/>
                <a:gd name="T67" fmla="*/ 17 h 143"/>
                <a:gd name="T68" fmla="*/ 30 w 173"/>
                <a:gd name="T69" fmla="*/ 11 h 143"/>
                <a:gd name="T70" fmla="*/ 18 w 173"/>
                <a:gd name="T71" fmla="*/ 5 h 143"/>
                <a:gd name="T72" fmla="*/ 6 w 173"/>
                <a:gd name="T73" fmla="*/ 0 h 143"/>
                <a:gd name="T74" fmla="*/ 6 w 173"/>
                <a:gd name="T75" fmla="*/ 5 h 143"/>
                <a:gd name="T76" fmla="*/ 12 w 173"/>
                <a:gd name="T77" fmla="*/ 11 h 143"/>
                <a:gd name="T78" fmla="*/ 12 w 173"/>
                <a:gd name="T79" fmla="*/ 23 h 143"/>
                <a:gd name="T80" fmla="*/ 12 w 173"/>
                <a:gd name="T81" fmla="*/ 29 h 143"/>
                <a:gd name="T82" fmla="*/ 18 w 173"/>
                <a:gd name="T83" fmla="*/ 41 h 143"/>
                <a:gd name="T84" fmla="*/ 12 w 173"/>
                <a:gd name="T85" fmla="*/ 53 h 143"/>
                <a:gd name="T86" fmla="*/ 12 w 173"/>
                <a:gd name="T87" fmla="*/ 65 h 143"/>
                <a:gd name="T88" fmla="*/ 0 w 173"/>
                <a:gd name="T89" fmla="*/ 77 h 143"/>
                <a:gd name="T90" fmla="*/ 12 w 173"/>
                <a:gd name="T91" fmla="*/ 77 h 143"/>
                <a:gd name="T92" fmla="*/ 18 w 173"/>
                <a:gd name="T93" fmla="*/ 83 h 143"/>
                <a:gd name="T94" fmla="*/ 24 w 173"/>
                <a:gd name="T95" fmla="*/ 89 h 143"/>
                <a:gd name="T96" fmla="*/ 36 w 173"/>
                <a:gd name="T97" fmla="*/ 95 h 143"/>
                <a:gd name="T98" fmla="*/ 42 w 173"/>
                <a:gd name="T99" fmla="*/ 101 h 143"/>
                <a:gd name="T100" fmla="*/ 42 w 173"/>
                <a:gd name="T101" fmla="*/ 107 h 143"/>
                <a:gd name="T102" fmla="*/ 48 w 173"/>
                <a:gd name="T103" fmla="*/ 119 h 143"/>
                <a:gd name="T104" fmla="*/ 42 w 173"/>
                <a:gd name="T105" fmla="*/ 131 h 143"/>
                <a:gd name="T106" fmla="*/ 48 w 173"/>
                <a:gd name="T107" fmla="*/ 131 h 143"/>
                <a:gd name="T108" fmla="*/ 53 w 173"/>
                <a:gd name="T109" fmla="*/ 131 h 143"/>
                <a:gd name="T110" fmla="*/ 59 w 173"/>
                <a:gd name="T111" fmla="*/ 131 h 143"/>
                <a:gd name="T112" fmla="*/ 65 w 173"/>
                <a:gd name="T113" fmla="*/ 131 h 143"/>
                <a:gd name="T114" fmla="*/ 71 w 173"/>
                <a:gd name="T115" fmla="*/ 137 h 143"/>
                <a:gd name="T116" fmla="*/ 77 w 173"/>
                <a:gd name="T117" fmla="*/ 137 h 143"/>
                <a:gd name="T118" fmla="*/ 83 w 173"/>
                <a:gd name="T119" fmla="*/ 143 h 143"/>
                <a:gd name="T120" fmla="*/ 89 w 173"/>
                <a:gd name="T121" fmla="*/ 143 h 1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143"/>
                <a:gd name="T185" fmla="*/ 173 w 173"/>
                <a:gd name="T186" fmla="*/ 143 h 1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143">
                  <a:moveTo>
                    <a:pt x="89" y="143"/>
                  </a:moveTo>
                  <a:lnTo>
                    <a:pt x="95" y="143"/>
                  </a:lnTo>
                  <a:lnTo>
                    <a:pt x="101" y="143"/>
                  </a:lnTo>
                  <a:lnTo>
                    <a:pt x="113" y="143"/>
                  </a:lnTo>
                  <a:lnTo>
                    <a:pt x="119" y="137"/>
                  </a:lnTo>
                  <a:lnTo>
                    <a:pt x="131" y="137"/>
                  </a:lnTo>
                  <a:lnTo>
                    <a:pt x="143" y="137"/>
                  </a:lnTo>
                  <a:lnTo>
                    <a:pt x="149" y="137"/>
                  </a:lnTo>
                  <a:lnTo>
                    <a:pt x="161" y="137"/>
                  </a:lnTo>
                  <a:lnTo>
                    <a:pt x="167" y="137"/>
                  </a:lnTo>
                  <a:lnTo>
                    <a:pt x="173" y="137"/>
                  </a:lnTo>
                  <a:lnTo>
                    <a:pt x="161" y="131"/>
                  </a:lnTo>
                  <a:lnTo>
                    <a:pt x="155" y="119"/>
                  </a:lnTo>
                  <a:lnTo>
                    <a:pt x="149" y="113"/>
                  </a:lnTo>
                  <a:lnTo>
                    <a:pt x="143" y="101"/>
                  </a:lnTo>
                  <a:lnTo>
                    <a:pt x="137" y="83"/>
                  </a:lnTo>
                  <a:lnTo>
                    <a:pt x="131" y="71"/>
                  </a:lnTo>
                  <a:lnTo>
                    <a:pt x="131" y="59"/>
                  </a:lnTo>
                  <a:lnTo>
                    <a:pt x="131" y="47"/>
                  </a:lnTo>
                  <a:lnTo>
                    <a:pt x="125" y="41"/>
                  </a:lnTo>
                  <a:lnTo>
                    <a:pt x="119" y="41"/>
                  </a:lnTo>
                  <a:lnTo>
                    <a:pt x="113" y="41"/>
                  </a:lnTo>
                  <a:lnTo>
                    <a:pt x="107" y="35"/>
                  </a:lnTo>
                  <a:lnTo>
                    <a:pt x="101" y="29"/>
                  </a:lnTo>
                  <a:lnTo>
                    <a:pt x="95" y="23"/>
                  </a:lnTo>
                  <a:lnTo>
                    <a:pt x="89" y="11"/>
                  </a:lnTo>
                  <a:lnTo>
                    <a:pt x="89" y="5"/>
                  </a:lnTo>
                  <a:lnTo>
                    <a:pt x="83" y="5"/>
                  </a:lnTo>
                  <a:lnTo>
                    <a:pt x="71" y="11"/>
                  </a:lnTo>
                  <a:lnTo>
                    <a:pt x="65" y="11"/>
                  </a:lnTo>
                  <a:lnTo>
                    <a:pt x="53" y="17"/>
                  </a:lnTo>
                  <a:lnTo>
                    <a:pt x="42" y="17"/>
                  </a:lnTo>
                  <a:lnTo>
                    <a:pt x="30" y="11"/>
                  </a:lnTo>
                  <a:lnTo>
                    <a:pt x="18" y="5"/>
                  </a:lnTo>
                  <a:lnTo>
                    <a:pt x="6" y="0"/>
                  </a:lnTo>
                  <a:lnTo>
                    <a:pt x="6" y="5"/>
                  </a:lnTo>
                  <a:lnTo>
                    <a:pt x="12" y="11"/>
                  </a:lnTo>
                  <a:lnTo>
                    <a:pt x="12" y="23"/>
                  </a:lnTo>
                  <a:lnTo>
                    <a:pt x="12" y="29"/>
                  </a:lnTo>
                  <a:lnTo>
                    <a:pt x="18" y="41"/>
                  </a:lnTo>
                  <a:lnTo>
                    <a:pt x="12" y="53"/>
                  </a:lnTo>
                  <a:lnTo>
                    <a:pt x="12" y="65"/>
                  </a:lnTo>
                  <a:lnTo>
                    <a:pt x="0" y="77"/>
                  </a:lnTo>
                  <a:lnTo>
                    <a:pt x="12" y="77"/>
                  </a:lnTo>
                  <a:lnTo>
                    <a:pt x="18" y="83"/>
                  </a:lnTo>
                  <a:lnTo>
                    <a:pt x="24" y="89"/>
                  </a:lnTo>
                  <a:lnTo>
                    <a:pt x="36" y="95"/>
                  </a:lnTo>
                  <a:lnTo>
                    <a:pt x="42" y="101"/>
                  </a:lnTo>
                  <a:lnTo>
                    <a:pt x="42" y="107"/>
                  </a:lnTo>
                  <a:lnTo>
                    <a:pt x="48" y="119"/>
                  </a:lnTo>
                  <a:lnTo>
                    <a:pt x="42" y="131"/>
                  </a:lnTo>
                  <a:lnTo>
                    <a:pt x="48" y="131"/>
                  </a:lnTo>
                  <a:lnTo>
                    <a:pt x="53" y="131"/>
                  </a:lnTo>
                  <a:lnTo>
                    <a:pt x="59" y="131"/>
                  </a:lnTo>
                  <a:lnTo>
                    <a:pt x="65" y="131"/>
                  </a:lnTo>
                  <a:lnTo>
                    <a:pt x="71" y="137"/>
                  </a:lnTo>
                  <a:lnTo>
                    <a:pt x="77" y="137"/>
                  </a:lnTo>
                  <a:lnTo>
                    <a:pt x="83" y="143"/>
                  </a:lnTo>
                  <a:lnTo>
                    <a:pt x="89" y="143"/>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11" name="Freeform 997"/>
            <p:cNvSpPr>
              <a:spLocks/>
            </p:cNvSpPr>
            <p:nvPr/>
          </p:nvSpPr>
          <p:spPr bwMode="auto">
            <a:xfrm>
              <a:off x="4952" y="2049"/>
              <a:ext cx="173" cy="179"/>
            </a:xfrm>
            <a:custGeom>
              <a:avLst/>
              <a:gdLst>
                <a:gd name="T0" fmla="*/ 24 w 173"/>
                <a:gd name="T1" fmla="*/ 84 h 179"/>
                <a:gd name="T2" fmla="*/ 30 w 173"/>
                <a:gd name="T3" fmla="*/ 84 h 179"/>
                <a:gd name="T4" fmla="*/ 42 w 173"/>
                <a:gd name="T5" fmla="*/ 84 h 179"/>
                <a:gd name="T6" fmla="*/ 54 w 173"/>
                <a:gd name="T7" fmla="*/ 84 h 179"/>
                <a:gd name="T8" fmla="*/ 66 w 173"/>
                <a:gd name="T9" fmla="*/ 84 h 179"/>
                <a:gd name="T10" fmla="*/ 84 w 173"/>
                <a:gd name="T11" fmla="*/ 78 h 179"/>
                <a:gd name="T12" fmla="*/ 96 w 173"/>
                <a:gd name="T13" fmla="*/ 66 h 179"/>
                <a:gd name="T14" fmla="*/ 108 w 173"/>
                <a:gd name="T15" fmla="*/ 54 h 179"/>
                <a:gd name="T16" fmla="*/ 120 w 173"/>
                <a:gd name="T17" fmla="*/ 36 h 179"/>
                <a:gd name="T18" fmla="*/ 126 w 173"/>
                <a:gd name="T19" fmla="*/ 18 h 179"/>
                <a:gd name="T20" fmla="*/ 132 w 173"/>
                <a:gd name="T21" fmla="*/ 6 h 179"/>
                <a:gd name="T22" fmla="*/ 138 w 173"/>
                <a:gd name="T23" fmla="*/ 6 h 179"/>
                <a:gd name="T24" fmla="*/ 144 w 173"/>
                <a:gd name="T25" fmla="*/ 0 h 179"/>
                <a:gd name="T26" fmla="*/ 156 w 173"/>
                <a:gd name="T27" fmla="*/ 0 h 179"/>
                <a:gd name="T28" fmla="*/ 162 w 173"/>
                <a:gd name="T29" fmla="*/ 0 h 179"/>
                <a:gd name="T30" fmla="*/ 168 w 173"/>
                <a:gd name="T31" fmla="*/ 0 h 179"/>
                <a:gd name="T32" fmla="*/ 173 w 173"/>
                <a:gd name="T33" fmla="*/ 0 h 179"/>
                <a:gd name="T34" fmla="*/ 173 w 173"/>
                <a:gd name="T35" fmla="*/ 0 h 179"/>
                <a:gd name="T36" fmla="*/ 156 w 173"/>
                <a:gd name="T37" fmla="*/ 6 h 179"/>
                <a:gd name="T38" fmla="*/ 138 w 173"/>
                <a:gd name="T39" fmla="*/ 24 h 179"/>
                <a:gd name="T40" fmla="*/ 132 w 173"/>
                <a:gd name="T41" fmla="*/ 48 h 179"/>
                <a:gd name="T42" fmla="*/ 126 w 173"/>
                <a:gd name="T43" fmla="*/ 66 h 179"/>
                <a:gd name="T44" fmla="*/ 126 w 173"/>
                <a:gd name="T45" fmla="*/ 84 h 179"/>
                <a:gd name="T46" fmla="*/ 126 w 173"/>
                <a:gd name="T47" fmla="*/ 96 h 179"/>
                <a:gd name="T48" fmla="*/ 120 w 173"/>
                <a:gd name="T49" fmla="*/ 108 h 179"/>
                <a:gd name="T50" fmla="*/ 108 w 173"/>
                <a:gd name="T51" fmla="*/ 113 h 179"/>
                <a:gd name="T52" fmla="*/ 96 w 173"/>
                <a:gd name="T53" fmla="*/ 125 h 179"/>
                <a:gd name="T54" fmla="*/ 90 w 173"/>
                <a:gd name="T55" fmla="*/ 143 h 179"/>
                <a:gd name="T56" fmla="*/ 84 w 173"/>
                <a:gd name="T57" fmla="*/ 155 h 179"/>
                <a:gd name="T58" fmla="*/ 66 w 173"/>
                <a:gd name="T59" fmla="*/ 155 h 179"/>
                <a:gd name="T60" fmla="*/ 42 w 173"/>
                <a:gd name="T61" fmla="*/ 167 h 179"/>
                <a:gd name="T62" fmla="*/ 30 w 173"/>
                <a:gd name="T63" fmla="*/ 173 h 179"/>
                <a:gd name="T64" fmla="*/ 24 w 173"/>
                <a:gd name="T65" fmla="*/ 173 h 179"/>
                <a:gd name="T66" fmla="*/ 24 w 173"/>
                <a:gd name="T67" fmla="*/ 155 h 179"/>
                <a:gd name="T68" fmla="*/ 18 w 173"/>
                <a:gd name="T69" fmla="*/ 137 h 179"/>
                <a:gd name="T70" fmla="*/ 6 w 173"/>
                <a:gd name="T71" fmla="*/ 119 h 179"/>
                <a:gd name="T72" fmla="*/ 6 w 173"/>
                <a:gd name="T73" fmla="*/ 113 h 179"/>
                <a:gd name="T74" fmla="*/ 12 w 173"/>
                <a:gd name="T75" fmla="*/ 108 h 179"/>
                <a:gd name="T76" fmla="*/ 24 w 173"/>
                <a:gd name="T77" fmla="*/ 102 h 179"/>
                <a:gd name="T78" fmla="*/ 24 w 173"/>
                <a:gd name="T79" fmla="*/ 90 h 17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79"/>
                <a:gd name="T122" fmla="*/ 173 w 173"/>
                <a:gd name="T123" fmla="*/ 179 h 17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79">
                  <a:moveTo>
                    <a:pt x="24" y="84"/>
                  </a:moveTo>
                  <a:lnTo>
                    <a:pt x="24" y="84"/>
                  </a:lnTo>
                  <a:lnTo>
                    <a:pt x="30" y="84"/>
                  </a:lnTo>
                  <a:lnTo>
                    <a:pt x="36" y="84"/>
                  </a:lnTo>
                  <a:lnTo>
                    <a:pt x="42" y="84"/>
                  </a:lnTo>
                  <a:lnTo>
                    <a:pt x="48" y="84"/>
                  </a:lnTo>
                  <a:lnTo>
                    <a:pt x="54" y="84"/>
                  </a:lnTo>
                  <a:lnTo>
                    <a:pt x="60" y="84"/>
                  </a:lnTo>
                  <a:lnTo>
                    <a:pt x="66" y="84"/>
                  </a:lnTo>
                  <a:lnTo>
                    <a:pt x="78" y="78"/>
                  </a:lnTo>
                  <a:lnTo>
                    <a:pt x="84" y="78"/>
                  </a:lnTo>
                  <a:lnTo>
                    <a:pt x="90" y="72"/>
                  </a:lnTo>
                  <a:lnTo>
                    <a:pt x="96" y="66"/>
                  </a:lnTo>
                  <a:lnTo>
                    <a:pt x="102" y="60"/>
                  </a:lnTo>
                  <a:lnTo>
                    <a:pt x="108" y="54"/>
                  </a:lnTo>
                  <a:lnTo>
                    <a:pt x="114" y="42"/>
                  </a:lnTo>
                  <a:lnTo>
                    <a:pt x="120" y="36"/>
                  </a:lnTo>
                  <a:lnTo>
                    <a:pt x="126" y="24"/>
                  </a:lnTo>
                  <a:lnTo>
                    <a:pt x="126" y="18"/>
                  </a:lnTo>
                  <a:lnTo>
                    <a:pt x="132" y="12"/>
                  </a:lnTo>
                  <a:lnTo>
                    <a:pt x="132" y="6"/>
                  </a:lnTo>
                  <a:lnTo>
                    <a:pt x="138" y="6"/>
                  </a:lnTo>
                  <a:lnTo>
                    <a:pt x="144" y="0"/>
                  </a:lnTo>
                  <a:lnTo>
                    <a:pt x="150" y="0"/>
                  </a:lnTo>
                  <a:lnTo>
                    <a:pt x="156" y="0"/>
                  </a:lnTo>
                  <a:lnTo>
                    <a:pt x="162" y="0"/>
                  </a:lnTo>
                  <a:lnTo>
                    <a:pt x="168" y="0"/>
                  </a:lnTo>
                  <a:lnTo>
                    <a:pt x="173" y="0"/>
                  </a:lnTo>
                  <a:lnTo>
                    <a:pt x="156" y="6"/>
                  </a:lnTo>
                  <a:lnTo>
                    <a:pt x="150" y="12"/>
                  </a:lnTo>
                  <a:lnTo>
                    <a:pt x="138" y="24"/>
                  </a:lnTo>
                  <a:lnTo>
                    <a:pt x="132" y="36"/>
                  </a:lnTo>
                  <a:lnTo>
                    <a:pt x="132" y="48"/>
                  </a:lnTo>
                  <a:lnTo>
                    <a:pt x="126" y="60"/>
                  </a:lnTo>
                  <a:lnTo>
                    <a:pt x="126" y="66"/>
                  </a:lnTo>
                  <a:lnTo>
                    <a:pt x="126" y="72"/>
                  </a:lnTo>
                  <a:lnTo>
                    <a:pt x="126" y="84"/>
                  </a:lnTo>
                  <a:lnTo>
                    <a:pt x="126" y="90"/>
                  </a:lnTo>
                  <a:lnTo>
                    <a:pt x="126" y="96"/>
                  </a:lnTo>
                  <a:lnTo>
                    <a:pt x="126" y="108"/>
                  </a:lnTo>
                  <a:lnTo>
                    <a:pt x="120" y="108"/>
                  </a:lnTo>
                  <a:lnTo>
                    <a:pt x="114" y="108"/>
                  </a:lnTo>
                  <a:lnTo>
                    <a:pt x="108" y="113"/>
                  </a:lnTo>
                  <a:lnTo>
                    <a:pt x="102" y="119"/>
                  </a:lnTo>
                  <a:lnTo>
                    <a:pt x="96" y="125"/>
                  </a:lnTo>
                  <a:lnTo>
                    <a:pt x="90" y="137"/>
                  </a:lnTo>
                  <a:lnTo>
                    <a:pt x="90" y="143"/>
                  </a:lnTo>
                  <a:lnTo>
                    <a:pt x="90" y="155"/>
                  </a:lnTo>
                  <a:lnTo>
                    <a:pt x="84" y="155"/>
                  </a:lnTo>
                  <a:lnTo>
                    <a:pt x="72" y="155"/>
                  </a:lnTo>
                  <a:lnTo>
                    <a:pt x="66" y="155"/>
                  </a:lnTo>
                  <a:lnTo>
                    <a:pt x="54" y="161"/>
                  </a:lnTo>
                  <a:lnTo>
                    <a:pt x="42" y="167"/>
                  </a:lnTo>
                  <a:lnTo>
                    <a:pt x="36" y="167"/>
                  </a:lnTo>
                  <a:lnTo>
                    <a:pt x="30" y="173"/>
                  </a:lnTo>
                  <a:lnTo>
                    <a:pt x="24" y="179"/>
                  </a:lnTo>
                  <a:lnTo>
                    <a:pt x="24" y="173"/>
                  </a:lnTo>
                  <a:lnTo>
                    <a:pt x="24" y="161"/>
                  </a:lnTo>
                  <a:lnTo>
                    <a:pt x="24" y="155"/>
                  </a:lnTo>
                  <a:lnTo>
                    <a:pt x="18" y="143"/>
                  </a:lnTo>
                  <a:lnTo>
                    <a:pt x="18" y="137"/>
                  </a:lnTo>
                  <a:lnTo>
                    <a:pt x="12" y="125"/>
                  </a:lnTo>
                  <a:lnTo>
                    <a:pt x="6" y="119"/>
                  </a:lnTo>
                  <a:lnTo>
                    <a:pt x="0" y="113"/>
                  </a:lnTo>
                  <a:lnTo>
                    <a:pt x="6" y="113"/>
                  </a:lnTo>
                  <a:lnTo>
                    <a:pt x="12" y="108"/>
                  </a:lnTo>
                  <a:lnTo>
                    <a:pt x="18" y="108"/>
                  </a:lnTo>
                  <a:lnTo>
                    <a:pt x="24" y="102"/>
                  </a:lnTo>
                  <a:lnTo>
                    <a:pt x="24" y="96"/>
                  </a:lnTo>
                  <a:lnTo>
                    <a:pt x="24" y="90"/>
                  </a:lnTo>
                  <a:lnTo>
                    <a:pt x="24" y="8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12" name="Freeform 998"/>
            <p:cNvSpPr>
              <a:spLocks/>
            </p:cNvSpPr>
            <p:nvPr/>
          </p:nvSpPr>
          <p:spPr bwMode="auto">
            <a:xfrm>
              <a:off x="5060" y="2049"/>
              <a:ext cx="107" cy="185"/>
            </a:xfrm>
            <a:custGeom>
              <a:avLst/>
              <a:gdLst>
                <a:gd name="T0" fmla="*/ 65 w 107"/>
                <a:gd name="T1" fmla="*/ 6 h 185"/>
                <a:gd name="T2" fmla="*/ 71 w 107"/>
                <a:gd name="T3" fmla="*/ 12 h 185"/>
                <a:gd name="T4" fmla="*/ 83 w 107"/>
                <a:gd name="T5" fmla="*/ 12 h 185"/>
                <a:gd name="T6" fmla="*/ 83 w 107"/>
                <a:gd name="T7" fmla="*/ 12 h 185"/>
                <a:gd name="T8" fmla="*/ 83 w 107"/>
                <a:gd name="T9" fmla="*/ 18 h 185"/>
                <a:gd name="T10" fmla="*/ 77 w 107"/>
                <a:gd name="T11" fmla="*/ 24 h 185"/>
                <a:gd name="T12" fmla="*/ 71 w 107"/>
                <a:gd name="T13" fmla="*/ 24 h 185"/>
                <a:gd name="T14" fmla="*/ 65 w 107"/>
                <a:gd name="T15" fmla="*/ 24 h 185"/>
                <a:gd name="T16" fmla="*/ 60 w 107"/>
                <a:gd name="T17" fmla="*/ 24 h 185"/>
                <a:gd name="T18" fmla="*/ 60 w 107"/>
                <a:gd name="T19" fmla="*/ 30 h 185"/>
                <a:gd name="T20" fmla="*/ 54 w 107"/>
                <a:gd name="T21" fmla="*/ 30 h 185"/>
                <a:gd name="T22" fmla="*/ 54 w 107"/>
                <a:gd name="T23" fmla="*/ 36 h 185"/>
                <a:gd name="T24" fmla="*/ 54 w 107"/>
                <a:gd name="T25" fmla="*/ 42 h 185"/>
                <a:gd name="T26" fmla="*/ 54 w 107"/>
                <a:gd name="T27" fmla="*/ 42 h 185"/>
                <a:gd name="T28" fmla="*/ 60 w 107"/>
                <a:gd name="T29" fmla="*/ 48 h 185"/>
                <a:gd name="T30" fmla="*/ 60 w 107"/>
                <a:gd name="T31" fmla="*/ 48 h 185"/>
                <a:gd name="T32" fmla="*/ 65 w 107"/>
                <a:gd name="T33" fmla="*/ 48 h 185"/>
                <a:gd name="T34" fmla="*/ 71 w 107"/>
                <a:gd name="T35" fmla="*/ 48 h 185"/>
                <a:gd name="T36" fmla="*/ 77 w 107"/>
                <a:gd name="T37" fmla="*/ 48 h 185"/>
                <a:gd name="T38" fmla="*/ 77 w 107"/>
                <a:gd name="T39" fmla="*/ 42 h 185"/>
                <a:gd name="T40" fmla="*/ 83 w 107"/>
                <a:gd name="T41" fmla="*/ 36 h 185"/>
                <a:gd name="T42" fmla="*/ 89 w 107"/>
                <a:gd name="T43" fmla="*/ 30 h 185"/>
                <a:gd name="T44" fmla="*/ 95 w 107"/>
                <a:gd name="T45" fmla="*/ 30 h 185"/>
                <a:gd name="T46" fmla="*/ 95 w 107"/>
                <a:gd name="T47" fmla="*/ 36 h 185"/>
                <a:gd name="T48" fmla="*/ 95 w 107"/>
                <a:gd name="T49" fmla="*/ 36 h 185"/>
                <a:gd name="T50" fmla="*/ 89 w 107"/>
                <a:gd name="T51" fmla="*/ 48 h 185"/>
                <a:gd name="T52" fmla="*/ 89 w 107"/>
                <a:gd name="T53" fmla="*/ 48 h 185"/>
                <a:gd name="T54" fmla="*/ 83 w 107"/>
                <a:gd name="T55" fmla="*/ 54 h 185"/>
                <a:gd name="T56" fmla="*/ 77 w 107"/>
                <a:gd name="T57" fmla="*/ 60 h 185"/>
                <a:gd name="T58" fmla="*/ 77 w 107"/>
                <a:gd name="T59" fmla="*/ 60 h 185"/>
                <a:gd name="T60" fmla="*/ 83 w 107"/>
                <a:gd name="T61" fmla="*/ 66 h 185"/>
                <a:gd name="T62" fmla="*/ 83 w 107"/>
                <a:gd name="T63" fmla="*/ 72 h 185"/>
                <a:gd name="T64" fmla="*/ 89 w 107"/>
                <a:gd name="T65" fmla="*/ 72 h 185"/>
                <a:gd name="T66" fmla="*/ 95 w 107"/>
                <a:gd name="T67" fmla="*/ 72 h 185"/>
                <a:gd name="T68" fmla="*/ 101 w 107"/>
                <a:gd name="T69" fmla="*/ 72 h 185"/>
                <a:gd name="T70" fmla="*/ 101 w 107"/>
                <a:gd name="T71" fmla="*/ 72 h 185"/>
                <a:gd name="T72" fmla="*/ 107 w 107"/>
                <a:gd name="T73" fmla="*/ 78 h 185"/>
                <a:gd name="T74" fmla="*/ 107 w 107"/>
                <a:gd name="T75" fmla="*/ 96 h 185"/>
                <a:gd name="T76" fmla="*/ 101 w 107"/>
                <a:gd name="T77" fmla="*/ 113 h 185"/>
                <a:gd name="T78" fmla="*/ 89 w 107"/>
                <a:gd name="T79" fmla="*/ 131 h 185"/>
                <a:gd name="T80" fmla="*/ 71 w 107"/>
                <a:gd name="T81" fmla="*/ 149 h 185"/>
                <a:gd name="T82" fmla="*/ 60 w 107"/>
                <a:gd name="T83" fmla="*/ 161 h 185"/>
                <a:gd name="T84" fmla="*/ 42 w 107"/>
                <a:gd name="T85" fmla="*/ 173 h 185"/>
                <a:gd name="T86" fmla="*/ 24 w 107"/>
                <a:gd name="T87" fmla="*/ 179 h 185"/>
                <a:gd name="T88" fmla="*/ 12 w 107"/>
                <a:gd name="T89" fmla="*/ 185 h 185"/>
                <a:gd name="T90" fmla="*/ 12 w 107"/>
                <a:gd name="T91" fmla="*/ 185 h 185"/>
                <a:gd name="T92" fmla="*/ 6 w 107"/>
                <a:gd name="T93" fmla="*/ 185 h 185"/>
                <a:gd name="T94" fmla="*/ 0 w 107"/>
                <a:gd name="T95" fmla="*/ 185 h 185"/>
                <a:gd name="T96" fmla="*/ 6 w 107"/>
                <a:gd name="T97" fmla="*/ 179 h 185"/>
                <a:gd name="T98" fmla="*/ 12 w 107"/>
                <a:gd name="T99" fmla="*/ 173 h 185"/>
                <a:gd name="T100" fmla="*/ 18 w 107"/>
                <a:gd name="T101" fmla="*/ 161 h 185"/>
                <a:gd name="T102" fmla="*/ 24 w 107"/>
                <a:gd name="T103" fmla="*/ 149 h 185"/>
                <a:gd name="T104" fmla="*/ 24 w 107"/>
                <a:gd name="T105" fmla="*/ 137 h 185"/>
                <a:gd name="T106" fmla="*/ 24 w 107"/>
                <a:gd name="T107" fmla="*/ 119 h 185"/>
                <a:gd name="T108" fmla="*/ 18 w 107"/>
                <a:gd name="T109" fmla="*/ 96 h 185"/>
                <a:gd name="T110" fmla="*/ 18 w 107"/>
                <a:gd name="T111" fmla="*/ 84 h 185"/>
                <a:gd name="T112" fmla="*/ 18 w 107"/>
                <a:gd name="T113" fmla="*/ 66 h 185"/>
                <a:gd name="T114" fmla="*/ 24 w 107"/>
                <a:gd name="T115" fmla="*/ 48 h 185"/>
                <a:gd name="T116" fmla="*/ 30 w 107"/>
                <a:gd name="T117" fmla="*/ 24 h 185"/>
                <a:gd name="T118" fmla="*/ 48 w 107"/>
                <a:gd name="T119" fmla="*/ 6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
                <a:gd name="T181" fmla="*/ 0 h 185"/>
                <a:gd name="T182" fmla="*/ 107 w 107"/>
                <a:gd name="T183" fmla="*/ 185 h 1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 h="185">
                  <a:moveTo>
                    <a:pt x="65" y="0"/>
                  </a:moveTo>
                  <a:lnTo>
                    <a:pt x="65" y="6"/>
                  </a:lnTo>
                  <a:lnTo>
                    <a:pt x="71" y="12"/>
                  </a:lnTo>
                  <a:lnTo>
                    <a:pt x="77" y="12"/>
                  </a:lnTo>
                  <a:lnTo>
                    <a:pt x="83" y="12"/>
                  </a:lnTo>
                  <a:lnTo>
                    <a:pt x="89" y="18"/>
                  </a:lnTo>
                  <a:lnTo>
                    <a:pt x="83" y="18"/>
                  </a:lnTo>
                  <a:lnTo>
                    <a:pt x="83" y="24"/>
                  </a:lnTo>
                  <a:lnTo>
                    <a:pt x="77" y="24"/>
                  </a:lnTo>
                  <a:lnTo>
                    <a:pt x="71" y="24"/>
                  </a:lnTo>
                  <a:lnTo>
                    <a:pt x="65" y="24"/>
                  </a:lnTo>
                  <a:lnTo>
                    <a:pt x="60" y="24"/>
                  </a:lnTo>
                  <a:lnTo>
                    <a:pt x="60" y="30"/>
                  </a:lnTo>
                  <a:lnTo>
                    <a:pt x="54" y="30"/>
                  </a:lnTo>
                  <a:lnTo>
                    <a:pt x="54" y="36"/>
                  </a:lnTo>
                  <a:lnTo>
                    <a:pt x="54" y="42"/>
                  </a:lnTo>
                  <a:lnTo>
                    <a:pt x="54" y="48"/>
                  </a:lnTo>
                  <a:lnTo>
                    <a:pt x="60" y="48"/>
                  </a:lnTo>
                  <a:lnTo>
                    <a:pt x="65" y="48"/>
                  </a:lnTo>
                  <a:lnTo>
                    <a:pt x="71" y="48"/>
                  </a:lnTo>
                  <a:lnTo>
                    <a:pt x="77" y="48"/>
                  </a:lnTo>
                  <a:lnTo>
                    <a:pt x="77" y="42"/>
                  </a:lnTo>
                  <a:lnTo>
                    <a:pt x="77" y="36"/>
                  </a:lnTo>
                  <a:lnTo>
                    <a:pt x="83" y="36"/>
                  </a:lnTo>
                  <a:lnTo>
                    <a:pt x="83" y="30"/>
                  </a:lnTo>
                  <a:lnTo>
                    <a:pt x="89" y="30"/>
                  </a:lnTo>
                  <a:lnTo>
                    <a:pt x="95" y="30"/>
                  </a:lnTo>
                  <a:lnTo>
                    <a:pt x="95" y="36"/>
                  </a:lnTo>
                  <a:lnTo>
                    <a:pt x="95" y="42"/>
                  </a:lnTo>
                  <a:lnTo>
                    <a:pt x="89" y="48"/>
                  </a:lnTo>
                  <a:lnTo>
                    <a:pt x="83" y="54"/>
                  </a:lnTo>
                  <a:lnTo>
                    <a:pt x="77" y="60"/>
                  </a:lnTo>
                  <a:lnTo>
                    <a:pt x="77" y="66"/>
                  </a:lnTo>
                  <a:lnTo>
                    <a:pt x="83" y="66"/>
                  </a:lnTo>
                  <a:lnTo>
                    <a:pt x="83" y="72"/>
                  </a:lnTo>
                  <a:lnTo>
                    <a:pt x="89" y="72"/>
                  </a:lnTo>
                  <a:lnTo>
                    <a:pt x="95" y="72"/>
                  </a:lnTo>
                  <a:lnTo>
                    <a:pt x="101" y="72"/>
                  </a:lnTo>
                  <a:lnTo>
                    <a:pt x="107" y="72"/>
                  </a:lnTo>
                  <a:lnTo>
                    <a:pt x="107" y="78"/>
                  </a:lnTo>
                  <a:lnTo>
                    <a:pt x="107" y="90"/>
                  </a:lnTo>
                  <a:lnTo>
                    <a:pt x="107" y="96"/>
                  </a:lnTo>
                  <a:lnTo>
                    <a:pt x="107" y="108"/>
                  </a:lnTo>
                  <a:lnTo>
                    <a:pt x="101" y="113"/>
                  </a:lnTo>
                  <a:lnTo>
                    <a:pt x="95" y="125"/>
                  </a:lnTo>
                  <a:lnTo>
                    <a:pt x="89" y="131"/>
                  </a:lnTo>
                  <a:lnTo>
                    <a:pt x="83" y="137"/>
                  </a:lnTo>
                  <a:lnTo>
                    <a:pt x="71" y="149"/>
                  </a:lnTo>
                  <a:lnTo>
                    <a:pt x="65" y="155"/>
                  </a:lnTo>
                  <a:lnTo>
                    <a:pt x="60" y="161"/>
                  </a:lnTo>
                  <a:lnTo>
                    <a:pt x="48" y="167"/>
                  </a:lnTo>
                  <a:lnTo>
                    <a:pt x="42" y="173"/>
                  </a:lnTo>
                  <a:lnTo>
                    <a:pt x="30" y="179"/>
                  </a:lnTo>
                  <a:lnTo>
                    <a:pt x="24" y="179"/>
                  </a:lnTo>
                  <a:lnTo>
                    <a:pt x="18" y="179"/>
                  </a:lnTo>
                  <a:lnTo>
                    <a:pt x="12" y="185"/>
                  </a:lnTo>
                  <a:lnTo>
                    <a:pt x="6" y="185"/>
                  </a:lnTo>
                  <a:lnTo>
                    <a:pt x="0" y="185"/>
                  </a:lnTo>
                  <a:lnTo>
                    <a:pt x="6" y="185"/>
                  </a:lnTo>
                  <a:lnTo>
                    <a:pt x="6" y="179"/>
                  </a:lnTo>
                  <a:lnTo>
                    <a:pt x="12" y="173"/>
                  </a:lnTo>
                  <a:lnTo>
                    <a:pt x="18" y="167"/>
                  </a:lnTo>
                  <a:lnTo>
                    <a:pt x="18" y="161"/>
                  </a:lnTo>
                  <a:lnTo>
                    <a:pt x="24" y="155"/>
                  </a:lnTo>
                  <a:lnTo>
                    <a:pt x="24" y="149"/>
                  </a:lnTo>
                  <a:lnTo>
                    <a:pt x="24" y="143"/>
                  </a:lnTo>
                  <a:lnTo>
                    <a:pt x="24" y="137"/>
                  </a:lnTo>
                  <a:lnTo>
                    <a:pt x="24" y="125"/>
                  </a:lnTo>
                  <a:lnTo>
                    <a:pt x="24" y="119"/>
                  </a:lnTo>
                  <a:lnTo>
                    <a:pt x="18" y="108"/>
                  </a:lnTo>
                  <a:lnTo>
                    <a:pt x="18" y="96"/>
                  </a:lnTo>
                  <a:lnTo>
                    <a:pt x="18" y="90"/>
                  </a:lnTo>
                  <a:lnTo>
                    <a:pt x="18" y="84"/>
                  </a:lnTo>
                  <a:lnTo>
                    <a:pt x="18" y="72"/>
                  </a:lnTo>
                  <a:lnTo>
                    <a:pt x="18" y="66"/>
                  </a:lnTo>
                  <a:lnTo>
                    <a:pt x="18" y="60"/>
                  </a:lnTo>
                  <a:lnTo>
                    <a:pt x="24" y="48"/>
                  </a:lnTo>
                  <a:lnTo>
                    <a:pt x="24" y="36"/>
                  </a:lnTo>
                  <a:lnTo>
                    <a:pt x="30" y="24"/>
                  </a:lnTo>
                  <a:lnTo>
                    <a:pt x="42" y="12"/>
                  </a:lnTo>
                  <a:lnTo>
                    <a:pt x="48" y="6"/>
                  </a:lnTo>
                  <a:lnTo>
                    <a:pt x="6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13" name="Freeform 999"/>
            <p:cNvSpPr>
              <a:spLocks/>
            </p:cNvSpPr>
            <p:nvPr/>
          </p:nvSpPr>
          <p:spPr bwMode="auto">
            <a:xfrm>
              <a:off x="4857" y="1828"/>
              <a:ext cx="477" cy="305"/>
            </a:xfrm>
            <a:custGeom>
              <a:avLst/>
              <a:gdLst>
                <a:gd name="T0" fmla="*/ 257 w 477"/>
                <a:gd name="T1" fmla="*/ 83 h 305"/>
                <a:gd name="T2" fmla="*/ 280 w 477"/>
                <a:gd name="T3" fmla="*/ 36 h 305"/>
                <a:gd name="T4" fmla="*/ 298 w 477"/>
                <a:gd name="T5" fmla="*/ 12 h 305"/>
                <a:gd name="T6" fmla="*/ 310 w 477"/>
                <a:gd name="T7" fmla="*/ 18 h 305"/>
                <a:gd name="T8" fmla="*/ 328 w 477"/>
                <a:gd name="T9" fmla="*/ 53 h 305"/>
                <a:gd name="T10" fmla="*/ 352 w 477"/>
                <a:gd name="T11" fmla="*/ 101 h 305"/>
                <a:gd name="T12" fmla="*/ 340 w 477"/>
                <a:gd name="T13" fmla="*/ 155 h 305"/>
                <a:gd name="T14" fmla="*/ 316 w 477"/>
                <a:gd name="T15" fmla="*/ 185 h 305"/>
                <a:gd name="T16" fmla="*/ 304 w 477"/>
                <a:gd name="T17" fmla="*/ 209 h 305"/>
                <a:gd name="T18" fmla="*/ 322 w 477"/>
                <a:gd name="T19" fmla="*/ 191 h 305"/>
                <a:gd name="T20" fmla="*/ 352 w 477"/>
                <a:gd name="T21" fmla="*/ 155 h 305"/>
                <a:gd name="T22" fmla="*/ 406 w 477"/>
                <a:gd name="T23" fmla="*/ 137 h 305"/>
                <a:gd name="T24" fmla="*/ 424 w 477"/>
                <a:gd name="T25" fmla="*/ 143 h 305"/>
                <a:gd name="T26" fmla="*/ 454 w 477"/>
                <a:gd name="T27" fmla="*/ 155 h 305"/>
                <a:gd name="T28" fmla="*/ 466 w 477"/>
                <a:gd name="T29" fmla="*/ 173 h 305"/>
                <a:gd name="T30" fmla="*/ 436 w 477"/>
                <a:gd name="T31" fmla="*/ 185 h 305"/>
                <a:gd name="T32" fmla="*/ 400 w 477"/>
                <a:gd name="T33" fmla="*/ 221 h 305"/>
                <a:gd name="T34" fmla="*/ 352 w 477"/>
                <a:gd name="T35" fmla="*/ 227 h 305"/>
                <a:gd name="T36" fmla="*/ 334 w 477"/>
                <a:gd name="T37" fmla="*/ 227 h 305"/>
                <a:gd name="T38" fmla="*/ 328 w 477"/>
                <a:gd name="T39" fmla="*/ 227 h 305"/>
                <a:gd name="T40" fmla="*/ 334 w 477"/>
                <a:gd name="T41" fmla="*/ 209 h 305"/>
                <a:gd name="T42" fmla="*/ 334 w 477"/>
                <a:gd name="T43" fmla="*/ 203 h 305"/>
                <a:gd name="T44" fmla="*/ 322 w 477"/>
                <a:gd name="T45" fmla="*/ 203 h 305"/>
                <a:gd name="T46" fmla="*/ 310 w 477"/>
                <a:gd name="T47" fmla="*/ 221 h 305"/>
                <a:gd name="T48" fmla="*/ 310 w 477"/>
                <a:gd name="T49" fmla="*/ 227 h 305"/>
                <a:gd name="T50" fmla="*/ 310 w 477"/>
                <a:gd name="T51" fmla="*/ 215 h 305"/>
                <a:gd name="T52" fmla="*/ 286 w 477"/>
                <a:gd name="T53" fmla="*/ 209 h 305"/>
                <a:gd name="T54" fmla="*/ 268 w 477"/>
                <a:gd name="T55" fmla="*/ 215 h 305"/>
                <a:gd name="T56" fmla="*/ 257 w 477"/>
                <a:gd name="T57" fmla="*/ 221 h 305"/>
                <a:gd name="T58" fmla="*/ 233 w 477"/>
                <a:gd name="T59" fmla="*/ 227 h 305"/>
                <a:gd name="T60" fmla="*/ 221 w 477"/>
                <a:gd name="T61" fmla="*/ 245 h 305"/>
                <a:gd name="T62" fmla="*/ 191 w 477"/>
                <a:gd name="T63" fmla="*/ 287 h 305"/>
                <a:gd name="T64" fmla="*/ 155 w 477"/>
                <a:gd name="T65" fmla="*/ 305 h 305"/>
                <a:gd name="T66" fmla="*/ 125 w 477"/>
                <a:gd name="T67" fmla="*/ 305 h 305"/>
                <a:gd name="T68" fmla="*/ 107 w 477"/>
                <a:gd name="T69" fmla="*/ 305 h 305"/>
                <a:gd name="T70" fmla="*/ 71 w 477"/>
                <a:gd name="T71" fmla="*/ 293 h 305"/>
                <a:gd name="T72" fmla="*/ 36 w 477"/>
                <a:gd name="T73" fmla="*/ 275 h 305"/>
                <a:gd name="T74" fmla="*/ 0 w 477"/>
                <a:gd name="T75" fmla="*/ 269 h 305"/>
                <a:gd name="T76" fmla="*/ 24 w 477"/>
                <a:gd name="T77" fmla="*/ 245 h 305"/>
                <a:gd name="T78" fmla="*/ 83 w 477"/>
                <a:gd name="T79" fmla="*/ 191 h 305"/>
                <a:gd name="T80" fmla="*/ 125 w 477"/>
                <a:gd name="T81" fmla="*/ 179 h 305"/>
                <a:gd name="T82" fmla="*/ 173 w 477"/>
                <a:gd name="T83" fmla="*/ 179 h 305"/>
                <a:gd name="T84" fmla="*/ 215 w 477"/>
                <a:gd name="T85" fmla="*/ 197 h 305"/>
                <a:gd name="T86" fmla="*/ 233 w 477"/>
                <a:gd name="T87" fmla="*/ 209 h 305"/>
                <a:gd name="T88" fmla="*/ 251 w 477"/>
                <a:gd name="T89" fmla="*/ 215 h 305"/>
                <a:gd name="T90" fmla="*/ 268 w 477"/>
                <a:gd name="T91" fmla="*/ 209 h 305"/>
                <a:gd name="T92" fmla="*/ 263 w 477"/>
                <a:gd name="T93" fmla="*/ 203 h 305"/>
                <a:gd name="T94" fmla="*/ 239 w 477"/>
                <a:gd name="T95" fmla="*/ 203 h 305"/>
                <a:gd name="T96" fmla="*/ 215 w 477"/>
                <a:gd name="T97" fmla="*/ 197 h 305"/>
                <a:gd name="T98" fmla="*/ 167 w 477"/>
                <a:gd name="T99" fmla="*/ 173 h 305"/>
                <a:gd name="T100" fmla="*/ 137 w 477"/>
                <a:gd name="T101" fmla="*/ 113 h 305"/>
                <a:gd name="T102" fmla="*/ 137 w 477"/>
                <a:gd name="T103" fmla="*/ 59 h 305"/>
                <a:gd name="T104" fmla="*/ 173 w 477"/>
                <a:gd name="T105" fmla="*/ 77 h 305"/>
                <a:gd name="T106" fmla="*/ 221 w 477"/>
                <a:gd name="T107" fmla="*/ 95 h 305"/>
                <a:gd name="T108" fmla="*/ 251 w 477"/>
                <a:gd name="T109" fmla="*/ 113 h 305"/>
                <a:gd name="T110" fmla="*/ 268 w 477"/>
                <a:gd name="T111" fmla="*/ 161 h 305"/>
                <a:gd name="T112" fmla="*/ 274 w 477"/>
                <a:gd name="T113" fmla="*/ 197 h 305"/>
                <a:gd name="T114" fmla="*/ 292 w 477"/>
                <a:gd name="T115" fmla="*/ 209 h 305"/>
                <a:gd name="T116" fmla="*/ 298 w 477"/>
                <a:gd name="T117" fmla="*/ 203 h 305"/>
                <a:gd name="T118" fmla="*/ 286 w 477"/>
                <a:gd name="T119" fmla="*/ 179 h 305"/>
                <a:gd name="T120" fmla="*/ 257 w 477"/>
                <a:gd name="T121" fmla="*/ 125 h 3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7"/>
                <a:gd name="T184" fmla="*/ 0 h 305"/>
                <a:gd name="T185" fmla="*/ 477 w 477"/>
                <a:gd name="T186" fmla="*/ 305 h 3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7" h="305">
                  <a:moveTo>
                    <a:pt x="257" y="125"/>
                  </a:moveTo>
                  <a:lnTo>
                    <a:pt x="257" y="113"/>
                  </a:lnTo>
                  <a:lnTo>
                    <a:pt x="257" y="101"/>
                  </a:lnTo>
                  <a:lnTo>
                    <a:pt x="257" y="95"/>
                  </a:lnTo>
                  <a:lnTo>
                    <a:pt x="257" y="83"/>
                  </a:lnTo>
                  <a:lnTo>
                    <a:pt x="263" y="71"/>
                  </a:lnTo>
                  <a:lnTo>
                    <a:pt x="263" y="59"/>
                  </a:lnTo>
                  <a:lnTo>
                    <a:pt x="268" y="53"/>
                  </a:lnTo>
                  <a:lnTo>
                    <a:pt x="274" y="42"/>
                  </a:lnTo>
                  <a:lnTo>
                    <a:pt x="280" y="36"/>
                  </a:lnTo>
                  <a:lnTo>
                    <a:pt x="286" y="30"/>
                  </a:lnTo>
                  <a:lnTo>
                    <a:pt x="292" y="24"/>
                  </a:lnTo>
                  <a:lnTo>
                    <a:pt x="292" y="18"/>
                  </a:lnTo>
                  <a:lnTo>
                    <a:pt x="298" y="12"/>
                  </a:lnTo>
                  <a:lnTo>
                    <a:pt x="298" y="6"/>
                  </a:lnTo>
                  <a:lnTo>
                    <a:pt x="304" y="0"/>
                  </a:lnTo>
                  <a:lnTo>
                    <a:pt x="304" y="6"/>
                  </a:lnTo>
                  <a:lnTo>
                    <a:pt x="304" y="12"/>
                  </a:lnTo>
                  <a:lnTo>
                    <a:pt x="310" y="18"/>
                  </a:lnTo>
                  <a:lnTo>
                    <a:pt x="310" y="24"/>
                  </a:lnTo>
                  <a:lnTo>
                    <a:pt x="316" y="36"/>
                  </a:lnTo>
                  <a:lnTo>
                    <a:pt x="322" y="42"/>
                  </a:lnTo>
                  <a:lnTo>
                    <a:pt x="328" y="47"/>
                  </a:lnTo>
                  <a:lnTo>
                    <a:pt x="328" y="53"/>
                  </a:lnTo>
                  <a:lnTo>
                    <a:pt x="334" y="59"/>
                  </a:lnTo>
                  <a:lnTo>
                    <a:pt x="340" y="65"/>
                  </a:lnTo>
                  <a:lnTo>
                    <a:pt x="346" y="71"/>
                  </a:lnTo>
                  <a:lnTo>
                    <a:pt x="346" y="77"/>
                  </a:lnTo>
                  <a:lnTo>
                    <a:pt x="352" y="101"/>
                  </a:lnTo>
                  <a:lnTo>
                    <a:pt x="352" y="113"/>
                  </a:lnTo>
                  <a:lnTo>
                    <a:pt x="352" y="131"/>
                  </a:lnTo>
                  <a:lnTo>
                    <a:pt x="346" y="143"/>
                  </a:lnTo>
                  <a:lnTo>
                    <a:pt x="340" y="149"/>
                  </a:lnTo>
                  <a:lnTo>
                    <a:pt x="340" y="155"/>
                  </a:lnTo>
                  <a:lnTo>
                    <a:pt x="334" y="161"/>
                  </a:lnTo>
                  <a:lnTo>
                    <a:pt x="328" y="167"/>
                  </a:lnTo>
                  <a:lnTo>
                    <a:pt x="322" y="173"/>
                  </a:lnTo>
                  <a:lnTo>
                    <a:pt x="316" y="179"/>
                  </a:lnTo>
                  <a:lnTo>
                    <a:pt x="316" y="185"/>
                  </a:lnTo>
                  <a:lnTo>
                    <a:pt x="310" y="197"/>
                  </a:lnTo>
                  <a:lnTo>
                    <a:pt x="304" y="197"/>
                  </a:lnTo>
                  <a:lnTo>
                    <a:pt x="304" y="203"/>
                  </a:lnTo>
                  <a:lnTo>
                    <a:pt x="304" y="209"/>
                  </a:lnTo>
                  <a:lnTo>
                    <a:pt x="310" y="209"/>
                  </a:lnTo>
                  <a:lnTo>
                    <a:pt x="316" y="203"/>
                  </a:lnTo>
                  <a:lnTo>
                    <a:pt x="316" y="197"/>
                  </a:lnTo>
                  <a:lnTo>
                    <a:pt x="322" y="191"/>
                  </a:lnTo>
                  <a:lnTo>
                    <a:pt x="322" y="179"/>
                  </a:lnTo>
                  <a:lnTo>
                    <a:pt x="328" y="179"/>
                  </a:lnTo>
                  <a:lnTo>
                    <a:pt x="328" y="173"/>
                  </a:lnTo>
                  <a:lnTo>
                    <a:pt x="340" y="161"/>
                  </a:lnTo>
                  <a:lnTo>
                    <a:pt x="352" y="155"/>
                  </a:lnTo>
                  <a:lnTo>
                    <a:pt x="358" y="143"/>
                  </a:lnTo>
                  <a:lnTo>
                    <a:pt x="370" y="143"/>
                  </a:lnTo>
                  <a:lnTo>
                    <a:pt x="382" y="137"/>
                  </a:lnTo>
                  <a:lnTo>
                    <a:pt x="394" y="137"/>
                  </a:lnTo>
                  <a:lnTo>
                    <a:pt x="406" y="137"/>
                  </a:lnTo>
                  <a:lnTo>
                    <a:pt x="412" y="137"/>
                  </a:lnTo>
                  <a:lnTo>
                    <a:pt x="418" y="137"/>
                  </a:lnTo>
                  <a:lnTo>
                    <a:pt x="424" y="137"/>
                  </a:lnTo>
                  <a:lnTo>
                    <a:pt x="424" y="143"/>
                  </a:lnTo>
                  <a:lnTo>
                    <a:pt x="430" y="143"/>
                  </a:lnTo>
                  <a:lnTo>
                    <a:pt x="436" y="149"/>
                  </a:lnTo>
                  <a:lnTo>
                    <a:pt x="442" y="149"/>
                  </a:lnTo>
                  <a:lnTo>
                    <a:pt x="448" y="155"/>
                  </a:lnTo>
                  <a:lnTo>
                    <a:pt x="454" y="155"/>
                  </a:lnTo>
                  <a:lnTo>
                    <a:pt x="460" y="161"/>
                  </a:lnTo>
                  <a:lnTo>
                    <a:pt x="466" y="167"/>
                  </a:lnTo>
                  <a:lnTo>
                    <a:pt x="477" y="167"/>
                  </a:lnTo>
                  <a:lnTo>
                    <a:pt x="472" y="173"/>
                  </a:lnTo>
                  <a:lnTo>
                    <a:pt x="466" y="173"/>
                  </a:lnTo>
                  <a:lnTo>
                    <a:pt x="460" y="173"/>
                  </a:lnTo>
                  <a:lnTo>
                    <a:pt x="454" y="173"/>
                  </a:lnTo>
                  <a:lnTo>
                    <a:pt x="448" y="179"/>
                  </a:lnTo>
                  <a:lnTo>
                    <a:pt x="442" y="179"/>
                  </a:lnTo>
                  <a:lnTo>
                    <a:pt x="436" y="185"/>
                  </a:lnTo>
                  <a:lnTo>
                    <a:pt x="430" y="191"/>
                  </a:lnTo>
                  <a:lnTo>
                    <a:pt x="424" y="197"/>
                  </a:lnTo>
                  <a:lnTo>
                    <a:pt x="418" y="203"/>
                  </a:lnTo>
                  <a:lnTo>
                    <a:pt x="406" y="215"/>
                  </a:lnTo>
                  <a:lnTo>
                    <a:pt x="400" y="221"/>
                  </a:lnTo>
                  <a:lnTo>
                    <a:pt x="388" y="227"/>
                  </a:lnTo>
                  <a:lnTo>
                    <a:pt x="376" y="233"/>
                  </a:lnTo>
                  <a:lnTo>
                    <a:pt x="364" y="233"/>
                  </a:lnTo>
                  <a:lnTo>
                    <a:pt x="352" y="227"/>
                  </a:lnTo>
                  <a:lnTo>
                    <a:pt x="346" y="227"/>
                  </a:lnTo>
                  <a:lnTo>
                    <a:pt x="340" y="227"/>
                  </a:lnTo>
                  <a:lnTo>
                    <a:pt x="334" y="227"/>
                  </a:lnTo>
                  <a:lnTo>
                    <a:pt x="328" y="227"/>
                  </a:lnTo>
                  <a:lnTo>
                    <a:pt x="322" y="227"/>
                  </a:lnTo>
                  <a:lnTo>
                    <a:pt x="328" y="227"/>
                  </a:lnTo>
                  <a:lnTo>
                    <a:pt x="334" y="221"/>
                  </a:lnTo>
                  <a:lnTo>
                    <a:pt x="334" y="215"/>
                  </a:lnTo>
                  <a:lnTo>
                    <a:pt x="334" y="209"/>
                  </a:lnTo>
                  <a:lnTo>
                    <a:pt x="334" y="203"/>
                  </a:lnTo>
                  <a:lnTo>
                    <a:pt x="328" y="203"/>
                  </a:lnTo>
                  <a:lnTo>
                    <a:pt x="322" y="203"/>
                  </a:lnTo>
                  <a:lnTo>
                    <a:pt x="316" y="203"/>
                  </a:lnTo>
                  <a:lnTo>
                    <a:pt x="316" y="209"/>
                  </a:lnTo>
                  <a:lnTo>
                    <a:pt x="310" y="215"/>
                  </a:lnTo>
                  <a:lnTo>
                    <a:pt x="310" y="221"/>
                  </a:lnTo>
                  <a:lnTo>
                    <a:pt x="316" y="221"/>
                  </a:lnTo>
                  <a:lnTo>
                    <a:pt x="316" y="227"/>
                  </a:lnTo>
                  <a:lnTo>
                    <a:pt x="310" y="227"/>
                  </a:lnTo>
                  <a:lnTo>
                    <a:pt x="310" y="221"/>
                  </a:lnTo>
                  <a:lnTo>
                    <a:pt x="310" y="215"/>
                  </a:lnTo>
                  <a:lnTo>
                    <a:pt x="304" y="215"/>
                  </a:lnTo>
                  <a:lnTo>
                    <a:pt x="292" y="215"/>
                  </a:lnTo>
                  <a:lnTo>
                    <a:pt x="286" y="209"/>
                  </a:lnTo>
                  <a:lnTo>
                    <a:pt x="280" y="209"/>
                  </a:lnTo>
                  <a:lnTo>
                    <a:pt x="274" y="209"/>
                  </a:lnTo>
                  <a:lnTo>
                    <a:pt x="268" y="215"/>
                  </a:lnTo>
                  <a:lnTo>
                    <a:pt x="268" y="221"/>
                  </a:lnTo>
                  <a:lnTo>
                    <a:pt x="263" y="221"/>
                  </a:lnTo>
                  <a:lnTo>
                    <a:pt x="257" y="221"/>
                  </a:lnTo>
                  <a:lnTo>
                    <a:pt x="251" y="221"/>
                  </a:lnTo>
                  <a:lnTo>
                    <a:pt x="245" y="221"/>
                  </a:lnTo>
                  <a:lnTo>
                    <a:pt x="239" y="221"/>
                  </a:lnTo>
                  <a:lnTo>
                    <a:pt x="233" y="227"/>
                  </a:lnTo>
                  <a:lnTo>
                    <a:pt x="227" y="227"/>
                  </a:lnTo>
                  <a:lnTo>
                    <a:pt x="227" y="233"/>
                  </a:lnTo>
                  <a:lnTo>
                    <a:pt x="221" y="239"/>
                  </a:lnTo>
                  <a:lnTo>
                    <a:pt x="221" y="245"/>
                  </a:lnTo>
                  <a:lnTo>
                    <a:pt x="215" y="257"/>
                  </a:lnTo>
                  <a:lnTo>
                    <a:pt x="209" y="263"/>
                  </a:lnTo>
                  <a:lnTo>
                    <a:pt x="203" y="275"/>
                  </a:lnTo>
                  <a:lnTo>
                    <a:pt x="197" y="281"/>
                  </a:lnTo>
                  <a:lnTo>
                    <a:pt x="191" y="287"/>
                  </a:lnTo>
                  <a:lnTo>
                    <a:pt x="185" y="293"/>
                  </a:lnTo>
                  <a:lnTo>
                    <a:pt x="179" y="299"/>
                  </a:lnTo>
                  <a:lnTo>
                    <a:pt x="173" y="299"/>
                  </a:lnTo>
                  <a:lnTo>
                    <a:pt x="161" y="305"/>
                  </a:lnTo>
                  <a:lnTo>
                    <a:pt x="155" y="305"/>
                  </a:lnTo>
                  <a:lnTo>
                    <a:pt x="149" y="305"/>
                  </a:lnTo>
                  <a:lnTo>
                    <a:pt x="143" y="305"/>
                  </a:lnTo>
                  <a:lnTo>
                    <a:pt x="137" y="305"/>
                  </a:lnTo>
                  <a:lnTo>
                    <a:pt x="131" y="305"/>
                  </a:lnTo>
                  <a:lnTo>
                    <a:pt x="125" y="305"/>
                  </a:lnTo>
                  <a:lnTo>
                    <a:pt x="119" y="305"/>
                  </a:lnTo>
                  <a:lnTo>
                    <a:pt x="113" y="305"/>
                  </a:lnTo>
                  <a:lnTo>
                    <a:pt x="107" y="305"/>
                  </a:lnTo>
                  <a:lnTo>
                    <a:pt x="101" y="305"/>
                  </a:lnTo>
                  <a:lnTo>
                    <a:pt x="95" y="299"/>
                  </a:lnTo>
                  <a:lnTo>
                    <a:pt x="83" y="299"/>
                  </a:lnTo>
                  <a:lnTo>
                    <a:pt x="77" y="293"/>
                  </a:lnTo>
                  <a:lnTo>
                    <a:pt x="71" y="293"/>
                  </a:lnTo>
                  <a:lnTo>
                    <a:pt x="65" y="287"/>
                  </a:lnTo>
                  <a:lnTo>
                    <a:pt x="59" y="281"/>
                  </a:lnTo>
                  <a:lnTo>
                    <a:pt x="54" y="281"/>
                  </a:lnTo>
                  <a:lnTo>
                    <a:pt x="42" y="275"/>
                  </a:lnTo>
                  <a:lnTo>
                    <a:pt x="36" y="275"/>
                  </a:lnTo>
                  <a:lnTo>
                    <a:pt x="30" y="275"/>
                  </a:lnTo>
                  <a:lnTo>
                    <a:pt x="18" y="269"/>
                  </a:lnTo>
                  <a:lnTo>
                    <a:pt x="12" y="269"/>
                  </a:lnTo>
                  <a:lnTo>
                    <a:pt x="6" y="269"/>
                  </a:lnTo>
                  <a:lnTo>
                    <a:pt x="0" y="269"/>
                  </a:lnTo>
                  <a:lnTo>
                    <a:pt x="6" y="263"/>
                  </a:lnTo>
                  <a:lnTo>
                    <a:pt x="12" y="251"/>
                  </a:lnTo>
                  <a:lnTo>
                    <a:pt x="24" y="245"/>
                  </a:lnTo>
                  <a:lnTo>
                    <a:pt x="36" y="233"/>
                  </a:lnTo>
                  <a:lnTo>
                    <a:pt x="48" y="221"/>
                  </a:lnTo>
                  <a:lnTo>
                    <a:pt x="59" y="209"/>
                  </a:lnTo>
                  <a:lnTo>
                    <a:pt x="71" y="197"/>
                  </a:lnTo>
                  <a:lnTo>
                    <a:pt x="83" y="191"/>
                  </a:lnTo>
                  <a:lnTo>
                    <a:pt x="95" y="185"/>
                  </a:lnTo>
                  <a:lnTo>
                    <a:pt x="101" y="185"/>
                  </a:lnTo>
                  <a:lnTo>
                    <a:pt x="107" y="185"/>
                  </a:lnTo>
                  <a:lnTo>
                    <a:pt x="119" y="185"/>
                  </a:lnTo>
                  <a:lnTo>
                    <a:pt x="125" y="179"/>
                  </a:lnTo>
                  <a:lnTo>
                    <a:pt x="137" y="179"/>
                  </a:lnTo>
                  <a:lnTo>
                    <a:pt x="149" y="179"/>
                  </a:lnTo>
                  <a:lnTo>
                    <a:pt x="155" y="179"/>
                  </a:lnTo>
                  <a:lnTo>
                    <a:pt x="167" y="179"/>
                  </a:lnTo>
                  <a:lnTo>
                    <a:pt x="173" y="179"/>
                  </a:lnTo>
                  <a:lnTo>
                    <a:pt x="185" y="179"/>
                  </a:lnTo>
                  <a:lnTo>
                    <a:pt x="191" y="185"/>
                  </a:lnTo>
                  <a:lnTo>
                    <a:pt x="203" y="191"/>
                  </a:lnTo>
                  <a:lnTo>
                    <a:pt x="209" y="191"/>
                  </a:lnTo>
                  <a:lnTo>
                    <a:pt x="215" y="197"/>
                  </a:lnTo>
                  <a:lnTo>
                    <a:pt x="221" y="197"/>
                  </a:lnTo>
                  <a:lnTo>
                    <a:pt x="227" y="203"/>
                  </a:lnTo>
                  <a:lnTo>
                    <a:pt x="233" y="209"/>
                  </a:lnTo>
                  <a:lnTo>
                    <a:pt x="239" y="215"/>
                  </a:lnTo>
                  <a:lnTo>
                    <a:pt x="245" y="215"/>
                  </a:lnTo>
                  <a:lnTo>
                    <a:pt x="251" y="215"/>
                  </a:lnTo>
                  <a:lnTo>
                    <a:pt x="257" y="215"/>
                  </a:lnTo>
                  <a:lnTo>
                    <a:pt x="263" y="215"/>
                  </a:lnTo>
                  <a:lnTo>
                    <a:pt x="263" y="209"/>
                  </a:lnTo>
                  <a:lnTo>
                    <a:pt x="268" y="209"/>
                  </a:lnTo>
                  <a:lnTo>
                    <a:pt x="268" y="203"/>
                  </a:lnTo>
                  <a:lnTo>
                    <a:pt x="263" y="203"/>
                  </a:lnTo>
                  <a:lnTo>
                    <a:pt x="257" y="203"/>
                  </a:lnTo>
                  <a:lnTo>
                    <a:pt x="251" y="203"/>
                  </a:lnTo>
                  <a:lnTo>
                    <a:pt x="245" y="203"/>
                  </a:lnTo>
                  <a:lnTo>
                    <a:pt x="239" y="203"/>
                  </a:lnTo>
                  <a:lnTo>
                    <a:pt x="233" y="203"/>
                  </a:lnTo>
                  <a:lnTo>
                    <a:pt x="227" y="203"/>
                  </a:lnTo>
                  <a:lnTo>
                    <a:pt x="221" y="203"/>
                  </a:lnTo>
                  <a:lnTo>
                    <a:pt x="215" y="197"/>
                  </a:lnTo>
                  <a:lnTo>
                    <a:pt x="209" y="197"/>
                  </a:lnTo>
                  <a:lnTo>
                    <a:pt x="197" y="191"/>
                  </a:lnTo>
                  <a:lnTo>
                    <a:pt x="191" y="185"/>
                  </a:lnTo>
                  <a:lnTo>
                    <a:pt x="179" y="179"/>
                  </a:lnTo>
                  <a:lnTo>
                    <a:pt x="167" y="173"/>
                  </a:lnTo>
                  <a:lnTo>
                    <a:pt x="161" y="161"/>
                  </a:lnTo>
                  <a:lnTo>
                    <a:pt x="155" y="155"/>
                  </a:lnTo>
                  <a:lnTo>
                    <a:pt x="149" y="143"/>
                  </a:lnTo>
                  <a:lnTo>
                    <a:pt x="143" y="125"/>
                  </a:lnTo>
                  <a:lnTo>
                    <a:pt x="137" y="113"/>
                  </a:lnTo>
                  <a:lnTo>
                    <a:pt x="137" y="101"/>
                  </a:lnTo>
                  <a:lnTo>
                    <a:pt x="137" y="89"/>
                  </a:lnTo>
                  <a:lnTo>
                    <a:pt x="137" y="77"/>
                  </a:lnTo>
                  <a:lnTo>
                    <a:pt x="137" y="71"/>
                  </a:lnTo>
                  <a:lnTo>
                    <a:pt x="137" y="59"/>
                  </a:lnTo>
                  <a:lnTo>
                    <a:pt x="143" y="53"/>
                  </a:lnTo>
                  <a:lnTo>
                    <a:pt x="143" y="59"/>
                  </a:lnTo>
                  <a:lnTo>
                    <a:pt x="155" y="65"/>
                  </a:lnTo>
                  <a:lnTo>
                    <a:pt x="161" y="71"/>
                  </a:lnTo>
                  <a:lnTo>
                    <a:pt x="173" y="77"/>
                  </a:lnTo>
                  <a:lnTo>
                    <a:pt x="185" y="83"/>
                  </a:lnTo>
                  <a:lnTo>
                    <a:pt x="197" y="89"/>
                  </a:lnTo>
                  <a:lnTo>
                    <a:pt x="203" y="89"/>
                  </a:lnTo>
                  <a:lnTo>
                    <a:pt x="215" y="95"/>
                  </a:lnTo>
                  <a:lnTo>
                    <a:pt x="221" y="95"/>
                  </a:lnTo>
                  <a:lnTo>
                    <a:pt x="227" y="95"/>
                  </a:lnTo>
                  <a:lnTo>
                    <a:pt x="233" y="101"/>
                  </a:lnTo>
                  <a:lnTo>
                    <a:pt x="239" y="101"/>
                  </a:lnTo>
                  <a:lnTo>
                    <a:pt x="245" y="107"/>
                  </a:lnTo>
                  <a:lnTo>
                    <a:pt x="251" y="113"/>
                  </a:lnTo>
                  <a:lnTo>
                    <a:pt x="257" y="119"/>
                  </a:lnTo>
                  <a:lnTo>
                    <a:pt x="257" y="131"/>
                  </a:lnTo>
                  <a:lnTo>
                    <a:pt x="263" y="143"/>
                  </a:lnTo>
                  <a:lnTo>
                    <a:pt x="268" y="149"/>
                  </a:lnTo>
                  <a:lnTo>
                    <a:pt x="268" y="161"/>
                  </a:lnTo>
                  <a:lnTo>
                    <a:pt x="268" y="179"/>
                  </a:lnTo>
                  <a:lnTo>
                    <a:pt x="268" y="185"/>
                  </a:lnTo>
                  <a:lnTo>
                    <a:pt x="274" y="191"/>
                  </a:lnTo>
                  <a:lnTo>
                    <a:pt x="274" y="197"/>
                  </a:lnTo>
                  <a:lnTo>
                    <a:pt x="280" y="197"/>
                  </a:lnTo>
                  <a:lnTo>
                    <a:pt x="280" y="203"/>
                  </a:lnTo>
                  <a:lnTo>
                    <a:pt x="286" y="203"/>
                  </a:lnTo>
                  <a:lnTo>
                    <a:pt x="292" y="209"/>
                  </a:lnTo>
                  <a:lnTo>
                    <a:pt x="298" y="209"/>
                  </a:lnTo>
                  <a:lnTo>
                    <a:pt x="298" y="203"/>
                  </a:lnTo>
                  <a:lnTo>
                    <a:pt x="298" y="197"/>
                  </a:lnTo>
                  <a:lnTo>
                    <a:pt x="298" y="191"/>
                  </a:lnTo>
                  <a:lnTo>
                    <a:pt x="292" y="185"/>
                  </a:lnTo>
                  <a:lnTo>
                    <a:pt x="286" y="179"/>
                  </a:lnTo>
                  <a:lnTo>
                    <a:pt x="280" y="173"/>
                  </a:lnTo>
                  <a:lnTo>
                    <a:pt x="274" y="161"/>
                  </a:lnTo>
                  <a:lnTo>
                    <a:pt x="268" y="149"/>
                  </a:lnTo>
                  <a:lnTo>
                    <a:pt x="263" y="137"/>
                  </a:lnTo>
                  <a:lnTo>
                    <a:pt x="257" y="125"/>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14" name="Freeform 1000"/>
            <p:cNvSpPr>
              <a:spLocks/>
            </p:cNvSpPr>
            <p:nvPr/>
          </p:nvSpPr>
          <p:spPr bwMode="auto">
            <a:xfrm>
              <a:off x="5179" y="2067"/>
              <a:ext cx="120" cy="149"/>
            </a:xfrm>
            <a:custGeom>
              <a:avLst/>
              <a:gdLst>
                <a:gd name="T0" fmla="*/ 30 w 120"/>
                <a:gd name="T1" fmla="*/ 6 h 149"/>
                <a:gd name="T2" fmla="*/ 24 w 120"/>
                <a:gd name="T3" fmla="*/ 12 h 149"/>
                <a:gd name="T4" fmla="*/ 18 w 120"/>
                <a:gd name="T5" fmla="*/ 12 h 149"/>
                <a:gd name="T6" fmla="*/ 12 w 120"/>
                <a:gd name="T7" fmla="*/ 12 h 149"/>
                <a:gd name="T8" fmla="*/ 12 w 120"/>
                <a:gd name="T9" fmla="*/ 6 h 149"/>
                <a:gd name="T10" fmla="*/ 6 w 120"/>
                <a:gd name="T11" fmla="*/ 6 h 149"/>
                <a:gd name="T12" fmla="*/ 0 w 120"/>
                <a:gd name="T13" fmla="*/ 0 h 149"/>
                <a:gd name="T14" fmla="*/ 0 w 120"/>
                <a:gd name="T15" fmla="*/ 0 h 149"/>
                <a:gd name="T16" fmla="*/ 0 w 120"/>
                <a:gd name="T17" fmla="*/ 6 h 149"/>
                <a:gd name="T18" fmla="*/ 6 w 120"/>
                <a:gd name="T19" fmla="*/ 12 h 149"/>
                <a:gd name="T20" fmla="*/ 12 w 120"/>
                <a:gd name="T21" fmla="*/ 12 h 149"/>
                <a:gd name="T22" fmla="*/ 18 w 120"/>
                <a:gd name="T23" fmla="*/ 12 h 149"/>
                <a:gd name="T24" fmla="*/ 18 w 120"/>
                <a:gd name="T25" fmla="*/ 18 h 149"/>
                <a:gd name="T26" fmla="*/ 24 w 120"/>
                <a:gd name="T27" fmla="*/ 24 h 149"/>
                <a:gd name="T28" fmla="*/ 18 w 120"/>
                <a:gd name="T29" fmla="*/ 30 h 149"/>
                <a:gd name="T30" fmla="*/ 18 w 120"/>
                <a:gd name="T31" fmla="*/ 36 h 149"/>
                <a:gd name="T32" fmla="*/ 12 w 120"/>
                <a:gd name="T33" fmla="*/ 36 h 149"/>
                <a:gd name="T34" fmla="*/ 6 w 120"/>
                <a:gd name="T35" fmla="*/ 36 h 149"/>
                <a:gd name="T36" fmla="*/ 0 w 120"/>
                <a:gd name="T37" fmla="*/ 54 h 149"/>
                <a:gd name="T38" fmla="*/ 0 w 120"/>
                <a:gd name="T39" fmla="*/ 78 h 149"/>
                <a:gd name="T40" fmla="*/ 18 w 120"/>
                <a:gd name="T41" fmla="*/ 101 h 149"/>
                <a:gd name="T42" fmla="*/ 48 w 120"/>
                <a:gd name="T43" fmla="*/ 119 h 149"/>
                <a:gd name="T44" fmla="*/ 78 w 120"/>
                <a:gd name="T45" fmla="*/ 131 h 149"/>
                <a:gd name="T46" fmla="*/ 90 w 120"/>
                <a:gd name="T47" fmla="*/ 137 h 149"/>
                <a:gd name="T48" fmla="*/ 108 w 120"/>
                <a:gd name="T49" fmla="*/ 143 h 149"/>
                <a:gd name="T50" fmla="*/ 120 w 120"/>
                <a:gd name="T51" fmla="*/ 149 h 149"/>
                <a:gd name="T52" fmla="*/ 120 w 120"/>
                <a:gd name="T53" fmla="*/ 143 h 149"/>
                <a:gd name="T54" fmla="*/ 114 w 120"/>
                <a:gd name="T55" fmla="*/ 125 h 149"/>
                <a:gd name="T56" fmla="*/ 108 w 120"/>
                <a:gd name="T57" fmla="*/ 107 h 149"/>
                <a:gd name="T58" fmla="*/ 102 w 120"/>
                <a:gd name="T59" fmla="*/ 84 h 149"/>
                <a:gd name="T60" fmla="*/ 102 w 120"/>
                <a:gd name="T61" fmla="*/ 72 h 149"/>
                <a:gd name="T62" fmla="*/ 96 w 120"/>
                <a:gd name="T63" fmla="*/ 48 h 149"/>
                <a:gd name="T64" fmla="*/ 78 w 120"/>
                <a:gd name="T65" fmla="*/ 24 h 149"/>
                <a:gd name="T66" fmla="*/ 54 w 120"/>
                <a:gd name="T67" fmla="*/ 6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
                <a:gd name="T103" fmla="*/ 0 h 149"/>
                <a:gd name="T104" fmla="*/ 120 w 120"/>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 h="149">
                  <a:moveTo>
                    <a:pt x="30" y="0"/>
                  </a:moveTo>
                  <a:lnTo>
                    <a:pt x="30" y="6"/>
                  </a:lnTo>
                  <a:lnTo>
                    <a:pt x="24" y="12"/>
                  </a:lnTo>
                  <a:lnTo>
                    <a:pt x="18" y="12"/>
                  </a:lnTo>
                  <a:lnTo>
                    <a:pt x="12" y="12"/>
                  </a:lnTo>
                  <a:lnTo>
                    <a:pt x="12" y="6"/>
                  </a:lnTo>
                  <a:lnTo>
                    <a:pt x="6" y="6"/>
                  </a:lnTo>
                  <a:lnTo>
                    <a:pt x="0" y="0"/>
                  </a:lnTo>
                  <a:lnTo>
                    <a:pt x="0" y="6"/>
                  </a:lnTo>
                  <a:lnTo>
                    <a:pt x="0" y="12"/>
                  </a:lnTo>
                  <a:lnTo>
                    <a:pt x="6" y="12"/>
                  </a:lnTo>
                  <a:lnTo>
                    <a:pt x="12" y="12"/>
                  </a:lnTo>
                  <a:lnTo>
                    <a:pt x="18" y="12"/>
                  </a:lnTo>
                  <a:lnTo>
                    <a:pt x="18" y="18"/>
                  </a:lnTo>
                  <a:lnTo>
                    <a:pt x="24" y="24"/>
                  </a:lnTo>
                  <a:lnTo>
                    <a:pt x="18" y="30"/>
                  </a:lnTo>
                  <a:lnTo>
                    <a:pt x="18" y="36"/>
                  </a:lnTo>
                  <a:lnTo>
                    <a:pt x="12" y="36"/>
                  </a:lnTo>
                  <a:lnTo>
                    <a:pt x="6" y="36"/>
                  </a:lnTo>
                  <a:lnTo>
                    <a:pt x="0" y="54"/>
                  </a:lnTo>
                  <a:lnTo>
                    <a:pt x="0" y="66"/>
                  </a:lnTo>
                  <a:lnTo>
                    <a:pt x="0" y="78"/>
                  </a:lnTo>
                  <a:lnTo>
                    <a:pt x="6" y="90"/>
                  </a:lnTo>
                  <a:lnTo>
                    <a:pt x="18" y="101"/>
                  </a:lnTo>
                  <a:lnTo>
                    <a:pt x="30" y="113"/>
                  </a:lnTo>
                  <a:lnTo>
                    <a:pt x="48" y="119"/>
                  </a:lnTo>
                  <a:lnTo>
                    <a:pt x="66" y="131"/>
                  </a:lnTo>
                  <a:lnTo>
                    <a:pt x="78" y="131"/>
                  </a:lnTo>
                  <a:lnTo>
                    <a:pt x="84" y="137"/>
                  </a:lnTo>
                  <a:lnTo>
                    <a:pt x="90" y="137"/>
                  </a:lnTo>
                  <a:lnTo>
                    <a:pt x="102" y="137"/>
                  </a:lnTo>
                  <a:lnTo>
                    <a:pt x="108" y="143"/>
                  </a:lnTo>
                  <a:lnTo>
                    <a:pt x="114" y="149"/>
                  </a:lnTo>
                  <a:lnTo>
                    <a:pt x="120" y="149"/>
                  </a:lnTo>
                  <a:lnTo>
                    <a:pt x="120" y="143"/>
                  </a:lnTo>
                  <a:lnTo>
                    <a:pt x="114" y="137"/>
                  </a:lnTo>
                  <a:lnTo>
                    <a:pt x="114" y="125"/>
                  </a:lnTo>
                  <a:lnTo>
                    <a:pt x="108" y="113"/>
                  </a:lnTo>
                  <a:lnTo>
                    <a:pt x="108" y="107"/>
                  </a:lnTo>
                  <a:lnTo>
                    <a:pt x="108" y="95"/>
                  </a:lnTo>
                  <a:lnTo>
                    <a:pt x="102" y="84"/>
                  </a:lnTo>
                  <a:lnTo>
                    <a:pt x="102" y="78"/>
                  </a:lnTo>
                  <a:lnTo>
                    <a:pt x="102" y="72"/>
                  </a:lnTo>
                  <a:lnTo>
                    <a:pt x="102" y="60"/>
                  </a:lnTo>
                  <a:lnTo>
                    <a:pt x="96" y="48"/>
                  </a:lnTo>
                  <a:lnTo>
                    <a:pt x="90" y="36"/>
                  </a:lnTo>
                  <a:lnTo>
                    <a:pt x="78" y="24"/>
                  </a:lnTo>
                  <a:lnTo>
                    <a:pt x="66" y="12"/>
                  </a:lnTo>
                  <a:lnTo>
                    <a:pt x="54" y="6"/>
                  </a:lnTo>
                  <a:lnTo>
                    <a:pt x="30"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15" name="Freeform 1001"/>
            <p:cNvSpPr>
              <a:spLocks/>
            </p:cNvSpPr>
            <p:nvPr/>
          </p:nvSpPr>
          <p:spPr bwMode="auto">
            <a:xfrm>
              <a:off x="5149" y="2103"/>
              <a:ext cx="12" cy="12"/>
            </a:xfrm>
            <a:custGeom>
              <a:avLst/>
              <a:gdLst>
                <a:gd name="T0" fmla="*/ 12 w 12"/>
                <a:gd name="T1" fmla="*/ 6 h 12"/>
                <a:gd name="T2" fmla="*/ 12 w 12"/>
                <a:gd name="T3" fmla="*/ 12 h 12"/>
                <a:gd name="T4" fmla="*/ 12 w 12"/>
                <a:gd name="T5" fmla="*/ 12 h 12"/>
                <a:gd name="T6" fmla="*/ 6 w 12"/>
                <a:gd name="T7" fmla="*/ 12 h 12"/>
                <a:gd name="T8" fmla="*/ 6 w 12"/>
                <a:gd name="T9" fmla="*/ 12 h 12"/>
                <a:gd name="T10" fmla="*/ 0 w 12"/>
                <a:gd name="T11" fmla="*/ 12 h 12"/>
                <a:gd name="T12" fmla="*/ 0 w 12"/>
                <a:gd name="T13" fmla="*/ 12 h 12"/>
                <a:gd name="T14" fmla="*/ 0 w 12"/>
                <a:gd name="T15" fmla="*/ 6 h 12"/>
                <a:gd name="T16" fmla="*/ 0 w 12"/>
                <a:gd name="T17" fmla="*/ 6 h 12"/>
                <a:gd name="T18" fmla="*/ 0 w 12"/>
                <a:gd name="T19" fmla="*/ 6 h 12"/>
                <a:gd name="T20" fmla="*/ 0 w 12"/>
                <a:gd name="T21" fmla="*/ 0 h 12"/>
                <a:gd name="T22" fmla="*/ 6 w 12"/>
                <a:gd name="T23" fmla="*/ 0 h 12"/>
                <a:gd name="T24" fmla="*/ 6 w 12"/>
                <a:gd name="T25" fmla="*/ 0 h 12"/>
                <a:gd name="T26" fmla="*/ 6 w 12"/>
                <a:gd name="T27" fmla="*/ 0 h 12"/>
                <a:gd name="T28" fmla="*/ 12 w 12"/>
                <a:gd name="T29" fmla="*/ 0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12"/>
                  </a:lnTo>
                  <a:lnTo>
                    <a:pt x="6" y="12"/>
                  </a:lnTo>
                  <a:lnTo>
                    <a:pt x="0" y="12"/>
                  </a:lnTo>
                  <a:lnTo>
                    <a:pt x="0" y="6"/>
                  </a:lnTo>
                  <a:lnTo>
                    <a:pt x="0" y="0"/>
                  </a:lnTo>
                  <a:lnTo>
                    <a:pt x="6" y="0"/>
                  </a:lnTo>
                  <a:lnTo>
                    <a:pt x="12" y="0"/>
                  </a:lnTo>
                  <a:lnTo>
                    <a:pt x="1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16" name="Freeform 1002"/>
            <p:cNvSpPr>
              <a:spLocks/>
            </p:cNvSpPr>
            <p:nvPr/>
          </p:nvSpPr>
          <p:spPr bwMode="auto">
            <a:xfrm>
              <a:off x="5120" y="2079"/>
              <a:ext cx="17" cy="12"/>
            </a:xfrm>
            <a:custGeom>
              <a:avLst/>
              <a:gdLst>
                <a:gd name="T0" fmla="*/ 11 w 17"/>
                <a:gd name="T1" fmla="*/ 12 h 12"/>
                <a:gd name="T2" fmla="*/ 11 w 17"/>
                <a:gd name="T3" fmla="*/ 12 h 12"/>
                <a:gd name="T4" fmla="*/ 5 w 17"/>
                <a:gd name="T5" fmla="*/ 12 h 12"/>
                <a:gd name="T6" fmla="*/ 5 w 17"/>
                <a:gd name="T7" fmla="*/ 12 h 12"/>
                <a:gd name="T8" fmla="*/ 0 w 17"/>
                <a:gd name="T9" fmla="*/ 12 h 12"/>
                <a:gd name="T10" fmla="*/ 0 w 17"/>
                <a:gd name="T11" fmla="*/ 6 h 12"/>
                <a:gd name="T12" fmla="*/ 0 w 17"/>
                <a:gd name="T13" fmla="*/ 6 h 12"/>
                <a:gd name="T14" fmla="*/ 0 w 17"/>
                <a:gd name="T15" fmla="*/ 0 h 12"/>
                <a:gd name="T16" fmla="*/ 0 w 17"/>
                <a:gd name="T17" fmla="*/ 0 h 12"/>
                <a:gd name="T18" fmla="*/ 5 w 17"/>
                <a:gd name="T19" fmla="*/ 0 h 12"/>
                <a:gd name="T20" fmla="*/ 5 w 17"/>
                <a:gd name="T21" fmla="*/ 0 h 12"/>
                <a:gd name="T22" fmla="*/ 11 w 17"/>
                <a:gd name="T23" fmla="*/ 0 h 12"/>
                <a:gd name="T24" fmla="*/ 11 w 17"/>
                <a:gd name="T25" fmla="*/ 0 h 12"/>
                <a:gd name="T26" fmla="*/ 11 w 17"/>
                <a:gd name="T27" fmla="*/ 6 h 12"/>
                <a:gd name="T28" fmla="*/ 17 w 17"/>
                <a:gd name="T29" fmla="*/ 6 h 12"/>
                <a:gd name="T30" fmla="*/ 17 w 17"/>
                <a:gd name="T31" fmla="*/ 12 h 12"/>
                <a:gd name="T32" fmla="*/ 11 w 17"/>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2"/>
                <a:gd name="T53" fmla="*/ 17 w 17"/>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2">
                  <a:moveTo>
                    <a:pt x="11" y="12"/>
                  </a:moveTo>
                  <a:lnTo>
                    <a:pt x="11" y="12"/>
                  </a:lnTo>
                  <a:lnTo>
                    <a:pt x="5" y="12"/>
                  </a:lnTo>
                  <a:lnTo>
                    <a:pt x="0" y="12"/>
                  </a:lnTo>
                  <a:lnTo>
                    <a:pt x="0" y="6"/>
                  </a:lnTo>
                  <a:lnTo>
                    <a:pt x="0" y="0"/>
                  </a:lnTo>
                  <a:lnTo>
                    <a:pt x="5" y="0"/>
                  </a:lnTo>
                  <a:lnTo>
                    <a:pt x="11" y="0"/>
                  </a:lnTo>
                  <a:lnTo>
                    <a:pt x="11" y="6"/>
                  </a:lnTo>
                  <a:lnTo>
                    <a:pt x="17" y="6"/>
                  </a:lnTo>
                  <a:lnTo>
                    <a:pt x="17" y="12"/>
                  </a:lnTo>
                  <a:lnTo>
                    <a:pt x="11"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17" name="Freeform 1003"/>
            <p:cNvSpPr>
              <a:spLocks/>
            </p:cNvSpPr>
            <p:nvPr/>
          </p:nvSpPr>
          <p:spPr bwMode="auto">
            <a:xfrm>
              <a:off x="5155" y="2061"/>
              <a:ext cx="18" cy="18"/>
            </a:xfrm>
            <a:custGeom>
              <a:avLst/>
              <a:gdLst>
                <a:gd name="T0" fmla="*/ 18 w 18"/>
                <a:gd name="T1" fmla="*/ 18 h 18"/>
                <a:gd name="T2" fmla="*/ 12 w 18"/>
                <a:gd name="T3" fmla="*/ 18 h 18"/>
                <a:gd name="T4" fmla="*/ 12 w 18"/>
                <a:gd name="T5" fmla="*/ 18 h 18"/>
                <a:gd name="T6" fmla="*/ 6 w 18"/>
                <a:gd name="T7" fmla="*/ 18 h 18"/>
                <a:gd name="T8" fmla="*/ 0 w 18"/>
                <a:gd name="T9" fmla="*/ 18 h 18"/>
                <a:gd name="T10" fmla="*/ 0 w 18"/>
                <a:gd name="T11" fmla="*/ 12 h 18"/>
                <a:gd name="T12" fmla="*/ 0 w 18"/>
                <a:gd name="T13" fmla="*/ 6 h 18"/>
                <a:gd name="T14" fmla="*/ 0 w 18"/>
                <a:gd name="T15" fmla="*/ 6 h 18"/>
                <a:gd name="T16" fmla="*/ 6 w 18"/>
                <a:gd name="T17" fmla="*/ 6 h 18"/>
                <a:gd name="T18" fmla="*/ 6 w 18"/>
                <a:gd name="T19" fmla="*/ 0 h 18"/>
                <a:gd name="T20" fmla="*/ 12 w 18"/>
                <a:gd name="T21" fmla="*/ 0 h 18"/>
                <a:gd name="T22" fmla="*/ 12 w 18"/>
                <a:gd name="T23" fmla="*/ 0 h 18"/>
                <a:gd name="T24" fmla="*/ 18 w 18"/>
                <a:gd name="T25" fmla="*/ 6 h 18"/>
                <a:gd name="T26" fmla="*/ 18 w 18"/>
                <a:gd name="T27" fmla="*/ 6 h 18"/>
                <a:gd name="T28" fmla="*/ 18 w 18"/>
                <a:gd name="T29" fmla="*/ 12 h 18"/>
                <a:gd name="T30" fmla="*/ 18 w 18"/>
                <a:gd name="T31" fmla="*/ 12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2" y="18"/>
                  </a:lnTo>
                  <a:lnTo>
                    <a:pt x="6" y="18"/>
                  </a:lnTo>
                  <a:lnTo>
                    <a:pt x="0" y="18"/>
                  </a:lnTo>
                  <a:lnTo>
                    <a:pt x="0" y="12"/>
                  </a:lnTo>
                  <a:lnTo>
                    <a:pt x="0" y="6"/>
                  </a:lnTo>
                  <a:lnTo>
                    <a:pt x="6" y="6"/>
                  </a:lnTo>
                  <a:lnTo>
                    <a:pt x="6" y="0"/>
                  </a:lnTo>
                  <a:lnTo>
                    <a:pt x="12" y="0"/>
                  </a:lnTo>
                  <a:lnTo>
                    <a:pt x="18" y="6"/>
                  </a:lnTo>
                  <a:lnTo>
                    <a:pt x="18" y="12"/>
                  </a:lnTo>
                  <a:lnTo>
                    <a:pt x="18"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18" name="Freeform 1004"/>
            <p:cNvSpPr>
              <a:spLocks/>
            </p:cNvSpPr>
            <p:nvPr/>
          </p:nvSpPr>
          <p:spPr bwMode="auto">
            <a:xfrm>
              <a:off x="5179" y="2085"/>
              <a:ext cx="18" cy="18"/>
            </a:xfrm>
            <a:custGeom>
              <a:avLst/>
              <a:gdLst>
                <a:gd name="T0" fmla="*/ 12 w 18"/>
                <a:gd name="T1" fmla="*/ 18 h 18"/>
                <a:gd name="T2" fmla="*/ 12 w 18"/>
                <a:gd name="T3" fmla="*/ 12 h 18"/>
                <a:gd name="T4" fmla="*/ 18 w 18"/>
                <a:gd name="T5" fmla="*/ 12 h 18"/>
                <a:gd name="T6" fmla="*/ 18 w 18"/>
                <a:gd name="T7" fmla="*/ 6 h 18"/>
                <a:gd name="T8" fmla="*/ 18 w 18"/>
                <a:gd name="T9" fmla="*/ 6 h 18"/>
                <a:gd name="T10" fmla="*/ 12 w 18"/>
                <a:gd name="T11" fmla="*/ 0 h 18"/>
                <a:gd name="T12" fmla="*/ 12 w 18"/>
                <a:gd name="T13" fmla="*/ 0 h 18"/>
                <a:gd name="T14" fmla="*/ 6 w 18"/>
                <a:gd name="T15" fmla="*/ 0 h 18"/>
                <a:gd name="T16" fmla="*/ 0 w 18"/>
                <a:gd name="T17" fmla="*/ 0 h 18"/>
                <a:gd name="T18" fmla="*/ 0 w 18"/>
                <a:gd name="T19" fmla="*/ 6 h 18"/>
                <a:gd name="T20" fmla="*/ 0 w 18"/>
                <a:gd name="T21" fmla="*/ 6 h 18"/>
                <a:gd name="T22" fmla="*/ 0 w 18"/>
                <a:gd name="T23" fmla="*/ 6 h 18"/>
                <a:gd name="T24" fmla="*/ 0 w 18"/>
                <a:gd name="T25" fmla="*/ 12 h 18"/>
                <a:gd name="T26" fmla="*/ 0 w 18"/>
                <a:gd name="T27" fmla="*/ 12 h 18"/>
                <a:gd name="T28" fmla="*/ 6 w 18"/>
                <a:gd name="T29" fmla="*/ 12 h 18"/>
                <a:gd name="T30" fmla="*/ 12 w 18"/>
                <a:gd name="T31" fmla="*/ 18 h 18"/>
                <a:gd name="T32" fmla="*/ 12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8"/>
                  </a:moveTo>
                  <a:lnTo>
                    <a:pt x="12" y="12"/>
                  </a:lnTo>
                  <a:lnTo>
                    <a:pt x="18" y="12"/>
                  </a:lnTo>
                  <a:lnTo>
                    <a:pt x="18" y="6"/>
                  </a:lnTo>
                  <a:lnTo>
                    <a:pt x="12" y="0"/>
                  </a:lnTo>
                  <a:lnTo>
                    <a:pt x="6" y="0"/>
                  </a:lnTo>
                  <a:lnTo>
                    <a:pt x="0" y="0"/>
                  </a:lnTo>
                  <a:lnTo>
                    <a:pt x="0" y="6"/>
                  </a:lnTo>
                  <a:lnTo>
                    <a:pt x="0" y="12"/>
                  </a:lnTo>
                  <a:lnTo>
                    <a:pt x="6" y="12"/>
                  </a:lnTo>
                  <a:lnTo>
                    <a:pt x="12"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19" name="Freeform 1005"/>
            <p:cNvSpPr>
              <a:spLocks/>
            </p:cNvSpPr>
            <p:nvPr/>
          </p:nvSpPr>
          <p:spPr bwMode="auto">
            <a:xfrm>
              <a:off x="5191" y="2061"/>
              <a:ext cx="18" cy="12"/>
            </a:xfrm>
            <a:custGeom>
              <a:avLst/>
              <a:gdLst>
                <a:gd name="T0" fmla="*/ 18 w 18"/>
                <a:gd name="T1" fmla="*/ 6 h 12"/>
                <a:gd name="T2" fmla="*/ 18 w 18"/>
                <a:gd name="T3" fmla="*/ 6 h 12"/>
                <a:gd name="T4" fmla="*/ 18 w 18"/>
                <a:gd name="T5" fmla="*/ 6 h 12"/>
                <a:gd name="T6" fmla="*/ 12 w 18"/>
                <a:gd name="T7" fmla="*/ 12 h 12"/>
                <a:gd name="T8" fmla="*/ 12 w 18"/>
                <a:gd name="T9" fmla="*/ 12 h 12"/>
                <a:gd name="T10" fmla="*/ 6 w 18"/>
                <a:gd name="T11" fmla="*/ 12 h 12"/>
                <a:gd name="T12" fmla="*/ 6 w 18"/>
                <a:gd name="T13" fmla="*/ 12 h 12"/>
                <a:gd name="T14" fmla="*/ 6 w 18"/>
                <a:gd name="T15" fmla="*/ 6 h 12"/>
                <a:gd name="T16" fmla="*/ 0 w 18"/>
                <a:gd name="T17" fmla="*/ 6 h 12"/>
                <a:gd name="T18" fmla="*/ 6 w 18"/>
                <a:gd name="T19" fmla="*/ 6 h 12"/>
                <a:gd name="T20" fmla="*/ 6 w 18"/>
                <a:gd name="T21" fmla="*/ 0 h 12"/>
                <a:gd name="T22" fmla="*/ 6 w 18"/>
                <a:gd name="T23" fmla="*/ 0 h 12"/>
                <a:gd name="T24" fmla="*/ 6 w 18"/>
                <a:gd name="T25" fmla="*/ 0 h 12"/>
                <a:gd name="T26" fmla="*/ 12 w 18"/>
                <a:gd name="T27" fmla="*/ 0 h 12"/>
                <a:gd name="T28" fmla="*/ 12 w 18"/>
                <a:gd name="T29" fmla="*/ 0 h 12"/>
                <a:gd name="T30" fmla="*/ 18 w 18"/>
                <a:gd name="T31" fmla="*/ 0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12"/>
                  </a:lnTo>
                  <a:lnTo>
                    <a:pt x="6" y="12"/>
                  </a:lnTo>
                  <a:lnTo>
                    <a:pt x="6" y="6"/>
                  </a:lnTo>
                  <a:lnTo>
                    <a:pt x="0" y="6"/>
                  </a:lnTo>
                  <a:lnTo>
                    <a:pt x="6" y="6"/>
                  </a:lnTo>
                  <a:lnTo>
                    <a:pt x="6" y="0"/>
                  </a:lnTo>
                  <a:lnTo>
                    <a:pt x="12" y="0"/>
                  </a:lnTo>
                  <a:lnTo>
                    <a:pt x="18" y="0"/>
                  </a:lnTo>
                  <a:lnTo>
                    <a:pt x="18"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20" name="Freeform 1006"/>
            <p:cNvSpPr>
              <a:spLocks/>
            </p:cNvSpPr>
            <p:nvPr/>
          </p:nvSpPr>
          <p:spPr bwMode="auto">
            <a:xfrm>
              <a:off x="5173" y="2031"/>
              <a:ext cx="12" cy="18"/>
            </a:xfrm>
            <a:custGeom>
              <a:avLst/>
              <a:gdLst>
                <a:gd name="T0" fmla="*/ 12 w 12"/>
                <a:gd name="T1" fmla="*/ 0 h 18"/>
                <a:gd name="T2" fmla="*/ 12 w 12"/>
                <a:gd name="T3" fmla="*/ 6 h 18"/>
                <a:gd name="T4" fmla="*/ 12 w 12"/>
                <a:gd name="T5" fmla="*/ 6 h 18"/>
                <a:gd name="T6" fmla="*/ 12 w 12"/>
                <a:gd name="T7" fmla="*/ 6 h 18"/>
                <a:gd name="T8" fmla="*/ 12 w 12"/>
                <a:gd name="T9" fmla="*/ 12 h 18"/>
                <a:gd name="T10" fmla="*/ 12 w 12"/>
                <a:gd name="T11" fmla="*/ 12 h 18"/>
                <a:gd name="T12" fmla="*/ 6 w 12"/>
                <a:gd name="T13" fmla="*/ 18 h 18"/>
                <a:gd name="T14" fmla="*/ 6 w 12"/>
                <a:gd name="T15" fmla="*/ 18 h 18"/>
                <a:gd name="T16" fmla="*/ 6 w 12"/>
                <a:gd name="T17" fmla="*/ 18 h 18"/>
                <a:gd name="T18" fmla="*/ 0 w 12"/>
                <a:gd name="T19" fmla="*/ 18 h 18"/>
                <a:gd name="T20" fmla="*/ 0 w 12"/>
                <a:gd name="T21" fmla="*/ 12 h 18"/>
                <a:gd name="T22" fmla="*/ 0 w 12"/>
                <a:gd name="T23" fmla="*/ 12 h 18"/>
                <a:gd name="T24" fmla="*/ 0 w 12"/>
                <a:gd name="T25" fmla="*/ 6 h 18"/>
                <a:gd name="T26" fmla="*/ 0 w 12"/>
                <a:gd name="T27" fmla="*/ 6 h 18"/>
                <a:gd name="T28" fmla="*/ 6 w 12"/>
                <a:gd name="T29" fmla="*/ 6 h 18"/>
                <a:gd name="T30" fmla="*/ 6 w 12"/>
                <a:gd name="T31" fmla="*/ 0 h 18"/>
                <a:gd name="T32" fmla="*/ 12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0"/>
                  </a:moveTo>
                  <a:lnTo>
                    <a:pt x="12" y="6"/>
                  </a:lnTo>
                  <a:lnTo>
                    <a:pt x="12" y="12"/>
                  </a:lnTo>
                  <a:lnTo>
                    <a:pt x="6" y="18"/>
                  </a:lnTo>
                  <a:lnTo>
                    <a:pt x="0" y="18"/>
                  </a:lnTo>
                  <a:lnTo>
                    <a:pt x="0" y="12"/>
                  </a:lnTo>
                  <a:lnTo>
                    <a:pt x="0" y="6"/>
                  </a:lnTo>
                  <a:lnTo>
                    <a:pt x="6" y="6"/>
                  </a:lnTo>
                  <a:lnTo>
                    <a:pt x="6" y="0"/>
                  </a:lnTo>
                  <a:lnTo>
                    <a:pt x="12"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21" name="Freeform 1007"/>
            <p:cNvSpPr>
              <a:spLocks/>
            </p:cNvSpPr>
            <p:nvPr/>
          </p:nvSpPr>
          <p:spPr bwMode="auto">
            <a:xfrm>
              <a:off x="5149" y="2043"/>
              <a:ext cx="12" cy="18"/>
            </a:xfrm>
            <a:custGeom>
              <a:avLst/>
              <a:gdLst>
                <a:gd name="T0" fmla="*/ 12 w 12"/>
                <a:gd name="T1" fmla="*/ 12 h 18"/>
                <a:gd name="T2" fmla="*/ 12 w 12"/>
                <a:gd name="T3" fmla="*/ 12 h 18"/>
                <a:gd name="T4" fmla="*/ 12 w 12"/>
                <a:gd name="T5" fmla="*/ 18 h 18"/>
                <a:gd name="T6" fmla="*/ 6 w 12"/>
                <a:gd name="T7" fmla="*/ 18 h 18"/>
                <a:gd name="T8" fmla="*/ 6 w 12"/>
                <a:gd name="T9" fmla="*/ 18 h 18"/>
                <a:gd name="T10" fmla="*/ 0 w 12"/>
                <a:gd name="T11" fmla="*/ 18 h 18"/>
                <a:gd name="T12" fmla="*/ 0 w 12"/>
                <a:gd name="T13" fmla="*/ 12 h 18"/>
                <a:gd name="T14" fmla="*/ 0 w 12"/>
                <a:gd name="T15" fmla="*/ 12 h 18"/>
                <a:gd name="T16" fmla="*/ 0 w 12"/>
                <a:gd name="T17" fmla="*/ 6 h 18"/>
                <a:gd name="T18" fmla="*/ 0 w 12"/>
                <a:gd name="T19" fmla="*/ 6 h 18"/>
                <a:gd name="T20" fmla="*/ 6 w 12"/>
                <a:gd name="T21" fmla="*/ 0 h 18"/>
                <a:gd name="T22" fmla="*/ 6 w 12"/>
                <a:gd name="T23" fmla="*/ 0 h 18"/>
                <a:gd name="T24" fmla="*/ 12 w 12"/>
                <a:gd name="T25" fmla="*/ 0 h 18"/>
                <a:gd name="T26" fmla="*/ 12 w 12"/>
                <a:gd name="T27" fmla="*/ 0 h 18"/>
                <a:gd name="T28" fmla="*/ 12 w 12"/>
                <a:gd name="T29" fmla="*/ 6 h 18"/>
                <a:gd name="T30" fmla="*/ 12 w 12"/>
                <a:gd name="T31" fmla="*/ 6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18"/>
                  </a:lnTo>
                  <a:lnTo>
                    <a:pt x="6" y="18"/>
                  </a:lnTo>
                  <a:lnTo>
                    <a:pt x="0" y="18"/>
                  </a:lnTo>
                  <a:lnTo>
                    <a:pt x="0" y="12"/>
                  </a:lnTo>
                  <a:lnTo>
                    <a:pt x="0" y="6"/>
                  </a:lnTo>
                  <a:lnTo>
                    <a:pt x="6" y="0"/>
                  </a:lnTo>
                  <a:lnTo>
                    <a:pt x="12" y="0"/>
                  </a:lnTo>
                  <a:lnTo>
                    <a:pt x="12" y="6"/>
                  </a:lnTo>
                  <a:lnTo>
                    <a:pt x="12"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22" name="Freeform 1008"/>
            <p:cNvSpPr>
              <a:spLocks/>
            </p:cNvSpPr>
            <p:nvPr/>
          </p:nvSpPr>
          <p:spPr bwMode="auto">
            <a:xfrm>
              <a:off x="5131" y="2043"/>
              <a:ext cx="12" cy="12"/>
            </a:xfrm>
            <a:custGeom>
              <a:avLst/>
              <a:gdLst>
                <a:gd name="T0" fmla="*/ 0 w 12"/>
                <a:gd name="T1" fmla="*/ 12 h 12"/>
                <a:gd name="T2" fmla="*/ 0 w 12"/>
                <a:gd name="T3" fmla="*/ 6 h 12"/>
                <a:gd name="T4" fmla="*/ 0 w 12"/>
                <a:gd name="T5" fmla="*/ 6 h 12"/>
                <a:gd name="T6" fmla="*/ 0 w 12"/>
                <a:gd name="T7" fmla="*/ 6 h 12"/>
                <a:gd name="T8" fmla="*/ 0 w 12"/>
                <a:gd name="T9" fmla="*/ 0 h 12"/>
                <a:gd name="T10" fmla="*/ 0 w 12"/>
                <a:gd name="T11" fmla="*/ 0 h 12"/>
                <a:gd name="T12" fmla="*/ 6 w 12"/>
                <a:gd name="T13" fmla="*/ 0 h 12"/>
                <a:gd name="T14" fmla="*/ 6 w 12"/>
                <a:gd name="T15" fmla="*/ 0 h 12"/>
                <a:gd name="T16" fmla="*/ 12 w 12"/>
                <a:gd name="T17" fmla="*/ 0 h 12"/>
                <a:gd name="T18" fmla="*/ 12 w 12"/>
                <a:gd name="T19" fmla="*/ 0 h 12"/>
                <a:gd name="T20" fmla="*/ 12 w 12"/>
                <a:gd name="T21" fmla="*/ 0 h 12"/>
                <a:gd name="T22" fmla="*/ 12 w 12"/>
                <a:gd name="T23" fmla="*/ 6 h 12"/>
                <a:gd name="T24" fmla="*/ 12 w 12"/>
                <a:gd name="T25" fmla="*/ 6 h 12"/>
                <a:gd name="T26" fmla="*/ 12 w 12"/>
                <a:gd name="T27" fmla="*/ 12 h 12"/>
                <a:gd name="T28" fmla="*/ 6 w 12"/>
                <a:gd name="T29" fmla="*/ 12 h 12"/>
                <a:gd name="T30" fmla="*/ 6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6"/>
                  </a:lnTo>
                  <a:lnTo>
                    <a:pt x="0" y="0"/>
                  </a:lnTo>
                  <a:lnTo>
                    <a:pt x="6" y="0"/>
                  </a:lnTo>
                  <a:lnTo>
                    <a:pt x="12" y="0"/>
                  </a:lnTo>
                  <a:lnTo>
                    <a:pt x="12" y="6"/>
                  </a:lnTo>
                  <a:lnTo>
                    <a:pt x="12" y="12"/>
                  </a:lnTo>
                  <a:lnTo>
                    <a:pt x="6" y="12"/>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23" name="Freeform 1009"/>
            <p:cNvSpPr>
              <a:spLocks/>
            </p:cNvSpPr>
            <p:nvPr/>
          </p:nvSpPr>
          <p:spPr bwMode="auto">
            <a:xfrm>
              <a:off x="5191" y="1965"/>
              <a:ext cx="120" cy="84"/>
            </a:xfrm>
            <a:custGeom>
              <a:avLst/>
              <a:gdLst>
                <a:gd name="T0" fmla="*/ 0 w 120"/>
                <a:gd name="T1" fmla="*/ 66 h 84"/>
                <a:gd name="T2" fmla="*/ 0 w 120"/>
                <a:gd name="T3" fmla="*/ 72 h 84"/>
                <a:gd name="T4" fmla="*/ 0 w 120"/>
                <a:gd name="T5" fmla="*/ 72 h 84"/>
                <a:gd name="T6" fmla="*/ 6 w 120"/>
                <a:gd name="T7" fmla="*/ 66 h 84"/>
                <a:gd name="T8" fmla="*/ 18 w 120"/>
                <a:gd name="T9" fmla="*/ 72 h 84"/>
                <a:gd name="T10" fmla="*/ 42 w 120"/>
                <a:gd name="T11" fmla="*/ 78 h 84"/>
                <a:gd name="T12" fmla="*/ 66 w 120"/>
                <a:gd name="T13" fmla="*/ 84 h 84"/>
                <a:gd name="T14" fmla="*/ 66 w 120"/>
                <a:gd name="T15" fmla="*/ 78 h 84"/>
                <a:gd name="T16" fmla="*/ 48 w 120"/>
                <a:gd name="T17" fmla="*/ 78 h 84"/>
                <a:gd name="T18" fmla="*/ 30 w 120"/>
                <a:gd name="T19" fmla="*/ 72 h 84"/>
                <a:gd name="T20" fmla="*/ 18 w 120"/>
                <a:gd name="T21" fmla="*/ 60 h 84"/>
                <a:gd name="T22" fmla="*/ 18 w 120"/>
                <a:gd name="T23" fmla="*/ 60 h 84"/>
                <a:gd name="T24" fmla="*/ 30 w 120"/>
                <a:gd name="T25" fmla="*/ 54 h 84"/>
                <a:gd name="T26" fmla="*/ 36 w 120"/>
                <a:gd name="T27" fmla="*/ 54 h 84"/>
                <a:gd name="T28" fmla="*/ 54 w 120"/>
                <a:gd name="T29" fmla="*/ 60 h 84"/>
                <a:gd name="T30" fmla="*/ 78 w 120"/>
                <a:gd name="T31" fmla="*/ 66 h 84"/>
                <a:gd name="T32" fmla="*/ 84 w 120"/>
                <a:gd name="T33" fmla="*/ 60 h 84"/>
                <a:gd name="T34" fmla="*/ 78 w 120"/>
                <a:gd name="T35" fmla="*/ 60 h 84"/>
                <a:gd name="T36" fmla="*/ 72 w 120"/>
                <a:gd name="T37" fmla="*/ 60 h 84"/>
                <a:gd name="T38" fmla="*/ 60 w 120"/>
                <a:gd name="T39" fmla="*/ 60 h 84"/>
                <a:gd name="T40" fmla="*/ 48 w 120"/>
                <a:gd name="T41" fmla="*/ 54 h 84"/>
                <a:gd name="T42" fmla="*/ 42 w 120"/>
                <a:gd name="T43" fmla="*/ 48 h 84"/>
                <a:gd name="T44" fmla="*/ 54 w 120"/>
                <a:gd name="T45" fmla="*/ 48 h 84"/>
                <a:gd name="T46" fmla="*/ 60 w 120"/>
                <a:gd name="T47" fmla="*/ 42 h 84"/>
                <a:gd name="T48" fmla="*/ 66 w 120"/>
                <a:gd name="T49" fmla="*/ 42 h 84"/>
                <a:gd name="T50" fmla="*/ 78 w 120"/>
                <a:gd name="T51" fmla="*/ 48 h 84"/>
                <a:gd name="T52" fmla="*/ 84 w 120"/>
                <a:gd name="T53" fmla="*/ 48 h 84"/>
                <a:gd name="T54" fmla="*/ 96 w 120"/>
                <a:gd name="T55" fmla="*/ 54 h 84"/>
                <a:gd name="T56" fmla="*/ 90 w 120"/>
                <a:gd name="T57" fmla="*/ 48 h 84"/>
                <a:gd name="T58" fmla="*/ 78 w 120"/>
                <a:gd name="T59" fmla="*/ 42 h 84"/>
                <a:gd name="T60" fmla="*/ 72 w 120"/>
                <a:gd name="T61" fmla="*/ 42 h 84"/>
                <a:gd name="T62" fmla="*/ 90 w 120"/>
                <a:gd name="T63" fmla="*/ 36 h 84"/>
                <a:gd name="T64" fmla="*/ 108 w 120"/>
                <a:gd name="T65" fmla="*/ 36 h 84"/>
                <a:gd name="T66" fmla="*/ 120 w 120"/>
                <a:gd name="T67" fmla="*/ 30 h 84"/>
                <a:gd name="T68" fmla="*/ 114 w 120"/>
                <a:gd name="T69" fmla="*/ 30 h 84"/>
                <a:gd name="T70" fmla="*/ 96 w 120"/>
                <a:gd name="T71" fmla="*/ 30 h 84"/>
                <a:gd name="T72" fmla="*/ 78 w 120"/>
                <a:gd name="T73" fmla="*/ 30 h 84"/>
                <a:gd name="T74" fmla="*/ 72 w 120"/>
                <a:gd name="T75" fmla="*/ 30 h 84"/>
                <a:gd name="T76" fmla="*/ 84 w 120"/>
                <a:gd name="T77" fmla="*/ 6 h 84"/>
                <a:gd name="T78" fmla="*/ 84 w 120"/>
                <a:gd name="T79" fmla="*/ 0 h 84"/>
                <a:gd name="T80" fmla="*/ 78 w 120"/>
                <a:gd name="T81" fmla="*/ 12 h 84"/>
                <a:gd name="T82" fmla="*/ 66 w 120"/>
                <a:gd name="T83" fmla="*/ 24 h 84"/>
                <a:gd name="T84" fmla="*/ 60 w 120"/>
                <a:gd name="T85" fmla="*/ 36 h 84"/>
                <a:gd name="T86" fmla="*/ 54 w 120"/>
                <a:gd name="T87" fmla="*/ 36 h 84"/>
                <a:gd name="T88" fmla="*/ 36 w 120"/>
                <a:gd name="T89" fmla="*/ 42 h 84"/>
                <a:gd name="T90" fmla="*/ 36 w 120"/>
                <a:gd name="T91" fmla="*/ 36 h 84"/>
                <a:gd name="T92" fmla="*/ 42 w 120"/>
                <a:gd name="T93" fmla="*/ 12 h 84"/>
                <a:gd name="T94" fmla="*/ 42 w 120"/>
                <a:gd name="T95" fmla="*/ 6 h 84"/>
                <a:gd name="T96" fmla="*/ 30 w 120"/>
                <a:gd name="T97" fmla="*/ 24 h 84"/>
                <a:gd name="T98" fmla="*/ 24 w 120"/>
                <a:gd name="T99" fmla="*/ 48 h 84"/>
                <a:gd name="T100" fmla="*/ 12 w 120"/>
                <a:gd name="T101" fmla="*/ 60 h 84"/>
                <a:gd name="T102" fmla="*/ 6 w 120"/>
                <a:gd name="T103" fmla="*/ 60 h 84"/>
                <a:gd name="T104" fmla="*/ 12 w 120"/>
                <a:gd name="T105" fmla="*/ 36 h 84"/>
                <a:gd name="T106" fmla="*/ 6 w 120"/>
                <a:gd name="T107" fmla="*/ 30 h 84"/>
                <a:gd name="T108" fmla="*/ 0 w 120"/>
                <a:gd name="T109" fmla="*/ 66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
                <a:gd name="T166" fmla="*/ 0 h 84"/>
                <a:gd name="T167" fmla="*/ 120 w 120"/>
                <a:gd name="T168" fmla="*/ 84 h 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 h="84">
                  <a:moveTo>
                    <a:pt x="0" y="66"/>
                  </a:moveTo>
                  <a:lnTo>
                    <a:pt x="0" y="66"/>
                  </a:lnTo>
                  <a:lnTo>
                    <a:pt x="0" y="72"/>
                  </a:lnTo>
                  <a:lnTo>
                    <a:pt x="6" y="72"/>
                  </a:lnTo>
                  <a:lnTo>
                    <a:pt x="6" y="66"/>
                  </a:lnTo>
                  <a:lnTo>
                    <a:pt x="12" y="66"/>
                  </a:lnTo>
                  <a:lnTo>
                    <a:pt x="12" y="72"/>
                  </a:lnTo>
                  <a:lnTo>
                    <a:pt x="18" y="72"/>
                  </a:lnTo>
                  <a:lnTo>
                    <a:pt x="30" y="72"/>
                  </a:lnTo>
                  <a:lnTo>
                    <a:pt x="36" y="78"/>
                  </a:lnTo>
                  <a:lnTo>
                    <a:pt x="42" y="78"/>
                  </a:lnTo>
                  <a:lnTo>
                    <a:pt x="54" y="84"/>
                  </a:lnTo>
                  <a:lnTo>
                    <a:pt x="60" y="84"/>
                  </a:lnTo>
                  <a:lnTo>
                    <a:pt x="66" y="84"/>
                  </a:lnTo>
                  <a:lnTo>
                    <a:pt x="66" y="78"/>
                  </a:lnTo>
                  <a:lnTo>
                    <a:pt x="72" y="78"/>
                  </a:lnTo>
                  <a:lnTo>
                    <a:pt x="66" y="78"/>
                  </a:lnTo>
                  <a:lnTo>
                    <a:pt x="60" y="78"/>
                  </a:lnTo>
                  <a:lnTo>
                    <a:pt x="48" y="78"/>
                  </a:lnTo>
                  <a:lnTo>
                    <a:pt x="42" y="78"/>
                  </a:lnTo>
                  <a:lnTo>
                    <a:pt x="36" y="72"/>
                  </a:lnTo>
                  <a:lnTo>
                    <a:pt x="30" y="72"/>
                  </a:lnTo>
                  <a:lnTo>
                    <a:pt x="24" y="66"/>
                  </a:lnTo>
                  <a:lnTo>
                    <a:pt x="18" y="66"/>
                  </a:lnTo>
                  <a:lnTo>
                    <a:pt x="18" y="60"/>
                  </a:lnTo>
                  <a:lnTo>
                    <a:pt x="24" y="60"/>
                  </a:lnTo>
                  <a:lnTo>
                    <a:pt x="30" y="54"/>
                  </a:lnTo>
                  <a:lnTo>
                    <a:pt x="36" y="54"/>
                  </a:lnTo>
                  <a:lnTo>
                    <a:pt x="42" y="60"/>
                  </a:lnTo>
                  <a:lnTo>
                    <a:pt x="48" y="60"/>
                  </a:lnTo>
                  <a:lnTo>
                    <a:pt x="54" y="60"/>
                  </a:lnTo>
                  <a:lnTo>
                    <a:pt x="66" y="66"/>
                  </a:lnTo>
                  <a:lnTo>
                    <a:pt x="72" y="66"/>
                  </a:lnTo>
                  <a:lnTo>
                    <a:pt x="78" y="66"/>
                  </a:lnTo>
                  <a:lnTo>
                    <a:pt x="84" y="66"/>
                  </a:lnTo>
                  <a:lnTo>
                    <a:pt x="84" y="60"/>
                  </a:lnTo>
                  <a:lnTo>
                    <a:pt x="78" y="60"/>
                  </a:lnTo>
                  <a:lnTo>
                    <a:pt x="72" y="60"/>
                  </a:lnTo>
                  <a:lnTo>
                    <a:pt x="66" y="60"/>
                  </a:lnTo>
                  <a:lnTo>
                    <a:pt x="60" y="60"/>
                  </a:lnTo>
                  <a:lnTo>
                    <a:pt x="54" y="54"/>
                  </a:lnTo>
                  <a:lnTo>
                    <a:pt x="48" y="54"/>
                  </a:lnTo>
                  <a:lnTo>
                    <a:pt x="42" y="54"/>
                  </a:lnTo>
                  <a:lnTo>
                    <a:pt x="42" y="48"/>
                  </a:lnTo>
                  <a:lnTo>
                    <a:pt x="48" y="48"/>
                  </a:lnTo>
                  <a:lnTo>
                    <a:pt x="54" y="48"/>
                  </a:lnTo>
                  <a:lnTo>
                    <a:pt x="54" y="42"/>
                  </a:lnTo>
                  <a:lnTo>
                    <a:pt x="60" y="42"/>
                  </a:lnTo>
                  <a:lnTo>
                    <a:pt x="66" y="42"/>
                  </a:lnTo>
                  <a:lnTo>
                    <a:pt x="72" y="42"/>
                  </a:lnTo>
                  <a:lnTo>
                    <a:pt x="78" y="48"/>
                  </a:lnTo>
                  <a:lnTo>
                    <a:pt x="84" y="48"/>
                  </a:lnTo>
                  <a:lnTo>
                    <a:pt x="90" y="54"/>
                  </a:lnTo>
                  <a:lnTo>
                    <a:pt x="96" y="54"/>
                  </a:lnTo>
                  <a:lnTo>
                    <a:pt x="90" y="48"/>
                  </a:lnTo>
                  <a:lnTo>
                    <a:pt x="84" y="48"/>
                  </a:lnTo>
                  <a:lnTo>
                    <a:pt x="84" y="42"/>
                  </a:lnTo>
                  <a:lnTo>
                    <a:pt x="78" y="42"/>
                  </a:lnTo>
                  <a:lnTo>
                    <a:pt x="72" y="42"/>
                  </a:lnTo>
                  <a:lnTo>
                    <a:pt x="78" y="42"/>
                  </a:lnTo>
                  <a:lnTo>
                    <a:pt x="84" y="36"/>
                  </a:lnTo>
                  <a:lnTo>
                    <a:pt x="90" y="36"/>
                  </a:lnTo>
                  <a:lnTo>
                    <a:pt x="96" y="36"/>
                  </a:lnTo>
                  <a:lnTo>
                    <a:pt x="102" y="36"/>
                  </a:lnTo>
                  <a:lnTo>
                    <a:pt x="108" y="36"/>
                  </a:lnTo>
                  <a:lnTo>
                    <a:pt x="114" y="30"/>
                  </a:lnTo>
                  <a:lnTo>
                    <a:pt x="120" y="30"/>
                  </a:lnTo>
                  <a:lnTo>
                    <a:pt x="114" y="30"/>
                  </a:lnTo>
                  <a:lnTo>
                    <a:pt x="108" y="30"/>
                  </a:lnTo>
                  <a:lnTo>
                    <a:pt x="96" y="30"/>
                  </a:lnTo>
                  <a:lnTo>
                    <a:pt x="90" y="30"/>
                  </a:lnTo>
                  <a:lnTo>
                    <a:pt x="84" y="30"/>
                  </a:lnTo>
                  <a:lnTo>
                    <a:pt x="78" y="30"/>
                  </a:lnTo>
                  <a:lnTo>
                    <a:pt x="72" y="36"/>
                  </a:lnTo>
                  <a:lnTo>
                    <a:pt x="72" y="30"/>
                  </a:lnTo>
                  <a:lnTo>
                    <a:pt x="72" y="18"/>
                  </a:lnTo>
                  <a:lnTo>
                    <a:pt x="78" y="12"/>
                  </a:lnTo>
                  <a:lnTo>
                    <a:pt x="84" y="6"/>
                  </a:lnTo>
                  <a:lnTo>
                    <a:pt x="84" y="0"/>
                  </a:lnTo>
                  <a:lnTo>
                    <a:pt x="78" y="6"/>
                  </a:lnTo>
                  <a:lnTo>
                    <a:pt x="78" y="12"/>
                  </a:lnTo>
                  <a:lnTo>
                    <a:pt x="72" y="12"/>
                  </a:lnTo>
                  <a:lnTo>
                    <a:pt x="72" y="18"/>
                  </a:lnTo>
                  <a:lnTo>
                    <a:pt x="66" y="24"/>
                  </a:lnTo>
                  <a:lnTo>
                    <a:pt x="66" y="30"/>
                  </a:lnTo>
                  <a:lnTo>
                    <a:pt x="60" y="30"/>
                  </a:lnTo>
                  <a:lnTo>
                    <a:pt x="60" y="36"/>
                  </a:lnTo>
                  <a:lnTo>
                    <a:pt x="54" y="36"/>
                  </a:lnTo>
                  <a:lnTo>
                    <a:pt x="48" y="36"/>
                  </a:lnTo>
                  <a:lnTo>
                    <a:pt x="42" y="42"/>
                  </a:lnTo>
                  <a:lnTo>
                    <a:pt x="36" y="42"/>
                  </a:lnTo>
                  <a:lnTo>
                    <a:pt x="36" y="36"/>
                  </a:lnTo>
                  <a:lnTo>
                    <a:pt x="36" y="24"/>
                  </a:lnTo>
                  <a:lnTo>
                    <a:pt x="42" y="18"/>
                  </a:lnTo>
                  <a:lnTo>
                    <a:pt x="42" y="12"/>
                  </a:lnTo>
                  <a:lnTo>
                    <a:pt x="42" y="6"/>
                  </a:lnTo>
                  <a:lnTo>
                    <a:pt x="36" y="18"/>
                  </a:lnTo>
                  <a:lnTo>
                    <a:pt x="30" y="24"/>
                  </a:lnTo>
                  <a:lnTo>
                    <a:pt x="30" y="36"/>
                  </a:lnTo>
                  <a:lnTo>
                    <a:pt x="24" y="42"/>
                  </a:lnTo>
                  <a:lnTo>
                    <a:pt x="24" y="48"/>
                  </a:lnTo>
                  <a:lnTo>
                    <a:pt x="18" y="54"/>
                  </a:lnTo>
                  <a:lnTo>
                    <a:pt x="12" y="54"/>
                  </a:lnTo>
                  <a:lnTo>
                    <a:pt x="12" y="60"/>
                  </a:lnTo>
                  <a:lnTo>
                    <a:pt x="6" y="60"/>
                  </a:lnTo>
                  <a:lnTo>
                    <a:pt x="6" y="54"/>
                  </a:lnTo>
                  <a:lnTo>
                    <a:pt x="6" y="48"/>
                  </a:lnTo>
                  <a:lnTo>
                    <a:pt x="12" y="36"/>
                  </a:lnTo>
                  <a:lnTo>
                    <a:pt x="12" y="24"/>
                  </a:lnTo>
                  <a:lnTo>
                    <a:pt x="12" y="18"/>
                  </a:lnTo>
                  <a:lnTo>
                    <a:pt x="6" y="30"/>
                  </a:lnTo>
                  <a:lnTo>
                    <a:pt x="6" y="42"/>
                  </a:lnTo>
                  <a:lnTo>
                    <a:pt x="0" y="54"/>
                  </a:lnTo>
                  <a:lnTo>
                    <a:pt x="0" y="6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24" name="Freeform 1010"/>
            <p:cNvSpPr>
              <a:spLocks/>
            </p:cNvSpPr>
            <p:nvPr/>
          </p:nvSpPr>
          <p:spPr bwMode="auto">
            <a:xfrm>
              <a:off x="5197" y="2097"/>
              <a:ext cx="84" cy="101"/>
            </a:xfrm>
            <a:custGeom>
              <a:avLst/>
              <a:gdLst>
                <a:gd name="T0" fmla="*/ 0 w 84"/>
                <a:gd name="T1" fmla="*/ 0 h 101"/>
                <a:gd name="T2" fmla="*/ 0 w 84"/>
                <a:gd name="T3" fmla="*/ 6 h 101"/>
                <a:gd name="T4" fmla="*/ 0 w 84"/>
                <a:gd name="T5" fmla="*/ 6 h 101"/>
                <a:gd name="T6" fmla="*/ 6 w 84"/>
                <a:gd name="T7" fmla="*/ 18 h 101"/>
                <a:gd name="T8" fmla="*/ 6 w 84"/>
                <a:gd name="T9" fmla="*/ 24 h 101"/>
                <a:gd name="T10" fmla="*/ 6 w 84"/>
                <a:gd name="T11" fmla="*/ 48 h 101"/>
                <a:gd name="T12" fmla="*/ 12 w 84"/>
                <a:gd name="T13" fmla="*/ 60 h 101"/>
                <a:gd name="T14" fmla="*/ 12 w 84"/>
                <a:gd name="T15" fmla="*/ 60 h 101"/>
                <a:gd name="T16" fmla="*/ 12 w 84"/>
                <a:gd name="T17" fmla="*/ 48 h 101"/>
                <a:gd name="T18" fmla="*/ 12 w 84"/>
                <a:gd name="T19" fmla="*/ 30 h 101"/>
                <a:gd name="T20" fmla="*/ 18 w 84"/>
                <a:gd name="T21" fmla="*/ 30 h 101"/>
                <a:gd name="T22" fmla="*/ 24 w 84"/>
                <a:gd name="T23" fmla="*/ 30 h 101"/>
                <a:gd name="T24" fmla="*/ 30 w 84"/>
                <a:gd name="T25" fmla="*/ 36 h 101"/>
                <a:gd name="T26" fmla="*/ 30 w 84"/>
                <a:gd name="T27" fmla="*/ 42 h 101"/>
                <a:gd name="T28" fmla="*/ 36 w 84"/>
                <a:gd name="T29" fmla="*/ 48 h 101"/>
                <a:gd name="T30" fmla="*/ 36 w 84"/>
                <a:gd name="T31" fmla="*/ 65 h 101"/>
                <a:gd name="T32" fmla="*/ 36 w 84"/>
                <a:gd name="T33" fmla="*/ 77 h 101"/>
                <a:gd name="T34" fmla="*/ 36 w 84"/>
                <a:gd name="T35" fmla="*/ 89 h 101"/>
                <a:gd name="T36" fmla="*/ 36 w 84"/>
                <a:gd name="T37" fmla="*/ 89 h 101"/>
                <a:gd name="T38" fmla="*/ 42 w 84"/>
                <a:gd name="T39" fmla="*/ 89 h 101"/>
                <a:gd name="T40" fmla="*/ 36 w 84"/>
                <a:gd name="T41" fmla="*/ 77 h 101"/>
                <a:gd name="T42" fmla="*/ 42 w 84"/>
                <a:gd name="T43" fmla="*/ 71 h 101"/>
                <a:gd name="T44" fmla="*/ 42 w 84"/>
                <a:gd name="T45" fmla="*/ 65 h 101"/>
                <a:gd name="T46" fmla="*/ 42 w 84"/>
                <a:gd name="T47" fmla="*/ 54 h 101"/>
                <a:gd name="T48" fmla="*/ 48 w 84"/>
                <a:gd name="T49" fmla="*/ 54 h 101"/>
                <a:gd name="T50" fmla="*/ 60 w 84"/>
                <a:gd name="T51" fmla="*/ 71 h 101"/>
                <a:gd name="T52" fmla="*/ 72 w 84"/>
                <a:gd name="T53" fmla="*/ 83 h 101"/>
                <a:gd name="T54" fmla="*/ 78 w 84"/>
                <a:gd name="T55" fmla="*/ 95 h 101"/>
                <a:gd name="T56" fmla="*/ 84 w 84"/>
                <a:gd name="T57" fmla="*/ 95 h 101"/>
                <a:gd name="T58" fmla="*/ 78 w 84"/>
                <a:gd name="T59" fmla="*/ 83 h 101"/>
                <a:gd name="T60" fmla="*/ 72 w 84"/>
                <a:gd name="T61" fmla="*/ 77 h 101"/>
                <a:gd name="T62" fmla="*/ 66 w 84"/>
                <a:gd name="T63" fmla="*/ 65 h 101"/>
                <a:gd name="T64" fmla="*/ 66 w 84"/>
                <a:gd name="T65" fmla="*/ 65 h 101"/>
                <a:gd name="T66" fmla="*/ 60 w 84"/>
                <a:gd name="T67" fmla="*/ 60 h 101"/>
                <a:gd name="T68" fmla="*/ 54 w 84"/>
                <a:gd name="T69" fmla="*/ 54 h 101"/>
                <a:gd name="T70" fmla="*/ 48 w 84"/>
                <a:gd name="T71" fmla="*/ 48 h 101"/>
                <a:gd name="T72" fmla="*/ 48 w 84"/>
                <a:gd name="T73" fmla="*/ 42 h 101"/>
                <a:gd name="T74" fmla="*/ 54 w 84"/>
                <a:gd name="T75" fmla="*/ 48 h 101"/>
                <a:gd name="T76" fmla="*/ 60 w 84"/>
                <a:gd name="T77" fmla="*/ 48 h 101"/>
                <a:gd name="T78" fmla="*/ 66 w 84"/>
                <a:gd name="T79" fmla="*/ 48 h 101"/>
                <a:gd name="T80" fmla="*/ 72 w 84"/>
                <a:gd name="T81" fmla="*/ 54 h 101"/>
                <a:gd name="T82" fmla="*/ 72 w 84"/>
                <a:gd name="T83" fmla="*/ 54 h 101"/>
                <a:gd name="T84" fmla="*/ 72 w 84"/>
                <a:gd name="T85" fmla="*/ 48 h 101"/>
                <a:gd name="T86" fmla="*/ 60 w 84"/>
                <a:gd name="T87" fmla="*/ 42 h 101"/>
                <a:gd name="T88" fmla="*/ 54 w 84"/>
                <a:gd name="T89" fmla="*/ 36 h 101"/>
                <a:gd name="T90" fmla="*/ 42 w 84"/>
                <a:gd name="T91" fmla="*/ 36 h 101"/>
                <a:gd name="T92" fmla="*/ 36 w 84"/>
                <a:gd name="T93" fmla="*/ 30 h 101"/>
                <a:gd name="T94" fmla="*/ 30 w 84"/>
                <a:gd name="T95" fmla="*/ 30 h 101"/>
                <a:gd name="T96" fmla="*/ 24 w 84"/>
                <a:gd name="T97" fmla="*/ 24 h 101"/>
                <a:gd name="T98" fmla="*/ 18 w 84"/>
                <a:gd name="T99" fmla="*/ 18 h 101"/>
                <a:gd name="T100" fmla="*/ 24 w 84"/>
                <a:gd name="T101" fmla="*/ 18 h 101"/>
                <a:gd name="T102" fmla="*/ 30 w 84"/>
                <a:gd name="T103" fmla="*/ 18 h 101"/>
                <a:gd name="T104" fmla="*/ 36 w 84"/>
                <a:gd name="T105" fmla="*/ 18 h 101"/>
                <a:gd name="T106" fmla="*/ 48 w 84"/>
                <a:gd name="T107" fmla="*/ 18 h 101"/>
                <a:gd name="T108" fmla="*/ 54 w 84"/>
                <a:gd name="T109" fmla="*/ 18 h 101"/>
                <a:gd name="T110" fmla="*/ 54 w 84"/>
                <a:gd name="T111" fmla="*/ 18 h 101"/>
                <a:gd name="T112" fmla="*/ 42 w 84"/>
                <a:gd name="T113" fmla="*/ 12 h 101"/>
                <a:gd name="T114" fmla="*/ 36 w 84"/>
                <a:gd name="T115" fmla="*/ 12 h 101"/>
                <a:gd name="T116" fmla="*/ 24 w 84"/>
                <a:gd name="T117" fmla="*/ 12 h 101"/>
                <a:gd name="T118" fmla="*/ 18 w 84"/>
                <a:gd name="T119" fmla="*/ 12 h 101"/>
                <a:gd name="T120" fmla="*/ 6 w 84"/>
                <a:gd name="T121" fmla="*/ 6 h 101"/>
                <a:gd name="T122" fmla="*/ 6 w 84"/>
                <a:gd name="T123" fmla="*/ 0 h 1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
                <a:gd name="T187" fmla="*/ 0 h 101"/>
                <a:gd name="T188" fmla="*/ 84 w 84"/>
                <a:gd name="T189" fmla="*/ 101 h 1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 h="101">
                  <a:moveTo>
                    <a:pt x="0" y="0"/>
                  </a:moveTo>
                  <a:lnTo>
                    <a:pt x="0" y="0"/>
                  </a:lnTo>
                  <a:lnTo>
                    <a:pt x="0" y="6"/>
                  </a:lnTo>
                  <a:lnTo>
                    <a:pt x="6" y="12"/>
                  </a:lnTo>
                  <a:lnTo>
                    <a:pt x="6" y="18"/>
                  </a:lnTo>
                  <a:lnTo>
                    <a:pt x="6" y="24"/>
                  </a:lnTo>
                  <a:lnTo>
                    <a:pt x="6" y="36"/>
                  </a:lnTo>
                  <a:lnTo>
                    <a:pt x="6" y="48"/>
                  </a:lnTo>
                  <a:lnTo>
                    <a:pt x="12" y="54"/>
                  </a:lnTo>
                  <a:lnTo>
                    <a:pt x="12" y="60"/>
                  </a:lnTo>
                  <a:lnTo>
                    <a:pt x="12" y="48"/>
                  </a:lnTo>
                  <a:lnTo>
                    <a:pt x="12" y="42"/>
                  </a:lnTo>
                  <a:lnTo>
                    <a:pt x="12" y="30"/>
                  </a:lnTo>
                  <a:lnTo>
                    <a:pt x="18" y="24"/>
                  </a:lnTo>
                  <a:lnTo>
                    <a:pt x="18" y="30"/>
                  </a:lnTo>
                  <a:lnTo>
                    <a:pt x="24" y="30"/>
                  </a:lnTo>
                  <a:lnTo>
                    <a:pt x="24" y="36"/>
                  </a:lnTo>
                  <a:lnTo>
                    <a:pt x="30" y="36"/>
                  </a:lnTo>
                  <a:lnTo>
                    <a:pt x="30" y="42"/>
                  </a:lnTo>
                  <a:lnTo>
                    <a:pt x="36" y="48"/>
                  </a:lnTo>
                  <a:lnTo>
                    <a:pt x="36" y="54"/>
                  </a:lnTo>
                  <a:lnTo>
                    <a:pt x="36" y="65"/>
                  </a:lnTo>
                  <a:lnTo>
                    <a:pt x="36" y="71"/>
                  </a:lnTo>
                  <a:lnTo>
                    <a:pt x="36" y="77"/>
                  </a:lnTo>
                  <a:lnTo>
                    <a:pt x="36" y="83"/>
                  </a:lnTo>
                  <a:lnTo>
                    <a:pt x="36" y="89"/>
                  </a:lnTo>
                  <a:lnTo>
                    <a:pt x="42" y="89"/>
                  </a:lnTo>
                  <a:lnTo>
                    <a:pt x="36" y="83"/>
                  </a:lnTo>
                  <a:lnTo>
                    <a:pt x="36" y="77"/>
                  </a:lnTo>
                  <a:lnTo>
                    <a:pt x="42" y="77"/>
                  </a:lnTo>
                  <a:lnTo>
                    <a:pt x="42" y="71"/>
                  </a:lnTo>
                  <a:lnTo>
                    <a:pt x="42" y="65"/>
                  </a:lnTo>
                  <a:lnTo>
                    <a:pt x="42" y="60"/>
                  </a:lnTo>
                  <a:lnTo>
                    <a:pt x="42" y="54"/>
                  </a:lnTo>
                  <a:lnTo>
                    <a:pt x="42" y="48"/>
                  </a:lnTo>
                  <a:lnTo>
                    <a:pt x="48" y="54"/>
                  </a:lnTo>
                  <a:lnTo>
                    <a:pt x="54" y="60"/>
                  </a:lnTo>
                  <a:lnTo>
                    <a:pt x="60" y="71"/>
                  </a:lnTo>
                  <a:lnTo>
                    <a:pt x="66" y="77"/>
                  </a:lnTo>
                  <a:lnTo>
                    <a:pt x="72" y="83"/>
                  </a:lnTo>
                  <a:lnTo>
                    <a:pt x="78" y="89"/>
                  </a:lnTo>
                  <a:lnTo>
                    <a:pt x="78" y="95"/>
                  </a:lnTo>
                  <a:lnTo>
                    <a:pt x="84" y="101"/>
                  </a:lnTo>
                  <a:lnTo>
                    <a:pt x="84" y="95"/>
                  </a:lnTo>
                  <a:lnTo>
                    <a:pt x="78" y="89"/>
                  </a:lnTo>
                  <a:lnTo>
                    <a:pt x="78" y="83"/>
                  </a:lnTo>
                  <a:lnTo>
                    <a:pt x="72" y="77"/>
                  </a:lnTo>
                  <a:lnTo>
                    <a:pt x="66" y="71"/>
                  </a:lnTo>
                  <a:lnTo>
                    <a:pt x="66" y="65"/>
                  </a:lnTo>
                  <a:lnTo>
                    <a:pt x="60" y="60"/>
                  </a:lnTo>
                  <a:lnTo>
                    <a:pt x="54" y="54"/>
                  </a:lnTo>
                  <a:lnTo>
                    <a:pt x="48" y="48"/>
                  </a:lnTo>
                  <a:lnTo>
                    <a:pt x="48" y="42"/>
                  </a:lnTo>
                  <a:lnTo>
                    <a:pt x="54" y="42"/>
                  </a:lnTo>
                  <a:lnTo>
                    <a:pt x="54" y="48"/>
                  </a:lnTo>
                  <a:lnTo>
                    <a:pt x="60" y="48"/>
                  </a:lnTo>
                  <a:lnTo>
                    <a:pt x="66" y="48"/>
                  </a:lnTo>
                  <a:lnTo>
                    <a:pt x="66" y="54"/>
                  </a:lnTo>
                  <a:lnTo>
                    <a:pt x="72" y="54"/>
                  </a:lnTo>
                  <a:lnTo>
                    <a:pt x="72" y="48"/>
                  </a:lnTo>
                  <a:lnTo>
                    <a:pt x="66" y="48"/>
                  </a:lnTo>
                  <a:lnTo>
                    <a:pt x="60" y="42"/>
                  </a:lnTo>
                  <a:lnTo>
                    <a:pt x="54" y="42"/>
                  </a:lnTo>
                  <a:lnTo>
                    <a:pt x="54" y="36"/>
                  </a:lnTo>
                  <a:lnTo>
                    <a:pt x="48" y="36"/>
                  </a:lnTo>
                  <a:lnTo>
                    <a:pt x="42" y="36"/>
                  </a:lnTo>
                  <a:lnTo>
                    <a:pt x="36" y="30"/>
                  </a:lnTo>
                  <a:lnTo>
                    <a:pt x="30" y="30"/>
                  </a:lnTo>
                  <a:lnTo>
                    <a:pt x="24" y="24"/>
                  </a:lnTo>
                  <a:lnTo>
                    <a:pt x="18" y="18"/>
                  </a:lnTo>
                  <a:lnTo>
                    <a:pt x="24" y="18"/>
                  </a:lnTo>
                  <a:lnTo>
                    <a:pt x="30" y="18"/>
                  </a:lnTo>
                  <a:lnTo>
                    <a:pt x="36" y="18"/>
                  </a:lnTo>
                  <a:lnTo>
                    <a:pt x="42" y="18"/>
                  </a:lnTo>
                  <a:lnTo>
                    <a:pt x="48" y="18"/>
                  </a:lnTo>
                  <a:lnTo>
                    <a:pt x="54" y="18"/>
                  </a:lnTo>
                  <a:lnTo>
                    <a:pt x="48" y="12"/>
                  </a:lnTo>
                  <a:lnTo>
                    <a:pt x="42" y="12"/>
                  </a:lnTo>
                  <a:lnTo>
                    <a:pt x="36" y="12"/>
                  </a:lnTo>
                  <a:lnTo>
                    <a:pt x="30" y="12"/>
                  </a:lnTo>
                  <a:lnTo>
                    <a:pt x="24" y="12"/>
                  </a:lnTo>
                  <a:lnTo>
                    <a:pt x="18" y="12"/>
                  </a:lnTo>
                  <a:lnTo>
                    <a:pt x="12" y="12"/>
                  </a:lnTo>
                  <a:lnTo>
                    <a:pt x="6" y="6"/>
                  </a:lnTo>
                  <a:lnTo>
                    <a:pt x="6" y="0"/>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25" name="Freeform 1011"/>
            <p:cNvSpPr>
              <a:spLocks/>
            </p:cNvSpPr>
            <p:nvPr/>
          </p:nvSpPr>
          <p:spPr bwMode="auto">
            <a:xfrm>
              <a:off x="5090" y="2079"/>
              <a:ext cx="59" cy="131"/>
            </a:xfrm>
            <a:custGeom>
              <a:avLst/>
              <a:gdLst>
                <a:gd name="T0" fmla="*/ 53 w 59"/>
                <a:gd name="T1" fmla="*/ 24 h 131"/>
                <a:gd name="T2" fmla="*/ 47 w 59"/>
                <a:gd name="T3" fmla="*/ 30 h 131"/>
                <a:gd name="T4" fmla="*/ 47 w 59"/>
                <a:gd name="T5" fmla="*/ 24 h 131"/>
                <a:gd name="T6" fmla="*/ 41 w 59"/>
                <a:gd name="T7" fmla="*/ 36 h 131"/>
                <a:gd name="T8" fmla="*/ 47 w 59"/>
                <a:gd name="T9" fmla="*/ 60 h 131"/>
                <a:gd name="T10" fmla="*/ 53 w 59"/>
                <a:gd name="T11" fmla="*/ 78 h 131"/>
                <a:gd name="T12" fmla="*/ 53 w 59"/>
                <a:gd name="T13" fmla="*/ 78 h 131"/>
                <a:gd name="T14" fmla="*/ 41 w 59"/>
                <a:gd name="T15" fmla="*/ 54 h 131"/>
                <a:gd name="T16" fmla="*/ 30 w 59"/>
                <a:gd name="T17" fmla="*/ 72 h 131"/>
                <a:gd name="T18" fmla="*/ 30 w 59"/>
                <a:gd name="T19" fmla="*/ 95 h 131"/>
                <a:gd name="T20" fmla="*/ 30 w 59"/>
                <a:gd name="T21" fmla="*/ 119 h 131"/>
                <a:gd name="T22" fmla="*/ 24 w 59"/>
                <a:gd name="T23" fmla="*/ 119 h 131"/>
                <a:gd name="T24" fmla="*/ 24 w 59"/>
                <a:gd name="T25" fmla="*/ 101 h 131"/>
                <a:gd name="T26" fmla="*/ 24 w 59"/>
                <a:gd name="T27" fmla="*/ 95 h 131"/>
                <a:gd name="T28" fmla="*/ 18 w 59"/>
                <a:gd name="T29" fmla="*/ 113 h 131"/>
                <a:gd name="T30" fmla="*/ 6 w 59"/>
                <a:gd name="T31" fmla="*/ 125 h 131"/>
                <a:gd name="T32" fmla="*/ 0 w 59"/>
                <a:gd name="T33" fmla="*/ 131 h 131"/>
                <a:gd name="T34" fmla="*/ 6 w 59"/>
                <a:gd name="T35" fmla="*/ 119 h 131"/>
                <a:gd name="T36" fmla="*/ 18 w 59"/>
                <a:gd name="T37" fmla="*/ 95 h 131"/>
                <a:gd name="T38" fmla="*/ 12 w 59"/>
                <a:gd name="T39" fmla="*/ 95 h 131"/>
                <a:gd name="T40" fmla="*/ 6 w 59"/>
                <a:gd name="T41" fmla="*/ 95 h 131"/>
                <a:gd name="T42" fmla="*/ 0 w 59"/>
                <a:gd name="T43" fmla="*/ 101 h 131"/>
                <a:gd name="T44" fmla="*/ 0 w 59"/>
                <a:gd name="T45" fmla="*/ 95 h 131"/>
                <a:gd name="T46" fmla="*/ 6 w 59"/>
                <a:gd name="T47" fmla="*/ 89 h 131"/>
                <a:gd name="T48" fmla="*/ 18 w 59"/>
                <a:gd name="T49" fmla="*/ 89 h 131"/>
                <a:gd name="T50" fmla="*/ 24 w 59"/>
                <a:gd name="T51" fmla="*/ 78 h 131"/>
                <a:gd name="T52" fmla="*/ 35 w 59"/>
                <a:gd name="T53" fmla="*/ 48 h 131"/>
                <a:gd name="T54" fmla="*/ 18 w 59"/>
                <a:gd name="T55" fmla="*/ 48 h 131"/>
                <a:gd name="T56" fmla="*/ 6 w 59"/>
                <a:gd name="T57" fmla="*/ 48 h 131"/>
                <a:gd name="T58" fmla="*/ 0 w 59"/>
                <a:gd name="T59" fmla="*/ 54 h 131"/>
                <a:gd name="T60" fmla="*/ 0 w 59"/>
                <a:gd name="T61" fmla="*/ 48 h 131"/>
                <a:gd name="T62" fmla="*/ 12 w 59"/>
                <a:gd name="T63" fmla="*/ 48 h 131"/>
                <a:gd name="T64" fmla="*/ 24 w 59"/>
                <a:gd name="T65" fmla="*/ 42 h 131"/>
                <a:gd name="T66" fmla="*/ 35 w 59"/>
                <a:gd name="T67" fmla="*/ 36 h 131"/>
                <a:gd name="T68" fmla="*/ 41 w 59"/>
                <a:gd name="T69" fmla="*/ 24 h 131"/>
                <a:gd name="T70" fmla="*/ 30 w 59"/>
                <a:gd name="T71" fmla="*/ 18 h 131"/>
                <a:gd name="T72" fmla="*/ 24 w 59"/>
                <a:gd name="T73" fmla="*/ 24 h 131"/>
                <a:gd name="T74" fmla="*/ 12 w 59"/>
                <a:gd name="T75" fmla="*/ 30 h 131"/>
                <a:gd name="T76" fmla="*/ 6 w 59"/>
                <a:gd name="T77" fmla="*/ 30 h 131"/>
                <a:gd name="T78" fmla="*/ 0 w 59"/>
                <a:gd name="T79" fmla="*/ 30 h 131"/>
                <a:gd name="T80" fmla="*/ 6 w 59"/>
                <a:gd name="T81" fmla="*/ 24 h 131"/>
                <a:gd name="T82" fmla="*/ 18 w 59"/>
                <a:gd name="T83" fmla="*/ 12 h 131"/>
                <a:gd name="T84" fmla="*/ 24 w 59"/>
                <a:gd name="T85" fmla="*/ 6 h 131"/>
                <a:gd name="T86" fmla="*/ 24 w 59"/>
                <a:gd name="T87" fmla="*/ 12 h 131"/>
                <a:gd name="T88" fmla="*/ 30 w 59"/>
                <a:gd name="T89" fmla="*/ 18 h 131"/>
                <a:gd name="T90" fmla="*/ 35 w 59"/>
                <a:gd name="T91" fmla="*/ 18 h 131"/>
                <a:gd name="T92" fmla="*/ 47 w 59"/>
                <a:gd name="T93" fmla="*/ 18 h 131"/>
                <a:gd name="T94" fmla="*/ 47 w 59"/>
                <a:gd name="T95" fmla="*/ 12 h 131"/>
                <a:gd name="T96" fmla="*/ 53 w 59"/>
                <a:gd name="T97" fmla="*/ 0 h 131"/>
                <a:gd name="T98" fmla="*/ 59 w 59"/>
                <a:gd name="T99" fmla="*/ 6 h 131"/>
                <a:gd name="T100" fmla="*/ 53 w 59"/>
                <a:gd name="T101" fmla="*/ 12 h 131"/>
                <a:gd name="T102" fmla="*/ 59 w 59"/>
                <a:gd name="T103" fmla="*/ 18 h 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131"/>
                <a:gd name="T158" fmla="*/ 59 w 59"/>
                <a:gd name="T159" fmla="*/ 131 h 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131">
                  <a:moveTo>
                    <a:pt x="59" y="18"/>
                  </a:moveTo>
                  <a:lnTo>
                    <a:pt x="59" y="18"/>
                  </a:lnTo>
                  <a:lnTo>
                    <a:pt x="53" y="24"/>
                  </a:lnTo>
                  <a:lnTo>
                    <a:pt x="47" y="30"/>
                  </a:lnTo>
                  <a:lnTo>
                    <a:pt x="47" y="24"/>
                  </a:lnTo>
                  <a:lnTo>
                    <a:pt x="47" y="30"/>
                  </a:lnTo>
                  <a:lnTo>
                    <a:pt x="41" y="30"/>
                  </a:lnTo>
                  <a:lnTo>
                    <a:pt x="41" y="36"/>
                  </a:lnTo>
                  <a:lnTo>
                    <a:pt x="41" y="42"/>
                  </a:lnTo>
                  <a:lnTo>
                    <a:pt x="47" y="48"/>
                  </a:lnTo>
                  <a:lnTo>
                    <a:pt x="47" y="60"/>
                  </a:lnTo>
                  <a:lnTo>
                    <a:pt x="53" y="72"/>
                  </a:lnTo>
                  <a:lnTo>
                    <a:pt x="53" y="78"/>
                  </a:lnTo>
                  <a:lnTo>
                    <a:pt x="53" y="83"/>
                  </a:lnTo>
                  <a:lnTo>
                    <a:pt x="53" y="78"/>
                  </a:lnTo>
                  <a:lnTo>
                    <a:pt x="47" y="72"/>
                  </a:lnTo>
                  <a:lnTo>
                    <a:pt x="47" y="66"/>
                  </a:lnTo>
                  <a:lnTo>
                    <a:pt x="41" y="54"/>
                  </a:lnTo>
                  <a:lnTo>
                    <a:pt x="35" y="60"/>
                  </a:lnTo>
                  <a:lnTo>
                    <a:pt x="30" y="72"/>
                  </a:lnTo>
                  <a:lnTo>
                    <a:pt x="30" y="78"/>
                  </a:lnTo>
                  <a:lnTo>
                    <a:pt x="30" y="89"/>
                  </a:lnTo>
                  <a:lnTo>
                    <a:pt x="30" y="95"/>
                  </a:lnTo>
                  <a:lnTo>
                    <a:pt x="30" y="101"/>
                  </a:lnTo>
                  <a:lnTo>
                    <a:pt x="30" y="113"/>
                  </a:lnTo>
                  <a:lnTo>
                    <a:pt x="30" y="119"/>
                  </a:lnTo>
                  <a:lnTo>
                    <a:pt x="24" y="119"/>
                  </a:lnTo>
                  <a:lnTo>
                    <a:pt x="24" y="113"/>
                  </a:lnTo>
                  <a:lnTo>
                    <a:pt x="30" y="107"/>
                  </a:lnTo>
                  <a:lnTo>
                    <a:pt x="24" y="101"/>
                  </a:lnTo>
                  <a:lnTo>
                    <a:pt x="24" y="95"/>
                  </a:lnTo>
                  <a:lnTo>
                    <a:pt x="24" y="101"/>
                  </a:lnTo>
                  <a:lnTo>
                    <a:pt x="18" y="107"/>
                  </a:lnTo>
                  <a:lnTo>
                    <a:pt x="18" y="113"/>
                  </a:lnTo>
                  <a:lnTo>
                    <a:pt x="12" y="119"/>
                  </a:lnTo>
                  <a:lnTo>
                    <a:pt x="12" y="125"/>
                  </a:lnTo>
                  <a:lnTo>
                    <a:pt x="6" y="125"/>
                  </a:lnTo>
                  <a:lnTo>
                    <a:pt x="6" y="131"/>
                  </a:lnTo>
                  <a:lnTo>
                    <a:pt x="0" y="131"/>
                  </a:lnTo>
                  <a:lnTo>
                    <a:pt x="0" y="125"/>
                  </a:lnTo>
                  <a:lnTo>
                    <a:pt x="6" y="125"/>
                  </a:lnTo>
                  <a:lnTo>
                    <a:pt x="6" y="119"/>
                  </a:lnTo>
                  <a:lnTo>
                    <a:pt x="12" y="113"/>
                  </a:lnTo>
                  <a:lnTo>
                    <a:pt x="18" y="101"/>
                  </a:lnTo>
                  <a:lnTo>
                    <a:pt x="18" y="95"/>
                  </a:lnTo>
                  <a:lnTo>
                    <a:pt x="12" y="95"/>
                  </a:lnTo>
                  <a:lnTo>
                    <a:pt x="6" y="95"/>
                  </a:lnTo>
                  <a:lnTo>
                    <a:pt x="0" y="95"/>
                  </a:lnTo>
                  <a:lnTo>
                    <a:pt x="0" y="101"/>
                  </a:lnTo>
                  <a:lnTo>
                    <a:pt x="0" y="95"/>
                  </a:lnTo>
                  <a:lnTo>
                    <a:pt x="6" y="95"/>
                  </a:lnTo>
                  <a:lnTo>
                    <a:pt x="6" y="89"/>
                  </a:lnTo>
                  <a:lnTo>
                    <a:pt x="12" y="89"/>
                  </a:lnTo>
                  <a:lnTo>
                    <a:pt x="18" y="89"/>
                  </a:lnTo>
                  <a:lnTo>
                    <a:pt x="18" y="83"/>
                  </a:lnTo>
                  <a:lnTo>
                    <a:pt x="24" y="83"/>
                  </a:lnTo>
                  <a:lnTo>
                    <a:pt x="24" y="78"/>
                  </a:lnTo>
                  <a:lnTo>
                    <a:pt x="30" y="66"/>
                  </a:lnTo>
                  <a:lnTo>
                    <a:pt x="30" y="54"/>
                  </a:lnTo>
                  <a:lnTo>
                    <a:pt x="35" y="48"/>
                  </a:lnTo>
                  <a:lnTo>
                    <a:pt x="30" y="48"/>
                  </a:lnTo>
                  <a:lnTo>
                    <a:pt x="24" y="48"/>
                  </a:lnTo>
                  <a:lnTo>
                    <a:pt x="18" y="48"/>
                  </a:lnTo>
                  <a:lnTo>
                    <a:pt x="12" y="48"/>
                  </a:lnTo>
                  <a:lnTo>
                    <a:pt x="6" y="48"/>
                  </a:lnTo>
                  <a:lnTo>
                    <a:pt x="6" y="54"/>
                  </a:lnTo>
                  <a:lnTo>
                    <a:pt x="0" y="54"/>
                  </a:lnTo>
                  <a:lnTo>
                    <a:pt x="0" y="48"/>
                  </a:lnTo>
                  <a:lnTo>
                    <a:pt x="6" y="48"/>
                  </a:lnTo>
                  <a:lnTo>
                    <a:pt x="12" y="48"/>
                  </a:lnTo>
                  <a:lnTo>
                    <a:pt x="18" y="42"/>
                  </a:lnTo>
                  <a:lnTo>
                    <a:pt x="24" y="42"/>
                  </a:lnTo>
                  <a:lnTo>
                    <a:pt x="30" y="42"/>
                  </a:lnTo>
                  <a:lnTo>
                    <a:pt x="35" y="42"/>
                  </a:lnTo>
                  <a:lnTo>
                    <a:pt x="35" y="36"/>
                  </a:lnTo>
                  <a:lnTo>
                    <a:pt x="35" y="30"/>
                  </a:lnTo>
                  <a:lnTo>
                    <a:pt x="41" y="30"/>
                  </a:lnTo>
                  <a:lnTo>
                    <a:pt x="41" y="24"/>
                  </a:lnTo>
                  <a:lnTo>
                    <a:pt x="35" y="24"/>
                  </a:lnTo>
                  <a:lnTo>
                    <a:pt x="30" y="18"/>
                  </a:lnTo>
                  <a:lnTo>
                    <a:pt x="30" y="24"/>
                  </a:lnTo>
                  <a:lnTo>
                    <a:pt x="24" y="24"/>
                  </a:lnTo>
                  <a:lnTo>
                    <a:pt x="18" y="24"/>
                  </a:lnTo>
                  <a:lnTo>
                    <a:pt x="12" y="24"/>
                  </a:lnTo>
                  <a:lnTo>
                    <a:pt x="12" y="30"/>
                  </a:lnTo>
                  <a:lnTo>
                    <a:pt x="6" y="30"/>
                  </a:lnTo>
                  <a:lnTo>
                    <a:pt x="0" y="30"/>
                  </a:lnTo>
                  <a:lnTo>
                    <a:pt x="0" y="36"/>
                  </a:lnTo>
                  <a:lnTo>
                    <a:pt x="0" y="30"/>
                  </a:lnTo>
                  <a:lnTo>
                    <a:pt x="6" y="30"/>
                  </a:lnTo>
                  <a:lnTo>
                    <a:pt x="6" y="24"/>
                  </a:lnTo>
                  <a:lnTo>
                    <a:pt x="12" y="18"/>
                  </a:lnTo>
                  <a:lnTo>
                    <a:pt x="18" y="12"/>
                  </a:lnTo>
                  <a:lnTo>
                    <a:pt x="24" y="12"/>
                  </a:lnTo>
                  <a:lnTo>
                    <a:pt x="24" y="6"/>
                  </a:lnTo>
                  <a:lnTo>
                    <a:pt x="24" y="12"/>
                  </a:lnTo>
                  <a:lnTo>
                    <a:pt x="24" y="18"/>
                  </a:lnTo>
                  <a:lnTo>
                    <a:pt x="30" y="18"/>
                  </a:lnTo>
                  <a:lnTo>
                    <a:pt x="35" y="18"/>
                  </a:lnTo>
                  <a:lnTo>
                    <a:pt x="41" y="18"/>
                  </a:lnTo>
                  <a:lnTo>
                    <a:pt x="47" y="18"/>
                  </a:lnTo>
                  <a:lnTo>
                    <a:pt x="47" y="12"/>
                  </a:lnTo>
                  <a:lnTo>
                    <a:pt x="47" y="6"/>
                  </a:lnTo>
                  <a:lnTo>
                    <a:pt x="53" y="6"/>
                  </a:lnTo>
                  <a:lnTo>
                    <a:pt x="53" y="0"/>
                  </a:lnTo>
                  <a:lnTo>
                    <a:pt x="59" y="0"/>
                  </a:lnTo>
                  <a:lnTo>
                    <a:pt x="59" y="6"/>
                  </a:lnTo>
                  <a:lnTo>
                    <a:pt x="53" y="6"/>
                  </a:lnTo>
                  <a:lnTo>
                    <a:pt x="53" y="12"/>
                  </a:lnTo>
                  <a:lnTo>
                    <a:pt x="53" y="18"/>
                  </a:lnTo>
                  <a:lnTo>
                    <a:pt x="59" y="1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26" name="Freeform 1012"/>
            <p:cNvSpPr>
              <a:spLocks/>
            </p:cNvSpPr>
            <p:nvPr/>
          </p:nvSpPr>
          <p:spPr bwMode="auto">
            <a:xfrm>
              <a:off x="5149" y="2121"/>
              <a:ext cx="12" cy="18"/>
            </a:xfrm>
            <a:custGeom>
              <a:avLst/>
              <a:gdLst>
                <a:gd name="T0" fmla="*/ 0 w 12"/>
                <a:gd name="T1" fmla="*/ 0 h 18"/>
                <a:gd name="T2" fmla="*/ 0 w 12"/>
                <a:gd name="T3" fmla="*/ 0 h 18"/>
                <a:gd name="T4" fmla="*/ 6 w 12"/>
                <a:gd name="T5" fmla="*/ 0 h 18"/>
                <a:gd name="T6" fmla="*/ 6 w 12"/>
                <a:gd name="T7" fmla="*/ 0 h 18"/>
                <a:gd name="T8" fmla="*/ 6 w 12"/>
                <a:gd name="T9" fmla="*/ 0 h 18"/>
                <a:gd name="T10" fmla="*/ 12 w 12"/>
                <a:gd name="T11" fmla="*/ 6 h 18"/>
                <a:gd name="T12" fmla="*/ 12 w 12"/>
                <a:gd name="T13" fmla="*/ 12 h 18"/>
                <a:gd name="T14" fmla="*/ 12 w 12"/>
                <a:gd name="T15" fmla="*/ 12 h 18"/>
                <a:gd name="T16" fmla="*/ 6 w 12"/>
                <a:gd name="T17" fmla="*/ 18 h 18"/>
                <a:gd name="T18" fmla="*/ 6 w 12"/>
                <a:gd name="T19" fmla="*/ 18 h 18"/>
                <a:gd name="T20" fmla="*/ 6 w 12"/>
                <a:gd name="T21" fmla="*/ 18 h 18"/>
                <a:gd name="T22" fmla="*/ 6 w 12"/>
                <a:gd name="T23" fmla="*/ 18 h 18"/>
                <a:gd name="T24" fmla="*/ 6 w 12"/>
                <a:gd name="T25" fmla="*/ 18 h 18"/>
                <a:gd name="T26" fmla="*/ 6 w 12"/>
                <a:gd name="T27" fmla="*/ 12 h 18"/>
                <a:gd name="T28" fmla="*/ 6 w 12"/>
                <a:gd name="T29" fmla="*/ 12 h 18"/>
                <a:gd name="T30" fmla="*/ 0 w 12"/>
                <a:gd name="T31" fmla="*/ 6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0"/>
                  </a:lnTo>
                  <a:lnTo>
                    <a:pt x="6" y="0"/>
                  </a:lnTo>
                  <a:lnTo>
                    <a:pt x="12" y="6"/>
                  </a:lnTo>
                  <a:lnTo>
                    <a:pt x="12" y="12"/>
                  </a:lnTo>
                  <a:lnTo>
                    <a:pt x="6" y="18"/>
                  </a:lnTo>
                  <a:lnTo>
                    <a:pt x="6" y="12"/>
                  </a:lnTo>
                  <a:lnTo>
                    <a:pt x="0" y="6"/>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27" name="Freeform 1013"/>
            <p:cNvSpPr>
              <a:spLocks/>
            </p:cNvSpPr>
            <p:nvPr/>
          </p:nvSpPr>
          <p:spPr bwMode="auto">
            <a:xfrm>
              <a:off x="4899" y="2013"/>
              <a:ext cx="191" cy="114"/>
            </a:xfrm>
            <a:custGeom>
              <a:avLst/>
              <a:gdLst>
                <a:gd name="T0" fmla="*/ 173 w 191"/>
                <a:gd name="T1" fmla="*/ 42 h 114"/>
                <a:gd name="T2" fmla="*/ 155 w 191"/>
                <a:gd name="T3" fmla="*/ 48 h 114"/>
                <a:gd name="T4" fmla="*/ 137 w 191"/>
                <a:gd name="T5" fmla="*/ 78 h 114"/>
                <a:gd name="T6" fmla="*/ 125 w 191"/>
                <a:gd name="T7" fmla="*/ 96 h 114"/>
                <a:gd name="T8" fmla="*/ 101 w 191"/>
                <a:gd name="T9" fmla="*/ 114 h 114"/>
                <a:gd name="T10" fmla="*/ 95 w 191"/>
                <a:gd name="T11" fmla="*/ 114 h 114"/>
                <a:gd name="T12" fmla="*/ 107 w 191"/>
                <a:gd name="T13" fmla="*/ 102 h 114"/>
                <a:gd name="T14" fmla="*/ 131 w 191"/>
                <a:gd name="T15" fmla="*/ 84 h 114"/>
                <a:gd name="T16" fmla="*/ 137 w 191"/>
                <a:gd name="T17" fmla="*/ 60 h 114"/>
                <a:gd name="T18" fmla="*/ 137 w 191"/>
                <a:gd name="T19" fmla="*/ 54 h 114"/>
                <a:gd name="T20" fmla="*/ 125 w 191"/>
                <a:gd name="T21" fmla="*/ 66 h 114"/>
                <a:gd name="T22" fmla="*/ 107 w 191"/>
                <a:gd name="T23" fmla="*/ 72 h 114"/>
                <a:gd name="T24" fmla="*/ 89 w 191"/>
                <a:gd name="T25" fmla="*/ 90 h 114"/>
                <a:gd name="T26" fmla="*/ 59 w 191"/>
                <a:gd name="T27" fmla="*/ 108 h 114"/>
                <a:gd name="T28" fmla="*/ 47 w 191"/>
                <a:gd name="T29" fmla="*/ 108 h 114"/>
                <a:gd name="T30" fmla="*/ 71 w 191"/>
                <a:gd name="T31" fmla="*/ 96 h 114"/>
                <a:gd name="T32" fmla="*/ 95 w 191"/>
                <a:gd name="T33" fmla="*/ 72 h 114"/>
                <a:gd name="T34" fmla="*/ 95 w 191"/>
                <a:gd name="T35" fmla="*/ 66 h 114"/>
                <a:gd name="T36" fmla="*/ 83 w 191"/>
                <a:gd name="T37" fmla="*/ 66 h 114"/>
                <a:gd name="T38" fmla="*/ 71 w 191"/>
                <a:gd name="T39" fmla="*/ 72 h 114"/>
                <a:gd name="T40" fmla="*/ 47 w 191"/>
                <a:gd name="T41" fmla="*/ 78 h 114"/>
                <a:gd name="T42" fmla="*/ 23 w 191"/>
                <a:gd name="T43" fmla="*/ 90 h 114"/>
                <a:gd name="T44" fmla="*/ 12 w 191"/>
                <a:gd name="T45" fmla="*/ 90 h 114"/>
                <a:gd name="T46" fmla="*/ 35 w 191"/>
                <a:gd name="T47" fmla="*/ 84 h 114"/>
                <a:gd name="T48" fmla="*/ 53 w 191"/>
                <a:gd name="T49" fmla="*/ 72 h 114"/>
                <a:gd name="T50" fmla="*/ 35 w 191"/>
                <a:gd name="T51" fmla="*/ 66 h 114"/>
                <a:gd name="T52" fmla="*/ 12 w 191"/>
                <a:gd name="T53" fmla="*/ 66 h 114"/>
                <a:gd name="T54" fmla="*/ 0 w 191"/>
                <a:gd name="T55" fmla="*/ 72 h 114"/>
                <a:gd name="T56" fmla="*/ 17 w 191"/>
                <a:gd name="T57" fmla="*/ 60 h 114"/>
                <a:gd name="T58" fmla="*/ 47 w 191"/>
                <a:gd name="T59" fmla="*/ 60 h 114"/>
                <a:gd name="T60" fmla="*/ 47 w 191"/>
                <a:gd name="T61" fmla="*/ 48 h 114"/>
                <a:gd name="T62" fmla="*/ 23 w 191"/>
                <a:gd name="T63" fmla="*/ 36 h 114"/>
                <a:gd name="T64" fmla="*/ 17 w 191"/>
                <a:gd name="T65" fmla="*/ 30 h 114"/>
                <a:gd name="T66" fmla="*/ 41 w 191"/>
                <a:gd name="T67" fmla="*/ 36 h 114"/>
                <a:gd name="T68" fmla="*/ 65 w 191"/>
                <a:gd name="T69" fmla="*/ 54 h 114"/>
                <a:gd name="T70" fmla="*/ 77 w 191"/>
                <a:gd name="T71" fmla="*/ 54 h 114"/>
                <a:gd name="T72" fmla="*/ 95 w 191"/>
                <a:gd name="T73" fmla="*/ 54 h 114"/>
                <a:gd name="T74" fmla="*/ 89 w 191"/>
                <a:gd name="T75" fmla="*/ 48 h 114"/>
                <a:gd name="T76" fmla="*/ 77 w 191"/>
                <a:gd name="T77" fmla="*/ 30 h 114"/>
                <a:gd name="T78" fmla="*/ 65 w 191"/>
                <a:gd name="T79" fmla="*/ 24 h 114"/>
                <a:gd name="T80" fmla="*/ 59 w 191"/>
                <a:gd name="T81" fmla="*/ 18 h 114"/>
                <a:gd name="T82" fmla="*/ 53 w 191"/>
                <a:gd name="T83" fmla="*/ 12 h 114"/>
                <a:gd name="T84" fmla="*/ 77 w 191"/>
                <a:gd name="T85" fmla="*/ 30 h 114"/>
                <a:gd name="T86" fmla="*/ 101 w 191"/>
                <a:gd name="T87" fmla="*/ 48 h 114"/>
                <a:gd name="T88" fmla="*/ 113 w 191"/>
                <a:gd name="T89" fmla="*/ 54 h 114"/>
                <a:gd name="T90" fmla="*/ 125 w 191"/>
                <a:gd name="T91" fmla="*/ 48 h 114"/>
                <a:gd name="T92" fmla="*/ 137 w 191"/>
                <a:gd name="T93" fmla="*/ 48 h 114"/>
                <a:gd name="T94" fmla="*/ 137 w 191"/>
                <a:gd name="T95" fmla="*/ 42 h 114"/>
                <a:gd name="T96" fmla="*/ 125 w 191"/>
                <a:gd name="T97" fmla="*/ 24 h 114"/>
                <a:gd name="T98" fmla="*/ 101 w 191"/>
                <a:gd name="T99" fmla="*/ 6 h 114"/>
                <a:gd name="T100" fmla="*/ 95 w 191"/>
                <a:gd name="T101" fmla="*/ 0 h 114"/>
                <a:gd name="T102" fmla="*/ 119 w 191"/>
                <a:gd name="T103" fmla="*/ 18 h 114"/>
                <a:gd name="T104" fmla="*/ 143 w 191"/>
                <a:gd name="T105" fmla="*/ 36 h 114"/>
                <a:gd name="T106" fmla="*/ 161 w 191"/>
                <a:gd name="T107" fmla="*/ 36 h 114"/>
                <a:gd name="T108" fmla="*/ 185 w 191"/>
                <a:gd name="T109" fmla="*/ 30 h 114"/>
                <a:gd name="T110" fmla="*/ 185 w 191"/>
                <a:gd name="T111" fmla="*/ 30 h 1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1"/>
                <a:gd name="T169" fmla="*/ 0 h 114"/>
                <a:gd name="T170" fmla="*/ 191 w 191"/>
                <a:gd name="T171" fmla="*/ 114 h 1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1" h="114">
                  <a:moveTo>
                    <a:pt x="185" y="36"/>
                  </a:moveTo>
                  <a:lnTo>
                    <a:pt x="179" y="36"/>
                  </a:lnTo>
                  <a:lnTo>
                    <a:pt x="173" y="42"/>
                  </a:lnTo>
                  <a:lnTo>
                    <a:pt x="167" y="42"/>
                  </a:lnTo>
                  <a:lnTo>
                    <a:pt x="161" y="48"/>
                  </a:lnTo>
                  <a:lnTo>
                    <a:pt x="155" y="48"/>
                  </a:lnTo>
                  <a:lnTo>
                    <a:pt x="149" y="54"/>
                  </a:lnTo>
                  <a:lnTo>
                    <a:pt x="149" y="60"/>
                  </a:lnTo>
                  <a:lnTo>
                    <a:pt x="143" y="66"/>
                  </a:lnTo>
                  <a:lnTo>
                    <a:pt x="137" y="78"/>
                  </a:lnTo>
                  <a:lnTo>
                    <a:pt x="131" y="84"/>
                  </a:lnTo>
                  <a:lnTo>
                    <a:pt x="131" y="90"/>
                  </a:lnTo>
                  <a:lnTo>
                    <a:pt x="125" y="90"/>
                  </a:lnTo>
                  <a:lnTo>
                    <a:pt x="125" y="96"/>
                  </a:lnTo>
                  <a:lnTo>
                    <a:pt x="119" y="102"/>
                  </a:lnTo>
                  <a:lnTo>
                    <a:pt x="113" y="108"/>
                  </a:lnTo>
                  <a:lnTo>
                    <a:pt x="107" y="108"/>
                  </a:lnTo>
                  <a:lnTo>
                    <a:pt x="101" y="114"/>
                  </a:lnTo>
                  <a:lnTo>
                    <a:pt x="95" y="114"/>
                  </a:lnTo>
                  <a:lnTo>
                    <a:pt x="101" y="108"/>
                  </a:lnTo>
                  <a:lnTo>
                    <a:pt x="107" y="102"/>
                  </a:lnTo>
                  <a:lnTo>
                    <a:pt x="113" y="96"/>
                  </a:lnTo>
                  <a:lnTo>
                    <a:pt x="119" y="90"/>
                  </a:lnTo>
                  <a:lnTo>
                    <a:pt x="125" y="84"/>
                  </a:lnTo>
                  <a:lnTo>
                    <a:pt x="131" y="84"/>
                  </a:lnTo>
                  <a:lnTo>
                    <a:pt x="131" y="78"/>
                  </a:lnTo>
                  <a:lnTo>
                    <a:pt x="131" y="72"/>
                  </a:lnTo>
                  <a:lnTo>
                    <a:pt x="137" y="66"/>
                  </a:lnTo>
                  <a:lnTo>
                    <a:pt x="137" y="60"/>
                  </a:lnTo>
                  <a:lnTo>
                    <a:pt x="137" y="54"/>
                  </a:lnTo>
                  <a:lnTo>
                    <a:pt x="131" y="60"/>
                  </a:lnTo>
                  <a:lnTo>
                    <a:pt x="125" y="60"/>
                  </a:lnTo>
                  <a:lnTo>
                    <a:pt x="125" y="66"/>
                  </a:lnTo>
                  <a:lnTo>
                    <a:pt x="119" y="66"/>
                  </a:lnTo>
                  <a:lnTo>
                    <a:pt x="113" y="72"/>
                  </a:lnTo>
                  <a:lnTo>
                    <a:pt x="107" y="72"/>
                  </a:lnTo>
                  <a:lnTo>
                    <a:pt x="101" y="78"/>
                  </a:lnTo>
                  <a:lnTo>
                    <a:pt x="95" y="84"/>
                  </a:lnTo>
                  <a:lnTo>
                    <a:pt x="89" y="90"/>
                  </a:lnTo>
                  <a:lnTo>
                    <a:pt x="83" y="96"/>
                  </a:lnTo>
                  <a:lnTo>
                    <a:pt x="71" y="102"/>
                  </a:lnTo>
                  <a:lnTo>
                    <a:pt x="65" y="102"/>
                  </a:lnTo>
                  <a:lnTo>
                    <a:pt x="59" y="108"/>
                  </a:lnTo>
                  <a:lnTo>
                    <a:pt x="53" y="108"/>
                  </a:lnTo>
                  <a:lnTo>
                    <a:pt x="47" y="108"/>
                  </a:lnTo>
                  <a:lnTo>
                    <a:pt x="53" y="108"/>
                  </a:lnTo>
                  <a:lnTo>
                    <a:pt x="59" y="102"/>
                  </a:lnTo>
                  <a:lnTo>
                    <a:pt x="65" y="96"/>
                  </a:lnTo>
                  <a:lnTo>
                    <a:pt x="71" y="96"/>
                  </a:lnTo>
                  <a:lnTo>
                    <a:pt x="83" y="90"/>
                  </a:lnTo>
                  <a:lnTo>
                    <a:pt x="89" y="84"/>
                  </a:lnTo>
                  <a:lnTo>
                    <a:pt x="95" y="78"/>
                  </a:lnTo>
                  <a:lnTo>
                    <a:pt x="95" y="72"/>
                  </a:lnTo>
                  <a:lnTo>
                    <a:pt x="101" y="72"/>
                  </a:lnTo>
                  <a:lnTo>
                    <a:pt x="101" y="66"/>
                  </a:lnTo>
                  <a:lnTo>
                    <a:pt x="95" y="66"/>
                  </a:lnTo>
                  <a:lnTo>
                    <a:pt x="89" y="66"/>
                  </a:lnTo>
                  <a:lnTo>
                    <a:pt x="83" y="66"/>
                  </a:lnTo>
                  <a:lnTo>
                    <a:pt x="77" y="66"/>
                  </a:lnTo>
                  <a:lnTo>
                    <a:pt x="77" y="72"/>
                  </a:lnTo>
                  <a:lnTo>
                    <a:pt x="71" y="72"/>
                  </a:lnTo>
                  <a:lnTo>
                    <a:pt x="65" y="72"/>
                  </a:lnTo>
                  <a:lnTo>
                    <a:pt x="59" y="78"/>
                  </a:lnTo>
                  <a:lnTo>
                    <a:pt x="47" y="78"/>
                  </a:lnTo>
                  <a:lnTo>
                    <a:pt x="41" y="84"/>
                  </a:lnTo>
                  <a:lnTo>
                    <a:pt x="35" y="84"/>
                  </a:lnTo>
                  <a:lnTo>
                    <a:pt x="29" y="90"/>
                  </a:lnTo>
                  <a:lnTo>
                    <a:pt x="23" y="90"/>
                  </a:lnTo>
                  <a:lnTo>
                    <a:pt x="17" y="90"/>
                  </a:lnTo>
                  <a:lnTo>
                    <a:pt x="12" y="90"/>
                  </a:lnTo>
                  <a:lnTo>
                    <a:pt x="17" y="90"/>
                  </a:lnTo>
                  <a:lnTo>
                    <a:pt x="23" y="84"/>
                  </a:lnTo>
                  <a:lnTo>
                    <a:pt x="29" y="84"/>
                  </a:lnTo>
                  <a:lnTo>
                    <a:pt x="35" y="84"/>
                  </a:lnTo>
                  <a:lnTo>
                    <a:pt x="41" y="78"/>
                  </a:lnTo>
                  <a:lnTo>
                    <a:pt x="47" y="78"/>
                  </a:lnTo>
                  <a:lnTo>
                    <a:pt x="53" y="72"/>
                  </a:lnTo>
                  <a:lnTo>
                    <a:pt x="59" y="66"/>
                  </a:lnTo>
                  <a:lnTo>
                    <a:pt x="53" y="66"/>
                  </a:lnTo>
                  <a:lnTo>
                    <a:pt x="41" y="66"/>
                  </a:lnTo>
                  <a:lnTo>
                    <a:pt x="35" y="66"/>
                  </a:lnTo>
                  <a:lnTo>
                    <a:pt x="29" y="66"/>
                  </a:lnTo>
                  <a:lnTo>
                    <a:pt x="23" y="66"/>
                  </a:lnTo>
                  <a:lnTo>
                    <a:pt x="12" y="66"/>
                  </a:lnTo>
                  <a:lnTo>
                    <a:pt x="6" y="72"/>
                  </a:lnTo>
                  <a:lnTo>
                    <a:pt x="0" y="72"/>
                  </a:lnTo>
                  <a:lnTo>
                    <a:pt x="0" y="66"/>
                  </a:lnTo>
                  <a:lnTo>
                    <a:pt x="6" y="66"/>
                  </a:lnTo>
                  <a:lnTo>
                    <a:pt x="12" y="66"/>
                  </a:lnTo>
                  <a:lnTo>
                    <a:pt x="17" y="60"/>
                  </a:lnTo>
                  <a:lnTo>
                    <a:pt x="23" y="60"/>
                  </a:lnTo>
                  <a:lnTo>
                    <a:pt x="29" y="60"/>
                  </a:lnTo>
                  <a:lnTo>
                    <a:pt x="41" y="60"/>
                  </a:lnTo>
                  <a:lnTo>
                    <a:pt x="47" y="60"/>
                  </a:lnTo>
                  <a:lnTo>
                    <a:pt x="53" y="60"/>
                  </a:lnTo>
                  <a:lnTo>
                    <a:pt x="53" y="54"/>
                  </a:lnTo>
                  <a:lnTo>
                    <a:pt x="47" y="54"/>
                  </a:lnTo>
                  <a:lnTo>
                    <a:pt x="47" y="48"/>
                  </a:lnTo>
                  <a:lnTo>
                    <a:pt x="41" y="42"/>
                  </a:lnTo>
                  <a:lnTo>
                    <a:pt x="35" y="42"/>
                  </a:lnTo>
                  <a:lnTo>
                    <a:pt x="29" y="36"/>
                  </a:lnTo>
                  <a:lnTo>
                    <a:pt x="23" y="36"/>
                  </a:lnTo>
                  <a:lnTo>
                    <a:pt x="17" y="30"/>
                  </a:lnTo>
                  <a:lnTo>
                    <a:pt x="23" y="30"/>
                  </a:lnTo>
                  <a:lnTo>
                    <a:pt x="29" y="30"/>
                  </a:lnTo>
                  <a:lnTo>
                    <a:pt x="35" y="36"/>
                  </a:lnTo>
                  <a:lnTo>
                    <a:pt x="41" y="36"/>
                  </a:lnTo>
                  <a:lnTo>
                    <a:pt x="47" y="42"/>
                  </a:lnTo>
                  <a:lnTo>
                    <a:pt x="53" y="48"/>
                  </a:lnTo>
                  <a:lnTo>
                    <a:pt x="59" y="48"/>
                  </a:lnTo>
                  <a:lnTo>
                    <a:pt x="65" y="54"/>
                  </a:lnTo>
                  <a:lnTo>
                    <a:pt x="71" y="54"/>
                  </a:lnTo>
                  <a:lnTo>
                    <a:pt x="77" y="54"/>
                  </a:lnTo>
                  <a:lnTo>
                    <a:pt x="83" y="54"/>
                  </a:lnTo>
                  <a:lnTo>
                    <a:pt x="89" y="54"/>
                  </a:lnTo>
                  <a:lnTo>
                    <a:pt x="95" y="54"/>
                  </a:lnTo>
                  <a:lnTo>
                    <a:pt x="89" y="48"/>
                  </a:lnTo>
                  <a:lnTo>
                    <a:pt x="83" y="42"/>
                  </a:lnTo>
                  <a:lnTo>
                    <a:pt x="83" y="36"/>
                  </a:lnTo>
                  <a:lnTo>
                    <a:pt x="77" y="36"/>
                  </a:lnTo>
                  <a:lnTo>
                    <a:pt x="77" y="30"/>
                  </a:lnTo>
                  <a:lnTo>
                    <a:pt x="71" y="30"/>
                  </a:lnTo>
                  <a:lnTo>
                    <a:pt x="71" y="24"/>
                  </a:lnTo>
                  <a:lnTo>
                    <a:pt x="65" y="24"/>
                  </a:lnTo>
                  <a:lnTo>
                    <a:pt x="59" y="24"/>
                  </a:lnTo>
                  <a:lnTo>
                    <a:pt x="59" y="18"/>
                  </a:lnTo>
                  <a:lnTo>
                    <a:pt x="53" y="18"/>
                  </a:lnTo>
                  <a:lnTo>
                    <a:pt x="53" y="12"/>
                  </a:lnTo>
                  <a:lnTo>
                    <a:pt x="59" y="18"/>
                  </a:lnTo>
                  <a:lnTo>
                    <a:pt x="65" y="18"/>
                  </a:lnTo>
                  <a:lnTo>
                    <a:pt x="71" y="24"/>
                  </a:lnTo>
                  <a:lnTo>
                    <a:pt x="77" y="30"/>
                  </a:lnTo>
                  <a:lnTo>
                    <a:pt x="83" y="36"/>
                  </a:lnTo>
                  <a:lnTo>
                    <a:pt x="89" y="36"/>
                  </a:lnTo>
                  <a:lnTo>
                    <a:pt x="95" y="42"/>
                  </a:lnTo>
                  <a:lnTo>
                    <a:pt x="101" y="48"/>
                  </a:lnTo>
                  <a:lnTo>
                    <a:pt x="107" y="54"/>
                  </a:lnTo>
                  <a:lnTo>
                    <a:pt x="113" y="54"/>
                  </a:lnTo>
                  <a:lnTo>
                    <a:pt x="119" y="54"/>
                  </a:lnTo>
                  <a:lnTo>
                    <a:pt x="125" y="48"/>
                  </a:lnTo>
                  <a:lnTo>
                    <a:pt x="131" y="48"/>
                  </a:lnTo>
                  <a:lnTo>
                    <a:pt x="137" y="48"/>
                  </a:lnTo>
                  <a:lnTo>
                    <a:pt x="137" y="42"/>
                  </a:lnTo>
                  <a:lnTo>
                    <a:pt x="137" y="36"/>
                  </a:lnTo>
                  <a:lnTo>
                    <a:pt x="131" y="36"/>
                  </a:lnTo>
                  <a:lnTo>
                    <a:pt x="125" y="30"/>
                  </a:lnTo>
                  <a:lnTo>
                    <a:pt x="125" y="24"/>
                  </a:lnTo>
                  <a:lnTo>
                    <a:pt x="119" y="18"/>
                  </a:lnTo>
                  <a:lnTo>
                    <a:pt x="113" y="12"/>
                  </a:lnTo>
                  <a:lnTo>
                    <a:pt x="107" y="12"/>
                  </a:lnTo>
                  <a:lnTo>
                    <a:pt x="101" y="6"/>
                  </a:lnTo>
                  <a:lnTo>
                    <a:pt x="95" y="6"/>
                  </a:lnTo>
                  <a:lnTo>
                    <a:pt x="95" y="0"/>
                  </a:lnTo>
                  <a:lnTo>
                    <a:pt x="101" y="6"/>
                  </a:lnTo>
                  <a:lnTo>
                    <a:pt x="107" y="6"/>
                  </a:lnTo>
                  <a:lnTo>
                    <a:pt x="113" y="12"/>
                  </a:lnTo>
                  <a:lnTo>
                    <a:pt x="119" y="18"/>
                  </a:lnTo>
                  <a:lnTo>
                    <a:pt x="125" y="24"/>
                  </a:lnTo>
                  <a:lnTo>
                    <a:pt x="131" y="30"/>
                  </a:lnTo>
                  <a:lnTo>
                    <a:pt x="137" y="30"/>
                  </a:lnTo>
                  <a:lnTo>
                    <a:pt x="143" y="36"/>
                  </a:lnTo>
                  <a:lnTo>
                    <a:pt x="149" y="36"/>
                  </a:lnTo>
                  <a:lnTo>
                    <a:pt x="155" y="36"/>
                  </a:lnTo>
                  <a:lnTo>
                    <a:pt x="161" y="36"/>
                  </a:lnTo>
                  <a:lnTo>
                    <a:pt x="167" y="36"/>
                  </a:lnTo>
                  <a:lnTo>
                    <a:pt x="173" y="30"/>
                  </a:lnTo>
                  <a:lnTo>
                    <a:pt x="179" y="30"/>
                  </a:lnTo>
                  <a:lnTo>
                    <a:pt x="185" y="30"/>
                  </a:lnTo>
                  <a:lnTo>
                    <a:pt x="191" y="30"/>
                  </a:lnTo>
                  <a:lnTo>
                    <a:pt x="185" y="30"/>
                  </a:lnTo>
                  <a:lnTo>
                    <a:pt x="185" y="3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28" name="Freeform 1014"/>
            <p:cNvSpPr>
              <a:spLocks/>
            </p:cNvSpPr>
            <p:nvPr/>
          </p:nvSpPr>
          <p:spPr bwMode="auto">
            <a:xfrm>
              <a:off x="5000" y="1899"/>
              <a:ext cx="131" cy="126"/>
            </a:xfrm>
            <a:custGeom>
              <a:avLst/>
              <a:gdLst>
                <a:gd name="T0" fmla="*/ 120 w 131"/>
                <a:gd name="T1" fmla="*/ 120 h 126"/>
                <a:gd name="T2" fmla="*/ 114 w 131"/>
                <a:gd name="T3" fmla="*/ 114 h 126"/>
                <a:gd name="T4" fmla="*/ 102 w 131"/>
                <a:gd name="T5" fmla="*/ 114 h 126"/>
                <a:gd name="T6" fmla="*/ 78 w 131"/>
                <a:gd name="T7" fmla="*/ 114 h 126"/>
                <a:gd name="T8" fmla="*/ 54 w 131"/>
                <a:gd name="T9" fmla="*/ 114 h 126"/>
                <a:gd name="T10" fmla="*/ 36 w 131"/>
                <a:gd name="T11" fmla="*/ 108 h 126"/>
                <a:gd name="T12" fmla="*/ 48 w 131"/>
                <a:gd name="T13" fmla="*/ 108 h 126"/>
                <a:gd name="T14" fmla="*/ 66 w 131"/>
                <a:gd name="T15" fmla="*/ 108 h 126"/>
                <a:gd name="T16" fmla="*/ 90 w 131"/>
                <a:gd name="T17" fmla="*/ 108 h 126"/>
                <a:gd name="T18" fmla="*/ 96 w 131"/>
                <a:gd name="T19" fmla="*/ 102 h 126"/>
                <a:gd name="T20" fmla="*/ 84 w 131"/>
                <a:gd name="T21" fmla="*/ 96 h 126"/>
                <a:gd name="T22" fmla="*/ 72 w 131"/>
                <a:gd name="T23" fmla="*/ 90 h 126"/>
                <a:gd name="T24" fmla="*/ 60 w 131"/>
                <a:gd name="T25" fmla="*/ 90 h 126"/>
                <a:gd name="T26" fmla="*/ 30 w 131"/>
                <a:gd name="T27" fmla="*/ 84 h 126"/>
                <a:gd name="T28" fmla="*/ 12 w 131"/>
                <a:gd name="T29" fmla="*/ 72 h 126"/>
                <a:gd name="T30" fmla="*/ 12 w 131"/>
                <a:gd name="T31" fmla="*/ 72 h 126"/>
                <a:gd name="T32" fmla="*/ 24 w 131"/>
                <a:gd name="T33" fmla="*/ 78 h 126"/>
                <a:gd name="T34" fmla="*/ 48 w 131"/>
                <a:gd name="T35" fmla="*/ 84 h 126"/>
                <a:gd name="T36" fmla="*/ 66 w 131"/>
                <a:gd name="T37" fmla="*/ 84 h 126"/>
                <a:gd name="T38" fmla="*/ 48 w 131"/>
                <a:gd name="T39" fmla="*/ 72 h 126"/>
                <a:gd name="T40" fmla="*/ 36 w 131"/>
                <a:gd name="T41" fmla="*/ 66 h 126"/>
                <a:gd name="T42" fmla="*/ 18 w 131"/>
                <a:gd name="T43" fmla="*/ 60 h 126"/>
                <a:gd name="T44" fmla="*/ 0 w 131"/>
                <a:gd name="T45" fmla="*/ 36 h 126"/>
                <a:gd name="T46" fmla="*/ 18 w 131"/>
                <a:gd name="T47" fmla="*/ 48 h 126"/>
                <a:gd name="T48" fmla="*/ 30 w 131"/>
                <a:gd name="T49" fmla="*/ 54 h 126"/>
                <a:gd name="T50" fmla="*/ 36 w 131"/>
                <a:gd name="T51" fmla="*/ 54 h 126"/>
                <a:gd name="T52" fmla="*/ 18 w 131"/>
                <a:gd name="T53" fmla="*/ 30 h 126"/>
                <a:gd name="T54" fmla="*/ 12 w 131"/>
                <a:gd name="T55" fmla="*/ 18 h 126"/>
                <a:gd name="T56" fmla="*/ 6 w 131"/>
                <a:gd name="T57" fmla="*/ 12 h 126"/>
                <a:gd name="T58" fmla="*/ 12 w 131"/>
                <a:gd name="T59" fmla="*/ 6 h 126"/>
                <a:gd name="T60" fmla="*/ 24 w 131"/>
                <a:gd name="T61" fmla="*/ 30 h 126"/>
                <a:gd name="T62" fmla="*/ 42 w 131"/>
                <a:gd name="T63" fmla="*/ 54 h 126"/>
                <a:gd name="T64" fmla="*/ 48 w 131"/>
                <a:gd name="T65" fmla="*/ 54 h 126"/>
                <a:gd name="T66" fmla="*/ 48 w 131"/>
                <a:gd name="T67" fmla="*/ 42 h 126"/>
                <a:gd name="T68" fmla="*/ 42 w 131"/>
                <a:gd name="T69" fmla="*/ 18 h 126"/>
                <a:gd name="T70" fmla="*/ 42 w 131"/>
                <a:gd name="T71" fmla="*/ 18 h 126"/>
                <a:gd name="T72" fmla="*/ 54 w 131"/>
                <a:gd name="T73" fmla="*/ 42 h 126"/>
                <a:gd name="T74" fmla="*/ 60 w 131"/>
                <a:gd name="T75" fmla="*/ 66 h 126"/>
                <a:gd name="T76" fmla="*/ 66 w 131"/>
                <a:gd name="T77" fmla="*/ 72 h 126"/>
                <a:gd name="T78" fmla="*/ 72 w 131"/>
                <a:gd name="T79" fmla="*/ 78 h 126"/>
                <a:gd name="T80" fmla="*/ 78 w 131"/>
                <a:gd name="T81" fmla="*/ 84 h 126"/>
                <a:gd name="T82" fmla="*/ 84 w 131"/>
                <a:gd name="T83" fmla="*/ 72 h 126"/>
                <a:gd name="T84" fmla="*/ 72 w 131"/>
                <a:gd name="T85" fmla="*/ 36 h 126"/>
                <a:gd name="T86" fmla="*/ 72 w 131"/>
                <a:gd name="T87" fmla="*/ 30 h 126"/>
                <a:gd name="T88" fmla="*/ 78 w 131"/>
                <a:gd name="T89" fmla="*/ 42 h 126"/>
                <a:gd name="T90" fmla="*/ 84 w 131"/>
                <a:gd name="T91" fmla="*/ 60 h 126"/>
                <a:gd name="T92" fmla="*/ 84 w 131"/>
                <a:gd name="T93" fmla="*/ 84 h 126"/>
                <a:gd name="T94" fmla="*/ 90 w 131"/>
                <a:gd name="T95" fmla="*/ 96 h 126"/>
                <a:gd name="T96" fmla="*/ 102 w 131"/>
                <a:gd name="T97" fmla="*/ 96 h 126"/>
                <a:gd name="T98" fmla="*/ 108 w 131"/>
                <a:gd name="T99" fmla="*/ 96 h 126"/>
                <a:gd name="T100" fmla="*/ 108 w 131"/>
                <a:gd name="T101" fmla="*/ 72 h 126"/>
                <a:gd name="T102" fmla="*/ 102 w 131"/>
                <a:gd name="T103" fmla="*/ 48 h 126"/>
                <a:gd name="T104" fmla="*/ 102 w 131"/>
                <a:gd name="T105" fmla="*/ 42 h 126"/>
                <a:gd name="T106" fmla="*/ 108 w 131"/>
                <a:gd name="T107" fmla="*/ 60 h 126"/>
                <a:gd name="T108" fmla="*/ 114 w 131"/>
                <a:gd name="T109" fmla="*/ 102 h 126"/>
                <a:gd name="T110" fmla="*/ 120 w 131"/>
                <a:gd name="T111" fmla="*/ 114 h 126"/>
                <a:gd name="T112" fmla="*/ 125 w 131"/>
                <a:gd name="T113" fmla="*/ 126 h 126"/>
                <a:gd name="T114" fmla="*/ 131 w 131"/>
                <a:gd name="T115" fmla="*/ 126 h 126"/>
                <a:gd name="T116" fmla="*/ 125 w 131"/>
                <a:gd name="T117" fmla="*/ 126 h 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1"/>
                <a:gd name="T178" fmla="*/ 0 h 126"/>
                <a:gd name="T179" fmla="*/ 131 w 131"/>
                <a:gd name="T180" fmla="*/ 126 h 1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1" h="126">
                  <a:moveTo>
                    <a:pt x="125" y="126"/>
                  </a:moveTo>
                  <a:lnTo>
                    <a:pt x="120" y="126"/>
                  </a:lnTo>
                  <a:lnTo>
                    <a:pt x="120" y="120"/>
                  </a:lnTo>
                  <a:lnTo>
                    <a:pt x="114" y="114"/>
                  </a:lnTo>
                  <a:lnTo>
                    <a:pt x="108" y="114"/>
                  </a:lnTo>
                  <a:lnTo>
                    <a:pt x="102" y="114"/>
                  </a:lnTo>
                  <a:lnTo>
                    <a:pt x="96" y="114"/>
                  </a:lnTo>
                  <a:lnTo>
                    <a:pt x="90" y="114"/>
                  </a:lnTo>
                  <a:lnTo>
                    <a:pt x="78" y="114"/>
                  </a:lnTo>
                  <a:lnTo>
                    <a:pt x="72" y="114"/>
                  </a:lnTo>
                  <a:lnTo>
                    <a:pt x="60" y="114"/>
                  </a:lnTo>
                  <a:lnTo>
                    <a:pt x="54" y="114"/>
                  </a:lnTo>
                  <a:lnTo>
                    <a:pt x="42" y="108"/>
                  </a:lnTo>
                  <a:lnTo>
                    <a:pt x="36" y="108"/>
                  </a:lnTo>
                  <a:lnTo>
                    <a:pt x="42" y="108"/>
                  </a:lnTo>
                  <a:lnTo>
                    <a:pt x="48" y="108"/>
                  </a:lnTo>
                  <a:lnTo>
                    <a:pt x="54" y="108"/>
                  </a:lnTo>
                  <a:lnTo>
                    <a:pt x="66" y="108"/>
                  </a:lnTo>
                  <a:lnTo>
                    <a:pt x="72" y="108"/>
                  </a:lnTo>
                  <a:lnTo>
                    <a:pt x="84" y="108"/>
                  </a:lnTo>
                  <a:lnTo>
                    <a:pt x="90" y="108"/>
                  </a:lnTo>
                  <a:lnTo>
                    <a:pt x="96" y="108"/>
                  </a:lnTo>
                  <a:lnTo>
                    <a:pt x="96" y="102"/>
                  </a:lnTo>
                  <a:lnTo>
                    <a:pt x="90" y="102"/>
                  </a:lnTo>
                  <a:lnTo>
                    <a:pt x="90" y="96"/>
                  </a:lnTo>
                  <a:lnTo>
                    <a:pt x="84" y="96"/>
                  </a:lnTo>
                  <a:lnTo>
                    <a:pt x="78" y="96"/>
                  </a:lnTo>
                  <a:lnTo>
                    <a:pt x="72" y="90"/>
                  </a:lnTo>
                  <a:lnTo>
                    <a:pt x="66" y="90"/>
                  </a:lnTo>
                  <a:lnTo>
                    <a:pt x="60" y="90"/>
                  </a:lnTo>
                  <a:lnTo>
                    <a:pt x="48" y="90"/>
                  </a:lnTo>
                  <a:lnTo>
                    <a:pt x="36" y="84"/>
                  </a:lnTo>
                  <a:lnTo>
                    <a:pt x="30" y="84"/>
                  </a:lnTo>
                  <a:lnTo>
                    <a:pt x="24" y="84"/>
                  </a:lnTo>
                  <a:lnTo>
                    <a:pt x="12" y="78"/>
                  </a:lnTo>
                  <a:lnTo>
                    <a:pt x="12" y="72"/>
                  </a:lnTo>
                  <a:lnTo>
                    <a:pt x="6" y="72"/>
                  </a:lnTo>
                  <a:lnTo>
                    <a:pt x="6" y="66"/>
                  </a:lnTo>
                  <a:lnTo>
                    <a:pt x="12" y="72"/>
                  </a:lnTo>
                  <a:lnTo>
                    <a:pt x="18" y="72"/>
                  </a:lnTo>
                  <a:lnTo>
                    <a:pt x="24" y="78"/>
                  </a:lnTo>
                  <a:lnTo>
                    <a:pt x="30" y="78"/>
                  </a:lnTo>
                  <a:lnTo>
                    <a:pt x="42" y="78"/>
                  </a:lnTo>
                  <a:lnTo>
                    <a:pt x="48" y="84"/>
                  </a:lnTo>
                  <a:lnTo>
                    <a:pt x="54" y="84"/>
                  </a:lnTo>
                  <a:lnTo>
                    <a:pt x="60" y="84"/>
                  </a:lnTo>
                  <a:lnTo>
                    <a:pt x="66" y="84"/>
                  </a:lnTo>
                  <a:lnTo>
                    <a:pt x="60" y="78"/>
                  </a:lnTo>
                  <a:lnTo>
                    <a:pt x="54" y="72"/>
                  </a:lnTo>
                  <a:lnTo>
                    <a:pt x="48" y="72"/>
                  </a:lnTo>
                  <a:lnTo>
                    <a:pt x="48" y="66"/>
                  </a:lnTo>
                  <a:lnTo>
                    <a:pt x="42" y="66"/>
                  </a:lnTo>
                  <a:lnTo>
                    <a:pt x="36" y="66"/>
                  </a:lnTo>
                  <a:lnTo>
                    <a:pt x="30" y="66"/>
                  </a:lnTo>
                  <a:lnTo>
                    <a:pt x="24" y="60"/>
                  </a:lnTo>
                  <a:lnTo>
                    <a:pt x="18" y="60"/>
                  </a:lnTo>
                  <a:lnTo>
                    <a:pt x="12" y="54"/>
                  </a:lnTo>
                  <a:lnTo>
                    <a:pt x="6" y="48"/>
                  </a:lnTo>
                  <a:lnTo>
                    <a:pt x="0" y="36"/>
                  </a:lnTo>
                  <a:lnTo>
                    <a:pt x="6" y="42"/>
                  </a:lnTo>
                  <a:lnTo>
                    <a:pt x="12" y="48"/>
                  </a:lnTo>
                  <a:lnTo>
                    <a:pt x="18" y="48"/>
                  </a:lnTo>
                  <a:lnTo>
                    <a:pt x="18" y="54"/>
                  </a:lnTo>
                  <a:lnTo>
                    <a:pt x="24" y="54"/>
                  </a:lnTo>
                  <a:lnTo>
                    <a:pt x="30" y="54"/>
                  </a:lnTo>
                  <a:lnTo>
                    <a:pt x="36" y="60"/>
                  </a:lnTo>
                  <a:lnTo>
                    <a:pt x="42" y="60"/>
                  </a:lnTo>
                  <a:lnTo>
                    <a:pt x="36" y="54"/>
                  </a:lnTo>
                  <a:lnTo>
                    <a:pt x="30" y="42"/>
                  </a:lnTo>
                  <a:lnTo>
                    <a:pt x="24" y="36"/>
                  </a:lnTo>
                  <a:lnTo>
                    <a:pt x="18" y="30"/>
                  </a:lnTo>
                  <a:lnTo>
                    <a:pt x="12" y="24"/>
                  </a:lnTo>
                  <a:lnTo>
                    <a:pt x="12" y="18"/>
                  </a:lnTo>
                  <a:lnTo>
                    <a:pt x="12" y="12"/>
                  </a:lnTo>
                  <a:lnTo>
                    <a:pt x="6" y="12"/>
                  </a:lnTo>
                  <a:lnTo>
                    <a:pt x="6" y="6"/>
                  </a:lnTo>
                  <a:lnTo>
                    <a:pt x="6" y="0"/>
                  </a:lnTo>
                  <a:lnTo>
                    <a:pt x="12" y="6"/>
                  </a:lnTo>
                  <a:lnTo>
                    <a:pt x="12" y="12"/>
                  </a:lnTo>
                  <a:lnTo>
                    <a:pt x="18" y="24"/>
                  </a:lnTo>
                  <a:lnTo>
                    <a:pt x="24" y="30"/>
                  </a:lnTo>
                  <a:lnTo>
                    <a:pt x="30" y="42"/>
                  </a:lnTo>
                  <a:lnTo>
                    <a:pt x="36" y="48"/>
                  </a:lnTo>
                  <a:lnTo>
                    <a:pt x="42" y="54"/>
                  </a:lnTo>
                  <a:lnTo>
                    <a:pt x="48" y="54"/>
                  </a:lnTo>
                  <a:lnTo>
                    <a:pt x="48" y="48"/>
                  </a:lnTo>
                  <a:lnTo>
                    <a:pt x="48" y="42"/>
                  </a:lnTo>
                  <a:lnTo>
                    <a:pt x="48" y="36"/>
                  </a:lnTo>
                  <a:lnTo>
                    <a:pt x="42" y="24"/>
                  </a:lnTo>
                  <a:lnTo>
                    <a:pt x="42" y="18"/>
                  </a:lnTo>
                  <a:lnTo>
                    <a:pt x="42" y="12"/>
                  </a:lnTo>
                  <a:lnTo>
                    <a:pt x="42" y="18"/>
                  </a:lnTo>
                  <a:lnTo>
                    <a:pt x="48" y="18"/>
                  </a:lnTo>
                  <a:lnTo>
                    <a:pt x="48" y="30"/>
                  </a:lnTo>
                  <a:lnTo>
                    <a:pt x="54" y="42"/>
                  </a:lnTo>
                  <a:lnTo>
                    <a:pt x="54" y="54"/>
                  </a:lnTo>
                  <a:lnTo>
                    <a:pt x="54" y="60"/>
                  </a:lnTo>
                  <a:lnTo>
                    <a:pt x="60" y="66"/>
                  </a:lnTo>
                  <a:lnTo>
                    <a:pt x="60" y="72"/>
                  </a:lnTo>
                  <a:lnTo>
                    <a:pt x="66" y="72"/>
                  </a:lnTo>
                  <a:lnTo>
                    <a:pt x="72" y="78"/>
                  </a:lnTo>
                  <a:lnTo>
                    <a:pt x="78" y="78"/>
                  </a:lnTo>
                  <a:lnTo>
                    <a:pt x="78" y="84"/>
                  </a:lnTo>
                  <a:lnTo>
                    <a:pt x="78" y="78"/>
                  </a:lnTo>
                  <a:lnTo>
                    <a:pt x="84" y="72"/>
                  </a:lnTo>
                  <a:lnTo>
                    <a:pt x="78" y="60"/>
                  </a:lnTo>
                  <a:lnTo>
                    <a:pt x="78" y="42"/>
                  </a:lnTo>
                  <a:lnTo>
                    <a:pt x="72" y="36"/>
                  </a:lnTo>
                  <a:lnTo>
                    <a:pt x="72" y="30"/>
                  </a:lnTo>
                  <a:lnTo>
                    <a:pt x="78" y="36"/>
                  </a:lnTo>
                  <a:lnTo>
                    <a:pt x="78" y="42"/>
                  </a:lnTo>
                  <a:lnTo>
                    <a:pt x="84" y="48"/>
                  </a:lnTo>
                  <a:lnTo>
                    <a:pt x="84" y="54"/>
                  </a:lnTo>
                  <a:lnTo>
                    <a:pt x="84" y="60"/>
                  </a:lnTo>
                  <a:lnTo>
                    <a:pt x="84" y="66"/>
                  </a:lnTo>
                  <a:lnTo>
                    <a:pt x="84" y="78"/>
                  </a:lnTo>
                  <a:lnTo>
                    <a:pt x="84" y="84"/>
                  </a:lnTo>
                  <a:lnTo>
                    <a:pt x="84" y="90"/>
                  </a:lnTo>
                  <a:lnTo>
                    <a:pt x="90" y="90"/>
                  </a:lnTo>
                  <a:lnTo>
                    <a:pt x="90" y="96"/>
                  </a:lnTo>
                  <a:lnTo>
                    <a:pt x="96" y="96"/>
                  </a:lnTo>
                  <a:lnTo>
                    <a:pt x="102" y="96"/>
                  </a:lnTo>
                  <a:lnTo>
                    <a:pt x="102" y="102"/>
                  </a:lnTo>
                  <a:lnTo>
                    <a:pt x="108" y="96"/>
                  </a:lnTo>
                  <a:lnTo>
                    <a:pt x="108" y="90"/>
                  </a:lnTo>
                  <a:lnTo>
                    <a:pt x="108" y="78"/>
                  </a:lnTo>
                  <a:lnTo>
                    <a:pt x="108" y="72"/>
                  </a:lnTo>
                  <a:lnTo>
                    <a:pt x="102" y="66"/>
                  </a:lnTo>
                  <a:lnTo>
                    <a:pt x="102" y="54"/>
                  </a:lnTo>
                  <a:lnTo>
                    <a:pt x="102" y="48"/>
                  </a:lnTo>
                  <a:lnTo>
                    <a:pt x="102" y="42"/>
                  </a:lnTo>
                  <a:lnTo>
                    <a:pt x="108" y="42"/>
                  </a:lnTo>
                  <a:lnTo>
                    <a:pt x="108" y="54"/>
                  </a:lnTo>
                  <a:lnTo>
                    <a:pt x="108" y="60"/>
                  </a:lnTo>
                  <a:lnTo>
                    <a:pt x="108" y="78"/>
                  </a:lnTo>
                  <a:lnTo>
                    <a:pt x="114" y="96"/>
                  </a:lnTo>
                  <a:lnTo>
                    <a:pt x="114" y="102"/>
                  </a:lnTo>
                  <a:lnTo>
                    <a:pt x="114" y="108"/>
                  </a:lnTo>
                  <a:lnTo>
                    <a:pt x="120" y="114"/>
                  </a:lnTo>
                  <a:lnTo>
                    <a:pt x="125" y="120"/>
                  </a:lnTo>
                  <a:lnTo>
                    <a:pt x="125" y="126"/>
                  </a:lnTo>
                  <a:lnTo>
                    <a:pt x="131" y="126"/>
                  </a:lnTo>
                  <a:lnTo>
                    <a:pt x="125" y="12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29" name="Freeform 1015"/>
            <p:cNvSpPr>
              <a:spLocks/>
            </p:cNvSpPr>
            <p:nvPr/>
          </p:nvSpPr>
          <p:spPr bwMode="auto">
            <a:xfrm>
              <a:off x="5114" y="1864"/>
              <a:ext cx="95" cy="155"/>
            </a:xfrm>
            <a:custGeom>
              <a:avLst/>
              <a:gdLst>
                <a:gd name="T0" fmla="*/ 41 w 95"/>
                <a:gd name="T1" fmla="*/ 149 h 155"/>
                <a:gd name="T2" fmla="*/ 41 w 95"/>
                <a:gd name="T3" fmla="*/ 137 h 155"/>
                <a:gd name="T4" fmla="*/ 41 w 95"/>
                <a:gd name="T5" fmla="*/ 125 h 155"/>
                <a:gd name="T6" fmla="*/ 35 w 95"/>
                <a:gd name="T7" fmla="*/ 119 h 155"/>
                <a:gd name="T8" fmla="*/ 29 w 95"/>
                <a:gd name="T9" fmla="*/ 113 h 155"/>
                <a:gd name="T10" fmla="*/ 17 w 95"/>
                <a:gd name="T11" fmla="*/ 101 h 155"/>
                <a:gd name="T12" fmla="*/ 11 w 95"/>
                <a:gd name="T13" fmla="*/ 77 h 155"/>
                <a:gd name="T14" fmla="*/ 6 w 95"/>
                <a:gd name="T15" fmla="*/ 65 h 155"/>
                <a:gd name="T16" fmla="*/ 6 w 95"/>
                <a:gd name="T17" fmla="*/ 59 h 155"/>
                <a:gd name="T18" fmla="*/ 6 w 95"/>
                <a:gd name="T19" fmla="*/ 59 h 155"/>
                <a:gd name="T20" fmla="*/ 6 w 95"/>
                <a:gd name="T21" fmla="*/ 65 h 155"/>
                <a:gd name="T22" fmla="*/ 11 w 95"/>
                <a:gd name="T23" fmla="*/ 77 h 155"/>
                <a:gd name="T24" fmla="*/ 17 w 95"/>
                <a:gd name="T25" fmla="*/ 89 h 155"/>
                <a:gd name="T26" fmla="*/ 23 w 95"/>
                <a:gd name="T27" fmla="*/ 101 h 155"/>
                <a:gd name="T28" fmla="*/ 29 w 95"/>
                <a:gd name="T29" fmla="*/ 107 h 155"/>
                <a:gd name="T30" fmla="*/ 35 w 95"/>
                <a:gd name="T31" fmla="*/ 113 h 155"/>
                <a:gd name="T32" fmla="*/ 41 w 95"/>
                <a:gd name="T33" fmla="*/ 107 h 155"/>
                <a:gd name="T34" fmla="*/ 41 w 95"/>
                <a:gd name="T35" fmla="*/ 89 h 155"/>
                <a:gd name="T36" fmla="*/ 41 w 95"/>
                <a:gd name="T37" fmla="*/ 77 h 155"/>
                <a:gd name="T38" fmla="*/ 29 w 95"/>
                <a:gd name="T39" fmla="*/ 65 h 155"/>
                <a:gd name="T40" fmla="*/ 17 w 95"/>
                <a:gd name="T41" fmla="*/ 53 h 155"/>
                <a:gd name="T42" fmla="*/ 11 w 95"/>
                <a:gd name="T43" fmla="*/ 35 h 155"/>
                <a:gd name="T44" fmla="*/ 11 w 95"/>
                <a:gd name="T45" fmla="*/ 23 h 155"/>
                <a:gd name="T46" fmla="*/ 17 w 95"/>
                <a:gd name="T47" fmla="*/ 29 h 155"/>
                <a:gd name="T48" fmla="*/ 23 w 95"/>
                <a:gd name="T49" fmla="*/ 41 h 155"/>
                <a:gd name="T50" fmla="*/ 29 w 95"/>
                <a:gd name="T51" fmla="*/ 53 h 155"/>
                <a:gd name="T52" fmla="*/ 35 w 95"/>
                <a:gd name="T53" fmla="*/ 65 h 155"/>
                <a:gd name="T54" fmla="*/ 41 w 95"/>
                <a:gd name="T55" fmla="*/ 71 h 155"/>
                <a:gd name="T56" fmla="*/ 41 w 95"/>
                <a:gd name="T57" fmla="*/ 59 h 155"/>
                <a:gd name="T58" fmla="*/ 41 w 95"/>
                <a:gd name="T59" fmla="*/ 17 h 155"/>
                <a:gd name="T60" fmla="*/ 41 w 95"/>
                <a:gd name="T61" fmla="*/ 0 h 155"/>
                <a:gd name="T62" fmla="*/ 47 w 95"/>
                <a:gd name="T63" fmla="*/ 0 h 155"/>
                <a:gd name="T64" fmla="*/ 41 w 95"/>
                <a:gd name="T65" fmla="*/ 17 h 155"/>
                <a:gd name="T66" fmla="*/ 47 w 95"/>
                <a:gd name="T67" fmla="*/ 53 h 155"/>
                <a:gd name="T68" fmla="*/ 53 w 95"/>
                <a:gd name="T69" fmla="*/ 65 h 155"/>
                <a:gd name="T70" fmla="*/ 59 w 95"/>
                <a:gd name="T71" fmla="*/ 59 h 155"/>
                <a:gd name="T72" fmla="*/ 71 w 95"/>
                <a:gd name="T73" fmla="*/ 47 h 155"/>
                <a:gd name="T74" fmla="*/ 77 w 95"/>
                <a:gd name="T75" fmla="*/ 35 h 155"/>
                <a:gd name="T76" fmla="*/ 77 w 95"/>
                <a:gd name="T77" fmla="*/ 29 h 155"/>
                <a:gd name="T78" fmla="*/ 83 w 95"/>
                <a:gd name="T79" fmla="*/ 35 h 155"/>
                <a:gd name="T80" fmla="*/ 77 w 95"/>
                <a:gd name="T81" fmla="*/ 41 h 155"/>
                <a:gd name="T82" fmla="*/ 71 w 95"/>
                <a:gd name="T83" fmla="*/ 53 h 155"/>
                <a:gd name="T84" fmla="*/ 65 w 95"/>
                <a:gd name="T85" fmla="*/ 65 h 155"/>
                <a:gd name="T86" fmla="*/ 53 w 95"/>
                <a:gd name="T87" fmla="*/ 77 h 155"/>
                <a:gd name="T88" fmla="*/ 53 w 95"/>
                <a:gd name="T89" fmla="*/ 89 h 155"/>
                <a:gd name="T90" fmla="*/ 47 w 95"/>
                <a:gd name="T91" fmla="*/ 107 h 155"/>
                <a:gd name="T92" fmla="*/ 53 w 95"/>
                <a:gd name="T93" fmla="*/ 113 h 155"/>
                <a:gd name="T94" fmla="*/ 65 w 95"/>
                <a:gd name="T95" fmla="*/ 101 h 155"/>
                <a:gd name="T96" fmla="*/ 77 w 95"/>
                <a:gd name="T97" fmla="*/ 89 h 155"/>
                <a:gd name="T98" fmla="*/ 89 w 95"/>
                <a:gd name="T99" fmla="*/ 77 h 155"/>
                <a:gd name="T100" fmla="*/ 95 w 95"/>
                <a:gd name="T101" fmla="*/ 65 h 155"/>
                <a:gd name="T102" fmla="*/ 95 w 95"/>
                <a:gd name="T103" fmla="*/ 71 h 155"/>
                <a:gd name="T104" fmla="*/ 89 w 95"/>
                <a:gd name="T105" fmla="*/ 77 h 155"/>
                <a:gd name="T106" fmla="*/ 83 w 95"/>
                <a:gd name="T107" fmla="*/ 89 h 155"/>
                <a:gd name="T108" fmla="*/ 71 w 95"/>
                <a:gd name="T109" fmla="*/ 107 h 155"/>
                <a:gd name="T110" fmla="*/ 59 w 95"/>
                <a:gd name="T111" fmla="*/ 119 h 155"/>
                <a:gd name="T112" fmla="*/ 47 w 95"/>
                <a:gd name="T113" fmla="*/ 131 h 155"/>
                <a:gd name="T114" fmla="*/ 47 w 95"/>
                <a:gd name="T115" fmla="*/ 143 h 155"/>
                <a:gd name="T116" fmla="*/ 47 w 95"/>
                <a:gd name="T117" fmla="*/ 149 h 155"/>
                <a:gd name="T118" fmla="*/ 47 w 95"/>
                <a:gd name="T119" fmla="*/ 149 h 1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
                <a:gd name="T181" fmla="*/ 0 h 155"/>
                <a:gd name="T182" fmla="*/ 95 w 95"/>
                <a:gd name="T183" fmla="*/ 155 h 1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 h="155">
                  <a:moveTo>
                    <a:pt x="47" y="155"/>
                  </a:moveTo>
                  <a:lnTo>
                    <a:pt x="41" y="149"/>
                  </a:lnTo>
                  <a:lnTo>
                    <a:pt x="41" y="143"/>
                  </a:lnTo>
                  <a:lnTo>
                    <a:pt x="41" y="137"/>
                  </a:lnTo>
                  <a:lnTo>
                    <a:pt x="41" y="131"/>
                  </a:lnTo>
                  <a:lnTo>
                    <a:pt x="41" y="125"/>
                  </a:lnTo>
                  <a:lnTo>
                    <a:pt x="35" y="119"/>
                  </a:lnTo>
                  <a:lnTo>
                    <a:pt x="29" y="119"/>
                  </a:lnTo>
                  <a:lnTo>
                    <a:pt x="29" y="113"/>
                  </a:lnTo>
                  <a:lnTo>
                    <a:pt x="23" y="107"/>
                  </a:lnTo>
                  <a:lnTo>
                    <a:pt x="17" y="101"/>
                  </a:lnTo>
                  <a:lnTo>
                    <a:pt x="17" y="89"/>
                  </a:lnTo>
                  <a:lnTo>
                    <a:pt x="11" y="77"/>
                  </a:lnTo>
                  <a:lnTo>
                    <a:pt x="6" y="71"/>
                  </a:lnTo>
                  <a:lnTo>
                    <a:pt x="6" y="65"/>
                  </a:lnTo>
                  <a:lnTo>
                    <a:pt x="0" y="59"/>
                  </a:lnTo>
                  <a:lnTo>
                    <a:pt x="6" y="59"/>
                  </a:lnTo>
                  <a:lnTo>
                    <a:pt x="6" y="65"/>
                  </a:lnTo>
                  <a:lnTo>
                    <a:pt x="11" y="71"/>
                  </a:lnTo>
                  <a:lnTo>
                    <a:pt x="11" y="77"/>
                  </a:lnTo>
                  <a:lnTo>
                    <a:pt x="17" y="83"/>
                  </a:lnTo>
                  <a:lnTo>
                    <a:pt x="17" y="89"/>
                  </a:lnTo>
                  <a:lnTo>
                    <a:pt x="23" y="95"/>
                  </a:lnTo>
                  <a:lnTo>
                    <a:pt x="23" y="101"/>
                  </a:lnTo>
                  <a:lnTo>
                    <a:pt x="29" y="107"/>
                  </a:lnTo>
                  <a:lnTo>
                    <a:pt x="35" y="113"/>
                  </a:lnTo>
                  <a:lnTo>
                    <a:pt x="41" y="113"/>
                  </a:lnTo>
                  <a:lnTo>
                    <a:pt x="41" y="107"/>
                  </a:lnTo>
                  <a:lnTo>
                    <a:pt x="41" y="95"/>
                  </a:lnTo>
                  <a:lnTo>
                    <a:pt x="41" y="89"/>
                  </a:lnTo>
                  <a:lnTo>
                    <a:pt x="41" y="83"/>
                  </a:lnTo>
                  <a:lnTo>
                    <a:pt x="41" y="77"/>
                  </a:lnTo>
                  <a:lnTo>
                    <a:pt x="35" y="77"/>
                  </a:lnTo>
                  <a:lnTo>
                    <a:pt x="29" y="65"/>
                  </a:lnTo>
                  <a:lnTo>
                    <a:pt x="23" y="59"/>
                  </a:lnTo>
                  <a:lnTo>
                    <a:pt x="17" y="53"/>
                  </a:lnTo>
                  <a:lnTo>
                    <a:pt x="17" y="41"/>
                  </a:lnTo>
                  <a:lnTo>
                    <a:pt x="11" y="35"/>
                  </a:lnTo>
                  <a:lnTo>
                    <a:pt x="11" y="23"/>
                  </a:lnTo>
                  <a:lnTo>
                    <a:pt x="17" y="29"/>
                  </a:lnTo>
                  <a:lnTo>
                    <a:pt x="17" y="35"/>
                  </a:lnTo>
                  <a:lnTo>
                    <a:pt x="23" y="41"/>
                  </a:lnTo>
                  <a:lnTo>
                    <a:pt x="23" y="47"/>
                  </a:lnTo>
                  <a:lnTo>
                    <a:pt x="29" y="53"/>
                  </a:lnTo>
                  <a:lnTo>
                    <a:pt x="29" y="59"/>
                  </a:lnTo>
                  <a:lnTo>
                    <a:pt x="35" y="65"/>
                  </a:lnTo>
                  <a:lnTo>
                    <a:pt x="41" y="71"/>
                  </a:lnTo>
                  <a:lnTo>
                    <a:pt x="41" y="59"/>
                  </a:lnTo>
                  <a:lnTo>
                    <a:pt x="35" y="35"/>
                  </a:lnTo>
                  <a:lnTo>
                    <a:pt x="41" y="17"/>
                  </a:lnTo>
                  <a:lnTo>
                    <a:pt x="41" y="0"/>
                  </a:lnTo>
                  <a:lnTo>
                    <a:pt x="47" y="0"/>
                  </a:lnTo>
                  <a:lnTo>
                    <a:pt x="41" y="6"/>
                  </a:lnTo>
                  <a:lnTo>
                    <a:pt x="41" y="17"/>
                  </a:lnTo>
                  <a:lnTo>
                    <a:pt x="47" y="35"/>
                  </a:lnTo>
                  <a:lnTo>
                    <a:pt x="47" y="53"/>
                  </a:lnTo>
                  <a:lnTo>
                    <a:pt x="47" y="65"/>
                  </a:lnTo>
                  <a:lnTo>
                    <a:pt x="53" y="65"/>
                  </a:lnTo>
                  <a:lnTo>
                    <a:pt x="59" y="59"/>
                  </a:lnTo>
                  <a:lnTo>
                    <a:pt x="65" y="53"/>
                  </a:lnTo>
                  <a:lnTo>
                    <a:pt x="71" y="47"/>
                  </a:lnTo>
                  <a:lnTo>
                    <a:pt x="71" y="41"/>
                  </a:lnTo>
                  <a:lnTo>
                    <a:pt x="77" y="35"/>
                  </a:lnTo>
                  <a:lnTo>
                    <a:pt x="77" y="29"/>
                  </a:lnTo>
                  <a:lnTo>
                    <a:pt x="83" y="29"/>
                  </a:lnTo>
                  <a:lnTo>
                    <a:pt x="83" y="35"/>
                  </a:lnTo>
                  <a:lnTo>
                    <a:pt x="77" y="41"/>
                  </a:lnTo>
                  <a:lnTo>
                    <a:pt x="77" y="47"/>
                  </a:lnTo>
                  <a:lnTo>
                    <a:pt x="71" y="53"/>
                  </a:lnTo>
                  <a:lnTo>
                    <a:pt x="65" y="59"/>
                  </a:lnTo>
                  <a:lnTo>
                    <a:pt x="65" y="65"/>
                  </a:lnTo>
                  <a:lnTo>
                    <a:pt x="59" y="71"/>
                  </a:lnTo>
                  <a:lnTo>
                    <a:pt x="53" y="77"/>
                  </a:lnTo>
                  <a:lnTo>
                    <a:pt x="53" y="89"/>
                  </a:lnTo>
                  <a:lnTo>
                    <a:pt x="47" y="95"/>
                  </a:lnTo>
                  <a:lnTo>
                    <a:pt x="47" y="107"/>
                  </a:lnTo>
                  <a:lnTo>
                    <a:pt x="47" y="113"/>
                  </a:lnTo>
                  <a:lnTo>
                    <a:pt x="53" y="113"/>
                  </a:lnTo>
                  <a:lnTo>
                    <a:pt x="59" y="107"/>
                  </a:lnTo>
                  <a:lnTo>
                    <a:pt x="65" y="101"/>
                  </a:lnTo>
                  <a:lnTo>
                    <a:pt x="71" y="95"/>
                  </a:lnTo>
                  <a:lnTo>
                    <a:pt x="77" y="89"/>
                  </a:lnTo>
                  <a:lnTo>
                    <a:pt x="83" y="83"/>
                  </a:lnTo>
                  <a:lnTo>
                    <a:pt x="89" y="77"/>
                  </a:lnTo>
                  <a:lnTo>
                    <a:pt x="89" y="71"/>
                  </a:lnTo>
                  <a:lnTo>
                    <a:pt x="95" y="65"/>
                  </a:lnTo>
                  <a:lnTo>
                    <a:pt x="95" y="71"/>
                  </a:lnTo>
                  <a:lnTo>
                    <a:pt x="89" y="77"/>
                  </a:lnTo>
                  <a:lnTo>
                    <a:pt x="89" y="83"/>
                  </a:lnTo>
                  <a:lnTo>
                    <a:pt x="83" y="89"/>
                  </a:lnTo>
                  <a:lnTo>
                    <a:pt x="77" y="101"/>
                  </a:lnTo>
                  <a:lnTo>
                    <a:pt x="71" y="107"/>
                  </a:lnTo>
                  <a:lnTo>
                    <a:pt x="65" y="113"/>
                  </a:lnTo>
                  <a:lnTo>
                    <a:pt x="59" y="119"/>
                  </a:lnTo>
                  <a:lnTo>
                    <a:pt x="53" y="125"/>
                  </a:lnTo>
                  <a:lnTo>
                    <a:pt x="47" y="131"/>
                  </a:lnTo>
                  <a:lnTo>
                    <a:pt x="47" y="137"/>
                  </a:lnTo>
                  <a:lnTo>
                    <a:pt x="47" y="143"/>
                  </a:lnTo>
                  <a:lnTo>
                    <a:pt x="47" y="149"/>
                  </a:lnTo>
                  <a:lnTo>
                    <a:pt x="47" y="15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30" name="Freeform 1016"/>
            <p:cNvSpPr>
              <a:spLocks/>
            </p:cNvSpPr>
            <p:nvPr/>
          </p:nvSpPr>
          <p:spPr bwMode="auto">
            <a:xfrm>
              <a:off x="4976" y="2049"/>
              <a:ext cx="126" cy="149"/>
            </a:xfrm>
            <a:custGeom>
              <a:avLst/>
              <a:gdLst>
                <a:gd name="T0" fmla="*/ 126 w 126"/>
                <a:gd name="T1" fmla="*/ 6 h 149"/>
                <a:gd name="T2" fmla="*/ 120 w 126"/>
                <a:gd name="T3" fmla="*/ 12 h 149"/>
                <a:gd name="T4" fmla="*/ 114 w 126"/>
                <a:gd name="T5" fmla="*/ 24 h 149"/>
                <a:gd name="T6" fmla="*/ 108 w 126"/>
                <a:gd name="T7" fmla="*/ 36 h 149"/>
                <a:gd name="T8" fmla="*/ 102 w 126"/>
                <a:gd name="T9" fmla="*/ 42 h 149"/>
                <a:gd name="T10" fmla="*/ 102 w 126"/>
                <a:gd name="T11" fmla="*/ 48 h 149"/>
                <a:gd name="T12" fmla="*/ 96 w 126"/>
                <a:gd name="T13" fmla="*/ 60 h 149"/>
                <a:gd name="T14" fmla="*/ 90 w 126"/>
                <a:gd name="T15" fmla="*/ 66 h 149"/>
                <a:gd name="T16" fmla="*/ 90 w 126"/>
                <a:gd name="T17" fmla="*/ 72 h 149"/>
                <a:gd name="T18" fmla="*/ 96 w 126"/>
                <a:gd name="T19" fmla="*/ 84 h 149"/>
                <a:gd name="T20" fmla="*/ 96 w 126"/>
                <a:gd name="T21" fmla="*/ 90 h 149"/>
                <a:gd name="T22" fmla="*/ 96 w 126"/>
                <a:gd name="T23" fmla="*/ 90 h 149"/>
                <a:gd name="T24" fmla="*/ 90 w 126"/>
                <a:gd name="T25" fmla="*/ 84 h 149"/>
                <a:gd name="T26" fmla="*/ 84 w 126"/>
                <a:gd name="T27" fmla="*/ 78 h 149"/>
                <a:gd name="T28" fmla="*/ 78 w 126"/>
                <a:gd name="T29" fmla="*/ 84 h 149"/>
                <a:gd name="T30" fmla="*/ 66 w 126"/>
                <a:gd name="T31" fmla="*/ 90 h 149"/>
                <a:gd name="T32" fmla="*/ 60 w 126"/>
                <a:gd name="T33" fmla="*/ 102 h 149"/>
                <a:gd name="T34" fmla="*/ 54 w 126"/>
                <a:gd name="T35" fmla="*/ 108 h 149"/>
                <a:gd name="T36" fmla="*/ 48 w 126"/>
                <a:gd name="T37" fmla="*/ 113 h 149"/>
                <a:gd name="T38" fmla="*/ 54 w 126"/>
                <a:gd name="T39" fmla="*/ 131 h 149"/>
                <a:gd name="T40" fmla="*/ 60 w 126"/>
                <a:gd name="T41" fmla="*/ 143 h 149"/>
                <a:gd name="T42" fmla="*/ 60 w 126"/>
                <a:gd name="T43" fmla="*/ 149 h 149"/>
                <a:gd name="T44" fmla="*/ 54 w 126"/>
                <a:gd name="T45" fmla="*/ 137 h 149"/>
                <a:gd name="T46" fmla="*/ 48 w 126"/>
                <a:gd name="T47" fmla="*/ 119 h 149"/>
                <a:gd name="T48" fmla="*/ 42 w 126"/>
                <a:gd name="T49" fmla="*/ 119 h 149"/>
                <a:gd name="T50" fmla="*/ 36 w 126"/>
                <a:gd name="T51" fmla="*/ 131 h 149"/>
                <a:gd name="T52" fmla="*/ 30 w 126"/>
                <a:gd name="T53" fmla="*/ 137 h 149"/>
                <a:gd name="T54" fmla="*/ 24 w 126"/>
                <a:gd name="T55" fmla="*/ 149 h 149"/>
                <a:gd name="T56" fmla="*/ 12 w 126"/>
                <a:gd name="T57" fmla="*/ 149 h 149"/>
                <a:gd name="T58" fmla="*/ 18 w 126"/>
                <a:gd name="T59" fmla="*/ 149 h 149"/>
                <a:gd name="T60" fmla="*/ 18 w 126"/>
                <a:gd name="T61" fmla="*/ 143 h 149"/>
                <a:gd name="T62" fmla="*/ 24 w 126"/>
                <a:gd name="T63" fmla="*/ 131 h 149"/>
                <a:gd name="T64" fmla="*/ 36 w 126"/>
                <a:gd name="T65" fmla="*/ 119 h 149"/>
                <a:gd name="T66" fmla="*/ 42 w 126"/>
                <a:gd name="T67" fmla="*/ 108 h 149"/>
                <a:gd name="T68" fmla="*/ 36 w 126"/>
                <a:gd name="T69" fmla="*/ 108 h 149"/>
                <a:gd name="T70" fmla="*/ 24 w 126"/>
                <a:gd name="T71" fmla="*/ 113 h 149"/>
                <a:gd name="T72" fmla="*/ 18 w 126"/>
                <a:gd name="T73" fmla="*/ 113 h 149"/>
                <a:gd name="T74" fmla="*/ 12 w 126"/>
                <a:gd name="T75" fmla="*/ 113 h 149"/>
                <a:gd name="T76" fmla="*/ 6 w 126"/>
                <a:gd name="T77" fmla="*/ 119 h 149"/>
                <a:gd name="T78" fmla="*/ 0 w 126"/>
                <a:gd name="T79" fmla="*/ 119 h 149"/>
                <a:gd name="T80" fmla="*/ 6 w 126"/>
                <a:gd name="T81" fmla="*/ 113 h 149"/>
                <a:gd name="T82" fmla="*/ 18 w 126"/>
                <a:gd name="T83" fmla="*/ 108 h 149"/>
                <a:gd name="T84" fmla="*/ 30 w 126"/>
                <a:gd name="T85" fmla="*/ 102 h 149"/>
                <a:gd name="T86" fmla="*/ 42 w 126"/>
                <a:gd name="T87" fmla="*/ 102 h 149"/>
                <a:gd name="T88" fmla="*/ 48 w 126"/>
                <a:gd name="T89" fmla="*/ 102 h 149"/>
                <a:gd name="T90" fmla="*/ 54 w 126"/>
                <a:gd name="T91" fmla="*/ 96 h 149"/>
                <a:gd name="T92" fmla="*/ 60 w 126"/>
                <a:gd name="T93" fmla="*/ 90 h 149"/>
                <a:gd name="T94" fmla="*/ 66 w 126"/>
                <a:gd name="T95" fmla="*/ 84 h 149"/>
                <a:gd name="T96" fmla="*/ 66 w 126"/>
                <a:gd name="T97" fmla="*/ 78 h 149"/>
                <a:gd name="T98" fmla="*/ 60 w 126"/>
                <a:gd name="T99" fmla="*/ 78 h 149"/>
                <a:gd name="T100" fmla="*/ 60 w 126"/>
                <a:gd name="T101" fmla="*/ 78 h 149"/>
                <a:gd name="T102" fmla="*/ 66 w 126"/>
                <a:gd name="T103" fmla="*/ 72 h 149"/>
                <a:gd name="T104" fmla="*/ 72 w 126"/>
                <a:gd name="T105" fmla="*/ 72 h 149"/>
                <a:gd name="T106" fmla="*/ 72 w 126"/>
                <a:gd name="T107" fmla="*/ 72 h 149"/>
                <a:gd name="T108" fmla="*/ 78 w 126"/>
                <a:gd name="T109" fmla="*/ 66 h 149"/>
                <a:gd name="T110" fmla="*/ 84 w 126"/>
                <a:gd name="T111" fmla="*/ 54 h 149"/>
                <a:gd name="T112" fmla="*/ 96 w 126"/>
                <a:gd name="T113" fmla="*/ 36 h 149"/>
                <a:gd name="T114" fmla="*/ 102 w 126"/>
                <a:gd name="T115" fmla="*/ 24 h 149"/>
                <a:gd name="T116" fmla="*/ 108 w 126"/>
                <a:gd name="T117" fmla="*/ 12 h 149"/>
                <a:gd name="T118" fmla="*/ 108 w 126"/>
                <a:gd name="T119" fmla="*/ 6 h 149"/>
                <a:gd name="T120" fmla="*/ 114 w 126"/>
                <a:gd name="T121" fmla="*/ 6 h 149"/>
                <a:gd name="T122" fmla="*/ 126 w 126"/>
                <a:gd name="T123" fmla="*/ 0 h 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
                <a:gd name="T187" fmla="*/ 0 h 149"/>
                <a:gd name="T188" fmla="*/ 126 w 126"/>
                <a:gd name="T189" fmla="*/ 149 h 1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 h="149">
                  <a:moveTo>
                    <a:pt x="126" y="0"/>
                  </a:moveTo>
                  <a:lnTo>
                    <a:pt x="126" y="6"/>
                  </a:lnTo>
                  <a:lnTo>
                    <a:pt x="120" y="6"/>
                  </a:lnTo>
                  <a:lnTo>
                    <a:pt x="120" y="12"/>
                  </a:lnTo>
                  <a:lnTo>
                    <a:pt x="114" y="18"/>
                  </a:lnTo>
                  <a:lnTo>
                    <a:pt x="114" y="24"/>
                  </a:lnTo>
                  <a:lnTo>
                    <a:pt x="108" y="30"/>
                  </a:lnTo>
                  <a:lnTo>
                    <a:pt x="108" y="36"/>
                  </a:lnTo>
                  <a:lnTo>
                    <a:pt x="102" y="42"/>
                  </a:lnTo>
                  <a:lnTo>
                    <a:pt x="102" y="48"/>
                  </a:lnTo>
                  <a:lnTo>
                    <a:pt x="96" y="54"/>
                  </a:lnTo>
                  <a:lnTo>
                    <a:pt x="96" y="60"/>
                  </a:lnTo>
                  <a:lnTo>
                    <a:pt x="90" y="66"/>
                  </a:lnTo>
                  <a:lnTo>
                    <a:pt x="90" y="72"/>
                  </a:lnTo>
                  <a:lnTo>
                    <a:pt x="96" y="78"/>
                  </a:lnTo>
                  <a:lnTo>
                    <a:pt x="96" y="84"/>
                  </a:lnTo>
                  <a:lnTo>
                    <a:pt x="96" y="90"/>
                  </a:lnTo>
                  <a:lnTo>
                    <a:pt x="96" y="84"/>
                  </a:lnTo>
                  <a:lnTo>
                    <a:pt x="90" y="84"/>
                  </a:lnTo>
                  <a:lnTo>
                    <a:pt x="90" y="78"/>
                  </a:lnTo>
                  <a:lnTo>
                    <a:pt x="84" y="78"/>
                  </a:lnTo>
                  <a:lnTo>
                    <a:pt x="78" y="84"/>
                  </a:lnTo>
                  <a:lnTo>
                    <a:pt x="72" y="84"/>
                  </a:lnTo>
                  <a:lnTo>
                    <a:pt x="66" y="90"/>
                  </a:lnTo>
                  <a:lnTo>
                    <a:pt x="66" y="96"/>
                  </a:lnTo>
                  <a:lnTo>
                    <a:pt x="60" y="102"/>
                  </a:lnTo>
                  <a:lnTo>
                    <a:pt x="54" y="102"/>
                  </a:lnTo>
                  <a:lnTo>
                    <a:pt x="54" y="108"/>
                  </a:lnTo>
                  <a:lnTo>
                    <a:pt x="48" y="108"/>
                  </a:lnTo>
                  <a:lnTo>
                    <a:pt x="48" y="113"/>
                  </a:lnTo>
                  <a:lnTo>
                    <a:pt x="48" y="125"/>
                  </a:lnTo>
                  <a:lnTo>
                    <a:pt x="54" y="131"/>
                  </a:lnTo>
                  <a:lnTo>
                    <a:pt x="54" y="143"/>
                  </a:lnTo>
                  <a:lnTo>
                    <a:pt x="60" y="143"/>
                  </a:lnTo>
                  <a:lnTo>
                    <a:pt x="60" y="149"/>
                  </a:lnTo>
                  <a:lnTo>
                    <a:pt x="54" y="143"/>
                  </a:lnTo>
                  <a:lnTo>
                    <a:pt x="54" y="137"/>
                  </a:lnTo>
                  <a:lnTo>
                    <a:pt x="48" y="131"/>
                  </a:lnTo>
                  <a:lnTo>
                    <a:pt x="48" y="119"/>
                  </a:lnTo>
                  <a:lnTo>
                    <a:pt x="48" y="113"/>
                  </a:lnTo>
                  <a:lnTo>
                    <a:pt x="42" y="119"/>
                  </a:lnTo>
                  <a:lnTo>
                    <a:pt x="42" y="125"/>
                  </a:lnTo>
                  <a:lnTo>
                    <a:pt x="36" y="131"/>
                  </a:lnTo>
                  <a:lnTo>
                    <a:pt x="30" y="131"/>
                  </a:lnTo>
                  <a:lnTo>
                    <a:pt x="30" y="137"/>
                  </a:lnTo>
                  <a:lnTo>
                    <a:pt x="24" y="143"/>
                  </a:lnTo>
                  <a:lnTo>
                    <a:pt x="24" y="149"/>
                  </a:lnTo>
                  <a:lnTo>
                    <a:pt x="18" y="149"/>
                  </a:lnTo>
                  <a:lnTo>
                    <a:pt x="12" y="149"/>
                  </a:lnTo>
                  <a:lnTo>
                    <a:pt x="18" y="149"/>
                  </a:lnTo>
                  <a:lnTo>
                    <a:pt x="18" y="143"/>
                  </a:lnTo>
                  <a:lnTo>
                    <a:pt x="24" y="137"/>
                  </a:lnTo>
                  <a:lnTo>
                    <a:pt x="24" y="131"/>
                  </a:lnTo>
                  <a:lnTo>
                    <a:pt x="30" y="125"/>
                  </a:lnTo>
                  <a:lnTo>
                    <a:pt x="36" y="119"/>
                  </a:lnTo>
                  <a:lnTo>
                    <a:pt x="36" y="113"/>
                  </a:lnTo>
                  <a:lnTo>
                    <a:pt x="42" y="108"/>
                  </a:lnTo>
                  <a:lnTo>
                    <a:pt x="36" y="108"/>
                  </a:lnTo>
                  <a:lnTo>
                    <a:pt x="30" y="108"/>
                  </a:lnTo>
                  <a:lnTo>
                    <a:pt x="24" y="113"/>
                  </a:lnTo>
                  <a:lnTo>
                    <a:pt x="18" y="113"/>
                  </a:lnTo>
                  <a:lnTo>
                    <a:pt x="12" y="113"/>
                  </a:lnTo>
                  <a:lnTo>
                    <a:pt x="6" y="119"/>
                  </a:lnTo>
                  <a:lnTo>
                    <a:pt x="0" y="119"/>
                  </a:lnTo>
                  <a:lnTo>
                    <a:pt x="0" y="113"/>
                  </a:lnTo>
                  <a:lnTo>
                    <a:pt x="6" y="113"/>
                  </a:lnTo>
                  <a:lnTo>
                    <a:pt x="12" y="113"/>
                  </a:lnTo>
                  <a:lnTo>
                    <a:pt x="18" y="108"/>
                  </a:lnTo>
                  <a:lnTo>
                    <a:pt x="24" y="108"/>
                  </a:lnTo>
                  <a:lnTo>
                    <a:pt x="30" y="102"/>
                  </a:lnTo>
                  <a:lnTo>
                    <a:pt x="36" y="102"/>
                  </a:lnTo>
                  <a:lnTo>
                    <a:pt x="42" y="102"/>
                  </a:lnTo>
                  <a:lnTo>
                    <a:pt x="48" y="102"/>
                  </a:lnTo>
                  <a:lnTo>
                    <a:pt x="54" y="96"/>
                  </a:lnTo>
                  <a:lnTo>
                    <a:pt x="60" y="90"/>
                  </a:lnTo>
                  <a:lnTo>
                    <a:pt x="66" y="84"/>
                  </a:lnTo>
                  <a:lnTo>
                    <a:pt x="66" y="78"/>
                  </a:lnTo>
                  <a:lnTo>
                    <a:pt x="60" y="78"/>
                  </a:lnTo>
                  <a:lnTo>
                    <a:pt x="66" y="72"/>
                  </a:lnTo>
                  <a:lnTo>
                    <a:pt x="72" y="72"/>
                  </a:lnTo>
                  <a:lnTo>
                    <a:pt x="78" y="66"/>
                  </a:lnTo>
                  <a:lnTo>
                    <a:pt x="78" y="60"/>
                  </a:lnTo>
                  <a:lnTo>
                    <a:pt x="84" y="54"/>
                  </a:lnTo>
                  <a:lnTo>
                    <a:pt x="90" y="48"/>
                  </a:lnTo>
                  <a:lnTo>
                    <a:pt x="96" y="36"/>
                  </a:lnTo>
                  <a:lnTo>
                    <a:pt x="102" y="30"/>
                  </a:lnTo>
                  <a:lnTo>
                    <a:pt x="102" y="24"/>
                  </a:lnTo>
                  <a:lnTo>
                    <a:pt x="102" y="18"/>
                  </a:lnTo>
                  <a:lnTo>
                    <a:pt x="108" y="12"/>
                  </a:lnTo>
                  <a:lnTo>
                    <a:pt x="108" y="6"/>
                  </a:lnTo>
                  <a:lnTo>
                    <a:pt x="114" y="6"/>
                  </a:lnTo>
                  <a:lnTo>
                    <a:pt x="120" y="0"/>
                  </a:lnTo>
                  <a:lnTo>
                    <a:pt x="126"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31" name="Freeform 1017"/>
            <p:cNvSpPr>
              <a:spLocks/>
            </p:cNvSpPr>
            <p:nvPr/>
          </p:nvSpPr>
          <p:spPr bwMode="auto">
            <a:xfrm>
              <a:off x="5209" y="1846"/>
              <a:ext cx="72" cy="119"/>
            </a:xfrm>
            <a:custGeom>
              <a:avLst/>
              <a:gdLst>
                <a:gd name="T0" fmla="*/ 18 w 72"/>
                <a:gd name="T1" fmla="*/ 113 h 119"/>
                <a:gd name="T2" fmla="*/ 30 w 72"/>
                <a:gd name="T3" fmla="*/ 101 h 119"/>
                <a:gd name="T4" fmla="*/ 36 w 72"/>
                <a:gd name="T5" fmla="*/ 95 h 119"/>
                <a:gd name="T6" fmla="*/ 48 w 72"/>
                <a:gd name="T7" fmla="*/ 95 h 119"/>
                <a:gd name="T8" fmla="*/ 60 w 72"/>
                <a:gd name="T9" fmla="*/ 89 h 119"/>
                <a:gd name="T10" fmla="*/ 66 w 72"/>
                <a:gd name="T11" fmla="*/ 83 h 119"/>
                <a:gd name="T12" fmla="*/ 72 w 72"/>
                <a:gd name="T13" fmla="*/ 83 h 119"/>
                <a:gd name="T14" fmla="*/ 72 w 72"/>
                <a:gd name="T15" fmla="*/ 77 h 119"/>
                <a:gd name="T16" fmla="*/ 66 w 72"/>
                <a:gd name="T17" fmla="*/ 83 h 119"/>
                <a:gd name="T18" fmla="*/ 60 w 72"/>
                <a:gd name="T19" fmla="*/ 83 h 119"/>
                <a:gd name="T20" fmla="*/ 48 w 72"/>
                <a:gd name="T21" fmla="*/ 89 h 119"/>
                <a:gd name="T22" fmla="*/ 36 w 72"/>
                <a:gd name="T23" fmla="*/ 95 h 119"/>
                <a:gd name="T24" fmla="*/ 36 w 72"/>
                <a:gd name="T25" fmla="*/ 89 h 119"/>
                <a:gd name="T26" fmla="*/ 42 w 72"/>
                <a:gd name="T27" fmla="*/ 71 h 119"/>
                <a:gd name="T28" fmla="*/ 48 w 72"/>
                <a:gd name="T29" fmla="*/ 65 h 119"/>
                <a:gd name="T30" fmla="*/ 54 w 72"/>
                <a:gd name="T31" fmla="*/ 59 h 119"/>
                <a:gd name="T32" fmla="*/ 66 w 72"/>
                <a:gd name="T33" fmla="*/ 47 h 119"/>
                <a:gd name="T34" fmla="*/ 72 w 72"/>
                <a:gd name="T35" fmla="*/ 41 h 119"/>
                <a:gd name="T36" fmla="*/ 72 w 72"/>
                <a:gd name="T37" fmla="*/ 35 h 119"/>
                <a:gd name="T38" fmla="*/ 72 w 72"/>
                <a:gd name="T39" fmla="*/ 35 h 119"/>
                <a:gd name="T40" fmla="*/ 66 w 72"/>
                <a:gd name="T41" fmla="*/ 41 h 119"/>
                <a:gd name="T42" fmla="*/ 60 w 72"/>
                <a:gd name="T43" fmla="*/ 47 h 119"/>
                <a:gd name="T44" fmla="*/ 54 w 72"/>
                <a:gd name="T45" fmla="*/ 53 h 119"/>
                <a:gd name="T46" fmla="*/ 48 w 72"/>
                <a:gd name="T47" fmla="*/ 59 h 119"/>
                <a:gd name="T48" fmla="*/ 42 w 72"/>
                <a:gd name="T49" fmla="*/ 47 h 119"/>
                <a:gd name="T50" fmla="*/ 48 w 72"/>
                <a:gd name="T51" fmla="*/ 12 h 119"/>
                <a:gd name="T52" fmla="*/ 42 w 72"/>
                <a:gd name="T53" fmla="*/ 0 h 119"/>
                <a:gd name="T54" fmla="*/ 42 w 72"/>
                <a:gd name="T55" fmla="*/ 0 h 119"/>
                <a:gd name="T56" fmla="*/ 42 w 72"/>
                <a:gd name="T57" fmla="*/ 18 h 119"/>
                <a:gd name="T58" fmla="*/ 36 w 72"/>
                <a:gd name="T59" fmla="*/ 53 h 119"/>
                <a:gd name="T60" fmla="*/ 36 w 72"/>
                <a:gd name="T61" fmla="*/ 65 h 119"/>
                <a:gd name="T62" fmla="*/ 36 w 72"/>
                <a:gd name="T63" fmla="*/ 59 h 119"/>
                <a:gd name="T64" fmla="*/ 30 w 72"/>
                <a:gd name="T65" fmla="*/ 53 h 119"/>
                <a:gd name="T66" fmla="*/ 30 w 72"/>
                <a:gd name="T67" fmla="*/ 47 h 119"/>
                <a:gd name="T68" fmla="*/ 18 w 72"/>
                <a:gd name="T69" fmla="*/ 35 h 119"/>
                <a:gd name="T70" fmla="*/ 12 w 72"/>
                <a:gd name="T71" fmla="*/ 29 h 119"/>
                <a:gd name="T72" fmla="*/ 6 w 72"/>
                <a:gd name="T73" fmla="*/ 29 h 119"/>
                <a:gd name="T74" fmla="*/ 12 w 72"/>
                <a:gd name="T75" fmla="*/ 35 h 119"/>
                <a:gd name="T76" fmla="*/ 18 w 72"/>
                <a:gd name="T77" fmla="*/ 41 h 119"/>
                <a:gd name="T78" fmla="*/ 30 w 72"/>
                <a:gd name="T79" fmla="*/ 59 h 119"/>
                <a:gd name="T80" fmla="*/ 30 w 72"/>
                <a:gd name="T81" fmla="*/ 71 h 119"/>
                <a:gd name="T82" fmla="*/ 30 w 72"/>
                <a:gd name="T83" fmla="*/ 89 h 119"/>
                <a:gd name="T84" fmla="*/ 24 w 72"/>
                <a:gd name="T85" fmla="*/ 89 h 119"/>
                <a:gd name="T86" fmla="*/ 24 w 72"/>
                <a:gd name="T87" fmla="*/ 89 h 119"/>
                <a:gd name="T88" fmla="*/ 18 w 72"/>
                <a:gd name="T89" fmla="*/ 83 h 119"/>
                <a:gd name="T90" fmla="*/ 12 w 72"/>
                <a:gd name="T91" fmla="*/ 77 h 119"/>
                <a:gd name="T92" fmla="*/ 6 w 72"/>
                <a:gd name="T93" fmla="*/ 71 h 119"/>
                <a:gd name="T94" fmla="*/ 0 w 72"/>
                <a:gd name="T95" fmla="*/ 65 h 119"/>
                <a:gd name="T96" fmla="*/ 0 w 72"/>
                <a:gd name="T97" fmla="*/ 65 h 119"/>
                <a:gd name="T98" fmla="*/ 6 w 72"/>
                <a:gd name="T99" fmla="*/ 71 h 119"/>
                <a:gd name="T100" fmla="*/ 12 w 72"/>
                <a:gd name="T101" fmla="*/ 83 h 119"/>
                <a:gd name="T102" fmla="*/ 18 w 72"/>
                <a:gd name="T103" fmla="*/ 89 h 119"/>
                <a:gd name="T104" fmla="*/ 18 w 72"/>
                <a:gd name="T105" fmla="*/ 95 h 119"/>
                <a:gd name="T106" fmla="*/ 18 w 72"/>
                <a:gd name="T107" fmla="*/ 107 h 119"/>
                <a:gd name="T108" fmla="*/ 12 w 72"/>
                <a:gd name="T109" fmla="*/ 119 h 119"/>
                <a:gd name="T110" fmla="*/ 12 w 72"/>
                <a:gd name="T111" fmla="*/ 119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
                <a:gd name="T169" fmla="*/ 0 h 119"/>
                <a:gd name="T170" fmla="*/ 72 w 72"/>
                <a:gd name="T171" fmla="*/ 119 h 1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 h="119">
                  <a:moveTo>
                    <a:pt x="18" y="119"/>
                  </a:moveTo>
                  <a:lnTo>
                    <a:pt x="18" y="113"/>
                  </a:lnTo>
                  <a:lnTo>
                    <a:pt x="24" y="107"/>
                  </a:lnTo>
                  <a:lnTo>
                    <a:pt x="30" y="101"/>
                  </a:lnTo>
                  <a:lnTo>
                    <a:pt x="30" y="95"/>
                  </a:lnTo>
                  <a:lnTo>
                    <a:pt x="36" y="95"/>
                  </a:lnTo>
                  <a:lnTo>
                    <a:pt x="42" y="95"/>
                  </a:lnTo>
                  <a:lnTo>
                    <a:pt x="48" y="95"/>
                  </a:lnTo>
                  <a:lnTo>
                    <a:pt x="54" y="95"/>
                  </a:lnTo>
                  <a:lnTo>
                    <a:pt x="60" y="89"/>
                  </a:lnTo>
                  <a:lnTo>
                    <a:pt x="66" y="89"/>
                  </a:lnTo>
                  <a:lnTo>
                    <a:pt x="66" y="83"/>
                  </a:lnTo>
                  <a:lnTo>
                    <a:pt x="72" y="83"/>
                  </a:lnTo>
                  <a:lnTo>
                    <a:pt x="72" y="77"/>
                  </a:lnTo>
                  <a:lnTo>
                    <a:pt x="66" y="83"/>
                  </a:lnTo>
                  <a:lnTo>
                    <a:pt x="60" y="83"/>
                  </a:lnTo>
                  <a:lnTo>
                    <a:pt x="54" y="89"/>
                  </a:lnTo>
                  <a:lnTo>
                    <a:pt x="48" y="89"/>
                  </a:lnTo>
                  <a:lnTo>
                    <a:pt x="42" y="89"/>
                  </a:lnTo>
                  <a:lnTo>
                    <a:pt x="36" y="95"/>
                  </a:lnTo>
                  <a:lnTo>
                    <a:pt x="36" y="89"/>
                  </a:lnTo>
                  <a:lnTo>
                    <a:pt x="36" y="77"/>
                  </a:lnTo>
                  <a:lnTo>
                    <a:pt x="42" y="71"/>
                  </a:lnTo>
                  <a:lnTo>
                    <a:pt x="42" y="65"/>
                  </a:lnTo>
                  <a:lnTo>
                    <a:pt x="48" y="65"/>
                  </a:lnTo>
                  <a:lnTo>
                    <a:pt x="48" y="59"/>
                  </a:lnTo>
                  <a:lnTo>
                    <a:pt x="54" y="59"/>
                  </a:lnTo>
                  <a:lnTo>
                    <a:pt x="60" y="53"/>
                  </a:lnTo>
                  <a:lnTo>
                    <a:pt x="66" y="47"/>
                  </a:lnTo>
                  <a:lnTo>
                    <a:pt x="72" y="41"/>
                  </a:lnTo>
                  <a:lnTo>
                    <a:pt x="72" y="35"/>
                  </a:lnTo>
                  <a:lnTo>
                    <a:pt x="72" y="41"/>
                  </a:lnTo>
                  <a:lnTo>
                    <a:pt x="66" y="41"/>
                  </a:lnTo>
                  <a:lnTo>
                    <a:pt x="60" y="47"/>
                  </a:lnTo>
                  <a:lnTo>
                    <a:pt x="54" y="53"/>
                  </a:lnTo>
                  <a:lnTo>
                    <a:pt x="48" y="53"/>
                  </a:lnTo>
                  <a:lnTo>
                    <a:pt x="48" y="59"/>
                  </a:lnTo>
                  <a:lnTo>
                    <a:pt x="42" y="59"/>
                  </a:lnTo>
                  <a:lnTo>
                    <a:pt x="42" y="47"/>
                  </a:lnTo>
                  <a:lnTo>
                    <a:pt x="42" y="29"/>
                  </a:lnTo>
                  <a:lnTo>
                    <a:pt x="48" y="12"/>
                  </a:lnTo>
                  <a:lnTo>
                    <a:pt x="42" y="6"/>
                  </a:lnTo>
                  <a:lnTo>
                    <a:pt x="42" y="0"/>
                  </a:lnTo>
                  <a:lnTo>
                    <a:pt x="42" y="6"/>
                  </a:lnTo>
                  <a:lnTo>
                    <a:pt x="42" y="18"/>
                  </a:lnTo>
                  <a:lnTo>
                    <a:pt x="42" y="35"/>
                  </a:lnTo>
                  <a:lnTo>
                    <a:pt x="36" y="53"/>
                  </a:lnTo>
                  <a:lnTo>
                    <a:pt x="36" y="65"/>
                  </a:lnTo>
                  <a:lnTo>
                    <a:pt x="36" y="59"/>
                  </a:lnTo>
                  <a:lnTo>
                    <a:pt x="30" y="59"/>
                  </a:lnTo>
                  <a:lnTo>
                    <a:pt x="30" y="53"/>
                  </a:lnTo>
                  <a:lnTo>
                    <a:pt x="30" y="47"/>
                  </a:lnTo>
                  <a:lnTo>
                    <a:pt x="24" y="41"/>
                  </a:lnTo>
                  <a:lnTo>
                    <a:pt x="18" y="35"/>
                  </a:lnTo>
                  <a:lnTo>
                    <a:pt x="12" y="29"/>
                  </a:lnTo>
                  <a:lnTo>
                    <a:pt x="6" y="29"/>
                  </a:lnTo>
                  <a:lnTo>
                    <a:pt x="12" y="29"/>
                  </a:lnTo>
                  <a:lnTo>
                    <a:pt x="12" y="35"/>
                  </a:lnTo>
                  <a:lnTo>
                    <a:pt x="18" y="41"/>
                  </a:lnTo>
                  <a:lnTo>
                    <a:pt x="24" y="53"/>
                  </a:lnTo>
                  <a:lnTo>
                    <a:pt x="30" y="59"/>
                  </a:lnTo>
                  <a:lnTo>
                    <a:pt x="30" y="65"/>
                  </a:lnTo>
                  <a:lnTo>
                    <a:pt x="30" y="71"/>
                  </a:lnTo>
                  <a:lnTo>
                    <a:pt x="30" y="77"/>
                  </a:lnTo>
                  <a:lnTo>
                    <a:pt x="30" y="89"/>
                  </a:lnTo>
                  <a:lnTo>
                    <a:pt x="24" y="89"/>
                  </a:lnTo>
                  <a:lnTo>
                    <a:pt x="18" y="89"/>
                  </a:lnTo>
                  <a:lnTo>
                    <a:pt x="18" y="83"/>
                  </a:lnTo>
                  <a:lnTo>
                    <a:pt x="12" y="77"/>
                  </a:lnTo>
                  <a:lnTo>
                    <a:pt x="6" y="71"/>
                  </a:lnTo>
                  <a:lnTo>
                    <a:pt x="0" y="65"/>
                  </a:lnTo>
                  <a:lnTo>
                    <a:pt x="6" y="71"/>
                  </a:lnTo>
                  <a:lnTo>
                    <a:pt x="6" y="77"/>
                  </a:lnTo>
                  <a:lnTo>
                    <a:pt x="12" y="83"/>
                  </a:lnTo>
                  <a:lnTo>
                    <a:pt x="12" y="89"/>
                  </a:lnTo>
                  <a:lnTo>
                    <a:pt x="18" y="89"/>
                  </a:lnTo>
                  <a:lnTo>
                    <a:pt x="18" y="95"/>
                  </a:lnTo>
                  <a:lnTo>
                    <a:pt x="18" y="101"/>
                  </a:lnTo>
                  <a:lnTo>
                    <a:pt x="18" y="107"/>
                  </a:lnTo>
                  <a:lnTo>
                    <a:pt x="12" y="113"/>
                  </a:lnTo>
                  <a:lnTo>
                    <a:pt x="12" y="119"/>
                  </a:lnTo>
                  <a:lnTo>
                    <a:pt x="18" y="11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sp>
          <p:nvSpPr>
            <p:cNvPr id="7432" name="Freeform 1018"/>
            <p:cNvSpPr>
              <a:spLocks/>
            </p:cNvSpPr>
            <p:nvPr/>
          </p:nvSpPr>
          <p:spPr bwMode="auto">
            <a:xfrm>
              <a:off x="4875" y="1881"/>
              <a:ext cx="143" cy="114"/>
            </a:xfrm>
            <a:custGeom>
              <a:avLst/>
              <a:gdLst>
                <a:gd name="T0" fmla="*/ 137 w 143"/>
                <a:gd name="T1" fmla="*/ 102 h 114"/>
                <a:gd name="T2" fmla="*/ 125 w 143"/>
                <a:gd name="T3" fmla="*/ 96 h 114"/>
                <a:gd name="T4" fmla="*/ 119 w 143"/>
                <a:gd name="T5" fmla="*/ 96 h 114"/>
                <a:gd name="T6" fmla="*/ 113 w 143"/>
                <a:gd name="T7" fmla="*/ 90 h 114"/>
                <a:gd name="T8" fmla="*/ 113 w 143"/>
                <a:gd name="T9" fmla="*/ 66 h 114"/>
                <a:gd name="T10" fmla="*/ 113 w 143"/>
                <a:gd name="T11" fmla="*/ 42 h 114"/>
                <a:gd name="T12" fmla="*/ 113 w 143"/>
                <a:gd name="T13" fmla="*/ 48 h 114"/>
                <a:gd name="T14" fmla="*/ 107 w 143"/>
                <a:gd name="T15" fmla="*/ 78 h 114"/>
                <a:gd name="T16" fmla="*/ 101 w 143"/>
                <a:gd name="T17" fmla="*/ 78 h 114"/>
                <a:gd name="T18" fmla="*/ 89 w 143"/>
                <a:gd name="T19" fmla="*/ 66 h 114"/>
                <a:gd name="T20" fmla="*/ 77 w 143"/>
                <a:gd name="T21" fmla="*/ 60 h 114"/>
                <a:gd name="T22" fmla="*/ 77 w 143"/>
                <a:gd name="T23" fmla="*/ 12 h 114"/>
                <a:gd name="T24" fmla="*/ 71 w 143"/>
                <a:gd name="T25" fmla="*/ 0 h 114"/>
                <a:gd name="T26" fmla="*/ 71 w 143"/>
                <a:gd name="T27" fmla="*/ 18 h 114"/>
                <a:gd name="T28" fmla="*/ 71 w 143"/>
                <a:gd name="T29" fmla="*/ 54 h 114"/>
                <a:gd name="T30" fmla="*/ 47 w 143"/>
                <a:gd name="T31" fmla="*/ 36 h 114"/>
                <a:gd name="T32" fmla="*/ 18 w 143"/>
                <a:gd name="T33" fmla="*/ 18 h 114"/>
                <a:gd name="T34" fmla="*/ 6 w 143"/>
                <a:gd name="T35" fmla="*/ 6 h 114"/>
                <a:gd name="T36" fmla="*/ 12 w 143"/>
                <a:gd name="T37" fmla="*/ 12 h 114"/>
                <a:gd name="T38" fmla="*/ 30 w 143"/>
                <a:gd name="T39" fmla="*/ 30 h 114"/>
                <a:gd name="T40" fmla="*/ 59 w 143"/>
                <a:gd name="T41" fmla="*/ 54 h 114"/>
                <a:gd name="T42" fmla="*/ 71 w 143"/>
                <a:gd name="T43" fmla="*/ 60 h 114"/>
                <a:gd name="T44" fmla="*/ 65 w 143"/>
                <a:gd name="T45" fmla="*/ 60 h 114"/>
                <a:gd name="T46" fmla="*/ 41 w 143"/>
                <a:gd name="T47" fmla="*/ 66 h 114"/>
                <a:gd name="T48" fmla="*/ 18 w 143"/>
                <a:gd name="T49" fmla="*/ 60 h 114"/>
                <a:gd name="T50" fmla="*/ 0 w 143"/>
                <a:gd name="T51" fmla="*/ 54 h 114"/>
                <a:gd name="T52" fmla="*/ 6 w 143"/>
                <a:gd name="T53" fmla="*/ 66 h 114"/>
                <a:gd name="T54" fmla="*/ 30 w 143"/>
                <a:gd name="T55" fmla="*/ 66 h 114"/>
                <a:gd name="T56" fmla="*/ 59 w 143"/>
                <a:gd name="T57" fmla="*/ 72 h 114"/>
                <a:gd name="T58" fmla="*/ 71 w 143"/>
                <a:gd name="T59" fmla="*/ 72 h 114"/>
                <a:gd name="T60" fmla="*/ 83 w 143"/>
                <a:gd name="T61" fmla="*/ 78 h 114"/>
                <a:gd name="T62" fmla="*/ 95 w 143"/>
                <a:gd name="T63" fmla="*/ 90 h 114"/>
                <a:gd name="T64" fmla="*/ 83 w 143"/>
                <a:gd name="T65" fmla="*/ 96 h 114"/>
                <a:gd name="T66" fmla="*/ 65 w 143"/>
                <a:gd name="T67" fmla="*/ 102 h 114"/>
                <a:gd name="T68" fmla="*/ 53 w 143"/>
                <a:gd name="T69" fmla="*/ 108 h 114"/>
                <a:gd name="T70" fmla="*/ 53 w 143"/>
                <a:gd name="T71" fmla="*/ 108 h 114"/>
                <a:gd name="T72" fmla="*/ 65 w 143"/>
                <a:gd name="T73" fmla="*/ 108 h 114"/>
                <a:gd name="T74" fmla="*/ 89 w 143"/>
                <a:gd name="T75" fmla="*/ 102 h 114"/>
                <a:gd name="T76" fmla="*/ 101 w 143"/>
                <a:gd name="T77" fmla="*/ 96 h 114"/>
                <a:gd name="T78" fmla="*/ 113 w 143"/>
                <a:gd name="T79" fmla="*/ 96 h 114"/>
                <a:gd name="T80" fmla="*/ 125 w 143"/>
                <a:gd name="T81" fmla="*/ 102 h 114"/>
                <a:gd name="T82" fmla="*/ 131 w 143"/>
                <a:gd name="T83" fmla="*/ 108 h 114"/>
                <a:gd name="T84" fmla="*/ 143 w 143"/>
                <a:gd name="T85" fmla="*/ 114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14"/>
                <a:gd name="T131" fmla="*/ 143 w 143"/>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14">
                  <a:moveTo>
                    <a:pt x="143" y="114"/>
                  </a:moveTo>
                  <a:lnTo>
                    <a:pt x="137" y="108"/>
                  </a:lnTo>
                  <a:lnTo>
                    <a:pt x="137" y="102"/>
                  </a:lnTo>
                  <a:lnTo>
                    <a:pt x="131" y="102"/>
                  </a:lnTo>
                  <a:lnTo>
                    <a:pt x="131" y="96"/>
                  </a:lnTo>
                  <a:lnTo>
                    <a:pt x="125" y="96"/>
                  </a:lnTo>
                  <a:lnTo>
                    <a:pt x="119" y="96"/>
                  </a:lnTo>
                  <a:lnTo>
                    <a:pt x="119" y="90"/>
                  </a:lnTo>
                  <a:lnTo>
                    <a:pt x="113" y="90"/>
                  </a:lnTo>
                  <a:lnTo>
                    <a:pt x="113" y="84"/>
                  </a:lnTo>
                  <a:lnTo>
                    <a:pt x="113" y="78"/>
                  </a:lnTo>
                  <a:lnTo>
                    <a:pt x="113" y="66"/>
                  </a:lnTo>
                  <a:lnTo>
                    <a:pt x="113" y="54"/>
                  </a:lnTo>
                  <a:lnTo>
                    <a:pt x="113" y="48"/>
                  </a:lnTo>
                  <a:lnTo>
                    <a:pt x="113" y="42"/>
                  </a:lnTo>
                  <a:lnTo>
                    <a:pt x="113" y="48"/>
                  </a:lnTo>
                  <a:lnTo>
                    <a:pt x="113" y="54"/>
                  </a:lnTo>
                  <a:lnTo>
                    <a:pt x="107" y="66"/>
                  </a:lnTo>
                  <a:lnTo>
                    <a:pt x="107" y="78"/>
                  </a:lnTo>
                  <a:lnTo>
                    <a:pt x="107" y="84"/>
                  </a:lnTo>
                  <a:lnTo>
                    <a:pt x="101" y="84"/>
                  </a:lnTo>
                  <a:lnTo>
                    <a:pt x="101" y="78"/>
                  </a:lnTo>
                  <a:lnTo>
                    <a:pt x="95" y="78"/>
                  </a:lnTo>
                  <a:lnTo>
                    <a:pt x="95" y="72"/>
                  </a:lnTo>
                  <a:lnTo>
                    <a:pt x="89" y="66"/>
                  </a:lnTo>
                  <a:lnTo>
                    <a:pt x="83" y="66"/>
                  </a:lnTo>
                  <a:lnTo>
                    <a:pt x="83" y="60"/>
                  </a:lnTo>
                  <a:lnTo>
                    <a:pt x="77" y="60"/>
                  </a:lnTo>
                  <a:lnTo>
                    <a:pt x="83" y="48"/>
                  </a:lnTo>
                  <a:lnTo>
                    <a:pt x="77" y="30"/>
                  </a:lnTo>
                  <a:lnTo>
                    <a:pt x="77" y="12"/>
                  </a:lnTo>
                  <a:lnTo>
                    <a:pt x="71" y="0"/>
                  </a:lnTo>
                  <a:lnTo>
                    <a:pt x="71" y="6"/>
                  </a:lnTo>
                  <a:lnTo>
                    <a:pt x="71" y="12"/>
                  </a:lnTo>
                  <a:lnTo>
                    <a:pt x="71" y="18"/>
                  </a:lnTo>
                  <a:lnTo>
                    <a:pt x="77" y="30"/>
                  </a:lnTo>
                  <a:lnTo>
                    <a:pt x="77" y="48"/>
                  </a:lnTo>
                  <a:lnTo>
                    <a:pt x="71" y="54"/>
                  </a:lnTo>
                  <a:lnTo>
                    <a:pt x="65" y="48"/>
                  </a:lnTo>
                  <a:lnTo>
                    <a:pt x="59" y="42"/>
                  </a:lnTo>
                  <a:lnTo>
                    <a:pt x="47" y="36"/>
                  </a:lnTo>
                  <a:lnTo>
                    <a:pt x="41" y="30"/>
                  </a:lnTo>
                  <a:lnTo>
                    <a:pt x="30" y="24"/>
                  </a:lnTo>
                  <a:lnTo>
                    <a:pt x="18" y="18"/>
                  </a:lnTo>
                  <a:lnTo>
                    <a:pt x="12" y="12"/>
                  </a:lnTo>
                  <a:lnTo>
                    <a:pt x="12" y="6"/>
                  </a:lnTo>
                  <a:lnTo>
                    <a:pt x="6" y="6"/>
                  </a:lnTo>
                  <a:lnTo>
                    <a:pt x="12" y="12"/>
                  </a:lnTo>
                  <a:lnTo>
                    <a:pt x="18" y="18"/>
                  </a:lnTo>
                  <a:lnTo>
                    <a:pt x="24" y="24"/>
                  </a:lnTo>
                  <a:lnTo>
                    <a:pt x="30" y="30"/>
                  </a:lnTo>
                  <a:lnTo>
                    <a:pt x="41" y="36"/>
                  </a:lnTo>
                  <a:lnTo>
                    <a:pt x="53" y="48"/>
                  </a:lnTo>
                  <a:lnTo>
                    <a:pt x="59" y="54"/>
                  </a:lnTo>
                  <a:lnTo>
                    <a:pt x="65" y="54"/>
                  </a:lnTo>
                  <a:lnTo>
                    <a:pt x="71" y="60"/>
                  </a:lnTo>
                  <a:lnTo>
                    <a:pt x="65" y="60"/>
                  </a:lnTo>
                  <a:lnTo>
                    <a:pt x="59" y="66"/>
                  </a:lnTo>
                  <a:lnTo>
                    <a:pt x="53" y="66"/>
                  </a:lnTo>
                  <a:lnTo>
                    <a:pt x="41" y="66"/>
                  </a:lnTo>
                  <a:lnTo>
                    <a:pt x="36" y="66"/>
                  </a:lnTo>
                  <a:lnTo>
                    <a:pt x="24" y="66"/>
                  </a:lnTo>
                  <a:lnTo>
                    <a:pt x="18" y="60"/>
                  </a:lnTo>
                  <a:lnTo>
                    <a:pt x="12" y="60"/>
                  </a:lnTo>
                  <a:lnTo>
                    <a:pt x="6" y="60"/>
                  </a:lnTo>
                  <a:lnTo>
                    <a:pt x="0" y="54"/>
                  </a:lnTo>
                  <a:lnTo>
                    <a:pt x="0" y="60"/>
                  </a:lnTo>
                  <a:lnTo>
                    <a:pt x="6" y="60"/>
                  </a:lnTo>
                  <a:lnTo>
                    <a:pt x="6" y="66"/>
                  </a:lnTo>
                  <a:lnTo>
                    <a:pt x="12" y="66"/>
                  </a:lnTo>
                  <a:lnTo>
                    <a:pt x="18" y="66"/>
                  </a:lnTo>
                  <a:lnTo>
                    <a:pt x="30" y="66"/>
                  </a:lnTo>
                  <a:lnTo>
                    <a:pt x="41" y="66"/>
                  </a:lnTo>
                  <a:lnTo>
                    <a:pt x="47" y="66"/>
                  </a:lnTo>
                  <a:lnTo>
                    <a:pt x="59" y="72"/>
                  </a:lnTo>
                  <a:lnTo>
                    <a:pt x="65" y="72"/>
                  </a:lnTo>
                  <a:lnTo>
                    <a:pt x="71" y="72"/>
                  </a:lnTo>
                  <a:lnTo>
                    <a:pt x="77" y="72"/>
                  </a:lnTo>
                  <a:lnTo>
                    <a:pt x="77" y="78"/>
                  </a:lnTo>
                  <a:lnTo>
                    <a:pt x="83" y="78"/>
                  </a:lnTo>
                  <a:lnTo>
                    <a:pt x="89" y="84"/>
                  </a:lnTo>
                  <a:lnTo>
                    <a:pt x="95" y="90"/>
                  </a:lnTo>
                  <a:lnTo>
                    <a:pt x="89" y="90"/>
                  </a:lnTo>
                  <a:lnTo>
                    <a:pt x="83" y="96"/>
                  </a:lnTo>
                  <a:lnTo>
                    <a:pt x="77" y="96"/>
                  </a:lnTo>
                  <a:lnTo>
                    <a:pt x="71" y="102"/>
                  </a:lnTo>
                  <a:lnTo>
                    <a:pt x="65" y="102"/>
                  </a:lnTo>
                  <a:lnTo>
                    <a:pt x="59" y="108"/>
                  </a:lnTo>
                  <a:lnTo>
                    <a:pt x="53" y="108"/>
                  </a:lnTo>
                  <a:lnTo>
                    <a:pt x="47" y="108"/>
                  </a:lnTo>
                  <a:lnTo>
                    <a:pt x="53" y="108"/>
                  </a:lnTo>
                  <a:lnTo>
                    <a:pt x="59" y="108"/>
                  </a:lnTo>
                  <a:lnTo>
                    <a:pt x="65" y="108"/>
                  </a:lnTo>
                  <a:lnTo>
                    <a:pt x="77" y="108"/>
                  </a:lnTo>
                  <a:lnTo>
                    <a:pt x="83" y="102"/>
                  </a:lnTo>
                  <a:lnTo>
                    <a:pt x="89" y="102"/>
                  </a:lnTo>
                  <a:lnTo>
                    <a:pt x="95" y="102"/>
                  </a:lnTo>
                  <a:lnTo>
                    <a:pt x="95" y="96"/>
                  </a:lnTo>
                  <a:lnTo>
                    <a:pt x="101" y="96"/>
                  </a:lnTo>
                  <a:lnTo>
                    <a:pt x="107" y="96"/>
                  </a:lnTo>
                  <a:lnTo>
                    <a:pt x="113" y="96"/>
                  </a:lnTo>
                  <a:lnTo>
                    <a:pt x="113" y="102"/>
                  </a:lnTo>
                  <a:lnTo>
                    <a:pt x="119" y="102"/>
                  </a:lnTo>
                  <a:lnTo>
                    <a:pt x="125" y="102"/>
                  </a:lnTo>
                  <a:lnTo>
                    <a:pt x="125" y="108"/>
                  </a:lnTo>
                  <a:lnTo>
                    <a:pt x="131" y="108"/>
                  </a:lnTo>
                  <a:lnTo>
                    <a:pt x="137" y="108"/>
                  </a:lnTo>
                  <a:lnTo>
                    <a:pt x="137" y="114"/>
                  </a:lnTo>
                  <a:lnTo>
                    <a:pt x="143" y="114"/>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000000"/>
                </a:solidFill>
              </a:endParaRPr>
            </a:p>
          </p:txBody>
        </p:sp>
      </p:grpSp>
      <p:sp>
        <p:nvSpPr>
          <p:cNvPr id="2" name="TextBox 1">
            <a:extLst>
              <a:ext uri="{FF2B5EF4-FFF2-40B4-BE49-F238E27FC236}">
                <a16:creationId xmlns:a16="http://schemas.microsoft.com/office/drawing/2014/main" id="{D36537B3-04D9-9B19-A493-2265898CD5E2}"/>
              </a:ext>
            </a:extLst>
          </p:cNvPr>
          <p:cNvSpPr txBox="1"/>
          <p:nvPr/>
        </p:nvSpPr>
        <p:spPr>
          <a:xfrm>
            <a:off x="3262964" y="394636"/>
            <a:ext cx="5149516" cy="646331"/>
          </a:xfrm>
          <a:prstGeom prst="rect">
            <a:avLst/>
          </a:prstGeom>
          <a:noFill/>
        </p:spPr>
        <p:txBody>
          <a:bodyPr wrap="square" rtlCol="0">
            <a:spAutoFit/>
          </a:bodyPr>
          <a:lstStyle/>
          <a:p>
            <a:pPr algn="ctr"/>
            <a:r>
              <a:rPr lang="en-US">
                <a:solidFill>
                  <a:srgbClr val="FF0000"/>
                </a:solidFill>
              </a:rPr>
              <a:t>UBND PHƯỜNG VIỆT HƯNG</a:t>
            </a:r>
          </a:p>
          <a:p>
            <a:pPr algn="ctr"/>
            <a:r>
              <a:rPr lang="en-US">
                <a:solidFill>
                  <a:srgbClr val="FF0000"/>
                </a:solidFill>
              </a:rPr>
              <a:t>TRƯỜNG MN HOA HƯỚNG DƯƠNG</a:t>
            </a:r>
          </a:p>
        </p:txBody>
      </p:sp>
      <p:sp>
        <p:nvSpPr>
          <p:cNvPr id="3" name="TextBox 2">
            <a:extLst>
              <a:ext uri="{FF2B5EF4-FFF2-40B4-BE49-F238E27FC236}">
                <a16:creationId xmlns:a16="http://schemas.microsoft.com/office/drawing/2014/main" id="{AF5E6104-9398-491F-49EE-4C2E3F19FCF0}"/>
              </a:ext>
            </a:extLst>
          </p:cNvPr>
          <p:cNvSpPr txBox="1"/>
          <p:nvPr/>
        </p:nvSpPr>
        <p:spPr>
          <a:xfrm>
            <a:off x="3936733" y="5919537"/>
            <a:ext cx="4389120" cy="338554"/>
          </a:xfrm>
          <a:prstGeom prst="rect">
            <a:avLst/>
          </a:prstGeom>
          <a:noFill/>
        </p:spPr>
        <p:txBody>
          <a:bodyPr wrap="square" rtlCol="0">
            <a:spAutoFit/>
          </a:bodyPr>
          <a:lstStyle/>
          <a:p>
            <a:pPr algn="ctr"/>
            <a:r>
              <a:rPr lang="en-US" sz="1600">
                <a:latin typeface="Times New Roman" panose="02020603050405020304" pitchFamily="18" charset="0"/>
                <a:cs typeface="Times New Roman" panose="02020603050405020304" pitchFamily="18" charset="0"/>
              </a:rPr>
              <a:t>Năm học: 2025 - 2026</a:t>
            </a:r>
          </a:p>
        </p:txBody>
      </p:sp>
      <p:pic>
        <p:nvPicPr>
          <p:cNvPr id="5" name="Picture 4">
            <a:extLst>
              <a:ext uri="{FF2B5EF4-FFF2-40B4-BE49-F238E27FC236}">
                <a16:creationId xmlns:a16="http://schemas.microsoft.com/office/drawing/2014/main" id="{4F171209-B70C-E849-44C9-0F8E164EB45C}"/>
              </a:ext>
            </a:extLst>
          </p:cNvPr>
          <p:cNvPicPr>
            <a:picLocks noChangeAspect="1"/>
          </p:cNvPicPr>
          <p:nvPr/>
        </p:nvPicPr>
        <p:blipFill>
          <a:blip r:embed="rId3"/>
          <a:stretch>
            <a:fillRect/>
          </a:stretch>
        </p:blipFill>
        <p:spPr>
          <a:xfrm>
            <a:off x="5130265" y="1606028"/>
            <a:ext cx="1347537" cy="1347537"/>
          </a:xfrm>
          <a:prstGeom prst="rect">
            <a:avLst/>
          </a:prstGeom>
        </p:spPr>
      </p:pic>
      <p:sp>
        <p:nvSpPr>
          <p:cNvPr id="6" name="TextBox 5">
            <a:extLst>
              <a:ext uri="{FF2B5EF4-FFF2-40B4-BE49-F238E27FC236}">
                <a16:creationId xmlns:a16="http://schemas.microsoft.com/office/drawing/2014/main" id="{6111BA36-C046-2631-5218-B65543C8468B}"/>
              </a:ext>
            </a:extLst>
          </p:cNvPr>
          <p:cNvSpPr txBox="1"/>
          <p:nvPr/>
        </p:nvSpPr>
        <p:spPr>
          <a:xfrm>
            <a:off x="3744226" y="3229821"/>
            <a:ext cx="4225492" cy="1200329"/>
          </a:xfrm>
          <a:prstGeom prst="rect">
            <a:avLst/>
          </a:prstGeom>
          <a:noFill/>
        </p:spPr>
        <p:txBody>
          <a:bodyPr wrap="square" rtlCol="0">
            <a:spAutoFit/>
          </a:bodyPr>
          <a:lstStyle/>
          <a:p>
            <a:pPr algn="ctr"/>
            <a:r>
              <a:rPr lang="en-US" sz="2400">
                <a:solidFill>
                  <a:srgbClr val="FF0000"/>
                </a:solidFill>
                <a:latin typeface="Times New Roman" panose="02020603050405020304" pitchFamily="18" charset="0"/>
                <a:cs typeface="Times New Roman" panose="02020603050405020304" pitchFamily="18" charset="0"/>
              </a:rPr>
              <a:t>Đề tài: HĐTC – KN – XH</a:t>
            </a:r>
          </a:p>
          <a:p>
            <a:pPr algn="ctr"/>
            <a:r>
              <a:rPr lang="en-US" sz="2400">
                <a:solidFill>
                  <a:srgbClr val="FF0000"/>
                </a:solidFill>
                <a:latin typeface="Times New Roman" panose="02020603050405020304" pitchFamily="18" charset="0"/>
                <a:cs typeface="Times New Roman" panose="02020603050405020304" pitchFamily="18" charset="0"/>
              </a:rPr>
              <a:t> Lứa tuổi: 3 – 4 tuổi</a:t>
            </a:r>
          </a:p>
          <a:p>
            <a:pPr algn="ctr"/>
            <a:r>
              <a:rPr lang="en-US" sz="2400">
                <a:solidFill>
                  <a:srgbClr val="FF0000"/>
                </a:solidFill>
                <a:latin typeface="Times New Roman" panose="02020603050405020304" pitchFamily="18" charset="0"/>
                <a:cs typeface="Times New Roman" panose="02020603050405020304" pitchFamily="18" charset="0"/>
              </a:rPr>
              <a:t>Giáo viên: Nguyễn Thị Tươi</a:t>
            </a:r>
          </a:p>
        </p:txBody>
      </p:sp>
    </p:spTree>
    <p:extLst>
      <p:ext uri="{BB962C8B-B14F-4D97-AF65-F5344CB8AC3E}">
        <p14:creationId xmlns:p14="http://schemas.microsoft.com/office/powerpoint/2010/main" val="61799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328977" y="-1328977"/>
            <a:ext cx="3201670" cy="5859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6852" y="0"/>
            <a:ext cx="6209325" cy="3201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94" y="3201670"/>
            <a:ext cx="6116233" cy="3429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383271" y="2128564"/>
            <a:ext cx="3541691" cy="5917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150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432B9A-8F77-FED7-0C74-E4BCA27886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555035" y="-2555035"/>
            <a:ext cx="7081935" cy="12192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24113244"/>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nh_nh_hot_202512212107_99mlx">
            <a:hlinkClick r:id="" action="ppaction://media"/>
            <a:extLst>
              <a:ext uri="{FF2B5EF4-FFF2-40B4-BE49-F238E27FC236}">
                <a16:creationId xmlns:a16="http://schemas.microsoft.com/office/drawing/2014/main" id="{EA4F531B-8B0E-9826-5DE5-47D96D90ECD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8424" y="98424"/>
            <a:ext cx="12093575" cy="6675599"/>
          </a:xfrm>
          <a:prstGeom prst="rect">
            <a:avLst/>
          </a:prstGeom>
        </p:spPr>
      </p:pic>
    </p:spTree>
    <p:extLst>
      <p:ext uri="{BB962C8B-B14F-4D97-AF65-F5344CB8AC3E}">
        <p14:creationId xmlns:p14="http://schemas.microsoft.com/office/powerpoint/2010/main" val="407961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839097" cy="3000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7160" y="2"/>
            <a:ext cx="6254841" cy="3000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181081"/>
            <a:ext cx="5839097" cy="3554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7160" y="3181081"/>
            <a:ext cx="6254839" cy="35545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666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children with different expressions&#10;&#10;AI-generated content may be incorrect.">
            <a:extLst>
              <a:ext uri="{FF2B5EF4-FFF2-40B4-BE49-F238E27FC236}">
                <a16:creationId xmlns:a16="http://schemas.microsoft.com/office/drawing/2014/main" id="{8D1A1370-0BD2-E674-AEDC-9E49ADB92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 y="-188407"/>
            <a:ext cx="12322628" cy="6906447"/>
          </a:xfrm>
          <a:prstGeom prst="rect">
            <a:avLst/>
          </a:prstGeom>
        </p:spPr>
      </p:pic>
    </p:spTree>
    <p:extLst>
      <p:ext uri="{BB962C8B-B14F-4D97-AF65-F5344CB8AC3E}">
        <p14:creationId xmlns:p14="http://schemas.microsoft.com/office/powerpoint/2010/main" val="58269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5D670EF5-227D-AC18-02ED-F58AFA967758}"/>
              </a:ext>
            </a:extLst>
          </p:cNvPr>
          <p:cNvSpPr/>
          <p:nvPr/>
        </p:nvSpPr>
        <p:spPr>
          <a:xfrm>
            <a:off x="182176" y="186612"/>
            <a:ext cx="11042550" cy="601824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rgbClr val="000000"/>
              </a:solidFill>
              <a:latin typeface="Times New Roman" panose="02020603050405020304" pitchFamily="18" charset="0"/>
            </a:endParaRPr>
          </a:p>
          <a:p>
            <a:pPr algn="just"/>
            <a:endParaRPr lang="en-US" sz="3200" dirty="0">
              <a:solidFill>
                <a:srgbClr val="000000"/>
              </a:solidFill>
              <a:latin typeface="Times New Roman" panose="02020603050405020304" pitchFamily="18" charset="0"/>
            </a:endParaRPr>
          </a:p>
          <a:p>
            <a:pPr algn="just">
              <a:lnSpc>
                <a:spcPct val="115000"/>
              </a:lnSpc>
              <a:spcBef>
                <a:spcPts val="600"/>
              </a:spcBef>
              <a:spcAft>
                <a:spcPts val="750"/>
              </a:spcAft>
            </a:pPr>
            <a:r>
              <a:rPr lang="en-US" sz="8800" kern="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8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kern="0"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sz="8800" kern="0" dirty="0">
                <a:latin typeface="Times New Roman" panose="02020603050405020304" pitchFamily="18" charset="0"/>
                <a:ea typeface="Times New Roman" panose="02020603050405020304" pitchFamily="18" charset="0"/>
                <a:cs typeface="Times New Roman" panose="02020603050405020304" pitchFamily="18" charset="0"/>
              </a:rPr>
              <a:t> 2: </a:t>
            </a:r>
          </a:p>
          <a:p>
            <a:pPr algn="just">
              <a:lnSpc>
                <a:spcPct val="115000"/>
              </a:lnSpc>
              <a:spcBef>
                <a:spcPts val="600"/>
              </a:spcBef>
              <a:spcAft>
                <a:spcPts val="750"/>
              </a:spcAft>
            </a:pPr>
            <a:r>
              <a:rPr lang="en-US" sz="8800"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sz="8800" kern="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8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kern="0" dirty="0" err="1">
                <a:latin typeface="Times New Roman" panose="02020603050405020304" pitchFamily="18" charset="0"/>
                <a:ea typeface="Times New Roman" panose="02020603050405020304" pitchFamily="18" charset="0"/>
                <a:cs typeface="Times New Roman" panose="02020603050405020304" pitchFamily="18" charset="0"/>
              </a:rPr>
              <a:t>tim</a:t>
            </a:r>
            <a:r>
              <a:rPr lang="en-US" sz="8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kern="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8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kern="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88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8800" kern="100" dirty="0">
              <a:latin typeface="Times New Roman" panose="02020603050405020304" pitchFamily="18" charset="0"/>
              <a:ea typeface="Aptos" panose="020B0004020202020204" pitchFamily="34" charset="0"/>
              <a:cs typeface="Times New Roman" panose="02020603050405020304" pitchFamily="18" charset="0"/>
            </a:endParaRPr>
          </a:p>
          <a:p>
            <a:br>
              <a:rPr lang="vi-VN" sz="3200" dirty="0"/>
            </a:b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61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3383280" y="209006"/>
            <a:ext cx="5159829" cy="1384663"/>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Thảo </a:t>
            </a:r>
            <a:r>
              <a:rPr lang="en-US" sz="32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luận</a:t>
            </a:r>
            <a:r>
              <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nhóm</a:t>
            </a:r>
            <a:r>
              <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a:t>
            </a:r>
          </a:p>
        </p:txBody>
      </p:sp>
      <p:sp>
        <p:nvSpPr>
          <p:cNvPr id="4" name="TextBox 3"/>
          <p:cNvSpPr txBox="1"/>
          <p:nvPr/>
        </p:nvSpPr>
        <p:spPr>
          <a:xfrm>
            <a:off x="156755" y="1882892"/>
            <a:ext cx="11926388" cy="1451359"/>
          </a:xfrm>
          <a:prstGeom prst="rect">
            <a:avLst/>
          </a:prstGeom>
          <a:noFill/>
        </p:spPr>
        <p:txBody>
          <a:bodyPr wrap="square" rtlCol="0">
            <a:spAutoFit/>
          </a:bodyPr>
          <a:lstStyle/>
          <a:p>
            <a:pPr>
              <a:lnSpc>
                <a:spcPct val="115000"/>
              </a:lnSpc>
            </a:pP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Khi</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ông</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bà</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bố</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mẹ</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anh</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chị</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em</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không</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yêu</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thương</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nhau</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thì</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chuyện</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gì</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thường</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xảy</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i="1" dirty="0" err="1">
                <a:solidFill>
                  <a:schemeClr val="accent2">
                    <a:lumMod val="50000"/>
                  </a:schemeClr>
                </a:solidFill>
                <a:latin typeface="Times New Roman" panose="02020603050405020304" pitchFamily="18" charset="0"/>
                <a:cs typeface="Times New Roman" panose="02020603050405020304" pitchFamily="18" charset="0"/>
              </a:rPr>
              <a:t>ra</a:t>
            </a:r>
            <a:r>
              <a:rPr lang="en-US" sz="4000" b="1" i="1" dirty="0">
                <a:solidFill>
                  <a:schemeClr val="accent2">
                    <a:lumMod val="50000"/>
                  </a:schemeClr>
                </a:solidFill>
                <a:latin typeface="Times New Roman" panose="02020603050405020304" pitchFamily="18" charset="0"/>
                <a:cs typeface="Times New Roman" panose="02020603050405020304" pitchFamily="18" charset="0"/>
              </a:rPr>
              <a:t>? </a:t>
            </a:r>
            <a:endParaRPr lang="en-US" sz="4000" b="1" dirty="0">
              <a:solidFill>
                <a:schemeClr val="accent2">
                  <a:lumMod val="50000"/>
                </a:schemeClr>
              </a:solidFill>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28600" y="3725123"/>
            <a:ext cx="11782697" cy="2554545"/>
          </a:xfrm>
          <a:prstGeom prst="rect">
            <a:avLst/>
          </a:prstGeom>
          <a:noFill/>
        </p:spPr>
        <p:txBody>
          <a:bodyPr wrap="square" rtlCol="0">
            <a:spAutoFit/>
          </a:bodyPr>
          <a:lstStyle/>
          <a:p>
            <a:pPr marL="285750" indent="-285750">
              <a:buFontTx/>
              <a:buChar char="-"/>
            </a:pPr>
            <a:r>
              <a:rPr lang="en-US" sz="4000" b="1" dirty="0" err="1">
                <a:solidFill>
                  <a:srgbClr val="C00000"/>
                </a:solidFill>
                <a:latin typeface="Times New Roman" panose="02020603050405020304" pitchFamily="18" charset="0"/>
                <a:cs typeface="Times New Roman" panose="02020603050405020304" pitchFamily="18" charset="0"/>
              </a:rPr>
              <a:t>Cả</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nhà</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sẽ</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không</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vui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vẻ</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và</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hạnh</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phúc</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mọi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người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sẽ</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không</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quan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tâm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và</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chăm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sóc</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nhau</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mỗi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khi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khó</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khăn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và</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đau</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ốm</a:t>
            </a:r>
            <a:r>
              <a:rPr lang="en-US" sz="4000" b="1" dirty="0">
                <a:solidFill>
                  <a:srgbClr val="C00000"/>
                </a:solidFill>
                <a:latin typeface="Times New Roman" panose="02020603050405020304" pitchFamily="18" charset="0"/>
                <a:cs typeface="Times New Roman" panose="02020603050405020304" pitchFamily="18" charset="0"/>
              </a:rPr>
              <a:t>.</a:t>
            </a:r>
          </a:p>
          <a:p>
            <a:pPr marL="285750" indent="-285750">
              <a:buFontTx/>
              <a:buChar char="-"/>
            </a:pPr>
            <a:r>
              <a:rPr lang="en-US" sz="4000" b="1" dirty="0" err="1">
                <a:solidFill>
                  <a:srgbClr val="C00000"/>
                </a:solidFill>
                <a:latin typeface="Times New Roman" panose="02020603050405020304" pitchFamily="18" charset="0"/>
                <a:cs typeface="Times New Roman" panose="02020603050405020304" pitchFamily="18" charset="0"/>
              </a:rPr>
              <a:t>Sẽ</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không</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lắng</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nghe</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quan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tâm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sở</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thích</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của</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nhau</a:t>
            </a:r>
            <a:r>
              <a:rPr lang="en-US" sz="40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641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070" y="338349"/>
            <a:ext cx="11969930" cy="1754326"/>
          </a:xfrm>
          <a:prstGeom prst="rect">
            <a:avLst/>
          </a:prstGeom>
          <a:noFill/>
        </p:spPr>
        <p:txBody>
          <a:bodyPr wrap="square" rtlCol="0">
            <a:spAutoFit/>
          </a:bodyPr>
          <a:lstStyle/>
          <a:p>
            <a:r>
              <a:rPr lang="en-US" sz="5400" b="1" i="1" dirty="0">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latin typeface="Times New Roman" panose="02020603050405020304" pitchFamily="18" charset="0"/>
                <a:ea typeface="Calibri" panose="020F0502020204030204" pitchFamily="34" charset="0"/>
                <a:cs typeface="Times New Roman" panose="02020603050405020304" pitchFamily="18" charset="0"/>
              </a:rPr>
              <a:t>Tại</a:t>
            </a:r>
            <a:r>
              <a:rPr lang="en-US" sz="5400" b="1" i="1" dirty="0">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latin typeface="Times New Roman" panose="02020603050405020304" pitchFamily="18" charset="0"/>
                <a:ea typeface="Calibri" panose="020F0502020204030204" pitchFamily="34" charset="0"/>
                <a:cs typeface="Times New Roman" panose="02020603050405020304" pitchFamily="18" charset="0"/>
              </a:rPr>
              <a:t>sao</a:t>
            </a:r>
            <a:r>
              <a:rPr lang="en-US" sz="5400" b="1" i="1" dirty="0">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latin typeface="Times New Roman" panose="02020603050405020304" pitchFamily="18" charset="0"/>
                <a:ea typeface="Calibri" panose="020F0502020204030204" pitchFamily="34" charset="0"/>
                <a:cs typeface="Times New Roman" panose="02020603050405020304" pitchFamily="18" charset="0"/>
              </a:rPr>
              <a:t>mọi</a:t>
            </a:r>
            <a:r>
              <a:rPr lang="en-US" sz="5400" b="1" i="1" dirty="0">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b="1" i="1" dirty="0">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5400" b="1" i="1" dirty="0">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5400" b="1" i="1" dirty="0">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5400" b="1" i="1" dirty="0">
                <a:latin typeface="Times New Roman" panose="02020603050405020304" pitchFamily="18" charset="0"/>
                <a:ea typeface="Calibri" panose="020F0502020204030204" pitchFamily="34" charset="0"/>
                <a:cs typeface="Times New Roman" panose="02020603050405020304" pitchFamily="18" charset="0"/>
              </a:rPr>
              <a:t> </a:t>
            </a:r>
            <a:r>
              <a:rPr lang="en-US" sz="5400" b="1" i="1" dirty="0" err="1">
                <a:latin typeface="Times New Roman" panose="02020603050405020304" pitchFamily="18" charset="0"/>
                <a:ea typeface="Calibri" panose="020F0502020204030204" pitchFamily="34" charset="0"/>
                <a:cs typeface="Times New Roman" panose="02020603050405020304" pitchFamily="18" charset="0"/>
              </a:rPr>
              <a:t>nhau</a:t>
            </a:r>
            <a:r>
              <a:rPr lang="en-US" sz="54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5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22070" y="2596119"/>
            <a:ext cx="11595652" cy="3416320"/>
          </a:xfrm>
          <a:prstGeom prst="rect">
            <a:avLst/>
          </a:prstGeom>
          <a:noFill/>
        </p:spPr>
        <p:txBody>
          <a:bodyPr wrap="square" rtlCol="0">
            <a:spAutoFit/>
          </a:bodyPr>
          <a:lstStyle/>
          <a:p>
            <a:pPr marL="571500" indent="-571500">
              <a:buFontTx/>
              <a:buChar char="-"/>
            </a:pPr>
            <a:r>
              <a:rPr lang="en-US" sz="5400" b="1" dirty="0" err="1">
                <a:solidFill>
                  <a:srgbClr val="C00000"/>
                </a:solidFill>
                <a:latin typeface="Times New Roman" panose="02020603050405020304" pitchFamily="18" charset="0"/>
              </a:rPr>
              <a:t>Để</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giúp</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đỡ</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quan</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tâm</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và</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chăm</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sóc</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nhau</a:t>
            </a:r>
            <a:r>
              <a:rPr lang="en-US" sz="5400" b="1" dirty="0">
                <a:solidFill>
                  <a:srgbClr val="C00000"/>
                </a:solidFill>
                <a:latin typeface="Times New Roman" panose="02020603050405020304" pitchFamily="18" charset="0"/>
              </a:rPr>
              <a:t>.</a:t>
            </a:r>
          </a:p>
          <a:p>
            <a:pPr marL="571500" indent="-571500">
              <a:buFontTx/>
              <a:buChar char="-"/>
            </a:pPr>
            <a:r>
              <a:rPr lang="en-US" sz="5400" b="1" dirty="0" err="1">
                <a:solidFill>
                  <a:srgbClr val="C00000"/>
                </a:solidFill>
                <a:latin typeface="Times New Roman" panose="02020603050405020304" pitchFamily="18" charset="0"/>
              </a:rPr>
              <a:t>Hỗ</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trợ</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nhau</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để</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hoàn</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thành</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tốt</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công</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việc</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của</a:t>
            </a:r>
            <a:r>
              <a:rPr lang="en-US" sz="5400" b="1" dirty="0">
                <a:solidFill>
                  <a:srgbClr val="C00000"/>
                </a:solidFill>
                <a:latin typeface="Times New Roman" panose="02020603050405020304" pitchFamily="18" charset="0"/>
              </a:rPr>
              <a:t> </a:t>
            </a:r>
            <a:r>
              <a:rPr lang="en-US" sz="5400" b="1" dirty="0" err="1">
                <a:solidFill>
                  <a:srgbClr val="C00000"/>
                </a:solidFill>
                <a:latin typeface="Times New Roman" panose="02020603050405020304" pitchFamily="18" charset="0"/>
              </a:rPr>
              <a:t>nhau</a:t>
            </a:r>
            <a:r>
              <a:rPr lang="en-US" sz="5400" b="1" dirty="0">
                <a:solidFill>
                  <a:srgbClr val="C00000"/>
                </a:solidFill>
                <a:latin typeface="Times New Roman" panose="02020603050405020304" pitchFamily="18" charset="0"/>
              </a:rPr>
              <a:t>.</a:t>
            </a:r>
            <a:endParaRPr lang="en-US" sz="5400" b="1" dirty="0">
              <a:solidFill>
                <a:srgbClr val="C00000"/>
              </a:solidFill>
            </a:endParaRPr>
          </a:p>
        </p:txBody>
      </p:sp>
    </p:spTree>
    <p:extLst>
      <p:ext uri="{BB962C8B-B14F-4D97-AF65-F5344CB8AC3E}">
        <p14:creationId xmlns:p14="http://schemas.microsoft.com/office/powerpoint/2010/main" val="10939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102"/>
            <a:ext cx="12192000" cy="1569660"/>
          </a:xfrm>
          <a:prstGeom prst="rect">
            <a:avLst/>
          </a:prstGeom>
          <a:noFill/>
        </p:spPr>
        <p:txBody>
          <a:bodyPr wrap="square" rtlCol="0">
            <a:spAutoFit/>
          </a:bodyPr>
          <a:lstStyle/>
          <a:p>
            <a:pPr algn="ctr"/>
            <a:r>
              <a:rPr lang="en-US" sz="3200" b="1" u="sng" dirty="0" err="1">
                <a:solidFill>
                  <a:srgbClr val="C00000"/>
                </a:solidFill>
                <a:latin typeface="Times New Roman" panose="02020603050405020304" pitchFamily="18" charset="0"/>
                <a:cs typeface="Times New Roman" panose="02020603050405020304" pitchFamily="18" charset="0"/>
              </a:rPr>
              <a:t>Kết</a:t>
            </a:r>
            <a:r>
              <a:rPr lang="en-US" sz="3200" b="1" u="sng" dirty="0">
                <a:solidFill>
                  <a:srgbClr val="C00000"/>
                </a:solidFill>
                <a:latin typeface="Times New Roman" panose="02020603050405020304" pitchFamily="18" charset="0"/>
                <a:cs typeface="Times New Roman" panose="02020603050405020304" pitchFamily="18" charset="0"/>
              </a:rPr>
              <a:t> </a:t>
            </a:r>
            <a:r>
              <a:rPr lang="en-US" sz="3200" b="1" u="sng" dirty="0" err="1">
                <a:solidFill>
                  <a:srgbClr val="C00000"/>
                </a:solidFill>
                <a:latin typeface="Times New Roman" panose="02020603050405020304" pitchFamily="18" charset="0"/>
                <a:cs typeface="Times New Roman" panose="02020603050405020304" pitchFamily="18" charset="0"/>
              </a:rPr>
              <a:t>luận</a:t>
            </a:r>
            <a:r>
              <a:rPr lang="en-US" sz="3200" b="1" u="sng" dirty="0">
                <a:solidFill>
                  <a:srgbClr val="C00000"/>
                </a:solidFill>
                <a:latin typeface="Times New Roman" panose="02020603050405020304" pitchFamily="18" charset="0"/>
                <a:cs typeface="Times New Roman" panose="02020603050405020304" pitchFamily="18" charset="0"/>
              </a:rPr>
              <a:t>: </a:t>
            </a: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đình</a:t>
            </a:r>
            <a:r>
              <a:rPr lang="en-US" sz="3200" b="1"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231820" y="1618258"/>
            <a:ext cx="1196018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cùng</a:t>
            </a:r>
            <a:r>
              <a:rPr lang="en-US" sz="3200" b="1" dirty="0">
                <a:latin typeface="Times New Roman" panose="02020603050405020304" pitchFamily="18" charset="0"/>
                <a:cs typeface="Times New Roman" panose="02020603050405020304" pitchFamily="18" charset="0"/>
              </a:rPr>
              <a:t> sum </a:t>
            </a:r>
            <a:r>
              <a:rPr lang="en-US" sz="3200" b="1" dirty="0" err="1">
                <a:latin typeface="Times New Roman" panose="02020603050405020304" pitchFamily="18" charset="0"/>
                <a:cs typeface="Times New Roman" panose="02020603050405020304" pitchFamily="18" charset="0"/>
              </a:rPr>
              <a:t>họp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vui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p>
        </p:txBody>
      </p:sp>
      <p:sp>
        <p:nvSpPr>
          <p:cNvPr id="5" name="TextBox 4"/>
          <p:cNvSpPr txBox="1"/>
          <p:nvPr/>
        </p:nvSpPr>
        <p:spPr>
          <a:xfrm>
            <a:off x="231820" y="2437820"/>
            <a:ext cx="1130765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sóc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khỏe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31820" y="3305639"/>
            <a:ext cx="6838681"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231820" y="4162727"/>
            <a:ext cx="10947041"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tâm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dirty="0"/>
              <a:t>.</a:t>
            </a:r>
          </a:p>
        </p:txBody>
      </p:sp>
      <p:sp>
        <p:nvSpPr>
          <p:cNvPr id="8" name="TextBox 7"/>
          <p:cNvSpPr txBox="1"/>
          <p:nvPr/>
        </p:nvSpPr>
        <p:spPr>
          <a:xfrm>
            <a:off x="231820" y="5030546"/>
            <a:ext cx="1130765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hỗ</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giúp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dirty="0"/>
              <a:t>.</a:t>
            </a:r>
          </a:p>
        </p:txBody>
      </p:sp>
    </p:spTree>
    <p:extLst>
      <p:ext uri="{BB962C8B-B14F-4D97-AF65-F5344CB8AC3E}">
        <p14:creationId xmlns:p14="http://schemas.microsoft.com/office/powerpoint/2010/main" val="277416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821" y="656823"/>
            <a:ext cx="10381678" cy="830997"/>
          </a:xfrm>
          <a:prstGeom prst="rect">
            <a:avLst/>
          </a:prstGeom>
          <a:noFill/>
        </p:spPr>
        <p:txBody>
          <a:bodyPr wrap="square" rtlCol="0">
            <a:spAutoFit/>
          </a:bodyPr>
          <a:lstStyle/>
          <a:p>
            <a:r>
              <a:rPr lang="en-US" sz="4800" b="1" dirty="0" err="1">
                <a:solidFill>
                  <a:srgbClr val="C00000"/>
                </a:solidFill>
                <a:latin typeface="Times New Roman" panose="02020603050405020304" pitchFamily="18" charset="0"/>
                <a:cs typeface="Times New Roman" panose="02020603050405020304" pitchFamily="18" charset="0"/>
              </a:rPr>
              <a:t>Hoạt</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động</a:t>
            </a:r>
            <a:r>
              <a:rPr lang="en-US" sz="4800" b="1" dirty="0">
                <a:solidFill>
                  <a:srgbClr val="C00000"/>
                </a:solidFill>
                <a:latin typeface="Times New Roman" panose="02020603050405020304" pitchFamily="18" charset="0"/>
                <a:cs typeface="Times New Roman" panose="02020603050405020304" pitchFamily="18" charset="0"/>
              </a:rPr>
              <a:t> 1: </a:t>
            </a:r>
            <a:r>
              <a:rPr lang="en-US" sz="4800" b="1" dirty="0" err="1">
                <a:solidFill>
                  <a:srgbClr val="C00000"/>
                </a:solidFill>
                <a:latin typeface="Times New Roman" panose="02020603050405020304" pitchFamily="18" charset="0"/>
                <a:cs typeface="Times New Roman" panose="02020603050405020304" pitchFamily="18" charset="0"/>
              </a:rPr>
              <a:t>Hát</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bài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hát</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về</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gia</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đình</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86367" y="2459865"/>
            <a:ext cx="11423560" cy="1323439"/>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Nghe</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hát</a:t>
            </a: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Cả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thương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nhau</a:t>
            </a:r>
            <a:r>
              <a:rPr lang="en-US" sz="4000" b="1" dirty="0">
                <a:latin typeface="Times New Roman" panose="02020603050405020304" pitchFamily="18" charset="0"/>
                <a:cs typeface="Times New Roman" panose="02020603050405020304" pitchFamily="18" charset="0"/>
              </a:rPr>
              <a:t>”  </a:t>
            </a:r>
          </a:p>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lời</a:t>
            </a:r>
            <a:r>
              <a:rPr lang="en-US" sz="4000" b="1" dirty="0">
                <a:latin typeface="Times New Roman" panose="02020603050405020304" pitchFamily="18" charset="0"/>
                <a:cs typeface="Times New Roman" panose="02020603050405020304" pitchFamily="18" charset="0"/>
              </a:rPr>
              <a:t>: Phan </a:t>
            </a:r>
            <a:r>
              <a:rPr lang="en-US" sz="4000" b="1" dirty="0" err="1">
                <a:latin typeface="Times New Roman" panose="02020603050405020304" pitchFamily="18" charset="0"/>
                <a:cs typeface="Times New Roman" panose="02020603050405020304" pitchFamily="18" charset="0"/>
              </a:rPr>
              <a:t>Văn</a:t>
            </a:r>
            <a:r>
              <a:rPr lang="en-US" sz="4000" b="1" dirty="0">
                <a:latin typeface="Times New Roman" panose="02020603050405020304" pitchFamily="18" charset="0"/>
                <a:cs typeface="Times New Roman" panose="02020603050405020304" pitchFamily="18" charset="0"/>
              </a:rPr>
              <a:t> Minh</a:t>
            </a:r>
          </a:p>
        </p:txBody>
      </p:sp>
    </p:spTree>
    <p:extLst>
      <p:ext uri="{BB962C8B-B14F-4D97-AF65-F5344CB8AC3E}">
        <p14:creationId xmlns:p14="http://schemas.microsoft.com/office/powerpoint/2010/main" val="373296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527" y="3039413"/>
            <a:ext cx="11964473" cy="1046440"/>
          </a:xfrm>
          <a:prstGeom prst="rect">
            <a:avLst/>
          </a:prstGeom>
          <a:noFill/>
        </p:spPr>
        <p:txBody>
          <a:bodyPr wrap="square" rtlCol="0">
            <a:spAutoFit/>
          </a:bodyPr>
          <a:lstStyle/>
          <a:p>
            <a:br>
              <a:rPr lang="vi-VN" sz="4400" dirty="0"/>
            </a:br>
            <a:endParaRPr lang="en-US" dirty="0"/>
          </a:p>
        </p:txBody>
      </p:sp>
      <p:sp>
        <p:nvSpPr>
          <p:cNvPr id="6" name="Cloud Callout 5"/>
          <p:cNvSpPr/>
          <p:nvPr/>
        </p:nvSpPr>
        <p:spPr>
          <a:xfrm>
            <a:off x="1856792" y="386364"/>
            <a:ext cx="8276253" cy="193183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ts val="600"/>
              </a:spcBef>
            </a:pPr>
            <a:r>
              <a:rPr lang="vi-VN" sz="4400" dirty="0">
                <a:solidFill>
                  <a:srgbClr val="000000"/>
                </a:solidFill>
                <a:latin typeface="Times New Roman" panose="02020603050405020304" pitchFamily="18" charset="0"/>
              </a:rPr>
              <a:t>- Các con vừa </a:t>
            </a:r>
            <a:r>
              <a:rPr lang="en-US" sz="4400" dirty="0" err="1">
                <a:solidFill>
                  <a:srgbClr val="000000"/>
                </a:solidFill>
                <a:latin typeface="Times New Roman" panose="02020603050405020304" pitchFamily="18" charset="0"/>
              </a:rPr>
              <a:t>hát</a:t>
            </a:r>
            <a:r>
              <a:rPr lang="vi-VN" sz="4400" dirty="0">
                <a:solidFill>
                  <a:srgbClr val="000000"/>
                </a:solidFill>
                <a:latin typeface="Times New Roman" panose="02020603050405020304" pitchFamily="18" charset="0"/>
              </a:rPr>
              <a:t> bài hát gì?</a:t>
            </a:r>
            <a:endParaRPr lang="vi-VN" sz="4400" dirty="0">
              <a:solidFill>
                <a:srgbClr val="000000"/>
              </a:solidFill>
            </a:endParaRPr>
          </a:p>
        </p:txBody>
      </p:sp>
    </p:spTree>
    <p:extLst>
      <p:ext uri="{BB962C8B-B14F-4D97-AF65-F5344CB8AC3E}">
        <p14:creationId xmlns:p14="http://schemas.microsoft.com/office/powerpoint/2010/main" val="142061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456" y="2312194"/>
            <a:ext cx="11642501" cy="769441"/>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rPr>
              <a:t>- </a:t>
            </a:r>
            <a:r>
              <a:rPr lang="en-US" sz="4400" b="1" dirty="0" err="1">
                <a:solidFill>
                  <a:srgbClr val="C00000"/>
                </a:solidFill>
                <a:latin typeface="Times New Roman" panose="02020603050405020304" pitchFamily="18" charset="0"/>
              </a:rPr>
              <a:t>Xa</a:t>
            </a:r>
            <a:r>
              <a:rPr lang="en-US" sz="4400" b="1" dirty="0">
                <a:solidFill>
                  <a:srgbClr val="C00000"/>
                </a:solidFill>
                <a:latin typeface="Times New Roman" panose="02020603050405020304" pitchFamily="18" charset="0"/>
              </a:rPr>
              <a:t> </a:t>
            </a:r>
            <a:r>
              <a:rPr lang="en-US" sz="4400" b="1" dirty="0" err="1">
                <a:solidFill>
                  <a:srgbClr val="C00000"/>
                </a:solidFill>
                <a:latin typeface="Times New Roman" panose="02020603050405020304" pitchFamily="18" charset="0"/>
              </a:rPr>
              <a:t>là</a:t>
            </a:r>
            <a:r>
              <a:rPr lang="en-US" sz="4400" b="1" dirty="0">
                <a:solidFill>
                  <a:srgbClr val="C00000"/>
                </a:solidFill>
                <a:latin typeface="Times New Roman" panose="02020603050405020304" pitchFamily="18" charset="0"/>
              </a:rPr>
              <a:t> </a:t>
            </a:r>
            <a:r>
              <a:rPr lang="en-US" sz="4400" b="1" dirty="0" err="1">
                <a:solidFill>
                  <a:srgbClr val="C00000"/>
                </a:solidFill>
                <a:latin typeface="Times New Roman" panose="02020603050405020304" pitchFamily="18" charset="0"/>
              </a:rPr>
              <a:t>nhớ</a:t>
            </a:r>
            <a:r>
              <a:rPr lang="en-US" sz="4400" b="1" dirty="0">
                <a:solidFill>
                  <a:srgbClr val="C00000"/>
                </a:solidFill>
                <a:latin typeface="Times New Roman" panose="02020603050405020304" pitchFamily="18" charset="0"/>
              </a:rPr>
              <a:t>, </a:t>
            </a:r>
            <a:r>
              <a:rPr lang="en-US" sz="4400" b="1" dirty="0" err="1">
                <a:solidFill>
                  <a:srgbClr val="C00000"/>
                </a:solidFill>
                <a:latin typeface="Times New Roman" panose="02020603050405020304" pitchFamily="18" charset="0"/>
              </a:rPr>
              <a:t>gần</a:t>
            </a:r>
            <a:r>
              <a:rPr lang="en-US" sz="4400" b="1" dirty="0">
                <a:solidFill>
                  <a:srgbClr val="C00000"/>
                </a:solidFill>
                <a:latin typeface="Times New Roman" panose="02020603050405020304" pitchFamily="18" charset="0"/>
              </a:rPr>
              <a:t> </a:t>
            </a:r>
            <a:r>
              <a:rPr lang="en-US" sz="4400" b="1" dirty="0" err="1">
                <a:solidFill>
                  <a:srgbClr val="C00000"/>
                </a:solidFill>
                <a:latin typeface="Times New Roman" panose="02020603050405020304" pitchFamily="18" charset="0"/>
              </a:rPr>
              <a:t>nhau</a:t>
            </a:r>
            <a:r>
              <a:rPr lang="en-US" sz="4400" b="1" dirty="0">
                <a:solidFill>
                  <a:srgbClr val="C00000"/>
                </a:solidFill>
                <a:latin typeface="Times New Roman" panose="02020603050405020304" pitchFamily="18" charset="0"/>
              </a:rPr>
              <a:t> </a:t>
            </a:r>
            <a:r>
              <a:rPr lang="en-US" sz="4400" b="1" dirty="0" err="1">
                <a:solidFill>
                  <a:srgbClr val="C00000"/>
                </a:solidFill>
                <a:latin typeface="Times New Roman" panose="02020603050405020304" pitchFamily="18" charset="0"/>
              </a:rPr>
              <a:t>là</a:t>
            </a:r>
            <a:r>
              <a:rPr lang="en-US" sz="4400" b="1" dirty="0">
                <a:solidFill>
                  <a:srgbClr val="C00000"/>
                </a:solidFill>
                <a:latin typeface="Times New Roman" panose="02020603050405020304" pitchFamily="18" charset="0"/>
              </a:rPr>
              <a:t> </a:t>
            </a:r>
            <a:r>
              <a:rPr lang="en-US" sz="4400" b="1" dirty="0" err="1">
                <a:solidFill>
                  <a:srgbClr val="C00000"/>
                </a:solidFill>
                <a:latin typeface="Times New Roman" panose="02020603050405020304" pitchFamily="18" charset="0"/>
              </a:rPr>
              <a:t>cười</a:t>
            </a:r>
            <a:r>
              <a:rPr lang="en-US" dirty="0">
                <a:solidFill>
                  <a:srgbClr val="000000"/>
                </a:solidFill>
                <a:latin typeface="Times New Roman" panose="02020603050405020304" pitchFamily="18" charset="0"/>
              </a:rPr>
              <a:t>.</a:t>
            </a:r>
            <a:endParaRPr lang="en-US" dirty="0"/>
          </a:p>
        </p:txBody>
      </p:sp>
      <p:sp>
        <p:nvSpPr>
          <p:cNvPr id="3" name="TextBox 2"/>
          <p:cNvSpPr txBox="1"/>
          <p:nvPr/>
        </p:nvSpPr>
        <p:spPr>
          <a:xfrm>
            <a:off x="425002" y="3541690"/>
            <a:ext cx="10702343" cy="1446550"/>
          </a:xfrm>
          <a:prstGeom prst="rect">
            <a:avLst/>
          </a:prstGeom>
          <a:noFill/>
        </p:spPr>
        <p:txBody>
          <a:bodyPr wrap="square" rtlCol="0">
            <a:spAutoFit/>
          </a:bodyPr>
          <a:lstStyle/>
          <a:p>
            <a:r>
              <a:rPr lang="en-US" sz="4400" b="1" dirty="0">
                <a:latin typeface="Times New Roman" panose="02020603050405020304" pitchFamily="18" charset="0"/>
                <a:ea typeface="Calibri" panose="020F0502020204030204" pitchFamily="34" charset="0"/>
              </a:rPr>
              <a:t>2. </a:t>
            </a:r>
            <a:r>
              <a:rPr lang="en-US" sz="4400" b="1" dirty="0" err="1">
                <a:latin typeface="Times New Roman" panose="02020603050405020304" pitchFamily="18" charset="0"/>
                <a:ea typeface="Calibri" panose="020F0502020204030204" pitchFamily="34" charset="0"/>
              </a:rPr>
              <a:t>Các</a:t>
            </a:r>
            <a:r>
              <a:rPr lang="en-US" sz="4400" b="1" dirty="0">
                <a:latin typeface="Times New Roman" panose="02020603050405020304" pitchFamily="18" charset="0"/>
                <a:ea typeface="Calibri" panose="020F0502020204030204" pitchFamily="34" charset="0"/>
              </a:rPr>
              <a:t> con </a:t>
            </a:r>
            <a:r>
              <a:rPr lang="en-US" sz="4400" b="1" dirty="0" err="1">
                <a:latin typeface="Times New Roman" panose="02020603050405020304" pitchFamily="18" charset="0"/>
                <a:ea typeface="Calibri" panose="020F0502020204030204" pitchFamily="34" charset="0"/>
              </a:rPr>
              <a:t>đã</a:t>
            </a:r>
            <a:r>
              <a:rPr lang="en-US" sz="4400" b="1" dirty="0">
                <a:latin typeface="Times New Roman" panose="02020603050405020304" pitchFamily="18" charset="0"/>
                <a:ea typeface="Calibri" panose="020F0502020204030204" pitchFamily="34" charset="0"/>
              </a:rPr>
              <a:t> </a:t>
            </a:r>
            <a:r>
              <a:rPr lang="en-US" sz="4400" b="1" dirty="0" err="1">
                <a:latin typeface="Times New Roman" panose="02020603050405020304" pitchFamily="18" charset="0"/>
                <a:ea typeface="Calibri" panose="020F0502020204030204" pitchFamily="34" charset="0"/>
              </a:rPr>
              <a:t>làm</a:t>
            </a:r>
            <a:r>
              <a:rPr lang="en-US" sz="4400" b="1" dirty="0">
                <a:latin typeface="Times New Roman" panose="02020603050405020304" pitchFamily="18" charset="0"/>
                <a:ea typeface="Calibri" panose="020F0502020204030204" pitchFamily="34" charset="0"/>
              </a:rPr>
              <a:t> </a:t>
            </a:r>
            <a:r>
              <a:rPr lang="en-US" sz="4400" b="1" dirty="0" err="1">
                <a:latin typeface="Times New Roman" panose="02020603050405020304" pitchFamily="18" charset="0"/>
                <a:ea typeface="Calibri" panose="020F0502020204030204" pitchFamily="34" charset="0"/>
              </a:rPr>
              <a:t>gì</a:t>
            </a:r>
            <a:r>
              <a:rPr lang="en-US" sz="4400" b="1" dirty="0">
                <a:latin typeface="Times New Roman" panose="02020603050405020304" pitchFamily="18" charset="0"/>
                <a:ea typeface="Calibri" panose="020F0502020204030204" pitchFamily="34" charset="0"/>
              </a:rPr>
              <a:t> </a:t>
            </a:r>
            <a:r>
              <a:rPr lang="en-US" sz="4400" b="1" dirty="0" err="1">
                <a:latin typeface="Times New Roman" panose="02020603050405020304" pitchFamily="18" charset="0"/>
                <a:ea typeface="Calibri" panose="020F0502020204030204" pitchFamily="34" charset="0"/>
              </a:rPr>
              <a:t>để</a:t>
            </a:r>
            <a:r>
              <a:rPr lang="en-US" sz="4400" b="1" dirty="0">
                <a:latin typeface="Times New Roman" panose="02020603050405020304" pitchFamily="18" charset="0"/>
                <a:ea typeface="Calibri" panose="020F0502020204030204" pitchFamily="34" charset="0"/>
              </a:rPr>
              <a:t> </a:t>
            </a:r>
            <a:r>
              <a:rPr lang="en-US" sz="4400" b="1" dirty="0" err="1">
                <a:latin typeface="Times New Roman" panose="02020603050405020304" pitchFamily="18" charset="0"/>
                <a:ea typeface="Calibri" panose="020F0502020204030204" pitchFamily="34" charset="0"/>
              </a:rPr>
              <a:t>yêu</a:t>
            </a:r>
            <a:r>
              <a:rPr lang="en-US" sz="4400" b="1" dirty="0">
                <a:latin typeface="Times New Roman" panose="02020603050405020304" pitchFamily="18" charset="0"/>
                <a:ea typeface="Calibri" panose="020F0502020204030204" pitchFamily="34" charset="0"/>
              </a:rPr>
              <a:t> </a:t>
            </a:r>
            <a:r>
              <a:rPr lang="en-US" sz="4400" b="1" dirty="0" err="1">
                <a:latin typeface="Times New Roman" panose="02020603050405020304" pitchFamily="18" charset="0"/>
                <a:ea typeface="Calibri" panose="020F0502020204030204" pitchFamily="34" charset="0"/>
              </a:rPr>
              <a:t>thương</a:t>
            </a:r>
            <a:r>
              <a:rPr lang="en-US" sz="4400" b="1" dirty="0">
                <a:latin typeface="Times New Roman" panose="02020603050405020304" pitchFamily="18" charset="0"/>
                <a:ea typeface="Calibri" panose="020F0502020204030204" pitchFamily="34" charset="0"/>
              </a:rPr>
              <a:t> </a:t>
            </a:r>
            <a:r>
              <a:rPr lang="en-US" sz="4400" b="1" dirty="0" err="1">
                <a:latin typeface="Times New Roman" panose="02020603050405020304" pitchFamily="18" charset="0"/>
                <a:ea typeface="Calibri" panose="020F0502020204030204" pitchFamily="34" charset="0"/>
              </a:rPr>
              <a:t>bố</a:t>
            </a:r>
            <a:r>
              <a:rPr lang="en-US" sz="4400" b="1" dirty="0">
                <a:latin typeface="Times New Roman" panose="02020603050405020304" pitchFamily="18" charset="0"/>
                <a:ea typeface="Calibri" panose="020F0502020204030204" pitchFamily="34" charset="0"/>
              </a:rPr>
              <a:t> </a:t>
            </a:r>
            <a:r>
              <a:rPr lang="en-US" sz="4400" b="1" dirty="0" err="1">
                <a:latin typeface="Times New Roman" panose="02020603050405020304" pitchFamily="18" charset="0"/>
                <a:ea typeface="Calibri" panose="020F0502020204030204" pitchFamily="34" charset="0"/>
              </a:rPr>
              <a:t>mẹ</a:t>
            </a:r>
            <a:r>
              <a:rPr lang="en-US" sz="4400" b="1" dirty="0">
                <a:latin typeface="Times New Roman" panose="02020603050405020304" pitchFamily="18" charset="0"/>
                <a:ea typeface="Calibri" panose="020F0502020204030204" pitchFamily="34" charset="0"/>
              </a:rPr>
              <a:t>, </a:t>
            </a:r>
            <a:r>
              <a:rPr lang="en-US" sz="4400" b="1" dirty="0" err="1">
                <a:latin typeface="Times New Roman" panose="02020603050405020304" pitchFamily="18" charset="0"/>
                <a:ea typeface="Calibri" panose="020F0502020204030204" pitchFamily="34" charset="0"/>
              </a:rPr>
              <a:t>anh</a:t>
            </a:r>
            <a:r>
              <a:rPr lang="en-US" sz="4400" b="1" dirty="0">
                <a:latin typeface="Times New Roman" panose="02020603050405020304" pitchFamily="18" charset="0"/>
                <a:ea typeface="Calibri" panose="020F0502020204030204" pitchFamily="34" charset="0"/>
              </a:rPr>
              <a:t> </a:t>
            </a:r>
            <a:r>
              <a:rPr lang="en-US" sz="4400" b="1" dirty="0" err="1">
                <a:latin typeface="Times New Roman" panose="02020603050405020304" pitchFamily="18" charset="0"/>
                <a:ea typeface="Calibri" panose="020F0502020204030204" pitchFamily="34" charset="0"/>
              </a:rPr>
              <a:t>chị</a:t>
            </a:r>
            <a:r>
              <a:rPr lang="en-US" sz="4400" b="1" dirty="0">
                <a:latin typeface="Times New Roman" panose="02020603050405020304" pitchFamily="18" charset="0"/>
                <a:ea typeface="Calibri" panose="020F0502020204030204" pitchFamily="34" charset="0"/>
              </a:rPr>
              <a:t>?</a:t>
            </a:r>
            <a:endParaRPr lang="en-US" sz="4400" b="1" dirty="0"/>
          </a:p>
        </p:txBody>
      </p:sp>
      <p:sp>
        <p:nvSpPr>
          <p:cNvPr id="4" name="TextBox 3"/>
          <p:cNvSpPr txBox="1"/>
          <p:nvPr/>
        </p:nvSpPr>
        <p:spPr>
          <a:xfrm>
            <a:off x="65315" y="4906851"/>
            <a:ext cx="11924522" cy="2800767"/>
          </a:xfrm>
          <a:prstGeom prst="rect">
            <a:avLst/>
          </a:prstGeom>
          <a:noFill/>
        </p:spPr>
        <p:txBody>
          <a:bodyPr wrap="square" rtlCol="0">
            <a:spAutoFit/>
          </a:bodyPr>
          <a:lstStyle/>
          <a:p>
            <a:pPr marL="571500" indent="-571500">
              <a:buFontTx/>
              <a:buChar char="-"/>
            </a:pPr>
            <a:r>
              <a:rPr lang="en-US" sz="4400" b="1" dirty="0" err="1">
                <a:solidFill>
                  <a:srgbClr val="C00000"/>
                </a:solidFill>
                <a:latin typeface="Times New Roman" panose="02020603050405020304" pitchFamily="18" charset="0"/>
                <a:cs typeface="Times New Roman" panose="02020603050405020304" pitchFamily="18" charset="0"/>
              </a:rPr>
              <a:t>Trẻ</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trả</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lời</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theo</a:t>
            </a:r>
            <a:r>
              <a:rPr lang="en-US" sz="4400" b="1" dirty="0">
                <a:solidFill>
                  <a:srgbClr val="C00000"/>
                </a:solidFill>
                <a:latin typeface="Times New Roman" panose="02020603050405020304" pitchFamily="18" charset="0"/>
                <a:cs typeface="Times New Roman" panose="02020603050405020304" pitchFamily="18" charset="0"/>
              </a:rPr>
              <a:t> ý </a:t>
            </a:r>
            <a:r>
              <a:rPr lang="en-US" sz="4400" b="1" dirty="0" err="1">
                <a:solidFill>
                  <a:srgbClr val="C00000"/>
                </a:solidFill>
                <a:latin typeface="Times New Roman" panose="02020603050405020304" pitchFamily="18" charset="0"/>
                <a:cs typeface="Times New Roman" panose="02020603050405020304" pitchFamily="18" charset="0"/>
              </a:rPr>
              <a:t>hiểu</a:t>
            </a:r>
            <a:r>
              <a:rPr lang="en-US" sz="4400" b="1" dirty="0">
                <a:solidFill>
                  <a:srgbClr val="C00000"/>
                </a:solidFill>
                <a:latin typeface="Times New Roman" panose="02020603050405020304" pitchFamily="18" charset="0"/>
                <a:cs typeface="Times New Roman" panose="02020603050405020304" pitchFamily="18" charset="0"/>
              </a:rPr>
              <a:t>: Ngoan </a:t>
            </a:r>
            <a:r>
              <a:rPr lang="en-US" sz="4400" b="1" dirty="0" err="1">
                <a:solidFill>
                  <a:srgbClr val="C00000"/>
                </a:solidFill>
                <a:latin typeface="Times New Roman" panose="02020603050405020304" pitchFamily="18" charset="0"/>
                <a:cs typeface="Times New Roman" panose="02020603050405020304" pitchFamily="18" charset="0"/>
              </a:rPr>
              <a:t>ngoãn</a:t>
            </a:r>
            <a:r>
              <a:rPr lang="en-US" sz="4400" b="1" dirty="0">
                <a:solidFill>
                  <a:srgbClr val="C00000"/>
                </a:solidFill>
                <a:latin typeface="Times New Roman" panose="02020603050405020304" pitchFamily="18" charset="0"/>
                <a:cs typeface="Times New Roman" panose="02020603050405020304" pitchFamily="18" charset="0"/>
              </a:rPr>
              <a:t>….</a:t>
            </a:r>
          </a:p>
          <a:p>
            <a:r>
              <a:rPr lang="vi-VN" sz="4400" dirty="0">
                <a:solidFill>
                  <a:srgbClr val="000000"/>
                </a:solidFill>
                <a:latin typeface="Times New Roman" panose="02020603050405020304" pitchFamily="18" charset="0"/>
              </a:rPr>
              <a:t>=&gt; Muốn được bố mẹ, anh chị yêu thương thì chúng ta cần phải </a:t>
            </a:r>
            <a:r>
              <a:rPr lang="en-US" sz="4400" dirty="0">
                <a:solidFill>
                  <a:srgbClr val="000000"/>
                </a:solidFill>
                <a:latin typeface="Times New Roman" panose="02020603050405020304" pitchFamily="18" charset="0"/>
              </a:rPr>
              <a:t>Ngoan </a:t>
            </a:r>
            <a:r>
              <a:rPr lang="en-US" sz="4400" dirty="0" err="1">
                <a:solidFill>
                  <a:srgbClr val="000000"/>
                </a:solidFill>
                <a:latin typeface="Times New Roman" panose="02020603050405020304" pitchFamily="18" charset="0"/>
              </a:rPr>
              <a:t>ngoãn</a:t>
            </a:r>
            <a:r>
              <a:rPr lang="en-US" sz="4400" dirty="0">
                <a:solidFill>
                  <a:srgbClr val="000000"/>
                </a:solidFill>
                <a:latin typeface="Times New Roman" panose="02020603050405020304" pitchFamily="18" charset="0"/>
              </a:rPr>
              <a:t>, </a:t>
            </a:r>
            <a:r>
              <a:rPr lang="vi-VN" sz="4400" dirty="0">
                <a:solidFill>
                  <a:srgbClr val="000000"/>
                </a:solidFill>
                <a:latin typeface="Times New Roman" panose="02020603050405020304" pitchFamily="18" charset="0"/>
              </a:rPr>
              <a:t>quan tâm, giúp đỡ, chăm sóc</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25002" y="164134"/>
            <a:ext cx="11766998" cy="1446550"/>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1. Trong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hát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nhỏ</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thấy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như</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thế</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khi</a:t>
            </a:r>
            <a:r>
              <a:rPr lang="en-US" sz="4400" b="1" dirty="0">
                <a:latin typeface="Times New Roman" panose="02020603050405020304" pitchFamily="18" charset="0"/>
                <a:cs typeface="Times New Roman" panose="02020603050405020304" pitchFamily="18" charset="0"/>
              </a:rPr>
              <a:t> xa </a:t>
            </a:r>
            <a:r>
              <a:rPr lang="en-US" sz="4400" b="1" dirty="0" err="1">
                <a:latin typeface="Times New Roman" panose="02020603050405020304" pitchFamily="18" charset="0"/>
                <a:cs typeface="Times New Roman" panose="02020603050405020304" pitchFamily="18" charset="0"/>
              </a:rPr>
              <a:t>bố</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mẹ</a:t>
            </a:r>
            <a:r>
              <a:rPr lang="en-US" sz="4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0939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74712" y="363894"/>
            <a:ext cx="9890975" cy="514116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800" b="1" dirty="0">
                <a:solidFill>
                  <a:srgbClr val="000000"/>
                </a:solidFill>
                <a:latin typeface="Times New Roman" panose="02020603050405020304" pitchFamily="18" charset="0"/>
              </a:rPr>
              <a:t>2.1. Trải nghiệm thực tế.     </a:t>
            </a:r>
            <a:endParaRPr lang="vi-VN" sz="2800" dirty="0"/>
          </a:p>
          <a:p>
            <a:pPr algn="just"/>
            <a:r>
              <a:rPr lang="vi-VN" sz="2800" dirty="0">
                <a:solidFill>
                  <a:srgbClr val="000000"/>
                </a:solidFill>
                <a:latin typeface="Times New Roman" panose="02020603050405020304" pitchFamily="18" charset="0"/>
              </a:rPr>
              <a:t>- Cô cho trẻ về vị trí ngồi</a:t>
            </a:r>
            <a:endParaRPr lang="vi-VN" sz="2800" dirty="0"/>
          </a:p>
          <a:p>
            <a:pPr algn="just"/>
            <a:r>
              <a:rPr lang="vi-VN" sz="2800" dirty="0">
                <a:solidFill>
                  <a:srgbClr val="000000"/>
                </a:solidFill>
                <a:latin typeface="Times New Roman" panose="02020603050405020304" pitchFamily="18" charset="0"/>
              </a:rPr>
              <a:t>- Cho trẻ xem video</a:t>
            </a:r>
            <a:endParaRPr lang="vi-VN" sz="2800" dirty="0"/>
          </a:p>
          <a:p>
            <a:pPr algn="just"/>
            <a:r>
              <a:rPr lang="vi-VN" sz="2800" dirty="0">
                <a:solidFill>
                  <a:srgbClr val="000000"/>
                </a:solidFill>
                <a:latin typeface="Times New Roman" panose="02020603050405020304" pitchFamily="18" charset="0"/>
              </a:rPr>
              <a:t>+ Nội dung 1: Video các bạn nhỏ chưa biết yêu bố mẹ, anh chị em ruột.</a:t>
            </a:r>
            <a:endParaRPr lang="vi-VN" sz="2800" dirty="0"/>
          </a:p>
          <a:p>
            <a:pPr algn="just"/>
            <a:r>
              <a:rPr lang="vi-VN" sz="2800" dirty="0">
                <a:solidFill>
                  <a:srgbClr val="000000"/>
                </a:solidFill>
                <a:latin typeface="Times New Roman" panose="02020603050405020304" pitchFamily="18" charset="0"/>
              </a:rPr>
              <a:t>+ Nội dung 2: Video các bạn nhỏ biết yêu bố mẹ anh chị em ruột</a:t>
            </a:r>
            <a:endParaRPr lang="vi-VN" sz="2800" dirty="0"/>
          </a:p>
          <a:p>
            <a:br>
              <a:rPr lang="vi-VN" dirty="0"/>
            </a:br>
            <a:endParaRPr lang="en-US" b="1" dirty="0"/>
          </a:p>
        </p:txBody>
      </p:sp>
    </p:spTree>
    <p:extLst>
      <p:ext uri="{BB962C8B-B14F-4D97-AF65-F5344CB8AC3E}">
        <p14:creationId xmlns:p14="http://schemas.microsoft.com/office/powerpoint/2010/main" val="26768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576" y="437883"/>
            <a:ext cx="11934424" cy="6494085"/>
          </a:xfrm>
          <a:prstGeom prst="rect">
            <a:avLst/>
          </a:prstGeom>
          <a:noFill/>
        </p:spPr>
        <p:txBody>
          <a:bodyPr wrap="square" rtlCol="0">
            <a:spAutoFit/>
          </a:bodyPr>
          <a:lstStyle/>
          <a:p>
            <a:pPr algn="just"/>
            <a:r>
              <a:rPr lang="vi-VN" sz="4000" dirty="0">
                <a:solidFill>
                  <a:srgbClr val="000000"/>
                </a:solidFill>
                <a:latin typeface="Times New Roman" panose="02020603050405020304" pitchFamily="18" charset="0"/>
              </a:rPr>
              <a:t>-  Video nội dung 1: Bạn nhỏ đang làm gì?</a:t>
            </a:r>
            <a:endParaRPr lang="vi-VN" sz="4000" dirty="0"/>
          </a:p>
          <a:p>
            <a:pPr algn="just"/>
            <a:r>
              <a:rPr lang="vi-VN" sz="4000" dirty="0">
                <a:solidFill>
                  <a:srgbClr val="000000"/>
                </a:solidFill>
                <a:latin typeface="Times New Roman" panose="02020603050405020304" pitchFamily="18" charset="0"/>
              </a:rPr>
              <a:t>- Nếu không yêu bố mẹ, anh chị em thì sao?</a:t>
            </a:r>
            <a:endParaRPr lang="vi-VN" sz="4000" dirty="0"/>
          </a:p>
          <a:p>
            <a:pPr algn="just"/>
            <a:r>
              <a:rPr lang="vi-VN" sz="4000" dirty="0">
                <a:solidFill>
                  <a:srgbClr val="000000"/>
                </a:solidFill>
                <a:latin typeface="Arial" panose="020B0604020202020204" pitchFamily="34" charset="0"/>
              </a:rPr>
              <a:t> </a:t>
            </a:r>
            <a:r>
              <a:rPr lang="vi-VN" sz="4000" dirty="0">
                <a:solidFill>
                  <a:srgbClr val="000000"/>
                </a:solidFill>
                <a:latin typeface="Times New Roman" panose="02020603050405020304" pitchFamily="18" charset="0"/>
              </a:rPr>
              <a:t>- Việc không yêu bố mẹ, anh chị em là đúng hay sai?</a:t>
            </a:r>
            <a:endParaRPr lang="vi-VN" sz="4000" dirty="0"/>
          </a:p>
          <a:p>
            <a:pPr algn="just"/>
            <a:r>
              <a:rPr lang="vi-VN" sz="4000" dirty="0">
                <a:solidFill>
                  <a:srgbClr val="000000"/>
                </a:solidFill>
                <a:latin typeface="Times New Roman" panose="02020603050405020304" pitchFamily="18" charset="0"/>
              </a:rPr>
              <a:t>- Nếu nhìn thấy bạn không yêu bố mẹ, anh chị em con sẽ làm gì?</a:t>
            </a:r>
            <a:endParaRPr lang="vi-VN" sz="4000" dirty="0"/>
          </a:p>
          <a:p>
            <a:pPr algn="just"/>
            <a:r>
              <a:rPr lang="vi-VN" sz="4000" dirty="0">
                <a:solidFill>
                  <a:srgbClr val="000000"/>
                </a:solidFill>
                <a:latin typeface="Times New Roman" panose="02020603050405020304" pitchFamily="18" charset="0"/>
              </a:rPr>
              <a:t>=&gt;Cô khái quát: Hành động bạn không yêu bố mẹ, anh chị em ruột là hành vi sai vì nó sẽ làm ảnh hưởng đến tình cảm của gia đình nhà mình.</a:t>
            </a:r>
            <a:endParaRPr lang="vi-VN" sz="4000" dirty="0"/>
          </a:p>
          <a:p>
            <a:br>
              <a:rPr lang="vi-VN" sz="4800" dirty="0"/>
            </a:br>
            <a:endParaRPr lang="en-US" sz="4800" dirty="0"/>
          </a:p>
        </p:txBody>
      </p:sp>
    </p:spTree>
    <p:extLst>
      <p:ext uri="{BB962C8B-B14F-4D97-AF65-F5344CB8AC3E}">
        <p14:creationId xmlns:p14="http://schemas.microsoft.com/office/powerpoint/2010/main" val="136859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474" y="0"/>
            <a:ext cx="11795760" cy="905056"/>
          </a:xfrm>
          <a:prstGeom prst="rect">
            <a:avLst/>
          </a:prstGeom>
          <a:noFill/>
        </p:spPr>
        <p:txBody>
          <a:bodyPr wrap="square" rtlCol="0">
            <a:spAutoFit/>
          </a:bodyPr>
          <a:lstStyle/>
          <a:p>
            <a:pPr algn="ctr">
              <a:lnSpc>
                <a:spcPct val="150000"/>
              </a:lnSpc>
            </a:pPr>
            <a:r>
              <a:rPr lang="en-US" sz="4000" dirty="0">
                <a:solidFill>
                  <a:srgbClr val="000000"/>
                </a:solidFill>
                <a:latin typeface="Times New Roman" panose="02020603050405020304" pitchFamily="18" charset="0"/>
              </a:rPr>
              <a:t>- Video </a:t>
            </a:r>
            <a:r>
              <a:rPr lang="en-US" sz="4000" dirty="0" err="1">
                <a:solidFill>
                  <a:srgbClr val="000000"/>
                </a:solidFill>
                <a:latin typeface="Times New Roman" panose="02020603050405020304" pitchFamily="18" charset="0"/>
              </a:rPr>
              <a:t>nội</a:t>
            </a:r>
            <a:r>
              <a:rPr lang="en-US" sz="4000" dirty="0">
                <a:solidFill>
                  <a:srgbClr val="000000"/>
                </a:solidFill>
                <a:latin typeface="Times New Roman" panose="02020603050405020304" pitchFamily="18" charset="0"/>
              </a:rPr>
              <a:t> dung  2: </a:t>
            </a:r>
            <a:r>
              <a:rPr lang="en-US" sz="4000" dirty="0" err="1">
                <a:solidFill>
                  <a:srgbClr val="000000"/>
                </a:solidFill>
                <a:latin typeface="Times New Roman" panose="02020603050405020304" pitchFamily="18" charset="0"/>
              </a:rPr>
              <a:t>Bạn</a:t>
            </a:r>
            <a:r>
              <a:rPr lang="en-US" sz="4000" dirty="0">
                <a:solidFill>
                  <a:srgbClr val="000000"/>
                </a:solidFill>
                <a:latin typeface="Times New Roman" panose="02020603050405020304" pitchFamily="18" charset="0"/>
              </a:rPr>
              <a:t> </a:t>
            </a:r>
            <a:r>
              <a:rPr lang="en-US" sz="4000" dirty="0" err="1">
                <a:solidFill>
                  <a:srgbClr val="000000"/>
                </a:solidFill>
                <a:latin typeface="Times New Roman" panose="02020603050405020304" pitchFamily="18" charset="0"/>
              </a:rPr>
              <a:t>nhỏ</a:t>
            </a:r>
            <a:r>
              <a:rPr lang="en-US" sz="4000" dirty="0">
                <a:solidFill>
                  <a:srgbClr val="000000"/>
                </a:solidFill>
                <a:latin typeface="Times New Roman" panose="02020603050405020304" pitchFamily="18" charset="0"/>
              </a:rPr>
              <a:t> </a:t>
            </a:r>
            <a:r>
              <a:rPr lang="en-US" sz="4000" dirty="0" err="1">
                <a:solidFill>
                  <a:srgbClr val="000000"/>
                </a:solidFill>
                <a:latin typeface="Times New Roman" panose="02020603050405020304" pitchFamily="18" charset="0"/>
              </a:rPr>
              <a:t>đang</a:t>
            </a:r>
            <a:r>
              <a:rPr lang="en-US" sz="4000" dirty="0">
                <a:solidFill>
                  <a:srgbClr val="000000"/>
                </a:solidFill>
                <a:latin typeface="Times New Roman" panose="02020603050405020304" pitchFamily="18" charset="0"/>
              </a:rPr>
              <a:t> </a:t>
            </a:r>
            <a:r>
              <a:rPr lang="en-US" sz="4000" dirty="0" err="1">
                <a:solidFill>
                  <a:srgbClr val="000000"/>
                </a:solidFill>
                <a:latin typeface="Times New Roman" panose="02020603050405020304" pitchFamily="18" charset="0"/>
              </a:rPr>
              <a:t>làm</a:t>
            </a:r>
            <a:r>
              <a:rPr lang="en-US" sz="4000" dirty="0">
                <a:solidFill>
                  <a:srgbClr val="000000"/>
                </a:solidFill>
                <a:latin typeface="Times New Roman" panose="02020603050405020304" pitchFamily="18" charset="0"/>
              </a:rPr>
              <a:t> </a:t>
            </a:r>
            <a:r>
              <a:rPr lang="en-US" sz="4000" dirty="0" err="1">
                <a:solidFill>
                  <a:srgbClr val="000000"/>
                </a:solidFill>
                <a:latin typeface="Times New Roman" panose="02020603050405020304" pitchFamily="18" charset="0"/>
              </a:rPr>
              <a:t>gì</a:t>
            </a:r>
            <a:r>
              <a:rPr lang="en-US" sz="2800" dirty="0">
                <a:solidFill>
                  <a:srgbClr val="000000"/>
                </a:solidFill>
                <a:latin typeface="Times New Roman" panose="02020603050405020304" pitchFamily="18" charset="0"/>
              </a:rPr>
              <a:t>?</a:t>
            </a:r>
            <a:endParaRPr lang="en-US" sz="2800" b="1" dirty="0">
              <a:solidFill>
                <a:schemeClr val="accent2"/>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91547" y="2040835"/>
            <a:ext cx="11807687" cy="2800767"/>
          </a:xfrm>
          <a:prstGeom prst="rect">
            <a:avLst/>
          </a:prstGeom>
          <a:noFill/>
        </p:spPr>
        <p:txBody>
          <a:bodyPr wrap="square" rtlCol="0">
            <a:spAutoFit/>
          </a:bodyPr>
          <a:lstStyle/>
          <a:p>
            <a:pPr algn="just"/>
            <a:r>
              <a:rPr lang="vi-VN" sz="4400">
                <a:solidFill>
                  <a:srgbClr val="000000"/>
                </a:solidFill>
                <a:latin typeface="Times New Roman" panose="02020603050405020304" pitchFamily="18" charset="0"/>
              </a:rPr>
              <a:t>- Bạn nhỏ đã yêu bố mẹ, anh chị em ruột như thế nào?</a:t>
            </a:r>
            <a:endParaRPr lang="vi-VN" sz="4400"/>
          </a:p>
          <a:p>
            <a:br>
              <a:rPr lang="vi-VN" sz="4400"/>
            </a:br>
            <a:endParaRPr lang="en-US" sz="4400" dirty="0">
              <a:solidFill>
                <a:srgbClr val="C00000"/>
              </a:solidFill>
            </a:endParaRPr>
          </a:p>
        </p:txBody>
      </p:sp>
      <p:sp>
        <p:nvSpPr>
          <p:cNvPr id="2" name="Cloud Callout 1"/>
          <p:cNvSpPr/>
          <p:nvPr/>
        </p:nvSpPr>
        <p:spPr>
          <a:xfrm>
            <a:off x="303474" y="2957804"/>
            <a:ext cx="11042550" cy="354563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rgbClr val="000000"/>
              </a:solidFill>
              <a:latin typeface="Times New Roman" panose="02020603050405020304" pitchFamily="18" charset="0"/>
            </a:endParaRPr>
          </a:p>
          <a:p>
            <a:pPr algn="just"/>
            <a:endParaRPr lang="en-US" sz="3200" dirty="0">
              <a:solidFill>
                <a:srgbClr val="000000"/>
              </a:solidFill>
              <a:latin typeface="Times New Roman" panose="02020603050405020304" pitchFamily="18" charset="0"/>
            </a:endParaRPr>
          </a:p>
          <a:p>
            <a:pPr algn="just"/>
            <a:r>
              <a:rPr lang="en-US" sz="3200" dirty="0">
                <a:solidFill>
                  <a:srgbClr val="000000"/>
                </a:solidFill>
                <a:latin typeface="Times New Roman" panose="02020603050405020304" pitchFamily="18" charset="0"/>
              </a:rPr>
              <a:t>*</a:t>
            </a:r>
            <a:r>
              <a:rPr lang="vi-VN" sz="3200" dirty="0">
                <a:solidFill>
                  <a:srgbClr val="000000"/>
                </a:solidFill>
                <a:latin typeface="Times New Roman" panose="02020603050405020304" pitchFamily="18" charset="0"/>
              </a:rPr>
              <a:t> Bạn giúp bố mẹ, nghe lời bố mẹ, chơi đoàn kết với anh chị em là đúng hay sai?</a:t>
            </a:r>
            <a:endParaRPr lang="vi-VN" sz="3200" dirty="0"/>
          </a:p>
          <a:p>
            <a:pPr algn="just"/>
            <a:r>
              <a:rPr lang="vi-VN" sz="3200" dirty="0">
                <a:solidFill>
                  <a:srgbClr val="000000"/>
                </a:solidFill>
                <a:latin typeface="Times New Roman" panose="02020603050405020304" pitchFamily="18" charset="0"/>
              </a:rPr>
              <a:t>Cô khái quát: Hành vi yêu bố mẹ, anh chị em ruột… là hành vi đúng.</a:t>
            </a:r>
            <a:endParaRPr lang="vi-VN" sz="3200" dirty="0"/>
          </a:p>
          <a:p>
            <a:br>
              <a:rPr lang="vi-VN" sz="3200" dirty="0"/>
            </a:b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21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3C7D4226-6FE4-E566-7198-55846ED70C27}"/>
              </a:ext>
            </a:extLst>
          </p:cNvPr>
          <p:cNvSpPr/>
          <p:nvPr/>
        </p:nvSpPr>
        <p:spPr>
          <a:xfrm>
            <a:off x="-121298" y="0"/>
            <a:ext cx="12185780" cy="678335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vi-VN" b="1" dirty="0">
                <a:solidFill>
                  <a:srgbClr val="000000"/>
                </a:solidFill>
                <a:latin typeface="Times New Roman" panose="02020603050405020304" pitchFamily="18" charset="0"/>
              </a:rPr>
              <a:t>2.3. Rút ra bài học đúng thể hiện sự yêu mến quan tâm người thân trong gia đình.</a:t>
            </a:r>
            <a:endParaRPr lang="vi-VN" dirty="0"/>
          </a:p>
          <a:p>
            <a:pPr algn="just"/>
            <a:r>
              <a:rPr lang="vi-VN" dirty="0">
                <a:solidFill>
                  <a:srgbClr val="333333"/>
                </a:solidFill>
                <a:latin typeface="Times New Roman" panose="02020603050405020304" pitchFamily="18" charset="0"/>
              </a:rPr>
              <a:t>Cô khái quát (kết hợp với video hình ảnh có hành vi đúng- sai khi Bé yêu bố mẹ, anh chị em ruột) Những hành vi các bạn nhỏ yêu thương bố mẹ, anh chị em ruột là hành động đúng, sẽ giúp cho tình cảm của gia đình của mình luôn được yêu thương nhau... Còn các bạn nhỏ không yêu bố mẹ, anh chị em ruột là hành động sai, sẽ làm ảnh hưởng đến tình cảm của gia đình</a:t>
            </a:r>
            <a:endParaRPr lang="vi-VN" dirty="0"/>
          </a:p>
          <a:p>
            <a:pPr algn="just"/>
            <a:r>
              <a:rPr lang="vi-VN" dirty="0">
                <a:solidFill>
                  <a:srgbClr val="333333"/>
                </a:solidFill>
                <a:latin typeface="Times New Roman" panose="02020603050405020304" pitchFamily="18" charset="0"/>
              </a:rPr>
              <a:t>- Vậy chúng ta phải làm gì để yêu bố mẹ, anh chị em?</a:t>
            </a:r>
            <a:endParaRPr lang="vi-VN" dirty="0"/>
          </a:p>
          <a:p>
            <a:pPr algn="just"/>
            <a:r>
              <a:rPr lang="vi-VN" dirty="0">
                <a:solidFill>
                  <a:srgbClr val="333333"/>
                </a:solidFill>
                <a:latin typeface="Arial" panose="020B0604020202020204" pitchFamily="34" charset="0"/>
              </a:rPr>
              <a:t> </a:t>
            </a:r>
            <a:endParaRPr lang="vi-VN" dirty="0"/>
          </a:p>
          <a:p>
            <a:pPr algn="just"/>
            <a:r>
              <a:rPr lang="vi-VN" dirty="0">
                <a:solidFill>
                  <a:srgbClr val="333333"/>
                </a:solidFill>
                <a:latin typeface="Times New Roman" panose="02020603050405020304" pitchFamily="18" charset="0"/>
              </a:rPr>
              <a:t>- Cô giáo dục trẻ: Trong gia đình bố mẹ là người sinh ra chúng ta, nuôi lớn và dạy dỗ chúng ta nên người vì vậy chúng ta phải luôn yêu thương bố mẹ, anh chị em ruột và có rất nhiều cách để thể hiện tình yêu thương sự quan tâm giúp đỡ bằng lời nói, cử chỉ, hành động. Vâng lời, chăm ngoan, học giỏi để bố mẹ vui lòng.</a:t>
            </a:r>
            <a:endParaRPr lang="vi-VN" dirty="0"/>
          </a:p>
          <a:p>
            <a:r>
              <a:rPr lang="vi-VN" dirty="0">
                <a:solidFill>
                  <a:srgbClr val="000000"/>
                </a:solidFill>
                <a:latin typeface="Times New Roman" panose="02020603050405020304" pitchFamily="18" charset="0"/>
              </a:rPr>
              <a:t>*Mở rộng: Ngoài những người thân sống chung trong gia đình như ông bà, bố mẹ, anh chị em thì chúng mình còn có cô, dì, chú, bác cũng là người thân họ hàng…</a:t>
            </a:r>
            <a:endParaRPr lang="vi-VN" dirty="0"/>
          </a:p>
          <a:p>
            <a:br>
              <a:rPr lang="vi-VN" sz="3200" dirty="0"/>
            </a:b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061399"/>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70CE1378-EE41-7C12-B507-3F8DE7829969}"/>
              </a:ext>
            </a:extLst>
          </p:cNvPr>
          <p:cNvSpPr/>
          <p:nvPr/>
        </p:nvSpPr>
        <p:spPr>
          <a:xfrm>
            <a:off x="182176" y="186612"/>
            <a:ext cx="11042550" cy="601824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rgbClr val="000000"/>
              </a:solidFill>
              <a:latin typeface="Times New Roman" panose="02020603050405020304" pitchFamily="18" charset="0"/>
            </a:endParaRPr>
          </a:p>
          <a:p>
            <a:pPr algn="just"/>
            <a:endParaRPr lang="en-US" sz="3200" dirty="0">
              <a:solidFill>
                <a:srgbClr val="000000"/>
              </a:solidFill>
              <a:latin typeface="Times New Roman" panose="02020603050405020304" pitchFamily="18" charset="0"/>
            </a:endParaRPr>
          </a:p>
          <a:p>
            <a:pPr algn="just">
              <a:lnSpc>
                <a:spcPct val="115000"/>
              </a:lnSpc>
              <a:spcBef>
                <a:spcPts val="600"/>
              </a:spcBef>
              <a:spcAft>
                <a:spcPts val="750"/>
              </a:spcAft>
            </a:pPr>
            <a:r>
              <a:rPr lang="en-US" sz="8800" kern="0"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8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kern="0"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sz="8800" kern="0" dirty="0">
                <a:latin typeface="Times New Roman" panose="02020603050405020304" pitchFamily="18" charset="0"/>
                <a:ea typeface="Times New Roman" panose="02020603050405020304" pitchFamily="18" charset="0"/>
                <a:cs typeface="Times New Roman" panose="02020603050405020304" pitchFamily="18" charset="0"/>
              </a:rPr>
              <a:t> 1: </a:t>
            </a:r>
          </a:p>
          <a:p>
            <a:pPr algn="just">
              <a:lnSpc>
                <a:spcPct val="115000"/>
              </a:lnSpc>
              <a:spcBef>
                <a:spcPts val="600"/>
              </a:spcBef>
              <a:spcAft>
                <a:spcPts val="750"/>
              </a:spcAft>
            </a:pPr>
            <a:r>
              <a:rPr lang="en-US" sz="8800"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sz="8800" kern="0" dirty="0" err="1">
                <a:latin typeface="Times New Roman" panose="02020603050405020304" pitchFamily="18" charset="0"/>
                <a:ea typeface="Times New Roman" panose="02020603050405020304" pitchFamily="18" charset="0"/>
                <a:cs typeface="Times New Roman" panose="02020603050405020304" pitchFamily="18" charset="0"/>
              </a:rPr>
              <a:t>Bé</a:t>
            </a:r>
            <a:r>
              <a:rPr lang="en-US" sz="8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kern="0" dirty="0" err="1">
                <a:latin typeface="Times New Roman" panose="02020603050405020304" pitchFamily="18" charset="0"/>
                <a:ea typeface="Times New Roman" panose="02020603050405020304" pitchFamily="18" charset="0"/>
                <a:cs typeface="Times New Roman" panose="02020603050405020304" pitchFamily="18" charset="0"/>
              </a:rPr>
              <a:t>nhanh</a:t>
            </a:r>
            <a:r>
              <a:rPr lang="en-US" sz="8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800" kern="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88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8800" kern="100" dirty="0">
              <a:latin typeface="Times New Roman" panose="02020603050405020304" pitchFamily="18" charset="0"/>
              <a:ea typeface="Aptos" panose="020B0004020202020204" pitchFamily="34" charset="0"/>
              <a:cs typeface="Times New Roman" panose="02020603050405020304" pitchFamily="18" charset="0"/>
            </a:endParaRPr>
          </a:p>
          <a:p>
            <a:br>
              <a:rPr lang="vi-VN" sz="3200" dirty="0"/>
            </a:br>
            <a:endParaRPr lang="en-US" sz="32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9641733"/>
      </p:ext>
    </p:extLst>
  </p:cSld>
  <p:clrMapOvr>
    <a:masterClrMapping/>
  </p:clrMapOvr>
  <mc:AlternateContent xmlns:mc="http://schemas.openxmlformats.org/markup-compatibility/2006" xmlns:p14="http://schemas.microsoft.com/office/powerpoint/2010/main">
    <mc:Choice Requires="p14">
      <p:transition spd="slow" p14:dur="2000" advTm="63000"/>
    </mc:Choice>
    <mc:Fallback xmlns="">
      <p:transition spd="slow" advTm="6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838</Words>
  <Application>Microsoft Office PowerPoint</Application>
  <PresentationFormat>Widescreen</PresentationFormat>
  <Paragraphs>73</Paragraphs>
  <Slides>18</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Jully</dc:creator>
  <cp:lastModifiedBy>Administrator</cp:lastModifiedBy>
  <cp:revision>40</cp:revision>
  <dcterms:created xsi:type="dcterms:W3CDTF">2020-11-21T12:52:38Z</dcterms:created>
  <dcterms:modified xsi:type="dcterms:W3CDTF">2026-05-06T10:09:11Z</dcterms:modified>
</cp:coreProperties>
</file>