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6858000" cy="9144000"/>
  <p:embeddedFontLst>
    <p:embeddedFont>
      <p:font typeface="Bubblebody Neue" panose="020B0604020202020204" charset="0"/>
      <p:regular r:id="rId12"/>
    </p:embeddedFont>
    <p:embeddedFont>
      <p:font typeface="Dancing Script" panose="020B0604020202020204" charset="0"/>
      <p:regular r:id="rId13"/>
    </p:embeddedFont>
    <p:embeddedFont>
      <p:font typeface="Dancing Script Bold" panose="020B0604020202020204" charset="0"/>
      <p:regular r:id="rId14"/>
    </p:embeddedFont>
    <p:embeddedFont>
      <p:font typeface="Paytone One" panose="020B0604020202020204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25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5-11-23T16:34:11.884" idx="1">
    <p:pos x="8743" y="5846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9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11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F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295068" y="1155377"/>
            <a:ext cx="1476794" cy="1476794"/>
          </a:xfrm>
          <a:custGeom>
            <a:avLst/>
            <a:gdLst/>
            <a:ahLst/>
            <a:cxnLst/>
            <a:rect l="l" t="t" r="r" b="b"/>
            <a:pathLst>
              <a:path w="1476794" h="1476794">
                <a:moveTo>
                  <a:pt x="0" y="0"/>
                </a:moveTo>
                <a:lnTo>
                  <a:pt x="1476794" y="0"/>
                </a:lnTo>
                <a:lnTo>
                  <a:pt x="1476794" y="1476794"/>
                </a:lnTo>
                <a:lnTo>
                  <a:pt x="0" y="14767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60586" y="2915033"/>
            <a:ext cx="18027414" cy="6616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3499">
                <a:solidFill>
                  <a:srgbClr val="A85636"/>
                </a:solidFill>
                <a:latin typeface="Paytone One"/>
                <a:ea typeface="Paytone One"/>
                <a:cs typeface="Paytone One"/>
                <a:sym typeface="Paytone One"/>
              </a:rPr>
              <a:t>LĨNH VỰC PHÁT TRIỂN NHẬN THỨC</a:t>
            </a:r>
          </a:p>
          <a:p>
            <a:pPr algn="ctr">
              <a:lnSpc>
                <a:spcPts val="3499"/>
              </a:lnSpc>
            </a:pPr>
            <a:endParaRPr lang="en-US" sz="3499">
              <a:solidFill>
                <a:srgbClr val="A85636"/>
              </a:solidFill>
              <a:latin typeface="Paytone One"/>
              <a:ea typeface="Paytone One"/>
              <a:cs typeface="Paytone One"/>
              <a:sym typeface="Paytone One"/>
            </a:endParaRPr>
          </a:p>
          <a:p>
            <a:pPr algn="ctr">
              <a:lnSpc>
                <a:spcPts val="3000"/>
              </a:lnSpc>
            </a:pPr>
            <a:endParaRPr lang="en-US" sz="3499">
              <a:solidFill>
                <a:srgbClr val="A85636"/>
              </a:solidFill>
              <a:latin typeface="Paytone One"/>
              <a:ea typeface="Paytone One"/>
              <a:cs typeface="Paytone One"/>
              <a:sym typeface="Paytone One"/>
            </a:endParaRPr>
          </a:p>
          <a:p>
            <a:pPr algn="ctr">
              <a:lnSpc>
                <a:spcPts val="10987"/>
              </a:lnSpc>
            </a:pPr>
            <a:r>
              <a:rPr lang="en-US" sz="8199">
                <a:solidFill>
                  <a:srgbClr val="FF3131"/>
                </a:solidFill>
                <a:latin typeface="Paytone One"/>
                <a:ea typeface="Paytone One"/>
                <a:cs typeface="Paytone One"/>
                <a:sym typeface="Paytone One"/>
              </a:rPr>
              <a:t>THÊM BỚT TẠO SỰ BẰNG NHAU VỀ SỐ LƯỢNG TRONG PHẠM VI 3</a:t>
            </a:r>
          </a:p>
          <a:p>
            <a:pPr algn="ctr">
              <a:lnSpc>
                <a:spcPts val="8199"/>
              </a:lnSpc>
            </a:pPr>
            <a:endParaRPr lang="en-US" sz="8199">
              <a:solidFill>
                <a:srgbClr val="FF3131"/>
              </a:solidFill>
              <a:latin typeface="Paytone One"/>
              <a:ea typeface="Paytone One"/>
              <a:cs typeface="Paytone One"/>
              <a:sym typeface="Paytone One"/>
            </a:endParaRPr>
          </a:p>
          <a:p>
            <a:pPr algn="ctr">
              <a:lnSpc>
                <a:spcPts val="3000"/>
              </a:lnSpc>
            </a:pPr>
            <a:r>
              <a:rPr lang="en-US" sz="3000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LỚP MẪU GIÁO BÉ C2</a:t>
            </a:r>
          </a:p>
          <a:p>
            <a:pPr algn="ctr">
              <a:lnSpc>
                <a:spcPts val="3000"/>
              </a:lnSpc>
            </a:pPr>
            <a:endParaRPr lang="en-US" sz="3000">
              <a:solidFill>
                <a:srgbClr val="000000"/>
              </a:solidFill>
              <a:latin typeface="Paytone One"/>
              <a:ea typeface="Paytone One"/>
              <a:cs typeface="Paytone One"/>
              <a:sym typeface="Paytone One"/>
            </a:endParaRPr>
          </a:p>
          <a:p>
            <a:pPr algn="ctr">
              <a:lnSpc>
                <a:spcPts val="3000"/>
              </a:lnSpc>
            </a:pPr>
            <a:endParaRPr lang="en-US" sz="3000">
              <a:solidFill>
                <a:srgbClr val="000000"/>
              </a:solidFill>
              <a:latin typeface="Paytone One"/>
              <a:ea typeface="Paytone One"/>
              <a:cs typeface="Paytone One"/>
              <a:sym typeface="Paytone One"/>
            </a:endParaRPr>
          </a:p>
          <a:p>
            <a:pPr algn="ctr">
              <a:lnSpc>
                <a:spcPts val="30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NĂM HỌC: 2025 - 2026</a:t>
            </a:r>
          </a:p>
        </p:txBody>
      </p:sp>
      <p:sp>
        <p:nvSpPr>
          <p:cNvPr id="4" name="Freeform 4"/>
          <p:cNvSpPr/>
          <p:nvPr/>
        </p:nvSpPr>
        <p:spPr>
          <a:xfrm>
            <a:off x="0" y="0"/>
            <a:ext cx="4262034" cy="4114800"/>
          </a:xfrm>
          <a:custGeom>
            <a:avLst/>
            <a:gdLst/>
            <a:ahLst/>
            <a:cxnLst/>
            <a:rect l="l" t="t" r="r" b="b"/>
            <a:pathLst>
              <a:path w="4262034" h="4114800">
                <a:moveTo>
                  <a:pt x="0" y="0"/>
                </a:moveTo>
                <a:lnTo>
                  <a:pt x="4262034" y="0"/>
                </a:lnTo>
                <a:lnTo>
                  <a:pt x="426203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H="1">
            <a:off x="14025966" y="0"/>
            <a:ext cx="4262034" cy="4114800"/>
          </a:xfrm>
          <a:custGeom>
            <a:avLst/>
            <a:gdLst/>
            <a:ahLst/>
            <a:cxnLst/>
            <a:rect l="l" t="t" r="r" b="b"/>
            <a:pathLst>
              <a:path w="4262034" h="4114800">
                <a:moveTo>
                  <a:pt x="4262034" y="0"/>
                </a:moveTo>
                <a:lnTo>
                  <a:pt x="0" y="0"/>
                </a:lnTo>
                <a:lnTo>
                  <a:pt x="0" y="4114800"/>
                </a:lnTo>
                <a:lnTo>
                  <a:pt x="4262034" y="4114800"/>
                </a:lnTo>
                <a:lnTo>
                  <a:pt x="4262034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0" y="7273950"/>
            <a:ext cx="3288050" cy="3013050"/>
          </a:xfrm>
          <a:custGeom>
            <a:avLst/>
            <a:gdLst/>
            <a:ahLst/>
            <a:cxnLst/>
            <a:rect l="l" t="t" r="r" b="b"/>
            <a:pathLst>
              <a:path w="3288050" h="3013050">
                <a:moveTo>
                  <a:pt x="0" y="0"/>
                </a:moveTo>
                <a:lnTo>
                  <a:pt x="3288050" y="0"/>
                </a:lnTo>
                <a:lnTo>
                  <a:pt x="3288050" y="3013050"/>
                </a:lnTo>
                <a:lnTo>
                  <a:pt x="0" y="301305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4757525" y="285942"/>
            <a:ext cx="8551879" cy="7810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3000" dirty="0">
                <a:solidFill>
                  <a:srgbClr val="A85636"/>
                </a:solidFill>
                <a:latin typeface="Paytone One"/>
                <a:ea typeface="Paytone One"/>
                <a:cs typeface="Paytone One"/>
                <a:sym typeface="Paytone One"/>
              </a:rPr>
              <a:t>ỦY BAN NHÂN DÂN PHƯỜNG VIỆT HƯNG</a:t>
            </a:r>
          </a:p>
          <a:p>
            <a:pPr algn="ctr">
              <a:lnSpc>
                <a:spcPts val="3000"/>
              </a:lnSpc>
              <a:spcBef>
                <a:spcPct val="0"/>
              </a:spcBef>
            </a:pPr>
            <a:r>
              <a:rPr lang="en-US" sz="3000" dirty="0">
                <a:solidFill>
                  <a:srgbClr val="A85636"/>
                </a:solidFill>
                <a:latin typeface="Paytone One"/>
                <a:ea typeface="Paytone One"/>
                <a:cs typeface="Paytone One"/>
                <a:sym typeface="Paytone One"/>
              </a:rPr>
              <a:t>TRƯỜNG MẦM NON HOA HƯỚNG DƯƠNG</a:t>
            </a:r>
          </a:p>
        </p:txBody>
      </p:sp>
      <p:sp>
        <p:nvSpPr>
          <p:cNvPr id="8" name="Freeform 8"/>
          <p:cNvSpPr/>
          <p:nvPr/>
        </p:nvSpPr>
        <p:spPr>
          <a:xfrm>
            <a:off x="14999950" y="7273950"/>
            <a:ext cx="3288050" cy="3013050"/>
          </a:xfrm>
          <a:custGeom>
            <a:avLst/>
            <a:gdLst/>
            <a:ahLst/>
            <a:cxnLst/>
            <a:rect l="l" t="t" r="r" b="b"/>
            <a:pathLst>
              <a:path w="3288050" h="3013050">
                <a:moveTo>
                  <a:pt x="0" y="0"/>
                </a:moveTo>
                <a:lnTo>
                  <a:pt x="3288050" y="0"/>
                </a:lnTo>
                <a:lnTo>
                  <a:pt x="3288050" y="3013050"/>
                </a:lnTo>
                <a:lnTo>
                  <a:pt x="0" y="301305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777" b="-38777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7315210"/>
            <a:ext cx="18425856" cy="3886181"/>
          </a:xfrm>
          <a:custGeom>
            <a:avLst/>
            <a:gdLst/>
            <a:ahLst/>
            <a:cxnLst/>
            <a:rect l="l" t="t" r="r" b="b"/>
            <a:pathLst>
              <a:path w="18425856" h="3886181">
                <a:moveTo>
                  <a:pt x="0" y="0"/>
                </a:moveTo>
                <a:lnTo>
                  <a:pt x="18425856" y="0"/>
                </a:lnTo>
                <a:lnTo>
                  <a:pt x="18425856" y="3886180"/>
                </a:lnTo>
                <a:lnTo>
                  <a:pt x="0" y="38861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4471927" y="2319811"/>
            <a:ext cx="13816073" cy="19477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205"/>
              </a:lnSpc>
            </a:pPr>
            <a:r>
              <a:rPr lang="en-US" sz="15910">
                <a:solidFill>
                  <a:srgbClr val="000000"/>
                </a:solidFill>
                <a:latin typeface="Bubblebody Neue"/>
                <a:ea typeface="Bubblebody Neue"/>
                <a:cs typeface="Bubblebody Neue"/>
                <a:sym typeface="Bubblebody Neue"/>
              </a:rPr>
              <a:t>Thank you!</a:t>
            </a:r>
          </a:p>
        </p:txBody>
      </p:sp>
      <p:sp>
        <p:nvSpPr>
          <p:cNvPr id="5" name="Freeform 5"/>
          <p:cNvSpPr/>
          <p:nvPr/>
        </p:nvSpPr>
        <p:spPr>
          <a:xfrm flipH="1">
            <a:off x="1398290" y="3893776"/>
            <a:ext cx="6147274" cy="5890206"/>
          </a:xfrm>
          <a:custGeom>
            <a:avLst/>
            <a:gdLst/>
            <a:ahLst/>
            <a:cxnLst/>
            <a:rect l="l" t="t" r="r" b="b"/>
            <a:pathLst>
              <a:path w="6147274" h="5890206">
                <a:moveTo>
                  <a:pt x="6147274" y="0"/>
                </a:moveTo>
                <a:lnTo>
                  <a:pt x="0" y="0"/>
                </a:lnTo>
                <a:lnTo>
                  <a:pt x="0" y="5890206"/>
                </a:lnTo>
                <a:lnTo>
                  <a:pt x="6147274" y="5890206"/>
                </a:lnTo>
                <a:lnTo>
                  <a:pt x="6147274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777" b="-38777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68928" y="7315210"/>
            <a:ext cx="18425856" cy="3886181"/>
          </a:xfrm>
          <a:custGeom>
            <a:avLst/>
            <a:gdLst/>
            <a:ahLst/>
            <a:cxnLst/>
            <a:rect l="l" t="t" r="r" b="b"/>
            <a:pathLst>
              <a:path w="18425856" h="3886181">
                <a:moveTo>
                  <a:pt x="0" y="0"/>
                </a:moveTo>
                <a:lnTo>
                  <a:pt x="18425856" y="0"/>
                </a:lnTo>
                <a:lnTo>
                  <a:pt x="18425856" y="3886180"/>
                </a:lnTo>
                <a:lnTo>
                  <a:pt x="0" y="38861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272798" y="3466850"/>
            <a:ext cx="7715204" cy="7734541"/>
          </a:xfrm>
          <a:custGeom>
            <a:avLst/>
            <a:gdLst/>
            <a:ahLst/>
            <a:cxnLst/>
            <a:rect l="l" t="t" r="r" b="b"/>
            <a:pathLst>
              <a:path w="7715204" h="7734541">
                <a:moveTo>
                  <a:pt x="0" y="0"/>
                </a:moveTo>
                <a:lnTo>
                  <a:pt x="7715204" y="0"/>
                </a:lnTo>
                <a:lnTo>
                  <a:pt x="7715204" y="7734540"/>
                </a:lnTo>
                <a:lnTo>
                  <a:pt x="0" y="773454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8848134" y="2556591"/>
            <a:ext cx="8564419" cy="28975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760"/>
              </a:lnSpc>
            </a:pPr>
            <a:r>
              <a:rPr lang="en-US" sz="8000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Ổn định tổ chức:</a:t>
            </a:r>
          </a:p>
          <a:p>
            <a:pPr algn="ctr">
              <a:lnSpc>
                <a:spcPts val="11760"/>
              </a:lnSpc>
            </a:pPr>
            <a:r>
              <a:rPr lang="en-US" sz="8000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Hát: Tập đếm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777" b="-38777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861773" y="2861632"/>
            <a:ext cx="5016013" cy="5215136"/>
          </a:xfrm>
          <a:custGeom>
            <a:avLst/>
            <a:gdLst/>
            <a:ahLst/>
            <a:cxnLst/>
            <a:rect l="l" t="t" r="r" b="b"/>
            <a:pathLst>
              <a:path w="5016013" h="5215136">
                <a:moveTo>
                  <a:pt x="0" y="0"/>
                </a:moveTo>
                <a:lnTo>
                  <a:pt x="5016013" y="0"/>
                </a:lnTo>
                <a:lnTo>
                  <a:pt x="5016013" y="5215136"/>
                </a:lnTo>
                <a:lnTo>
                  <a:pt x="0" y="521513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0371702" y="2638155"/>
            <a:ext cx="5230958" cy="5438614"/>
          </a:xfrm>
          <a:custGeom>
            <a:avLst/>
            <a:gdLst/>
            <a:ahLst/>
            <a:cxnLst/>
            <a:rect l="l" t="t" r="r" b="b"/>
            <a:pathLst>
              <a:path w="5230958" h="5438614">
                <a:moveTo>
                  <a:pt x="0" y="0"/>
                </a:moveTo>
                <a:lnTo>
                  <a:pt x="5230957" y="0"/>
                </a:lnTo>
                <a:lnTo>
                  <a:pt x="5230957" y="5438613"/>
                </a:lnTo>
                <a:lnTo>
                  <a:pt x="0" y="543861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68928" y="7315210"/>
            <a:ext cx="18425856" cy="3886181"/>
          </a:xfrm>
          <a:custGeom>
            <a:avLst/>
            <a:gdLst/>
            <a:ahLst/>
            <a:cxnLst/>
            <a:rect l="l" t="t" r="r" b="b"/>
            <a:pathLst>
              <a:path w="18425856" h="3886181">
                <a:moveTo>
                  <a:pt x="0" y="0"/>
                </a:moveTo>
                <a:lnTo>
                  <a:pt x="18425856" y="0"/>
                </a:lnTo>
                <a:lnTo>
                  <a:pt x="18425856" y="3886180"/>
                </a:lnTo>
                <a:lnTo>
                  <a:pt x="0" y="388618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028700" y="335652"/>
            <a:ext cx="16230600" cy="17176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9"/>
              </a:lnSpc>
              <a:spcBef>
                <a:spcPct val="0"/>
              </a:spcBef>
            </a:pPr>
            <a:r>
              <a:rPr lang="en-US" sz="9999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Ôn</a:t>
            </a:r>
            <a:r>
              <a:rPr lang="en-US" sz="9999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9999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nhóm</a:t>
            </a:r>
            <a:r>
              <a:rPr lang="en-US" sz="9999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9999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có</a:t>
            </a:r>
            <a:r>
              <a:rPr lang="en-US" sz="9999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9999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số</a:t>
            </a:r>
            <a:r>
              <a:rPr lang="en-US" sz="9999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9999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lượng</a:t>
            </a:r>
            <a:r>
              <a:rPr lang="en-US" sz="9999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9999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là</a:t>
            </a:r>
            <a:r>
              <a:rPr lang="en-US" sz="9999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3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225923" y="8970798"/>
            <a:ext cx="14526964" cy="11300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63"/>
              </a:lnSpc>
              <a:spcBef>
                <a:spcPct val="0"/>
              </a:spcBef>
            </a:pPr>
            <a:r>
              <a:rPr lang="en-US" sz="4363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+ Các </a:t>
            </a:r>
            <a:r>
              <a:rPr lang="en-US" sz="4363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bạn</a:t>
            </a:r>
            <a:r>
              <a:rPr lang="en-US" sz="4363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4363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đếm</a:t>
            </a:r>
            <a:r>
              <a:rPr lang="en-US" sz="4363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4363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xem</a:t>
            </a:r>
            <a:r>
              <a:rPr lang="en-US" sz="4363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4363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có</a:t>
            </a:r>
            <a:r>
              <a:rPr lang="en-US" sz="4363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bao </a:t>
            </a:r>
            <a:r>
              <a:rPr lang="en-US" sz="4363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nhiêu</a:t>
            </a:r>
            <a:r>
              <a:rPr lang="en-US" sz="4363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con </a:t>
            </a:r>
            <a:r>
              <a:rPr lang="en-US" sz="4363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voi</a:t>
            </a:r>
            <a:r>
              <a:rPr lang="en-US" sz="4363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? (2 con </a:t>
            </a:r>
            <a:r>
              <a:rPr lang="en-US" sz="4363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voi</a:t>
            </a:r>
            <a:r>
              <a:rPr lang="en-US" sz="4363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)</a:t>
            </a:r>
          </a:p>
          <a:p>
            <a:pPr algn="ctr">
              <a:lnSpc>
                <a:spcPts val="4363"/>
              </a:lnSpc>
              <a:spcBef>
                <a:spcPct val="0"/>
              </a:spcBef>
            </a:pPr>
            <a:r>
              <a:rPr lang="en-US" sz="4363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+ </a:t>
            </a:r>
            <a:r>
              <a:rPr lang="en-US" sz="4363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Vậy</a:t>
            </a:r>
            <a:r>
              <a:rPr lang="en-US" sz="4363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4363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để</a:t>
            </a:r>
            <a:r>
              <a:rPr lang="en-US" sz="4363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4363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biểu</a:t>
            </a:r>
            <a:r>
              <a:rPr lang="en-US" sz="4363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4363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thị</a:t>
            </a:r>
            <a:r>
              <a:rPr lang="en-US" sz="4363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4363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cho</a:t>
            </a:r>
            <a:r>
              <a:rPr lang="en-US" sz="4363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4363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số</a:t>
            </a:r>
            <a:r>
              <a:rPr lang="en-US" sz="4363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4363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lượng</a:t>
            </a:r>
            <a:r>
              <a:rPr lang="en-US" sz="4363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2 </a:t>
            </a:r>
            <a:r>
              <a:rPr lang="en-US" sz="4363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cái</a:t>
            </a:r>
            <a:r>
              <a:rPr lang="en-US" sz="4363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con </a:t>
            </a:r>
            <a:r>
              <a:rPr lang="en-US" sz="4363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voi</a:t>
            </a:r>
            <a:r>
              <a:rPr lang="en-US" sz="4363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4363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phải</a:t>
            </a:r>
            <a:r>
              <a:rPr lang="en-US" sz="4363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4363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dùng</a:t>
            </a:r>
            <a:r>
              <a:rPr lang="en-US" sz="4363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4363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thẻ</a:t>
            </a:r>
            <a:r>
              <a:rPr lang="en-US" sz="4363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4363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mấy</a:t>
            </a:r>
            <a:r>
              <a:rPr lang="en-US" sz="4363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4363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chấm</a:t>
            </a:r>
            <a:r>
              <a:rPr lang="en-US" sz="4363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4363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tròn</a:t>
            </a:r>
            <a:endParaRPr lang="en-US" sz="4363" dirty="0">
              <a:solidFill>
                <a:srgbClr val="000000"/>
              </a:solidFill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777" b="-38777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52187" y="3562990"/>
            <a:ext cx="4911270" cy="4705890"/>
          </a:xfrm>
          <a:custGeom>
            <a:avLst/>
            <a:gdLst/>
            <a:ahLst/>
            <a:cxnLst/>
            <a:rect l="l" t="t" r="r" b="b"/>
            <a:pathLst>
              <a:path w="4911270" h="4705890">
                <a:moveTo>
                  <a:pt x="0" y="0"/>
                </a:moveTo>
                <a:lnTo>
                  <a:pt x="4911270" y="0"/>
                </a:lnTo>
                <a:lnTo>
                  <a:pt x="4911270" y="4705890"/>
                </a:lnTo>
                <a:lnTo>
                  <a:pt x="0" y="470589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68928" y="7315210"/>
            <a:ext cx="18425856" cy="3886181"/>
          </a:xfrm>
          <a:custGeom>
            <a:avLst/>
            <a:gdLst/>
            <a:ahLst/>
            <a:cxnLst/>
            <a:rect l="l" t="t" r="r" b="b"/>
            <a:pathLst>
              <a:path w="18425856" h="3886181">
                <a:moveTo>
                  <a:pt x="0" y="0"/>
                </a:moveTo>
                <a:lnTo>
                  <a:pt x="18425856" y="0"/>
                </a:lnTo>
                <a:lnTo>
                  <a:pt x="18425856" y="3886180"/>
                </a:lnTo>
                <a:lnTo>
                  <a:pt x="0" y="388618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6308188" y="2790555"/>
            <a:ext cx="4911270" cy="4705890"/>
          </a:xfrm>
          <a:custGeom>
            <a:avLst/>
            <a:gdLst/>
            <a:ahLst/>
            <a:cxnLst/>
            <a:rect l="l" t="t" r="r" b="b"/>
            <a:pathLst>
              <a:path w="4911270" h="4705890">
                <a:moveTo>
                  <a:pt x="0" y="0"/>
                </a:moveTo>
                <a:lnTo>
                  <a:pt x="4911270" y="0"/>
                </a:lnTo>
                <a:lnTo>
                  <a:pt x="4911270" y="4705890"/>
                </a:lnTo>
                <a:lnTo>
                  <a:pt x="0" y="470589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2458949" y="3283102"/>
            <a:ext cx="4911270" cy="4705890"/>
          </a:xfrm>
          <a:custGeom>
            <a:avLst/>
            <a:gdLst/>
            <a:ahLst/>
            <a:cxnLst/>
            <a:rect l="l" t="t" r="r" b="b"/>
            <a:pathLst>
              <a:path w="4911270" h="4705890">
                <a:moveTo>
                  <a:pt x="0" y="0"/>
                </a:moveTo>
                <a:lnTo>
                  <a:pt x="4911270" y="0"/>
                </a:lnTo>
                <a:lnTo>
                  <a:pt x="4911270" y="4705890"/>
                </a:lnTo>
                <a:lnTo>
                  <a:pt x="0" y="470589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028700" y="366987"/>
            <a:ext cx="16230600" cy="17557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9"/>
              </a:lnSpc>
              <a:spcBef>
                <a:spcPct val="0"/>
              </a:spcBef>
            </a:pPr>
            <a:r>
              <a:rPr lang="en-US" sz="9999" dirty="0">
                <a:solidFill>
                  <a:srgbClr val="000000"/>
                </a:solidFill>
                <a:latin typeface="Bubblebody Neue"/>
                <a:ea typeface="Bubblebody Neue"/>
                <a:cs typeface="Bubblebody Neue"/>
                <a:sym typeface="Bubblebody Neue"/>
              </a:rPr>
              <a:t>How many tigers?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531332" y="9177906"/>
            <a:ext cx="13869442" cy="809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  <a:spcBef>
                <a:spcPct val="0"/>
              </a:spcBef>
            </a:pPr>
            <a:r>
              <a:rPr lang="en-US" sz="3000" dirty="0">
                <a:solidFill>
                  <a:srgbClr val="000000"/>
                </a:solidFill>
                <a:latin typeface="Bubblebody Neue"/>
                <a:ea typeface="Bubblebody Neue"/>
                <a:cs typeface="Bubblebody Neue"/>
                <a:sym typeface="Bubblebody Neue"/>
              </a:rPr>
              <a:t>+ </a:t>
            </a:r>
            <a:r>
              <a:rPr lang="en-US" sz="3000" dirty="0" err="1">
                <a:solidFill>
                  <a:srgbClr val="000000"/>
                </a:solidFill>
                <a:latin typeface="Bubblebody Neue"/>
                <a:ea typeface="Bubblebody Neue"/>
                <a:cs typeface="Bubblebody Neue"/>
                <a:sym typeface="Bubblebody Neue"/>
              </a:rPr>
              <a:t>Đếm</a:t>
            </a:r>
            <a:r>
              <a:rPr lang="en-US" sz="3000" dirty="0">
                <a:solidFill>
                  <a:srgbClr val="000000"/>
                </a:solidFill>
                <a:latin typeface="Bubblebody Neue"/>
                <a:ea typeface="Bubblebody Neue"/>
                <a:cs typeface="Bubblebody Neue"/>
                <a:sym typeface="Bubblebody Neue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Bubblebody Neue"/>
                <a:ea typeface="Bubblebody Neue"/>
                <a:cs typeface="Bubblebody Neue"/>
                <a:sym typeface="Bubblebody Neue"/>
              </a:rPr>
              <a:t>xem</a:t>
            </a:r>
            <a:r>
              <a:rPr lang="en-US" sz="3000" dirty="0">
                <a:solidFill>
                  <a:srgbClr val="000000"/>
                </a:solidFill>
                <a:latin typeface="Bubblebody Neue"/>
                <a:ea typeface="Bubblebody Neue"/>
                <a:cs typeface="Bubblebody Neue"/>
                <a:sym typeface="Bubblebody Neue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Bubblebody Neue"/>
                <a:ea typeface="Bubblebody Neue"/>
                <a:cs typeface="Bubblebody Neue"/>
                <a:sym typeface="Bubblebody Neue"/>
              </a:rPr>
              <a:t>có</a:t>
            </a:r>
            <a:r>
              <a:rPr lang="en-US" sz="3000" dirty="0">
                <a:solidFill>
                  <a:srgbClr val="000000"/>
                </a:solidFill>
                <a:latin typeface="Bubblebody Neue"/>
                <a:ea typeface="Bubblebody Neue"/>
                <a:cs typeface="Bubblebody Neue"/>
                <a:sym typeface="Bubblebody Neue"/>
              </a:rPr>
              <a:t> bao </a:t>
            </a:r>
            <a:r>
              <a:rPr lang="en-US" sz="3000" dirty="0" err="1">
                <a:solidFill>
                  <a:srgbClr val="000000"/>
                </a:solidFill>
                <a:latin typeface="Bubblebody Neue"/>
                <a:ea typeface="Bubblebody Neue"/>
                <a:cs typeface="Bubblebody Neue"/>
                <a:sym typeface="Bubblebody Neue"/>
              </a:rPr>
              <a:t>nhiêu</a:t>
            </a:r>
            <a:r>
              <a:rPr lang="en-US" sz="3000" dirty="0">
                <a:solidFill>
                  <a:srgbClr val="000000"/>
                </a:solidFill>
                <a:latin typeface="Bubblebody Neue"/>
                <a:ea typeface="Bubblebody Neue"/>
                <a:cs typeface="Bubblebody Neue"/>
                <a:sym typeface="Bubblebody Neue"/>
              </a:rPr>
              <a:t> con </a:t>
            </a:r>
            <a:r>
              <a:rPr lang="en-US" sz="3000" dirty="0" err="1">
                <a:solidFill>
                  <a:srgbClr val="000000"/>
                </a:solidFill>
                <a:latin typeface="Bubblebody Neue"/>
                <a:ea typeface="Bubblebody Neue"/>
                <a:cs typeface="Bubblebody Neue"/>
                <a:sym typeface="Bubblebody Neue"/>
              </a:rPr>
              <a:t>hổ</a:t>
            </a:r>
            <a:r>
              <a:rPr lang="en-US" sz="3000" dirty="0">
                <a:solidFill>
                  <a:srgbClr val="000000"/>
                </a:solidFill>
                <a:latin typeface="Bubblebody Neue"/>
                <a:ea typeface="Bubblebody Neue"/>
                <a:cs typeface="Bubblebody Neue"/>
                <a:sym typeface="Bubblebody Neue"/>
              </a:rPr>
              <a:t>? (3 con </a:t>
            </a:r>
            <a:r>
              <a:rPr lang="en-US" sz="3000" dirty="0" err="1">
                <a:solidFill>
                  <a:srgbClr val="000000"/>
                </a:solidFill>
                <a:latin typeface="Bubblebody Neue"/>
                <a:ea typeface="Bubblebody Neue"/>
                <a:cs typeface="Bubblebody Neue"/>
                <a:sym typeface="Bubblebody Neue"/>
              </a:rPr>
              <a:t>hổ</a:t>
            </a:r>
            <a:r>
              <a:rPr lang="en-US" sz="3000" dirty="0">
                <a:solidFill>
                  <a:srgbClr val="000000"/>
                </a:solidFill>
                <a:latin typeface="Bubblebody Neue"/>
                <a:ea typeface="Bubblebody Neue"/>
                <a:cs typeface="Bubblebody Neue"/>
                <a:sym typeface="Bubblebody Neue"/>
              </a:rPr>
              <a:t>)</a:t>
            </a:r>
          </a:p>
          <a:p>
            <a:pPr algn="ctr">
              <a:lnSpc>
                <a:spcPts val="3000"/>
              </a:lnSpc>
              <a:spcBef>
                <a:spcPct val="0"/>
              </a:spcBef>
            </a:pPr>
            <a:r>
              <a:rPr lang="en-US" sz="3000" dirty="0">
                <a:solidFill>
                  <a:srgbClr val="000000"/>
                </a:solidFill>
                <a:latin typeface="Bubblebody Neue"/>
                <a:ea typeface="Bubblebody Neue"/>
                <a:cs typeface="Bubblebody Neue"/>
                <a:sym typeface="Bubblebody Neue"/>
              </a:rPr>
              <a:t>+ </a:t>
            </a:r>
            <a:r>
              <a:rPr lang="en-US" sz="3000" dirty="0" err="1">
                <a:solidFill>
                  <a:srgbClr val="000000"/>
                </a:solidFill>
                <a:latin typeface="Bubblebody Neue"/>
                <a:ea typeface="Bubblebody Neue"/>
                <a:cs typeface="Bubblebody Neue"/>
                <a:sym typeface="Bubblebody Neue"/>
              </a:rPr>
              <a:t>Để</a:t>
            </a:r>
            <a:r>
              <a:rPr lang="en-US" sz="3000" dirty="0">
                <a:solidFill>
                  <a:srgbClr val="000000"/>
                </a:solidFill>
                <a:latin typeface="Bubblebody Neue"/>
                <a:ea typeface="Bubblebody Neue"/>
                <a:cs typeface="Bubblebody Neue"/>
                <a:sym typeface="Bubblebody Neue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Bubblebody Neue"/>
                <a:ea typeface="Bubblebody Neue"/>
                <a:cs typeface="Bubblebody Neue"/>
                <a:sym typeface="Bubblebody Neue"/>
              </a:rPr>
              <a:t>biểu</a:t>
            </a:r>
            <a:r>
              <a:rPr lang="en-US" sz="3000" dirty="0">
                <a:solidFill>
                  <a:srgbClr val="000000"/>
                </a:solidFill>
                <a:latin typeface="Bubblebody Neue"/>
                <a:ea typeface="Bubblebody Neue"/>
                <a:cs typeface="Bubblebody Neue"/>
                <a:sym typeface="Bubblebody Neue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Bubblebody Neue"/>
                <a:ea typeface="Bubblebody Neue"/>
                <a:cs typeface="Bubblebody Neue"/>
                <a:sym typeface="Bubblebody Neue"/>
              </a:rPr>
              <a:t>thị</a:t>
            </a:r>
            <a:r>
              <a:rPr lang="en-US" sz="3000" dirty="0">
                <a:solidFill>
                  <a:srgbClr val="000000"/>
                </a:solidFill>
                <a:latin typeface="Bubblebody Neue"/>
                <a:ea typeface="Bubblebody Neue"/>
                <a:cs typeface="Bubblebody Neue"/>
                <a:sym typeface="Bubblebody Neue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Bubblebody Neue"/>
                <a:ea typeface="Bubblebody Neue"/>
                <a:cs typeface="Bubblebody Neue"/>
                <a:sym typeface="Bubblebody Neue"/>
              </a:rPr>
              <a:t>số</a:t>
            </a:r>
            <a:r>
              <a:rPr lang="en-US" sz="3000" dirty="0">
                <a:solidFill>
                  <a:srgbClr val="000000"/>
                </a:solidFill>
                <a:latin typeface="Bubblebody Neue"/>
                <a:ea typeface="Bubblebody Neue"/>
                <a:cs typeface="Bubblebody Neue"/>
                <a:sym typeface="Bubblebody Neue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Bubblebody Neue"/>
                <a:ea typeface="Bubblebody Neue"/>
                <a:cs typeface="Bubblebody Neue"/>
                <a:sym typeface="Bubblebody Neue"/>
              </a:rPr>
              <a:t>lượng</a:t>
            </a:r>
            <a:r>
              <a:rPr lang="en-US" sz="3000" dirty="0">
                <a:solidFill>
                  <a:srgbClr val="000000"/>
                </a:solidFill>
                <a:latin typeface="Bubblebody Neue"/>
                <a:ea typeface="Bubblebody Neue"/>
                <a:cs typeface="Bubblebody Neue"/>
                <a:sym typeface="Bubblebody Neue"/>
              </a:rPr>
              <a:t> 3 con </a:t>
            </a:r>
            <a:r>
              <a:rPr lang="en-US" sz="3000" dirty="0" err="1">
                <a:solidFill>
                  <a:srgbClr val="000000"/>
                </a:solidFill>
                <a:latin typeface="Bubblebody Neue"/>
                <a:ea typeface="Bubblebody Neue"/>
                <a:cs typeface="Bubblebody Neue"/>
                <a:sym typeface="Bubblebody Neue"/>
              </a:rPr>
              <a:t>hổ</a:t>
            </a:r>
            <a:r>
              <a:rPr lang="en-US" sz="3000" dirty="0">
                <a:solidFill>
                  <a:srgbClr val="000000"/>
                </a:solidFill>
                <a:latin typeface="Bubblebody Neue"/>
                <a:ea typeface="Bubblebody Neue"/>
                <a:cs typeface="Bubblebody Neue"/>
                <a:sym typeface="Bubblebody Neue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Bubblebody Neue"/>
                <a:ea typeface="Bubblebody Neue"/>
                <a:cs typeface="Bubblebody Neue"/>
                <a:sym typeface="Bubblebody Neue"/>
              </a:rPr>
              <a:t>phải</a:t>
            </a:r>
            <a:r>
              <a:rPr lang="en-US" sz="3000" dirty="0">
                <a:solidFill>
                  <a:srgbClr val="000000"/>
                </a:solidFill>
                <a:latin typeface="Bubblebody Neue"/>
                <a:ea typeface="Bubblebody Neue"/>
                <a:cs typeface="Bubblebody Neue"/>
                <a:sym typeface="Bubblebody Neue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Bubblebody Neue"/>
                <a:ea typeface="Bubblebody Neue"/>
                <a:cs typeface="Bubblebody Neue"/>
                <a:sym typeface="Bubblebody Neue"/>
              </a:rPr>
              <a:t>dùng</a:t>
            </a:r>
            <a:r>
              <a:rPr lang="en-US" sz="3000" dirty="0">
                <a:solidFill>
                  <a:srgbClr val="000000"/>
                </a:solidFill>
                <a:latin typeface="Bubblebody Neue"/>
                <a:ea typeface="Bubblebody Neue"/>
                <a:cs typeface="Bubblebody Neue"/>
                <a:sym typeface="Bubblebody Neue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Bubblebody Neue"/>
                <a:ea typeface="Bubblebody Neue"/>
                <a:cs typeface="Bubblebody Neue"/>
                <a:sym typeface="Bubblebody Neue"/>
              </a:rPr>
              <a:t>thẻ</a:t>
            </a:r>
            <a:r>
              <a:rPr lang="en-US" sz="3000" dirty="0">
                <a:solidFill>
                  <a:srgbClr val="000000"/>
                </a:solidFill>
                <a:latin typeface="Bubblebody Neue"/>
                <a:ea typeface="Bubblebody Neue"/>
                <a:cs typeface="Bubblebody Neue"/>
                <a:sym typeface="Bubblebody Neue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Bubblebody Neue"/>
                <a:ea typeface="Bubblebody Neue"/>
                <a:cs typeface="Bubblebody Neue"/>
                <a:sym typeface="Bubblebody Neue"/>
              </a:rPr>
              <a:t>mấy</a:t>
            </a:r>
            <a:r>
              <a:rPr lang="en-US" sz="3000" dirty="0">
                <a:solidFill>
                  <a:srgbClr val="000000"/>
                </a:solidFill>
                <a:latin typeface="Bubblebody Neue"/>
                <a:ea typeface="Bubblebody Neue"/>
                <a:cs typeface="Bubblebody Neue"/>
                <a:sym typeface="Bubblebody Neue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Bubblebody Neue"/>
                <a:ea typeface="Bubblebody Neue"/>
                <a:cs typeface="Bubblebody Neue"/>
                <a:sym typeface="Bubblebody Neue"/>
              </a:rPr>
              <a:t>chấm</a:t>
            </a:r>
            <a:r>
              <a:rPr lang="en-US" sz="3000" dirty="0">
                <a:solidFill>
                  <a:srgbClr val="000000"/>
                </a:solidFill>
                <a:latin typeface="Bubblebody Neue"/>
                <a:ea typeface="Bubblebody Neue"/>
                <a:cs typeface="Bubblebody Neue"/>
                <a:sym typeface="Bubblebody Neue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Bubblebody Neue"/>
                <a:ea typeface="Bubblebody Neue"/>
                <a:cs typeface="Bubblebody Neue"/>
                <a:sym typeface="Bubblebody Neue"/>
              </a:rPr>
              <a:t>tròn</a:t>
            </a:r>
            <a:r>
              <a:rPr lang="en-US" sz="3000" dirty="0">
                <a:solidFill>
                  <a:srgbClr val="000000"/>
                </a:solidFill>
                <a:latin typeface="Bubblebody Neue"/>
                <a:ea typeface="Bubblebody Neue"/>
                <a:cs typeface="Bubblebody Neue"/>
                <a:sym typeface="Bubblebody Neue"/>
              </a:rPr>
              <a:t>? Cho </a:t>
            </a:r>
            <a:r>
              <a:rPr lang="en-US" sz="3000" dirty="0" err="1">
                <a:solidFill>
                  <a:srgbClr val="000000"/>
                </a:solidFill>
                <a:latin typeface="Bubblebody Neue"/>
                <a:ea typeface="Bubblebody Neue"/>
                <a:cs typeface="Bubblebody Neue"/>
                <a:sym typeface="Bubblebody Neue"/>
              </a:rPr>
              <a:t>trẻ</a:t>
            </a:r>
            <a:r>
              <a:rPr lang="en-US" sz="3000" dirty="0">
                <a:solidFill>
                  <a:srgbClr val="000000"/>
                </a:solidFill>
                <a:latin typeface="Bubblebody Neue"/>
                <a:ea typeface="Bubblebody Neue"/>
                <a:cs typeface="Bubblebody Neue"/>
                <a:sym typeface="Bubblebody Neue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Bubblebody Neue"/>
                <a:ea typeface="Bubblebody Neue"/>
                <a:cs typeface="Bubblebody Neue"/>
                <a:sym typeface="Bubblebody Neue"/>
              </a:rPr>
              <a:t>đặt</a:t>
            </a:r>
            <a:r>
              <a:rPr lang="en-US" sz="3000" dirty="0">
                <a:solidFill>
                  <a:srgbClr val="000000"/>
                </a:solidFill>
                <a:latin typeface="Bubblebody Neue"/>
                <a:ea typeface="Bubblebody Neue"/>
                <a:cs typeface="Bubblebody Neue"/>
                <a:sym typeface="Bubblebody Neue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Bubblebody Neue"/>
                <a:ea typeface="Bubblebody Neue"/>
                <a:cs typeface="Bubblebody Neue"/>
                <a:sym typeface="Bubblebody Neue"/>
              </a:rPr>
              <a:t>thẻ</a:t>
            </a:r>
            <a:r>
              <a:rPr lang="en-US" sz="3000" dirty="0">
                <a:solidFill>
                  <a:srgbClr val="000000"/>
                </a:solidFill>
                <a:latin typeface="Bubblebody Neue"/>
                <a:ea typeface="Bubblebody Neue"/>
                <a:cs typeface="Bubblebody Neue"/>
                <a:sym typeface="Bubblebody Neue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Bubblebody Neue"/>
                <a:ea typeface="Bubblebody Neue"/>
                <a:cs typeface="Bubblebody Neue"/>
                <a:sym typeface="Bubblebody Neue"/>
              </a:rPr>
              <a:t>số</a:t>
            </a:r>
            <a:endParaRPr lang="en-US" sz="3000" dirty="0">
              <a:solidFill>
                <a:srgbClr val="000000"/>
              </a:solidFill>
              <a:latin typeface="Bubblebody Neue"/>
              <a:ea typeface="Bubblebody Neue"/>
              <a:cs typeface="Bubblebody Neue"/>
              <a:sym typeface="Bubblebody Neu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02266" y="4560805"/>
            <a:ext cx="2672731" cy="2973832"/>
          </a:xfrm>
          <a:custGeom>
            <a:avLst/>
            <a:gdLst/>
            <a:ahLst/>
            <a:cxnLst/>
            <a:rect l="l" t="t" r="r" b="b"/>
            <a:pathLst>
              <a:path w="2672731" h="2973832">
                <a:moveTo>
                  <a:pt x="0" y="0"/>
                </a:moveTo>
                <a:lnTo>
                  <a:pt x="2672731" y="0"/>
                </a:lnTo>
                <a:lnTo>
                  <a:pt x="2672731" y="2973832"/>
                </a:lnTo>
                <a:lnTo>
                  <a:pt x="0" y="29738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302266" y="1028700"/>
            <a:ext cx="3114249" cy="3313030"/>
          </a:xfrm>
          <a:custGeom>
            <a:avLst/>
            <a:gdLst/>
            <a:ahLst/>
            <a:cxnLst/>
            <a:rect l="l" t="t" r="r" b="b"/>
            <a:pathLst>
              <a:path w="3114249" h="3313030">
                <a:moveTo>
                  <a:pt x="0" y="0"/>
                </a:moveTo>
                <a:lnTo>
                  <a:pt x="3114249" y="0"/>
                </a:lnTo>
                <a:lnTo>
                  <a:pt x="3114249" y="3313030"/>
                </a:lnTo>
                <a:lnTo>
                  <a:pt x="0" y="33130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9104350" y="1028700"/>
            <a:ext cx="3114249" cy="3313030"/>
          </a:xfrm>
          <a:custGeom>
            <a:avLst/>
            <a:gdLst/>
            <a:ahLst/>
            <a:cxnLst/>
            <a:rect l="l" t="t" r="r" b="b"/>
            <a:pathLst>
              <a:path w="3114249" h="3313030">
                <a:moveTo>
                  <a:pt x="0" y="0"/>
                </a:moveTo>
                <a:lnTo>
                  <a:pt x="3114249" y="0"/>
                </a:lnTo>
                <a:lnTo>
                  <a:pt x="3114249" y="3313030"/>
                </a:lnTo>
                <a:lnTo>
                  <a:pt x="0" y="33130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4704226" y="1028700"/>
            <a:ext cx="3114249" cy="3313030"/>
          </a:xfrm>
          <a:custGeom>
            <a:avLst/>
            <a:gdLst/>
            <a:ahLst/>
            <a:cxnLst/>
            <a:rect l="l" t="t" r="r" b="b"/>
            <a:pathLst>
              <a:path w="3114249" h="3313030">
                <a:moveTo>
                  <a:pt x="0" y="0"/>
                </a:moveTo>
                <a:lnTo>
                  <a:pt x="3114249" y="0"/>
                </a:lnTo>
                <a:lnTo>
                  <a:pt x="3114249" y="3313030"/>
                </a:lnTo>
                <a:lnTo>
                  <a:pt x="0" y="33130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13054740" y="4617331"/>
            <a:ext cx="2860781" cy="2860781"/>
            <a:chOff x="0" y="0"/>
            <a:chExt cx="3814374" cy="381437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814374" cy="3814374"/>
            </a:xfrm>
            <a:custGeom>
              <a:avLst/>
              <a:gdLst/>
              <a:ahLst/>
              <a:cxnLst/>
              <a:rect l="l" t="t" r="r" b="b"/>
              <a:pathLst>
                <a:path w="3814374" h="3814374">
                  <a:moveTo>
                    <a:pt x="0" y="0"/>
                  </a:moveTo>
                  <a:lnTo>
                    <a:pt x="3814374" y="0"/>
                  </a:lnTo>
                  <a:lnTo>
                    <a:pt x="3814374" y="3814374"/>
                  </a:lnTo>
                  <a:lnTo>
                    <a:pt x="0" y="38143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513406" y="1382619"/>
              <a:ext cx="1049135" cy="1049135"/>
            </a:xfrm>
            <a:custGeom>
              <a:avLst/>
              <a:gdLst/>
              <a:ahLst/>
              <a:cxnLst/>
              <a:rect l="l" t="t" r="r" b="b"/>
              <a:pathLst>
                <a:path w="1049135" h="1049135">
                  <a:moveTo>
                    <a:pt x="0" y="0"/>
                  </a:moveTo>
                  <a:lnTo>
                    <a:pt x="1049135" y="0"/>
                  </a:lnTo>
                  <a:lnTo>
                    <a:pt x="1049135" y="1049136"/>
                  </a:lnTo>
                  <a:lnTo>
                    <a:pt x="0" y="10491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2413441" y="1382619"/>
              <a:ext cx="1049135" cy="1049135"/>
            </a:xfrm>
            <a:custGeom>
              <a:avLst/>
              <a:gdLst/>
              <a:ahLst/>
              <a:cxnLst/>
              <a:rect l="l" t="t" r="r" b="b"/>
              <a:pathLst>
                <a:path w="1049135" h="1049135">
                  <a:moveTo>
                    <a:pt x="0" y="0"/>
                  </a:moveTo>
                  <a:lnTo>
                    <a:pt x="1049135" y="0"/>
                  </a:lnTo>
                  <a:lnTo>
                    <a:pt x="1049135" y="1049136"/>
                  </a:lnTo>
                  <a:lnTo>
                    <a:pt x="0" y="10491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</p:grpSp>
      <p:grpSp>
        <p:nvGrpSpPr>
          <p:cNvPr id="11" name="Group 11"/>
          <p:cNvGrpSpPr/>
          <p:nvPr/>
        </p:nvGrpSpPr>
        <p:grpSpPr>
          <a:xfrm>
            <a:off x="13054740" y="1480950"/>
            <a:ext cx="2860781" cy="2860781"/>
            <a:chOff x="0" y="0"/>
            <a:chExt cx="3814374" cy="381437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814374" cy="3814374"/>
            </a:xfrm>
            <a:custGeom>
              <a:avLst/>
              <a:gdLst/>
              <a:ahLst/>
              <a:cxnLst/>
              <a:rect l="l" t="t" r="r" b="b"/>
              <a:pathLst>
                <a:path w="3814374" h="3814374">
                  <a:moveTo>
                    <a:pt x="0" y="0"/>
                  </a:moveTo>
                  <a:lnTo>
                    <a:pt x="3814374" y="0"/>
                  </a:lnTo>
                  <a:lnTo>
                    <a:pt x="3814374" y="3814374"/>
                  </a:lnTo>
                  <a:lnTo>
                    <a:pt x="0" y="38143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1382619" y="143963"/>
              <a:ext cx="1049135" cy="1049135"/>
            </a:xfrm>
            <a:custGeom>
              <a:avLst/>
              <a:gdLst/>
              <a:ahLst/>
              <a:cxnLst/>
              <a:rect l="l" t="t" r="r" b="b"/>
              <a:pathLst>
                <a:path w="1049135" h="1049135">
                  <a:moveTo>
                    <a:pt x="0" y="0"/>
                  </a:moveTo>
                  <a:lnTo>
                    <a:pt x="1049136" y="0"/>
                  </a:lnTo>
                  <a:lnTo>
                    <a:pt x="1049136" y="1049135"/>
                  </a:lnTo>
                  <a:lnTo>
                    <a:pt x="0" y="10491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1382619" y="1369638"/>
              <a:ext cx="1049135" cy="1049135"/>
            </a:xfrm>
            <a:custGeom>
              <a:avLst/>
              <a:gdLst/>
              <a:ahLst/>
              <a:cxnLst/>
              <a:rect l="l" t="t" r="r" b="b"/>
              <a:pathLst>
                <a:path w="1049135" h="1049135">
                  <a:moveTo>
                    <a:pt x="0" y="0"/>
                  </a:moveTo>
                  <a:lnTo>
                    <a:pt x="1049136" y="0"/>
                  </a:lnTo>
                  <a:lnTo>
                    <a:pt x="1049136" y="1049136"/>
                  </a:lnTo>
                  <a:lnTo>
                    <a:pt x="0" y="10491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  <p:sp>
          <p:nvSpPr>
            <p:cNvPr id="15" name="Freeform 15"/>
            <p:cNvSpPr/>
            <p:nvPr/>
          </p:nvSpPr>
          <p:spPr>
            <a:xfrm>
              <a:off x="1382619" y="2644270"/>
              <a:ext cx="1049135" cy="1049135"/>
            </a:xfrm>
            <a:custGeom>
              <a:avLst/>
              <a:gdLst/>
              <a:ahLst/>
              <a:cxnLst/>
              <a:rect l="l" t="t" r="r" b="b"/>
              <a:pathLst>
                <a:path w="1049135" h="1049135">
                  <a:moveTo>
                    <a:pt x="0" y="0"/>
                  </a:moveTo>
                  <a:lnTo>
                    <a:pt x="1049136" y="0"/>
                  </a:lnTo>
                  <a:lnTo>
                    <a:pt x="1049136" y="1049136"/>
                  </a:lnTo>
                  <a:lnTo>
                    <a:pt x="0" y="10491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</p:grpSp>
      <p:sp>
        <p:nvSpPr>
          <p:cNvPr id="16" name="TextBox 16"/>
          <p:cNvSpPr txBox="1"/>
          <p:nvPr/>
        </p:nvSpPr>
        <p:spPr>
          <a:xfrm>
            <a:off x="2139391" y="112820"/>
            <a:ext cx="12345739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00"/>
              </a:lnSpc>
              <a:spcBef>
                <a:spcPct val="0"/>
              </a:spcBef>
            </a:pPr>
            <a:r>
              <a:rPr lang="en-US" sz="5000" dirty="0">
                <a:solidFill>
                  <a:srgbClr val="000000"/>
                </a:solidFill>
                <a:latin typeface="Bubblebody Neue"/>
                <a:ea typeface="Bubblebody Neue"/>
                <a:cs typeface="Bubblebody Neue"/>
                <a:sym typeface="Bubblebody Neue"/>
              </a:rPr>
              <a:t>So </a:t>
            </a:r>
            <a:r>
              <a:rPr lang="en-US" sz="5000" dirty="0" err="1">
                <a:solidFill>
                  <a:srgbClr val="000000"/>
                </a:solidFill>
                <a:latin typeface="Bubblebody Neue"/>
                <a:ea typeface="Bubblebody Neue"/>
                <a:cs typeface="Bubblebody Neue"/>
                <a:sym typeface="Bubblebody Neue"/>
              </a:rPr>
              <a:t>sánh</a:t>
            </a:r>
            <a:r>
              <a:rPr lang="en-US" sz="5000" dirty="0">
                <a:solidFill>
                  <a:srgbClr val="000000"/>
                </a:solidFill>
                <a:latin typeface="Bubblebody Neue"/>
                <a:ea typeface="Bubblebody Neue"/>
                <a:cs typeface="Bubblebody Neue"/>
                <a:sym typeface="Bubblebody Neue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Bubblebody Neue"/>
                <a:ea typeface="Bubblebody Neue"/>
                <a:cs typeface="Bubblebody Neue"/>
                <a:sym typeface="Bubblebody Neue"/>
              </a:rPr>
              <a:t>thêm</a:t>
            </a:r>
            <a:r>
              <a:rPr lang="en-US" sz="5000" dirty="0">
                <a:solidFill>
                  <a:srgbClr val="000000"/>
                </a:solidFill>
                <a:latin typeface="Bubblebody Neue"/>
                <a:ea typeface="Bubblebody Neue"/>
                <a:cs typeface="Bubblebody Neue"/>
                <a:sym typeface="Bubblebody Neue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Bubblebody Neue"/>
                <a:ea typeface="Bubblebody Neue"/>
                <a:cs typeface="Bubblebody Neue"/>
                <a:sym typeface="Bubblebody Neue"/>
              </a:rPr>
              <a:t>bớt</a:t>
            </a:r>
            <a:r>
              <a:rPr lang="en-US" sz="5000" dirty="0">
                <a:solidFill>
                  <a:srgbClr val="000000"/>
                </a:solidFill>
                <a:latin typeface="Bubblebody Neue"/>
                <a:ea typeface="Bubblebody Neue"/>
                <a:cs typeface="Bubblebody Neue"/>
                <a:sym typeface="Bubblebody Neue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Bubblebody Neue"/>
                <a:ea typeface="Bubblebody Neue"/>
                <a:cs typeface="Bubblebody Neue"/>
                <a:sym typeface="Bubblebody Neue"/>
              </a:rPr>
              <a:t>số</a:t>
            </a:r>
            <a:r>
              <a:rPr lang="en-US" sz="5000" dirty="0">
                <a:solidFill>
                  <a:srgbClr val="000000"/>
                </a:solidFill>
                <a:latin typeface="Bubblebody Neue"/>
                <a:ea typeface="Bubblebody Neue"/>
                <a:cs typeface="Bubblebody Neue"/>
                <a:sym typeface="Bubblebody Neue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Bubblebody Neue"/>
                <a:ea typeface="Bubblebody Neue"/>
                <a:cs typeface="Bubblebody Neue"/>
                <a:sym typeface="Bubblebody Neue"/>
              </a:rPr>
              <a:t>lượng</a:t>
            </a:r>
            <a:r>
              <a:rPr lang="en-US" sz="5000" dirty="0">
                <a:solidFill>
                  <a:srgbClr val="000000"/>
                </a:solidFill>
                <a:latin typeface="Bubblebody Neue"/>
                <a:ea typeface="Bubblebody Neue"/>
                <a:cs typeface="Bubblebody Neue"/>
                <a:sym typeface="Bubblebody Neue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Bubblebody Neue"/>
                <a:ea typeface="Bubblebody Neue"/>
                <a:cs typeface="Bubblebody Neue"/>
                <a:sym typeface="Bubblebody Neue"/>
              </a:rPr>
              <a:t>trong</a:t>
            </a:r>
            <a:r>
              <a:rPr lang="en-US" sz="5000" dirty="0">
                <a:solidFill>
                  <a:srgbClr val="000000"/>
                </a:solidFill>
                <a:latin typeface="Bubblebody Neue"/>
                <a:ea typeface="Bubblebody Neue"/>
                <a:cs typeface="Bubblebody Neue"/>
                <a:sym typeface="Bubblebody Neue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Bubblebody Neue"/>
                <a:ea typeface="Bubblebody Neue"/>
                <a:cs typeface="Bubblebody Neue"/>
                <a:sym typeface="Bubblebody Neue"/>
              </a:rPr>
              <a:t>phạm</a:t>
            </a:r>
            <a:r>
              <a:rPr lang="en-US" sz="5000" dirty="0">
                <a:solidFill>
                  <a:srgbClr val="000000"/>
                </a:solidFill>
                <a:latin typeface="Bubblebody Neue"/>
                <a:ea typeface="Bubblebody Neue"/>
                <a:cs typeface="Bubblebody Neue"/>
                <a:sym typeface="Bubblebody Neue"/>
              </a:rPr>
              <a:t> vi 3</a:t>
            </a:r>
          </a:p>
        </p:txBody>
      </p:sp>
      <p:sp>
        <p:nvSpPr>
          <p:cNvPr id="17" name="Freeform 17"/>
          <p:cNvSpPr/>
          <p:nvPr/>
        </p:nvSpPr>
        <p:spPr>
          <a:xfrm>
            <a:off x="4448660" y="4462660"/>
            <a:ext cx="2672731" cy="2973832"/>
          </a:xfrm>
          <a:custGeom>
            <a:avLst/>
            <a:gdLst/>
            <a:ahLst/>
            <a:cxnLst/>
            <a:rect l="l" t="t" r="r" b="b"/>
            <a:pathLst>
              <a:path w="2672731" h="2973832">
                <a:moveTo>
                  <a:pt x="0" y="0"/>
                </a:moveTo>
                <a:lnTo>
                  <a:pt x="2672732" y="0"/>
                </a:lnTo>
                <a:lnTo>
                  <a:pt x="2672732" y="2973832"/>
                </a:lnTo>
                <a:lnTo>
                  <a:pt x="0" y="29738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2480270" y="7875325"/>
            <a:ext cx="11279798" cy="22478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98"/>
              </a:lnSpc>
              <a:spcBef>
                <a:spcPct val="0"/>
              </a:spcBef>
            </a:pPr>
            <a:r>
              <a:rPr lang="en-US" sz="2998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+ hãy xếp tất cả số nấm ra nào?</a:t>
            </a:r>
          </a:p>
          <a:p>
            <a:pPr algn="l">
              <a:lnSpc>
                <a:spcPts val="2998"/>
              </a:lnSpc>
              <a:spcBef>
                <a:spcPct val="0"/>
              </a:spcBef>
            </a:pPr>
            <a:r>
              <a:rPr lang="en-US" sz="2998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+ Các con kiểm tra xem có mấy cây nấm?</a:t>
            </a:r>
          </a:p>
          <a:p>
            <a:pPr algn="l">
              <a:lnSpc>
                <a:spcPts val="2998"/>
              </a:lnSpc>
              <a:spcBef>
                <a:spcPct val="0"/>
              </a:spcBef>
            </a:pPr>
            <a:r>
              <a:rPr lang="en-US" sz="2998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+ Tương ứng với thẻ mấy chấm tròn?</a:t>
            </a:r>
          </a:p>
          <a:p>
            <a:pPr algn="l">
              <a:lnSpc>
                <a:spcPts val="2998"/>
              </a:lnSpc>
              <a:spcBef>
                <a:spcPct val="0"/>
              </a:spcBef>
            </a:pPr>
            <a:r>
              <a:rPr lang="en-US" sz="2998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+ Các con hãy xếp mỗi chú mèo dưới 1  cây nấm.</a:t>
            </a:r>
          </a:p>
          <a:p>
            <a:pPr algn="l">
              <a:lnSpc>
                <a:spcPts val="2998"/>
              </a:lnSpc>
              <a:spcBef>
                <a:spcPct val="0"/>
              </a:spcBef>
            </a:pPr>
            <a:r>
              <a:rPr lang="en-US" sz="2998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+ Có bao nhiêu chú mèo</a:t>
            </a:r>
          </a:p>
          <a:p>
            <a:pPr algn="l">
              <a:lnSpc>
                <a:spcPts val="2998"/>
              </a:lnSpc>
              <a:spcBef>
                <a:spcPct val="0"/>
              </a:spcBef>
            </a:pPr>
            <a:r>
              <a:rPr lang="en-US" sz="2998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+ Tương ứng thẻ mấy chấm tròn?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8197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02266" y="4560805"/>
            <a:ext cx="2672731" cy="2973832"/>
          </a:xfrm>
          <a:custGeom>
            <a:avLst/>
            <a:gdLst/>
            <a:ahLst/>
            <a:cxnLst/>
            <a:rect l="l" t="t" r="r" b="b"/>
            <a:pathLst>
              <a:path w="2672731" h="2973832">
                <a:moveTo>
                  <a:pt x="0" y="0"/>
                </a:moveTo>
                <a:lnTo>
                  <a:pt x="2672731" y="0"/>
                </a:lnTo>
                <a:lnTo>
                  <a:pt x="2672731" y="2973832"/>
                </a:lnTo>
                <a:lnTo>
                  <a:pt x="0" y="29738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302266" y="1028700"/>
            <a:ext cx="3114249" cy="3313030"/>
          </a:xfrm>
          <a:custGeom>
            <a:avLst/>
            <a:gdLst/>
            <a:ahLst/>
            <a:cxnLst/>
            <a:rect l="l" t="t" r="r" b="b"/>
            <a:pathLst>
              <a:path w="3114249" h="3313030">
                <a:moveTo>
                  <a:pt x="0" y="0"/>
                </a:moveTo>
                <a:lnTo>
                  <a:pt x="3114249" y="0"/>
                </a:lnTo>
                <a:lnTo>
                  <a:pt x="3114249" y="3313030"/>
                </a:lnTo>
                <a:lnTo>
                  <a:pt x="0" y="33130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9104350" y="1028700"/>
            <a:ext cx="3114249" cy="3313030"/>
          </a:xfrm>
          <a:custGeom>
            <a:avLst/>
            <a:gdLst/>
            <a:ahLst/>
            <a:cxnLst/>
            <a:rect l="l" t="t" r="r" b="b"/>
            <a:pathLst>
              <a:path w="3114249" h="3313030">
                <a:moveTo>
                  <a:pt x="0" y="0"/>
                </a:moveTo>
                <a:lnTo>
                  <a:pt x="3114249" y="0"/>
                </a:lnTo>
                <a:lnTo>
                  <a:pt x="3114249" y="3313030"/>
                </a:lnTo>
                <a:lnTo>
                  <a:pt x="0" y="33130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4648200" y="1012043"/>
            <a:ext cx="3114249" cy="3313030"/>
          </a:xfrm>
          <a:custGeom>
            <a:avLst/>
            <a:gdLst/>
            <a:ahLst/>
            <a:cxnLst/>
            <a:rect l="l" t="t" r="r" b="b"/>
            <a:pathLst>
              <a:path w="3114249" h="3313030">
                <a:moveTo>
                  <a:pt x="0" y="0"/>
                </a:moveTo>
                <a:lnTo>
                  <a:pt x="3114249" y="0"/>
                </a:lnTo>
                <a:lnTo>
                  <a:pt x="3114249" y="3313030"/>
                </a:lnTo>
                <a:lnTo>
                  <a:pt x="0" y="33130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13054740" y="1480950"/>
            <a:ext cx="2860781" cy="2860781"/>
            <a:chOff x="0" y="0"/>
            <a:chExt cx="3814374" cy="381437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814374" cy="3814374"/>
            </a:xfrm>
            <a:custGeom>
              <a:avLst/>
              <a:gdLst/>
              <a:ahLst/>
              <a:cxnLst/>
              <a:rect l="l" t="t" r="r" b="b"/>
              <a:pathLst>
                <a:path w="3814374" h="3814374">
                  <a:moveTo>
                    <a:pt x="0" y="0"/>
                  </a:moveTo>
                  <a:lnTo>
                    <a:pt x="3814374" y="0"/>
                  </a:lnTo>
                  <a:lnTo>
                    <a:pt x="3814374" y="3814374"/>
                  </a:lnTo>
                  <a:lnTo>
                    <a:pt x="0" y="38143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1382619" y="143963"/>
              <a:ext cx="1049135" cy="1049135"/>
            </a:xfrm>
            <a:custGeom>
              <a:avLst/>
              <a:gdLst/>
              <a:ahLst/>
              <a:cxnLst/>
              <a:rect l="l" t="t" r="r" b="b"/>
              <a:pathLst>
                <a:path w="1049135" h="1049135">
                  <a:moveTo>
                    <a:pt x="0" y="0"/>
                  </a:moveTo>
                  <a:lnTo>
                    <a:pt x="1049136" y="0"/>
                  </a:lnTo>
                  <a:lnTo>
                    <a:pt x="1049136" y="1049135"/>
                  </a:lnTo>
                  <a:lnTo>
                    <a:pt x="0" y="10491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1382619" y="1369638"/>
              <a:ext cx="1049135" cy="1049135"/>
            </a:xfrm>
            <a:custGeom>
              <a:avLst/>
              <a:gdLst/>
              <a:ahLst/>
              <a:cxnLst/>
              <a:rect l="l" t="t" r="r" b="b"/>
              <a:pathLst>
                <a:path w="1049135" h="1049135">
                  <a:moveTo>
                    <a:pt x="0" y="0"/>
                  </a:moveTo>
                  <a:lnTo>
                    <a:pt x="1049136" y="0"/>
                  </a:lnTo>
                  <a:lnTo>
                    <a:pt x="1049136" y="1049136"/>
                  </a:lnTo>
                  <a:lnTo>
                    <a:pt x="0" y="10491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  <p:sp>
          <p:nvSpPr>
            <p:cNvPr id="15" name="Freeform 15"/>
            <p:cNvSpPr/>
            <p:nvPr/>
          </p:nvSpPr>
          <p:spPr>
            <a:xfrm>
              <a:off x="1382619" y="2644270"/>
              <a:ext cx="1049135" cy="1049135"/>
            </a:xfrm>
            <a:custGeom>
              <a:avLst/>
              <a:gdLst/>
              <a:ahLst/>
              <a:cxnLst/>
              <a:rect l="l" t="t" r="r" b="b"/>
              <a:pathLst>
                <a:path w="1049135" h="1049135">
                  <a:moveTo>
                    <a:pt x="0" y="0"/>
                  </a:moveTo>
                  <a:lnTo>
                    <a:pt x="1049136" y="0"/>
                  </a:lnTo>
                  <a:lnTo>
                    <a:pt x="1049136" y="1049136"/>
                  </a:lnTo>
                  <a:lnTo>
                    <a:pt x="0" y="10491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</p:grpSp>
      <p:sp>
        <p:nvSpPr>
          <p:cNvPr id="16" name="TextBox 16"/>
          <p:cNvSpPr txBox="1"/>
          <p:nvPr/>
        </p:nvSpPr>
        <p:spPr>
          <a:xfrm>
            <a:off x="2139391" y="112820"/>
            <a:ext cx="12345739" cy="698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00"/>
              </a:lnSpc>
              <a:spcBef>
                <a:spcPct val="0"/>
              </a:spcBef>
            </a:pPr>
            <a:r>
              <a:rPr lang="en-US" sz="5000" dirty="0">
                <a:solidFill>
                  <a:srgbClr val="000000"/>
                </a:solidFill>
                <a:latin typeface="Bubblebody Neue"/>
                <a:ea typeface="Bubblebody Neue"/>
                <a:cs typeface="Bubblebody Neue"/>
                <a:sym typeface="Bubblebody Neue"/>
              </a:rPr>
              <a:t>so </a:t>
            </a:r>
            <a:r>
              <a:rPr lang="en-US" sz="5000" dirty="0" err="1">
                <a:solidFill>
                  <a:srgbClr val="000000"/>
                </a:solidFill>
                <a:latin typeface="Bubblebody Neue"/>
                <a:ea typeface="Bubblebody Neue"/>
                <a:cs typeface="Bubblebody Neue"/>
                <a:sym typeface="Bubblebody Neue"/>
              </a:rPr>
              <a:t>sánh</a:t>
            </a:r>
            <a:r>
              <a:rPr lang="en-US" sz="5000" dirty="0">
                <a:solidFill>
                  <a:srgbClr val="000000"/>
                </a:solidFill>
                <a:latin typeface="Bubblebody Neue"/>
                <a:ea typeface="Bubblebody Neue"/>
                <a:cs typeface="Bubblebody Neue"/>
                <a:sym typeface="Bubblebody Neue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Bubblebody Neue"/>
                <a:ea typeface="Bubblebody Neue"/>
                <a:cs typeface="Bubblebody Neue"/>
                <a:sym typeface="Bubblebody Neue"/>
              </a:rPr>
              <a:t>thêm</a:t>
            </a:r>
            <a:r>
              <a:rPr lang="en-US" sz="5000" dirty="0">
                <a:solidFill>
                  <a:srgbClr val="000000"/>
                </a:solidFill>
                <a:latin typeface="Bubblebody Neue"/>
                <a:ea typeface="Bubblebody Neue"/>
                <a:cs typeface="Bubblebody Neue"/>
                <a:sym typeface="Bubblebody Neue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Bubblebody Neue"/>
                <a:ea typeface="Bubblebody Neue"/>
                <a:cs typeface="Bubblebody Neue"/>
                <a:sym typeface="Bubblebody Neue"/>
              </a:rPr>
              <a:t>bớt</a:t>
            </a:r>
            <a:r>
              <a:rPr lang="en-US" sz="5000" dirty="0">
                <a:solidFill>
                  <a:srgbClr val="000000"/>
                </a:solidFill>
                <a:latin typeface="Bubblebody Neue"/>
                <a:ea typeface="Bubblebody Neue"/>
                <a:cs typeface="Bubblebody Neue"/>
                <a:sym typeface="Bubblebody Neue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Bubblebody Neue"/>
                <a:ea typeface="Bubblebody Neue"/>
                <a:cs typeface="Bubblebody Neue"/>
                <a:sym typeface="Bubblebody Neue"/>
              </a:rPr>
              <a:t>số</a:t>
            </a:r>
            <a:r>
              <a:rPr lang="en-US" sz="5000" dirty="0">
                <a:solidFill>
                  <a:srgbClr val="000000"/>
                </a:solidFill>
                <a:latin typeface="Bubblebody Neue"/>
                <a:ea typeface="Bubblebody Neue"/>
                <a:cs typeface="Bubblebody Neue"/>
                <a:sym typeface="Bubblebody Neue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Bubblebody Neue"/>
                <a:ea typeface="Bubblebody Neue"/>
                <a:cs typeface="Bubblebody Neue"/>
                <a:sym typeface="Bubblebody Neue"/>
              </a:rPr>
              <a:t>lượng</a:t>
            </a:r>
            <a:r>
              <a:rPr lang="en-US" sz="5000" dirty="0">
                <a:solidFill>
                  <a:srgbClr val="000000"/>
                </a:solidFill>
                <a:latin typeface="Bubblebody Neue"/>
                <a:ea typeface="Bubblebody Neue"/>
                <a:cs typeface="Bubblebody Neue"/>
                <a:sym typeface="Bubblebody Neue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Bubblebody Neue"/>
                <a:ea typeface="Bubblebody Neue"/>
                <a:cs typeface="Bubblebody Neue"/>
                <a:sym typeface="Bubblebody Neue"/>
              </a:rPr>
              <a:t>trong</a:t>
            </a:r>
            <a:r>
              <a:rPr lang="en-US" sz="5000" dirty="0">
                <a:solidFill>
                  <a:srgbClr val="000000"/>
                </a:solidFill>
                <a:latin typeface="Bubblebody Neue"/>
                <a:ea typeface="Bubblebody Neue"/>
                <a:cs typeface="Bubblebody Neue"/>
                <a:sym typeface="Bubblebody Neue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Bubblebody Neue"/>
                <a:ea typeface="Bubblebody Neue"/>
                <a:cs typeface="Bubblebody Neue"/>
                <a:sym typeface="Bubblebody Neue"/>
              </a:rPr>
              <a:t>phạm</a:t>
            </a:r>
            <a:r>
              <a:rPr lang="en-US" sz="5000" dirty="0">
                <a:solidFill>
                  <a:srgbClr val="000000"/>
                </a:solidFill>
                <a:latin typeface="Bubblebody Neue"/>
                <a:ea typeface="Bubblebody Neue"/>
                <a:cs typeface="Bubblebody Neue"/>
                <a:sym typeface="Bubblebody Neue"/>
              </a:rPr>
              <a:t> vi 3</a:t>
            </a:r>
          </a:p>
        </p:txBody>
      </p:sp>
      <p:sp>
        <p:nvSpPr>
          <p:cNvPr id="17" name="Freeform 17"/>
          <p:cNvSpPr/>
          <p:nvPr/>
        </p:nvSpPr>
        <p:spPr>
          <a:xfrm>
            <a:off x="4779034" y="4589806"/>
            <a:ext cx="2672731" cy="2973832"/>
          </a:xfrm>
          <a:custGeom>
            <a:avLst/>
            <a:gdLst/>
            <a:ahLst/>
            <a:cxnLst/>
            <a:rect l="l" t="t" r="r" b="b"/>
            <a:pathLst>
              <a:path w="2672731" h="2973832">
                <a:moveTo>
                  <a:pt x="0" y="0"/>
                </a:moveTo>
                <a:lnTo>
                  <a:pt x="2672732" y="0"/>
                </a:lnTo>
                <a:lnTo>
                  <a:pt x="2672732" y="2973832"/>
                </a:lnTo>
                <a:lnTo>
                  <a:pt x="0" y="29738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6161291" y="6788391"/>
            <a:ext cx="6875252" cy="4011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99"/>
              </a:lnSpc>
              <a:spcBef>
                <a:spcPct val="0"/>
              </a:spcBef>
            </a:pPr>
            <a:endParaRPr sz="1600" dirty="0"/>
          </a:p>
          <a:p>
            <a:pPr algn="l">
              <a:lnSpc>
                <a:spcPts val="2599"/>
              </a:lnSpc>
              <a:spcBef>
                <a:spcPct val="0"/>
              </a:spcBef>
            </a:pPr>
            <a:r>
              <a:rPr lang="en-US" sz="1600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+ </a:t>
            </a:r>
            <a:r>
              <a:rPr lang="en-US" sz="1600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Bạn</a:t>
            </a:r>
            <a:r>
              <a:rPr lang="en-US" sz="1600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nào</a:t>
            </a:r>
            <a:r>
              <a:rPr lang="en-US" sz="1600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có</a:t>
            </a:r>
            <a:r>
              <a:rPr lang="en-US" sz="1600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nhận</a:t>
            </a:r>
            <a:r>
              <a:rPr lang="en-US" sz="1600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xét</a:t>
            </a:r>
            <a:r>
              <a:rPr lang="en-US" sz="1600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gì</a:t>
            </a:r>
            <a:r>
              <a:rPr lang="en-US" sz="1600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về</a:t>
            </a:r>
            <a:r>
              <a:rPr lang="en-US" sz="1600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số</a:t>
            </a:r>
            <a:r>
              <a:rPr lang="en-US" sz="1600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lượng</a:t>
            </a:r>
            <a:r>
              <a:rPr lang="en-US" sz="1600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hai</a:t>
            </a:r>
            <a:r>
              <a:rPr lang="en-US" sz="1600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nhóm</a:t>
            </a:r>
            <a:r>
              <a:rPr lang="en-US" sz="1600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?</a:t>
            </a:r>
          </a:p>
          <a:p>
            <a:pPr algn="l">
              <a:lnSpc>
                <a:spcPts val="2599"/>
              </a:lnSpc>
              <a:spcBef>
                <a:spcPct val="0"/>
              </a:spcBef>
            </a:pPr>
            <a:r>
              <a:rPr lang="en-US" sz="1600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+ </a:t>
            </a:r>
            <a:r>
              <a:rPr lang="en-US" sz="1600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Vì</a:t>
            </a:r>
            <a:r>
              <a:rPr lang="en-US" sz="1600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sao</a:t>
            </a:r>
            <a:r>
              <a:rPr lang="en-US" sz="1600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số</a:t>
            </a:r>
            <a:r>
              <a:rPr lang="en-US" sz="1600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lượng</a:t>
            </a:r>
            <a:r>
              <a:rPr lang="en-US" sz="1600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hai</a:t>
            </a:r>
            <a:r>
              <a:rPr lang="en-US" sz="1600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nhóm</a:t>
            </a:r>
            <a:r>
              <a:rPr lang="en-US" sz="1600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không</a:t>
            </a:r>
            <a:r>
              <a:rPr lang="en-US" sz="1600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bằng</a:t>
            </a:r>
            <a:r>
              <a:rPr lang="en-US" sz="1600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nhau</a:t>
            </a:r>
            <a:r>
              <a:rPr lang="en-US" sz="1600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?</a:t>
            </a:r>
          </a:p>
          <a:p>
            <a:pPr algn="l">
              <a:lnSpc>
                <a:spcPts val="2599"/>
              </a:lnSpc>
              <a:spcBef>
                <a:spcPct val="0"/>
              </a:spcBef>
            </a:pPr>
            <a:r>
              <a:rPr lang="en-US" sz="1600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+ </a:t>
            </a:r>
            <a:r>
              <a:rPr lang="en-US" sz="1600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Nhóm</a:t>
            </a:r>
            <a:r>
              <a:rPr lang="en-US" sz="1600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nào</a:t>
            </a:r>
            <a:r>
              <a:rPr lang="en-US" sz="1600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nhiều</a:t>
            </a:r>
            <a:r>
              <a:rPr lang="en-US" sz="1600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hơn</a:t>
            </a:r>
            <a:r>
              <a:rPr lang="en-US" sz="1600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? </a:t>
            </a:r>
            <a:r>
              <a:rPr lang="en-US" sz="1600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Nhiều</a:t>
            </a:r>
            <a:r>
              <a:rPr lang="en-US" sz="1600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hơn</a:t>
            </a:r>
            <a:r>
              <a:rPr lang="en-US" sz="1600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mấy</a:t>
            </a:r>
            <a:r>
              <a:rPr lang="en-US" sz="1600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?</a:t>
            </a:r>
          </a:p>
          <a:p>
            <a:pPr algn="l">
              <a:lnSpc>
                <a:spcPts val="2599"/>
              </a:lnSpc>
              <a:spcBef>
                <a:spcPct val="0"/>
              </a:spcBef>
            </a:pPr>
            <a:r>
              <a:rPr lang="en-US" sz="1600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+ </a:t>
            </a:r>
            <a:r>
              <a:rPr lang="en-US" sz="1600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Để</a:t>
            </a:r>
            <a:r>
              <a:rPr lang="en-US" sz="1600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số</a:t>
            </a:r>
            <a:r>
              <a:rPr lang="en-US" sz="1600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lượng</a:t>
            </a:r>
            <a:r>
              <a:rPr lang="en-US" sz="1600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hai</a:t>
            </a:r>
            <a:r>
              <a:rPr lang="en-US" sz="1600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nhóm</a:t>
            </a:r>
            <a:r>
              <a:rPr lang="en-US" sz="1600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bằng</a:t>
            </a:r>
            <a:r>
              <a:rPr lang="en-US" sz="1600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nhau</a:t>
            </a:r>
            <a:r>
              <a:rPr lang="en-US" sz="1600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ta </a:t>
            </a:r>
            <a:r>
              <a:rPr lang="en-US" sz="1600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phải</a:t>
            </a:r>
            <a:r>
              <a:rPr lang="en-US" sz="1600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làm</a:t>
            </a:r>
            <a:r>
              <a:rPr lang="en-US" sz="1600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gì</a:t>
            </a:r>
            <a:r>
              <a:rPr lang="en-US" sz="1600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?</a:t>
            </a:r>
          </a:p>
          <a:p>
            <a:pPr algn="l">
              <a:lnSpc>
                <a:spcPts val="2599"/>
              </a:lnSpc>
              <a:spcBef>
                <a:spcPct val="0"/>
              </a:spcBef>
            </a:pPr>
            <a:r>
              <a:rPr lang="en-US" sz="1600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- Cho </a:t>
            </a:r>
            <a:r>
              <a:rPr lang="en-US" sz="1600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trẻ</a:t>
            </a:r>
            <a:r>
              <a:rPr lang="en-US" sz="1600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thêm</a:t>
            </a:r>
            <a:r>
              <a:rPr lang="en-US" sz="1600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1 con </a:t>
            </a:r>
            <a:r>
              <a:rPr lang="en-US" sz="1600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mèo</a:t>
            </a:r>
            <a:endParaRPr lang="en-US" sz="1600" dirty="0">
              <a:solidFill>
                <a:srgbClr val="000000"/>
              </a:solidFill>
              <a:latin typeface="Dancing Script"/>
              <a:ea typeface="Dancing Script"/>
              <a:cs typeface="Dancing Script"/>
              <a:sym typeface="Dancing Script"/>
            </a:endParaRPr>
          </a:p>
          <a:p>
            <a:pPr algn="l">
              <a:lnSpc>
                <a:spcPts val="2599"/>
              </a:lnSpc>
              <a:spcBef>
                <a:spcPct val="0"/>
              </a:spcBef>
            </a:pPr>
            <a:r>
              <a:rPr lang="en-US" sz="1600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+ </a:t>
            </a:r>
            <a:r>
              <a:rPr lang="en-US" sz="1600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Số</a:t>
            </a:r>
            <a:r>
              <a:rPr lang="en-US" sz="1600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lượng</a:t>
            </a:r>
            <a:r>
              <a:rPr lang="en-US" sz="1600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hai</a:t>
            </a:r>
            <a:r>
              <a:rPr lang="en-US" sz="1600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nhóm</a:t>
            </a:r>
            <a:r>
              <a:rPr lang="en-US" sz="1600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bây</a:t>
            </a:r>
            <a:r>
              <a:rPr lang="en-US" sz="1600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giờ</a:t>
            </a:r>
            <a:r>
              <a:rPr lang="en-US" sz="1600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thế</a:t>
            </a:r>
            <a:r>
              <a:rPr lang="en-US" sz="1600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nào</a:t>
            </a:r>
            <a:r>
              <a:rPr lang="en-US" sz="1600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?</a:t>
            </a:r>
          </a:p>
          <a:p>
            <a:pPr algn="l">
              <a:lnSpc>
                <a:spcPts val="2599"/>
              </a:lnSpc>
              <a:spcBef>
                <a:spcPct val="0"/>
              </a:spcBef>
            </a:pPr>
            <a:r>
              <a:rPr lang="en-US" sz="1600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+ </a:t>
            </a:r>
            <a:r>
              <a:rPr lang="en-US" sz="1600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Và</a:t>
            </a:r>
            <a:r>
              <a:rPr lang="en-US" sz="1600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đều</a:t>
            </a:r>
            <a:r>
              <a:rPr lang="en-US" sz="1600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bằng</a:t>
            </a:r>
            <a:r>
              <a:rPr lang="en-US" sz="1600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mấy</a:t>
            </a:r>
            <a:r>
              <a:rPr lang="en-US" sz="1600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?</a:t>
            </a:r>
          </a:p>
          <a:p>
            <a:pPr algn="l">
              <a:lnSpc>
                <a:spcPts val="2599"/>
              </a:lnSpc>
              <a:spcBef>
                <a:spcPct val="0"/>
              </a:spcBef>
            </a:pPr>
            <a:r>
              <a:rPr lang="en-US" sz="1600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- </a:t>
            </a:r>
            <a:r>
              <a:rPr lang="en-US" sz="1600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Có</a:t>
            </a:r>
            <a:r>
              <a:rPr lang="en-US" sz="1600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2 </a:t>
            </a:r>
            <a:r>
              <a:rPr lang="en-US" sz="1600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chú</a:t>
            </a:r>
            <a:r>
              <a:rPr lang="en-US" sz="1600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mèo</a:t>
            </a:r>
            <a:r>
              <a:rPr lang="en-US" sz="1600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muốn</a:t>
            </a:r>
            <a:r>
              <a:rPr lang="en-US" sz="1600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về</a:t>
            </a:r>
            <a:r>
              <a:rPr lang="en-US" sz="1600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nhà</a:t>
            </a:r>
            <a:r>
              <a:rPr lang="en-US" sz="1600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hãy</a:t>
            </a:r>
            <a:r>
              <a:rPr lang="en-US" sz="1600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cất</a:t>
            </a:r>
            <a:r>
              <a:rPr lang="en-US" sz="1600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2 </a:t>
            </a:r>
            <a:r>
              <a:rPr lang="en-US" sz="1600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chú</a:t>
            </a:r>
            <a:r>
              <a:rPr lang="en-US" sz="1600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mèo</a:t>
            </a:r>
            <a:r>
              <a:rPr lang="en-US" sz="1600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vào</a:t>
            </a:r>
            <a:r>
              <a:rPr lang="en-US" sz="1600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rổ</a:t>
            </a:r>
            <a:endParaRPr lang="en-US" sz="1600" dirty="0">
              <a:solidFill>
                <a:srgbClr val="000000"/>
              </a:solidFill>
              <a:latin typeface="Dancing Script"/>
              <a:ea typeface="Dancing Script"/>
              <a:cs typeface="Dancing Script"/>
              <a:sym typeface="Dancing Script"/>
            </a:endParaRPr>
          </a:p>
          <a:p>
            <a:pPr algn="l">
              <a:lnSpc>
                <a:spcPts val="2599"/>
              </a:lnSpc>
              <a:spcBef>
                <a:spcPct val="0"/>
              </a:spcBef>
            </a:pPr>
            <a:r>
              <a:rPr lang="en-US" sz="1600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+ 3 con </a:t>
            </a:r>
            <a:r>
              <a:rPr lang="en-US" sz="1600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mèo</a:t>
            </a:r>
            <a:r>
              <a:rPr lang="en-US" sz="1600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bớt</a:t>
            </a:r>
            <a:r>
              <a:rPr lang="en-US" sz="1600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 2 </a:t>
            </a:r>
            <a:r>
              <a:rPr lang="en-US" sz="1600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cái</a:t>
            </a:r>
            <a:r>
              <a:rPr lang="en-US" sz="1600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còn</a:t>
            </a:r>
            <a:r>
              <a:rPr lang="en-US" sz="1600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lại</a:t>
            </a:r>
            <a:r>
              <a:rPr lang="en-US" sz="1600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mấy</a:t>
            </a:r>
            <a:r>
              <a:rPr lang="en-US" sz="1600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?</a:t>
            </a:r>
          </a:p>
          <a:p>
            <a:pPr algn="l">
              <a:lnSpc>
                <a:spcPts val="2599"/>
              </a:lnSpc>
              <a:spcBef>
                <a:spcPct val="0"/>
              </a:spcBef>
            </a:pPr>
            <a:r>
              <a:rPr lang="en-US" sz="1600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+ </a:t>
            </a:r>
            <a:r>
              <a:rPr lang="en-US" sz="1600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Tương</a:t>
            </a:r>
            <a:r>
              <a:rPr lang="en-US" sz="1600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ứng</a:t>
            </a:r>
            <a:r>
              <a:rPr lang="en-US" sz="1600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với</a:t>
            </a:r>
            <a:r>
              <a:rPr lang="en-US" sz="1600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thẻ</a:t>
            </a:r>
            <a:r>
              <a:rPr lang="en-US" sz="1600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mấy</a:t>
            </a:r>
            <a:r>
              <a:rPr lang="en-US" sz="1600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chấm</a:t>
            </a:r>
            <a:r>
              <a:rPr lang="en-US" sz="1600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tròn</a:t>
            </a:r>
            <a:r>
              <a:rPr lang="en-US" sz="1600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?</a:t>
            </a:r>
          </a:p>
          <a:p>
            <a:pPr algn="l">
              <a:lnSpc>
                <a:spcPts val="2599"/>
              </a:lnSpc>
              <a:spcBef>
                <a:spcPct val="0"/>
              </a:spcBef>
            </a:pPr>
            <a:endParaRPr lang="en-US" sz="2599" dirty="0">
              <a:solidFill>
                <a:srgbClr val="000000"/>
              </a:solidFill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grpSp>
        <p:nvGrpSpPr>
          <p:cNvPr id="19" name="Group 19"/>
          <p:cNvGrpSpPr/>
          <p:nvPr/>
        </p:nvGrpSpPr>
        <p:grpSpPr>
          <a:xfrm>
            <a:off x="15630730" y="4713248"/>
            <a:ext cx="2860781" cy="2860781"/>
            <a:chOff x="0" y="0"/>
            <a:chExt cx="3814374" cy="3814374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814374" cy="3814374"/>
            </a:xfrm>
            <a:custGeom>
              <a:avLst/>
              <a:gdLst/>
              <a:ahLst/>
              <a:cxnLst/>
              <a:rect l="l" t="t" r="r" b="b"/>
              <a:pathLst>
                <a:path w="3814374" h="3814374">
                  <a:moveTo>
                    <a:pt x="0" y="0"/>
                  </a:moveTo>
                  <a:lnTo>
                    <a:pt x="3814374" y="0"/>
                  </a:lnTo>
                  <a:lnTo>
                    <a:pt x="3814374" y="3814374"/>
                  </a:lnTo>
                  <a:lnTo>
                    <a:pt x="0" y="38143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>
              <a:off x="1382619" y="1382619"/>
              <a:ext cx="1049135" cy="1049135"/>
            </a:xfrm>
            <a:custGeom>
              <a:avLst/>
              <a:gdLst/>
              <a:ahLst/>
              <a:cxnLst/>
              <a:rect l="l" t="t" r="r" b="b"/>
              <a:pathLst>
                <a:path w="1049135" h="1049135">
                  <a:moveTo>
                    <a:pt x="0" y="0"/>
                  </a:moveTo>
                  <a:lnTo>
                    <a:pt x="1049136" y="0"/>
                  </a:lnTo>
                  <a:lnTo>
                    <a:pt x="1049136" y="1049136"/>
                  </a:lnTo>
                  <a:lnTo>
                    <a:pt x="0" y="10491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</p:grpSp>
      <p:sp>
        <p:nvSpPr>
          <p:cNvPr id="24" name="Freeform 17">
            <a:extLst>
              <a:ext uri="{FF2B5EF4-FFF2-40B4-BE49-F238E27FC236}">
                <a16:creationId xmlns:a16="http://schemas.microsoft.com/office/drawing/2014/main" id="{ECB5FD8A-E071-3252-C41E-9A3008A0E797}"/>
              </a:ext>
            </a:extLst>
          </p:cNvPr>
          <p:cNvSpPr/>
          <p:nvPr/>
        </p:nvSpPr>
        <p:spPr>
          <a:xfrm>
            <a:off x="9212013" y="4593787"/>
            <a:ext cx="2672731" cy="2973832"/>
          </a:xfrm>
          <a:custGeom>
            <a:avLst/>
            <a:gdLst/>
            <a:ahLst/>
            <a:cxnLst/>
            <a:rect l="l" t="t" r="r" b="b"/>
            <a:pathLst>
              <a:path w="2672731" h="2973832">
                <a:moveTo>
                  <a:pt x="0" y="0"/>
                </a:moveTo>
                <a:lnTo>
                  <a:pt x="2672732" y="0"/>
                </a:lnTo>
                <a:lnTo>
                  <a:pt x="2672732" y="2973832"/>
                </a:lnTo>
                <a:lnTo>
                  <a:pt x="0" y="29738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25" name="Group 11">
            <a:extLst>
              <a:ext uri="{FF2B5EF4-FFF2-40B4-BE49-F238E27FC236}">
                <a16:creationId xmlns:a16="http://schemas.microsoft.com/office/drawing/2014/main" id="{D7D55102-E30F-FAF5-E611-A6774FD76E15}"/>
              </a:ext>
            </a:extLst>
          </p:cNvPr>
          <p:cNvGrpSpPr/>
          <p:nvPr/>
        </p:nvGrpSpPr>
        <p:grpSpPr>
          <a:xfrm>
            <a:off x="12248996" y="4702857"/>
            <a:ext cx="2860781" cy="2860781"/>
            <a:chOff x="0" y="0"/>
            <a:chExt cx="3814374" cy="3814374"/>
          </a:xfrm>
        </p:grpSpPr>
        <p:sp>
          <p:nvSpPr>
            <p:cNvPr id="26" name="Freeform 12">
              <a:extLst>
                <a:ext uri="{FF2B5EF4-FFF2-40B4-BE49-F238E27FC236}">
                  <a16:creationId xmlns:a16="http://schemas.microsoft.com/office/drawing/2014/main" id="{B383C39A-823F-2993-4F85-176FB005AA73}"/>
                </a:ext>
              </a:extLst>
            </p:cNvPr>
            <p:cNvSpPr/>
            <p:nvPr/>
          </p:nvSpPr>
          <p:spPr>
            <a:xfrm>
              <a:off x="0" y="0"/>
              <a:ext cx="3814374" cy="3814374"/>
            </a:xfrm>
            <a:custGeom>
              <a:avLst/>
              <a:gdLst/>
              <a:ahLst/>
              <a:cxnLst/>
              <a:rect l="l" t="t" r="r" b="b"/>
              <a:pathLst>
                <a:path w="3814374" h="3814374">
                  <a:moveTo>
                    <a:pt x="0" y="0"/>
                  </a:moveTo>
                  <a:lnTo>
                    <a:pt x="3814374" y="0"/>
                  </a:lnTo>
                  <a:lnTo>
                    <a:pt x="3814374" y="3814374"/>
                  </a:lnTo>
                  <a:lnTo>
                    <a:pt x="0" y="38143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  <p:sp>
          <p:nvSpPr>
            <p:cNvPr id="27" name="Freeform 13">
              <a:extLst>
                <a:ext uri="{FF2B5EF4-FFF2-40B4-BE49-F238E27FC236}">
                  <a16:creationId xmlns:a16="http://schemas.microsoft.com/office/drawing/2014/main" id="{9189AEE1-7BD5-D2AF-E27E-507A56205643}"/>
                </a:ext>
              </a:extLst>
            </p:cNvPr>
            <p:cNvSpPr/>
            <p:nvPr/>
          </p:nvSpPr>
          <p:spPr>
            <a:xfrm>
              <a:off x="1382619" y="143963"/>
              <a:ext cx="1049135" cy="1049135"/>
            </a:xfrm>
            <a:custGeom>
              <a:avLst/>
              <a:gdLst/>
              <a:ahLst/>
              <a:cxnLst/>
              <a:rect l="l" t="t" r="r" b="b"/>
              <a:pathLst>
                <a:path w="1049135" h="1049135">
                  <a:moveTo>
                    <a:pt x="0" y="0"/>
                  </a:moveTo>
                  <a:lnTo>
                    <a:pt x="1049136" y="0"/>
                  </a:lnTo>
                  <a:lnTo>
                    <a:pt x="1049136" y="1049135"/>
                  </a:lnTo>
                  <a:lnTo>
                    <a:pt x="0" y="10491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  <p:sp>
          <p:nvSpPr>
            <p:cNvPr id="28" name="Freeform 14">
              <a:extLst>
                <a:ext uri="{FF2B5EF4-FFF2-40B4-BE49-F238E27FC236}">
                  <a16:creationId xmlns:a16="http://schemas.microsoft.com/office/drawing/2014/main" id="{5145C235-FFE8-6F54-5D07-46764A4E9739}"/>
                </a:ext>
              </a:extLst>
            </p:cNvPr>
            <p:cNvSpPr/>
            <p:nvPr/>
          </p:nvSpPr>
          <p:spPr>
            <a:xfrm>
              <a:off x="1382619" y="1369638"/>
              <a:ext cx="1049135" cy="1049135"/>
            </a:xfrm>
            <a:custGeom>
              <a:avLst/>
              <a:gdLst/>
              <a:ahLst/>
              <a:cxnLst/>
              <a:rect l="l" t="t" r="r" b="b"/>
              <a:pathLst>
                <a:path w="1049135" h="1049135">
                  <a:moveTo>
                    <a:pt x="0" y="0"/>
                  </a:moveTo>
                  <a:lnTo>
                    <a:pt x="1049136" y="0"/>
                  </a:lnTo>
                  <a:lnTo>
                    <a:pt x="1049136" y="1049136"/>
                  </a:lnTo>
                  <a:lnTo>
                    <a:pt x="0" y="10491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  <p:sp>
          <p:nvSpPr>
            <p:cNvPr id="29" name="Freeform 15">
              <a:extLst>
                <a:ext uri="{FF2B5EF4-FFF2-40B4-BE49-F238E27FC236}">
                  <a16:creationId xmlns:a16="http://schemas.microsoft.com/office/drawing/2014/main" id="{DB0E12C7-A256-E1F7-8919-88B1B40CB8D9}"/>
                </a:ext>
              </a:extLst>
            </p:cNvPr>
            <p:cNvSpPr/>
            <p:nvPr/>
          </p:nvSpPr>
          <p:spPr>
            <a:xfrm>
              <a:off x="1382619" y="2644270"/>
              <a:ext cx="1049135" cy="1049135"/>
            </a:xfrm>
            <a:custGeom>
              <a:avLst/>
              <a:gdLst/>
              <a:ahLst/>
              <a:cxnLst/>
              <a:rect l="l" t="t" r="r" b="b"/>
              <a:pathLst>
                <a:path w="1049135" h="1049135">
                  <a:moveTo>
                    <a:pt x="0" y="0"/>
                  </a:moveTo>
                  <a:lnTo>
                    <a:pt x="1049136" y="0"/>
                  </a:lnTo>
                  <a:lnTo>
                    <a:pt x="1049136" y="1049136"/>
                  </a:lnTo>
                  <a:lnTo>
                    <a:pt x="0" y="10491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02266" y="4560805"/>
            <a:ext cx="2672731" cy="2973832"/>
          </a:xfrm>
          <a:custGeom>
            <a:avLst/>
            <a:gdLst/>
            <a:ahLst/>
            <a:cxnLst/>
            <a:rect l="l" t="t" r="r" b="b"/>
            <a:pathLst>
              <a:path w="2672731" h="2973832">
                <a:moveTo>
                  <a:pt x="0" y="0"/>
                </a:moveTo>
                <a:lnTo>
                  <a:pt x="2672731" y="0"/>
                </a:lnTo>
                <a:lnTo>
                  <a:pt x="2672731" y="2973832"/>
                </a:lnTo>
                <a:lnTo>
                  <a:pt x="0" y="29738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302266" y="1028700"/>
            <a:ext cx="3114249" cy="3313030"/>
          </a:xfrm>
          <a:custGeom>
            <a:avLst/>
            <a:gdLst/>
            <a:ahLst/>
            <a:cxnLst/>
            <a:rect l="l" t="t" r="r" b="b"/>
            <a:pathLst>
              <a:path w="3114249" h="3313030">
                <a:moveTo>
                  <a:pt x="0" y="0"/>
                </a:moveTo>
                <a:lnTo>
                  <a:pt x="3114249" y="0"/>
                </a:lnTo>
                <a:lnTo>
                  <a:pt x="3114249" y="3313030"/>
                </a:lnTo>
                <a:lnTo>
                  <a:pt x="0" y="33130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9104350" y="1028700"/>
            <a:ext cx="3114249" cy="3313030"/>
          </a:xfrm>
          <a:custGeom>
            <a:avLst/>
            <a:gdLst/>
            <a:ahLst/>
            <a:cxnLst/>
            <a:rect l="l" t="t" r="r" b="b"/>
            <a:pathLst>
              <a:path w="3114249" h="3313030">
                <a:moveTo>
                  <a:pt x="0" y="0"/>
                </a:moveTo>
                <a:lnTo>
                  <a:pt x="3114249" y="0"/>
                </a:lnTo>
                <a:lnTo>
                  <a:pt x="3114249" y="3313030"/>
                </a:lnTo>
                <a:lnTo>
                  <a:pt x="0" y="33130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4704226" y="1028700"/>
            <a:ext cx="3114249" cy="3313030"/>
          </a:xfrm>
          <a:custGeom>
            <a:avLst/>
            <a:gdLst/>
            <a:ahLst/>
            <a:cxnLst/>
            <a:rect l="l" t="t" r="r" b="b"/>
            <a:pathLst>
              <a:path w="3114249" h="3313030">
                <a:moveTo>
                  <a:pt x="0" y="0"/>
                </a:moveTo>
                <a:lnTo>
                  <a:pt x="3114249" y="0"/>
                </a:lnTo>
                <a:lnTo>
                  <a:pt x="3114249" y="3313030"/>
                </a:lnTo>
                <a:lnTo>
                  <a:pt x="0" y="33130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13054740" y="1480950"/>
            <a:ext cx="2860781" cy="2860781"/>
            <a:chOff x="0" y="0"/>
            <a:chExt cx="3814374" cy="381437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814374" cy="3814374"/>
            </a:xfrm>
            <a:custGeom>
              <a:avLst/>
              <a:gdLst/>
              <a:ahLst/>
              <a:cxnLst/>
              <a:rect l="l" t="t" r="r" b="b"/>
              <a:pathLst>
                <a:path w="3814374" h="3814374">
                  <a:moveTo>
                    <a:pt x="0" y="0"/>
                  </a:moveTo>
                  <a:lnTo>
                    <a:pt x="3814374" y="0"/>
                  </a:lnTo>
                  <a:lnTo>
                    <a:pt x="3814374" y="3814374"/>
                  </a:lnTo>
                  <a:lnTo>
                    <a:pt x="0" y="38143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1382619" y="143963"/>
              <a:ext cx="1049135" cy="1049135"/>
            </a:xfrm>
            <a:custGeom>
              <a:avLst/>
              <a:gdLst/>
              <a:ahLst/>
              <a:cxnLst/>
              <a:rect l="l" t="t" r="r" b="b"/>
              <a:pathLst>
                <a:path w="1049135" h="1049135">
                  <a:moveTo>
                    <a:pt x="0" y="0"/>
                  </a:moveTo>
                  <a:lnTo>
                    <a:pt x="1049136" y="0"/>
                  </a:lnTo>
                  <a:lnTo>
                    <a:pt x="1049136" y="1049135"/>
                  </a:lnTo>
                  <a:lnTo>
                    <a:pt x="0" y="10491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1382619" y="1369638"/>
              <a:ext cx="1049135" cy="1049135"/>
            </a:xfrm>
            <a:custGeom>
              <a:avLst/>
              <a:gdLst/>
              <a:ahLst/>
              <a:cxnLst/>
              <a:rect l="l" t="t" r="r" b="b"/>
              <a:pathLst>
                <a:path w="1049135" h="1049135">
                  <a:moveTo>
                    <a:pt x="0" y="0"/>
                  </a:moveTo>
                  <a:lnTo>
                    <a:pt x="1049136" y="0"/>
                  </a:lnTo>
                  <a:lnTo>
                    <a:pt x="1049136" y="1049136"/>
                  </a:lnTo>
                  <a:lnTo>
                    <a:pt x="0" y="10491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  <p:sp>
          <p:nvSpPr>
            <p:cNvPr id="15" name="Freeform 15"/>
            <p:cNvSpPr/>
            <p:nvPr/>
          </p:nvSpPr>
          <p:spPr>
            <a:xfrm>
              <a:off x="1382619" y="2644270"/>
              <a:ext cx="1049135" cy="1049135"/>
            </a:xfrm>
            <a:custGeom>
              <a:avLst/>
              <a:gdLst/>
              <a:ahLst/>
              <a:cxnLst/>
              <a:rect l="l" t="t" r="r" b="b"/>
              <a:pathLst>
                <a:path w="1049135" h="1049135">
                  <a:moveTo>
                    <a:pt x="0" y="0"/>
                  </a:moveTo>
                  <a:lnTo>
                    <a:pt x="1049136" y="0"/>
                  </a:lnTo>
                  <a:lnTo>
                    <a:pt x="1049136" y="1049136"/>
                  </a:lnTo>
                  <a:lnTo>
                    <a:pt x="0" y="10491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</p:grpSp>
      <p:sp>
        <p:nvSpPr>
          <p:cNvPr id="16" name="TextBox 16"/>
          <p:cNvSpPr txBox="1"/>
          <p:nvPr/>
        </p:nvSpPr>
        <p:spPr>
          <a:xfrm>
            <a:off x="2139391" y="112820"/>
            <a:ext cx="12345739" cy="698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00"/>
              </a:lnSpc>
              <a:spcBef>
                <a:spcPct val="0"/>
              </a:spcBef>
            </a:pPr>
            <a:r>
              <a:rPr lang="en-US" sz="5000" dirty="0">
                <a:solidFill>
                  <a:srgbClr val="000000"/>
                </a:solidFill>
                <a:latin typeface="Bubblebody Neue"/>
                <a:ea typeface="Bubblebody Neue"/>
                <a:cs typeface="Bubblebody Neue"/>
                <a:sym typeface="Bubblebody Neue"/>
              </a:rPr>
              <a:t>so </a:t>
            </a:r>
            <a:r>
              <a:rPr lang="en-US" sz="5000" dirty="0" err="1">
                <a:solidFill>
                  <a:srgbClr val="000000"/>
                </a:solidFill>
                <a:latin typeface="Bubblebody Neue"/>
                <a:ea typeface="Bubblebody Neue"/>
                <a:cs typeface="Bubblebody Neue"/>
                <a:sym typeface="Bubblebody Neue"/>
              </a:rPr>
              <a:t>sánh</a:t>
            </a:r>
            <a:r>
              <a:rPr lang="en-US" sz="5000" dirty="0">
                <a:solidFill>
                  <a:srgbClr val="000000"/>
                </a:solidFill>
                <a:latin typeface="Bubblebody Neue"/>
                <a:ea typeface="Bubblebody Neue"/>
                <a:cs typeface="Bubblebody Neue"/>
                <a:sym typeface="Bubblebody Neue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Bubblebody Neue"/>
                <a:ea typeface="Bubblebody Neue"/>
                <a:cs typeface="Bubblebody Neue"/>
                <a:sym typeface="Bubblebody Neue"/>
              </a:rPr>
              <a:t>thêm</a:t>
            </a:r>
            <a:r>
              <a:rPr lang="en-US" sz="5000" dirty="0">
                <a:solidFill>
                  <a:srgbClr val="000000"/>
                </a:solidFill>
                <a:latin typeface="Bubblebody Neue"/>
                <a:ea typeface="Bubblebody Neue"/>
                <a:cs typeface="Bubblebody Neue"/>
                <a:sym typeface="Bubblebody Neue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Bubblebody Neue"/>
                <a:ea typeface="Bubblebody Neue"/>
                <a:cs typeface="Bubblebody Neue"/>
                <a:sym typeface="Bubblebody Neue"/>
              </a:rPr>
              <a:t>bớt</a:t>
            </a:r>
            <a:r>
              <a:rPr lang="en-US" sz="5000" dirty="0">
                <a:solidFill>
                  <a:srgbClr val="000000"/>
                </a:solidFill>
                <a:latin typeface="Bubblebody Neue"/>
                <a:ea typeface="Bubblebody Neue"/>
                <a:cs typeface="Bubblebody Neue"/>
                <a:sym typeface="Bubblebody Neue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Bubblebody Neue"/>
                <a:ea typeface="Bubblebody Neue"/>
                <a:cs typeface="Bubblebody Neue"/>
                <a:sym typeface="Bubblebody Neue"/>
              </a:rPr>
              <a:t>số</a:t>
            </a:r>
            <a:r>
              <a:rPr lang="en-US" sz="5000" dirty="0">
                <a:solidFill>
                  <a:srgbClr val="000000"/>
                </a:solidFill>
                <a:latin typeface="Bubblebody Neue"/>
                <a:ea typeface="Bubblebody Neue"/>
                <a:cs typeface="Bubblebody Neue"/>
                <a:sym typeface="Bubblebody Neue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Bubblebody Neue"/>
                <a:ea typeface="Bubblebody Neue"/>
                <a:cs typeface="Bubblebody Neue"/>
                <a:sym typeface="Bubblebody Neue"/>
              </a:rPr>
              <a:t>lượng</a:t>
            </a:r>
            <a:r>
              <a:rPr lang="en-US" sz="5000" dirty="0">
                <a:solidFill>
                  <a:srgbClr val="000000"/>
                </a:solidFill>
                <a:latin typeface="Bubblebody Neue"/>
                <a:ea typeface="Bubblebody Neue"/>
                <a:cs typeface="Bubblebody Neue"/>
                <a:sym typeface="Bubblebody Neue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Bubblebody Neue"/>
                <a:ea typeface="Bubblebody Neue"/>
                <a:cs typeface="Bubblebody Neue"/>
                <a:sym typeface="Bubblebody Neue"/>
              </a:rPr>
              <a:t>trong</a:t>
            </a:r>
            <a:r>
              <a:rPr lang="en-US" sz="5000" dirty="0">
                <a:solidFill>
                  <a:srgbClr val="000000"/>
                </a:solidFill>
                <a:latin typeface="Bubblebody Neue"/>
                <a:ea typeface="Bubblebody Neue"/>
                <a:cs typeface="Bubblebody Neue"/>
                <a:sym typeface="Bubblebody Neue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Bubblebody Neue"/>
                <a:ea typeface="Bubblebody Neue"/>
                <a:cs typeface="Bubblebody Neue"/>
                <a:sym typeface="Bubblebody Neue"/>
              </a:rPr>
              <a:t>phạm</a:t>
            </a:r>
            <a:r>
              <a:rPr lang="en-US" sz="5000" dirty="0">
                <a:solidFill>
                  <a:srgbClr val="000000"/>
                </a:solidFill>
                <a:latin typeface="Bubblebody Neue"/>
                <a:ea typeface="Bubblebody Neue"/>
                <a:cs typeface="Bubblebody Neue"/>
                <a:sym typeface="Bubblebody Neue"/>
              </a:rPr>
              <a:t> vi 3</a:t>
            </a:r>
          </a:p>
        </p:txBody>
      </p:sp>
      <p:sp>
        <p:nvSpPr>
          <p:cNvPr id="17" name="Freeform 17"/>
          <p:cNvSpPr/>
          <p:nvPr/>
        </p:nvSpPr>
        <p:spPr>
          <a:xfrm>
            <a:off x="4448660" y="4462660"/>
            <a:ext cx="2672731" cy="2973832"/>
          </a:xfrm>
          <a:custGeom>
            <a:avLst/>
            <a:gdLst/>
            <a:ahLst/>
            <a:cxnLst/>
            <a:rect l="l" t="t" r="r" b="b"/>
            <a:pathLst>
              <a:path w="2672731" h="2973832">
                <a:moveTo>
                  <a:pt x="0" y="0"/>
                </a:moveTo>
                <a:lnTo>
                  <a:pt x="2672732" y="0"/>
                </a:lnTo>
                <a:lnTo>
                  <a:pt x="2672732" y="2973832"/>
                </a:lnTo>
                <a:lnTo>
                  <a:pt x="0" y="29738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21" name="TextBox 21"/>
          <p:cNvSpPr txBox="1"/>
          <p:nvPr/>
        </p:nvSpPr>
        <p:spPr>
          <a:xfrm>
            <a:off x="6983512" y="6966879"/>
            <a:ext cx="5972684" cy="33441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99"/>
              </a:lnSpc>
              <a:spcBef>
                <a:spcPct val="0"/>
              </a:spcBef>
            </a:pPr>
            <a:endParaRPr dirty="0"/>
          </a:p>
          <a:p>
            <a:pPr algn="l">
              <a:lnSpc>
                <a:spcPts val="2599"/>
              </a:lnSpc>
              <a:spcBef>
                <a:spcPct val="0"/>
              </a:spcBef>
            </a:pPr>
            <a:r>
              <a:rPr lang="en-US" sz="2599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+ Các con </a:t>
            </a:r>
            <a:r>
              <a:rPr lang="en-US" sz="2599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có</a:t>
            </a:r>
            <a:r>
              <a:rPr lang="en-US" sz="2599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2599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nhận</a:t>
            </a:r>
            <a:r>
              <a:rPr lang="en-US" sz="2599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2599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xét</a:t>
            </a:r>
            <a:r>
              <a:rPr lang="en-US" sz="2599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2599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gì</a:t>
            </a:r>
            <a:r>
              <a:rPr lang="en-US" sz="2599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2599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về</a:t>
            </a:r>
            <a:r>
              <a:rPr lang="en-US" sz="2599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2599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số</a:t>
            </a:r>
            <a:r>
              <a:rPr lang="en-US" sz="2599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2599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mèo</a:t>
            </a:r>
            <a:r>
              <a:rPr lang="en-US" sz="2599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2599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và</a:t>
            </a:r>
            <a:r>
              <a:rPr lang="en-US" sz="2599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2599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số</a:t>
            </a:r>
            <a:r>
              <a:rPr lang="en-US" sz="2599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2599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nấm</a:t>
            </a:r>
            <a:r>
              <a:rPr lang="en-US" sz="2599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?</a:t>
            </a:r>
          </a:p>
          <a:p>
            <a:pPr algn="l">
              <a:lnSpc>
                <a:spcPts val="2599"/>
              </a:lnSpc>
              <a:spcBef>
                <a:spcPct val="0"/>
              </a:spcBef>
            </a:pPr>
            <a:r>
              <a:rPr lang="en-US" sz="2599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+ </a:t>
            </a:r>
            <a:r>
              <a:rPr lang="en-US" sz="2599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Số</a:t>
            </a:r>
            <a:r>
              <a:rPr lang="en-US" sz="2599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2599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nào</a:t>
            </a:r>
            <a:r>
              <a:rPr lang="en-US" sz="2599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2599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ít</a:t>
            </a:r>
            <a:r>
              <a:rPr lang="en-US" sz="2599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2599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hơn</a:t>
            </a:r>
            <a:r>
              <a:rPr lang="en-US" sz="2599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? </a:t>
            </a:r>
            <a:r>
              <a:rPr lang="en-US" sz="2599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Số</a:t>
            </a:r>
            <a:r>
              <a:rPr lang="en-US" sz="2599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2599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nào</a:t>
            </a:r>
            <a:r>
              <a:rPr lang="en-US" sz="2599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2599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nhiều</a:t>
            </a:r>
            <a:r>
              <a:rPr lang="en-US" sz="2599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2599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hơn</a:t>
            </a:r>
            <a:r>
              <a:rPr lang="en-US" sz="2599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?</a:t>
            </a:r>
          </a:p>
          <a:p>
            <a:pPr algn="l">
              <a:lnSpc>
                <a:spcPts val="2599"/>
              </a:lnSpc>
              <a:spcBef>
                <a:spcPct val="0"/>
              </a:spcBef>
            </a:pPr>
            <a:r>
              <a:rPr lang="en-US" sz="2599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+ </a:t>
            </a:r>
            <a:r>
              <a:rPr lang="en-US" sz="2599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Muốn</a:t>
            </a:r>
            <a:r>
              <a:rPr lang="en-US" sz="2599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2599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số</a:t>
            </a:r>
            <a:r>
              <a:rPr lang="en-US" sz="2599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 </a:t>
            </a:r>
            <a:r>
              <a:rPr lang="en-US" sz="2599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mèo</a:t>
            </a:r>
            <a:r>
              <a:rPr lang="en-US" sz="2599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2599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đủ</a:t>
            </a:r>
            <a:r>
              <a:rPr lang="en-US" sz="2599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2599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cho</a:t>
            </a:r>
            <a:r>
              <a:rPr lang="en-US" sz="2599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2599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số</a:t>
            </a:r>
            <a:r>
              <a:rPr lang="en-US" sz="2599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2599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nấm</a:t>
            </a:r>
            <a:r>
              <a:rPr lang="en-US" sz="2599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2599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phải</a:t>
            </a:r>
            <a:r>
              <a:rPr lang="en-US" sz="2599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2599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làm</a:t>
            </a:r>
            <a:r>
              <a:rPr lang="en-US" sz="2599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2599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gì</a:t>
            </a:r>
            <a:r>
              <a:rPr lang="en-US" sz="2599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?</a:t>
            </a:r>
          </a:p>
          <a:p>
            <a:pPr algn="l">
              <a:lnSpc>
                <a:spcPts val="2599"/>
              </a:lnSpc>
              <a:spcBef>
                <a:spcPct val="0"/>
              </a:spcBef>
            </a:pPr>
            <a:r>
              <a:rPr lang="en-US" sz="2599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+ 1 con </a:t>
            </a:r>
            <a:r>
              <a:rPr lang="en-US" sz="2599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mèo</a:t>
            </a:r>
            <a:r>
              <a:rPr lang="en-US" sz="2599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2599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thêm</a:t>
            </a:r>
            <a:r>
              <a:rPr lang="en-US" sz="2599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2 con </a:t>
            </a:r>
            <a:r>
              <a:rPr lang="en-US" sz="2599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mèo</a:t>
            </a:r>
            <a:r>
              <a:rPr lang="en-US" sz="2599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ta </a:t>
            </a:r>
            <a:r>
              <a:rPr lang="en-US" sz="2599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được</a:t>
            </a:r>
            <a:r>
              <a:rPr lang="en-US" sz="2599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bao </a:t>
            </a:r>
            <a:r>
              <a:rPr lang="en-US" sz="2599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nhiêu</a:t>
            </a:r>
            <a:r>
              <a:rPr lang="en-US" sz="2599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?</a:t>
            </a:r>
          </a:p>
          <a:p>
            <a:pPr algn="l">
              <a:lnSpc>
                <a:spcPts val="2599"/>
              </a:lnSpc>
              <a:spcBef>
                <a:spcPct val="0"/>
              </a:spcBef>
            </a:pPr>
            <a:r>
              <a:rPr lang="en-US" sz="2599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+ </a:t>
            </a:r>
            <a:r>
              <a:rPr lang="en-US" sz="2599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Tương</a:t>
            </a:r>
            <a:r>
              <a:rPr lang="en-US" sz="2599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2599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ứng</a:t>
            </a:r>
            <a:r>
              <a:rPr lang="en-US" sz="2599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2599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với</a:t>
            </a:r>
            <a:r>
              <a:rPr lang="en-US" sz="2599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2599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thẻ</a:t>
            </a:r>
            <a:r>
              <a:rPr lang="en-US" sz="2599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2599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số</a:t>
            </a:r>
            <a:r>
              <a:rPr lang="en-US" sz="2599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2599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mấy</a:t>
            </a:r>
            <a:r>
              <a:rPr lang="en-US" sz="2599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?</a:t>
            </a:r>
          </a:p>
          <a:p>
            <a:pPr algn="l">
              <a:lnSpc>
                <a:spcPts val="2599"/>
              </a:lnSpc>
              <a:spcBef>
                <a:spcPct val="0"/>
              </a:spcBef>
            </a:pPr>
            <a:r>
              <a:rPr lang="en-US" sz="2599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+ </a:t>
            </a:r>
            <a:r>
              <a:rPr lang="en-US" sz="2599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Bạn</a:t>
            </a:r>
            <a:r>
              <a:rPr lang="en-US" sz="2599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2599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nào</a:t>
            </a:r>
            <a:r>
              <a:rPr lang="en-US" sz="2599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2599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có</a:t>
            </a:r>
            <a:r>
              <a:rPr lang="en-US" sz="2599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2599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nhận</a:t>
            </a:r>
            <a:r>
              <a:rPr lang="en-US" sz="2599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2599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xét</a:t>
            </a:r>
            <a:r>
              <a:rPr lang="en-US" sz="2599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2599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gì</a:t>
            </a:r>
            <a:r>
              <a:rPr lang="en-US" sz="2599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2599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về</a:t>
            </a:r>
            <a:r>
              <a:rPr lang="en-US" sz="2599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2599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số</a:t>
            </a:r>
            <a:r>
              <a:rPr lang="en-US" sz="2599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2599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lượng</a:t>
            </a:r>
            <a:r>
              <a:rPr lang="en-US" sz="2599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2599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hai</a:t>
            </a:r>
            <a:r>
              <a:rPr lang="en-US" sz="2599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2599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nhóm</a:t>
            </a:r>
            <a:r>
              <a:rPr lang="en-US" sz="2599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?</a:t>
            </a:r>
          </a:p>
          <a:p>
            <a:pPr algn="l">
              <a:lnSpc>
                <a:spcPts val="2599"/>
              </a:lnSpc>
              <a:spcBef>
                <a:spcPct val="0"/>
              </a:spcBef>
            </a:pPr>
            <a:r>
              <a:rPr lang="en-US" sz="2599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+ </a:t>
            </a:r>
            <a:r>
              <a:rPr lang="en-US" sz="2599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Cùng</a:t>
            </a:r>
            <a:r>
              <a:rPr lang="en-US" sz="2599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2599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bằng</a:t>
            </a:r>
            <a:r>
              <a:rPr lang="en-US" sz="2599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2599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mấy</a:t>
            </a:r>
            <a:r>
              <a:rPr lang="en-US" sz="2599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?</a:t>
            </a:r>
          </a:p>
          <a:p>
            <a:pPr algn="l">
              <a:lnSpc>
                <a:spcPts val="2599"/>
              </a:lnSpc>
              <a:spcBef>
                <a:spcPct val="0"/>
              </a:spcBef>
            </a:pPr>
            <a:r>
              <a:rPr lang="en-US" sz="2599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- Cho </a:t>
            </a:r>
            <a:r>
              <a:rPr lang="en-US" sz="2599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trẻ</a:t>
            </a:r>
            <a:r>
              <a:rPr lang="en-US" sz="2599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2599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cất</a:t>
            </a:r>
            <a:r>
              <a:rPr lang="en-US" sz="2599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2599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hết</a:t>
            </a:r>
            <a:r>
              <a:rPr lang="en-US" sz="2599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2599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số</a:t>
            </a:r>
            <a:r>
              <a:rPr lang="en-US" sz="2599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2599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mèo</a:t>
            </a:r>
            <a:r>
              <a:rPr lang="en-US" sz="2599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.</a:t>
            </a:r>
          </a:p>
          <a:p>
            <a:pPr algn="l">
              <a:lnSpc>
                <a:spcPts val="2599"/>
              </a:lnSpc>
              <a:spcBef>
                <a:spcPct val="0"/>
              </a:spcBef>
            </a:pPr>
            <a:r>
              <a:rPr lang="en-US" sz="2599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- Cho </a:t>
            </a:r>
            <a:r>
              <a:rPr lang="en-US" sz="2599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trẻ</a:t>
            </a:r>
            <a:r>
              <a:rPr lang="en-US" sz="2599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2599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cất</a:t>
            </a:r>
            <a:r>
              <a:rPr lang="en-US" sz="2599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2599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hết</a:t>
            </a:r>
            <a:r>
              <a:rPr lang="en-US" sz="2599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2599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số</a:t>
            </a:r>
            <a:r>
              <a:rPr lang="en-US" sz="2599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2599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nấm</a:t>
            </a:r>
            <a:r>
              <a:rPr lang="en-US" sz="2599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,, </a:t>
            </a:r>
            <a:r>
              <a:rPr lang="en-US" sz="2599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vừa</a:t>
            </a:r>
            <a:r>
              <a:rPr lang="en-US" sz="2599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2599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cất</a:t>
            </a:r>
            <a:r>
              <a:rPr lang="en-US" sz="2599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2599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vừa</a:t>
            </a:r>
            <a:r>
              <a:rPr lang="en-US" sz="2599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2599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đếm</a:t>
            </a:r>
            <a:r>
              <a:rPr lang="en-US" sz="2599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.</a:t>
            </a:r>
          </a:p>
        </p:txBody>
      </p:sp>
      <p:sp>
        <p:nvSpPr>
          <p:cNvPr id="22" name="Freeform 17">
            <a:extLst>
              <a:ext uri="{FF2B5EF4-FFF2-40B4-BE49-F238E27FC236}">
                <a16:creationId xmlns:a16="http://schemas.microsoft.com/office/drawing/2014/main" id="{75DE1E86-4D0D-8A60-0E80-C335C66F0581}"/>
              </a:ext>
            </a:extLst>
          </p:cNvPr>
          <p:cNvSpPr/>
          <p:nvPr/>
        </p:nvSpPr>
        <p:spPr>
          <a:xfrm>
            <a:off x="8996372" y="4559110"/>
            <a:ext cx="2672731" cy="2973832"/>
          </a:xfrm>
          <a:custGeom>
            <a:avLst/>
            <a:gdLst/>
            <a:ahLst/>
            <a:cxnLst/>
            <a:rect l="l" t="t" r="r" b="b"/>
            <a:pathLst>
              <a:path w="2672731" h="2973832">
                <a:moveTo>
                  <a:pt x="0" y="0"/>
                </a:moveTo>
                <a:lnTo>
                  <a:pt x="2672732" y="0"/>
                </a:lnTo>
                <a:lnTo>
                  <a:pt x="2672732" y="2973832"/>
                </a:lnTo>
                <a:lnTo>
                  <a:pt x="0" y="29738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23" name="Group 11">
            <a:extLst>
              <a:ext uri="{FF2B5EF4-FFF2-40B4-BE49-F238E27FC236}">
                <a16:creationId xmlns:a16="http://schemas.microsoft.com/office/drawing/2014/main" id="{96827B4D-B928-04E1-869C-DA03491BE5E8}"/>
              </a:ext>
            </a:extLst>
          </p:cNvPr>
          <p:cNvGrpSpPr/>
          <p:nvPr/>
        </p:nvGrpSpPr>
        <p:grpSpPr>
          <a:xfrm>
            <a:off x="13054738" y="4672161"/>
            <a:ext cx="2860781" cy="2860781"/>
            <a:chOff x="0" y="0"/>
            <a:chExt cx="3814374" cy="3814374"/>
          </a:xfrm>
        </p:grpSpPr>
        <p:sp>
          <p:nvSpPr>
            <p:cNvPr id="24" name="Freeform 12">
              <a:extLst>
                <a:ext uri="{FF2B5EF4-FFF2-40B4-BE49-F238E27FC236}">
                  <a16:creationId xmlns:a16="http://schemas.microsoft.com/office/drawing/2014/main" id="{58F12D7F-A743-4FF8-1DB0-E0ADAD8DEC6D}"/>
                </a:ext>
              </a:extLst>
            </p:cNvPr>
            <p:cNvSpPr/>
            <p:nvPr/>
          </p:nvSpPr>
          <p:spPr>
            <a:xfrm>
              <a:off x="0" y="0"/>
              <a:ext cx="3814374" cy="3814374"/>
            </a:xfrm>
            <a:custGeom>
              <a:avLst/>
              <a:gdLst/>
              <a:ahLst/>
              <a:cxnLst/>
              <a:rect l="l" t="t" r="r" b="b"/>
              <a:pathLst>
                <a:path w="3814374" h="3814374">
                  <a:moveTo>
                    <a:pt x="0" y="0"/>
                  </a:moveTo>
                  <a:lnTo>
                    <a:pt x="3814374" y="0"/>
                  </a:lnTo>
                  <a:lnTo>
                    <a:pt x="3814374" y="3814374"/>
                  </a:lnTo>
                  <a:lnTo>
                    <a:pt x="0" y="38143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  <p:sp>
          <p:nvSpPr>
            <p:cNvPr id="25" name="Freeform 13">
              <a:extLst>
                <a:ext uri="{FF2B5EF4-FFF2-40B4-BE49-F238E27FC236}">
                  <a16:creationId xmlns:a16="http://schemas.microsoft.com/office/drawing/2014/main" id="{2B180C6C-58BC-4563-98E0-CCBA3A2951E8}"/>
                </a:ext>
              </a:extLst>
            </p:cNvPr>
            <p:cNvSpPr/>
            <p:nvPr/>
          </p:nvSpPr>
          <p:spPr>
            <a:xfrm>
              <a:off x="1382619" y="143963"/>
              <a:ext cx="1049135" cy="1049135"/>
            </a:xfrm>
            <a:custGeom>
              <a:avLst/>
              <a:gdLst/>
              <a:ahLst/>
              <a:cxnLst/>
              <a:rect l="l" t="t" r="r" b="b"/>
              <a:pathLst>
                <a:path w="1049135" h="1049135">
                  <a:moveTo>
                    <a:pt x="0" y="0"/>
                  </a:moveTo>
                  <a:lnTo>
                    <a:pt x="1049136" y="0"/>
                  </a:lnTo>
                  <a:lnTo>
                    <a:pt x="1049136" y="1049135"/>
                  </a:lnTo>
                  <a:lnTo>
                    <a:pt x="0" y="10491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  <p:sp>
          <p:nvSpPr>
            <p:cNvPr id="26" name="Freeform 14">
              <a:extLst>
                <a:ext uri="{FF2B5EF4-FFF2-40B4-BE49-F238E27FC236}">
                  <a16:creationId xmlns:a16="http://schemas.microsoft.com/office/drawing/2014/main" id="{4C29E607-6003-D910-DD7C-827525FBE174}"/>
                </a:ext>
              </a:extLst>
            </p:cNvPr>
            <p:cNvSpPr/>
            <p:nvPr/>
          </p:nvSpPr>
          <p:spPr>
            <a:xfrm>
              <a:off x="1382619" y="1369638"/>
              <a:ext cx="1049135" cy="1049135"/>
            </a:xfrm>
            <a:custGeom>
              <a:avLst/>
              <a:gdLst/>
              <a:ahLst/>
              <a:cxnLst/>
              <a:rect l="l" t="t" r="r" b="b"/>
              <a:pathLst>
                <a:path w="1049135" h="1049135">
                  <a:moveTo>
                    <a:pt x="0" y="0"/>
                  </a:moveTo>
                  <a:lnTo>
                    <a:pt x="1049136" y="0"/>
                  </a:lnTo>
                  <a:lnTo>
                    <a:pt x="1049136" y="1049136"/>
                  </a:lnTo>
                  <a:lnTo>
                    <a:pt x="0" y="10491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  <p:sp>
          <p:nvSpPr>
            <p:cNvPr id="27" name="Freeform 15">
              <a:extLst>
                <a:ext uri="{FF2B5EF4-FFF2-40B4-BE49-F238E27FC236}">
                  <a16:creationId xmlns:a16="http://schemas.microsoft.com/office/drawing/2014/main" id="{B88DA747-811A-D3EB-B054-FF6D1E571339}"/>
                </a:ext>
              </a:extLst>
            </p:cNvPr>
            <p:cNvSpPr/>
            <p:nvPr/>
          </p:nvSpPr>
          <p:spPr>
            <a:xfrm>
              <a:off x="1382619" y="2644270"/>
              <a:ext cx="1049135" cy="1049135"/>
            </a:xfrm>
            <a:custGeom>
              <a:avLst/>
              <a:gdLst/>
              <a:ahLst/>
              <a:cxnLst/>
              <a:rect l="l" t="t" r="r" b="b"/>
              <a:pathLst>
                <a:path w="1049135" h="1049135">
                  <a:moveTo>
                    <a:pt x="0" y="0"/>
                  </a:moveTo>
                  <a:lnTo>
                    <a:pt x="1049136" y="0"/>
                  </a:lnTo>
                  <a:lnTo>
                    <a:pt x="1049136" y="1049136"/>
                  </a:lnTo>
                  <a:lnTo>
                    <a:pt x="0" y="10491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777" b="-38777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68928" y="7315210"/>
            <a:ext cx="18425856" cy="3886181"/>
          </a:xfrm>
          <a:custGeom>
            <a:avLst/>
            <a:gdLst/>
            <a:ahLst/>
            <a:cxnLst/>
            <a:rect l="l" t="t" r="r" b="b"/>
            <a:pathLst>
              <a:path w="18425856" h="3886181">
                <a:moveTo>
                  <a:pt x="0" y="0"/>
                </a:moveTo>
                <a:lnTo>
                  <a:pt x="18425856" y="0"/>
                </a:lnTo>
                <a:lnTo>
                  <a:pt x="18425856" y="3886180"/>
                </a:lnTo>
                <a:lnTo>
                  <a:pt x="0" y="38861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2441775" y="1554909"/>
            <a:ext cx="13783270" cy="3631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18"/>
              </a:lnSpc>
              <a:spcBef>
                <a:spcPct val="0"/>
              </a:spcBef>
            </a:pPr>
            <a:r>
              <a:rPr lang="en-US" sz="5156" b="1" dirty="0" err="1">
                <a:solidFill>
                  <a:srgbClr val="FF3131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Trò</a:t>
            </a:r>
            <a:r>
              <a:rPr lang="en-US" sz="5156" b="1" dirty="0">
                <a:solidFill>
                  <a:srgbClr val="FF3131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 </a:t>
            </a:r>
            <a:r>
              <a:rPr lang="en-US" sz="5156" b="1" dirty="0" err="1">
                <a:solidFill>
                  <a:srgbClr val="FF3131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chơi</a:t>
            </a:r>
            <a:r>
              <a:rPr lang="en-US" sz="5156" b="1" dirty="0">
                <a:solidFill>
                  <a:srgbClr val="FF3131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 “ Nghe </a:t>
            </a:r>
            <a:r>
              <a:rPr lang="en-US" sz="5156" b="1" dirty="0" err="1">
                <a:solidFill>
                  <a:srgbClr val="FF3131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tinh</a:t>
            </a:r>
            <a:r>
              <a:rPr lang="en-US" sz="5156" b="1" dirty="0">
                <a:solidFill>
                  <a:srgbClr val="FF3131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 </a:t>
            </a:r>
            <a:r>
              <a:rPr lang="en-US" sz="5156" b="1" dirty="0" err="1">
                <a:solidFill>
                  <a:srgbClr val="FF3131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đếm</a:t>
            </a:r>
            <a:r>
              <a:rPr lang="en-US" sz="5156" b="1" dirty="0">
                <a:solidFill>
                  <a:srgbClr val="FF3131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 </a:t>
            </a:r>
            <a:r>
              <a:rPr lang="en-US" sz="5156" b="1" dirty="0" err="1">
                <a:solidFill>
                  <a:srgbClr val="FF3131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giỏi</a:t>
            </a:r>
            <a:r>
              <a:rPr lang="en-US" sz="5156" b="1" dirty="0">
                <a:solidFill>
                  <a:srgbClr val="FF3131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”</a:t>
            </a:r>
          </a:p>
          <a:p>
            <a:pPr algn="just">
              <a:lnSpc>
                <a:spcPts val="7218"/>
              </a:lnSpc>
              <a:spcBef>
                <a:spcPct val="0"/>
              </a:spcBef>
            </a:pPr>
            <a:r>
              <a:rPr lang="en-US" sz="5156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- Nghe </a:t>
            </a:r>
            <a:r>
              <a:rPr lang="en-US" sz="5156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xem</a:t>
            </a:r>
            <a:r>
              <a:rPr lang="en-US" sz="5156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5156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có</a:t>
            </a:r>
            <a:r>
              <a:rPr lang="en-US" sz="5156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5156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mấy</a:t>
            </a:r>
            <a:r>
              <a:rPr lang="en-US" sz="5156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5156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tiếng</a:t>
            </a:r>
            <a:r>
              <a:rPr lang="en-US" sz="5156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5156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vỗ</a:t>
            </a:r>
            <a:r>
              <a:rPr lang="en-US" sz="5156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5156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tay</a:t>
            </a:r>
            <a:r>
              <a:rPr lang="en-US" sz="5156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, </a:t>
            </a:r>
            <a:r>
              <a:rPr lang="en-US" sz="5156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vỗ</a:t>
            </a:r>
            <a:r>
              <a:rPr lang="en-US" sz="5156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5156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thêm</a:t>
            </a:r>
            <a:r>
              <a:rPr lang="en-US" sz="5156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5156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cho</a:t>
            </a:r>
            <a:r>
              <a:rPr lang="en-US" sz="5156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5156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đủ</a:t>
            </a:r>
            <a:r>
              <a:rPr lang="en-US" sz="5156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3. </a:t>
            </a:r>
            <a:r>
              <a:rPr lang="en-US" sz="5156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Cô</a:t>
            </a:r>
            <a:r>
              <a:rPr lang="en-US" sz="5156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5156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vỗ</a:t>
            </a:r>
            <a:r>
              <a:rPr lang="en-US" sz="5156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2</a:t>
            </a:r>
          </a:p>
          <a:p>
            <a:pPr algn="just">
              <a:lnSpc>
                <a:spcPts val="7218"/>
              </a:lnSpc>
              <a:spcBef>
                <a:spcPct val="0"/>
              </a:spcBef>
            </a:pPr>
            <a:r>
              <a:rPr lang="en-US" sz="5156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- </a:t>
            </a:r>
            <a:r>
              <a:rPr lang="en-US" sz="5156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Cô</a:t>
            </a:r>
            <a:r>
              <a:rPr lang="en-US" sz="5156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5156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giơ</a:t>
            </a:r>
            <a:r>
              <a:rPr lang="en-US" sz="5156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5156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mấy</a:t>
            </a:r>
            <a:r>
              <a:rPr lang="en-US" sz="5156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5156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ngón</a:t>
            </a:r>
            <a:r>
              <a:rPr lang="en-US" sz="5156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5156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tay</a:t>
            </a:r>
            <a:r>
              <a:rPr lang="en-US" sz="5156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? – 3 </a:t>
            </a:r>
            <a:r>
              <a:rPr lang="en-US" sz="5156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ngón</a:t>
            </a:r>
            <a:endParaRPr lang="en-US" sz="5156" dirty="0">
              <a:solidFill>
                <a:srgbClr val="000000"/>
              </a:solidFill>
              <a:latin typeface="Dancing Script"/>
              <a:ea typeface="Dancing Script"/>
              <a:cs typeface="Dancing Script"/>
              <a:sym typeface="Dancing Script"/>
            </a:endParaRPr>
          </a:p>
          <a:p>
            <a:pPr algn="just">
              <a:lnSpc>
                <a:spcPts val="7218"/>
              </a:lnSpc>
              <a:spcBef>
                <a:spcPct val="0"/>
              </a:spcBef>
            </a:pPr>
            <a:r>
              <a:rPr lang="en-US" sz="5156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-&gt; </a:t>
            </a:r>
            <a:r>
              <a:rPr lang="en-US" sz="5156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Cô</a:t>
            </a:r>
            <a:r>
              <a:rPr lang="en-US" sz="5156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5156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dùng</a:t>
            </a:r>
            <a:r>
              <a:rPr lang="en-US" sz="5156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3 </a:t>
            </a:r>
            <a:r>
              <a:rPr lang="en-US" sz="5156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ngón</a:t>
            </a:r>
            <a:r>
              <a:rPr lang="en-US" sz="5156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5156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để</a:t>
            </a:r>
            <a:r>
              <a:rPr lang="en-US" sz="5156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5156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viết</a:t>
            </a:r>
            <a:r>
              <a:rPr lang="en-US" sz="5156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5156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bài</a:t>
            </a:r>
            <a:r>
              <a:rPr lang="en-US" sz="5156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, </a:t>
            </a:r>
            <a:r>
              <a:rPr lang="en-US" sz="5156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còn</a:t>
            </a:r>
            <a:r>
              <a:rPr lang="en-US" sz="5156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5156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mấy</a:t>
            </a:r>
            <a:r>
              <a:rPr lang="en-US" sz="5156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5156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ngón</a:t>
            </a:r>
            <a:r>
              <a:rPr lang="en-US" sz="5156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5156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chưa</a:t>
            </a:r>
            <a:r>
              <a:rPr lang="en-US" sz="5156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5156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dùng</a:t>
            </a:r>
            <a:r>
              <a:rPr lang="en-US" sz="5156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777" b="-38777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68928" y="7315210"/>
            <a:ext cx="18425856" cy="3886181"/>
          </a:xfrm>
          <a:custGeom>
            <a:avLst/>
            <a:gdLst/>
            <a:ahLst/>
            <a:cxnLst/>
            <a:rect l="l" t="t" r="r" b="b"/>
            <a:pathLst>
              <a:path w="18425856" h="3886181">
                <a:moveTo>
                  <a:pt x="0" y="0"/>
                </a:moveTo>
                <a:lnTo>
                  <a:pt x="18425856" y="0"/>
                </a:lnTo>
                <a:lnTo>
                  <a:pt x="18425856" y="3886180"/>
                </a:lnTo>
                <a:lnTo>
                  <a:pt x="0" y="38861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0" y="1181100"/>
            <a:ext cx="18288000" cy="72085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99"/>
              </a:lnSpc>
              <a:spcBef>
                <a:spcPct val="0"/>
              </a:spcBef>
            </a:pPr>
            <a:r>
              <a:rPr lang="en-US" sz="7999" b="1" dirty="0">
                <a:solidFill>
                  <a:srgbClr val="FF3131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“</a:t>
            </a:r>
            <a:r>
              <a:rPr lang="en-US" sz="7999" b="1" dirty="0" err="1">
                <a:solidFill>
                  <a:srgbClr val="FF3131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Trò</a:t>
            </a:r>
            <a:r>
              <a:rPr lang="en-US" sz="7999" b="1" dirty="0">
                <a:solidFill>
                  <a:srgbClr val="FF3131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 </a:t>
            </a:r>
            <a:r>
              <a:rPr lang="en-US" sz="7999" b="1" dirty="0" err="1">
                <a:solidFill>
                  <a:srgbClr val="FF3131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chơi</a:t>
            </a:r>
            <a:r>
              <a:rPr lang="en-US" sz="7999" b="1" dirty="0">
                <a:solidFill>
                  <a:srgbClr val="FF3131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: ”</a:t>
            </a:r>
            <a:r>
              <a:rPr lang="en-US" sz="7999" b="1" dirty="0" err="1">
                <a:solidFill>
                  <a:srgbClr val="FF3131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Cùng</a:t>
            </a:r>
            <a:r>
              <a:rPr lang="en-US" sz="7999" b="1" dirty="0">
                <a:solidFill>
                  <a:srgbClr val="FF3131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 </a:t>
            </a:r>
            <a:r>
              <a:rPr lang="en-US" sz="7999" b="1" dirty="0" err="1">
                <a:solidFill>
                  <a:srgbClr val="FF3131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chung</a:t>
            </a:r>
            <a:r>
              <a:rPr lang="en-US" sz="7999" b="1" dirty="0">
                <a:solidFill>
                  <a:srgbClr val="FF3131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 </a:t>
            </a:r>
            <a:r>
              <a:rPr lang="en-US" sz="7999" b="1" dirty="0" err="1">
                <a:solidFill>
                  <a:srgbClr val="FF3131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sức</a:t>
            </a:r>
            <a:r>
              <a:rPr lang="en-US" sz="7999" b="1" dirty="0">
                <a:solidFill>
                  <a:srgbClr val="FF3131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”</a:t>
            </a:r>
          </a:p>
          <a:p>
            <a:pPr algn="l">
              <a:lnSpc>
                <a:spcPts val="6099"/>
              </a:lnSpc>
              <a:spcBef>
                <a:spcPct val="0"/>
              </a:spcBef>
            </a:pPr>
            <a:r>
              <a:rPr lang="en-US" sz="6099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+ Các </a:t>
            </a:r>
            <a:r>
              <a:rPr lang="en-US" sz="6099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bạn</a:t>
            </a:r>
            <a:r>
              <a:rPr lang="en-US" sz="6099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chia </a:t>
            </a:r>
            <a:r>
              <a:rPr lang="en-US" sz="6099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làm</a:t>
            </a:r>
            <a:r>
              <a:rPr lang="en-US" sz="6099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2 </a:t>
            </a:r>
            <a:r>
              <a:rPr lang="en-US" sz="6099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đội</a:t>
            </a:r>
            <a:r>
              <a:rPr lang="en-US" sz="6099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6099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chơi</a:t>
            </a:r>
            <a:r>
              <a:rPr lang="en-US" sz="6099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: </a:t>
            </a:r>
            <a:r>
              <a:rPr lang="en-US" sz="6099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Đội</a:t>
            </a:r>
            <a:r>
              <a:rPr lang="en-US" sz="6099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6099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sô</a:t>
            </a:r>
            <a:r>
              <a:rPr lang="en-US" sz="6099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1, </a:t>
            </a:r>
            <a:r>
              <a:rPr lang="en-US" sz="6099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số</a:t>
            </a:r>
            <a:r>
              <a:rPr lang="en-US" sz="6099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2</a:t>
            </a:r>
          </a:p>
          <a:p>
            <a:pPr algn="l">
              <a:lnSpc>
                <a:spcPts val="6099"/>
              </a:lnSpc>
              <a:spcBef>
                <a:spcPct val="0"/>
              </a:spcBef>
            </a:pPr>
            <a:r>
              <a:rPr lang="en-US" sz="6099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+ </a:t>
            </a:r>
            <a:r>
              <a:rPr lang="en-US" sz="6099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các</a:t>
            </a:r>
            <a:r>
              <a:rPr lang="en-US" sz="6099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6099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bạn</a:t>
            </a:r>
            <a:r>
              <a:rPr lang="en-US" sz="6099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6099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sẽ</a:t>
            </a:r>
            <a:r>
              <a:rPr lang="en-US" sz="6099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6099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lần</a:t>
            </a:r>
            <a:r>
              <a:rPr lang="en-US" sz="6099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6099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lượt</a:t>
            </a:r>
            <a:r>
              <a:rPr lang="en-US" sz="6099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6099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bật</a:t>
            </a:r>
            <a:r>
              <a:rPr lang="en-US" sz="6099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6099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liên</a:t>
            </a:r>
            <a:r>
              <a:rPr lang="en-US" sz="6099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6099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tục</a:t>
            </a:r>
            <a:r>
              <a:rPr lang="en-US" sz="6099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qua 2 </a:t>
            </a:r>
            <a:r>
              <a:rPr lang="en-US" sz="6099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vòng</a:t>
            </a:r>
            <a:r>
              <a:rPr lang="en-US" sz="6099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TD </a:t>
            </a:r>
            <a:r>
              <a:rPr lang="en-US" sz="6099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và</a:t>
            </a:r>
            <a:r>
              <a:rPr lang="en-US" sz="6099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6099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làm</a:t>
            </a:r>
            <a:r>
              <a:rPr lang="en-US" sz="6099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6099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các</a:t>
            </a:r>
            <a:r>
              <a:rPr lang="en-US" sz="6099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6099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bài</a:t>
            </a:r>
            <a:r>
              <a:rPr lang="en-US" sz="6099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6099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toán</a:t>
            </a:r>
            <a:r>
              <a:rPr lang="en-US" sz="6099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6099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thêm</a:t>
            </a:r>
            <a:r>
              <a:rPr lang="en-US" sz="6099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6099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hoặc</a:t>
            </a:r>
            <a:r>
              <a:rPr lang="en-US" sz="6099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6099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bớt</a:t>
            </a:r>
            <a:r>
              <a:rPr lang="en-US" sz="6099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6099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đi</a:t>
            </a:r>
            <a:r>
              <a:rPr lang="en-US" sz="6099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6099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để</a:t>
            </a:r>
            <a:r>
              <a:rPr lang="en-US" sz="6099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6099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có</a:t>
            </a:r>
            <a:r>
              <a:rPr lang="en-US" sz="6099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6099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số</a:t>
            </a:r>
            <a:r>
              <a:rPr lang="en-US" sz="6099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6099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lượng</a:t>
            </a:r>
            <a:r>
              <a:rPr lang="en-US" sz="6099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6099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đúng</a:t>
            </a:r>
            <a:r>
              <a:rPr lang="en-US" sz="6099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6099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với</a:t>
            </a:r>
            <a:r>
              <a:rPr lang="en-US" sz="6099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6099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yêu</a:t>
            </a:r>
            <a:r>
              <a:rPr lang="en-US" sz="6099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6099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cầu</a:t>
            </a:r>
            <a:r>
              <a:rPr lang="en-US" sz="6099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. </a:t>
            </a:r>
          </a:p>
          <a:p>
            <a:pPr algn="l">
              <a:lnSpc>
                <a:spcPts val="6099"/>
              </a:lnSpc>
              <a:spcBef>
                <a:spcPct val="0"/>
              </a:spcBef>
            </a:pPr>
            <a:r>
              <a:rPr lang="en-US" sz="6099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+Khi </a:t>
            </a:r>
            <a:r>
              <a:rPr lang="en-US" sz="6099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bản</a:t>
            </a:r>
            <a:r>
              <a:rPr lang="en-US" sz="6099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6099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nhạc</a:t>
            </a:r>
            <a:r>
              <a:rPr lang="en-US" sz="6099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6099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dừng</a:t>
            </a:r>
            <a:r>
              <a:rPr lang="en-US" sz="6099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6099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lại</a:t>
            </a:r>
            <a:r>
              <a:rPr lang="en-US" sz="6099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6099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thì</a:t>
            </a:r>
            <a:r>
              <a:rPr lang="en-US" sz="6099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6099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phần</a:t>
            </a:r>
            <a:r>
              <a:rPr lang="en-US" sz="6099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6099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thi</a:t>
            </a:r>
            <a:r>
              <a:rPr lang="en-US" sz="6099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6099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kết</a:t>
            </a:r>
            <a:r>
              <a:rPr lang="en-US" sz="6099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6099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thúc</a:t>
            </a:r>
            <a:r>
              <a:rPr lang="en-US" sz="6099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, </a:t>
            </a:r>
            <a:r>
              <a:rPr lang="en-US" sz="6099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đội</a:t>
            </a:r>
            <a:r>
              <a:rPr lang="en-US" sz="6099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6099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nào</a:t>
            </a:r>
            <a:r>
              <a:rPr lang="en-US" sz="6099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6099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làm</a:t>
            </a:r>
            <a:r>
              <a:rPr lang="en-US" sz="6099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6099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nhiều</a:t>
            </a:r>
            <a:r>
              <a:rPr lang="en-US" sz="6099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6099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bài</a:t>
            </a:r>
            <a:r>
              <a:rPr lang="en-US" sz="6099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6099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toán</a:t>
            </a:r>
            <a:r>
              <a:rPr lang="en-US" sz="6099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6099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đúng</a:t>
            </a:r>
            <a:r>
              <a:rPr lang="en-US" sz="6099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6099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đội</a:t>
            </a:r>
            <a:r>
              <a:rPr lang="en-US" sz="6099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6099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đó</a:t>
            </a:r>
            <a:r>
              <a:rPr lang="en-US" sz="6099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6099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dành</a:t>
            </a:r>
            <a:r>
              <a:rPr lang="en-US" sz="6099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6099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chiến</a:t>
            </a:r>
            <a:r>
              <a:rPr lang="en-US" sz="6099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6099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thắng</a:t>
            </a:r>
            <a:r>
              <a:rPr lang="en-US" sz="6099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. </a:t>
            </a:r>
          </a:p>
          <a:p>
            <a:pPr algn="l">
              <a:lnSpc>
                <a:spcPts val="6099"/>
              </a:lnSpc>
              <a:spcBef>
                <a:spcPct val="0"/>
              </a:spcBef>
            </a:pPr>
            <a:r>
              <a:rPr lang="en-US" sz="6099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=&gt; Cho </a:t>
            </a:r>
            <a:r>
              <a:rPr lang="en-US" sz="6099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trẻ</a:t>
            </a:r>
            <a:r>
              <a:rPr lang="en-US" sz="6099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6099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chơi</a:t>
            </a:r>
            <a:r>
              <a:rPr lang="en-US" sz="6099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.</a:t>
            </a:r>
          </a:p>
          <a:p>
            <a:pPr algn="l">
              <a:lnSpc>
                <a:spcPts val="6099"/>
              </a:lnSpc>
              <a:spcBef>
                <a:spcPct val="0"/>
              </a:spcBef>
            </a:pPr>
            <a:r>
              <a:rPr lang="en-US" sz="6099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+ </a:t>
            </a:r>
            <a:r>
              <a:rPr lang="en-US" sz="6099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Kiểm</a:t>
            </a:r>
            <a:r>
              <a:rPr lang="en-US" sz="6099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6099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tra</a:t>
            </a:r>
            <a:r>
              <a:rPr lang="en-US" sz="6099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6099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kết</a:t>
            </a:r>
            <a:r>
              <a:rPr lang="en-US" sz="6099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6099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quả</a:t>
            </a:r>
            <a:r>
              <a:rPr lang="en-US" sz="6099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, </a:t>
            </a:r>
            <a:r>
              <a:rPr lang="en-US" sz="6099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ghi</a:t>
            </a:r>
            <a:r>
              <a:rPr lang="en-US" sz="6099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6099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kết</a:t>
            </a:r>
            <a:r>
              <a:rPr lang="en-US" sz="6099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6099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quả</a:t>
            </a:r>
            <a:r>
              <a:rPr lang="en-US" sz="6099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.</a:t>
            </a:r>
          </a:p>
          <a:p>
            <a:pPr algn="l">
              <a:lnSpc>
                <a:spcPts val="6099"/>
              </a:lnSpc>
              <a:spcBef>
                <a:spcPct val="0"/>
              </a:spcBef>
            </a:pPr>
            <a:r>
              <a:rPr lang="en-US" sz="6099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+ </a:t>
            </a:r>
            <a:r>
              <a:rPr lang="en-US" sz="6099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Tuyên</a:t>
            </a:r>
            <a:r>
              <a:rPr lang="en-US" sz="6099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6099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bố</a:t>
            </a:r>
            <a:r>
              <a:rPr lang="en-US" sz="6099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6099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đội</a:t>
            </a:r>
            <a:r>
              <a:rPr lang="en-US" sz="6099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6099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thắng</a:t>
            </a:r>
            <a:r>
              <a:rPr lang="en-US" sz="6099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6099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cuộc</a:t>
            </a:r>
            <a:r>
              <a:rPr lang="en-US" sz="6099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580</Words>
  <Application>Microsoft Office PowerPoint</Application>
  <PresentationFormat>Custom</PresentationFormat>
  <Paragraphs>61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Dancing Script</vt:lpstr>
      <vt:lpstr>Dancing Script Bold</vt:lpstr>
      <vt:lpstr>Bubblebody Neue</vt:lpstr>
      <vt:lpstr>Calibri</vt:lpstr>
      <vt:lpstr>Paytone One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ỦY BAN NHÂN DÂN PHƯỜNG VIỆT HƯNG TRƯỜNG MẦM NON HOA HƯỚNG DƯƠNG</dc:title>
  <cp:lastModifiedBy>admin</cp:lastModifiedBy>
  <cp:revision>2</cp:revision>
  <dcterms:created xsi:type="dcterms:W3CDTF">2006-08-16T00:00:00Z</dcterms:created>
  <dcterms:modified xsi:type="dcterms:W3CDTF">2025-11-23T10:11:37Z</dcterms:modified>
  <dc:identifier>DAG5aaBLyU0</dc:identifier>
</cp:coreProperties>
</file>