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media/audio3.wav" ContentType="audio/wav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media/audio6.wav" ContentType="audio/wav"/>
  <Override PartName="/ppt/media/audio7.wav" ContentType="audio/wav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media/audio8.wav" ContentType="audio/wav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media/audio9.wav" ContentType="audio/wav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9" r:id="rId2"/>
    <p:sldId id="261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16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C7AC-C65F-40F5-9A03-56037347FD0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99B87-ED14-48B3-9EF4-B002A75AC5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41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0588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6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308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56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38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17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42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027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1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6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435C3-483A-4407-BBD5-927BBD325A3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2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7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3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0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15/1/2026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5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2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04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78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1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BCCC15-B6D6-4A6F-92C1-BB2CA7959780}" type="datetimeFigureOut">
              <a:rPr lang="en-US" smtClean="0"/>
              <a:t>15/1/2026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303D4-D955-4817-A7EB-522F3C420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0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p3"/><Relationship Id="rId7" Type="http://schemas.openxmlformats.org/officeDocument/2006/relationships/image" Target="../media/image10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8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9.mp3"/><Relationship Id="rId7" Type="http://schemas.openxmlformats.org/officeDocument/2006/relationships/audio" Target="../media/audio7.wav"/><Relationship Id="rId2" Type="http://schemas.microsoft.com/office/2007/relationships/media" Target="../media/media9.mp3"/><Relationship Id="rId1" Type="http://schemas.openxmlformats.org/officeDocument/2006/relationships/tags" Target="../tags/tag12.xml"/><Relationship Id="rId6" Type="http://schemas.openxmlformats.org/officeDocument/2006/relationships/audio" Target="../media/audio6.wav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.jp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10" Type="http://schemas.openxmlformats.org/officeDocument/2006/relationships/image" Target="../media/image11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6.jpg"/><Relationship Id="rId5" Type="http://schemas.openxmlformats.org/officeDocument/2006/relationships/audio" Target="../media/audio5.wav"/><Relationship Id="rId4" Type="http://schemas.openxmlformats.org/officeDocument/2006/relationships/audio" Target="../media/audio2.wav"/><Relationship Id="rId9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.jpg"/><Relationship Id="rId5" Type="http://schemas.openxmlformats.org/officeDocument/2006/relationships/audio" Target="../media/audio7.wav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notesSlide" Target="../notesSlides/notesSlide17.xml"/><Relationship Id="rId7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audio" Target="../media/audio5.wav"/><Relationship Id="rId5" Type="http://schemas.openxmlformats.org/officeDocument/2006/relationships/audio" Target="../media/audio2.wav"/><Relationship Id="rId4" Type="http://schemas.openxmlformats.org/officeDocument/2006/relationships/audio" Target="../media/audio9.wav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jpe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jpg"/><Relationship Id="rId12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5.wav"/><Relationship Id="rId11" Type="http://schemas.openxmlformats.org/officeDocument/2006/relationships/image" Target="../media/image23.png"/><Relationship Id="rId5" Type="http://schemas.openxmlformats.org/officeDocument/2006/relationships/audio" Target="../media/audio2.wav"/><Relationship Id="rId10" Type="http://schemas.openxmlformats.org/officeDocument/2006/relationships/image" Target="../media/image22.png"/><Relationship Id="rId4" Type="http://schemas.openxmlformats.org/officeDocument/2006/relationships/audio" Target="../media/audio6.wav"/><Relationship Id="rId9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audio" Target="../media/audio7.wav"/><Relationship Id="rId10" Type="http://schemas.openxmlformats.org/officeDocument/2006/relationships/image" Target="../media/image25.jpeg"/><Relationship Id="rId4" Type="http://schemas.openxmlformats.org/officeDocument/2006/relationships/audio" Target="../media/audio6.wav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7" Type="http://schemas.openxmlformats.org/officeDocument/2006/relationships/image" Target="../media/image7.png"/><Relationship Id="rId2" Type="http://schemas.microsoft.com/office/2007/relationships/media" Target="../media/media1.wav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wav"/><Relationship Id="rId7" Type="http://schemas.openxmlformats.org/officeDocument/2006/relationships/image" Target="../media/image6.jpg"/><Relationship Id="rId2" Type="http://schemas.microsoft.com/office/2007/relationships/media" Target="../media/media2.wav"/><Relationship Id="rId1" Type="http://schemas.openxmlformats.org/officeDocument/2006/relationships/tags" Target="../tags/tag2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3.wav"/><Relationship Id="rId7" Type="http://schemas.openxmlformats.org/officeDocument/2006/relationships/image" Target="../media/image6.jpg"/><Relationship Id="rId2" Type="http://schemas.microsoft.com/office/2007/relationships/media" Target="../media/media3.wav"/><Relationship Id="rId1" Type="http://schemas.openxmlformats.org/officeDocument/2006/relationships/tags" Target="../tags/tag3.xml"/><Relationship Id="rId6" Type="http://schemas.openxmlformats.org/officeDocument/2006/relationships/audio" Target="../media/audio2.wav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av"/><Relationship Id="rId7" Type="http://schemas.openxmlformats.org/officeDocument/2006/relationships/image" Target="../media/image7.png"/><Relationship Id="rId2" Type="http://schemas.microsoft.com/office/2007/relationships/media" Target="../media/media4.wav"/><Relationship Id="rId1" Type="http://schemas.openxmlformats.org/officeDocument/2006/relationships/tags" Target="../tags/tag4.xml"/><Relationship Id="rId6" Type="http://schemas.openxmlformats.org/officeDocument/2006/relationships/image" Target="../media/image8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av"/><Relationship Id="rId7" Type="http://schemas.openxmlformats.org/officeDocument/2006/relationships/image" Target="../media/image7.png"/><Relationship Id="rId2" Type="http://schemas.microsoft.com/office/2007/relationships/media" Target="../media/media5.wav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6.wav"/><Relationship Id="rId7" Type="http://schemas.openxmlformats.org/officeDocument/2006/relationships/audio" Target="../media/audio2.wav"/><Relationship Id="rId2" Type="http://schemas.microsoft.com/office/2007/relationships/media" Target="../media/media6.wav"/><Relationship Id="rId1" Type="http://schemas.openxmlformats.org/officeDocument/2006/relationships/tags" Target="../tags/tag6.xml"/><Relationship Id="rId6" Type="http://schemas.openxmlformats.org/officeDocument/2006/relationships/audio" Target="../media/audio1.wav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audio" Target="../media/media7.wav"/><Relationship Id="rId7" Type="http://schemas.openxmlformats.org/officeDocument/2006/relationships/audio" Target="../media/audio4.wav"/><Relationship Id="rId2" Type="http://schemas.microsoft.com/office/2007/relationships/media" Target="../media/media7.wav"/><Relationship Id="rId1" Type="http://schemas.openxmlformats.org/officeDocument/2006/relationships/tags" Target="../tags/tag7.xml"/><Relationship Id="rId6" Type="http://schemas.openxmlformats.org/officeDocument/2006/relationships/audio" Target="../media/audio3.wav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2" b="784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600200" y="3258457"/>
            <a:ext cx="617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động làm quen với toán: 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 BIẾT HÌNH TRÒN, HÌNH VUÔNG</a:t>
            </a:r>
          </a:p>
          <a:p>
            <a:pPr algn="ctr" eaLnBrk="1" hangingPunct="1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 mẫu </a:t>
            </a:r>
            <a:r>
              <a:rPr lang="en-US" sz="2400" b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bé C2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600200" y="1066800"/>
            <a:ext cx="6324600" cy="719366"/>
          </a:xfrm>
          <a:prstGeom prst="wave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UỶ BAN NHÂN </a:t>
            </a:r>
            <a:r>
              <a:rPr lang="en-US" sz="1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DÂN PHƯỜNG VIỆT HƯNG</a:t>
            </a:r>
            <a:b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sz="1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NON HOA HƯỚNG DƯƠNG</a:t>
            </a:r>
            <a:endParaRPr lang="en-US" sz="1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AAECB4-E3BA-4E70-B786-40D45EC54C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74611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41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HĐ2: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59" y="149279"/>
            <a:ext cx="1574443" cy="158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91176" y="1981200"/>
            <a:ext cx="5886451" cy="21467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BÉ ĐẾN VỚI CHƯƠNG TRÌNH </a:t>
            </a:r>
            <a:r>
              <a:rPr lang="en-US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“THỬ TÀI BÉ YÊU”</a:t>
            </a:r>
          </a:p>
        </p:txBody>
      </p:sp>
      <p:pic>
        <p:nvPicPr>
          <p:cNvPr id="7" name="[Olympia 16] Nhạc hiệu mở đầ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019" y="5978214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19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24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2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542925" y="1619250"/>
            <a:ext cx="2400300" cy="2495550"/>
          </a:xfrm>
          <a:prstGeom prst="hexagon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rapezoid 6"/>
          <p:cNvSpPr/>
          <p:nvPr/>
        </p:nvSpPr>
        <p:spPr>
          <a:xfrm>
            <a:off x="2943225" y="3733800"/>
            <a:ext cx="2743200" cy="2438400"/>
          </a:xfrm>
          <a:prstGeom prst="trapezoid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86450" y="1190625"/>
            <a:ext cx="2743200" cy="3352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8750" y="457200"/>
            <a:ext cx="6505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3727564"/>
      </p:ext>
    </p:extLst>
  </p:cSld>
  <p:clrMapOvr>
    <a:masterClrMapping/>
  </p:clrMapOvr>
  <p:transition>
    <p:wedge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428875" y="1143000"/>
            <a:ext cx="4286250" cy="5257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886200" y="578275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5105401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4563338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a5d68b0_69ad8331_anhve6246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8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29100" y="2468709"/>
            <a:ext cx="4343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Explosion 1 4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xplosion 1 6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8" name="Explosion 1 7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715662"/>
      </p:ext>
    </p:extLst>
  </p:cSld>
  <p:clrMapOvr>
    <a:masterClrMapping/>
  </p:clrMapOvr>
  <p:transition>
    <p:dissolve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600450" y="371154"/>
            <a:ext cx="171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TRÒN</a:t>
            </a:r>
          </a:p>
        </p:txBody>
      </p:sp>
      <p:sp>
        <p:nvSpPr>
          <p:cNvPr id="5" name="Smiley Face 4"/>
          <p:cNvSpPr/>
          <p:nvPr/>
        </p:nvSpPr>
        <p:spPr>
          <a:xfrm>
            <a:off x="7486651" y="7086600"/>
            <a:ext cx="267890" cy="4572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đúng roi. bạn thật là giỏi [Medium quality]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15150" y="7010400"/>
            <a:ext cx="457200" cy="609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057400" y="914400"/>
            <a:ext cx="4514850" cy="5562600"/>
          </a:xfrm>
          <a:prstGeom prst="ellipse">
            <a:avLst/>
          </a:prstGeom>
          <a:solidFill>
            <a:srgbClr val="92D05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604" y="484497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0921395"/>
      </p:ext>
    </p:extLst>
  </p:cSld>
  <p:clrMapOvr>
    <a:masterClrMapping/>
  </p:clrMapOvr>
  <p:transition>
    <p:wedge/>
    <p:sndAc>
      <p:stSnd>
        <p:snd r:embed="rId6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  <p:bldP spid="7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465678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856" y="2552700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1" y="1524001"/>
            <a:ext cx="1735136" cy="2180573"/>
          </a:xfrm>
          <a:prstGeom prst="rect">
            <a:avLst/>
          </a:prstGeom>
        </p:spPr>
      </p:pic>
      <p:pic>
        <p:nvPicPr>
          <p:cNvPr id="1028" name="Picture 4" descr="HÃ¬nh áº£nh cÃ³ liÃªn qua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333" l="12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914401"/>
            <a:ext cx="2686050" cy="278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Ã¬nh áº£nh cÃ³ liÃªn quan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4" y="3835256"/>
            <a:ext cx="2075655" cy="28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911590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2" descr="Káº¿t quáº£ hÃ¬nh áº£nh cho vÃ²ng thá» dá»¥c tráº» em máº§m n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1885136"/>
            <a:ext cx="2628900" cy="30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Káº¿t quáº£ hÃ¬nh áº£nh cho ÄÃ¡m mÃ¢y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2" descr="Káº¿t quáº£ hÃ¬nh áº£nh cho CÃI PHAO BÆ 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2101832"/>
            <a:ext cx="2504645" cy="287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66" y="2338714"/>
            <a:ext cx="1735136" cy="21805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6332" y="329625"/>
            <a:ext cx="9029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5061115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39209643"/>
      </p:ext>
    </p:extLst>
  </p:cSld>
  <p:clrMapOvr>
    <a:masterClrMapping/>
  </p:clrMapOvr>
  <p:transition>
    <p:wheel spokes="1"/>
    <p:sndAc>
      <p:stSnd>
        <p:snd r:embed="rId4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0" descr="Káº¿t quáº£ hÃ¬nh áº£nh cho ÄÃ¡m mÃ¢y hoáº¡t hÃ¬nh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16" y="512830"/>
            <a:ext cx="1963627" cy="252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494094" y="2902036"/>
            <a:ext cx="1885949" cy="1365164"/>
          </a:xfrm>
          <a:prstGeom prst="trapezoid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4" descr="Káº¿t quáº£ hÃ¬nh áº£nh cho ong mat troi de thuo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5F6F0"/>
              </a:clrFrom>
              <a:clrTo>
                <a:srgbClr val="F5F6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261" y="1058181"/>
            <a:ext cx="2096604" cy="24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3467150" y="3632200"/>
            <a:ext cx="1884715" cy="1460670"/>
          </a:xfrm>
          <a:prstGeom prst="triangl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2079524"/>
            <a:ext cx="1217318" cy="1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90359" y="4267201"/>
            <a:ext cx="1828800" cy="1975883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455" y="228601"/>
            <a:ext cx="84267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30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10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12" descr="Káº¿t quáº£ hÃ¬nh áº£nh cho giá»t nÆ°á»c hoáº¡t hÃ¬nh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149" y="918243"/>
            <a:ext cx="1612959" cy="207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3572627" y="248485"/>
            <a:ext cx="19987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HÌNH VUÔNG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857501" y="2857500"/>
            <a:ext cx="3146258" cy="3429000"/>
          </a:xfrm>
          <a:prstGeom prst="rect">
            <a:avLst/>
          </a:prstGeom>
          <a:solidFill>
            <a:srgbClr val="FF000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87" y="4852972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34985"/>
      </p:ext>
    </p:extLst>
  </p:cSld>
  <p:clrMapOvr>
    <a:masterClrMapping/>
  </p:clrMapOvr>
  <p:transition>
    <p:wedge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9F4405-EEC5-4064-9788-482B87D3C3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2"/>
          <a:stretch/>
        </p:blipFill>
        <p:spPr>
          <a:xfrm>
            <a:off x="-2719" y="-1"/>
            <a:ext cx="9144000" cy="6858001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C355D9D6-D327-4801-B836-673FC9B59DB2}"/>
              </a:ext>
            </a:extLst>
          </p:cNvPr>
          <p:cNvSpPr/>
          <p:nvPr/>
        </p:nvSpPr>
        <p:spPr>
          <a:xfrm rot="20917577">
            <a:off x="7360177" y="-440454"/>
            <a:ext cx="1398626" cy="7714236"/>
          </a:xfrm>
          <a:prstGeom prst="parallelogram">
            <a:avLst/>
          </a:prstGeom>
          <a:solidFill>
            <a:srgbClr val="D8BC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3958F76-ED45-425F-8757-64C5E1ECDB88}"/>
              </a:ext>
            </a:extLst>
          </p:cNvPr>
          <p:cNvSpPr/>
          <p:nvPr/>
        </p:nvSpPr>
        <p:spPr>
          <a:xfrm>
            <a:off x="7959665" y="-197168"/>
            <a:ext cx="1398626" cy="7055168"/>
          </a:xfrm>
          <a:prstGeom prst="parallelogram">
            <a:avLst/>
          </a:prstGeom>
          <a:solidFill>
            <a:srgbClr val="4E5F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17C9AF-0A84-4587-ABC3-8D6A50F04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144" y="-502617"/>
            <a:ext cx="1081310" cy="14054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0BA4C9-1FF6-4D14-8255-382B07EBB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18061" y="913870"/>
            <a:ext cx="1595592" cy="2014526"/>
          </a:xfrm>
          <a:prstGeom prst="rect">
            <a:avLst/>
          </a:prstGeom>
        </p:spPr>
      </p:pic>
      <p:sp>
        <p:nvSpPr>
          <p:cNvPr id="16" name="Parallelogram 15">
            <a:extLst>
              <a:ext uri="{FF2B5EF4-FFF2-40B4-BE49-F238E27FC236}">
                <a16:creationId xmlns:a16="http://schemas.microsoft.com/office/drawing/2014/main" id="{C9A1E5F3-D85A-4C6C-9B33-9558C6450B9D}"/>
              </a:ext>
            </a:extLst>
          </p:cNvPr>
          <p:cNvSpPr/>
          <p:nvPr/>
        </p:nvSpPr>
        <p:spPr>
          <a:xfrm>
            <a:off x="1069922" y="-623206"/>
            <a:ext cx="1398626" cy="7714236"/>
          </a:xfrm>
          <a:prstGeom prst="parallelogram">
            <a:avLst/>
          </a:prstGeom>
          <a:solidFill>
            <a:srgbClr val="7BBEB4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D7FDCD-B470-46F8-89FA-C6B62EB95F84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6159062" y="4225581"/>
            <a:ext cx="176572" cy="12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C1F9012E-5944-41D2-8722-60B8C51A7F19}"/>
              </a:ext>
            </a:extLst>
          </p:cNvPr>
          <p:cNvSpPr/>
          <p:nvPr/>
        </p:nvSpPr>
        <p:spPr>
          <a:xfrm>
            <a:off x="212365" y="-197168"/>
            <a:ext cx="1398626" cy="7055168"/>
          </a:xfrm>
          <a:prstGeom prst="parallelogram">
            <a:avLst/>
          </a:prstGeom>
          <a:solidFill>
            <a:srgbClr val="AF49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80D18A4-2E8A-4F37-8056-A47DBDBAFD3B}"/>
              </a:ext>
            </a:extLst>
          </p:cNvPr>
          <p:cNvCxnSpPr>
            <a:cxnSpLocks/>
          </p:cNvCxnSpPr>
          <p:nvPr/>
        </p:nvCxnSpPr>
        <p:spPr>
          <a:xfrm>
            <a:off x="633563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0964775-4FE7-467B-8D05-68C19C44BA1E}"/>
              </a:ext>
            </a:extLst>
          </p:cNvPr>
          <p:cNvCxnSpPr>
            <a:cxnSpLocks/>
          </p:cNvCxnSpPr>
          <p:nvPr/>
        </p:nvCxnSpPr>
        <p:spPr>
          <a:xfrm>
            <a:off x="1873413" y="5084325"/>
            <a:ext cx="443195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B83C674-7E28-42DD-9674-76C30FD24F33}"/>
              </a:ext>
            </a:extLst>
          </p:cNvPr>
          <p:cNvCxnSpPr>
            <a:cxnSpLocks/>
          </p:cNvCxnSpPr>
          <p:nvPr/>
        </p:nvCxnSpPr>
        <p:spPr>
          <a:xfrm>
            <a:off x="1873413" y="4214187"/>
            <a:ext cx="0" cy="87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BE6DDA6-0E8C-435D-8205-B87CBA55B29E}"/>
              </a:ext>
            </a:extLst>
          </p:cNvPr>
          <p:cNvSpPr/>
          <p:nvPr/>
        </p:nvSpPr>
        <p:spPr>
          <a:xfrm>
            <a:off x="1391997" y="3763076"/>
            <a:ext cx="4767065" cy="925010"/>
          </a:xfrm>
          <a:prstGeom prst="rect">
            <a:avLst/>
          </a:prstGeom>
          <a:solidFill>
            <a:srgbClr val="49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438B54-135D-422B-886C-15584C1BE4D0}"/>
              </a:ext>
            </a:extLst>
          </p:cNvPr>
          <p:cNvSpPr/>
          <p:nvPr/>
        </p:nvSpPr>
        <p:spPr>
          <a:xfrm>
            <a:off x="1405406" y="3763075"/>
            <a:ext cx="4376699" cy="925010"/>
          </a:xfrm>
          <a:prstGeom prst="rect">
            <a:avLst/>
          </a:prstGeom>
          <a:solidFill>
            <a:srgbClr val="FB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HĐ1: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862F506-E18A-4C34-BFEC-E5A2F5DC0554}"/>
              </a:ext>
            </a:extLst>
          </p:cNvPr>
          <p:cNvSpPr/>
          <p:nvPr/>
        </p:nvSpPr>
        <p:spPr>
          <a:xfrm>
            <a:off x="1460571" y="4828222"/>
            <a:ext cx="694641" cy="833868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B461857-E04A-4DA5-BD17-CC3DD0397291}"/>
              </a:ext>
            </a:extLst>
          </p:cNvPr>
          <p:cNvSpPr/>
          <p:nvPr/>
        </p:nvSpPr>
        <p:spPr>
          <a:xfrm>
            <a:off x="6207205" y="5662090"/>
            <a:ext cx="538328" cy="615402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A54360A-A42A-4475-A30E-000BF448B8ED}"/>
              </a:ext>
            </a:extLst>
          </p:cNvPr>
          <p:cNvSpPr/>
          <p:nvPr/>
        </p:nvSpPr>
        <p:spPr>
          <a:xfrm>
            <a:off x="3290774" y="4744362"/>
            <a:ext cx="327500" cy="374389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F2C5C48-996A-41F0-BA86-111A906049E9}"/>
              </a:ext>
            </a:extLst>
          </p:cNvPr>
          <p:cNvSpPr/>
          <p:nvPr/>
        </p:nvSpPr>
        <p:spPr>
          <a:xfrm>
            <a:off x="2602654" y="1222022"/>
            <a:ext cx="426037" cy="511427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DECB4D-FCBE-4DA0-91C1-FE019798055D}"/>
              </a:ext>
            </a:extLst>
          </p:cNvPr>
          <p:cNvSpPr/>
          <p:nvPr/>
        </p:nvSpPr>
        <p:spPr>
          <a:xfrm>
            <a:off x="5902729" y="3324508"/>
            <a:ext cx="553331" cy="615395"/>
          </a:xfrm>
          <a:prstGeom prst="ellipse">
            <a:avLst/>
          </a:prstGeom>
          <a:gradFill>
            <a:gsLst>
              <a:gs pos="33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eart 1">
            <a:extLst>
              <a:ext uri="{FF2B5EF4-FFF2-40B4-BE49-F238E27FC236}">
                <a16:creationId xmlns:a16="http://schemas.microsoft.com/office/drawing/2014/main" id="{D7F98401-D3EC-43BE-89E3-102D21780BE8}"/>
              </a:ext>
            </a:extLst>
          </p:cNvPr>
          <p:cNvSpPr/>
          <p:nvPr/>
        </p:nvSpPr>
        <p:spPr>
          <a:xfrm>
            <a:off x="28194000" y="-5201474"/>
            <a:ext cx="15832033" cy="14279663"/>
          </a:xfrm>
          <a:prstGeom prst="hear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art 21">
            <a:extLst>
              <a:ext uri="{FF2B5EF4-FFF2-40B4-BE49-F238E27FC236}">
                <a16:creationId xmlns:a16="http://schemas.microsoft.com/office/drawing/2014/main" id="{A89D9BBB-90C7-490E-A60F-51E86B8E3375}"/>
              </a:ext>
            </a:extLst>
          </p:cNvPr>
          <p:cNvSpPr/>
          <p:nvPr/>
        </p:nvSpPr>
        <p:spPr>
          <a:xfrm>
            <a:off x="30354043" y="-5201474"/>
            <a:ext cx="15832033" cy="14279663"/>
          </a:xfrm>
          <a:prstGeom prst="heart">
            <a:avLst/>
          </a:prstGeom>
          <a:solidFill>
            <a:srgbClr val="FBF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art 22">
            <a:extLst>
              <a:ext uri="{FF2B5EF4-FFF2-40B4-BE49-F238E27FC236}">
                <a16:creationId xmlns:a16="http://schemas.microsoft.com/office/drawing/2014/main" id="{3B876FC8-9BB3-417C-B0E6-11949B4DBC62}"/>
              </a:ext>
            </a:extLst>
          </p:cNvPr>
          <p:cNvSpPr/>
          <p:nvPr/>
        </p:nvSpPr>
        <p:spPr>
          <a:xfrm>
            <a:off x="30369283" y="-5429771"/>
            <a:ext cx="15832033" cy="14279663"/>
          </a:xfrm>
          <a:prstGeom prst="heart">
            <a:avLst/>
          </a:prstGeom>
          <a:solidFill>
            <a:srgbClr val="B4FE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art 23">
            <a:extLst>
              <a:ext uri="{FF2B5EF4-FFF2-40B4-BE49-F238E27FC236}">
                <a16:creationId xmlns:a16="http://schemas.microsoft.com/office/drawing/2014/main" id="{01D19428-766B-4010-A3F0-37B6355833AE}"/>
              </a:ext>
            </a:extLst>
          </p:cNvPr>
          <p:cNvSpPr/>
          <p:nvPr/>
        </p:nvSpPr>
        <p:spPr>
          <a:xfrm>
            <a:off x="30830520" y="-5355556"/>
            <a:ext cx="15832033" cy="14279663"/>
          </a:xfrm>
          <a:prstGeom prst="heart">
            <a:avLst/>
          </a:prstGeom>
          <a:solidFill>
            <a:srgbClr val="77E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art 24">
            <a:extLst>
              <a:ext uri="{FF2B5EF4-FFF2-40B4-BE49-F238E27FC236}">
                <a16:creationId xmlns:a16="http://schemas.microsoft.com/office/drawing/2014/main" id="{245644ED-2B00-4820-9B1A-4273B0F1D555}"/>
              </a:ext>
            </a:extLst>
          </p:cNvPr>
          <p:cNvSpPr/>
          <p:nvPr/>
        </p:nvSpPr>
        <p:spPr>
          <a:xfrm>
            <a:off x="30861000" y="-5218699"/>
            <a:ext cx="15832033" cy="14279663"/>
          </a:xfrm>
          <a:prstGeom prst="heart">
            <a:avLst/>
          </a:prstGeom>
          <a:solidFill>
            <a:srgbClr val="998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25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013 0.00995 L 0.15261 1.8518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0013 0.00996 L 0.15261 -1.85185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5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xit" presetSubtype="16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242 0.00949 L -0.06797 1.85185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-48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16667E-7 2.22222E-6 L -0.06133 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1111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" presetClass="entr" presetSubtype="3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xit" presetSubtype="16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6" presetClass="entr" presetSubtype="3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xit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6" presetClass="entr" presetSubtype="3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xit" presetSubtype="16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75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50"/>
                            </p:stCondLst>
                            <p:childTnLst>
                              <p:par>
                                <p:cTn id="9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750"/>
                            </p:stCondLst>
                            <p:childTnLst>
                              <p:par>
                                <p:cTn id="10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4" grpId="0" animBg="1"/>
      <p:bldP spid="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2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-32084"/>
            <a:ext cx="9144000" cy="6858000"/>
          </a:xfrm>
          <a:prstGeom prst="rect">
            <a:avLst/>
          </a:prstGeom>
        </p:spPr>
      </p:pic>
      <p:sp>
        <p:nvSpPr>
          <p:cNvPr id="241678" name="Rectangle 14"/>
          <p:cNvSpPr>
            <a:spLocks noChangeArrowheads="1"/>
          </p:cNvSpPr>
          <p:nvPr/>
        </p:nvSpPr>
        <p:spPr bwMode="auto">
          <a:xfrm>
            <a:off x="2914650" y="2057400"/>
            <a:ext cx="2914650" cy="3505200"/>
          </a:xfrm>
          <a:prstGeom prst="rect">
            <a:avLst/>
          </a:prstGeom>
          <a:solidFill>
            <a:srgbClr val="E3F038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41679" name="Line 15"/>
          <p:cNvSpPr>
            <a:spLocks noChangeShapeType="1"/>
          </p:cNvSpPr>
          <p:nvPr/>
        </p:nvSpPr>
        <p:spPr bwMode="auto">
          <a:xfrm>
            <a:off x="2914650" y="20574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0" name="Line 16"/>
          <p:cNvSpPr>
            <a:spLocks noChangeShapeType="1"/>
          </p:cNvSpPr>
          <p:nvPr/>
        </p:nvSpPr>
        <p:spPr bwMode="auto">
          <a:xfrm>
            <a:off x="582930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1" name="Line 17"/>
          <p:cNvSpPr>
            <a:spLocks noChangeShapeType="1"/>
          </p:cNvSpPr>
          <p:nvPr/>
        </p:nvSpPr>
        <p:spPr bwMode="auto">
          <a:xfrm flipV="1">
            <a:off x="2914650" y="5562600"/>
            <a:ext cx="29146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682" name="Line 18"/>
          <p:cNvSpPr>
            <a:spLocks noChangeShapeType="1"/>
          </p:cNvSpPr>
          <p:nvPr/>
        </p:nvSpPr>
        <p:spPr bwMode="auto">
          <a:xfrm>
            <a:off x="2914650" y="2057400"/>
            <a:ext cx="0" cy="3505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728787" y="533400"/>
            <a:ext cx="5986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Theo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613208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614548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5" name="Explosion 1 14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614548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6" name="Explosion 1 15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624568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7" name="Explosion 1 16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624568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8" name="Explosion 1 17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603466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1" y="4985300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214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C 0.03004 -0.03797 0.075 -0.06204 0.125 -0.06204 C 0.175 -0.06204 0.21997 -0.03797 0.25 3.7037E-6 C 0.21997 0.03796 0.175 0.06203 0.125 0.06203 C 0.075 0.06203 0.03004 0.03796 -3.61111E-6 3.7037E-6 Z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241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1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385" decel="100000"/>
                                        <p:tgtEl>
                                          <p:spTgt spid="2416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385" fill="hold"/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8" grpId="0" animBg="1"/>
      <p:bldP spid="241679" grpId="0" animBg="1"/>
      <p:bldP spid="241680" grpId="0" animBg="1"/>
      <p:bldP spid="241681" grpId="0" animBg="1"/>
      <p:bldP spid="24168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14" y="1102926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81927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áº¿t quáº£ hÃ¬nh áº£nh cho Äá» CHÆ I HÃNH TAM GIÃC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01" y="3897654"/>
            <a:ext cx="2228850" cy="259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Káº¿t quáº£ hÃ¬nh áº£nh cho Äá» CHÆ I HÃNH Lá»¤C GIÃC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10" y="1828800"/>
            <a:ext cx="2239660" cy="328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5931568" y="1102927"/>
            <a:ext cx="2631101" cy="288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Explosion 1 8">
            <a:extLst>
              <a:ext uri="{FF2B5EF4-FFF2-40B4-BE49-F238E27FC236}">
                <a16:creationId xmlns:a16="http://schemas.microsoft.com/office/drawing/2014/main" id="{53CFD21D-7EEC-443D-B765-3BAEDB24DF72}"/>
              </a:ext>
            </a:extLst>
          </p:cNvPr>
          <p:cNvSpPr/>
          <p:nvPr/>
        </p:nvSpPr>
        <p:spPr>
          <a:xfrm>
            <a:off x="352642" y="5238436"/>
            <a:ext cx="865253" cy="112338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itchFamily="34" charset="0"/>
                <a:cs typeface="Times New Roman" pitchFamily="18" charset="0"/>
              </a:rPr>
              <a:t>5</a:t>
            </a:r>
            <a:endParaRPr lang="vi-VN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Explosion 1 9">
            <a:extLst>
              <a:ext uri="{FF2B5EF4-FFF2-40B4-BE49-F238E27FC236}">
                <a16:creationId xmlns:a16="http://schemas.microsoft.com/office/drawing/2014/main" id="{5EC6A2BD-1AA6-442E-935B-6A44D7773596}"/>
              </a:ext>
            </a:extLst>
          </p:cNvPr>
          <p:cNvSpPr/>
          <p:nvPr/>
        </p:nvSpPr>
        <p:spPr>
          <a:xfrm>
            <a:off x="353982" y="5241866"/>
            <a:ext cx="884210" cy="1178947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4</a:t>
            </a:r>
            <a:endParaRPr lang="vi-VN" sz="6000" b="1" dirty="0"/>
          </a:p>
        </p:txBody>
      </p:sp>
      <p:sp>
        <p:nvSpPr>
          <p:cNvPr id="11" name="Explosion 1 10">
            <a:extLst>
              <a:ext uri="{FF2B5EF4-FFF2-40B4-BE49-F238E27FC236}">
                <a16:creationId xmlns:a16="http://schemas.microsoft.com/office/drawing/2014/main" id="{886318AA-6D3B-4A25-8677-66213DA2CF4C}"/>
              </a:ext>
            </a:extLst>
          </p:cNvPr>
          <p:cNvSpPr/>
          <p:nvPr/>
        </p:nvSpPr>
        <p:spPr>
          <a:xfrm>
            <a:off x="353982" y="5247695"/>
            <a:ext cx="896588" cy="119545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3</a:t>
            </a:r>
            <a:endParaRPr lang="vi-VN" sz="6000" b="1" dirty="0"/>
          </a:p>
        </p:txBody>
      </p:sp>
      <p:sp>
        <p:nvSpPr>
          <p:cNvPr id="12" name="Explosion 1 11">
            <a:extLst>
              <a:ext uri="{FF2B5EF4-FFF2-40B4-BE49-F238E27FC236}">
                <a16:creationId xmlns:a16="http://schemas.microsoft.com/office/drawing/2014/main" id="{DA55CFCE-62FE-44E9-BF92-CD805DD879ED}"/>
              </a:ext>
            </a:extLst>
          </p:cNvPr>
          <p:cNvSpPr/>
          <p:nvPr/>
        </p:nvSpPr>
        <p:spPr>
          <a:xfrm>
            <a:off x="364002" y="5267614"/>
            <a:ext cx="876374" cy="1168498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2</a:t>
            </a:r>
            <a:endParaRPr lang="vi-VN" sz="6000" b="1" dirty="0"/>
          </a:p>
        </p:txBody>
      </p:sp>
      <p:sp>
        <p:nvSpPr>
          <p:cNvPr id="13" name="Explosion 1 12">
            <a:extLst>
              <a:ext uri="{FF2B5EF4-FFF2-40B4-BE49-F238E27FC236}">
                <a16:creationId xmlns:a16="http://schemas.microsoft.com/office/drawing/2014/main" id="{07454AC0-1202-4BF2-BC7D-EF76C182AEC6}"/>
              </a:ext>
            </a:extLst>
          </p:cNvPr>
          <p:cNvSpPr/>
          <p:nvPr/>
        </p:nvSpPr>
        <p:spPr>
          <a:xfrm>
            <a:off x="364002" y="5256746"/>
            <a:ext cx="917633" cy="1223511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atin typeface=".VnAvant" panose="020B7200000000000000" pitchFamily="34" charset="0"/>
              </a:rPr>
              <a:t>1</a:t>
            </a:r>
            <a:endParaRPr lang="vi-VN" sz="6000" b="1" dirty="0"/>
          </a:p>
        </p:txBody>
      </p:sp>
      <p:sp>
        <p:nvSpPr>
          <p:cNvPr id="14" name="Explosion 1 13">
            <a:extLst>
              <a:ext uri="{FF2B5EF4-FFF2-40B4-BE49-F238E27FC236}">
                <a16:creationId xmlns:a16="http://schemas.microsoft.com/office/drawing/2014/main" id="{BDB9AD85-B52E-4A8F-A914-1CC68FB7B6EB}"/>
              </a:ext>
            </a:extLst>
          </p:cNvPr>
          <p:cNvSpPr/>
          <p:nvPr/>
        </p:nvSpPr>
        <p:spPr>
          <a:xfrm>
            <a:off x="342900" y="5228348"/>
            <a:ext cx="950640" cy="1267520"/>
          </a:xfrm>
          <a:prstGeom prst="irregularSeal1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endParaRPr lang="vi-VN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4423343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098" name="Picture 2" descr="HÃ¬nh áº£nh cÃ³ liÃªn quan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5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43" y="1752600"/>
            <a:ext cx="2815828" cy="285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Ã¬nh áº£nh cÃ³ liÃ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1971"/>
            <a:ext cx="2940843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Káº¿t quáº£ hÃ¬nh áº£nh cho Äá»NG Há» HÃNH VUÃ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90"/>
          <a:stretch/>
        </p:blipFill>
        <p:spPr bwMode="auto">
          <a:xfrm>
            <a:off x="6122233" y="2025112"/>
            <a:ext cx="2353208" cy="258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014" y="346827"/>
            <a:ext cx="87087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551" y="5113339"/>
            <a:ext cx="1030127" cy="11546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1026288"/>
      </p:ext>
    </p:extLst>
  </p:cSld>
  <p:clrMapOvr>
    <a:masterClrMapping/>
  </p:clrMapOvr>
  <p:transition>
    <p:blinds dir="vert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485900" y="5847347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46359" y="5641884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4194964"/>
      </p:ext>
    </p:extLst>
  </p:cSld>
  <p:clrMapOvr>
    <a:masterClrMapping/>
  </p:clrMapOvr>
  <p:transition advTm="160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" grpId="0" animBg="1"/>
      <p:bldP spid="20" grpId="0" animBg="1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144253" y="2041359"/>
            <a:ext cx="2858828" cy="3702863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3163303" y="2080878"/>
            <a:ext cx="2817395" cy="3650644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59604" y="5867400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1569104"/>
            <a:ext cx="32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900" y="2474894"/>
            <a:ext cx="2628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20841315"/>
      </p:ext>
    </p:extLst>
  </p:cSld>
  <p:clrMapOvr>
    <a:masterClrMapping/>
  </p:clrMapOvr>
  <p:transition advTm="186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875 3.87283E-6 L 0.025 -0.0027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13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2775376" y="2100361"/>
            <a:ext cx="2857500" cy="3463636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2775376" y="2062259"/>
            <a:ext cx="2857500" cy="38104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5625948" y="2100364"/>
            <a:ext cx="1" cy="34993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2796887" y="5563995"/>
            <a:ext cx="2835989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2775375" y="2062260"/>
            <a:ext cx="21512" cy="353742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3659605" y="646768"/>
            <a:ext cx="1790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Up Arrow 2"/>
          <p:cNvSpPr/>
          <p:nvPr/>
        </p:nvSpPr>
        <p:spPr>
          <a:xfrm rot="6630543">
            <a:off x="2174661" y="1605262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5674596" y="1598004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5720163" y="5438919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2160910" y="5438893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19530" y="5867400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52659" y="3429001"/>
            <a:ext cx="27341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8891" y="2998114"/>
            <a:ext cx="17596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9570815"/>
      </p:ext>
    </p:extLst>
  </p:cSld>
  <p:clrMapOvr>
    <a:masterClrMapping/>
  </p:clrMapOvr>
  <p:transition advTm="315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" r="355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91816" y="2315907"/>
            <a:ext cx="5886451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HÌNH TRÒN VÀ HÌNH VUÔNG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85750" y="3018896"/>
            <a:ext cx="8572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484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59"/>
    </mc:Choice>
    <mc:Fallback xmlns="">
      <p:transition spd="slow" advTm="109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029200" y="1621892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14400" y="13828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76400" y="867613"/>
            <a:ext cx="17907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70422" y="1121202"/>
            <a:ext cx="17907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100" y="5690010"/>
            <a:ext cx="7658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5128252"/>
      </p:ext>
    </p:extLst>
  </p:cSld>
  <p:clrMapOvr>
    <a:masterClrMapping/>
  </p:clrMapOvr>
  <p:transition advTm="12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735556" y="2719887"/>
            <a:ext cx="1971675" cy="2553789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89" name="Oval 21"/>
          <p:cNvSpPr>
            <a:spLocks noChangeArrowheads="1"/>
          </p:cNvSpPr>
          <p:nvPr/>
        </p:nvSpPr>
        <p:spPr bwMode="auto">
          <a:xfrm>
            <a:off x="1754606" y="2743201"/>
            <a:ext cx="1943100" cy="2517775"/>
          </a:xfrm>
          <a:prstGeom prst="ellipse">
            <a:avLst/>
          </a:prstGeom>
          <a:solidFill>
            <a:srgbClr val="FF0000"/>
          </a:solidFill>
          <a:ln w="76200">
            <a:noFill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255" name="Rectangle 22"/>
          <p:cNvSpPr>
            <a:spLocks noChangeArrowheads="1"/>
          </p:cNvSpPr>
          <p:nvPr/>
        </p:nvSpPr>
        <p:spPr bwMode="auto">
          <a:xfrm>
            <a:off x="4554956" y="2919959"/>
            <a:ext cx="1885950" cy="2286000"/>
          </a:xfrm>
          <a:prstGeom prst="rect">
            <a:avLst/>
          </a:prstGeom>
          <a:solidFill>
            <a:srgbClr val="0070C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3191" name="Line 23"/>
          <p:cNvSpPr>
            <a:spLocks noChangeShapeType="1"/>
          </p:cNvSpPr>
          <p:nvPr/>
        </p:nvSpPr>
        <p:spPr bwMode="auto">
          <a:xfrm>
            <a:off x="4554956" y="2919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2" name="Line 24"/>
          <p:cNvSpPr>
            <a:spLocks noChangeShapeType="1"/>
          </p:cNvSpPr>
          <p:nvPr/>
        </p:nvSpPr>
        <p:spPr bwMode="auto">
          <a:xfrm>
            <a:off x="6440906" y="2881859"/>
            <a:ext cx="0" cy="2362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3" name="Line 25"/>
          <p:cNvSpPr>
            <a:spLocks noChangeShapeType="1"/>
          </p:cNvSpPr>
          <p:nvPr/>
        </p:nvSpPr>
        <p:spPr bwMode="auto">
          <a:xfrm>
            <a:off x="4554956" y="5205959"/>
            <a:ext cx="188595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3194" name="Line 26"/>
          <p:cNvSpPr>
            <a:spLocks noChangeShapeType="1"/>
          </p:cNvSpPr>
          <p:nvPr/>
        </p:nvSpPr>
        <p:spPr bwMode="auto">
          <a:xfrm>
            <a:off x="4554956" y="2881858"/>
            <a:ext cx="0" cy="236220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Up Arrow 2"/>
          <p:cNvSpPr/>
          <p:nvPr/>
        </p:nvSpPr>
        <p:spPr>
          <a:xfrm rot="6630543">
            <a:off x="3951988" y="2478729"/>
            <a:ext cx="556126" cy="57888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Up Arrow 11"/>
          <p:cNvSpPr/>
          <p:nvPr/>
        </p:nvSpPr>
        <p:spPr>
          <a:xfrm rot="14381246">
            <a:off x="6483987" y="2391880"/>
            <a:ext cx="556126" cy="59340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" name="Up Arrow 12"/>
          <p:cNvSpPr/>
          <p:nvPr/>
        </p:nvSpPr>
        <p:spPr>
          <a:xfrm rot="17314832">
            <a:off x="6508266" y="5047295"/>
            <a:ext cx="556126" cy="588626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" name="Up Arrow 14"/>
          <p:cNvSpPr/>
          <p:nvPr/>
        </p:nvSpPr>
        <p:spPr>
          <a:xfrm rot="4340317">
            <a:off x="3962244" y="5072770"/>
            <a:ext cx="556126" cy="573283"/>
          </a:xfrm>
          <a:prstGeom prst="up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71851" y="323602"/>
            <a:ext cx="28821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00100" y="5690011"/>
            <a:ext cx="76581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0945884"/>
      </p:ext>
    </p:extLst>
  </p:cSld>
  <p:clrMapOvr>
    <a:masterClrMapping/>
  </p:clrMapOvr>
  <p:transition advTm="2719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3.33333E-6 L -0.16875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63" presetClass="path" presetSubtype="0" accel="50000" decel="5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16875 4.44444E-6 L 0.08125 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2631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63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63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263189" grpId="0" animBg="1"/>
      <p:bldP spid="263189" grpId="1" animBg="1"/>
      <p:bldP spid="263191" grpId="0" animBg="1"/>
      <p:bldP spid="263192" grpId="0" animBg="1"/>
      <p:bldP spid="263193" grpId="0" animBg="1"/>
      <p:bldP spid="263194" grpId="0" animBg="1"/>
      <p:bldP spid="3" grpId="0" animBg="1"/>
      <p:bldP spid="12" grpId="0" animBg="1"/>
      <p:bldP spid="13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" t="2105" r="10383" b="31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080255" y="1653976"/>
            <a:ext cx="3025021" cy="3473848"/>
          </a:xfrm>
          <a:prstGeom prst="rect">
            <a:avLst/>
          </a:prstGeom>
          <a:solidFill>
            <a:srgbClr val="0070C0"/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344712"/>
            <a:ext cx="3314700" cy="409237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4300" y="49021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72500" y="6096000"/>
            <a:ext cx="4572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0538657"/>
      </p:ext>
    </p:extLst>
  </p:cSld>
  <p:clrMapOvr>
    <a:masterClrMapping/>
  </p:clrMapOvr>
  <p:transition advTm="30495">
    <p:wipe dir="d"/>
    <p:sndAc>
      <p:stSnd>
        <p:snd r:embed="rId6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6.5|4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22FB9C88-B4B5-4D3D-9171-F3F1F8A5B1AC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17"/>
  <p:tag name="ISPRING_SLIDE_ID_2" val="{1E370879-AC60-4AD2-BBD3-254B4B643AED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FA74084E-09EF-4822-BF8D-7672AEAC3C6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97"/>
  <p:tag name="TIMING" val="|9.095|0.001"/>
  <p:tag name="ISPRING_SLIDE_ID_2" val="{714657A9-B2E2-47B4-B906-C8B66ED04137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991"/>
  <p:tag name="TIMING" val="|0.001|11.99|0.5"/>
  <p:tag name="ISPRING_CUSTOM_TIMING_USED" val="1"/>
  <p:tag name="ISPRING_SLIDE_ID_2" val="{6C3C60B7-289A-404C-8D9F-6DF915C621D3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55BD61AB-EC6D-4893-A57D-E4B68FA294A3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01"/>
  <p:tag name="TIMING" val="|0.001|1|1|1|1"/>
  <p:tag name="ISPRING_CUSTOM_TIMING_USED" val="1"/>
  <p:tag name="ISPRING_SLIDE_ID_2" val="{69550BC5-5C6E-4DC0-AFA0-2C50A0387146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8.513"/>
  <p:tag name="TIMING" val="|8.511|0.001"/>
  <p:tag name="ISPRING_SLIDE_ID_2" val="{B0688076-612A-4F1D-AD53-5EC2D4A160B8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7.3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11|1.8|0.9|2.5|7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  <p:tag name="TIMING" val="|1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5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615582300,C:\Documents and Settings\PhongLan\Desktop\Giao an E-Learning Phan biet hinh tron hinh vuong\PHÂN BIỆT HÌNH TRÒN, VUÔNG, TAM GIÁC, CHỮ NHẬT  da sua\Media.ppcx"/>
  <p:tag name="GENSWF_ADVANCE_TIME" val="9.001"/>
  <p:tag name="ISPRING_CUSTOM_TIMING_USED" val="1"/>
  <p:tag name="ISPRING_SLIDE_ID_2" val="{80EA5CB9-858C-4D2E-8677-A8DF3C39E7B9}"/>
  <p:tag name="TIMING" val="|4.4|3.6|4.4|1.9|2|1.7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F6D32728-D4C4-4998-9772-7F690BB711B2}"/>
  <p:tag name="GENSWF_ADVANCE_TIME" val="9.223"/>
  <p:tag name="TIMING" val="|4.4|2.2|10.7|6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7.108"/>
  <p:tag name="ISPRING_SLIDE_ID_2" val="{0ED6E2CB-07B0-4571-8E79-0F8142C25F79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"/>
  <p:tag name="ISPRING_CUSTOM_TIMING_USED" val="1"/>
  <p:tag name="ISPRING_SLIDE_ID_2" val="{0AF26856-1846-4CA7-988F-F82AE5FF039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445</Words>
  <Application>Microsoft Office PowerPoint</Application>
  <PresentationFormat>On-screen Show (4:3)</PresentationFormat>
  <Paragraphs>97</Paragraphs>
  <Slides>22</Slides>
  <Notes>19</Notes>
  <HiddenSlides>0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.VnAvant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18</cp:revision>
  <dcterms:created xsi:type="dcterms:W3CDTF">2021-11-13T12:47:57Z</dcterms:created>
  <dcterms:modified xsi:type="dcterms:W3CDTF">2026-01-15T11:35:54Z</dcterms:modified>
</cp:coreProperties>
</file>