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313" r:id="rId3"/>
    <p:sldId id="262" r:id="rId4"/>
    <p:sldId id="263" r:id="rId5"/>
    <p:sldId id="264" r:id="rId6"/>
    <p:sldId id="265" r:id="rId7"/>
    <p:sldId id="266" r:id="rId8"/>
    <p:sldId id="267" r:id="rId9"/>
    <p:sldId id="297" r:id="rId10"/>
    <p:sldId id="269" r:id="rId11"/>
    <p:sldId id="270" r:id="rId12"/>
    <p:sldId id="271" r:id="rId13"/>
    <p:sldId id="272" r:id="rId14"/>
    <p:sldId id="273" r:id="rId15"/>
    <p:sldId id="278" r:id="rId16"/>
    <p:sldId id="279" r:id="rId17"/>
    <p:sldId id="281" r:id="rId18"/>
    <p:sldId id="303" r:id="rId19"/>
    <p:sldId id="282" r:id="rId20"/>
    <p:sldId id="308" r:id="rId21"/>
    <p:sldId id="277" r:id="rId22"/>
    <p:sldId id="302" r:id="rId23"/>
    <p:sldId id="283" r:id="rId24"/>
    <p:sldId id="299" r:id="rId25"/>
    <p:sldId id="284" r:id="rId26"/>
    <p:sldId id="309" r:id="rId27"/>
    <p:sldId id="285" r:id="rId28"/>
    <p:sldId id="287" r:id="rId29"/>
    <p:sldId id="28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1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6F38-24B3-4ABA-A855-D3551A986058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34BEE-B25D-4362-91E4-6910775EA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18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5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5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16958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9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3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3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1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3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7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7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4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3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0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194B9-53F8-4E56-9B45-4EAC745A1AD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31.jpeg"/><Relationship Id="rId7" Type="http://schemas.openxmlformats.org/officeDocument/2006/relationships/image" Target="../media/image20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32.jpeg"/><Relationship Id="rId10" Type="http://schemas.openxmlformats.org/officeDocument/2006/relationships/image" Target="../media/image34.jpeg"/><Relationship Id="rId4" Type="http://schemas.openxmlformats.org/officeDocument/2006/relationships/image" Target="../media/image19.jpeg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eg"/><Relationship Id="rId5" Type="http://schemas.openxmlformats.org/officeDocument/2006/relationships/image" Target="../media/image36.jpeg"/><Relationship Id="rId10" Type="http://schemas.openxmlformats.org/officeDocument/2006/relationships/image" Target="../media/image37.png"/><Relationship Id="rId4" Type="http://schemas.openxmlformats.org/officeDocument/2006/relationships/image" Target="../media/image35.jpeg"/><Relationship Id="rId9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1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image" Target="../media/image22.jpeg"/><Relationship Id="rId3" Type="http://schemas.openxmlformats.org/officeDocument/2006/relationships/image" Target="../media/image24.gif"/><Relationship Id="rId7" Type="http://schemas.openxmlformats.org/officeDocument/2006/relationships/image" Target="../media/image27.png"/><Relationship Id="rId12" Type="http://schemas.openxmlformats.org/officeDocument/2006/relationships/image" Target="../media/image2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image" Target="../media/image20.jpeg"/><Relationship Id="rId5" Type="http://schemas.openxmlformats.org/officeDocument/2006/relationships/image" Target="../media/image26.png"/><Relationship Id="rId15" Type="http://schemas.openxmlformats.org/officeDocument/2006/relationships/image" Target="../media/image11.gif"/><Relationship Id="rId10" Type="http://schemas.openxmlformats.org/officeDocument/2006/relationships/image" Target="../media/image19.jpeg"/><Relationship Id="rId4" Type="http://schemas.openxmlformats.org/officeDocument/2006/relationships/image" Target="../media/image25.png"/><Relationship Id="rId9" Type="http://schemas.openxmlformats.org/officeDocument/2006/relationships/image" Target="../media/image29.gif"/><Relationship Id="rId1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31.jpeg"/><Relationship Id="rId7" Type="http://schemas.openxmlformats.org/officeDocument/2006/relationships/image" Target="../media/image20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32.jpeg"/><Relationship Id="rId10" Type="http://schemas.openxmlformats.org/officeDocument/2006/relationships/image" Target="../media/image34.jpeg"/><Relationship Id="rId4" Type="http://schemas.openxmlformats.org/officeDocument/2006/relationships/image" Target="../media/image19.jpeg"/><Relationship Id="rId9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HatGapLangTa-TranVietBinh.mp3" TargetMode="Externa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1.gif"/><Relationship Id="rId4" Type="http://schemas.openxmlformats.org/officeDocument/2006/relationships/image" Target="../media/image7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image" Target="../media/image22.jpeg"/><Relationship Id="rId3" Type="http://schemas.openxmlformats.org/officeDocument/2006/relationships/image" Target="../media/image24.gif"/><Relationship Id="rId7" Type="http://schemas.openxmlformats.org/officeDocument/2006/relationships/image" Target="../media/image27.png"/><Relationship Id="rId12" Type="http://schemas.openxmlformats.org/officeDocument/2006/relationships/image" Target="../media/image2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image" Target="../media/image20.jpeg"/><Relationship Id="rId5" Type="http://schemas.openxmlformats.org/officeDocument/2006/relationships/image" Target="../media/image26.png"/><Relationship Id="rId15" Type="http://schemas.openxmlformats.org/officeDocument/2006/relationships/image" Target="../media/image11.gif"/><Relationship Id="rId10" Type="http://schemas.openxmlformats.org/officeDocument/2006/relationships/image" Target="../media/image19.jpeg"/><Relationship Id="rId4" Type="http://schemas.openxmlformats.org/officeDocument/2006/relationships/image" Target="../media/image25.png"/><Relationship Id="rId9" Type="http://schemas.openxmlformats.org/officeDocument/2006/relationships/image" Target="../media/image29.gif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200703240335296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" y="1825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/>
          <p:nvPr/>
        </p:nvSpPr>
        <p:spPr>
          <a:xfrm>
            <a:off x="4552950" y="2686050"/>
            <a:ext cx="1771650" cy="3000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1350" dirty="0">
              <a:latin typeface="Arial" charset="0"/>
            </a:endParaRPr>
          </a:p>
        </p:txBody>
      </p:sp>
      <p:pic>
        <p:nvPicPr>
          <p:cNvPr id="2053" name="CasablancaGuitar-VariousArtists_zq4f.mp3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5622926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83257" y="1823989"/>
            <a:ext cx="6939887" cy="2791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anchor="ctr">
            <a:prstTxWarp prst="textArchUp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LĨNH VỰC PHÁT TRIỂN </a:t>
            </a:r>
            <a:r>
              <a:rPr lang="vi-VN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sz="3600" b="1" dirty="0">
              <a:ln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3657600" y="2903539"/>
            <a:ext cx="579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altLang="vi-VN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VĂN HỌC</a:t>
            </a:r>
            <a:endParaRPr lang="en-US" altLang="vi-VN" sz="1800" b="1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882591" y="3385425"/>
            <a:ext cx="8017208" cy="111798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ĐỀ TÀI: </a:t>
            </a:r>
            <a:r>
              <a:rPr lang="vi-VN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TRUYỆN </a:t>
            </a: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GIỌT NƯỚC TÍ XÍU</a:t>
            </a:r>
          </a:p>
        </p:txBody>
      </p:sp>
      <p:sp>
        <p:nvSpPr>
          <p:cNvPr id="2" name="Rectangle 25">
            <a:extLst>
              <a:ext uri="{FF2B5EF4-FFF2-40B4-BE49-F238E27FC236}">
                <a16:creationId xmlns:a16="http://schemas.microsoft.com/office/drawing/2014/main" id="{85BFEC60-BF31-B629-2ED2-180462177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917" y="3902927"/>
            <a:ext cx="492883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Bùi Thị Kim Thúy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36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6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2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3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4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6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7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0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1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93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0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1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2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3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4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5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10306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0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16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5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1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26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7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8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32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5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53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10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2" grpId="1" animBg="1"/>
      <p:bldP spid="10253" grpId="0" animBg="1"/>
      <p:bldP spid="10253" grpId="1" animBg="1"/>
      <p:bldP spid="10254" grpId="0" animBg="1"/>
      <p:bldP spid="10254" grpId="1" animBg="1"/>
      <p:bldP spid="10256" grpId="0" animBg="1"/>
      <p:bldP spid="10256" grpId="1" animBg="1"/>
      <p:bldP spid="10257" grpId="0" animBg="1"/>
      <p:bldP spid="10257" grpId="1" animBg="1"/>
      <p:bldP spid="10260" grpId="0" animBg="1"/>
      <p:bldP spid="10260" grpId="1" animBg="1"/>
      <p:bldP spid="10261" grpId="0" animBg="1"/>
      <p:bldP spid="10261" grpId="1" animBg="1"/>
      <p:bldP spid="10263" grpId="0" animBg="1"/>
      <p:bldP spid="10263" grpId="1" animBg="1"/>
      <p:bldP spid="10293" grpId="0" animBg="1"/>
      <p:bldP spid="10293" grpId="1" animBg="1"/>
      <p:bldP spid="10293" grpId="2" animBg="1"/>
      <p:bldP spid="10300" grpId="0" animBg="1"/>
      <p:bldP spid="10300" grpId="1" animBg="1"/>
      <p:bldP spid="10300" grpId="2" animBg="1"/>
      <p:bldP spid="10301" grpId="0" animBg="1"/>
      <p:bldP spid="10301" grpId="1" animBg="1"/>
      <p:bldP spid="10301" grpId="2" animBg="1"/>
      <p:bldP spid="10302" grpId="0" animBg="1"/>
      <p:bldP spid="10302" grpId="1" animBg="1"/>
      <p:bldP spid="10302" grpId="2" animBg="1"/>
      <p:bldP spid="10303" grpId="0" animBg="1"/>
      <p:bldP spid="10303" grpId="1" animBg="1"/>
      <p:bldP spid="10303" grpId="2" animBg="1"/>
      <p:bldP spid="10304" grpId="0" animBg="1"/>
      <p:bldP spid="10304" grpId="1" animBg="1"/>
      <p:bldP spid="10304" grpId="2" animBg="1"/>
      <p:bldP spid="10305" grpId="0" animBg="1"/>
      <p:bldP spid="10305" grpId="1" animBg="1"/>
      <p:bldP spid="10305" grpId="2" animBg="1"/>
      <p:bldP spid="10326" grpId="0" animBg="1"/>
      <p:bldP spid="10326" grpId="1" animBg="1"/>
      <p:bldP spid="10326" grpId="2" animBg="1"/>
      <p:bldP spid="10327" grpId="0" animBg="1"/>
      <p:bldP spid="10327" grpId="1" animBg="1"/>
      <p:bldP spid="10327" grpId="2" animBg="1"/>
      <p:bldP spid="10328" grpId="0" animBg="1"/>
      <p:bldP spid="10328" grpId="1" animBg="1"/>
      <p:bldP spid="10328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62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25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3927475" y="2049463"/>
            <a:ext cx="3625850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473483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2895600" y="1295401"/>
            <a:ext cx="64770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kể cho các con nghe câu chuyện gì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chuyện có những nhân vật nào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0882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3238500" y="1676401"/>
            <a:ext cx="5715000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/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/>
              <a:t/>
            </a:r>
            <a:br>
              <a:rPr lang="en-US" sz="2800" dirty="0"/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85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2731008" y="117348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739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2857500" y="1600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14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992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30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20574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109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9EE0B15-6AAE-A5A7-A11E-A2545DDEE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08D808B-CB2E-5C1F-7DEE-C87ED0CAB0DA}"/>
              </a:ext>
            </a:extLst>
          </p:cNvPr>
          <p:cNvGrpSpPr>
            <a:grpSpLocks/>
          </p:cNvGrpSpPr>
          <p:nvPr/>
        </p:nvGrpSpPr>
        <p:grpSpPr bwMode="auto">
          <a:xfrm>
            <a:off x="1247700" y="1724355"/>
            <a:ext cx="2320690" cy="4067175"/>
            <a:chOff x="1898541" y="2096655"/>
            <a:chExt cx="2340950" cy="4451927"/>
          </a:xfrm>
        </p:grpSpPr>
        <p:grpSp>
          <p:nvGrpSpPr>
            <p:cNvPr id="6" name="Group 14">
              <a:extLst>
                <a:ext uri="{FF2B5EF4-FFF2-40B4-BE49-F238E27FC236}">
                  <a16:creationId xmlns:a16="http://schemas.microsoft.com/office/drawing/2014/main" id="{E8FFD889-FA15-4A91-5AF7-C7FA215590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1164" y="2096655"/>
              <a:ext cx="2318327" cy="4451927"/>
              <a:chOff x="1893455" y="2096655"/>
              <a:chExt cx="2318327" cy="4451927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7A119A8-0C18-2706-66A8-D12E2071EA2E}"/>
                  </a:ext>
                </a:extLst>
              </p:cNvPr>
              <p:cNvSpPr/>
              <p:nvPr/>
            </p:nvSpPr>
            <p:spPr>
              <a:xfrm>
                <a:off x="1897342" y="2096655"/>
                <a:ext cx="2310362" cy="914018"/>
              </a:xfrm>
              <a:custGeom>
                <a:avLst/>
                <a:gdLst>
                  <a:gd name="connsiteX0" fmla="*/ 456131 w 2310027"/>
                  <a:gd name="connsiteY0" fmla="*/ 0 h 905165"/>
                  <a:gd name="connsiteX1" fmla="*/ 1853896 w 2310027"/>
                  <a:gd name="connsiteY1" fmla="*/ 0 h 905165"/>
                  <a:gd name="connsiteX2" fmla="*/ 2304826 w 2310027"/>
                  <a:gd name="connsiteY2" fmla="*/ 367518 h 905165"/>
                  <a:gd name="connsiteX3" fmla="*/ 2310027 w 2310027"/>
                  <a:gd name="connsiteY3" fmla="*/ 419115 h 905165"/>
                  <a:gd name="connsiteX4" fmla="*/ 2280877 w 2310027"/>
                  <a:gd name="connsiteY4" fmla="*/ 455184 h 905165"/>
                  <a:gd name="connsiteX5" fmla="*/ 1155013 w 2310027"/>
                  <a:gd name="connsiteY5" fmla="*/ 905165 h 905165"/>
                  <a:gd name="connsiteX6" fmla="*/ 29149 w 2310027"/>
                  <a:gd name="connsiteY6" fmla="*/ 455184 h 905165"/>
                  <a:gd name="connsiteX7" fmla="*/ 0 w 2310027"/>
                  <a:gd name="connsiteY7" fmla="*/ 419116 h 905165"/>
                  <a:gd name="connsiteX8" fmla="*/ 5201 w 2310027"/>
                  <a:gd name="connsiteY8" fmla="*/ 367518 h 905165"/>
                  <a:gd name="connsiteX9" fmla="*/ 456131 w 2310027"/>
                  <a:gd name="connsiteY9" fmla="*/ 0 h 905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0027" h="905165">
                    <a:moveTo>
                      <a:pt x="456131" y="0"/>
                    </a:moveTo>
                    <a:lnTo>
                      <a:pt x="1853896" y="0"/>
                    </a:lnTo>
                    <a:cubicBezTo>
                      <a:pt x="2076326" y="0"/>
                      <a:pt x="2261906" y="157776"/>
                      <a:pt x="2304826" y="367518"/>
                    </a:cubicBezTo>
                    <a:lnTo>
                      <a:pt x="2310027" y="419115"/>
                    </a:lnTo>
                    <a:lnTo>
                      <a:pt x="2280877" y="455184"/>
                    </a:lnTo>
                    <a:cubicBezTo>
                      <a:pt x="2036880" y="726670"/>
                      <a:pt x="1623677" y="905165"/>
                      <a:pt x="1155013" y="905165"/>
                    </a:cubicBezTo>
                    <a:cubicBezTo>
                      <a:pt x="686349" y="905165"/>
                      <a:pt x="273146" y="726670"/>
                      <a:pt x="29149" y="455184"/>
                    </a:cubicBezTo>
                    <a:lnTo>
                      <a:pt x="0" y="419116"/>
                    </a:lnTo>
                    <a:lnTo>
                      <a:pt x="5201" y="367518"/>
                    </a:lnTo>
                    <a:cubicBezTo>
                      <a:pt x="48121" y="157776"/>
                      <a:pt x="233701" y="0"/>
                      <a:pt x="456131" y="0"/>
                    </a:cubicBezTo>
                    <a:close/>
                  </a:path>
                </a:pathLst>
              </a:custGeom>
              <a:solidFill>
                <a:srgbClr val="005C2A"/>
              </a:solidFill>
              <a:ln w="38100"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618F5032-CDA7-E36C-5484-7289FA52524E}"/>
                  </a:ext>
                </a:extLst>
              </p:cNvPr>
              <p:cNvSpPr/>
              <p:nvPr/>
            </p:nvSpPr>
            <p:spPr>
              <a:xfrm>
                <a:off x="1893264" y="2515434"/>
                <a:ext cx="2318518" cy="4033148"/>
              </a:xfrm>
              <a:custGeom>
                <a:avLst/>
                <a:gdLst>
                  <a:gd name="connsiteX0" fmla="*/ 2314177 w 2318327"/>
                  <a:gd name="connsiteY0" fmla="*/ 0 h 3635648"/>
                  <a:gd name="connsiteX1" fmla="*/ 2318327 w 2318327"/>
                  <a:gd name="connsiteY1" fmla="*/ 41166 h 3635648"/>
                  <a:gd name="connsiteX2" fmla="*/ 2318327 w 2318327"/>
                  <a:gd name="connsiteY2" fmla="*/ 3175367 h 3635648"/>
                  <a:gd name="connsiteX3" fmla="*/ 1858046 w 2318327"/>
                  <a:gd name="connsiteY3" fmla="*/ 3635648 h 3635648"/>
                  <a:gd name="connsiteX4" fmla="*/ 460281 w 2318327"/>
                  <a:gd name="connsiteY4" fmla="*/ 3635648 h 3635648"/>
                  <a:gd name="connsiteX5" fmla="*/ 0 w 2318327"/>
                  <a:gd name="connsiteY5" fmla="*/ 3175367 h 3635648"/>
                  <a:gd name="connsiteX6" fmla="*/ 0 w 2318327"/>
                  <a:gd name="connsiteY6" fmla="*/ 41166 h 3635648"/>
                  <a:gd name="connsiteX7" fmla="*/ 4150 w 2318327"/>
                  <a:gd name="connsiteY7" fmla="*/ 1 h 3635648"/>
                  <a:gd name="connsiteX8" fmla="*/ 33299 w 2318327"/>
                  <a:gd name="connsiteY8" fmla="*/ 36069 h 3635648"/>
                  <a:gd name="connsiteX9" fmla="*/ 1159163 w 2318327"/>
                  <a:gd name="connsiteY9" fmla="*/ 486050 h 3635648"/>
                  <a:gd name="connsiteX10" fmla="*/ 2285027 w 2318327"/>
                  <a:gd name="connsiteY10" fmla="*/ 36069 h 3635648"/>
                  <a:gd name="connsiteX11" fmla="*/ 2314177 w 2318327"/>
                  <a:gd name="connsiteY11" fmla="*/ 0 h 363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8327" h="3635648">
                    <a:moveTo>
                      <a:pt x="2314177" y="0"/>
                    </a:moveTo>
                    <a:lnTo>
                      <a:pt x="2318327" y="41166"/>
                    </a:lnTo>
                    <a:lnTo>
                      <a:pt x="2318327" y="3175367"/>
                    </a:lnTo>
                    <a:cubicBezTo>
                      <a:pt x="2318327" y="3429573"/>
                      <a:pt x="2112252" y="3635648"/>
                      <a:pt x="1858046" y="3635648"/>
                    </a:cubicBezTo>
                    <a:lnTo>
                      <a:pt x="460281" y="3635648"/>
                    </a:lnTo>
                    <a:cubicBezTo>
                      <a:pt x="206075" y="3635648"/>
                      <a:pt x="0" y="3429573"/>
                      <a:pt x="0" y="3175367"/>
                    </a:cubicBezTo>
                    <a:lnTo>
                      <a:pt x="0" y="41166"/>
                    </a:lnTo>
                    <a:lnTo>
                      <a:pt x="4150" y="1"/>
                    </a:lnTo>
                    <a:lnTo>
                      <a:pt x="33299" y="36069"/>
                    </a:lnTo>
                    <a:cubicBezTo>
                      <a:pt x="277296" y="307555"/>
                      <a:pt x="690499" y="486050"/>
                      <a:pt x="1159163" y="486050"/>
                    </a:cubicBezTo>
                    <a:cubicBezTo>
                      <a:pt x="1627827" y="486050"/>
                      <a:pt x="2041030" y="307555"/>
                      <a:pt x="2285027" y="36069"/>
                    </a:cubicBezTo>
                    <a:lnTo>
                      <a:pt x="2314177" y="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pic>
          <p:nvPicPr>
            <p:cNvPr id="7" name="Graphic 16" descr="Books on shelf">
              <a:extLst>
                <a:ext uri="{FF2B5EF4-FFF2-40B4-BE49-F238E27FC236}">
                  <a16:creationId xmlns:a16="http://schemas.microsoft.com/office/drawing/2014/main" id="{DF9EBE3D-C90D-29DB-B9C4-90FCBB053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2415" y="2096655"/>
              <a:ext cx="914367" cy="914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17">
              <a:extLst>
                <a:ext uri="{FF2B5EF4-FFF2-40B4-BE49-F238E27FC236}">
                  <a16:creationId xmlns:a16="http://schemas.microsoft.com/office/drawing/2014/main" id="{F1C30B97-C792-467B-37AE-76842FAADC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8541" y="3518900"/>
              <a:ext cx="2318327" cy="336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3C3C3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endParaRPr lang="en-US" altLang="en-US" sz="1400" b="1" dirty="0">
                <a:solidFill>
                  <a:srgbClr val="005C2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5C0681FD-C25A-34B6-4A55-4C13614E1B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2366" y="3029528"/>
              <a:ext cx="1655924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2060"/>
                  </a:solidFill>
                  <a:latin typeface="Shopee Display" pitchFamily="2" charset="0"/>
                </a:rPr>
                <a:t>KIẾN THỨC</a:t>
              </a:r>
            </a:p>
          </p:txBody>
        </p:sp>
      </p:grpSp>
      <p:grpSp>
        <p:nvGrpSpPr>
          <p:cNvPr id="12" name="Group 2">
            <a:extLst>
              <a:ext uri="{FF2B5EF4-FFF2-40B4-BE49-F238E27FC236}">
                <a16:creationId xmlns:a16="http://schemas.microsoft.com/office/drawing/2014/main" id="{72379BFB-4D29-6841-D5A3-570CEB60439E}"/>
              </a:ext>
            </a:extLst>
          </p:cNvPr>
          <p:cNvGrpSpPr>
            <a:grpSpLocks/>
          </p:cNvGrpSpPr>
          <p:nvPr/>
        </p:nvGrpSpPr>
        <p:grpSpPr bwMode="auto">
          <a:xfrm>
            <a:off x="4814650" y="723337"/>
            <a:ext cx="2961772" cy="562015"/>
            <a:chOff x="8128001" y="209550"/>
            <a:chExt cx="3940002" cy="632691"/>
          </a:xfrm>
        </p:grpSpPr>
        <p:sp>
          <p:nvSpPr>
            <p:cNvPr id="13" name="矩形: 圆角 1">
              <a:extLst>
                <a:ext uri="{FF2B5EF4-FFF2-40B4-BE49-F238E27FC236}">
                  <a16:creationId xmlns:a16="http://schemas.microsoft.com/office/drawing/2014/main" id="{4E2E8452-5A9C-A8DF-86B1-AA55C088E82B}"/>
                </a:ext>
              </a:extLst>
            </p:cNvPr>
            <p:cNvSpPr/>
            <p:nvPr/>
          </p:nvSpPr>
          <p:spPr>
            <a:xfrm>
              <a:off x="8128001" y="209550"/>
              <a:ext cx="3940002" cy="622110"/>
            </a:xfrm>
            <a:prstGeom prst="roundRect">
              <a:avLst>
                <a:gd name="adj" fmla="val 49350"/>
              </a:avLst>
            </a:prstGeom>
            <a:solidFill>
              <a:srgbClr val="005C2A"/>
            </a:solidFill>
            <a:ln w="25400" cap="flat" cmpd="sng" algn="ctr">
              <a:solidFill>
                <a:srgbClr val="005C2A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 dirty="0">
                <a:solidFill>
                  <a:prstClr val="white"/>
                </a:solidFill>
                <a:latin typeface="Elsie" panose="02000000000000000000" charset="0"/>
                <a:ea typeface="Elsie" panose="02000000000000000000" charset="0"/>
                <a:sym typeface="Elsie" panose="02000000000000000000" charset="0"/>
              </a:endParaRPr>
            </a:p>
          </p:txBody>
        </p:sp>
        <p:pic>
          <p:nvPicPr>
            <p:cNvPr id="14" name="Graphic 6" descr="Mathematics">
              <a:extLst>
                <a:ext uri="{FF2B5EF4-FFF2-40B4-BE49-F238E27FC236}">
                  <a16:creationId xmlns:a16="http://schemas.microsoft.com/office/drawing/2014/main" id="{2BD1B747-4470-B4D1-3CF3-E5438C953E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0435" y="209550"/>
              <a:ext cx="633026" cy="632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">
              <a:extLst>
                <a:ext uri="{FF2B5EF4-FFF2-40B4-BE49-F238E27FC236}">
                  <a16:creationId xmlns:a16="http://schemas.microsoft.com/office/drawing/2014/main" id="{B83EE779-FA6F-2E1A-4245-0E06975E01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13092" y="261870"/>
              <a:ext cx="2780077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chemeClr val="bg1"/>
                  </a:solidFill>
                  <a:latin typeface="Shopee Display" pitchFamily="2" charset="0"/>
                </a:rPr>
                <a:t>MỤC ĐÍCH YÊU CẦU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FAC881-D6D1-F35B-EB11-B8762AE352A1}"/>
              </a:ext>
            </a:extLst>
          </p:cNvPr>
          <p:cNvGrpSpPr>
            <a:grpSpLocks/>
          </p:cNvGrpSpPr>
          <p:nvPr/>
        </p:nvGrpSpPr>
        <p:grpSpPr bwMode="auto">
          <a:xfrm>
            <a:off x="4929236" y="1724355"/>
            <a:ext cx="2565415" cy="4067175"/>
            <a:chOff x="1898541" y="2096655"/>
            <a:chExt cx="2340950" cy="4451927"/>
          </a:xfrm>
        </p:grpSpPr>
        <p:grpSp>
          <p:nvGrpSpPr>
            <p:cNvPr id="17" name="Group 14">
              <a:extLst>
                <a:ext uri="{FF2B5EF4-FFF2-40B4-BE49-F238E27FC236}">
                  <a16:creationId xmlns:a16="http://schemas.microsoft.com/office/drawing/2014/main" id="{DDD0E37E-12E7-9794-B2C1-59BB7F899B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1164" y="2096655"/>
              <a:ext cx="2318327" cy="4451927"/>
              <a:chOff x="1893455" y="2096655"/>
              <a:chExt cx="2318327" cy="4451927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49A4632-593D-DE79-D054-91C9C4AA0EAB}"/>
                  </a:ext>
                </a:extLst>
              </p:cNvPr>
              <p:cNvSpPr/>
              <p:nvPr/>
            </p:nvSpPr>
            <p:spPr>
              <a:xfrm>
                <a:off x="1897342" y="2096655"/>
                <a:ext cx="2310362" cy="914018"/>
              </a:xfrm>
              <a:custGeom>
                <a:avLst/>
                <a:gdLst>
                  <a:gd name="connsiteX0" fmla="*/ 456131 w 2310027"/>
                  <a:gd name="connsiteY0" fmla="*/ 0 h 905165"/>
                  <a:gd name="connsiteX1" fmla="*/ 1853896 w 2310027"/>
                  <a:gd name="connsiteY1" fmla="*/ 0 h 905165"/>
                  <a:gd name="connsiteX2" fmla="*/ 2304826 w 2310027"/>
                  <a:gd name="connsiteY2" fmla="*/ 367518 h 905165"/>
                  <a:gd name="connsiteX3" fmla="*/ 2310027 w 2310027"/>
                  <a:gd name="connsiteY3" fmla="*/ 419115 h 905165"/>
                  <a:gd name="connsiteX4" fmla="*/ 2280877 w 2310027"/>
                  <a:gd name="connsiteY4" fmla="*/ 455184 h 905165"/>
                  <a:gd name="connsiteX5" fmla="*/ 1155013 w 2310027"/>
                  <a:gd name="connsiteY5" fmla="*/ 905165 h 905165"/>
                  <a:gd name="connsiteX6" fmla="*/ 29149 w 2310027"/>
                  <a:gd name="connsiteY6" fmla="*/ 455184 h 905165"/>
                  <a:gd name="connsiteX7" fmla="*/ 0 w 2310027"/>
                  <a:gd name="connsiteY7" fmla="*/ 419116 h 905165"/>
                  <a:gd name="connsiteX8" fmla="*/ 5201 w 2310027"/>
                  <a:gd name="connsiteY8" fmla="*/ 367518 h 905165"/>
                  <a:gd name="connsiteX9" fmla="*/ 456131 w 2310027"/>
                  <a:gd name="connsiteY9" fmla="*/ 0 h 905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0027" h="905165">
                    <a:moveTo>
                      <a:pt x="456131" y="0"/>
                    </a:moveTo>
                    <a:lnTo>
                      <a:pt x="1853896" y="0"/>
                    </a:lnTo>
                    <a:cubicBezTo>
                      <a:pt x="2076326" y="0"/>
                      <a:pt x="2261906" y="157776"/>
                      <a:pt x="2304826" y="367518"/>
                    </a:cubicBezTo>
                    <a:lnTo>
                      <a:pt x="2310027" y="419115"/>
                    </a:lnTo>
                    <a:lnTo>
                      <a:pt x="2280877" y="455184"/>
                    </a:lnTo>
                    <a:cubicBezTo>
                      <a:pt x="2036880" y="726670"/>
                      <a:pt x="1623677" y="905165"/>
                      <a:pt x="1155013" y="905165"/>
                    </a:cubicBezTo>
                    <a:cubicBezTo>
                      <a:pt x="686349" y="905165"/>
                      <a:pt x="273146" y="726670"/>
                      <a:pt x="29149" y="455184"/>
                    </a:cubicBezTo>
                    <a:lnTo>
                      <a:pt x="0" y="419116"/>
                    </a:lnTo>
                    <a:lnTo>
                      <a:pt x="5201" y="367518"/>
                    </a:lnTo>
                    <a:cubicBezTo>
                      <a:pt x="48121" y="157776"/>
                      <a:pt x="233701" y="0"/>
                      <a:pt x="456131" y="0"/>
                    </a:cubicBezTo>
                    <a:close/>
                  </a:path>
                </a:pathLst>
              </a:custGeom>
              <a:solidFill>
                <a:srgbClr val="005C2A"/>
              </a:solidFill>
              <a:ln w="38100"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A31C2956-66A1-9C7E-CC41-A559F73C97B3}"/>
                  </a:ext>
                </a:extLst>
              </p:cNvPr>
              <p:cNvSpPr/>
              <p:nvPr/>
            </p:nvSpPr>
            <p:spPr>
              <a:xfrm>
                <a:off x="1893264" y="2515434"/>
                <a:ext cx="2318518" cy="4033148"/>
              </a:xfrm>
              <a:custGeom>
                <a:avLst/>
                <a:gdLst>
                  <a:gd name="connsiteX0" fmla="*/ 2314177 w 2318327"/>
                  <a:gd name="connsiteY0" fmla="*/ 0 h 3635648"/>
                  <a:gd name="connsiteX1" fmla="*/ 2318327 w 2318327"/>
                  <a:gd name="connsiteY1" fmla="*/ 41166 h 3635648"/>
                  <a:gd name="connsiteX2" fmla="*/ 2318327 w 2318327"/>
                  <a:gd name="connsiteY2" fmla="*/ 3175367 h 3635648"/>
                  <a:gd name="connsiteX3" fmla="*/ 1858046 w 2318327"/>
                  <a:gd name="connsiteY3" fmla="*/ 3635648 h 3635648"/>
                  <a:gd name="connsiteX4" fmla="*/ 460281 w 2318327"/>
                  <a:gd name="connsiteY4" fmla="*/ 3635648 h 3635648"/>
                  <a:gd name="connsiteX5" fmla="*/ 0 w 2318327"/>
                  <a:gd name="connsiteY5" fmla="*/ 3175367 h 3635648"/>
                  <a:gd name="connsiteX6" fmla="*/ 0 w 2318327"/>
                  <a:gd name="connsiteY6" fmla="*/ 41166 h 3635648"/>
                  <a:gd name="connsiteX7" fmla="*/ 4150 w 2318327"/>
                  <a:gd name="connsiteY7" fmla="*/ 1 h 3635648"/>
                  <a:gd name="connsiteX8" fmla="*/ 33299 w 2318327"/>
                  <a:gd name="connsiteY8" fmla="*/ 36069 h 3635648"/>
                  <a:gd name="connsiteX9" fmla="*/ 1159163 w 2318327"/>
                  <a:gd name="connsiteY9" fmla="*/ 486050 h 3635648"/>
                  <a:gd name="connsiteX10" fmla="*/ 2285027 w 2318327"/>
                  <a:gd name="connsiteY10" fmla="*/ 36069 h 3635648"/>
                  <a:gd name="connsiteX11" fmla="*/ 2314177 w 2318327"/>
                  <a:gd name="connsiteY11" fmla="*/ 0 h 363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8327" h="3635648">
                    <a:moveTo>
                      <a:pt x="2314177" y="0"/>
                    </a:moveTo>
                    <a:lnTo>
                      <a:pt x="2318327" y="41166"/>
                    </a:lnTo>
                    <a:lnTo>
                      <a:pt x="2318327" y="3175367"/>
                    </a:lnTo>
                    <a:cubicBezTo>
                      <a:pt x="2318327" y="3429573"/>
                      <a:pt x="2112252" y="3635648"/>
                      <a:pt x="1858046" y="3635648"/>
                    </a:cubicBezTo>
                    <a:lnTo>
                      <a:pt x="460281" y="3635648"/>
                    </a:lnTo>
                    <a:cubicBezTo>
                      <a:pt x="206075" y="3635648"/>
                      <a:pt x="0" y="3429573"/>
                      <a:pt x="0" y="3175367"/>
                    </a:cubicBezTo>
                    <a:lnTo>
                      <a:pt x="0" y="41166"/>
                    </a:lnTo>
                    <a:lnTo>
                      <a:pt x="4150" y="1"/>
                    </a:lnTo>
                    <a:lnTo>
                      <a:pt x="33299" y="36069"/>
                    </a:lnTo>
                    <a:cubicBezTo>
                      <a:pt x="277296" y="307555"/>
                      <a:pt x="690499" y="486050"/>
                      <a:pt x="1159163" y="486050"/>
                    </a:cubicBezTo>
                    <a:cubicBezTo>
                      <a:pt x="1627827" y="486050"/>
                      <a:pt x="2041030" y="307555"/>
                      <a:pt x="2285027" y="36069"/>
                    </a:cubicBezTo>
                    <a:lnTo>
                      <a:pt x="2314177" y="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pic>
          <p:nvPicPr>
            <p:cNvPr id="18" name="Graphic 16" descr="Books on shelf">
              <a:extLst>
                <a:ext uri="{FF2B5EF4-FFF2-40B4-BE49-F238E27FC236}">
                  <a16:creationId xmlns:a16="http://schemas.microsoft.com/office/drawing/2014/main" id="{F35E2B20-6A17-81A3-47B6-4FF25240C6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2415" y="2096655"/>
              <a:ext cx="914367" cy="914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7">
              <a:extLst>
                <a:ext uri="{FF2B5EF4-FFF2-40B4-BE49-F238E27FC236}">
                  <a16:creationId xmlns:a16="http://schemas.microsoft.com/office/drawing/2014/main" id="{871714C5-8BAE-EAD0-ABA0-1E69A2E2F0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8541" y="3518900"/>
              <a:ext cx="2318327" cy="336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3C3C3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endParaRPr lang="en-US" altLang="en-US" sz="1400" b="1" dirty="0">
                <a:solidFill>
                  <a:srgbClr val="005C2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8">
              <a:extLst>
                <a:ext uri="{FF2B5EF4-FFF2-40B4-BE49-F238E27FC236}">
                  <a16:creationId xmlns:a16="http://schemas.microsoft.com/office/drawing/2014/main" id="{84591EE8-C806-CECC-8E78-C570885057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1685" y="3029528"/>
              <a:ext cx="237287" cy="404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 b="1" dirty="0">
                <a:solidFill>
                  <a:srgbClr val="002060"/>
                </a:solidFill>
                <a:latin typeface="Shopee Display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829CBF2-1740-5BF8-2AB8-FB9A55CBF9A0}"/>
              </a:ext>
            </a:extLst>
          </p:cNvPr>
          <p:cNvGrpSpPr>
            <a:grpSpLocks/>
          </p:cNvGrpSpPr>
          <p:nvPr/>
        </p:nvGrpSpPr>
        <p:grpSpPr bwMode="auto">
          <a:xfrm>
            <a:off x="8256084" y="1951038"/>
            <a:ext cx="1822450" cy="4067175"/>
            <a:chOff x="1898541" y="2096655"/>
            <a:chExt cx="2340950" cy="4451927"/>
          </a:xfrm>
        </p:grpSpPr>
        <p:grpSp>
          <p:nvGrpSpPr>
            <p:cNvPr id="24" name="Group 14">
              <a:extLst>
                <a:ext uri="{FF2B5EF4-FFF2-40B4-BE49-F238E27FC236}">
                  <a16:creationId xmlns:a16="http://schemas.microsoft.com/office/drawing/2014/main" id="{49B8030B-C546-E67F-E1C9-279D46A003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1164" y="2096655"/>
              <a:ext cx="2318327" cy="4451927"/>
              <a:chOff x="1893455" y="2096655"/>
              <a:chExt cx="2318327" cy="4451927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69E18335-7640-4FF9-D545-9A45310263A1}"/>
                  </a:ext>
                </a:extLst>
              </p:cNvPr>
              <p:cNvSpPr/>
              <p:nvPr/>
            </p:nvSpPr>
            <p:spPr>
              <a:xfrm>
                <a:off x="1897342" y="2096655"/>
                <a:ext cx="2310362" cy="914018"/>
              </a:xfrm>
              <a:custGeom>
                <a:avLst/>
                <a:gdLst>
                  <a:gd name="connsiteX0" fmla="*/ 456131 w 2310027"/>
                  <a:gd name="connsiteY0" fmla="*/ 0 h 905165"/>
                  <a:gd name="connsiteX1" fmla="*/ 1853896 w 2310027"/>
                  <a:gd name="connsiteY1" fmla="*/ 0 h 905165"/>
                  <a:gd name="connsiteX2" fmla="*/ 2304826 w 2310027"/>
                  <a:gd name="connsiteY2" fmla="*/ 367518 h 905165"/>
                  <a:gd name="connsiteX3" fmla="*/ 2310027 w 2310027"/>
                  <a:gd name="connsiteY3" fmla="*/ 419115 h 905165"/>
                  <a:gd name="connsiteX4" fmla="*/ 2280877 w 2310027"/>
                  <a:gd name="connsiteY4" fmla="*/ 455184 h 905165"/>
                  <a:gd name="connsiteX5" fmla="*/ 1155013 w 2310027"/>
                  <a:gd name="connsiteY5" fmla="*/ 905165 h 905165"/>
                  <a:gd name="connsiteX6" fmla="*/ 29149 w 2310027"/>
                  <a:gd name="connsiteY6" fmla="*/ 455184 h 905165"/>
                  <a:gd name="connsiteX7" fmla="*/ 0 w 2310027"/>
                  <a:gd name="connsiteY7" fmla="*/ 419116 h 905165"/>
                  <a:gd name="connsiteX8" fmla="*/ 5201 w 2310027"/>
                  <a:gd name="connsiteY8" fmla="*/ 367518 h 905165"/>
                  <a:gd name="connsiteX9" fmla="*/ 456131 w 2310027"/>
                  <a:gd name="connsiteY9" fmla="*/ 0 h 905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0027" h="905165">
                    <a:moveTo>
                      <a:pt x="456131" y="0"/>
                    </a:moveTo>
                    <a:lnTo>
                      <a:pt x="1853896" y="0"/>
                    </a:lnTo>
                    <a:cubicBezTo>
                      <a:pt x="2076326" y="0"/>
                      <a:pt x="2261906" y="157776"/>
                      <a:pt x="2304826" y="367518"/>
                    </a:cubicBezTo>
                    <a:lnTo>
                      <a:pt x="2310027" y="419115"/>
                    </a:lnTo>
                    <a:lnTo>
                      <a:pt x="2280877" y="455184"/>
                    </a:lnTo>
                    <a:cubicBezTo>
                      <a:pt x="2036880" y="726670"/>
                      <a:pt x="1623677" y="905165"/>
                      <a:pt x="1155013" y="905165"/>
                    </a:cubicBezTo>
                    <a:cubicBezTo>
                      <a:pt x="686349" y="905165"/>
                      <a:pt x="273146" y="726670"/>
                      <a:pt x="29149" y="455184"/>
                    </a:cubicBezTo>
                    <a:lnTo>
                      <a:pt x="0" y="419116"/>
                    </a:lnTo>
                    <a:lnTo>
                      <a:pt x="5201" y="367518"/>
                    </a:lnTo>
                    <a:cubicBezTo>
                      <a:pt x="48121" y="157776"/>
                      <a:pt x="233701" y="0"/>
                      <a:pt x="456131" y="0"/>
                    </a:cubicBezTo>
                    <a:close/>
                  </a:path>
                </a:pathLst>
              </a:custGeom>
              <a:solidFill>
                <a:srgbClr val="005C2A"/>
              </a:solidFill>
              <a:ln w="38100"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C529F7D-1EB6-DF12-D13A-D31942E794EC}"/>
                  </a:ext>
                </a:extLst>
              </p:cNvPr>
              <p:cNvSpPr/>
              <p:nvPr/>
            </p:nvSpPr>
            <p:spPr>
              <a:xfrm>
                <a:off x="1893264" y="2515434"/>
                <a:ext cx="2318518" cy="4033148"/>
              </a:xfrm>
              <a:custGeom>
                <a:avLst/>
                <a:gdLst>
                  <a:gd name="connsiteX0" fmla="*/ 2314177 w 2318327"/>
                  <a:gd name="connsiteY0" fmla="*/ 0 h 3635648"/>
                  <a:gd name="connsiteX1" fmla="*/ 2318327 w 2318327"/>
                  <a:gd name="connsiteY1" fmla="*/ 41166 h 3635648"/>
                  <a:gd name="connsiteX2" fmla="*/ 2318327 w 2318327"/>
                  <a:gd name="connsiteY2" fmla="*/ 3175367 h 3635648"/>
                  <a:gd name="connsiteX3" fmla="*/ 1858046 w 2318327"/>
                  <a:gd name="connsiteY3" fmla="*/ 3635648 h 3635648"/>
                  <a:gd name="connsiteX4" fmla="*/ 460281 w 2318327"/>
                  <a:gd name="connsiteY4" fmla="*/ 3635648 h 3635648"/>
                  <a:gd name="connsiteX5" fmla="*/ 0 w 2318327"/>
                  <a:gd name="connsiteY5" fmla="*/ 3175367 h 3635648"/>
                  <a:gd name="connsiteX6" fmla="*/ 0 w 2318327"/>
                  <a:gd name="connsiteY6" fmla="*/ 41166 h 3635648"/>
                  <a:gd name="connsiteX7" fmla="*/ 4150 w 2318327"/>
                  <a:gd name="connsiteY7" fmla="*/ 1 h 3635648"/>
                  <a:gd name="connsiteX8" fmla="*/ 33299 w 2318327"/>
                  <a:gd name="connsiteY8" fmla="*/ 36069 h 3635648"/>
                  <a:gd name="connsiteX9" fmla="*/ 1159163 w 2318327"/>
                  <a:gd name="connsiteY9" fmla="*/ 486050 h 3635648"/>
                  <a:gd name="connsiteX10" fmla="*/ 2285027 w 2318327"/>
                  <a:gd name="connsiteY10" fmla="*/ 36069 h 3635648"/>
                  <a:gd name="connsiteX11" fmla="*/ 2314177 w 2318327"/>
                  <a:gd name="connsiteY11" fmla="*/ 0 h 363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8327" h="3635648">
                    <a:moveTo>
                      <a:pt x="2314177" y="0"/>
                    </a:moveTo>
                    <a:lnTo>
                      <a:pt x="2318327" y="41166"/>
                    </a:lnTo>
                    <a:lnTo>
                      <a:pt x="2318327" y="3175367"/>
                    </a:lnTo>
                    <a:cubicBezTo>
                      <a:pt x="2318327" y="3429573"/>
                      <a:pt x="2112252" y="3635648"/>
                      <a:pt x="1858046" y="3635648"/>
                    </a:cubicBezTo>
                    <a:lnTo>
                      <a:pt x="460281" y="3635648"/>
                    </a:lnTo>
                    <a:cubicBezTo>
                      <a:pt x="206075" y="3635648"/>
                      <a:pt x="0" y="3429573"/>
                      <a:pt x="0" y="3175367"/>
                    </a:cubicBezTo>
                    <a:lnTo>
                      <a:pt x="0" y="41166"/>
                    </a:lnTo>
                    <a:lnTo>
                      <a:pt x="4150" y="1"/>
                    </a:lnTo>
                    <a:lnTo>
                      <a:pt x="33299" y="36069"/>
                    </a:lnTo>
                    <a:cubicBezTo>
                      <a:pt x="277296" y="307555"/>
                      <a:pt x="690499" y="486050"/>
                      <a:pt x="1159163" y="486050"/>
                    </a:cubicBezTo>
                    <a:cubicBezTo>
                      <a:pt x="1627827" y="486050"/>
                      <a:pt x="2041030" y="307555"/>
                      <a:pt x="2285027" y="36069"/>
                    </a:cubicBezTo>
                    <a:lnTo>
                      <a:pt x="2314177" y="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pic>
          <p:nvPicPr>
            <p:cNvPr id="25" name="Graphic 16" descr="Books on shelf">
              <a:extLst>
                <a:ext uri="{FF2B5EF4-FFF2-40B4-BE49-F238E27FC236}">
                  <a16:creationId xmlns:a16="http://schemas.microsoft.com/office/drawing/2014/main" id="{1511A92A-502F-8725-3201-DC8EFD1E32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2415" y="2096655"/>
              <a:ext cx="914367" cy="914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17">
              <a:extLst>
                <a:ext uri="{FF2B5EF4-FFF2-40B4-BE49-F238E27FC236}">
                  <a16:creationId xmlns:a16="http://schemas.microsoft.com/office/drawing/2014/main" id="{68B75AB5-1911-B6DE-4496-15C0DBAAC6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8541" y="3518900"/>
              <a:ext cx="2318327" cy="336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400" b="1" dirty="0">
                <a:solidFill>
                  <a:srgbClr val="005C2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18">
              <a:extLst>
                <a:ext uri="{FF2B5EF4-FFF2-40B4-BE49-F238E27FC236}">
                  <a16:creationId xmlns:a16="http://schemas.microsoft.com/office/drawing/2014/main" id="{6A8AC9B7-F46C-4E69-6958-13B6A11E3D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1684" y="3029528"/>
              <a:ext cx="237288" cy="404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 b="1" dirty="0">
                <a:solidFill>
                  <a:srgbClr val="002060"/>
                </a:solidFill>
                <a:latin typeface="Shopee Display" pitchFamily="2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38DA0ED-F9E8-21E9-056E-C52FE29E229A}"/>
              </a:ext>
            </a:extLst>
          </p:cNvPr>
          <p:cNvSpPr txBox="1"/>
          <p:nvPr/>
        </p:nvSpPr>
        <p:spPr>
          <a:xfrm>
            <a:off x="1598462" y="2941966"/>
            <a:ext cx="164159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vi-VN" sz="1400" i="0" dirty="0">
                <a:solidFill>
                  <a:srgbClr val="333333"/>
                </a:solidFill>
                <a:effectLst/>
                <a:latin typeface="Time New Roman"/>
              </a:rPr>
              <a:t>- Trẻ nhớ tên bài thơ và tên tác giả của bài thơ “Mưa ”.</a:t>
            </a:r>
          </a:p>
          <a:p>
            <a:pPr algn="l">
              <a:buNone/>
            </a:pPr>
            <a:r>
              <a:rPr lang="vi-VN" sz="1400" i="0" dirty="0">
                <a:solidFill>
                  <a:srgbClr val="333333"/>
                </a:solidFill>
                <a:effectLst/>
                <a:latin typeface="Time New Roman"/>
              </a:rPr>
              <a:t>-Trẻ hiểu được nội dung bài thơ : Mưa ơi đừng rơi nữa. Mẹ vẵn chưa về đâu...</a:t>
            </a:r>
          </a:p>
          <a:p>
            <a:pPr algn="l"/>
            <a:r>
              <a:rPr lang="vi-VN" sz="1400" i="0" dirty="0">
                <a:solidFill>
                  <a:srgbClr val="333333"/>
                </a:solidFill>
                <a:effectLst/>
                <a:latin typeface="Time New Roman"/>
              </a:rPr>
              <a:t>-Trẻ cảm nhận được âm điệu vui tươi của bài </a:t>
            </a:r>
            <a:r>
              <a:rPr lang="vi-VN" sz="1400" b="1" i="0" dirty="0">
                <a:solidFill>
                  <a:srgbClr val="333333"/>
                </a:solidFill>
                <a:effectLst/>
                <a:latin typeface="Time New Roman"/>
              </a:rPr>
              <a:t>thơ.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102C71-0AA3-42C7-100D-709F53B91E9E}"/>
              </a:ext>
            </a:extLst>
          </p:cNvPr>
          <p:cNvSpPr txBox="1"/>
          <p:nvPr/>
        </p:nvSpPr>
        <p:spPr>
          <a:xfrm>
            <a:off x="5207620" y="2786063"/>
            <a:ext cx="2040673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b="1" i="0" dirty="0">
                <a:solidFill>
                  <a:srgbClr val="333333"/>
                </a:solidFill>
                <a:effectLst/>
                <a:latin typeface="Time New Roman"/>
              </a:rPr>
              <a:t>      </a:t>
            </a:r>
            <a:r>
              <a:rPr lang="vi-VN" b="1" i="0" dirty="0">
                <a:solidFill>
                  <a:srgbClr val="333333"/>
                </a:solidFill>
                <a:effectLst/>
                <a:latin typeface="Time New Roman"/>
              </a:rPr>
              <a:t> 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Time New Roman"/>
              </a:rPr>
              <a:t>KĨ NĂNG</a:t>
            </a:r>
            <a:endParaRPr lang="vi-VN" sz="2400" b="0" i="0" dirty="0">
              <a:solidFill>
                <a:srgbClr val="333333"/>
              </a:solidFill>
              <a:effectLst/>
              <a:latin typeface="Time New Roman"/>
            </a:endParaRPr>
          </a:p>
          <a:p>
            <a:pPr algn="l">
              <a:buNone/>
            </a:pPr>
            <a:r>
              <a:rPr lang="vi-VN" b="0" i="0" dirty="0">
                <a:solidFill>
                  <a:srgbClr val="333333"/>
                </a:solidFill>
                <a:effectLst/>
                <a:latin typeface="Time New Roman"/>
              </a:rPr>
              <a:t>- Trẻ có khả năng ghi nhớ được bài thơ, đọc rõ lời thơ, biết nhấn giọng, ngắt nghỉ theo nhịp bài thơ.</a:t>
            </a:r>
          </a:p>
          <a:p>
            <a:pPr algn="l"/>
            <a:r>
              <a:rPr lang="vi-VN" b="0" i="0" dirty="0">
                <a:solidFill>
                  <a:srgbClr val="333333"/>
                </a:solidFill>
                <a:effectLst/>
                <a:latin typeface="Time New Roman"/>
              </a:rPr>
              <a:t>- Trẻ trả lời được các câu hỏi của cô rõ ràng mạch lạc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951259-5471-370F-C5C1-5857F15FBF4E}"/>
              </a:ext>
            </a:extLst>
          </p:cNvPr>
          <p:cNvSpPr txBox="1"/>
          <p:nvPr/>
        </p:nvSpPr>
        <p:spPr>
          <a:xfrm>
            <a:off x="8273548" y="2982166"/>
            <a:ext cx="16844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b="1" i="0" dirty="0">
                <a:solidFill>
                  <a:srgbClr val="333333"/>
                </a:solidFill>
                <a:effectLst/>
                <a:latin typeface="Time New Roman"/>
              </a:rPr>
              <a:t>      THÁI ĐỘ</a:t>
            </a:r>
            <a:endParaRPr lang="en-US" b="0" i="0" dirty="0">
              <a:solidFill>
                <a:srgbClr val="333333"/>
              </a:solidFill>
              <a:effectLst/>
              <a:latin typeface="Time New Roman"/>
            </a:endParaRPr>
          </a:p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Time New Roman"/>
              </a:rPr>
              <a:t>-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 New Roman"/>
              </a:rPr>
              <a:t>Trẻ</a:t>
            </a:r>
            <a:r>
              <a:rPr lang="en-US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 New Roman"/>
              </a:rPr>
              <a:t>hào</a:t>
            </a:r>
            <a:r>
              <a:rPr lang="en-US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 New Roman"/>
              </a:rPr>
              <a:t>hứng</a:t>
            </a:r>
            <a:r>
              <a:rPr lang="en-US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 New Roman"/>
              </a:rPr>
              <a:t>tham</a:t>
            </a:r>
            <a:r>
              <a:rPr lang="en-US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 New Roman"/>
              </a:rPr>
              <a:t>gia</a:t>
            </a:r>
            <a:r>
              <a:rPr lang="en-US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 New Roman"/>
              </a:rPr>
              <a:t>các</a:t>
            </a:r>
            <a:r>
              <a:rPr lang="en-US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 New Roman"/>
              </a:rPr>
              <a:t>hoạt</a:t>
            </a:r>
            <a:r>
              <a:rPr lang="en-US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 New Roman"/>
              </a:rPr>
              <a:t>động</a:t>
            </a:r>
            <a:r>
              <a:rPr lang="en-US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 New Roman"/>
              </a:rPr>
              <a:t>cùng</a:t>
            </a:r>
            <a:r>
              <a:rPr lang="en-US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 New Roman"/>
              </a:rPr>
              <a:t>cô</a:t>
            </a:r>
            <a:r>
              <a:rPr lang="en-US" b="0" i="0" dirty="0">
                <a:solidFill>
                  <a:srgbClr val="333333"/>
                </a:solidFill>
                <a:effectLst/>
                <a:latin typeface="Time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319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271016" y="5366462"/>
            <a:ext cx="6577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7563171" y="3048236"/>
            <a:ext cx="3505200" cy="1635125"/>
            <a:chOff x="0" y="480"/>
            <a:chExt cx="2208" cy="1030"/>
          </a:xfrm>
        </p:grpSpPr>
        <p:sp>
          <p:nvSpPr>
            <p:cNvPr id="36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10668000" y="2792649"/>
            <a:ext cx="3505200" cy="1635125"/>
            <a:chOff x="0" y="480"/>
            <a:chExt cx="2208" cy="1030"/>
          </a:xfrm>
        </p:grpSpPr>
        <p:sp>
          <p:nvSpPr>
            <p:cNvPr id="46" name="Cloud 45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9537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2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00"/>
                            </p:stCondLst>
                            <p:childTnLst>
                              <p:par>
                                <p:cTn id="1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C -2.5E-6 -0.04676 -0.11367 -0.08264 -0.25208 -0.08264 C -0.39479 -0.08264 -0.50833 -0.04676 -0.50833 2.59259E-6 C -0.50833 0.04676 -0.622 0.08264 -0.76471 0.08264 C -0.90325 0.08264 -1.01666 0.04676 -1.01666 2.59259E-6 " pathEditMode="relative" rAng="0" ptsTypes="AAAAA">
                                      <p:cBhvr>
                                        <p:cTn id="19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600"/>
                            </p:stCondLst>
                            <p:childTnLst>
                              <p:par>
                                <p:cTn id="2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C 0 -0.04676 -0.11367 -0.08264 -0.25208 -0.08264 C -0.39479 -0.08264 -0.50833 -0.04676 -0.50833 1.11111E-6 C -0.50833 0.04676 -0.62201 0.08264 -0.76471 0.08264 C -0.90326 0.08264 -1.01667 0.04676 -1.01667 1.11111E-6 " pathEditMode="relative" rAng="0" ptsTypes="AAAAA">
                                      <p:cBhvr>
                                        <p:cTn id="22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2967228" y="2358239"/>
            <a:ext cx="647700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360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5551558" y="260387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8656387" y="4800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26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23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21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4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32" name="Cloud 31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Cloud 32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4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2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3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23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14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124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783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1"/>
            <a:ext cx="64770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633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95304" y="1809930"/>
            <a:ext cx="6946132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>
              <a:defRPr/>
            </a:pP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cho xem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  <a:p>
            <a:pPr algn="ctr">
              <a:defRPr/>
            </a:pP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endParaRPr lang="en-US" sz="54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91921" y="304801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5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365126"/>
            <a:ext cx="7886700" cy="1325563"/>
          </a:xfrm>
        </p:spPr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40963" name="Picture 2" descr="F:\Tranh ảnh dạy học\Hinh nen dep\SLGG_2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4152900" y="1905000"/>
            <a:ext cx="542925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Kết thúc</a:t>
            </a:r>
          </a:p>
        </p:txBody>
      </p:sp>
      <p:pic>
        <p:nvPicPr>
          <p:cNvPr id="7" name="HatGapLangTa-TranVietB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766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92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9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011[1]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2133600"/>
            <a:ext cx="397657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599"/>
            <a:ext cx="2791968" cy="232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2889504" y="1059074"/>
            <a:ext cx="7095744" cy="221752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r>
              <a:rPr lang="vi-VN" sz="2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 nước tý xíu</a:t>
            </a:r>
            <a:endParaRPr lang="en-US" sz="28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86093"/>
      </p:ext>
    </p:extLst>
  </p:cSld>
  <p:clrMapOvr>
    <a:masterClrMapping/>
  </p:clrMapOvr>
  <p:transition advClick="0" advTm="500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4.44444E-6 C 0.0082 -0.00371 0.00221 0.00092 0.00625 -0.00857 C 0.0082 -0.01297 0.01263 -0.02107 0.01263 -0.02084 C 0.01497 -0.03033 0.0224 -0.03681 0.02852 -0.04237 C 0.03281 -0.04098 0.0375 -0.04098 0.04128 -0.0382 C 0.05534 -0.02801 0.0444 -0.03033 0.05247 -0.02107 C 0.05977 -0.0125 0.06445 -0.01227 0.07292 -0.00857 C 0.08386 -0.01042 0.08919 -0.00926 0.09688 -0.01899 C 0.10638 -0.0169 0.10833 -0.01783 0.11107 -0.00625 C 0.11094 -0.00278 0.10951 0.03819 0.10156 0.04027 C 0.09896 0.04097 0.09622 0.04166 0.09362 0.04236 C 0.09154 0.04375 0.08919 0.0449 0.08737 0.04652 C 0.08607 0.04768 0.08542 0.05 0.08399 0.05069 C 0.07852 0.053 0.06667 0.05509 0.06667 0.05532 C 0.05378 0.05393 0.04727 0.05463 0.03646 0.05069 C 0.0332 0.04953 0.02695 0.04652 0.02695 0.04675 C 0.01419 0.03541 0.02122 0.03888 0.00625 0.03588 C -0.00013 0.0331 -0.00612 0.02963 -0.01263 0.02754 C -0.01758 0.02824 -0.02253 0.02754 -0.02708 0.02963 C -0.02917 0.03055 -0.03008 0.03425 -0.03177 0.03588 C -0.0332 0.03703 -0.03489 0.0375 -0.03646 0.03819 C -0.04388 0.04745 -0.04753 0.05069 -0.05716 0.05069 " pathEditMode="relative" rAng="0" ptsTypes="AAAAAAAAAAAAAA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7.40741E-7 C 0.00821 -0.0037 0.00222 0.00093 0.00625 -0.00856 C 0.00821 -0.01296 0.01263 -0.02106 0.01263 -0.02083 C 0.01498 -0.03032 0.0224 -0.0368 0.02852 -0.04236 C 0.03282 -0.04097 0.0375 -0.04097 0.04128 -0.03819 C 0.05534 -0.02801 0.0444 -0.03032 0.05248 -0.02106 C 0.05977 -0.0125 0.06446 -0.01227 0.07292 -0.00856 C 0.08386 -0.01042 0.0892 -0.00926 0.09688 -0.01898 C 0.10638 -0.0169 0.10834 -0.01782 0.11107 -0.00625 C 0.11094 -0.00278 0.10951 0.0382 0.10157 0.04028 C 0.09896 0.04097 0.09623 0.04167 0.09362 0.04236 C 0.09154 0.04375 0.0892 0.04491 0.08737 0.04653 C 0.08607 0.04769 0.08542 0.05 0.08399 0.0507 C 0.07852 0.05301 0.06667 0.05509 0.06667 0.05532 C 0.05378 0.05394 0.04727 0.05463 0.03646 0.0507 C 0.03321 0.04954 0.02696 0.04653 0.02696 0.04676 C 0.0142 0.03542 0.02123 0.03889 0.00625 0.03588 C -0.00013 0.0331 -0.00612 0.02963 -0.01263 0.02755 C -0.01757 0.02824 -0.02252 0.02755 -0.02708 0.02963 C -0.02916 0.03056 -0.03007 0.03426 -0.03177 0.03588 C -0.0332 0.03704 -0.03489 0.0375 -0.03646 0.0382 C -0.04388 0.04745 -0.04752 0.0507 -0.05716 0.0507 " pathEditMode="relative" rAng="0" ptsTypes="AAAAAAAAAAAAAAAAAAAAAA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1" t="29184" r="21123" b="30707"/>
          <a:stretch>
            <a:fillRect/>
          </a:stretch>
        </p:blipFill>
        <p:spPr bwMode="auto">
          <a:xfrm>
            <a:off x="-268941" y="1409700"/>
            <a:ext cx="13030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mie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4" t="43143" r="55214" b="51389"/>
          <a:stretch>
            <a:fillRect/>
          </a:stretch>
        </p:blipFill>
        <p:spPr bwMode="auto">
          <a:xfrm rot="1039618">
            <a:off x="5713413" y="5183188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341" y="135404"/>
            <a:ext cx="2362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53812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13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438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516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5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3828" y="55307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4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3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6217409" y="268329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9313045" y="-11804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5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C 4.16667E-6 -0.04676 -0.11368 -0.08264 -0.25209 -0.08264 C -0.3948 -0.08264 -0.50834 -0.04676 -0.50834 -3.33333E-6 C -0.50834 0.04676 -0.62201 0.08264 -0.76472 0.08264 C -0.90326 0.08264 -1.01667 0.04676 -1.01667 -3.33333E-6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C -2.08333E-6 -0.04676 -0.11367 -0.08264 -0.25208 -0.08264 C -0.39479 -0.08264 -0.50833 -0.04676 -0.50833 -2.59259E-6 C -0.50833 0.04676 -0.622 0.08264 -0.76471 0.08264 C -0.90325 0.08264 -1.01666 0.04676 -1.01666 -2.59259E-6 " pathEditMode="relative" rAng="0" ptsTypes="AAAAA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1116</Words>
  <Application>Microsoft Office PowerPoint</Application>
  <PresentationFormat>Widescreen</PresentationFormat>
  <Paragraphs>53</Paragraphs>
  <Slides>29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Elsie</vt:lpstr>
      <vt:lpstr>Shopee Display</vt:lpstr>
      <vt:lpstr>Time New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Techsi.vn</cp:lastModifiedBy>
  <cp:revision>33</cp:revision>
  <dcterms:created xsi:type="dcterms:W3CDTF">2021-04-01T08:47:18Z</dcterms:created>
  <dcterms:modified xsi:type="dcterms:W3CDTF">2026-04-22T03:11:49Z</dcterms:modified>
</cp:coreProperties>
</file>