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6" r:id="rId5"/>
    <p:sldId id="259" r:id="rId6"/>
    <p:sldId id="274" r:id="rId7"/>
    <p:sldId id="277" r:id="rId8"/>
    <p:sldId id="275" r:id="rId9"/>
    <p:sldId id="276" r:id="rId10"/>
    <p:sldId id="279" r:id="rId11"/>
    <p:sldId id="261" r:id="rId12"/>
    <p:sldId id="262" r:id="rId13"/>
    <p:sldId id="263" r:id="rId14"/>
    <p:sldId id="264" r:id="rId15"/>
    <p:sldId id="265" r:id="rId16"/>
    <p:sldId id="271" r:id="rId17"/>
    <p:sldId id="272" r:id="rId18"/>
    <p:sldId id="260" r:id="rId19"/>
    <p:sldId id="267" r:id="rId20"/>
    <p:sldId id="273" r:id="rId21"/>
    <p:sldId id="268" r:id="rId22"/>
    <p:sldId id="27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9C12"/>
    <a:srgbClr val="94B77C"/>
    <a:srgbClr val="548235"/>
    <a:srgbClr val="6F578F"/>
    <a:srgbClr val="E9E5EF"/>
    <a:srgbClr val="DAD3E5"/>
    <a:srgbClr val="CBC1DA"/>
    <a:srgbClr val="B2A2C7"/>
    <a:srgbClr val="FE9A9A"/>
    <a:srgbClr val="A7A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84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FD2CB-DB86-4500-AC55-A2A8DDD6F2A2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42BD4-F691-4D85-87CC-360C92B6E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12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42BD4-F691-4D85-87CC-360C92B6EF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83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42BD4-F691-4D85-87CC-360C92B6EF2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69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42BD4-F691-4D85-87CC-360C92B6EF2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79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42BD4-F691-4D85-87CC-360C92B6EF2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05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4E9E-6CD6-469B-8E19-C1182035F08D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A0B-F4D9-4628-8ABD-5B8918BE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96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4E9E-6CD6-469B-8E19-C1182035F08D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A0B-F4D9-4628-8ABD-5B8918BE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56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4E9E-6CD6-469B-8E19-C1182035F08D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A0B-F4D9-4628-8ABD-5B8918BE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0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4E9E-6CD6-469B-8E19-C1182035F08D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A0B-F4D9-4628-8ABD-5B8918BE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2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4E9E-6CD6-469B-8E19-C1182035F08D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A0B-F4D9-4628-8ABD-5B8918BE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45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4E9E-6CD6-469B-8E19-C1182035F08D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A0B-F4D9-4628-8ABD-5B8918BE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10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4E9E-6CD6-469B-8E19-C1182035F08D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A0B-F4D9-4628-8ABD-5B8918BE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03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4E9E-6CD6-469B-8E19-C1182035F08D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A0B-F4D9-4628-8ABD-5B8918BE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75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4E9E-6CD6-469B-8E19-C1182035F08D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A0B-F4D9-4628-8ABD-5B8918BE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2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4E9E-6CD6-469B-8E19-C1182035F08D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A0B-F4D9-4628-8ABD-5B8918BE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19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4E9E-6CD6-469B-8E19-C1182035F08D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A0B-F4D9-4628-8ABD-5B8918BE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5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44E9E-6CD6-469B-8E19-C1182035F08D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C8A0B-F4D9-4628-8ABD-5B8918BE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2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3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/>
          <p:nvPr/>
        </p:nvSpPr>
        <p:spPr>
          <a:xfrm>
            <a:off x="3980887" y="491517"/>
            <a:ext cx="4145814" cy="9233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dirty="0">
                <a:latin typeface="Times New Roman" panose="02020603050405020304" charset="0"/>
                <a:cs typeface="Times New Roman" panose="02020603050405020304" charset="0"/>
              </a:rPr>
              <a:t>UBND </a:t>
            </a:r>
            <a:r>
              <a:rPr lang="en-US" altLang="vi-VN" sz="1800" b="1" dirty="0" smtClean="0">
                <a:latin typeface="Times New Roman" panose="02020603050405020304" charset="0"/>
                <a:cs typeface="Times New Roman" panose="02020603050405020304" charset="0"/>
              </a:rPr>
              <a:t>PHƯỜNG LONG BIÊN</a:t>
            </a:r>
            <a:endParaRPr lang="en-US" altLang="vi-VN" sz="18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dirty="0" smtClean="0">
                <a:latin typeface="Times New Roman" panose="02020603050405020304" charset="0"/>
                <a:cs typeface="Times New Roman" panose="02020603050405020304" charset="0"/>
              </a:rPr>
              <a:t>TRƯỜNG MẦM NON HOA ANH ĐÀO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vi-VN" sz="1800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08535" y="3101266"/>
            <a:ext cx="71578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0"/>
                <a:solidFill>
                  <a:srgbClr val="317CC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LĨNH VỰCPHÁT </a:t>
            </a:r>
            <a:r>
              <a:rPr lang="en-US" sz="3200" b="1" dirty="0" smtClean="0">
                <a:ln w="0"/>
                <a:solidFill>
                  <a:srgbClr val="317CC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TRIỂN NGÔN NGỮ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10247" y="3639618"/>
            <a:ext cx="59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tài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Làm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quen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chữ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cái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h - k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9143" y="3975061"/>
            <a:ext cx="39416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Lứa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Mẫu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ớn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5 - 6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728" y="1382583"/>
            <a:ext cx="1354132" cy="135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0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4400" y="726073"/>
            <a:ext cx="3200400" cy="315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9900" b="1" dirty="0">
                <a:solidFill>
                  <a:srgbClr val="FF3300"/>
                </a:solidFill>
                <a:latin typeface=".VnAvant" pitchFamily="34" charset="0"/>
              </a:rPr>
              <a:t>  </a:t>
            </a:r>
            <a:r>
              <a:rPr lang="vi-VN" sz="15000" b="1" dirty="0">
                <a:solidFill>
                  <a:srgbClr val="FF3300"/>
                </a:solidFill>
                <a:latin typeface=".VnAvant" pitchFamily="34" charset="0"/>
              </a:rPr>
              <a:t>h</a:t>
            </a:r>
            <a:endParaRPr lang="en-US" sz="150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11" name="Picture 31" descr="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15400" y="1350705"/>
            <a:ext cx="1524000" cy="193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0" y="3915196"/>
            <a:ext cx="1066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487994" y="960755"/>
            <a:ext cx="185178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8000" b="1">
                <a:solidFill>
                  <a:srgbClr val="0000CC"/>
                </a:solidFill>
              </a:rPr>
              <a:t>H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914400" y="3290341"/>
            <a:ext cx="3200400" cy="315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9900" b="1">
                <a:solidFill>
                  <a:srgbClr val="FF3300"/>
                </a:solidFill>
                <a:latin typeface=".VnAvant" pitchFamily="34" charset="0"/>
              </a:rPr>
              <a:t>  </a:t>
            </a:r>
            <a:r>
              <a:rPr lang="en-US" sz="15000" b="1" dirty="0">
                <a:solidFill>
                  <a:srgbClr val="FF3300"/>
                </a:solidFill>
                <a:latin typeface=".VnAvant" pitchFamily="34" charset="0"/>
              </a:rPr>
              <a:t>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35565" y="3500288"/>
            <a:ext cx="185178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8000" b="1">
                <a:solidFill>
                  <a:srgbClr val="0000CC"/>
                </a:solidFill>
              </a:rPr>
              <a:t>K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52600" y="457201"/>
            <a:ext cx="8458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Các kiểu chữ h, k</a:t>
            </a:r>
          </a:p>
          <a:p>
            <a:pPr algn="ctr">
              <a:buNone/>
            </a:pPr>
            <a:endParaRPr lang="vi-VN" sz="4000" b="1" dirty="0"/>
          </a:p>
        </p:txBody>
      </p:sp>
    </p:spTree>
    <p:extLst>
      <p:ext uri="{BB962C8B-B14F-4D97-AF65-F5344CB8AC3E}">
        <p14:creationId xmlns:p14="http://schemas.microsoft.com/office/powerpoint/2010/main" val="373059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4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54709" y="1799303"/>
            <a:ext cx="662553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smtClean="0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</a:p>
          <a:p>
            <a:pPr algn="ctr"/>
            <a:r>
              <a:rPr lang="en-US" sz="6600" b="1" smtClean="0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HƠN</a:t>
            </a:r>
            <a:endParaRPr lang="en-US" sz="6600" b="1">
              <a:solidFill>
                <a:srgbClr val="6F57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1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20181" y="294965"/>
            <a:ext cx="5884606" cy="1032389"/>
          </a:xfrm>
          <a:prstGeom prst="roundRect">
            <a:avLst/>
          </a:prstGeom>
          <a:solidFill>
            <a:srgbClr val="E9E5EF"/>
          </a:solidFill>
          <a:ln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Chữ h gồm mấy nét?</a:t>
            </a:r>
            <a:endParaRPr lang="en-US" sz="3600" b="1">
              <a:solidFill>
                <a:srgbClr val="6F57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577781" y="1983657"/>
            <a:ext cx="3205316" cy="7447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1: 2 nét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77781" y="4402389"/>
            <a:ext cx="3205316" cy="7447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3: 1 nét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77781" y="3193023"/>
            <a:ext cx="3205316" cy="7447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2: 3 nét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293" y="1655197"/>
            <a:ext cx="655245" cy="360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CEFF"/>
              </a:clrFrom>
              <a:clrTo>
                <a:srgbClr val="FFC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9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538" y="2397910"/>
            <a:ext cx="1739268" cy="288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hieu_ung_am_thanh_Dem_nguoc_het_gio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58255" y="60475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7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0.00157 0.17477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3939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7" grpId="0" animBg="1"/>
      <p:bldP spid="7" grpId="1" animBg="1"/>
      <p:bldP spid="7" grpId="2" animBg="1"/>
      <p:bldP spid="8" grpId="0" animBg="1"/>
      <p:bldP spid="8" grpId="1" animBg="1"/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61189" y="294965"/>
            <a:ext cx="5973096" cy="1032389"/>
          </a:xfrm>
          <a:prstGeom prst="roundRect">
            <a:avLst/>
          </a:prstGeom>
          <a:solidFill>
            <a:srgbClr val="E9E5EF"/>
          </a:solidFill>
          <a:ln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Chữ k gồm mấy nét?</a:t>
            </a:r>
            <a:endParaRPr lang="en-US" sz="3600" b="1">
              <a:solidFill>
                <a:srgbClr val="6F57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577781" y="1983657"/>
            <a:ext cx="3205316" cy="7447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1: 1 nét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77781" y="4402389"/>
            <a:ext cx="3205316" cy="7447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3: 2 nét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77781" y="3193023"/>
            <a:ext cx="3205316" cy="7447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2: 3 nét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155" y="1834787"/>
            <a:ext cx="593316" cy="341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C6FE"/>
              </a:clrFrom>
              <a:clrTo>
                <a:srgbClr val="FEC6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087" y="2525114"/>
            <a:ext cx="1525092" cy="135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C6FE"/>
              </a:clrFrom>
              <a:clrTo>
                <a:srgbClr val="FEC6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71" y="3871877"/>
            <a:ext cx="1641059" cy="139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hieu_ung_am_thanh_Dem_nguoc_het_gio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58255" y="60475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9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67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3939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51169" y="328528"/>
            <a:ext cx="5766619" cy="1032389"/>
          </a:xfrm>
          <a:prstGeom prst="roundRect">
            <a:avLst/>
          </a:prstGeom>
          <a:solidFill>
            <a:srgbClr val="E9E5EF"/>
          </a:solidFill>
          <a:ln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Chữ h, k giống nhau ở điểm nào?</a:t>
            </a:r>
            <a:endParaRPr lang="en-US" sz="3600" b="1">
              <a:solidFill>
                <a:srgbClr val="6F57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ÀM QUEN VỚI CHỮ CÁI H-K - Sở Giáo dục và Đào tạo Quảng Tr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629" y="1691339"/>
            <a:ext cx="1891080" cy="255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586065" y="4784377"/>
            <a:ext cx="3596149" cy="139519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1: Đều có 1 nét sổ thẳng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84141" y="4784376"/>
            <a:ext cx="3608439" cy="139519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2: Đều có nét móc xuôi bên phải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75314" y="1834622"/>
            <a:ext cx="1906978" cy="2413177"/>
            <a:chOff x="2072155" y="1834787"/>
            <a:chExt cx="2234375" cy="3430382"/>
          </a:xfrm>
        </p:grpSpPr>
        <p:pic>
          <p:nvPicPr>
            <p:cNvPr id="10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2155" y="1834787"/>
              <a:ext cx="593316" cy="3419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C6FE"/>
                </a:clrFrom>
                <a:clrTo>
                  <a:srgbClr val="FEC6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1087" y="2525114"/>
              <a:ext cx="1525092" cy="1354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C6FE"/>
                </a:clrFrom>
                <a:clrTo>
                  <a:srgbClr val="FEC6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5471" y="3871877"/>
              <a:ext cx="1641059" cy="1393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7675314" y="1834621"/>
            <a:ext cx="502637" cy="240524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92037" y="1691339"/>
            <a:ext cx="446131" cy="25485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hieu_ung_am_thanh_Dem_nguoc_het_gio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58255" y="60475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2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72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0.16211 -0.00371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9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3939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 animBg="1"/>
      <p:bldP spid="8" grpId="0" animBg="1"/>
      <p:bldP spid="8" grpId="1" animBg="1"/>
      <p:bldP spid="9" grpId="0" animBg="1"/>
      <p:bldP spid="9" grpId="1" animBg="1"/>
      <p:bldP spid="3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351169" y="328528"/>
            <a:ext cx="5766619" cy="1032389"/>
          </a:xfrm>
          <a:prstGeom prst="roundRect">
            <a:avLst/>
          </a:prstGeom>
          <a:solidFill>
            <a:srgbClr val="E9E5EF"/>
          </a:solidFill>
          <a:ln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 Chữ h, k có điểm gì khác nhau?</a:t>
            </a:r>
            <a:endParaRPr lang="en-US" sz="3600" b="1">
              <a:solidFill>
                <a:srgbClr val="6F57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026408" y="1681316"/>
            <a:ext cx="1899257" cy="2566483"/>
            <a:chOff x="2072155" y="1834787"/>
            <a:chExt cx="2234375" cy="3430382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2155" y="1834787"/>
              <a:ext cx="593316" cy="3419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C6FE"/>
                </a:clrFrom>
                <a:clrTo>
                  <a:srgbClr val="FEC6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1087" y="2525114"/>
              <a:ext cx="1525092" cy="1354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C6FE"/>
                </a:clrFrom>
                <a:clrTo>
                  <a:srgbClr val="FEC6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5471" y="3871877"/>
              <a:ext cx="1641059" cy="1393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ounded Rectangle 14"/>
          <p:cNvSpPr/>
          <p:nvPr/>
        </p:nvSpPr>
        <p:spPr>
          <a:xfrm>
            <a:off x="784951" y="4946610"/>
            <a:ext cx="5011166" cy="115922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1: Chữ h có 1 nét móc xuôi</a:t>
            </a:r>
          </a:p>
          <a:p>
            <a:pPr algn="ctr"/>
            <a:r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Chữ k có 1 nét ngang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234478" y="4946609"/>
            <a:ext cx="5011166" cy="115922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2: Chữ h có 1 nét móc xuôi</a:t>
            </a:r>
          </a:p>
          <a:p>
            <a:pPr algn="ctr"/>
            <a:r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Chữ k có 2 nét xiên 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89326" y="1673145"/>
            <a:ext cx="1966516" cy="2566220"/>
            <a:chOff x="2189326" y="1673145"/>
            <a:chExt cx="1966516" cy="2566220"/>
          </a:xfrm>
        </p:grpSpPr>
        <p:pic>
          <p:nvPicPr>
            <p:cNvPr id="20" name="Picture 2" descr="LÀM QUEN VỚI CHỮ CÁI H-K - Sở Giáo dục và Đào tạo Quảng Trị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18"/>
            <a:stretch/>
          </p:blipFill>
          <p:spPr bwMode="auto">
            <a:xfrm>
              <a:off x="2872271" y="1673145"/>
              <a:ext cx="1283571" cy="2566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LÀM QUEN VỚI CHỮ CÁI H-K - Sở Giáo dục và Đào tạo Quảng Trị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319"/>
            <a:stretch/>
          </p:blipFill>
          <p:spPr bwMode="auto">
            <a:xfrm>
              <a:off x="2189326" y="1673146"/>
              <a:ext cx="682945" cy="2566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2" descr="LÀM QUEN VỚI CHỮ CÁI H-K - Sở Giáo dục và Đào tạo Quảng Trị"/>
          <p:cNvPicPr>
            <a:picLocks noChangeAspect="1" noChangeArrowheads="1"/>
          </p:cNvPicPr>
          <p:nvPr/>
        </p:nvPicPr>
        <p:blipFill rotWithShape="1"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18"/>
          <a:stretch/>
        </p:blipFill>
        <p:spPr bwMode="auto">
          <a:xfrm>
            <a:off x="2872270" y="1661964"/>
            <a:ext cx="1283571" cy="256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C6FE"/>
              </a:clrFrom>
              <a:clrTo>
                <a:srgbClr val="FEC6FE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549" y="2205276"/>
            <a:ext cx="1296354" cy="101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C6FE"/>
              </a:clrFrom>
              <a:clrTo>
                <a:srgbClr val="FEC6FE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759" y="3213412"/>
            <a:ext cx="1394928" cy="104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hieu_ung_am_thanh_Dem_nguoc_het_gio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358255" y="60475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8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72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-0.22201 0.00115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0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3939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0" grpId="0" animBg="1"/>
      <p:bldP spid="15" grpId="0" animBg="1"/>
      <p:bldP spid="15" grpId="1" animBg="1"/>
      <p:bldP spid="17" grpId="0" animBg="1"/>
      <p:bldP spid="1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51169" y="328528"/>
            <a:ext cx="5766619" cy="1032389"/>
          </a:xfrm>
          <a:prstGeom prst="roundRect">
            <a:avLst/>
          </a:prstGeom>
          <a:solidFill>
            <a:srgbClr val="E9E5EF"/>
          </a:solidFill>
          <a:ln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5: Bù chữ còn thiếu</a:t>
            </a:r>
            <a:endParaRPr lang="en-US" sz="3600" b="1">
              <a:solidFill>
                <a:srgbClr val="6F57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090732" y="1587909"/>
            <a:ext cx="4213770" cy="25416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68367" y="4178712"/>
            <a:ext cx="4495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>
                <a:latin typeface=".VnTime" pitchFamily="34" charset="0"/>
              </a:rPr>
              <a:t> </a:t>
            </a:r>
            <a:r>
              <a:rPr lang="en-US" sz="7200" b="1" err="1">
                <a:latin typeface=".VnAvant"/>
              </a:rPr>
              <a:t>Hoa</a:t>
            </a:r>
            <a:r>
              <a:rPr lang="en-US" sz="7200" b="1">
                <a:latin typeface=".VnAvant"/>
              </a:rPr>
              <a:t> cóc </a:t>
            </a:r>
            <a:endParaRPr lang="en-US" sz="7200" b="1" dirty="0">
              <a:latin typeface=".VnAvan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6967" y="5397912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72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vant"/>
              </a:rPr>
              <a:t>..</a:t>
            </a:r>
            <a:r>
              <a:rPr lang="en-US" sz="7200" b="1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vant"/>
              </a:rPr>
              <a:t>oa</a:t>
            </a:r>
            <a:r>
              <a:rPr lang="en-US" sz="7200" b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vant"/>
              </a:rPr>
              <a:t> cóc </a:t>
            </a:r>
            <a:endParaRPr lang="en-US" sz="72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latin typeface=".VnAvan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77781" y="1983657"/>
            <a:ext cx="3205316" cy="7447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1: Chữ O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77781" y="4402389"/>
            <a:ext cx="3205316" cy="7447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3: Chữ H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77781" y="3193023"/>
            <a:ext cx="3205316" cy="7447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2: Chữ K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96967" y="5274802"/>
            <a:ext cx="83227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>
                <a:solidFill>
                  <a:srgbClr val="C00000"/>
                </a:solidFill>
              </a:rPr>
              <a:t>H</a:t>
            </a:r>
          </a:p>
        </p:txBody>
      </p:sp>
      <p:pic>
        <p:nvPicPr>
          <p:cNvPr id="13" name="hieu_ung_am_thanh_Dem_nguoc_het_gio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58255" y="60475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67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0.0461 -0.2074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" y="-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3939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animBg="1"/>
      <p:bldP spid="6" grpId="0"/>
      <p:bldP spid="7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51169" y="328528"/>
            <a:ext cx="5766619" cy="1032389"/>
          </a:xfrm>
          <a:prstGeom prst="roundRect">
            <a:avLst/>
          </a:prstGeom>
          <a:solidFill>
            <a:srgbClr val="E9E5EF"/>
          </a:solidFill>
          <a:ln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5: Bù chữ còn thiếu</a:t>
            </a:r>
            <a:endParaRPr lang="en-US" sz="3600" b="1">
              <a:solidFill>
                <a:srgbClr val="6F57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77781" y="1983657"/>
            <a:ext cx="3205316" cy="7447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1: Chữ </a:t>
            </a:r>
            <a:r>
              <a:rPr lang="en-US" sz="2800" b="1">
                <a:solidFill>
                  <a:schemeClr val="tx1"/>
                </a:solidFill>
                <a:latin typeface=".VnAvant" pitchFamily="34" charset="0"/>
              </a:rPr>
              <a:t>k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77781" y="4402389"/>
            <a:ext cx="3205316" cy="7447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3: Chữ c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77781" y="3193023"/>
            <a:ext cx="3205316" cy="7447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2: Chữ b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hieu_ung_am_thanh_Dem_nguoc_het_gio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58255" y="6047509"/>
            <a:ext cx="609600" cy="609600"/>
          </a:xfrm>
          <a:prstGeom prst="rect">
            <a:avLst/>
          </a:prstGeom>
        </p:spPr>
      </p:pic>
      <p:pic>
        <p:nvPicPr>
          <p:cNvPr id="11" name="Picture 10" descr="tải xuống (6).jp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875" r="96875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36569" y="1251362"/>
            <a:ext cx="50292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295400" y="4191000"/>
            <a:ext cx="52578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7200" b="1" err="1">
                <a:latin typeface=".VnAvant" pitchFamily="34" charset="0"/>
              </a:rPr>
              <a:t>quả</a:t>
            </a:r>
            <a:r>
              <a:rPr lang="en-US" sz="7200" b="1">
                <a:latin typeface=".VnAvant" pitchFamily="34" charset="0"/>
              </a:rPr>
              <a:t> </a:t>
            </a:r>
            <a:r>
              <a:rPr lang="en-US" sz="7200" b="1" smtClean="0">
                <a:latin typeface=".VnAvant" pitchFamily="34" charset="0"/>
              </a:rPr>
              <a:t>khế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1600" y="5257800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.VnAvant" pitchFamily="34" charset="0"/>
              </a:rPr>
              <a:t>quả</a:t>
            </a:r>
            <a:r>
              <a:rPr lang="en-US" sz="72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.VnAvant" pitchFamily="34" charset="0"/>
              </a:rPr>
              <a:t> ..</a:t>
            </a:r>
            <a:r>
              <a:rPr lang="en-US" sz="7200" b="1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.VnAvant" pitchFamily="34" charset="0"/>
              </a:rPr>
              <a:t>hế</a:t>
            </a:r>
            <a:endParaRPr lang="en-US" sz="72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00B0F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44919" y="5147184"/>
            <a:ext cx="77938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k</a:t>
            </a:r>
            <a:endParaRPr lang="en-US" sz="800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45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67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3939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19611" y="1685320"/>
            <a:ext cx="28969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0"/>
                <a:solidFill>
                  <a:srgbClr val="317CC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PHẦN 3:</a:t>
            </a:r>
          </a:p>
        </p:txBody>
      </p:sp>
      <p:sp>
        <p:nvSpPr>
          <p:cNvPr id="8" name="Rectangle 7"/>
          <p:cNvSpPr/>
          <p:nvPr/>
        </p:nvSpPr>
        <p:spPr>
          <a:xfrm>
            <a:off x="387372" y="2879938"/>
            <a:ext cx="1133194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mtClean="0">
                <a:ln w="0"/>
                <a:solidFill>
                  <a:srgbClr val="317CC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BÉ CHƠI CÙNG CHỮ CÁI</a:t>
            </a:r>
          </a:p>
        </p:txBody>
      </p:sp>
    </p:spTree>
    <p:extLst>
      <p:ext uri="{BB962C8B-B14F-4D97-AF65-F5344CB8AC3E}">
        <p14:creationId xmlns:p14="http://schemas.microsoft.com/office/powerpoint/2010/main" val="280290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54709" y="1799303"/>
            <a:ext cx="662553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smtClean="0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</a:t>
            </a:r>
          </a:p>
          <a:p>
            <a:pPr algn="ctr"/>
            <a:r>
              <a:rPr lang="en-US" sz="6600" b="1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bóng chữ cái</a:t>
            </a:r>
          </a:p>
        </p:txBody>
      </p:sp>
      <p:pic>
        <p:nvPicPr>
          <p:cNvPr id="2" name="english-song-for-kids-bé-học-tiếng-anh-qua-bài-há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302836" y="6089072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54709" y="1799303"/>
            <a:ext cx="662553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smtClean="0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</a:t>
            </a:r>
          </a:p>
          <a:p>
            <a:pPr algn="ctr"/>
            <a:r>
              <a:rPr lang="en-US" sz="6600" b="1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bóng chữ cái</a:t>
            </a:r>
          </a:p>
        </p:txBody>
      </p:sp>
    </p:spTree>
    <p:extLst>
      <p:ext uri="{BB962C8B-B14F-4D97-AF65-F5344CB8AC3E}">
        <p14:creationId xmlns:p14="http://schemas.microsoft.com/office/powerpoint/2010/main" val="73975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03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7576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969173" y="1481624"/>
            <a:ext cx="2610264" cy="1585201"/>
            <a:chOff x="5969173" y="1481624"/>
            <a:chExt cx="2610264" cy="1585201"/>
          </a:xfrm>
        </p:grpSpPr>
        <p:sp>
          <p:nvSpPr>
            <p:cNvPr id="8" name="Rectangle 7"/>
            <p:cNvSpPr/>
            <p:nvPr/>
          </p:nvSpPr>
          <p:spPr>
            <a:xfrm>
              <a:off x="7457014" y="1481624"/>
              <a:ext cx="1122423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smtClean="0">
                  <a:ln w="0"/>
                  <a:solidFill>
                    <a:srgbClr val="E73619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Ữ</a:t>
              </a:r>
              <a:endParaRPr lang="en-US" sz="9600" b="1" cap="none" spc="0">
                <a:ln w="0"/>
                <a:solidFill>
                  <a:srgbClr val="E73619"/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675472" y="1497165"/>
              <a:ext cx="962123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smtClean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H</a:t>
              </a:r>
              <a:endParaRPr lang="en-US" sz="9600" b="1" cap="none" spc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69173" y="1481624"/>
              <a:ext cx="837089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smtClean="0">
                  <a:ln w="0"/>
                  <a:solidFill>
                    <a:schemeClr val="accent4">
                      <a:lumMod val="50000"/>
                    </a:schemeClr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C</a:t>
              </a:r>
              <a:endParaRPr lang="en-US" sz="9600" b="1" cap="none" spc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483738" y="1497165"/>
            <a:ext cx="4305265" cy="1583515"/>
            <a:chOff x="1483738" y="1497165"/>
            <a:chExt cx="4305265" cy="1583515"/>
          </a:xfrm>
        </p:grpSpPr>
        <p:sp>
          <p:nvSpPr>
            <p:cNvPr id="4" name="Rectangle 3"/>
            <p:cNvSpPr/>
            <p:nvPr/>
          </p:nvSpPr>
          <p:spPr>
            <a:xfrm>
              <a:off x="1483738" y="1511020"/>
              <a:ext cx="99578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>
                  <a:ln w="0"/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N</a:t>
              </a:r>
              <a:endParaRPr lang="en-US" sz="9600" b="1" cap="none" spc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287454" y="1511020"/>
              <a:ext cx="962123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smtClean="0">
                  <a:ln w="0"/>
                  <a:solidFill>
                    <a:srgbClr val="D60093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H</a:t>
              </a:r>
              <a:endParaRPr lang="en-US" sz="9600" b="1" cap="none" spc="0">
                <a:ln w="0"/>
                <a:solidFill>
                  <a:srgbClr val="D60093"/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20468" y="1497165"/>
              <a:ext cx="9685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smtClean="0">
                  <a:ln w="0"/>
                  <a:solidFill>
                    <a:srgbClr val="FF99FF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G</a:t>
              </a:r>
              <a:endParaRPr lang="en-US" sz="9600" b="1" cap="none" spc="0">
                <a:ln w="0"/>
                <a:solidFill>
                  <a:srgbClr val="FF99FF"/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76288" y="1511020"/>
              <a:ext cx="99578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smtClean="0">
                  <a:ln w="0"/>
                  <a:solidFill>
                    <a:srgbClr val="9122A4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N</a:t>
              </a:r>
              <a:endParaRPr lang="en-US" sz="9600" b="1" cap="none" spc="0">
                <a:ln w="0"/>
                <a:solidFill>
                  <a:srgbClr val="9122A4"/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59337" y="1497165"/>
              <a:ext cx="1122423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smtClean="0">
                  <a:ln w="0"/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Ữ</a:t>
              </a:r>
              <a:endParaRPr lang="en-US" sz="9600" b="1" cap="none" spc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688769" y="1497165"/>
            <a:ext cx="1971393" cy="1569660"/>
            <a:chOff x="8688769" y="1497165"/>
            <a:chExt cx="1971393" cy="1569660"/>
          </a:xfrm>
        </p:grpSpPr>
        <p:sp>
          <p:nvSpPr>
            <p:cNvPr id="6" name="Rectangle 5"/>
            <p:cNvSpPr/>
            <p:nvPr/>
          </p:nvSpPr>
          <p:spPr>
            <a:xfrm>
              <a:off x="9389345" y="1497165"/>
              <a:ext cx="930063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>
                  <a:ln w="0"/>
                  <a:solidFill>
                    <a:srgbClr val="B185E1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Á</a:t>
              </a:r>
              <a:endParaRPr lang="en-US" sz="9600" b="1" cap="none" spc="0">
                <a:ln w="0"/>
                <a:solidFill>
                  <a:srgbClr val="B185E1"/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688769" y="1497165"/>
              <a:ext cx="837089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smtClean="0">
                  <a:ln w="0"/>
                  <a:solidFill>
                    <a:srgbClr val="8AAFDC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C</a:t>
              </a:r>
              <a:endParaRPr lang="en-US" sz="9600" b="1" cap="none" spc="0">
                <a:ln w="0"/>
                <a:solidFill>
                  <a:srgbClr val="8AAFDC"/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146880" y="1497165"/>
              <a:ext cx="513282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smtClean="0">
                  <a:ln w="0"/>
                  <a:solidFill>
                    <a:srgbClr val="1FD8E1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I</a:t>
              </a:r>
              <a:endParaRPr lang="en-US" sz="9600" b="1" cap="none" spc="0">
                <a:ln w="0"/>
                <a:solidFill>
                  <a:srgbClr val="1FD8E1"/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419977" y="3051284"/>
            <a:ext cx="2576167" cy="1633422"/>
            <a:chOff x="2419977" y="3051284"/>
            <a:chExt cx="2576167" cy="1633422"/>
          </a:xfrm>
        </p:grpSpPr>
        <p:sp>
          <p:nvSpPr>
            <p:cNvPr id="15" name="Rectangle 14"/>
            <p:cNvSpPr/>
            <p:nvPr/>
          </p:nvSpPr>
          <p:spPr>
            <a:xfrm>
              <a:off x="2419977" y="3051284"/>
              <a:ext cx="995786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smtClean="0">
                  <a:ln w="0"/>
                  <a:solidFill>
                    <a:srgbClr val="FF99FF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N</a:t>
              </a:r>
              <a:endParaRPr lang="en-US" sz="9600" b="1" cap="none" spc="0">
                <a:ln w="0"/>
                <a:solidFill>
                  <a:srgbClr val="FF99FF"/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183493" y="3066825"/>
              <a:ext cx="962123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smtClean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G</a:t>
              </a:r>
              <a:endParaRPr lang="en-US" sz="9600" b="1" cap="none" spc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79519" y="3115046"/>
              <a:ext cx="101662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smtClean="0">
                  <a:ln w="0"/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Ộ</a:t>
              </a:r>
              <a:endParaRPr lang="en-US" sz="9600" b="1" cap="none" spc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128714" y="3013004"/>
            <a:ext cx="4594480" cy="1625080"/>
            <a:chOff x="5128714" y="3013004"/>
            <a:chExt cx="4594480" cy="1625080"/>
          </a:xfrm>
        </p:grpSpPr>
        <p:sp>
          <p:nvSpPr>
            <p:cNvPr id="22" name="Rectangle 21"/>
            <p:cNvSpPr/>
            <p:nvPr/>
          </p:nvSpPr>
          <p:spPr>
            <a:xfrm>
              <a:off x="7601126" y="3062340"/>
              <a:ext cx="513282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>
                  <a:ln w="0"/>
                  <a:solidFill>
                    <a:srgbClr val="D60093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Ĩ</a:t>
              </a:r>
              <a:endParaRPr lang="en-US" sz="9600" b="1" cap="none" spc="0">
                <a:ln w="0"/>
                <a:solidFill>
                  <a:srgbClr val="D60093"/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5128714" y="3013004"/>
              <a:ext cx="3808984" cy="1614510"/>
              <a:chOff x="5128714" y="3013004"/>
              <a:chExt cx="3808984" cy="161451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5128714" y="3051284"/>
                <a:ext cx="1016625" cy="156966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9600" b="1" smtClean="0">
                    <a:ln w="0"/>
                    <a:solidFill>
                      <a:srgbClr val="FE5652"/>
                    </a:solidFill>
                    <a:effectLst>
                      <a:reflection blurRad="6350" stA="53000" endA="300" endPos="35500" dir="5400000" sy="-90000" algn="bl" rotWithShape="0"/>
                    </a:effectLst>
                  </a:rPr>
                  <a:t>N</a:t>
                </a:r>
                <a:endParaRPr lang="en-US" sz="9600" b="1" cap="none" spc="0">
                  <a:ln w="0"/>
                  <a:solidFill>
                    <a:srgbClr val="FE5652"/>
                  </a:solidFill>
                  <a:effectLst>
                    <a:reflection blurRad="6350" stA="53000" endA="300" endPos="35500" dir="5400000" sy="-90000" algn="bl" rotWithShape="0"/>
                  </a:effectLst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960525" y="3013004"/>
                <a:ext cx="968535" cy="156966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9600" b="1" smtClean="0">
                    <a:ln w="0"/>
                    <a:solidFill>
                      <a:srgbClr val="70C2AE"/>
                    </a:solidFill>
                    <a:effectLst>
                      <a:reflection blurRad="6350" stA="53000" endA="300" endPos="35500" dir="5400000" sy="-90000" algn="bl" rotWithShape="0"/>
                    </a:effectLst>
                  </a:rPr>
                  <a:t>G</a:t>
                </a:r>
                <a:endParaRPr lang="en-US" sz="9600" b="1" cap="none" spc="0">
                  <a:ln w="0"/>
                  <a:solidFill>
                    <a:srgbClr val="70C2AE"/>
                  </a:solidFill>
                  <a:effectLst>
                    <a:reflection blurRad="6350" stA="53000" endA="300" endPos="35500" dir="5400000" sy="-90000" algn="bl" rotWithShape="0"/>
                  </a:effectLst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752699" y="3057854"/>
                <a:ext cx="968535" cy="156966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9600" b="1" smtClean="0">
                    <a:ln w="0"/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</a:rPr>
                  <a:t>H</a:t>
                </a:r>
                <a:endParaRPr lang="en-US" sz="9600" b="1" cap="none" spc="0">
                  <a:ln w="0"/>
                  <a:solidFill>
                    <a:srgbClr val="00B0F0"/>
                  </a:solidFill>
                  <a:effectLst>
                    <a:reflection blurRad="6350" stA="53000" endA="300" endPos="35500" dir="5400000" sy="-90000" algn="bl" rotWithShape="0"/>
                  </a:effectLst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941912" y="3057854"/>
                <a:ext cx="995786" cy="156966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9600" b="1" smtClean="0">
                    <a:ln w="0"/>
                    <a:solidFill>
                      <a:srgbClr val="A7AEF1"/>
                    </a:solidFill>
                    <a:effectLst>
                      <a:reflection blurRad="6350" stA="53000" endA="300" endPos="35500" dir="5400000" sy="-90000" algn="bl" rotWithShape="0"/>
                    </a:effectLst>
                  </a:rPr>
                  <a:t>N</a:t>
                </a:r>
                <a:endParaRPr lang="en-US" sz="9600" b="1" cap="none" spc="0">
                  <a:ln w="0"/>
                  <a:solidFill>
                    <a:srgbClr val="A7AEF1"/>
                  </a:solidFill>
                  <a:effectLst>
                    <a:reflection blurRad="6350" stA="53000" endA="300" endPos="35500" dir="5400000" sy="-90000" algn="bl" rotWithShape="0"/>
                  </a:effectLst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8727408" y="3068424"/>
              <a:ext cx="995786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smtClean="0">
                  <a:ln w="0"/>
                  <a:solidFill>
                    <a:srgbClr val="FE9A9A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H</a:t>
              </a:r>
              <a:endParaRPr lang="en-US" sz="9600" b="1" cap="none" spc="0">
                <a:ln w="0"/>
                <a:solidFill>
                  <a:srgbClr val="FE9A9A"/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20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C Rap cac loai qu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801599" y="6120730"/>
            <a:ext cx="997117" cy="565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54709" y="1799303"/>
            <a:ext cx="662553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smtClean="0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</a:t>
            </a:r>
          </a:p>
          <a:p>
            <a:pPr algn="ctr"/>
            <a:r>
              <a:rPr lang="en-US" sz="6600" b="1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bóng chữ cái</a:t>
            </a:r>
          </a:p>
        </p:txBody>
      </p:sp>
    </p:spTree>
    <p:extLst>
      <p:ext uri="{BB962C8B-B14F-4D97-AF65-F5344CB8AC3E}">
        <p14:creationId xmlns:p14="http://schemas.microsoft.com/office/powerpoint/2010/main" val="30188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7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36364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5116" y="1460089"/>
            <a:ext cx="87399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mtClean="0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</a:t>
            </a:r>
          </a:p>
          <a:p>
            <a:pPr algn="ctr"/>
            <a:r>
              <a:rPr lang="en-US" sz="6600" b="1" smtClean="0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hình h, k bằng các nguyên vật liệu</a:t>
            </a:r>
            <a:endParaRPr lang="en-US" sz="6600" b="1">
              <a:solidFill>
                <a:srgbClr val="6F57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5116" y="1460088"/>
            <a:ext cx="87399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mtClean="0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</a:t>
            </a:r>
          </a:p>
          <a:p>
            <a:pPr algn="ctr"/>
            <a:r>
              <a:rPr lang="en-US" sz="6600" b="1" smtClean="0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hình h, k bằng các nguyên vật liệu</a:t>
            </a:r>
            <a:endParaRPr lang="en-US" sz="6600" b="1">
              <a:solidFill>
                <a:srgbClr val="6F57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nhạc-nền-làm-vlog-nhẹ-nhàng-không-bản-quyề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01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545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4" grpId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5089" y="1885132"/>
            <a:ext cx="110339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8F77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 bài học</a:t>
            </a:r>
          </a:p>
          <a:p>
            <a:pPr algn="ctr"/>
            <a:r>
              <a:rPr lang="en-US" sz="6000" b="1" smtClean="0">
                <a:solidFill>
                  <a:srgbClr val="8F77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các trong trong các bài học lần sau!</a:t>
            </a:r>
            <a:endParaRPr lang="en-US" sz="6000" b="1" dirty="0">
              <a:solidFill>
                <a:srgbClr val="8F77A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46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19611" y="1685320"/>
            <a:ext cx="28969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0"/>
                <a:solidFill>
                  <a:srgbClr val="317CC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PHẦN 1:</a:t>
            </a:r>
          </a:p>
        </p:txBody>
      </p:sp>
      <p:sp>
        <p:nvSpPr>
          <p:cNvPr id="8" name="Rectangle 7"/>
          <p:cNvSpPr/>
          <p:nvPr/>
        </p:nvSpPr>
        <p:spPr>
          <a:xfrm>
            <a:off x="3577658" y="2879938"/>
            <a:ext cx="498085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mtClean="0">
                <a:ln w="0"/>
                <a:solidFill>
                  <a:srgbClr val="317CC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HIỂU BIẾT</a:t>
            </a:r>
          </a:p>
        </p:txBody>
      </p:sp>
    </p:spTree>
    <p:extLst>
      <p:ext uri="{BB962C8B-B14F-4D97-AF65-F5344CB8AC3E}">
        <p14:creationId xmlns:p14="http://schemas.microsoft.com/office/powerpoint/2010/main" val="102000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19611" y="1685320"/>
            <a:ext cx="28969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0"/>
                <a:solidFill>
                  <a:srgbClr val="317CC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PHẦN 1:</a:t>
            </a:r>
          </a:p>
        </p:txBody>
      </p:sp>
      <p:sp>
        <p:nvSpPr>
          <p:cNvPr id="8" name="Rectangle 7"/>
          <p:cNvSpPr/>
          <p:nvPr/>
        </p:nvSpPr>
        <p:spPr>
          <a:xfrm>
            <a:off x="3577658" y="2879938"/>
            <a:ext cx="498085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mtClean="0">
                <a:ln w="0"/>
                <a:solidFill>
                  <a:srgbClr val="317CC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HIỂU BIẾT</a:t>
            </a:r>
          </a:p>
        </p:txBody>
      </p:sp>
      <p:pic>
        <p:nvPicPr>
          <p:cNvPr id="3" name="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63661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1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484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19611" y="1685320"/>
            <a:ext cx="28969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0"/>
                <a:solidFill>
                  <a:srgbClr val="317CC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PHẦN 2:</a:t>
            </a:r>
          </a:p>
        </p:txBody>
      </p:sp>
      <p:sp>
        <p:nvSpPr>
          <p:cNvPr id="8" name="Rectangle 7"/>
          <p:cNvSpPr/>
          <p:nvPr/>
        </p:nvSpPr>
        <p:spPr>
          <a:xfrm>
            <a:off x="2111235" y="2879938"/>
            <a:ext cx="791370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mtClean="0">
                <a:ln w="0"/>
                <a:solidFill>
                  <a:srgbClr val="317CC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BÉ THÔNG MINH</a:t>
            </a:r>
          </a:p>
        </p:txBody>
      </p:sp>
    </p:spTree>
    <p:extLst>
      <p:ext uri="{BB962C8B-B14F-4D97-AF65-F5344CB8AC3E}">
        <p14:creationId xmlns:p14="http://schemas.microsoft.com/office/powerpoint/2010/main" val="113117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63453" y="894395"/>
            <a:ext cx="2667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400" dirty="0">
                <a:solidFill>
                  <a:srgbClr val="FF0000"/>
                </a:solidFill>
              </a:rPr>
              <a:t>h</a:t>
            </a:r>
            <a:endParaRPr lang="en-US" sz="34400" dirty="0">
              <a:solidFill>
                <a:srgbClr val="FF0000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 rot="5400000" flipH="1" flipV="1">
            <a:off x="3182353" y="3118185"/>
            <a:ext cx="35814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2535611" y="5478152"/>
            <a:ext cx="6740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Chữ h gồm 2 nét: 1 nét sổ thẳng và 1 nét móc xuôi</a:t>
            </a:r>
            <a:endParaRPr lang="vi-VN" sz="24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47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19611" y="1685320"/>
            <a:ext cx="28969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0"/>
                <a:solidFill>
                  <a:srgbClr val="317CC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PHẦN 2:</a:t>
            </a:r>
          </a:p>
        </p:txBody>
      </p:sp>
      <p:sp>
        <p:nvSpPr>
          <p:cNvPr id="8" name="Rectangle 7"/>
          <p:cNvSpPr/>
          <p:nvPr/>
        </p:nvSpPr>
        <p:spPr>
          <a:xfrm>
            <a:off x="2111235" y="2879938"/>
            <a:ext cx="791370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mtClean="0">
                <a:ln w="0"/>
                <a:solidFill>
                  <a:srgbClr val="317CC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BÉ THÔNG MINH</a:t>
            </a:r>
          </a:p>
        </p:txBody>
      </p:sp>
    </p:spTree>
    <p:extLst>
      <p:ext uri="{BB962C8B-B14F-4D97-AF65-F5344CB8AC3E}">
        <p14:creationId xmlns:p14="http://schemas.microsoft.com/office/powerpoint/2010/main" val="208815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19858" y="56139"/>
            <a:ext cx="1600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0" dirty="0">
                <a:solidFill>
                  <a:srgbClr val="FF0000"/>
                </a:solidFill>
              </a:rPr>
              <a:t>I</a:t>
            </a:r>
            <a:endParaRPr lang="en-US" sz="40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658" y="2494539"/>
            <a:ext cx="1905000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658" y="3561339"/>
            <a:ext cx="2133600" cy="12525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24458" y="5009139"/>
            <a:ext cx="671209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>
                <a:latin typeface="Times New Roman" pitchFamily="18" charset="0"/>
                <a:cs typeface="Times New Roman" pitchFamily="18" charset="0"/>
              </a:rPr>
              <a:t>Chữ k gồm 3 nét: 1 nét sổ thẳng, 1 nét xiên phải</a:t>
            </a:r>
          </a:p>
          <a:p>
            <a:pPr algn="ctr"/>
            <a:r>
              <a:rPr lang="en-US" sz="2500" b="1">
                <a:latin typeface="Times New Roman" pitchFamily="18" charset="0"/>
                <a:cs typeface="Times New Roman" pitchFamily="18" charset="0"/>
              </a:rPr>
              <a:t> và 1 nét xiên trái ngắn </a:t>
            </a:r>
            <a:endParaRPr lang="vi-VN" sz="25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06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ÀM QUEN VỚI CHỮ CÁI H-K - Sở Giáo dục và Đào tạo Quảng Tr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425" y="1577698"/>
            <a:ext cx="2727392" cy="368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467493" y="1577699"/>
            <a:ext cx="2577051" cy="3687030"/>
            <a:chOff x="2072154" y="1834788"/>
            <a:chExt cx="2234376" cy="3430381"/>
          </a:xfrm>
        </p:grpSpPr>
        <p:pic>
          <p:nvPicPr>
            <p:cNvPr id="6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2154" y="1834788"/>
              <a:ext cx="593316" cy="3419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C6FE"/>
                </a:clrFrom>
                <a:clrTo>
                  <a:srgbClr val="FEC6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1087" y="2525114"/>
              <a:ext cx="1525092" cy="1354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C6FE"/>
                </a:clrFrom>
                <a:clrTo>
                  <a:srgbClr val="FEC6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5471" y="3871877"/>
              <a:ext cx="1641059" cy="1393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2327460" y="1577698"/>
            <a:ext cx="665122" cy="3674916"/>
          </a:xfrm>
          <a:prstGeom prst="rect">
            <a:avLst/>
          </a:prstGeom>
          <a:solidFill>
            <a:srgbClr val="94B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LÀM QUEN VỚI CHỮ CÁI H-K - Sở Giáo dục và Đào tạo Quảng Trị"/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18"/>
          <a:stretch/>
        </p:blipFill>
        <p:spPr bwMode="auto">
          <a:xfrm>
            <a:off x="2978728" y="1591554"/>
            <a:ext cx="1801090" cy="367491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C6FE"/>
              </a:clrFrom>
              <a:clrTo>
                <a:srgbClr val="FEC6FE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113" y="2319947"/>
            <a:ext cx="1853204" cy="1448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C6FE"/>
              </a:clrFrom>
              <a:clrTo>
                <a:srgbClr val="FEC6FE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113" y="3774973"/>
            <a:ext cx="1994121" cy="149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479452" y="1565163"/>
            <a:ext cx="665122" cy="3674916"/>
          </a:xfrm>
          <a:prstGeom prst="rect">
            <a:avLst/>
          </a:prstGeom>
          <a:solidFill>
            <a:srgbClr val="D59C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1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415</Words>
  <Application>Microsoft Office PowerPoint</Application>
  <PresentationFormat>Widescreen</PresentationFormat>
  <Paragraphs>93</Paragraphs>
  <Slides>22</Slides>
  <Notes>4</Notes>
  <HiddenSlides>0</HiddenSlides>
  <MMClips>10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.VnAvant</vt:lpstr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NMT</dc:creator>
  <cp:lastModifiedBy>Techsi.vn</cp:lastModifiedBy>
  <cp:revision>22</cp:revision>
  <dcterms:created xsi:type="dcterms:W3CDTF">2024-11-04T08:31:08Z</dcterms:created>
  <dcterms:modified xsi:type="dcterms:W3CDTF">2026-01-06T08:23:11Z</dcterms:modified>
</cp:coreProperties>
</file>