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7" r:id="rId4"/>
    <p:sldId id="259" r:id="rId5"/>
    <p:sldId id="258" r:id="rId6"/>
    <p:sldId id="260" r:id="rId7"/>
    <p:sldId id="263" r:id="rId8"/>
    <p:sldId id="264" r:id="rId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1E2C-3E9E-BB35-3A2E-E62B54CBF6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BD9AB0-E2E3-3B27-8C08-CA81AC93AE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7B1DCCE-CBC8-321D-53B2-9AE557846859}"/>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5" name="Footer Placeholder 4">
            <a:extLst>
              <a:ext uri="{FF2B5EF4-FFF2-40B4-BE49-F238E27FC236}">
                <a16:creationId xmlns:a16="http://schemas.microsoft.com/office/drawing/2014/main" id="{438BFE64-F22B-D011-0A03-54BC4EC38D5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DBE3FE-F4CD-7B14-CD67-8F14F6E50EA7}"/>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395100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4088-113C-7D48-219B-6D540FBEDD7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03ED06-2503-ECC4-7567-DCDB44283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498AD8-5DF6-9C4B-5CA9-C3501A0ABF4C}"/>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5" name="Footer Placeholder 4">
            <a:extLst>
              <a:ext uri="{FF2B5EF4-FFF2-40B4-BE49-F238E27FC236}">
                <a16:creationId xmlns:a16="http://schemas.microsoft.com/office/drawing/2014/main" id="{B4F8DC1E-81C1-C664-2E0A-833DD93FFB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8A4AC0-3946-E2AE-3576-B60A74B8C5F3}"/>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868306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F9BBBA-F359-7A9D-E613-91A9223E2C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1E3A750-761F-CC13-5B76-C219F2DC13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87B257A-7B3F-87B4-39D5-6F14A068A9A2}"/>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5" name="Footer Placeholder 4">
            <a:extLst>
              <a:ext uri="{FF2B5EF4-FFF2-40B4-BE49-F238E27FC236}">
                <a16:creationId xmlns:a16="http://schemas.microsoft.com/office/drawing/2014/main" id="{7F4A3B18-3622-C6CC-9DC9-92F90AA7DDD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6D270FC-8098-2439-DA58-B787E97071D4}"/>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1940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4C40-572F-5C09-4E80-9D421D7CEE2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D2DEB03-ACF3-7280-8D77-04C7B64D78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DF8C334-0B60-3FCD-C366-1991B99DE340}"/>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5" name="Footer Placeholder 4">
            <a:extLst>
              <a:ext uri="{FF2B5EF4-FFF2-40B4-BE49-F238E27FC236}">
                <a16:creationId xmlns:a16="http://schemas.microsoft.com/office/drawing/2014/main" id="{2A3A76CA-8F09-4464-BAD5-7EB0EA5A80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9BA793-3797-6C5D-843B-3AC263B53D69}"/>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361798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674F-6AB6-2F85-8C17-5BED48E791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F95D857-6368-097B-661A-0D646C87B2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04ACBF-88B1-DC15-0576-DDFD88D99FFF}"/>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5" name="Footer Placeholder 4">
            <a:extLst>
              <a:ext uri="{FF2B5EF4-FFF2-40B4-BE49-F238E27FC236}">
                <a16:creationId xmlns:a16="http://schemas.microsoft.com/office/drawing/2014/main" id="{2FD9EABA-4162-B6F2-09EE-F124952736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336A6A6-E8B9-5768-1980-FBA53BB90491}"/>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2940017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9DE4A-7424-B3A7-CAD6-109AEC09D4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6BFCF99-4DDA-0023-53F3-A56B32C07A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C804CC5-9C7D-AAD6-4C19-FB5C36F393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6E0A83B-42E5-8CEE-5223-40DE7A11EAFC}"/>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6" name="Footer Placeholder 5">
            <a:extLst>
              <a:ext uri="{FF2B5EF4-FFF2-40B4-BE49-F238E27FC236}">
                <a16:creationId xmlns:a16="http://schemas.microsoft.com/office/drawing/2014/main" id="{6EDC268B-855D-B893-DF85-D11A33E1D02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4095E7-3693-7486-9B71-C3A95CBC9F3B}"/>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3436321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A435-5C2F-48EA-96A4-4E691C98631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C89CA6-763C-09AB-28C6-E5005A583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005F53-12CB-449C-954C-F64487DFCD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66E7CE3-25FB-6B10-C1AD-26F7A40AA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6F449D-2684-B612-1F64-522F110D0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F7F1DCD-415F-E32F-AD79-6D19FDFDC61B}"/>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8" name="Footer Placeholder 7">
            <a:extLst>
              <a:ext uri="{FF2B5EF4-FFF2-40B4-BE49-F238E27FC236}">
                <a16:creationId xmlns:a16="http://schemas.microsoft.com/office/drawing/2014/main" id="{E9E29C33-76A1-8FA3-4ECE-5047C036447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6ECE961-A0A0-051D-45AE-9123E534BEE2}"/>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64333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79F9-36B8-0032-D7F7-12772C607C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3FFC867-28B6-3AA5-688C-D06AADF8ACC1}"/>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4" name="Footer Placeholder 3">
            <a:extLst>
              <a:ext uri="{FF2B5EF4-FFF2-40B4-BE49-F238E27FC236}">
                <a16:creationId xmlns:a16="http://schemas.microsoft.com/office/drawing/2014/main" id="{27355F0E-57DF-80C6-8AE3-C6FE3E172C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765BE5C-CE3B-D67D-44B7-C14464F98CC7}"/>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4231142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6B50DF-24B2-34CC-FEC8-E3E8FEF2B20B}"/>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3" name="Footer Placeholder 2">
            <a:extLst>
              <a:ext uri="{FF2B5EF4-FFF2-40B4-BE49-F238E27FC236}">
                <a16:creationId xmlns:a16="http://schemas.microsoft.com/office/drawing/2014/main" id="{8D42C1FF-0151-7AFB-43FF-5F7A87C4B66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F9BBE3A-AF7E-0F5B-CD69-C43A38C4EED8}"/>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277011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A1D6-1892-3B87-A42B-F0611C849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BC1DA29-D1E9-FE07-2BCC-302DF5E7B3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6630B5A-D8CF-3AFA-9F49-DBDD792FD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CC6BB5-2DA3-D7E5-E96B-156E68187D69}"/>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6" name="Footer Placeholder 5">
            <a:extLst>
              <a:ext uri="{FF2B5EF4-FFF2-40B4-BE49-F238E27FC236}">
                <a16:creationId xmlns:a16="http://schemas.microsoft.com/office/drawing/2014/main" id="{43C416C3-5621-FF1C-3348-74279C988A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1CC893-3D95-5230-232F-486093BE99C7}"/>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25648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4F04-4DBF-BB0A-01AB-748283DD29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96C970E-C6CC-867D-715E-48D347E537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A8D5F43-1CC4-EE2A-798B-398E34270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70DBF-E445-F913-BBC1-167C3962AED7}"/>
              </a:ext>
            </a:extLst>
          </p:cNvPr>
          <p:cNvSpPr>
            <a:spLocks noGrp="1"/>
          </p:cNvSpPr>
          <p:nvPr>
            <p:ph type="dt" sz="half" idx="10"/>
          </p:nvPr>
        </p:nvSpPr>
        <p:spPr/>
        <p:txBody>
          <a:bodyPr/>
          <a:lstStyle/>
          <a:p>
            <a:fld id="{BDA83297-AADD-4E21-905D-A0E0B48C597D}" type="datetimeFigureOut">
              <a:rPr lang="vi-VN" smtClean="0"/>
              <a:t>03-04-2026</a:t>
            </a:fld>
            <a:endParaRPr lang="vi-VN"/>
          </a:p>
        </p:txBody>
      </p:sp>
      <p:sp>
        <p:nvSpPr>
          <p:cNvPr id="6" name="Footer Placeholder 5">
            <a:extLst>
              <a:ext uri="{FF2B5EF4-FFF2-40B4-BE49-F238E27FC236}">
                <a16:creationId xmlns:a16="http://schemas.microsoft.com/office/drawing/2014/main" id="{1C892241-D640-EFF4-CEE2-A65677712BB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0C1410A-664C-595B-41BC-471866F46B69}"/>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1574348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6DF60-31AC-CC3B-F948-5D936DD24D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5F5E157-2B1A-E1AA-1B0E-F930352A0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66A040B-751F-57F9-3A3B-DC196D995E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83297-AADD-4E21-905D-A0E0B48C597D}" type="datetimeFigureOut">
              <a:rPr lang="vi-VN" smtClean="0"/>
              <a:t>03-04-2026</a:t>
            </a:fld>
            <a:endParaRPr lang="vi-VN"/>
          </a:p>
        </p:txBody>
      </p:sp>
      <p:sp>
        <p:nvSpPr>
          <p:cNvPr id="5" name="Footer Placeholder 4">
            <a:extLst>
              <a:ext uri="{FF2B5EF4-FFF2-40B4-BE49-F238E27FC236}">
                <a16:creationId xmlns:a16="http://schemas.microsoft.com/office/drawing/2014/main" id="{BFE22472-82AD-29B7-F42E-949F463115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2670A9C7-26AE-A935-9FAC-9D1B9E5CA5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F859F-1E47-4DC1-AEC3-CADADD22F6B7}" type="slidenum">
              <a:rPr lang="vi-VN" smtClean="0"/>
              <a:t>‹#›</a:t>
            </a:fld>
            <a:endParaRPr lang="vi-VN"/>
          </a:p>
        </p:txBody>
      </p:sp>
    </p:spTree>
    <p:extLst>
      <p:ext uri="{BB962C8B-B14F-4D97-AF65-F5344CB8AC3E}">
        <p14:creationId xmlns:p14="http://schemas.microsoft.com/office/powerpoint/2010/main" val="2282930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DBE19B-DE36-9AAB-3BA6-197BE5E7069A}"/>
              </a:ext>
            </a:extLst>
          </p:cNvPr>
          <p:cNvSpPr txBox="1"/>
          <p:nvPr/>
        </p:nvSpPr>
        <p:spPr>
          <a:xfrm>
            <a:off x="2628899" y="258725"/>
            <a:ext cx="6934201" cy="707886"/>
          </a:xfrm>
          <a:prstGeom prst="rect">
            <a:avLst/>
          </a:prstGeom>
          <a:noFill/>
        </p:spPr>
        <p:txBody>
          <a:bodyPr wrap="square">
            <a:spAutoFit/>
          </a:bodyPr>
          <a:lstStyle/>
          <a:p>
            <a:pPr eaLnBrk="1" hangingPunct="1"/>
            <a:endParaRPr lang="en-US" altLang="vi-VN" sz="2000" b="1">
              <a:solidFill>
                <a:srgbClr val="FF0000"/>
              </a:solidFill>
              <a:latin typeface="Times New Roman" panose="02020603050405020304" pitchFamily="18" charset="0"/>
              <a:cs typeface="Times New Roman" panose="02020603050405020304" pitchFamily="18" charset="0"/>
            </a:endParaRPr>
          </a:p>
          <a:p>
            <a:pPr eaLnBrk="1" hangingPunct="1"/>
            <a:r>
              <a:rPr lang="en-US" altLang="vi-VN" sz="2000" b="1">
                <a:solidFill>
                  <a:srgbClr val="FF0000"/>
                </a:solidFill>
                <a:latin typeface="Times New Roman" panose="02020603050405020304" pitchFamily="18" charset="0"/>
                <a:cs typeface="Times New Roman" panose="02020603050405020304" pitchFamily="18" charset="0"/>
              </a:rPr>
              <a:t>                TRƯỜNG MẦM NON GIA</a:t>
            </a:r>
            <a:r>
              <a:rPr lang="vi-VN" altLang="vi-VN" sz="2000" b="1">
                <a:solidFill>
                  <a:srgbClr val="FF0000"/>
                </a:solidFill>
                <a:latin typeface="Times New Roman" panose="02020603050405020304" pitchFamily="18" charset="0"/>
                <a:cs typeface="Times New Roman" panose="02020603050405020304" pitchFamily="18" charset="0"/>
              </a:rPr>
              <a:t> QUẤT</a:t>
            </a:r>
            <a:endParaRPr lang="en-US" altLang="vi-VN" sz="2000" b="1">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EDDE4B7-69CA-2815-0738-873DC4FD3F55}"/>
              </a:ext>
            </a:extLst>
          </p:cNvPr>
          <p:cNvSpPr txBox="1"/>
          <p:nvPr/>
        </p:nvSpPr>
        <p:spPr>
          <a:xfrm>
            <a:off x="2999507" y="2790573"/>
            <a:ext cx="6192982" cy="400110"/>
          </a:xfrm>
          <a:prstGeom prst="rect">
            <a:avLst/>
          </a:prstGeom>
          <a:noFill/>
        </p:spPr>
        <p:txBody>
          <a:bodyPr wrap="square">
            <a:spAutoFit/>
          </a:bodyPr>
          <a:lstStyle/>
          <a:p>
            <a:pPr algn="ctr"/>
            <a:r>
              <a:rPr lang="en-US" altLang="vi-VN" sz="2000" b="1">
                <a:solidFill>
                  <a:srgbClr val="FF0000"/>
                </a:solidFill>
                <a:latin typeface="Times New Roman" panose="02020603050405020304" pitchFamily="18" charset="0"/>
                <a:cs typeface="Times New Roman" panose="02020603050405020304" pitchFamily="18" charset="0"/>
              </a:rPr>
              <a:t>LĨNH VỰC PHÁT TRIỂN THẨM MỸ</a:t>
            </a:r>
          </a:p>
        </p:txBody>
      </p:sp>
      <p:sp>
        <p:nvSpPr>
          <p:cNvPr id="8" name="TextBox 7">
            <a:extLst>
              <a:ext uri="{FF2B5EF4-FFF2-40B4-BE49-F238E27FC236}">
                <a16:creationId xmlns:a16="http://schemas.microsoft.com/office/drawing/2014/main" id="{635B46F3-AC8D-C172-B354-4E80209B9299}"/>
              </a:ext>
            </a:extLst>
          </p:cNvPr>
          <p:cNvSpPr txBox="1"/>
          <p:nvPr/>
        </p:nvSpPr>
        <p:spPr>
          <a:xfrm>
            <a:off x="2815933" y="3302092"/>
            <a:ext cx="6560130" cy="2478564"/>
          </a:xfrm>
          <a:prstGeom prst="rect">
            <a:avLst/>
          </a:prstGeom>
          <a:noFill/>
        </p:spPr>
        <p:txBody>
          <a:bodyPr wrap="square">
            <a:spAutoFit/>
          </a:bodyPr>
          <a:lstStyle/>
          <a:p>
            <a:pPr algn="ctr">
              <a:lnSpc>
                <a:spcPct val="107000"/>
              </a:lnSpc>
              <a:spcAft>
                <a:spcPts val="800"/>
              </a:spcAft>
            </a:pPr>
            <a:r>
              <a:rPr lang="en-US" altLang="vi-VN" sz="2400">
                <a:solidFill>
                  <a:srgbClr val="C00000"/>
                </a:solidFill>
                <a:latin typeface="Times New Roman" panose="02020603050405020304" pitchFamily="18" charset="0"/>
                <a:ea typeface="Arial" panose="020B0604020202020204" pitchFamily="34" charset="0"/>
                <a:cs typeface="Times New Roman" panose="02020603050405020304" pitchFamily="18" charset="0"/>
              </a:rPr>
              <a:t>DH: Đi xe đạp</a:t>
            </a:r>
          </a:p>
          <a:p>
            <a:pPr algn="ctr">
              <a:lnSpc>
                <a:spcPct val="107000"/>
              </a:lnSpc>
              <a:spcAft>
                <a:spcPts val="800"/>
              </a:spcAft>
            </a:pPr>
            <a:r>
              <a:rPr lang="en-US" altLang="vi-VN" sz="2400">
                <a:solidFill>
                  <a:srgbClr val="C00000"/>
                </a:solidFill>
                <a:latin typeface="Times New Roman" panose="02020603050405020304" pitchFamily="18" charset="0"/>
                <a:ea typeface="Arial" panose="020B0604020202020204" pitchFamily="34" charset="0"/>
                <a:cs typeface="Times New Roman" panose="02020603050405020304" pitchFamily="18" charset="0"/>
              </a:rPr>
              <a:t>      TCÂN: Tai ai tinh</a:t>
            </a:r>
            <a:endParaRPr lang="vi-VN" altLang="vi-VN" sz="2400">
              <a:solidFill>
                <a:srgbClr val="C00000"/>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altLang="vi-VN" sz="2400">
                <a:solidFill>
                  <a:srgbClr val="C00000"/>
                </a:solidFill>
                <a:latin typeface="Times New Roman" panose="02020603050405020304" pitchFamily="18" charset="0"/>
                <a:ea typeface="Arial" panose="020B0604020202020204" pitchFamily="34" charset="0"/>
                <a:cs typeface="Times New Roman" panose="02020603050405020304" pitchFamily="18" charset="0"/>
              </a:rPr>
              <a:t>                               Lứa tuổi: 24- 36 tháng.</a:t>
            </a:r>
          </a:p>
          <a:p>
            <a:pPr>
              <a:lnSpc>
                <a:spcPct val="107000"/>
              </a:lnSpc>
              <a:spcAft>
                <a:spcPts val="800"/>
              </a:spcAft>
            </a:pPr>
            <a:r>
              <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rPr>
              <a:t>                            Lớp: Nhà trẻ </a:t>
            </a:r>
            <a:r>
              <a:rPr lang="vi-VN" altLang="vi-VN" sz="2400">
                <a:solidFill>
                  <a:srgbClr val="C00000"/>
                </a:solidFill>
                <a:latin typeface="Arial" panose="020B0604020202020204" pitchFamily="34" charset="0"/>
                <a:ea typeface="Arial" panose="020B0604020202020204" pitchFamily="34" charset="0"/>
                <a:cs typeface="Times New Roman" panose="02020603050405020304" pitchFamily="18" charset="0"/>
              </a:rPr>
              <a:t>D2</a:t>
            </a:r>
            <a:endPar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rPr>
              <a:t>                           </a:t>
            </a:r>
            <a:endParaRPr lang="vi-VN" sz="2400">
              <a:solidFill>
                <a:srgbClr val="FF0000"/>
              </a:solidFill>
            </a:endParaRPr>
          </a:p>
        </p:txBody>
      </p:sp>
    </p:spTree>
    <p:extLst>
      <p:ext uri="{BB962C8B-B14F-4D97-AF65-F5344CB8AC3E}">
        <p14:creationId xmlns:p14="http://schemas.microsoft.com/office/powerpoint/2010/main" val="3765920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0E3CB2-DD30-400B-64B8-9A38608F4E20}"/>
              </a:ext>
            </a:extLst>
          </p:cNvPr>
          <p:cNvSpPr txBox="1"/>
          <p:nvPr/>
        </p:nvSpPr>
        <p:spPr>
          <a:xfrm>
            <a:off x="2438399" y="1496291"/>
            <a:ext cx="7481455" cy="830997"/>
          </a:xfrm>
          <a:prstGeom prst="rect">
            <a:avLst/>
          </a:prstGeom>
          <a:noFill/>
        </p:spPr>
        <p:txBody>
          <a:bodyPr wrap="square" rtlCol="0">
            <a:spAutoFit/>
          </a:bodyPr>
          <a:lstStyle/>
          <a:p>
            <a:r>
              <a:rPr lang="en-US" sz="2400">
                <a:solidFill>
                  <a:srgbClr val="7030A0"/>
                </a:solidFill>
                <a:latin typeface="Times New Roman" panose="02020603050405020304" pitchFamily="18" charset="0"/>
                <a:cs typeface="Times New Roman" panose="02020603050405020304" pitchFamily="18" charset="0"/>
              </a:rPr>
              <a:t>                                1.Ổn định tổ chức.</a:t>
            </a:r>
          </a:p>
          <a:p>
            <a:r>
              <a:rPr lang="en-US" sz="2400">
                <a:solidFill>
                  <a:srgbClr val="7030A0"/>
                </a:solidFill>
                <a:latin typeface="Times New Roman" panose="02020603050405020304" pitchFamily="18" charset="0"/>
                <a:cs typeface="Times New Roman" panose="02020603050405020304" pitchFamily="18" charset="0"/>
              </a:rPr>
              <a:t>Cho trẻ nghe một số tiếng kêu của phương tiện giao thông</a:t>
            </a:r>
            <a:endParaRPr lang="vi-VN" sz="2400">
              <a:solidFill>
                <a:srgbClr val="7030A0"/>
              </a:solidFill>
              <a:latin typeface="Times New Roman" panose="02020603050405020304" pitchFamily="18" charset="0"/>
              <a:cs typeface="Times New Roman" panose="02020603050405020304" pitchFamily="18" charset="0"/>
            </a:endParaRPr>
          </a:p>
        </p:txBody>
      </p:sp>
      <p:pic>
        <p:nvPicPr>
          <p:cNvPr id="5" name="Tieng-coi-xe-dap-www_tiengdong_com">
            <a:hlinkClick r:id="" action="ppaction://media"/>
            <a:extLst>
              <a:ext uri="{FF2B5EF4-FFF2-40B4-BE49-F238E27FC236}">
                <a16:creationId xmlns:a16="http://schemas.microsoft.com/office/drawing/2014/main" id="{F5C0C384-9117-3072-F7E7-E8BAB6402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564" y="4509654"/>
            <a:ext cx="609600" cy="609600"/>
          </a:xfrm>
          <a:prstGeom prst="rect">
            <a:avLst/>
          </a:prstGeom>
        </p:spPr>
      </p:pic>
    </p:spTree>
    <p:extLst>
      <p:ext uri="{BB962C8B-B14F-4D97-AF65-F5344CB8AC3E}">
        <p14:creationId xmlns:p14="http://schemas.microsoft.com/office/powerpoint/2010/main" val="15458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coi-xe-may-www_tiengdong_com">
            <a:hlinkClick r:id="" action="ppaction://media"/>
            <a:extLst>
              <a:ext uri="{FF2B5EF4-FFF2-40B4-BE49-F238E27FC236}">
                <a16:creationId xmlns:a16="http://schemas.microsoft.com/office/drawing/2014/main" id="{DEC8E625-C6E0-6507-6535-A7A29E6FD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0509" y="3013364"/>
            <a:ext cx="609600" cy="609600"/>
          </a:xfrm>
          <a:prstGeom prst="rect">
            <a:avLst/>
          </a:prstGeom>
        </p:spPr>
      </p:pic>
      <p:sp>
        <p:nvSpPr>
          <p:cNvPr id="4" name="TextBox 3">
            <a:extLst>
              <a:ext uri="{FF2B5EF4-FFF2-40B4-BE49-F238E27FC236}">
                <a16:creationId xmlns:a16="http://schemas.microsoft.com/office/drawing/2014/main" id="{74EA258D-EAD2-21F2-AEDE-9A31AEC76687}"/>
              </a:ext>
            </a:extLst>
          </p:cNvPr>
          <p:cNvSpPr txBox="1"/>
          <p:nvPr/>
        </p:nvSpPr>
        <p:spPr>
          <a:xfrm>
            <a:off x="2008909" y="1685744"/>
            <a:ext cx="8340435" cy="830997"/>
          </a:xfrm>
          <a:prstGeom prst="rect">
            <a:avLst/>
          </a:prstGeom>
          <a:noFill/>
        </p:spPr>
        <p:txBody>
          <a:bodyPr wrap="square">
            <a:spAutoFit/>
          </a:bodyPr>
          <a:lstStyle/>
          <a:p>
            <a:r>
              <a:rPr lang="en-US" sz="2400">
                <a:solidFill>
                  <a:srgbClr val="7030A0"/>
                </a:solidFill>
                <a:latin typeface="Times New Roman" panose="02020603050405020304" pitchFamily="18" charset="0"/>
                <a:cs typeface="Times New Roman" panose="02020603050405020304" pitchFamily="18" charset="0"/>
              </a:rPr>
              <a:t>                                  1.Ổn định tổ chức.</a:t>
            </a:r>
          </a:p>
          <a:p>
            <a:r>
              <a:rPr lang="en-US" sz="2400">
                <a:solidFill>
                  <a:srgbClr val="7030A0"/>
                </a:solidFill>
                <a:latin typeface="Times New Roman" panose="02020603050405020304" pitchFamily="18" charset="0"/>
                <a:cs typeface="Times New Roman" panose="02020603050405020304" pitchFamily="18" charset="0"/>
              </a:rPr>
              <a:t>Cho trẻ nghe một số tiếng kêu của phương tiện giao thông</a:t>
            </a:r>
            <a:endParaRPr lang="vi-VN" sz="24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32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325127-DA60-9FFF-2F59-BBB2923081AD}"/>
              </a:ext>
            </a:extLst>
          </p:cNvPr>
          <p:cNvSpPr txBox="1"/>
          <p:nvPr/>
        </p:nvSpPr>
        <p:spPr>
          <a:xfrm>
            <a:off x="3304309" y="1824289"/>
            <a:ext cx="6192982" cy="707886"/>
          </a:xfrm>
          <a:prstGeom prst="rect">
            <a:avLst/>
          </a:prstGeom>
          <a:noFill/>
        </p:spPr>
        <p:txBody>
          <a:bodyPr wrap="square">
            <a:spAutoFit/>
          </a:bodyPr>
          <a:lstStyle/>
          <a:p>
            <a:r>
              <a:rPr lang="en-US" sz="2000">
                <a:solidFill>
                  <a:srgbClr val="7030A0"/>
                </a:solidFill>
                <a:latin typeface="Times New Roman" panose="02020603050405020304" pitchFamily="18" charset="0"/>
                <a:cs typeface="Times New Roman" panose="02020603050405020304" pitchFamily="18" charset="0"/>
              </a:rPr>
              <a:t>                                     1.Ổn định tổ chức.</a:t>
            </a:r>
          </a:p>
          <a:p>
            <a:r>
              <a:rPr lang="en-US" sz="2000">
                <a:solidFill>
                  <a:srgbClr val="7030A0"/>
                </a:solidFill>
                <a:latin typeface="Times New Roman" panose="02020603050405020304" pitchFamily="18" charset="0"/>
                <a:cs typeface="Times New Roman" panose="02020603050405020304" pitchFamily="18" charset="0"/>
              </a:rPr>
              <a:t>Cho trẻ nghe một số tiếng kêu của phương tiện giao thông</a:t>
            </a:r>
            <a:endParaRPr lang="vi-VN" sz="2000"/>
          </a:p>
        </p:txBody>
      </p:sp>
      <p:pic>
        <p:nvPicPr>
          <p:cNvPr id="4" name="Tieng-coi-xe-cuu-thuong-www_tiengdong_com">
            <a:hlinkClick r:id="" action="ppaction://media"/>
            <a:extLst>
              <a:ext uri="{FF2B5EF4-FFF2-40B4-BE49-F238E27FC236}">
                <a16:creationId xmlns:a16="http://schemas.microsoft.com/office/drawing/2014/main" id="{6019127B-FFBD-9041-81A4-3F57DA928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1290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F4F0C8-EF02-7660-8877-951133514952}"/>
              </a:ext>
            </a:extLst>
          </p:cNvPr>
          <p:cNvSpPr txBox="1"/>
          <p:nvPr/>
        </p:nvSpPr>
        <p:spPr>
          <a:xfrm>
            <a:off x="3422073" y="640140"/>
            <a:ext cx="6303817" cy="1569660"/>
          </a:xfrm>
          <a:prstGeom prst="rect">
            <a:avLst/>
          </a:prstGeom>
          <a:noFill/>
        </p:spPr>
        <p:txBody>
          <a:bodyPr wrap="square" rtlCol="0">
            <a:spAutoFit/>
          </a:bodyPr>
          <a:lstStyle/>
          <a:p>
            <a:r>
              <a:rPr lang="en-US" sz="2400">
                <a:solidFill>
                  <a:srgbClr val="7030A0"/>
                </a:solidFill>
                <a:latin typeface="Times New Roman" panose="02020603050405020304" pitchFamily="18" charset="0"/>
                <a:cs typeface="Times New Roman" panose="02020603050405020304" pitchFamily="18" charset="0"/>
              </a:rPr>
              <a:t>2.Phương pháp,hình thức tổ chức. </a:t>
            </a:r>
          </a:p>
          <a:p>
            <a:pPr algn="l"/>
            <a:r>
              <a:rPr lang="vi-VN" sz="2400" i="0">
                <a:solidFill>
                  <a:srgbClr val="7030A0"/>
                </a:solidFill>
                <a:effectLst/>
                <a:latin typeface="Times New Roman" panose="02020603050405020304" pitchFamily="18" charset="0"/>
              </a:rPr>
              <a:t>HĐ1: Dạy hát “ Đi xe đạp”</a:t>
            </a:r>
          </a:p>
          <a:p>
            <a:pPr algn="l"/>
            <a:r>
              <a:rPr lang="vi-VN" sz="2400" i="0">
                <a:solidFill>
                  <a:srgbClr val="7030A0"/>
                </a:solidFill>
                <a:effectLst/>
                <a:latin typeface="Times New Roman" panose="02020603050405020304" pitchFamily="18" charset="0"/>
              </a:rPr>
              <a:t>+ Cô hát cho trẻ nghe lần 1: Không nhạc</a:t>
            </a:r>
          </a:p>
          <a:p>
            <a:r>
              <a:rPr lang="vi-VN" sz="2400" i="0">
                <a:solidFill>
                  <a:srgbClr val="7030A0"/>
                </a:solidFill>
                <a:effectLst/>
                <a:latin typeface="Times New Roman" panose="02020603050405020304" pitchFamily="18" charset="0"/>
              </a:rPr>
              <a:t>+ Cô hát cho trẻ nghe lần 2: Có nhạc</a:t>
            </a:r>
            <a:endParaRPr lang="vi-VN" sz="24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121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yt1s.com - Đi Xe Đạp  Bài Hát Đi Xe Đạp Nhạc Thiếu Nhi Vui Nhộn Hay Nhất 2018  Kênh Bé Yêu">
            <a:hlinkClick r:id="" action="ppaction://media"/>
            <a:extLst>
              <a:ext uri="{FF2B5EF4-FFF2-40B4-BE49-F238E27FC236}">
                <a16:creationId xmlns:a16="http://schemas.microsoft.com/office/drawing/2014/main" id="{507BC4BB-2AEF-F65E-838F-4405989CDF6E}"/>
              </a:ext>
            </a:extLst>
          </p:cNvPr>
          <p:cNvPicPr>
            <a:picLocks noChangeAspect="1"/>
          </p:cNvPicPr>
          <p:nvPr>
            <a:audioFile r:link="rId1"/>
            <p:extLst>
              <p:ext uri="{DAA4B4D4-6D71-4841-9C94-3DE7FCFB9230}">
                <p14:media xmlns:p14="http://schemas.microsoft.com/office/powerpoint/2010/main" r:embed="rId2">
                  <p14:trim end="586850.75"/>
                </p14:media>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1608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60EBF6-0B76-992C-2574-F6675A5F8B2C}"/>
              </a:ext>
            </a:extLst>
          </p:cNvPr>
          <p:cNvSpPr txBox="1"/>
          <p:nvPr/>
        </p:nvSpPr>
        <p:spPr>
          <a:xfrm>
            <a:off x="2576945" y="1260764"/>
            <a:ext cx="7218219" cy="1938992"/>
          </a:xfrm>
          <a:prstGeom prst="rect">
            <a:avLst/>
          </a:prstGeom>
          <a:noFill/>
        </p:spPr>
        <p:txBody>
          <a:bodyPr wrap="square" rtlCol="0">
            <a:spAutoFit/>
          </a:bodyPr>
          <a:lstStyle/>
          <a:p>
            <a:pPr algn="l"/>
            <a:r>
              <a:rPr lang="vi-VN" sz="2400" b="1" i="0">
                <a:solidFill>
                  <a:srgbClr val="7030A0"/>
                </a:solidFill>
                <a:effectLst/>
                <a:latin typeface="Times New Roman" panose="02020603050405020304" pitchFamily="18" charset="0"/>
              </a:rPr>
              <a:t>HĐ2: Trò chơi “Tai ai tinh”</a:t>
            </a:r>
            <a:endParaRPr lang="vi-VN" sz="2400" b="0" i="0">
              <a:solidFill>
                <a:srgbClr val="7030A0"/>
              </a:solidFill>
              <a:effectLst/>
              <a:latin typeface="Times New Roman" panose="02020603050405020304" pitchFamily="18" charset="0"/>
            </a:endParaRPr>
          </a:p>
          <a:p>
            <a:pPr algn="l"/>
            <a:r>
              <a:rPr lang="vi-VN" sz="2400" b="0" i="0">
                <a:solidFill>
                  <a:srgbClr val="7030A0"/>
                </a:solidFill>
                <a:effectLst/>
                <a:latin typeface="Times New Roman" panose="02020603050405020304" pitchFamily="18" charset="0"/>
              </a:rPr>
              <a:t>- Cô giới thiệu tên trò chơi và cách chơi: Cô ngồi phía trước trẻ, giới thiệu từng loại đồ dùng, đồ chơi gõ để trẻ nhận biết tiếng kêu của từng vật. Sau đó cô gõ từng thứ và hỏi trẻ đó là tiếng kêu của cái gì ?</a:t>
            </a:r>
          </a:p>
        </p:txBody>
      </p:sp>
    </p:spTree>
    <p:extLst>
      <p:ext uri="{BB962C8B-B14F-4D97-AF65-F5344CB8AC3E}">
        <p14:creationId xmlns:p14="http://schemas.microsoft.com/office/powerpoint/2010/main" val="1314313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30CD6A-1B8A-DFC1-1A30-8E472EB84153}"/>
              </a:ext>
            </a:extLst>
          </p:cNvPr>
          <p:cNvSpPr txBox="1"/>
          <p:nvPr/>
        </p:nvSpPr>
        <p:spPr>
          <a:xfrm>
            <a:off x="4890655" y="2175164"/>
            <a:ext cx="5153891" cy="461665"/>
          </a:xfrm>
          <a:prstGeom prst="rect">
            <a:avLst/>
          </a:prstGeom>
          <a:noFill/>
        </p:spPr>
        <p:txBody>
          <a:bodyPr wrap="square" rtlCol="0">
            <a:spAutoFit/>
          </a:bodyPr>
          <a:lstStyle/>
          <a:p>
            <a:r>
              <a:rPr lang="vi-VN" sz="2400">
                <a:solidFill>
                  <a:srgbClr val="7030A0"/>
                </a:solidFill>
                <a:latin typeface="+mj-lt"/>
              </a:rPr>
              <a:t>3. Kết thúc.</a:t>
            </a:r>
          </a:p>
        </p:txBody>
      </p:sp>
    </p:spTree>
    <p:extLst>
      <p:ext uri="{BB962C8B-B14F-4D97-AF65-F5344CB8AC3E}">
        <p14:creationId xmlns:p14="http://schemas.microsoft.com/office/powerpoint/2010/main" val="1289108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207</Words>
  <Application>Microsoft Office PowerPoint</Application>
  <PresentationFormat>Widescreen</PresentationFormat>
  <Paragraphs>21</Paragraphs>
  <Slides>8</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8</cp:revision>
  <dcterms:created xsi:type="dcterms:W3CDTF">2023-04-05T15:19:55Z</dcterms:created>
  <dcterms:modified xsi:type="dcterms:W3CDTF">2026-04-03T14:20:08Z</dcterms:modified>
</cp:coreProperties>
</file>