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7" r:id="rId3"/>
    <p:sldId id="256" r:id="rId4"/>
    <p:sldId id="258" r:id="rId5"/>
    <p:sldId id="259" r:id="rId6"/>
    <p:sldId id="260" r:id="rId7"/>
    <p:sldId id="261" r:id="rId8"/>
    <p:sldId id="263" r:id="rId9"/>
    <p:sldId id="266" r:id="rId10"/>
    <p:sldId id="267" r:id="rId11"/>
    <p:sldId id="269"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1600" y="40"/>
      </p:cViewPr>
      <p:guideLst>
        <p:guide orient="horz" pos="215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5D90B5-F633-4F5C-9E8A-4D0482A4865C}"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E6A0283-2182-40A3-8EC4-3416DDADE71D}"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762D3A3-6231-4F93-B997-35BCC3D7B4AA}"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A23CB72-2B85-4B62-BE2B-5624273A0CB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338"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3689BE0-8FFC-4620-87F3-FBD866438F0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03B6EC8-43EC-4661-99A6-894C780BA1D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D7F702B-CCA1-4B8C-ACFD-09B2BEAC1F1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0515324-FFF7-428F-A520-784514EDAE1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5675A14-E634-4E35-A495-9F2E78396B9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82C80B9-CB50-4F1F-8A8F-ED7732A62CAC}"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FC1D4D4-5D3D-4CF5-BF31-BA3F3FA9506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3152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5DCA836-23B9-4995-AEC0-3F8C913C8529}"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D90B5-F633-4F5C-9E8A-4D0482A4865C}"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D90B5-F633-4F5C-9E8A-4D0482A4865C}"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5D90B5-F633-4F5C-9E8A-4D0482A4865C}" type="datetimeFigureOut">
              <a:rPr lang="en-US" smtClean="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5D90B5-F633-4F5C-9E8A-4D0482A4865C}"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D90B5-F633-4F5C-9E8A-4D0482A4865C}" type="datetimeFigureOut">
              <a:rPr lang="en-US" smtClean="0"/>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D90B5-F633-4F5C-9E8A-4D0482A4865C}" type="datetimeFigureOut">
              <a:rPr lang="en-US" smtClean="0"/>
              <a:t>3/30/2026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F0759-5956-4D5D-8686-AB2E58DC2C9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b="0">
                <a:solidFill>
                  <a:schemeClr val="tx1"/>
                </a:solidFill>
                <a:latin typeface="Arial" panose="020B0604020202020204" pitchFamily="34" charset="0"/>
              </a:defRPr>
            </a:lvl1pPr>
          </a:lstStyle>
          <a:p>
            <a:pPr fontAlgn="base">
              <a:spcBef>
                <a:spcPct val="0"/>
              </a:spcBef>
              <a:spcAft>
                <a:spcPct val="0"/>
              </a:spcAft>
              <a:defRPr/>
            </a:pPr>
            <a:fld id="{4099BD04-8735-4007-9AB2-31A0BA7E9B19}" type="slidenum">
              <a:rPr lang="en-US" altLang="en-US">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7.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GIF"/><Relationship Id="rId2" Type="http://schemas.openxmlformats.org/officeDocument/2006/relationships/audio" Target="file:///D:\nhac%202\t&#259;ng%20v&#226;n\Ga-Gay-Vang-Day-Ban-Oi.mp3" TargetMode="External"/><Relationship Id="rId1" Type="http://schemas.microsoft.com/office/2007/relationships/media" Target="file:///D:\nhac%202\t&#259;ng%20v&#226;n\Ga-Gay-Vang-Day-Ban-Oi.mp3" TargetMode="Externa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9773" y="292100"/>
            <a:ext cx="8763000" cy="1753235"/>
          </a:xfrm>
          <a:prstGeom prst="rect">
            <a:avLst/>
          </a:prstGeom>
          <a:noFill/>
        </p:spPr>
        <p:txBody>
          <a:bodyPr>
            <a:spAutoFit/>
          </a:bodyPr>
          <a:lstStyle/>
          <a:p>
            <a:pPr algn="ctr" eaLnBrk="1" hangingPunct="1">
              <a:defRPr/>
            </a:pPr>
            <a:r>
              <a:rPr lang="en-US" sz="3600" b="1" dirty="0">
                <a:solidFill>
                  <a:schemeClr val="accent1">
                    <a:lumMod val="10000"/>
                  </a:schemeClr>
                </a:solidFill>
                <a:latin typeface="Times New Roman" panose="02020603050405020304" pitchFamily="18" charset="0"/>
                <a:cs typeface="Times New Roman" panose="02020603050405020304" pitchFamily="18" charset="0"/>
              </a:rPr>
              <a:t>UBND </a:t>
            </a:r>
            <a:r>
              <a:rPr lang="en-US" sz="3600" b="1" dirty="0" err="1">
                <a:solidFill>
                  <a:schemeClr val="accent1">
                    <a:lumMod val="10000"/>
                  </a:schemeClr>
                </a:solidFill>
                <a:latin typeface="Times New Roman" panose="02020603050405020304" pitchFamily="18" charset="0"/>
                <a:cs typeface="Times New Roman" panose="02020603050405020304" pitchFamily="18" charset="0"/>
              </a:rPr>
              <a:t>Phường</a:t>
            </a:r>
            <a:r>
              <a:rPr lang="en-US" sz="3600" b="1" dirty="0">
                <a:solidFill>
                  <a:schemeClr val="accent1">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10000"/>
                  </a:schemeClr>
                </a:solidFill>
                <a:latin typeface="Times New Roman" panose="02020603050405020304" pitchFamily="18" charset="0"/>
                <a:cs typeface="Times New Roman" panose="02020603050405020304" pitchFamily="18" charset="0"/>
              </a:rPr>
              <a:t>Bồ</a:t>
            </a:r>
            <a:r>
              <a:rPr lang="en-US" sz="3600" b="1" dirty="0">
                <a:solidFill>
                  <a:schemeClr val="accent1">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10000"/>
                  </a:schemeClr>
                </a:solidFill>
                <a:latin typeface="Times New Roman" panose="02020603050405020304" pitchFamily="18" charset="0"/>
                <a:cs typeface="Times New Roman" panose="02020603050405020304" pitchFamily="18" charset="0"/>
              </a:rPr>
              <a:t>Đề</a:t>
            </a:r>
            <a:endParaRPr lang="en-US" sz="3600" b="1" dirty="0">
              <a:solidFill>
                <a:schemeClr val="accent1">
                  <a:lumMod val="10000"/>
                </a:schemeClr>
              </a:solidFill>
              <a:latin typeface="Times New Roman" panose="02020603050405020304" pitchFamily="18" charset="0"/>
              <a:cs typeface="Times New Roman" panose="02020603050405020304" pitchFamily="18" charset="0"/>
            </a:endParaRPr>
          </a:p>
          <a:p>
            <a:pPr algn="ctr" eaLnBrk="1" hangingPunct="1">
              <a:defRPr/>
            </a:pPr>
            <a:r>
              <a:rPr lang="en-US" sz="3600" b="1" dirty="0">
                <a:solidFill>
                  <a:schemeClr val="accent1">
                    <a:lumMod val="10000"/>
                  </a:schemeClr>
                </a:solidFill>
                <a:latin typeface="Times New Roman" panose="02020603050405020304" pitchFamily="18" charset="0"/>
                <a:cs typeface="Times New Roman" panose="02020603050405020304" pitchFamily="18" charset="0"/>
              </a:rPr>
              <a:t>Trường mầm non Gia </a:t>
            </a:r>
            <a:r>
              <a:rPr lang="en-US" sz="3600" b="1" dirty="0" err="1">
                <a:solidFill>
                  <a:schemeClr val="accent1">
                    <a:lumMod val="10000"/>
                  </a:schemeClr>
                </a:solidFill>
                <a:latin typeface="Times New Roman" panose="02020603050405020304" pitchFamily="18" charset="0"/>
                <a:cs typeface="Times New Roman" panose="02020603050405020304" pitchFamily="18" charset="0"/>
              </a:rPr>
              <a:t>Quất</a:t>
            </a:r>
            <a:endParaRPr lang="en-US" sz="3600" b="1" dirty="0">
              <a:solidFill>
                <a:schemeClr val="accent1">
                  <a:lumMod val="10000"/>
                </a:schemeClr>
              </a:solidFill>
              <a:latin typeface="Times New Roman" panose="02020603050405020304" pitchFamily="18" charset="0"/>
              <a:cs typeface="Times New Roman" panose="02020603050405020304" pitchFamily="18" charset="0"/>
            </a:endParaRPr>
          </a:p>
          <a:p>
            <a:pPr algn="ctr" eaLnBrk="1" hangingPunct="1">
              <a:defRPr/>
            </a:pPr>
            <a:endParaRPr lang="en-US" sz="3600" b="1" dirty="0">
              <a:solidFill>
                <a:schemeClr val="accent1">
                  <a:lumMod val="1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05000" y="1981200"/>
            <a:ext cx="5703570" cy="706755"/>
          </a:xfrm>
          <a:prstGeom prst="rect">
            <a:avLst/>
          </a:prstGeom>
          <a:noFill/>
        </p:spPr>
        <p:txBody>
          <a:bodyPr wrap="square">
            <a:spAutoFit/>
          </a:bodyPr>
          <a:lstStyle/>
          <a:p>
            <a:pPr algn="ctr" eaLnBrk="1" hangingPunct="1">
              <a:defRPr/>
            </a:pPr>
            <a:r>
              <a:rPr lang="en-US" sz="4000" b="1" dirty="0">
                <a:solidFill>
                  <a:schemeClr val="accent1">
                    <a:lumMod val="10000"/>
                  </a:schemeClr>
                </a:solidFill>
                <a:latin typeface="Times New Roman" panose="02020603050405020304" pitchFamily="18" charset="0"/>
                <a:cs typeface="Times New Roman" panose="02020603050405020304" pitchFamily="18" charset="0"/>
              </a:rPr>
              <a:t>Đề tài:Nhận biết tập nói</a:t>
            </a:r>
          </a:p>
        </p:txBody>
      </p:sp>
      <p:sp>
        <p:nvSpPr>
          <p:cNvPr id="9" name="TextBox 6"/>
          <p:cNvSpPr txBox="1">
            <a:spLocks noChangeArrowheads="1"/>
          </p:cNvSpPr>
          <p:nvPr/>
        </p:nvSpPr>
        <p:spPr bwMode="auto">
          <a:xfrm>
            <a:off x="1981200" y="2590800"/>
            <a:ext cx="5715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b="1">
                <a:solidFill>
                  <a:srgbClr val="FF0000"/>
                </a:solidFill>
                <a:latin typeface="Times New Roman" panose="02020603050405020304" pitchFamily="18" charset="0"/>
                <a:cs typeface="Times New Roman" panose="02020603050405020304" pitchFamily="18" charset="0"/>
              </a:rPr>
              <a:t>Con Vịt</a:t>
            </a:r>
          </a:p>
        </p:txBody>
      </p:sp>
      <p:sp>
        <p:nvSpPr>
          <p:cNvPr id="10" name="TextBox 7"/>
          <p:cNvSpPr txBox="1">
            <a:spLocks noChangeArrowheads="1"/>
          </p:cNvSpPr>
          <p:nvPr/>
        </p:nvSpPr>
        <p:spPr bwMode="auto">
          <a:xfrm>
            <a:off x="1143000" y="4114800"/>
            <a:ext cx="67056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Giáo</a:t>
            </a:r>
            <a:r>
              <a:rPr lang="en-US" altLang="en-US" sz="3600" dirty="0">
                <a:solidFill>
                  <a:srgbClr val="0000FF"/>
                </a:solidFill>
                <a:latin typeface="Times New Roman" panose="02020603050405020304" pitchFamily="18" charset="0"/>
                <a:cs typeface="Times New Roman" panose="02020603050405020304" pitchFamily="18" charset="0"/>
              </a:rPr>
              <a:t> viên: Phan </a:t>
            </a:r>
            <a:r>
              <a:rPr lang="en-US" altLang="en-US" sz="3600" dirty="0" err="1">
                <a:solidFill>
                  <a:srgbClr val="0000FF"/>
                </a:solidFill>
                <a:latin typeface="Times New Roman" panose="02020603050405020304" pitchFamily="18" charset="0"/>
                <a:cs typeface="Times New Roman" panose="02020603050405020304" pitchFamily="18" charset="0"/>
              </a:rPr>
              <a:t>Thị</a:t>
            </a:r>
            <a:r>
              <a:rPr lang="en-US" altLang="en-US" sz="3600" dirty="0">
                <a:solidFill>
                  <a:srgbClr val="0000FF"/>
                </a:solidFill>
                <a:latin typeface="Times New Roman" panose="02020603050405020304" pitchFamily="18" charset="0"/>
                <a:cs typeface="Times New Roman" panose="02020603050405020304" pitchFamily="18" charset="0"/>
              </a:rPr>
              <a:t> Thu </a:t>
            </a:r>
            <a:r>
              <a:rPr lang="en-US" altLang="en-US" sz="3600" dirty="0" err="1">
                <a:solidFill>
                  <a:srgbClr val="0000FF"/>
                </a:solidFill>
                <a:latin typeface="Times New Roman" panose="02020603050405020304" pitchFamily="18" charset="0"/>
                <a:cs typeface="Times New Roman" panose="02020603050405020304" pitchFamily="18" charset="0"/>
              </a:rPr>
              <a:t>Hương</a:t>
            </a:r>
            <a:endParaRPr lang="en-US" altLang="en-US" sz="3600" dirty="0">
              <a:solidFill>
                <a:srgbClr val="0000FF"/>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600" dirty="0" err="1">
                <a:solidFill>
                  <a:srgbClr val="0000FF"/>
                </a:solidFill>
                <a:latin typeface="Times New Roman" panose="02020603050405020304" pitchFamily="18" charset="0"/>
                <a:cs typeface="Times New Roman" panose="02020603050405020304" pitchFamily="18" charset="0"/>
              </a:rPr>
              <a:t>Lứa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tuổi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Nhà</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trẻ</a:t>
            </a:r>
            <a:r>
              <a:rPr lang="en-US" altLang="en-US" sz="3600" dirty="0">
                <a:solidFill>
                  <a:srgbClr val="0000FF"/>
                </a:solidFill>
                <a:latin typeface="Times New Roman" panose="02020603050405020304" pitchFamily="18" charset="0"/>
                <a:cs typeface="Times New Roman" panose="02020603050405020304" pitchFamily="18" charset="0"/>
              </a:rPr>
              <a:t> 24 - 36 </a:t>
            </a:r>
            <a:r>
              <a:rPr lang="en-US" altLang="en-US" sz="3600" dirty="0" err="1">
                <a:solidFill>
                  <a:srgbClr val="0000FF"/>
                </a:solidFill>
                <a:latin typeface="Times New Roman" panose="02020603050405020304" pitchFamily="18" charset="0"/>
                <a:cs typeface="Times New Roman" panose="02020603050405020304" pitchFamily="18" charset="0"/>
              </a:rPr>
              <a:t>tháng</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103813086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37073" cy="5467350"/>
          </a:xfrm>
          <a:prstGeom prst="rect">
            <a:avLst/>
          </a:prstGeom>
        </p:spPr>
      </p:pic>
      <p:sp>
        <p:nvSpPr>
          <p:cNvPr id="5" name="TextBox 4"/>
          <p:cNvSpPr txBox="1"/>
          <p:nvPr/>
        </p:nvSpPr>
        <p:spPr>
          <a:xfrm>
            <a:off x="3196935" y="10187"/>
            <a:ext cx="27432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Xem video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altLang="en-US"/>
          </a:p>
        </p:txBody>
      </p:sp>
      <p:sp>
        <p:nvSpPr>
          <p:cNvPr id="13315" name="Rectangle 3"/>
          <p:cNvSpPr>
            <a:spLocks noGrp="1" noChangeArrowheads="1"/>
          </p:cNvSpPr>
          <p:nvPr>
            <p:ph type="body" idx="1"/>
          </p:nvPr>
        </p:nvSpPr>
        <p:spPr/>
        <p:txBody>
          <a:bodyPr/>
          <a:lstStyle/>
          <a:p>
            <a:pPr eaLnBrk="1" hangingPunct="1"/>
            <a:endParaRPr lang="en-US" altLang="en-US"/>
          </a:p>
        </p:txBody>
      </p:sp>
      <p:pic>
        <p:nvPicPr>
          <p:cNvPr id="89092" name="Picture 4" descr="felicitsh7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2200" y="2209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81600" y="16764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276600" y="1828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579120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563880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Picture 13" descr="bunny_thumping_foot_md_clr"/>
          <p:cNvPicPr>
            <a:picLocks noChangeAspect="1" noChangeArrowheads="1" noCrop="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6705600" y="36576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WordArt 21"/>
          <p:cNvSpPr>
            <a:spLocks noChangeArrowheads="1" noChangeShapeType="1" noTextEdit="1"/>
          </p:cNvSpPr>
          <p:nvPr/>
        </p:nvSpPr>
        <p:spPr bwMode="auto">
          <a:xfrm>
            <a:off x="1055077" y="4313238"/>
            <a:ext cx="7035312" cy="17065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rPr>
              <a:t>Kính chúc cô và các cháu khoẻ</a:t>
            </a:r>
          </a:p>
        </p:txBody>
      </p:sp>
      <p:sp>
        <p:nvSpPr>
          <p:cNvPr id="89111" name="WordArt 23"/>
          <p:cNvSpPr>
            <a:spLocks noChangeArrowheads="1" noChangeShapeType="1" noTextEdit="1"/>
          </p:cNvSpPr>
          <p:nvPr/>
        </p:nvSpPr>
        <p:spPr bwMode="auto">
          <a:xfrm>
            <a:off x="351692" y="533400"/>
            <a:ext cx="8651631" cy="8763000"/>
          </a:xfrm>
          <a:prstGeom prst="rect">
            <a:avLst/>
          </a:prstGeom>
        </p:spPr>
        <p:txBody>
          <a:bodyPr spcFirstLastPara="1" wrap="none" fromWordArt="1">
            <a:prstTxWarp prst="textArchUp">
              <a:avLst>
                <a:gd name="adj" fmla="val 11627962"/>
              </a:avLst>
            </a:prstTxWarp>
          </a:bodyPr>
          <a:lstStyle/>
          <a:p>
            <a:pPr algn="ctr" eaLnBrk="0" fontAlgn="base" hangingPunct="0">
              <a:spcBef>
                <a:spcPct val="0"/>
              </a:spcBef>
              <a:spcAft>
                <a:spcPct val="0"/>
              </a:spcAft>
            </a:pPr>
            <a:r>
              <a:rPr lang="vi-VN" sz="8000" b="1" kern="10">
                <a:ln w="9525">
                  <a:solidFill>
                    <a:srgbClr val="00FF00"/>
                  </a:solidFill>
                  <a:round/>
                </a:ln>
                <a:solidFill>
                  <a:srgbClr val="00FF00"/>
                </a:solidFill>
                <a:latin typeface="Times New Roman" panose="02020603050405020304"/>
                <a:cs typeface="Times New Roman" panose="02020603050405020304"/>
              </a:rPr>
              <a:t>XIN CHÂN THÀNH CÁM ƠN</a:t>
            </a:r>
            <a:endParaRPr lang="en-US" sz="8000" b="1" kern="10">
              <a:ln w="9525">
                <a:solidFill>
                  <a:srgbClr val="00FF00"/>
                </a:solidFill>
                <a:round/>
              </a:ln>
              <a:solidFill>
                <a:srgbClr val="00FF00"/>
              </a:solidFill>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9104"/>
                                        </p:tgtEl>
                                        <p:attrNameLst>
                                          <p:attrName>style.visibility</p:attrName>
                                        </p:attrNameLst>
                                      </p:cBhvr>
                                      <p:to>
                                        <p:strVal val="visible"/>
                                      </p:to>
                                    </p:set>
                                    <p:anim calcmode="lin" valueType="num">
                                      <p:cBhvr>
                                        <p:cTn id="7" dur="3000" fill="hold"/>
                                        <p:tgtEl>
                                          <p:spTgt spid="89104"/>
                                        </p:tgtEl>
                                        <p:attrNameLst>
                                          <p:attrName>ppt_w</p:attrName>
                                        </p:attrNameLst>
                                      </p:cBhvr>
                                      <p:tavLst>
                                        <p:tav tm="0">
                                          <p:val>
                                            <p:fltVal val="0"/>
                                          </p:val>
                                        </p:tav>
                                        <p:tav tm="100000">
                                          <p:val>
                                            <p:strVal val="#ppt_w"/>
                                          </p:val>
                                        </p:tav>
                                      </p:tavLst>
                                    </p:anim>
                                    <p:anim calcmode="lin" valueType="num">
                                      <p:cBhvr>
                                        <p:cTn id="8" dur="3000" fill="hold"/>
                                        <p:tgtEl>
                                          <p:spTgt spid="8910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 calcmode="lin" valueType="num">
                                      <p:cBhvr>
                                        <p:cTn id="11" dur="3000" fill="hold"/>
                                        <p:tgtEl>
                                          <p:spTgt spid="89092"/>
                                        </p:tgtEl>
                                        <p:attrNameLst>
                                          <p:attrName>ppt_w</p:attrName>
                                        </p:attrNameLst>
                                      </p:cBhvr>
                                      <p:tavLst>
                                        <p:tav tm="0">
                                          <p:val>
                                            <p:fltVal val="0"/>
                                          </p:val>
                                        </p:tav>
                                        <p:tav tm="100000">
                                          <p:val>
                                            <p:strVal val="#ppt_w"/>
                                          </p:val>
                                        </p:tav>
                                      </p:tavLst>
                                    </p:anim>
                                    <p:anim calcmode="lin" valueType="num">
                                      <p:cBhvr>
                                        <p:cTn id="12" dur="3000" fill="hold"/>
                                        <p:tgtEl>
                                          <p:spTgt spid="8909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9101"/>
                                        </p:tgtEl>
                                        <p:attrNameLst>
                                          <p:attrName>style.visibility</p:attrName>
                                        </p:attrNameLst>
                                      </p:cBhvr>
                                      <p:to>
                                        <p:strVal val="visible"/>
                                      </p:to>
                                    </p:set>
                                    <p:anim calcmode="lin" valueType="num">
                                      <p:cBhvr>
                                        <p:cTn id="15" dur="3000" fill="hold"/>
                                        <p:tgtEl>
                                          <p:spTgt spid="89101"/>
                                        </p:tgtEl>
                                        <p:attrNameLst>
                                          <p:attrName>ppt_w</p:attrName>
                                        </p:attrNameLst>
                                      </p:cBhvr>
                                      <p:tavLst>
                                        <p:tav tm="0">
                                          <p:val>
                                            <p:fltVal val="0"/>
                                          </p:val>
                                        </p:tav>
                                        <p:tav tm="100000">
                                          <p:val>
                                            <p:strVal val="#ppt_w"/>
                                          </p:val>
                                        </p:tav>
                                      </p:tavLst>
                                    </p:anim>
                                    <p:anim calcmode="lin" valueType="num">
                                      <p:cBhvr>
                                        <p:cTn id="16" dur="3000" fill="hold"/>
                                        <p:tgtEl>
                                          <p:spTgt spid="8910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9111"/>
                                        </p:tgtEl>
                                        <p:attrNameLst>
                                          <p:attrName>style.visibility</p:attrName>
                                        </p:attrNameLst>
                                      </p:cBhvr>
                                      <p:to>
                                        <p:strVal val="visible"/>
                                      </p:to>
                                    </p:set>
                                    <p:anim calcmode="lin" valueType="num">
                                      <p:cBhvr>
                                        <p:cTn id="19" dur="3000" fill="hold"/>
                                        <p:tgtEl>
                                          <p:spTgt spid="89111"/>
                                        </p:tgtEl>
                                        <p:attrNameLst>
                                          <p:attrName>ppt_w</p:attrName>
                                        </p:attrNameLst>
                                      </p:cBhvr>
                                      <p:tavLst>
                                        <p:tav tm="0">
                                          <p:val>
                                            <p:fltVal val="0"/>
                                          </p:val>
                                        </p:tav>
                                        <p:tav tm="100000">
                                          <p:val>
                                            <p:strVal val="#ppt_w"/>
                                          </p:val>
                                        </p:tav>
                                      </p:tavLst>
                                    </p:anim>
                                    <p:anim calcmode="lin" valueType="num">
                                      <p:cBhvr>
                                        <p:cTn id="20" dur="3000" fill="hold"/>
                                        <p:tgtEl>
                                          <p:spTgt spid="891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89102"/>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89103"/>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9104"/>
                </p:tgtEl>
              </p:cMediaNode>
            </p:audio>
          </p:childTnLst>
        </p:cTn>
      </p:par>
    </p:tnLst>
    <p:bldLst>
      <p:bldP spid="89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380999"/>
            <a:ext cx="41148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Ổn định tổ chức</a:t>
            </a:r>
          </a:p>
        </p:txBody>
      </p:sp>
      <p:pic>
        <p:nvPicPr>
          <p:cNvPr id="7" name="đi chơi m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0036" y="4191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709" y="389554"/>
            <a:ext cx="5486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Phương pháp, hình thức tổ chức</a:t>
            </a:r>
          </a:p>
        </p:txBody>
      </p:sp>
      <p:pic>
        <p:nvPicPr>
          <p:cNvPr id="3" name="Tiếng vịt kêu-nhacchuonghay.inf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2309" y="2895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100139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7175" y="5927743"/>
            <a:ext cx="4267200" cy="923330"/>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CON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1"/>
          <p:cNvSpPr>
            <a:spLocks noChangeArrowheads="1"/>
          </p:cNvSpPr>
          <p:nvPr/>
        </p:nvSpPr>
        <p:spPr bwMode="auto">
          <a:xfrm>
            <a:off x="6443663" y="-304800"/>
            <a:ext cx="1295400" cy="1219200"/>
          </a:xfrm>
          <a:prstGeom prst="wedgeEllipseCallout">
            <a:avLst>
              <a:gd name="adj1" fmla="val -18898"/>
              <a:gd name="adj2" fmla="val 58389"/>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Đầu vịt</a:t>
            </a:r>
          </a:p>
        </p:txBody>
      </p:sp>
      <p:sp>
        <p:nvSpPr>
          <p:cNvPr id="6" name="Oval Callout 4"/>
          <p:cNvSpPr>
            <a:spLocks noChangeArrowheads="1"/>
          </p:cNvSpPr>
          <p:nvPr/>
        </p:nvSpPr>
        <p:spPr bwMode="auto">
          <a:xfrm>
            <a:off x="2743200" y="762000"/>
            <a:ext cx="1447800" cy="1219200"/>
          </a:xfrm>
          <a:prstGeom prst="wedgeEllipseCallout">
            <a:avLst>
              <a:gd name="adj1" fmla="val 78690"/>
              <a:gd name="adj2" fmla="val 121060"/>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Thân</a:t>
            </a:r>
            <a:r>
              <a:rPr lang="en-US" altLang="en-US" sz="2800">
                <a:solidFill>
                  <a:schemeClr val="bg1"/>
                </a:solidFill>
                <a:latin typeface=".VnTime" panose="020B7200000000000000" pitchFamily="34" charset="0"/>
              </a:rPr>
              <a:t>vịt</a:t>
            </a:r>
          </a:p>
        </p:txBody>
      </p:sp>
      <p:sp>
        <p:nvSpPr>
          <p:cNvPr id="7" name="Oval Callout 1"/>
          <p:cNvSpPr>
            <a:spLocks noChangeArrowheads="1"/>
          </p:cNvSpPr>
          <p:nvPr/>
        </p:nvSpPr>
        <p:spPr bwMode="auto">
          <a:xfrm>
            <a:off x="490538" y="1143000"/>
            <a:ext cx="1524000" cy="1123950"/>
          </a:xfrm>
          <a:prstGeom prst="wedgeEllipseCallout">
            <a:avLst>
              <a:gd name="adj1" fmla="val 22454"/>
              <a:gd name="adj2" fmla="val 145653"/>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Đuôi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6"/>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a:spLocks noChangeArrowheads="1"/>
          </p:cNvSpPr>
          <p:nvPr/>
        </p:nvSpPr>
        <p:spPr bwMode="auto">
          <a:xfrm>
            <a:off x="3429000" y="342900"/>
            <a:ext cx="1447800" cy="609600"/>
          </a:xfrm>
          <a:prstGeom prst="wedgeRoundRectCallout">
            <a:avLst>
              <a:gd name="adj1" fmla="val 120514"/>
              <a:gd name="adj2" fmla="val 66019"/>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cs typeface="Times New Roman" panose="02020603050405020304" pitchFamily="18" charset="0"/>
              </a:rPr>
              <a:t>Mắt vịt</a:t>
            </a:r>
          </a:p>
        </p:txBody>
      </p:sp>
      <p:sp>
        <p:nvSpPr>
          <p:cNvPr id="6" name="Rounded Rectangular Callout 5"/>
          <p:cNvSpPr>
            <a:spLocks noChangeArrowheads="1"/>
          </p:cNvSpPr>
          <p:nvPr/>
        </p:nvSpPr>
        <p:spPr bwMode="auto">
          <a:xfrm>
            <a:off x="7730836" y="2057400"/>
            <a:ext cx="1371600" cy="685800"/>
          </a:xfrm>
          <a:prstGeom prst="wedgeRoundRectCallout">
            <a:avLst>
              <a:gd name="adj1" fmla="val -72718"/>
              <a:gd name="adj2" fmla="val -8140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Mỏ vịt</a:t>
            </a:r>
          </a:p>
        </p:txBody>
      </p:sp>
      <p:sp>
        <p:nvSpPr>
          <p:cNvPr id="7" name="Oval Callout 6"/>
          <p:cNvSpPr>
            <a:spLocks noChangeArrowheads="1"/>
          </p:cNvSpPr>
          <p:nvPr/>
        </p:nvSpPr>
        <p:spPr bwMode="auto">
          <a:xfrm>
            <a:off x="7239000" y="-38100"/>
            <a:ext cx="1676400" cy="1371600"/>
          </a:xfrm>
          <a:prstGeom prst="wedgeEllipseCallout">
            <a:avLst>
              <a:gd name="adj1" fmla="val -69593"/>
              <a:gd name="adj2" fmla="val 21083"/>
            </a:avLst>
          </a:prstGeom>
          <a:solidFill>
            <a:srgbClr val="FFFF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latin typeface="Times New Roman" panose="02020603050405020304" pitchFamily="18" charset="0"/>
                <a:cs typeface="Times New Roman" panose="02020603050405020304" pitchFamily="18" charset="0"/>
              </a:rPr>
              <a:t>Đầu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ạm Hoài Nhân: Ba phải như con vị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70104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1828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3"/>
          <p:cNvSpPr>
            <a:spLocks noChangeArrowheads="1"/>
          </p:cNvSpPr>
          <p:nvPr/>
        </p:nvSpPr>
        <p:spPr bwMode="auto">
          <a:xfrm>
            <a:off x="228600" y="4648200"/>
            <a:ext cx="1752600" cy="914400"/>
          </a:xfrm>
          <a:prstGeom prst="wedgeRoundRectCallout">
            <a:avLst>
              <a:gd name="adj1" fmla="val 116170"/>
              <a:gd name="adj2" fmla="val -29833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Cánh vịt</a:t>
            </a:r>
          </a:p>
        </p:txBody>
      </p:sp>
      <p:sp>
        <p:nvSpPr>
          <p:cNvPr id="7" name="Rounded Rectangular Callout 4"/>
          <p:cNvSpPr>
            <a:spLocks noChangeArrowheads="1"/>
          </p:cNvSpPr>
          <p:nvPr/>
        </p:nvSpPr>
        <p:spPr bwMode="auto">
          <a:xfrm>
            <a:off x="7315200" y="4384964"/>
            <a:ext cx="1524000" cy="838200"/>
          </a:xfrm>
          <a:prstGeom prst="wedgeRoundRectCallout">
            <a:avLst>
              <a:gd name="adj1" fmla="val -130941"/>
              <a:gd name="adj2" fmla="val 143638"/>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Chân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297873" y="1828800"/>
            <a:ext cx="85344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GD: </a:t>
            </a:r>
            <a:r>
              <a:rPr lang="en-US" alt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vịt là động vật nuôi trong gia đình vì vậy chúng mình phải biết yêu quý và chăm sóc chúng. Khi tiếp xúc với con vật nuôi chúng mình phải rửa sạch tay bằng xà phòng các con nhớ chưa nào?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152400" y="13716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VnTime" panose="020B7200000000000000" pitchFamily="34" charset="0"/>
              </a:rPr>
              <a:t>- </a:t>
            </a:r>
            <a:r>
              <a:rPr lang="en-US" altLang="en-US" sz="3600" dirty="0">
                <a:solidFill>
                  <a:srgbClr val="FF0000"/>
                </a:solidFill>
                <a:latin typeface="Times New Roman" panose="02020603050405020304" pitchFamily="18" charset="0"/>
                <a:cs typeface="Times New Roman" panose="02020603050405020304" pitchFamily="18" charset="0"/>
              </a:rPr>
              <a:t>Trò chơi 1: Vui cùng vịt con</a:t>
            </a:r>
            <a:endParaRPr lang="en-US" altLang="en-US" sz="3600" dirty="0">
              <a:solidFill>
                <a:srgbClr val="FF0000"/>
              </a:solidFill>
              <a:latin typeface=".VnTime" panose="020B7200000000000000" pitchFamily="34" charset="0"/>
            </a:endParaRPr>
          </a:p>
        </p:txBody>
      </p:sp>
      <p:sp>
        <p:nvSpPr>
          <p:cNvPr id="7" name="TextBox 2"/>
          <p:cNvSpPr txBox="1">
            <a:spLocks noChangeArrowheads="1"/>
          </p:cNvSpPr>
          <p:nvPr/>
        </p:nvSpPr>
        <p:spPr bwMode="auto">
          <a:xfrm>
            <a:off x="304800" y="2286000"/>
            <a:ext cx="647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Times New Roman" panose="02020603050405020304" pitchFamily="18" charset="0"/>
                <a:cs typeface="Times New Roman" panose="02020603050405020304" pitchFamily="18" charset="0"/>
              </a:rPr>
              <a:t>- Trò chơi 2: Đưa vịt về chuồng</a:t>
            </a:r>
          </a:p>
        </p:txBody>
      </p:sp>
      <p:sp>
        <p:nvSpPr>
          <p:cNvPr id="8" name="TextBox 3"/>
          <p:cNvSpPr txBox="1">
            <a:spLocks noChangeArrowheads="1"/>
          </p:cNvSpPr>
          <p:nvPr/>
        </p:nvSpPr>
        <p:spPr bwMode="auto">
          <a:xfrm>
            <a:off x="533400" y="533400"/>
            <a:ext cx="4800600" cy="67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 củng cố:</a:t>
            </a:r>
            <a:endPar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Chicken-dance-Chick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 y="4114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spDef>
    <a:ln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153</Words>
  <Application>Microsoft Office PowerPoint</Application>
  <PresentationFormat>On-screen Show (4:3)</PresentationFormat>
  <Paragraphs>24</Paragraphs>
  <Slides>11</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.VnTime</vt:lpstr>
      <vt:lpstr>Arial</vt:lpstr>
      <vt:lpstr>Calibri</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Thư Anh</cp:lastModifiedBy>
  <cp:revision>6</cp:revision>
  <dcterms:created xsi:type="dcterms:W3CDTF">2020-11-02T12:45:00Z</dcterms:created>
  <dcterms:modified xsi:type="dcterms:W3CDTF">2026-03-30T15:35:29Z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4DF47B592C28471BA2369D90C80301C0_13</vt:lpwstr>
  </property>
  <property fmtid="{D5CDD505-2E9C-101B-9397-08002B2CF9AE}" pid="3" name="KSOProductBuildVer">
    <vt:lpwstr>1033-12.2.0.13359</vt:lpwstr>
  </property>
</Properties>
</file>