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45" r:id="rId3"/>
    <p:sldId id="346" r:id="rId4"/>
    <p:sldId id="347" r:id="rId5"/>
    <p:sldId id="369" r:id="rId6"/>
    <p:sldId id="359" r:id="rId7"/>
    <p:sldId id="304" r:id="rId8"/>
    <p:sldId id="337" r:id="rId9"/>
    <p:sldId id="349" r:id="rId10"/>
    <p:sldId id="370" r:id="rId11"/>
    <p:sldId id="262" r:id="rId12"/>
    <p:sldId id="300" r:id="rId13"/>
    <p:sldId id="372" r:id="rId14"/>
    <p:sldId id="301" r:id="rId15"/>
    <p:sldId id="302" r:id="rId16"/>
    <p:sldId id="374" r:id="rId17"/>
    <p:sldId id="263" r:id="rId18"/>
    <p:sldId id="332" r:id="rId19"/>
    <p:sldId id="298" r:id="rId20"/>
    <p:sldId id="299" r:id="rId21"/>
    <p:sldId id="351" r:id="rId22"/>
    <p:sldId id="364" r:id="rId23"/>
    <p:sldId id="361" r:id="rId24"/>
    <p:sldId id="313" r:id="rId25"/>
    <p:sldId id="314" r:id="rId26"/>
    <p:sldId id="315" r:id="rId27"/>
    <p:sldId id="321" r:id="rId28"/>
    <p:sldId id="322" r:id="rId29"/>
    <p:sldId id="328" r:id="rId30"/>
    <p:sldId id="329" r:id="rId31"/>
    <p:sldId id="330" r:id="rId32"/>
    <p:sldId id="331" r:id="rId33"/>
    <p:sldId id="334" r:id="rId34"/>
    <p:sldId id="355" r:id="rId35"/>
    <p:sldId id="367" r:id="rId36"/>
    <p:sldId id="357" r:id="rId37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6600"/>
    <a:srgbClr val="CC0099"/>
    <a:srgbClr val="0000FF"/>
    <a:srgbClr val="006600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4EB9F-F7F8-4AF8-94AC-DEEDFBB6F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98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36477-8BBF-4978-9A91-E2CD8D346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97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EFD3C-6F12-4FCB-A657-7BE6A4123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33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88D3E-F154-4BD1-8764-48ACA8BEA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89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39F7C-BA44-4739-998A-13C4DCC41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0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0D7F2-4361-4405-B01F-FFE2B9ADD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521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93539-F135-4F93-A5A7-4908304A2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20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B511B-6F55-4902-A439-0E303A60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893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E2033-A748-4ACC-91F1-6FE109C88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69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ECEC8-4C4E-4CA1-9E86-17C10831C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500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41013-BFBC-450C-B541-15EECC9D2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6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D31A7-F767-4DC3-B469-2962DB650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75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D446A-427F-4D5E-83B6-DC0995467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97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95A4E-175E-4B85-9432-0B042BFE26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63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27CE4-1F31-4A74-A38D-FDC85C5C8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0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8F140-FF55-4AE9-8E49-2AFC840D9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1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2D13F-36AB-47FF-ABD3-97EA1F87C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2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79F56-DF8A-4276-99B6-F3BD135EE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67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52630-9D91-47E5-A0D6-EA71F235D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96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64418-B1C0-474B-B87A-AF6A7A6B6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5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3020F89-DB0D-4DE6-BD6D-0B6104C0E3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3.xml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slide" Target="slide32.xml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3.xml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slide" Target="slide32.xml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3.xml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slide" Target="slide32.xml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3.xml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slide" Target="slide32.xml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3.xml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gif"/><Relationship Id="rId4" Type="http://schemas.openxmlformats.org/officeDocument/2006/relationships/slide" Target="slide32.xml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ownloads\Em%20&#272;i%20Qua%20Ng&#227;%20T&#432;%20&#272;&#432;&#7901;ng%20Ph&#7889;%20-%20Nh&#7841;c%20Thi&#7871;u%20Nhi%20Ho&#7841;t%20H&#236;nh%20Vui%20Nh&#7897;n.mp3" TargetMode="External"/><Relationship Id="rId1" Type="http://schemas.openxmlformats.org/officeDocument/2006/relationships/video" Target="file:///C:\Users\Lenovo\Downloads\Em%20&#272;i%20Qua%20Ng&#227;%20T&#432;%20&#272;&#432;&#7901;ng%20Ph&#7889;%20-%20Nh&#7841;c%20Thi&#7871;u%20Nhi%20Ho&#7841;t%20H&#236;nh%20Vui%20Nh&#7897;n.mp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hu%20&#273;&#7873;%20GT\PTGT\EmDiQuaNgaTuDuongPhoBeat-V.A-3743066(1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1" name="Chỗ dành sẵn cho Nội dung 2" descr="Ảnh có chứa văn bản&#10;&#10;Mô tả được tạo tự độ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0" y="3070225"/>
            <a:ext cx="1587500" cy="1585913"/>
          </a:xfrm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02143" y="376238"/>
            <a:ext cx="40385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 ĐỀ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7408863" y="21526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21003" y="5076825"/>
            <a:ext cx="4913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endParaRPr lang="en-US" alt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7892" y="2222109"/>
            <a:ext cx="8919704" cy="21275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LĨNH VỰC PHÁT TRIỂN NHẬN THỨC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MỘT SỐ BIỂN BÁO GIAO THÔNG ĐƯỜNG BỘ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22663" y="4343400"/>
            <a:ext cx="5110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Lứa tuổi: Mẫu giáo nhỡ 4-5 tuổi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72" y="1120900"/>
            <a:ext cx="1141055" cy="1101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8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0400" y="1449388"/>
            <a:ext cx="6019800" cy="317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6600"/>
                </a:solidFill>
              </a:rPr>
              <a:t>Một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số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loại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biển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cấm</a:t>
            </a:r>
            <a:endParaRPr lang="en-US" sz="2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4267200" y="5181600"/>
            <a:ext cx="586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Biển báo cấm người đi bộ</a:t>
            </a:r>
          </a:p>
        </p:txBody>
      </p:sp>
      <p:pic>
        <p:nvPicPr>
          <p:cNvPr id="12291" name="Picture 16" descr="bienbaocam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5105400" cy="3733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ienbaocam12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0671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bienbaocam12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4563"/>
            <a:ext cx="406717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6477000" y="228600"/>
            <a:ext cx="2743200" cy="2806700"/>
            <a:chOff x="3408" y="1295"/>
            <a:chExt cx="1056" cy="1124"/>
          </a:xfrm>
        </p:grpSpPr>
        <p:sp>
          <p:nvSpPr>
            <p:cNvPr id="13320" name="Text Box 11"/>
            <p:cNvSpPr txBox="1">
              <a:spLocks noChangeArrowheads="1"/>
            </p:cNvSpPr>
            <p:nvPr/>
          </p:nvSpPr>
          <p:spPr bwMode="auto">
            <a:xfrm>
              <a:off x="3602" y="2272"/>
              <a:ext cx="73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itchFamily="18" charset="0"/>
                </a:rPr>
                <a:t>Cấm xe đạp</a:t>
              </a:r>
            </a:p>
          </p:txBody>
        </p:sp>
        <p:pic>
          <p:nvPicPr>
            <p:cNvPr id="13321" name="Picture 12" descr="DSC02040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295"/>
              <a:ext cx="1056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6705600" y="3505200"/>
            <a:ext cx="2590800" cy="2743200"/>
            <a:chOff x="3024" y="1296"/>
            <a:chExt cx="960" cy="1109"/>
          </a:xfrm>
        </p:grpSpPr>
        <p:sp>
          <p:nvSpPr>
            <p:cNvPr id="13318" name="Text Box 1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itchFamily="18" charset="0"/>
                </a:rPr>
                <a:t>Cấm mô tô</a:t>
              </a:r>
            </a:p>
          </p:txBody>
        </p:sp>
        <p:pic>
          <p:nvPicPr>
            <p:cNvPr id="13319" name="Picture 15" descr="cam_xe_gan_may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0400" y="1449388"/>
            <a:ext cx="6019800" cy="317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6600"/>
                </a:solidFill>
              </a:rPr>
              <a:t>Một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số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loại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biển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hiệu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lệnh</a:t>
            </a:r>
            <a:endParaRPr lang="en-US" sz="2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962400" y="4191000"/>
            <a:ext cx="3429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latin typeface=".VnTime" pitchFamily="34" charset="0"/>
              </a:rPr>
              <a:t>BiÓn chØ dÉn</a:t>
            </a:r>
          </a:p>
        </p:txBody>
      </p:sp>
      <p:sp>
        <p:nvSpPr>
          <p:cNvPr id="15363" name="AutoShape 3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AutoShape 4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5" name="AutoShape 5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6" name="AutoShape 6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3" name="Picture 8" descr="012_bienbaogiaothong_chidan_c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r="1785" b="6383"/>
          <a:stretch>
            <a:fillRect/>
          </a:stretch>
        </p:blipFill>
        <p:spPr bwMode="auto">
          <a:xfrm>
            <a:off x="2971800" y="0"/>
            <a:ext cx="69342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mages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358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images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images (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images (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0400" y="1449388"/>
            <a:ext cx="6019800" cy="317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6600"/>
                </a:solidFill>
              </a:rPr>
              <a:t>Một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số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loại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biển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báo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nguy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hiểm</a:t>
            </a:r>
            <a:endParaRPr lang="en-US" sz="2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-79375" y="4953000"/>
            <a:ext cx="4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 flipH="1">
            <a:off x="2865438" y="5265738"/>
            <a:ext cx="33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/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61547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rao_chan copy"/>
          <p:cNvPicPr>
            <a:picLocks noChangeAspect="1" noChangeArrowheads="1"/>
          </p:cNvPicPr>
          <p:nvPr/>
        </p:nvPicPr>
        <p:blipFill>
          <a:blip r:embed="rId4" cstate="print">
            <a:lum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6553200" y="228600"/>
            <a:ext cx="3581400" cy="3081338"/>
            <a:chOff x="0" y="1222"/>
            <a:chExt cx="1968" cy="1974"/>
          </a:xfrm>
        </p:grpSpPr>
        <p:pic>
          <p:nvPicPr>
            <p:cNvPr id="19469" name="Picture 8" descr="tau_lua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22"/>
              <a:ext cx="1824" cy="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Text Box 9"/>
            <p:cNvSpPr txBox="1">
              <a:spLocks noChangeArrowheads="1"/>
            </p:cNvSpPr>
            <p:nvPr/>
          </p:nvSpPr>
          <p:spPr bwMode="auto">
            <a:xfrm>
              <a:off x="0" y="2785"/>
              <a:ext cx="1968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itchFamily="18" charset="0"/>
                </a:rPr>
                <a:t>Giao nhau với đường sắt không có rào chắn</a:t>
              </a:r>
            </a:p>
          </p:txBody>
        </p:sp>
      </p:grpSp>
      <p:grpSp>
        <p:nvGrpSpPr>
          <p:cNvPr id="79885" name="Group 13"/>
          <p:cNvGrpSpPr>
            <a:grpSpLocks/>
          </p:cNvGrpSpPr>
          <p:nvPr/>
        </p:nvGrpSpPr>
        <p:grpSpPr bwMode="auto">
          <a:xfrm>
            <a:off x="1828800" y="3733800"/>
            <a:ext cx="3124200" cy="2624138"/>
            <a:chOff x="4464" y="2400"/>
            <a:chExt cx="1008" cy="1005"/>
          </a:xfrm>
        </p:grpSpPr>
        <p:sp>
          <p:nvSpPr>
            <p:cNvPr id="19467" name="Text Box 14"/>
            <p:cNvSpPr txBox="1">
              <a:spLocks noChangeArrowheads="1"/>
            </p:cNvSpPr>
            <p:nvPr/>
          </p:nvSpPr>
          <p:spPr bwMode="auto">
            <a:xfrm>
              <a:off x="4492" y="3264"/>
              <a:ext cx="94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itchFamily="18" charset="0"/>
                </a:rPr>
                <a:t>Người đi xe đạp cắt ngang</a:t>
              </a:r>
            </a:p>
          </p:txBody>
        </p:sp>
        <p:pic>
          <p:nvPicPr>
            <p:cNvPr id="19468" name="Picture 15" descr="xe_dap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400"/>
              <a:ext cx="1008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AutoShape 12" descr="Kết quả hình ảnh cho bien bao nguoi di bo cat nga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62" name="AutoShape 14" descr="Kết quả hình ảnh cho bien bao nguoi di bo cat nga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3" name="Picture 15" descr="a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8956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3962400" y="350837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b="1"/>
          </a:p>
        </p:txBody>
      </p:sp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1676400" y="2754313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Giao nhau với đướng sắt </a:t>
            </a:r>
          </a:p>
          <a:p>
            <a:pPr eaLnBrk="1" hangingPunct="1"/>
            <a:r>
              <a:rPr lang="en-US" altLang="en-US" b="1"/>
              <a:t>           có rào chắn</a:t>
            </a:r>
          </a:p>
        </p:txBody>
      </p:sp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7162800" y="597217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Đường người đi bộ             cắt ngang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012_bienbaogiaothong_chidan_c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r="1785" b="6383"/>
          <a:stretch>
            <a:fillRect/>
          </a:stretch>
        </p:blipFill>
        <p:spPr bwMode="auto">
          <a:xfrm>
            <a:off x="1676400" y="15240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bienbaocam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3810000" cy="3810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2057400" y="1219200"/>
            <a:ext cx="80010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336600"/>
                </a:solidFill>
              </a:rPr>
              <a:t>I. </a:t>
            </a:r>
            <a:r>
              <a:rPr lang="en-US" b="1" dirty="0" err="1">
                <a:solidFill>
                  <a:srgbClr val="336600"/>
                </a:solidFill>
              </a:rPr>
              <a:t>Mục</a:t>
            </a:r>
            <a:r>
              <a:rPr lang="en-US" b="1" dirty="0">
                <a:solidFill>
                  <a:srgbClr val="336600"/>
                </a:solidFill>
              </a:rPr>
              <a:t> </a:t>
            </a:r>
            <a:r>
              <a:rPr lang="en-US" b="1" dirty="0" err="1">
                <a:solidFill>
                  <a:srgbClr val="336600"/>
                </a:solidFill>
              </a:rPr>
              <a:t>đích</a:t>
            </a:r>
            <a:r>
              <a:rPr lang="en-US" b="1" dirty="0">
                <a:solidFill>
                  <a:srgbClr val="336600"/>
                </a:solidFill>
              </a:rPr>
              <a:t>, </a:t>
            </a:r>
            <a:r>
              <a:rPr lang="en-US" b="1" dirty="0" err="1">
                <a:solidFill>
                  <a:srgbClr val="336600"/>
                </a:solidFill>
              </a:rPr>
              <a:t>yêu</a:t>
            </a:r>
            <a:r>
              <a:rPr lang="en-US" b="1" dirty="0">
                <a:solidFill>
                  <a:srgbClr val="336600"/>
                </a:solidFill>
              </a:rPr>
              <a:t> </a:t>
            </a:r>
            <a:r>
              <a:rPr lang="en-US" b="1" dirty="0" err="1">
                <a:solidFill>
                  <a:srgbClr val="336600"/>
                </a:solidFill>
              </a:rPr>
              <a:t>cầu</a:t>
            </a:r>
            <a:r>
              <a:rPr lang="en-US" b="1" dirty="0">
                <a:solidFill>
                  <a:srgbClr val="336600"/>
                </a:solidFill>
              </a:rPr>
              <a:t>:</a:t>
            </a:r>
            <a:endParaRPr lang="en-US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en-US" b="1" i="1" dirty="0">
                <a:solidFill>
                  <a:srgbClr val="336600"/>
                </a:solidFill>
              </a:rPr>
              <a:t>1. </a:t>
            </a:r>
            <a:r>
              <a:rPr lang="en-US" b="1" i="1" dirty="0" err="1">
                <a:solidFill>
                  <a:srgbClr val="336600"/>
                </a:solidFill>
              </a:rPr>
              <a:t>Kiến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thức</a:t>
            </a:r>
            <a:r>
              <a:rPr lang="en-US" b="1" i="1" dirty="0">
                <a:solidFill>
                  <a:srgbClr val="336600"/>
                </a:solidFill>
              </a:rPr>
              <a:t>: </a:t>
            </a:r>
            <a:endParaRPr lang="en-US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biết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về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một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số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biển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báo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giao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thông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phổ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biến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trên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đường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bộ</a:t>
            </a:r>
            <a:r>
              <a:rPr lang="en-US" dirty="0">
                <a:solidFill>
                  <a:srgbClr val="3366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Hiểu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được</a:t>
            </a:r>
            <a:r>
              <a:rPr lang="en-US" dirty="0">
                <a:solidFill>
                  <a:srgbClr val="336600"/>
                </a:solidFill>
              </a:rPr>
              <a:t> ý </a:t>
            </a:r>
            <a:r>
              <a:rPr lang="en-US" dirty="0" err="1">
                <a:solidFill>
                  <a:srgbClr val="336600"/>
                </a:solidFill>
              </a:rPr>
              <a:t>nghĩa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của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một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số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biển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báo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phổ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biến</a:t>
            </a:r>
            <a:r>
              <a:rPr lang="en-US" dirty="0">
                <a:solidFill>
                  <a:srgbClr val="3366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rgbClr val="336600"/>
                </a:solidFill>
              </a:rPr>
              <a:t>2. </a:t>
            </a:r>
            <a:r>
              <a:rPr lang="en-US" b="1" i="1" dirty="0" err="1">
                <a:solidFill>
                  <a:srgbClr val="336600"/>
                </a:solidFill>
              </a:rPr>
              <a:t>Kỹ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năng</a:t>
            </a:r>
            <a:r>
              <a:rPr lang="en-US" b="1" i="1" dirty="0">
                <a:solidFill>
                  <a:srgbClr val="336600"/>
                </a:solidFill>
              </a:rPr>
              <a:t>:</a:t>
            </a:r>
            <a:endParaRPr lang="en-US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Phát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triển</a:t>
            </a:r>
            <a:r>
              <a:rPr lang="en-US" dirty="0">
                <a:solidFill>
                  <a:srgbClr val="336600"/>
                </a:solidFill>
              </a:rPr>
              <a:t> ở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khả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năng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chú</a:t>
            </a:r>
            <a:r>
              <a:rPr lang="en-US" dirty="0">
                <a:solidFill>
                  <a:srgbClr val="336600"/>
                </a:solidFill>
              </a:rPr>
              <a:t> ý, </a:t>
            </a:r>
            <a:r>
              <a:rPr lang="en-US" dirty="0" err="1">
                <a:solidFill>
                  <a:srgbClr val="336600"/>
                </a:solidFill>
              </a:rPr>
              <a:t>quan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sát</a:t>
            </a:r>
            <a:r>
              <a:rPr lang="en-US" dirty="0">
                <a:solidFill>
                  <a:srgbClr val="336600"/>
                </a:solidFill>
              </a:rPr>
              <a:t>, so </a:t>
            </a:r>
            <a:r>
              <a:rPr lang="en-US" dirty="0" err="1">
                <a:solidFill>
                  <a:srgbClr val="336600"/>
                </a:solidFill>
              </a:rPr>
              <a:t>sánh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và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ghi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nhớ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có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chủ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định</a:t>
            </a:r>
            <a:r>
              <a:rPr lang="en-US" dirty="0">
                <a:solidFill>
                  <a:srgbClr val="3366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Rèn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luyện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ngôn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ngữ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nói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mạch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lạc</a:t>
            </a:r>
            <a:r>
              <a:rPr lang="en-US" dirty="0">
                <a:solidFill>
                  <a:srgbClr val="336600"/>
                </a:solidFill>
              </a:rPr>
              <a:t>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biết</a:t>
            </a:r>
            <a:r>
              <a:rPr lang="en-US" dirty="0">
                <a:solidFill>
                  <a:srgbClr val="336600"/>
                </a:solidFill>
              </a:rPr>
              <a:t>  </a:t>
            </a:r>
            <a:r>
              <a:rPr lang="en-US" dirty="0" err="1">
                <a:solidFill>
                  <a:srgbClr val="336600"/>
                </a:solidFill>
              </a:rPr>
              <a:t>cách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chơi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các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trò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chơi</a:t>
            </a:r>
            <a:r>
              <a:rPr lang="en-US" dirty="0">
                <a:solidFill>
                  <a:srgbClr val="3366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rgbClr val="336600"/>
                </a:solidFill>
              </a:rPr>
              <a:t>3. </a:t>
            </a:r>
            <a:r>
              <a:rPr lang="en-US" b="1" i="1" dirty="0" err="1">
                <a:solidFill>
                  <a:srgbClr val="336600"/>
                </a:solidFill>
              </a:rPr>
              <a:t>Thái</a:t>
            </a:r>
            <a:r>
              <a:rPr lang="en-US" b="1" i="1" dirty="0">
                <a:solidFill>
                  <a:srgbClr val="336600"/>
                </a:solidFill>
              </a:rPr>
              <a:t> </a:t>
            </a:r>
            <a:r>
              <a:rPr lang="en-US" b="1" i="1" dirty="0" err="1">
                <a:solidFill>
                  <a:srgbClr val="336600"/>
                </a:solidFill>
              </a:rPr>
              <a:t>độ</a:t>
            </a:r>
            <a:r>
              <a:rPr lang="en-US" b="1" i="1" dirty="0">
                <a:solidFill>
                  <a:srgbClr val="336600"/>
                </a:solidFill>
              </a:rPr>
              <a:t>:</a:t>
            </a:r>
            <a:endParaRPr lang="en-US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hứng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thú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tham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gia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khi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tham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gia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hoạt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động</a:t>
            </a:r>
            <a:r>
              <a:rPr lang="en-US" dirty="0">
                <a:solidFill>
                  <a:srgbClr val="336600"/>
                </a:solidFill>
              </a:rPr>
              <a:t>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336600"/>
                </a:solidFill>
              </a:rPr>
              <a:t>- </a:t>
            </a:r>
            <a:r>
              <a:rPr lang="en-US" dirty="0" err="1">
                <a:solidFill>
                  <a:srgbClr val="336600"/>
                </a:solidFill>
              </a:rPr>
              <a:t>Giúp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trẻ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chấp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hành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đúng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chỉ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dẫn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của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các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biển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báo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giao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err="1">
                <a:solidFill>
                  <a:srgbClr val="336600"/>
                </a:solidFill>
              </a:rPr>
              <a:t>thông</a:t>
            </a:r>
            <a:r>
              <a:rPr lang="en-US" dirty="0">
                <a:solidFill>
                  <a:srgbClr val="336600"/>
                </a:solidFill>
              </a:rPr>
              <a:t>.</a:t>
            </a:r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bienbaocam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3276600" cy="3048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253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524000"/>
            <a:ext cx="6553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336600"/>
                </a:solidFill>
              </a:rPr>
              <a:t>GIÁO DỤC TRẺ</a:t>
            </a:r>
          </a:p>
        </p:txBody>
      </p:sp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2057400"/>
            <a:ext cx="5562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336600"/>
                </a:solidFill>
              </a:rPr>
              <a:t>TRÒ CHƠI 1</a:t>
            </a: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1143000"/>
            <a:ext cx="78486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*  </a:t>
            </a:r>
            <a:r>
              <a:rPr lang="en-US" sz="2000" b="1" i="1" dirty="0" err="1">
                <a:solidFill>
                  <a:srgbClr val="336600"/>
                </a:solidFill>
                <a:latin typeface="Times New Roman" pitchFamily="18" charset="0"/>
              </a:rPr>
              <a:t>Luật</a:t>
            </a: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336600"/>
                </a:solidFill>
                <a:latin typeface="Times New Roman" pitchFamily="18" charset="0"/>
              </a:rPr>
              <a:t>chơi</a:t>
            </a: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: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Mỗi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lần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chỉ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không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lặp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lại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đã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Nếu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mất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lượt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thì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sẽ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mất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quyền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chơi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* </a:t>
            </a:r>
            <a:r>
              <a:rPr lang="en-US" sz="2000" b="1" i="1" dirty="0" err="1">
                <a:solidFill>
                  <a:srgbClr val="336600"/>
                </a:solidFill>
                <a:latin typeface="Times New Roman" pitchFamily="18" charset="0"/>
              </a:rPr>
              <a:t>Cách</a:t>
            </a: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336600"/>
                </a:solidFill>
                <a:latin typeface="Times New Roman" pitchFamily="18" charset="0"/>
              </a:rPr>
              <a:t>chơi</a:t>
            </a:r>
            <a:r>
              <a:rPr lang="en-US" sz="2000" b="1" i="1" dirty="0">
                <a:solidFill>
                  <a:srgbClr val="336600"/>
                </a:solidFill>
                <a:latin typeface="Times New Roman" pitchFamily="18" charset="0"/>
              </a:rPr>
              <a:t>: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Mỗi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đều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phát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5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loại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Trên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màn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bố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trí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5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ảnh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các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phương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tiện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giao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thông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sau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mỗi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1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câu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đố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về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lần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lượt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chứa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phương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tiện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giao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thông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mà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mình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thích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Cô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click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ô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đọc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câu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đố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cả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lớp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cùng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đoán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Sau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đó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giơ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lên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sau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3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tiếng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chuông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Cô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xem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đáp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án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đúng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bằng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cách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mời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lên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click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chuột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trẻ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Nếu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đúng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thì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sẽ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bay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trong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nội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dung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của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sẽ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hiện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lên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nếu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chọn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sai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thì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biển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sẽ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quay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tròn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tại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chỗ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báo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hiệu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“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Sai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336600"/>
                </a:solidFill>
                <a:latin typeface="Times New Roman" pitchFamily="18" charset="0"/>
              </a:rPr>
              <a:t>rồi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</a:rPr>
              <a:t>!”.</a:t>
            </a:r>
            <a:endParaRPr lang="en-US" sz="2000" dirty="0">
              <a:solidFill>
                <a:srgbClr val="3366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05200" y="304800"/>
            <a:ext cx="579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81194" y="253426"/>
            <a:ext cx="250581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LUẬT CHƠI</a:t>
            </a:r>
          </a:p>
        </p:txBody>
      </p:sp>
    </p:spTree>
  </p:cSld>
  <p:clrMapOvr>
    <a:masterClrMapping/>
  </p:clrMapOvr>
  <p:transition spd="slow"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0" y="1066800"/>
            <a:ext cx="3087688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793875" y="1066800"/>
            <a:ext cx="2817813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59688" y="1066800"/>
            <a:ext cx="2817812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7651750" y="3352800"/>
            <a:ext cx="2825750" cy="2438400"/>
            <a:chOff x="3744" y="2112"/>
            <a:chExt cx="1776" cy="1536"/>
          </a:xfrm>
        </p:grpSpPr>
        <p:sp>
          <p:nvSpPr>
            <p:cNvPr id="25618" name="Rectangle 6"/>
            <p:cNvSpPr>
              <a:spLocks noChangeArrowheads="1"/>
            </p:cNvSpPr>
            <p:nvPr/>
          </p:nvSpPr>
          <p:spPr bwMode="auto">
            <a:xfrm>
              <a:off x="3744" y="2112"/>
              <a:ext cx="177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5619" name="Picture 7" descr="xe_DAP24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56"/>
              <a:ext cx="1536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1785938" y="3352800"/>
            <a:ext cx="2897187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MẤT LƯỢT</a:t>
            </a:r>
          </a:p>
        </p:txBody>
      </p:sp>
      <p:pic>
        <p:nvPicPr>
          <p:cNvPr id="25607" name="Picture 9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57200"/>
            <a:ext cx="336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8" name="Group 10"/>
          <p:cNvGrpSpPr>
            <a:grpSpLocks/>
          </p:cNvGrpSpPr>
          <p:nvPr/>
        </p:nvGrpSpPr>
        <p:grpSpPr bwMode="auto">
          <a:xfrm>
            <a:off x="4603750" y="3352800"/>
            <a:ext cx="3048000" cy="2438400"/>
            <a:chOff x="1824" y="2112"/>
            <a:chExt cx="1920" cy="1536"/>
          </a:xfrm>
        </p:grpSpPr>
        <p:sp>
          <p:nvSpPr>
            <p:cNvPr id="25616" name="Rectangle 11"/>
            <p:cNvSpPr>
              <a:spLocks noChangeArrowheads="1"/>
            </p:cNvSpPr>
            <p:nvPr/>
          </p:nvSpPr>
          <p:spPr bwMode="auto">
            <a:xfrm>
              <a:off x="1824" y="2112"/>
              <a:ext cx="1920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5617" name="Picture 12" descr="xe dan doan tau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2208"/>
              <a:ext cx="1768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9" name="Picture 13" descr="xe_tai1 copy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828800"/>
            <a:ext cx="25955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4" descr="xe cop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746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5" descr="tommy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86200"/>
            <a:ext cx="14525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1785938" y="3349625"/>
            <a:ext cx="2865437" cy="2438400"/>
            <a:chOff x="164" y="2110"/>
            <a:chExt cx="1804" cy="1536"/>
          </a:xfrm>
        </p:grpSpPr>
        <p:sp>
          <p:nvSpPr>
            <p:cNvPr id="25614" name="Rectangle 17"/>
            <p:cNvSpPr>
              <a:spLocks noChangeArrowheads="1"/>
            </p:cNvSpPr>
            <p:nvPr/>
          </p:nvSpPr>
          <p:spPr bwMode="auto">
            <a:xfrm>
              <a:off x="164" y="2110"/>
              <a:ext cx="18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  <p:pic>
          <p:nvPicPr>
            <p:cNvPr id="25615" name="Picture 18" descr="bu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7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3" name="AutoShape 19"/>
          <p:cNvSpPr>
            <a:spLocks noChangeArrowheads="1"/>
          </p:cNvSpPr>
          <p:nvPr/>
        </p:nvSpPr>
        <p:spPr bwMode="auto">
          <a:xfrm>
            <a:off x="1825625" y="381000"/>
            <a:ext cx="1071563" cy="533400"/>
          </a:xfrm>
          <a:prstGeom prst="leftArrow">
            <a:avLst>
              <a:gd name="adj1" fmla="val 50000"/>
              <a:gd name="adj2" fmla="val 502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683625" y="38100"/>
            <a:ext cx="1833563" cy="678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35843" name="Picture 3" descr="coi chung tre em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4217988"/>
            <a:ext cx="1365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cam_di_nguoc_chieu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152400"/>
            <a:ext cx="12779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rao_chan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514975"/>
            <a:ext cx="136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coi chung tre em copy"/>
          <p:cNvPicPr>
            <a:picLocks noChangeAspect="1" noChangeArrowheads="1"/>
          </p:cNvPicPr>
          <p:nvPr/>
        </p:nvPicPr>
        <p:blipFill>
          <a:blip r:embed="rId8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800100"/>
            <a:ext cx="5484813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106988" y="5707063"/>
            <a:ext cx="1978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Trẻ em </a:t>
            </a:r>
          </a:p>
        </p:txBody>
      </p:sp>
      <p:pic>
        <p:nvPicPr>
          <p:cNvPr id="35848" name="Picture 8" descr="DSC02040 cop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1447800"/>
            <a:ext cx="1444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cam_xe_gan_may cop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2913063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833563" y="609600"/>
            <a:ext cx="4262437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Biển hình tam giác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Viền đỏ nền vàng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Có hai trẻ em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Bé thử đoán xem 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Biển gì vậy nhé!</a:t>
            </a:r>
          </a:p>
        </p:txBody>
      </p:sp>
      <p:pic>
        <p:nvPicPr>
          <p:cNvPr id="26635" name="Recorded Sound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20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55556E-6 L -0.46667 -0.28889 " pathEditMode="relative" ptsTypes="AA">
                                      <p:cBhvr>
                                        <p:cTn id="2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</p:childTnLst>
        </p:cTn>
      </p:par>
    </p:tnLst>
    <p:bldLst>
      <p:bldP spid="35847" grpId="0"/>
      <p:bldP spid="35850" grpId="0"/>
      <p:bldP spid="3585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0" y="1066800"/>
            <a:ext cx="3087688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93875" y="1066800"/>
            <a:ext cx="2817813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59688" y="1066800"/>
            <a:ext cx="2817812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7651750" y="3352800"/>
            <a:ext cx="2825750" cy="2438400"/>
            <a:chOff x="3744" y="2112"/>
            <a:chExt cx="1776" cy="1536"/>
          </a:xfrm>
        </p:grpSpPr>
        <p:sp>
          <p:nvSpPr>
            <p:cNvPr id="27666" name="Rectangle 6"/>
            <p:cNvSpPr>
              <a:spLocks noChangeArrowheads="1"/>
            </p:cNvSpPr>
            <p:nvPr/>
          </p:nvSpPr>
          <p:spPr bwMode="auto">
            <a:xfrm>
              <a:off x="3744" y="2112"/>
              <a:ext cx="177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7667" name="Picture 7" descr="xe_DAP24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56"/>
              <a:ext cx="1536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1785938" y="3352800"/>
            <a:ext cx="2897187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MẤT LƯỢT</a:t>
            </a:r>
          </a:p>
        </p:txBody>
      </p:sp>
      <p:pic>
        <p:nvPicPr>
          <p:cNvPr id="27655" name="Picture 9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57200"/>
            <a:ext cx="336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6" name="Group 10"/>
          <p:cNvGrpSpPr>
            <a:grpSpLocks/>
          </p:cNvGrpSpPr>
          <p:nvPr/>
        </p:nvGrpSpPr>
        <p:grpSpPr bwMode="auto">
          <a:xfrm>
            <a:off x="4603750" y="3352800"/>
            <a:ext cx="3048000" cy="2438400"/>
            <a:chOff x="1824" y="2112"/>
            <a:chExt cx="1920" cy="1536"/>
          </a:xfrm>
        </p:grpSpPr>
        <p:sp>
          <p:nvSpPr>
            <p:cNvPr id="27664" name="Rectangle 11"/>
            <p:cNvSpPr>
              <a:spLocks noChangeArrowheads="1"/>
            </p:cNvSpPr>
            <p:nvPr/>
          </p:nvSpPr>
          <p:spPr bwMode="auto">
            <a:xfrm>
              <a:off x="1824" y="2112"/>
              <a:ext cx="1920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7665" name="Picture 12" descr="xe dan doan tau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2208"/>
              <a:ext cx="1768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7" name="Picture 13" descr="xe_tai1 copy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828800"/>
            <a:ext cx="25955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4" descr="xe cop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746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5" descr="tommy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86200"/>
            <a:ext cx="14525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1785938" y="3349625"/>
            <a:ext cx="2865437" cy="2438400"/>
            <a:chOff x="164" y="2110"/>
            <a:chExt cx="1804" cy="1536"/>
          </a:xfrm>
        </p:grpSpPr>
        <p:sp>
          <p:nvSpPr>
            <p:cNvPr id="27662" name="Rectangle 17"/>
            <p:cNvSpPr>
              <a:spLocks noChangeArrowheads="1"/>
            </p:cNvSpPr>
            <p:nvPr/>
          </p:nvSpPr>
          <p:spPr bwMode="auto">
            <a:xfrm>
              <a:off x="164" y="2110"/>
              <a:ext cx="18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  <p:pic>
          <p:nvPicPr>
            <p:cNvPr id="27663" name="Picture 18" descr="bu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7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1" name="AutoShape 19"/>
          <p:cNvSpPr>
            <a:spLocks noChangeArrowheads="1"/>
          </p:cNvSpPr>
          <p:nvPr/>
        </p:nvSpPr>
        <p:spPr bwMode="auto">
          <a:xfrm>
            <a:off x="1825625" y="381000"/>
            <a:ext cx="762000" cy="533400"/>
          </a:xfrm>
          <a:prstGeom prst="leftArrow">
            <a:avLst>
              <a:gd name="adj1" fmla="val 50000"/>
              <a:gd name="adj2" fmla="val 357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612188" y="38100"/>
            <a:ext cx="1905000" cy="678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0" y="2286000"/>
            <a:ext cx="5635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Hãy chọn biển: Giao nhau với đường sắt có rào chắn.</a:t>
            </a:r>
          </a:p>
        </p:txBody>
      </p:sp>
      <p:pic>
        <p:nvPicPr>
          <p:cNvPr id="37892" name="Picture 4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152400"/>
            <a:ext cx="1285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rao_chan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514975"/>
            <a:ext cx="136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rao_chan copy"/>
          <p:cNvPicPr>
            <a:picLocks noChangeAspect="1" noChangeArrowheads="1"/>
          </p:cNvPicPr>
          <p:nvPr/>
        </p:nvPicPr>
        <p:blipFill>
          <a:blip r:embed="rId7" cstate="print">
            <a:lum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-166688"/>
            <a:ext cx="4953000" cy="46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286000" y="5181600"/>
            <a:ext cx="61753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  <p:pic>
        <p:nvPicPr>
          <p:cNvPr id="37896" name="Picture 8" descr="DSC02040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1447800"/>
            <a:ext cx="1444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cam_xe_gan_may cop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2895600"/>
            <a:ext cx="12938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coi chung tre em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4217988"/>
            <a:ext cx="1365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41667 -0.42222 " pathEditMode="relative" ptsTypes="AA">
                                      <p:cBhvr>
                                        <p:cTn id="1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</p:childTnLst>
        </p:cTn>
      </p:par>
    </p:tnLst>
    <p:bldLst>
      <p:bldP spid="37891" grpId="0"/>
      <p:bldP spid="37891" grpId="1"/>
      <p:bldP spid="378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0" y="1066800"/>
            <a:ext cx="3087688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93875" y="1066800"/>
            <a:ext cx="2817813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659688" y="1066800"/>
            <a:ext cx="2817812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7651750" y="3352800"/>
            <a:ext cx="2825750" cy="2438400"/>
            <a:chOff x="3744" y="2112"/>
            <a:chExt cx="1776" cy="1536"/>
          </a:xfrm>
        </p:grpSpPr>
        <p:sp>
          <p:nvSpPr>
            <p:cNvPr id="29714" name="Rectangle 6"/>
            <p:cNvSpPr>
              <a:spLocks noChangeArrowheads="1"/>
            </p:cNvSpPr>
            <p:nvPr/>
          </p:nvSpPr>
          <p:spPr bwMode="auto">
            <a:xfrm>
              <a:off x="3744" y="2112"/>
              <a:ext cx="177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9715" name="Picture 7" descr="xe_DAP24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56"/>
              <a:ext cx="1536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1785938" y="3352800"/>
            <a:ext cx="2897187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MẤT LƯỢT</a:t>
            </a:r>
          </a:p>
        </p:txBody>
      </p:sp>
      <p:pic>
        <p:nvPicPr>
          <p:cNvPr id="29703" name="Picture 9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57200"/>
            <a:ext cx="336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4" name="Group 10"/>
          <p:cNvGrpSpPr>
            <a:grpSpLocks/>
          </p:cNvGrpSpPr>
          <p:nvPr/>
        </p:nvGrpSpPr>
        <p:grpSpPr bwMode="auto">
          <a:xfrm>
            <a:off x="4603750" y="3352800"/>
            <a:ext cx="3048000" cy="2438400"/>
            <a:chOff x="1824" y="2112"/>
            <a:chExt cx="1920" cy="1536"/>
          </a:xfrm>
        </p:grpSpPr>
        <p:sp>
          <p:nvSpPr>
            <p:cNvPr id="29712" name="Rectangle 11"/>
            <p:cNvSpPr>
              <a:spLocks noChangeArrowheads="1"/>
            </p:cNvSpPr>
            <p:nvPr/>
          </p:nvSpPr>
          <p:spPr bwMode="auto">
            <a:xfrm>
              <a:off x="1824" y="2112"/>
              <a:ext cx="1920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29713" name="Picture 12" descr="xe dan doan tau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2208"/>
              <a:ext cx="1768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5" name="Picture 13" descr="xe_tai1 copy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828800"/>
            <a:ext cx="25955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4" descr="xe cop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746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5" descr="tommy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86200"/>
            <a:ext cx="14525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1785938" y="3349625"/>
            <a:ext cx="2865437" cy="2438400"/>
            <a:chOff x="164" y="2110"/>
            <a:chExt cx="1804" cy="1536"/>
          </a:xfrm>
        </p:grpSpPr>
        <p:sp>
          <p:nvSpPr>
            <p:cNvPr id="29710" name="Rectangle 17"/>
            <p:cNvSpPr>
              <a:spLocks noChangeArrowheads="1"/>
            </p:cNvSpPr>
            <p:nvPr/>
          </p:nvSpPr>
          <p:spPr bwMode="auto">
            <a:xfrm>
              <a:off x="164" y="2110"/>
              <a:ext cx="18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  <p:pic>
          <p:nvPicPr>
            <p:cNvPr id="29711" name="Picture 18" descr="bu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7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9" name="AutoShape 19"/>
          <p:cNvSpPr>
            <a:spLocks noChangeArrowheads="1"/>
          </p:cNvSpPr>
          <p:nvPr/>
        </p:nvSpPr>
        <p:spPr bwMode="auto">
          <a:xfrm>
            <a:off x="1825625" y="381000"/>
            <a:ext cx="1071563" cy="533400"/>
          </a:xfrm>
          <a:prstGeom prst="leftArrow">
            <a:avLst>
              <a:gd name="adj1" fmla="val 50000"/>
              <a:gd name="adj2" fmla="val 502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683625" y="38100"/>
            <a:ext cx="1833563" cy="678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39939" name="Picture 3" descr="coi chung tre em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4217988"/>
            <a:ext cx="1365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cam_di_nguoc_chieu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152400"/>
            <a:ext cx="12779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cam_di_nguoc_chieu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457200"/>
            <a:ext cx="51276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968625" y="5883275"/>
            <a:ext cx="4881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Cấm đi ngược chiều </a:t>
            </a:r>
          </a:p>
        </p:txBody>
      </p:sp>
      <p:pic>
        <p:nvPicPr>
          <p:cNvPr id="39943" name="Picture 7" descr="rao_chan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514975"/>
            <a:ext cx="136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DSC02040 cop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1447800"/>
            <a:ext cx="1444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cam_xe_gan_may cop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2913063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524000" y="0"/>
            <a:ext cx="35814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itchFamily="18" charset="0"/>
              </a:rPr>
              <a:t>Biển gì hình tròn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itchFamily="18" charset="0"/>
              </a:rPr>
              <a:t>Có nền màu đỏ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itchFamily="18" charset="0"/>
              </a:rPr>
              <a:t>Vạch trắng chữ nhật</a:t>
            </a:r>
          </a:p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itchFamily="18" charset="0"/>
              </a:rPr>
              <a:t>Nằm ngay giữa hình</a:t>
            </a:r>
          </a:p>
        </p:txBody>
      </p:sp>
      <p:pic>
        <p:nvPicPr>
          <p:cNvPr id="30731" name="Recorded Sound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55556E-6 L -0.45 0.2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</p:childTnLst>
        </p:cTn>
      </p:par>
    </p:tnLst>
    <p:bldLst>
      <p:bldP spid="39942" grpId="0"/>
      <p:bldP spid="39946" grpId="0"/>
      <p:bldP spid="399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10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524000"/>
            <a:ext cx="6553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36600"/>
                </a:solidFill>
              </a:rPr>
              <a:t>II. </a:t>
            </a:r>
            <a:r>
              <a:rPr lang="en-US" sz="2800" b="1" dirty="0" err="1">
                <a:solidFill>
                  <a:srgbClr val="336600"/>
                </a:solidFill>
              </a:rPr>
              <a:t>Chuẩn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bị</a:t>
            </a:r>
            <a:r>
              <a:rPr lang="en-US" sz="2800" b="1" dirty="0">
                <a:solidFill>
                  <a:srgbClr val="336600"/>
                </a:solidFill>
              </a:rPr>
              <a:t>:</a:t>
            </a:r>
            <a:endParaRPr lang="en-US" sz="2800" dirty="0">
              <a:solidFill>
                <a:srgbClr val="336600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336600"/>
                </a:solidFill>
              </a:rPr>
              <a:t>- </a:t>
            </a:r>
            <a:r>
              <a:rPr lang="en-US" sz="2800" dirty="0" err="1">
                <a:solidFill>
                  <a:srgbClr val="336600"/>
                </a:solidFill>
              </a:rPr>
              <a:t>Các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hình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ảnh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về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biển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báo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giao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thông</a:t>
            </a:r>
            <a:r>
              <a:rPr lang="en-US" sz="2800" dirty="0">
                <a:solidFill>
                  <a:srgbClr val="3366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336600"/>
                </a:solidFill>
              </a:rPr>
              <a:t>- </a:t>
            </a:r>
            <a:r>
              <a:rPr lang="en-US" sz="2800" dirty="0" err="1">
                <a:solidFill>
                  <a:srgbClr val="336600"/>
                </a:solidFill>
              </a:rPr>
              <a:t>Một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số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biển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báo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giao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thông</a:t>
            </a:r>
            <a:r>
              <a:rPr lang="en-US" sz="2800" dirty="0">
                <a:solidFill>
                  <a:srgbClr val="336600"/>
                </a:solidFill>
              </a:rPr>
              <a:t>.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336600"/>
                </a:solidFill>
              </a:rPr>
              <a:t>- </a:t>
            </a:r>
            <a:r>
              <a:rPr lang="en-US" sz="2800" dirty="0" err="1">
                <a:solidFill>
                  <a:srgbClr val="336600"/>
                </a:solidFill>
              </a:rPr>
              <a:t>Một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số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bài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hát</a:t>
            </a:r>
            <a:r>
              <a:rPr lang="en-US" sz="2800" dirty="0">
                <a:solidFill>
                  <a:srgbClr val="336600"/>
                </a:solidFill>
              </a:rPr>
              <a:t>, </a:t>
            </a:r>
            <a:r>
              <a:rPr lang="en-US" sz="2800" dirty="0" err="1">
                <a:solidFill>
                  <a:srgbClr val="336600"/>
                </a:solidFill>
              </a:rPr>
              <a:t>câu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đố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về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đường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giao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thông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và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biển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err="1">
                <a:solidFill>
                  <a:srgbClr val="336600"/>
                </a:solidFill>
              </a:rPr>
              <a:t>báo</a:t>
            </a:r>
            <a:r>
              <a:rPr lang="en-US" sz="2800" dirty="0">
                <a:solidFill>
                  <a:srgbClr val="336600"/>
                </a:solidFill>
              </a:rPr>
              <a:t>.</a:t>
            </a:r>
          </a:p>
        </p:txBody>
      </p:sp>
    </p:spTree>
  </p:cSld>
  <p:clrMapOvr>
    <a:masterClrMapping/>
  </p:clrMapOvr>
  <p:transition spd="slow"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0" y="1066800"/>
            <a:ext cx="3087688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93875" y="1066800"/>
            <a:ext cx="2817813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659688" y="1066800"/>
            <a:ext cx="2817812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7651750" y="3352800"/>
            <a:ext cx="2825750" cy="2438400"/>
            <a:chOff x="3744" y="2112"/>
            <a:chExt cx="1776" cy="1536"/>
          </a:xfrm>
        </p:grpSpPr>
        <p:sp>
          <p:nvSpPr>
            <p:cNvPr id="31762" name="Rectangle 6"/>
            <p:cNvSpPr>
              <a:spLocks noChangeArrowheads="1"/>
            </p:cNvSpPr>
            <p:nvPr/>
          </p:nvSpPr>
          <p:spPr bwMode="auto">
            <a:xfrm>
              <a:off x="3744" y="2112"/>
              <a:ext cx="177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31763" name="Picture 7" descr="xe_DAP24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56"/>
              <a:ext cx="1536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785938" y="3352800"/>
            <a:ext cx="2897187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MẤT LƯỢT</a:t>
            </a:r>
          </a:p>
        </p:txBody>
      </p:sp>
      <p:pic>
        <p:nvPicPr>
          <p:cNvPr id="31751" name="Picture 9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57200"/>
            <a:ext cx="336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2" name="Group 10"/>
          <p:cNvGrpSpPr>
            <a:grpSpLocks/>
          </p:cNvGrpSpPr>
          <p:nvPr/>
        </p:nvGrpSpPr>
        <p:grpSpPr bwMode="auto">
          <a:xfrm>
            <a:off x="4603750" y="3352800"/>
            <a:ext cx="3048000" cy="2438400"/>
            <a:chOff x="1824" y="2112"/>
            <a:chExt cx="1920" cy="1536"/>
          </a:xfrm>
        </p:grpSpPr>
        <p:sp>
          <p:nvSpPr>
            <p:cNvPr id="31760" name="Rectangle 11"/>
            <p:cNvSpPr>
              <a:spLocks noChangeArrowheads="1"/>
            </p:cNvSpPr>
            <p:nvPr/>
          </p:nvSpPr>
          <p:spPr bwMode="auto">
            <a:xfrm>
              <a:off x="1824" y="2112"/>
              <a:ext cx="1920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31761" name="Picture 12" descr="xe dan doan tau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2208"/>
              <a:ext cx="1768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3" name="Picture 13" descr="xe_tai1 copy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828800"/>
            <a:ext cx="25955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4" descr="xe cop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746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5" descr="tommy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86200"/>
            <a:ext cx="14525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1785938" y="3349625"/>
            <a:ext cx="2865437" cy="2438400"/>
            <a:chOff x="164" y="2110"/>
            <a:chExt cx="1804" cy="1536"/>
          </a:xfrm>
        </p:grpSpPr>
        <p:sp>
          <p:nvSpPr>
            <p:cNvPr id="31758" name="Rectangle 17"/>
            <p:cNvSpPr>
              <a:spLocks noChangeArrowheads="1"/>
            </p:cNvSpPr>
            <p:nvPr/>
          </p:nvSpPr>
          <p:spPr bwMode="auto">
            <a:xfrm>
              <a:off x="164" y="2110"/>
              <a:ext cx="18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  <p:pic>
          <p:nvPicPr>
            <p:cNvPr id="31759" name="Picture 18" descr="bu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7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7" name="AutoShape 19"/>
          <p:cNvSpPr>
            <a:spLocks noChangeArrowheads="1"/>
          </p:cNvSpPr>
          <p:nvPr/>
        </p:nvSpPr>
        <p:spPr bwMode="auto">
          <a:xfrm>
            <a:off x="1825625" y="381000"/>
            <a:ext cx="1071563" cy="533400"/>
          </a:xfrm>
          <a:prstGeom prst="leftArrow">
            <a:avLst>
              <a:gd name="adj1" fmla="val 50000"/>
              <a:gd name="adj2" fmla="val 502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612188" y="38100"/>
            <a:ext cx="1905000" cy="678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41987" name="Picture 3" descr="coi chung tre em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4217988"/>
            <a:ext cx="1365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cam_di_nguoc_chieu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152400"/>
            <a:ext cx="1285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rao_chan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514975"/>
            <a:ext cx="136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508375" y="57912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Cấm xe đạp</a:t>
            </a:r>
          </a:p>
        </p:txBody>
      </p:sp>
      <p:pic>
        <p:nvPicPr>
          <p:cNvPr id="41991" name="Picture 7" descr="DSC02040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447800"/>
            <a:ext cx="1444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DSC02040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233363"/>
            <a:ext cx="5715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cam_xe_gan_may cop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2895600"/>
            <a:ext cx="12938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286000" y="2667000"/>
            <a:ext cx="6175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Hãy chọn biển: Cấm xe đạp.</a:t>
            </a:r>
          </a:p>
        </p:txBody>
      </p:sp>
      <p:pic>
        <p:nvPicPr>
          <p:cNvPr id="32779" name="Recorded Sound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5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4509E-6 L -0.42916 0.122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610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</p:childTnLst>
        </p:cTn>
      </p:par>
    </p:tnLst>
    <p:bldLst>
      <p:bldP spid="41990" grpId="0"/>
      <p:bldP spid="41994" grpId="0"/>
      <p:bldP spid="4199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0" y="1066800"/>
            <a:ext cx="3087688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93875" y="1066800"/>
            <a:ext cx="2817813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659688" y="1066800"/>
            <a:ext cx="2817812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7651750" y="3352800"/>
            <a:ext cx="2825750" cy="2438400"/>
            <a:chOff x="3744" y="2112"/>
            <a:chExt cx="1776" cy="1536"/>
          </a:xfrm>
        </p:grpSpPr>
        <p:sp>
          <p:nvSpPr>
            <p:cNvPr id="33810" name="Rectangle 6"/>
            <p:cNvSpPr>
              <a:spLocks noChangeArrowheads="1"/>
            </p:cNvSpPr>
            <p:nvPr/>
          </p:nvSpPr>
          <p:spPr bwMode="auto">
            <a:xfrm>
              <a:off x="3744" y="2112"/>
              <a:ext cx="177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33811" name="Picture 7" descr="xe_DAP24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256"/>
              <a:ext cx="1536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1785938" y="3352800"/>
            <a:ext cx="2897187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MẤT LƯỢT</a:t>
            </a:r>
          </a:p>
        </p:txBody>
      </p:sp>
      <p:pic>
        <p:nvPicPr>
          <p:cNvPr id="33799" name="Picture 9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57200"/>
            <a:ext cx="3365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Group 10"/>
          <p:cNvGrpSpPr>
            <a:grpSpLocks/>
          </p:cNvGrpSpPr>
          <p:nvPr/>
        </p:nvGrpSpPr>
        <p:grpSpPr bwMode="auto">
          <a:xfrm>
            <a:off x="4603750" y="3352800"/>
            <a:ext cx="3048000" cy="2438400"/>
            <a:chOff x="1824" y="2112"/>
            <a:chExt cx="1920" cy="1536"/>
          </a:xfrm>
        </p:grpSpPr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1824" y="2112"/>
              <a:ext cx="1920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33809" name="Picture 12" descr="xe dan doan tau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" y="2208"/>
              <a:ext cx="1768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1" name="Picture 13" descr="xe_tai1 copy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828800"/>
            <a:ext cx="25955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4" descr="xe cop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746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5" descr="tommy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86200"/>
            <a:ext cx="14525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1785938" y="3349625"/>
            <a:ext cx="2865437" cy="2438400"/>
            <a:chOff x="164" y="2110"/>
            <a:chExt cx="1804" cy="1536"/>
          </a:xfrm>
        </p:grpSpPr>
        <p:sp>
          <p:nvSpPr>
            <p:cNvPr id="33806" name="Rectangle 17"/>
            <p:cNvSpPr>
              <a:spLocks noChangeArrowheads="1"/>
            </p:cNvSpPr>
            <p:nvPr/>
          </p:nvSpPr>
          <p:spPr bwMode="auto">
            <a:xfrm>
              <a:off x="164" y="2110"/>
              <a:ext cx="18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5" tIns="45718" rIns="91435" bIns="45718" anchor="ctr"/>
            <a:lstStyle/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  <a:p>
              <a:pPr algn="ctr" eaLnBrk="1" hangingPunct="1"/>
              <a:endParaRPr lang="en-US" altLang="en-US" sz="2800" b="1">
                <a:latin typeface="Times New Roman" pitchFamily="18" charset="0"/>
              </a:endParaRPr>
            </a:p>
          </p:txBody>
        </p:sp>
        <p:pic>
          <p:nvPicPr>
            <p:cNvPr id="33807" name="Picture 18" descr="bu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7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5" name="AutoShape 19"/>
          <p:cNvSpPr>
            <a:spLocks noChangeArrowheads="1"/>
          </p:cNvSpPr>
          <p:nvPr/>
        </p:nvSpPr>
        <p:spPr bwMode="auto">
          <a:xfrm>
            <a:off x="1825625" y="381000"/>
            <a:ext cx="1071563" cy="533400"/>
          </a:xfrm>
          <a:prstGeom prst="leftArrow">
            <a:avLst>
              <a:gd name="adj1" fmla="val 50000"/>
              <a:gd name="adj2" fmla="val 502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8612188" y="38100"/>
            <a:ext cx="1905000" cy="678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41987" name="Picture 3" descr="coi chung tre em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4217988"/>
            <a:ext cx="1365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cam_di_nguoc_chieu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152400"/>
            <a:ext cx="1285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rao_chan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514975"/>
            <a:ext cx="1365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cam_xe_gan_may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2895600"/>
            <a:ext cx="12938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images (9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676400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2" descr="images (9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32813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3657600" y="5697538"/>
            <a:ext cx="3830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Các xe chỉ được rẽ phải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1524000" y="3962400"/>
            <a:ext cx="24384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Hình tròn màu xanh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Mũi tên re phải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Bé nào đoán giỏi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Xem biển gì nào?</a:t>
            </a:r>
          </a:p>
        </p:txBody>
      </p:sp>
      <p:pic>
        <p:nvPicPr>
          <p:cNvPr id="34827" name="Recorded Sound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81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_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58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838200"/>
            <a:ext cx="65532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336600"/>
                </a:solidFill>
              </a:rPr>
              <a:t>TRÒ CHƠI 2: 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336600"/>
                </a:solidFill>
              </a:rPr>
              <a:t>BÉ THỰC HÀNH LÀM 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336600"/>
                </a:solidFill>
              </a:rPr>
              <a:t>BIỂN BÁO GIAO THÔNG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en-US" sz="2400" dirty="0" err="1">
                <a:solidFill>
                  <a:srgbClr val="336600"/>
                </a:solidFill>
              </a:rPr>
              <a:t>Cô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chuẩn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bị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nhiều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nguyên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vật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liệu</a:t>
            </a:r>
            <a:endParaRPr lang="en-US" sz="2400" dirty="0">
              <a:solidFill>
                <a:srgbClr val="336600"/>
              </a:solidFill>
            </a:endParaRPr>
          </a:p>
          <a:p>
            <a:pPr marL="571500" indent="-571500" eaLnBrk="1" hangingPunct="1">
              <a:buFontTx/>
              <a:buChar char="-"/>
              <a:defRPr/>
            </a:pPr>
            <a:r>
              <a:rPr lang="en-US" sz="2400" dirty="0" err="1">
                <a:solidFill>
                  <a:srgbClr val="336600"/>
                </a:solidFill>
              </a:rPr>
              <a:t>Trẻ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thực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hành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tạo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hình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những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biển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báo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mà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trẻ</a:t>
            </a:r>
            <a:r>
              <a:rPr lang="en-US" sz="2400" dirty="0">
                <a:solidFill>
                  <a:srgbClr val="336600"/>
                </a:solidFill>
              </a:rPr>
              <a:t> </a:t>
            </a:r>
            <a:r>
              <a:rPr lang="en-US" sz="2400" dirty="0" err="1">
                <a:solidFill>
                  <a:srgbClr val="336600"/>
                </a:solidFill>
              </a:rPr>
              <a:t>thích</a:t>
            </a:r>
            <a:endParaRPr lang="en-US" sz="24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971800" y="914400"/>
            <a:ext cx="662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71706" y="1044714"/>
            <a:ext cx="622958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CÁC NGUYÊN VẬT LIỆU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1100" y="2057400"/>
            <a:ext cx="2895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2057400"/>
            <a:ext cx="3276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4495800"/>
            <a:ext cx="2895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4495800"/>
            <a:ext cx="3429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4587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648200"/>
            <a:ext cx="22383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29750" y="3540519"/>
            <a:ext cx="162736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Bìa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màu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49020" y="3637524"/>
            <a:ext cx="183736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Bút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dạ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đen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1038" y="6126465"/>
            <a:ext cx="135806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Đất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nặn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68223" y="6118371"/>
            <a:ext cx="145905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Khuy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gỗ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8077200" y="283845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9482138" y="2143125"/>
            <a:ext cx="485775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1" name="Elbow Connector 20"/>
          <p:cNvCxnSpPr/>
          <p:nvPr/>
        </p:nvCxnSpPr>
        <p:spPr>
          <a:xfrm>
            <a:off x="3830638" y="5351463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4648200" y="6091238"/>
            <a:ext cx="603250" cy="488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9725025" y="4830763"/>
            <a:ext cx="242888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466975" y="3049588"/>
            <a:ext cx="36353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68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147888"/>
            <a:ext cx="2046287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2198688"/>
            <a:ext cx="21431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767263"/>
            <a:ext cx="21431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1" y="1524000"/>
            <a:ext cx="9763481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XIN CHÀO VÀ HẸN GẶP LẠI</a:t>
            </a:r>
          </a:p>
          <a:p>
            <a:pPr algn="ctr" eaLnBrk="1" hangingPunct="1"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  <a:p>
            <a:pPr algn="ctr" eaLnBrk="1" hangingPunct="1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CHÚC CÁC BÉ CHĂM NGOAN HỌC GIỎI</a:t>
            </a:r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2700" y="1676400"/>
            <a:ext cx="70866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CẢ LỚP CÙNG HÁT BÀI: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EM ĐI QUA NGÃ TƯ ĐƯỜNG PHỐ</a:t>
            </a: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Em Đi Qua Ngã Tư Đường Phố - Nhạc Thiếu Nhi Hoạt Hình Vui Nhộn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" name="Em Đi Qua Ngã Tư Đường Phố - Nhạc Thiếu Nhi Hoạt Hình Vui Nhộ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2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2700" y="1676400"/>
            <a:ext cx="70866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Hoạt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động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1: Cho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trẻ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quan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sát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ngã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tư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đường</a:t>
            </a:r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cs typeface="Arial" charset="0"/>
              </a:rPr>
              <a:t>phố</a:t>
            </a:r>
            <a:endParaRPr lang="en-US" sz="4000" b="1" dirty="0">
              <a:solidFill>
                <a:srgbClr val="006600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Ngã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tư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đường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phố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những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phương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tiện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giao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thông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nào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những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biển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báo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giao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thông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cs typeface="Arial" charset="0"/>
              </a:rPr>
              <a:t>gì</a:t>
            </a:r>
            <a:r>
              <a:rPr lang="en-US" sz="2800" b="1" dirty="0">
                <a:solidFill>
                  <a:srgbClr val="006600"/>
                </a:solidFill>
                <a:cs typeface="Arial" charset="0"/>
              </a:rPr>
              <a:t>?</a:t>
            </a:r>
          </a:p>
        </p:txBody>
      </p:sp>
      <p:pic>
        <p:nvPicPr>
          <p:cNvPr id="6" name="EmDiQuaNgaTuDuongPhoBeat-V.A-3743066(1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98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mages587612_diem_de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900"/>
            <a:ext cx="12192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3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1600200"/>
            <a:ext cx="70866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6600"/>
                </a:solidFill>
              </a:rPr>
              <a:t>Hoạt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động</a:t>
            </a:r>
            <a:r>
              <a:rPr lang="en-US" sz="2800" b="1" dirty="0">
                <a:solidFill>
                  <a:srgbClr val="336600"/>
                </a:solidFill>
              </a:rPr>
              <a:t> 2: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6600"/>
                </a:solidFill>
              </a:rPr>
              <a:t>Tìm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hiểu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một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số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biển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báo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giao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thông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đường</a:t>
            </a:r>
            <a:r>
              <a:rPr lang="en-US" sz="2800" b="1" dirty="0">
                <a:solidFill>
                  <a:srgbClr val="336600"/>
                </a:solidFill>
              </a:rPr>
              <a:t> </a:t>
            </a:r>
            <a:r>
              <a:rPr lang="en-US" sz="2800" b="1" dirty="0" err="1">
                <a:solidFill>
                  <a:srgbClr val="336600"/>
                </a:solidFill>
              </a:rPr>
              <a:t>bộ</a:t>
            </a:r>
            <a:endParaRPr lang="en-US" sz="2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749004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681</Words>
  <Application>Microsoft Office PowerPoint</Application>
  <PresentationFormat>Custom</PresentationFormat>
  <Paragraphs>113</Paragraphs>
  <Slides>36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 DAO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Techsi.vn</cp:lastModifiedBy>
  <cp:revision>136</cp:revision>
  <dcterms:created xsi:type="dcterms:W3CDTF">2014-04-17T09:21:00Z</dcterms:created>
  <dcterms:modified xsi:type="dcterms:W3CDTF">2026-03-19T09:28:29Z</dcterms:modified>
</cp:coreProperties>
</file>