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3" r:id="rId7"/>
    <p:sldId id="266" r:id="rId8"/>
    <p:sldId id="264" r:id="rId9"/>
    <p:sldId id="265" r:id="rId10"/>
    <p:sldId id="267" r:id="rId11"/>
    <p:sldId id="268" r:id="rId12"/>
    <p:sldId id="269"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A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2" d="100"/>
          <a:sy n="42" d="100"/>
        </p:scale>
        <p:origin x="92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B3985A-4C4B-45B8-8E9A-9929B22A05A7}"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996375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3985A-4C4B-45B8-8E9A-9929B22A05A7}"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518708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3985A-4C4B-45B8-8E9A-9929B22A05A7}"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3044133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3985A-4C4B-45B8-8E9A-9929B22A05A7}"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2086806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EB3985A-4C4B-45B8-8E9A-9929B22A05A7}"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3820932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3985A-4C4B-45B8-8E9A-9929B22A05A7}"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3772452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3985A-4C4B-45B8-8E9A-9929B22A05A7}" type="datetimeFigureOut">
              <a:rPr lang="en-US" smtClean="0"/>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239371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3985A-4C4B-45B8-8E9A-9929B22A05A7}" type="datetimeFigureOut">
              <a:rPr lang="en-US" smtClean="0"/>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88384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3985A-4C4B-45B8-8E9A-9929B22A05A7}" type="datetimeFigureOut">
              <a:rPr lang="en-US" smtClean="0"/>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1033399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EB3985A-4C4B-45B8-8E9A-9929B22A05A7}"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301661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EB3985A-4C4B-45B8-8E9A-9929B22A05A7}"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594202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3985A-4C4B-45B8-8E9A-9929B22A05A7}" type="datetimeFigureOut">
              <a:rPr lang="en-US" smtClean="0"/>
              <a:t>11/2/2026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A79D3-ECFE-4CB3-9866-FB764FBF371B}" type="slidenum">
              <a:rPr lang="en-US" smtClean="0"/>
              <a:t>‹#›</a:t>
            </a:fld>
            <a:endParaRPr lang="en-US"/>
          </a:p>
        </p:txBody>
      </p:sp>
    </p:spTree>
    <p:extLst>
      <p:ext uri="{BB962C8B-B14F-4D97-AF65-F5344CB8AC3E}">
        <p14:creationId xmlns:p14="http://schemas.microsoft.com/office/powerpoint/2010/main" val="2219049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sp>
        <p:nvSpPr>
          <p:cNvPr id="6" name="Rectangle 5"/>
          <p:cNvSpPr/>
          <p:nvPr/>
        </p:nvSpPr>
        <p:spPr>
          <a:xfrm>
            <a:off x="1079157" y="1551595"/>
            <a:ext cx="9841092" cy="1015663"/>
          </a:xfrm>
          <a:prstGeom prst="rect">
            <a:avLst/>
          </a:prstGeom>
          <a:noFill/>
        </p:spPr>
        <p:txBody>
          <a:bodyPr wrap="none" lIns="91440" tIns="45720" rIns="91440" bIns="45720">
            <a:spAutoFit/>
          </a:bodyPr>
          <a:lstStyle/>
          <a:p>
            <a:pPr algn="ctr"/>
            <a:r>
              <a:rPr lang="en-US" sz="6000" b="1" dirty="0" smtClean="0">
                <a:ln w="0"/>
                <a:solidFill>
                  <a:srgbClr val="67518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PHÁT </a:t>
            </a:r>
            <a:r>
              <a:rPr lang="en-US" sz="6000" b="1" smtClean="0">
                <a:ln w="0"/>
                <a:solidFill>
                  <a:srgbClr val="67518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TRIỂN NHẬN THỨC</a:t>
            </a:r>
          </a:p>
        </p:txBody>
      </p:sp>
      <p:sp>
        <p:nvSpPr>
          <p:cNvPr id="7" name="TextBox 6"/>
          <p:cNvSpPr txBox="1"/>
          <p:nvPr/>
        </p:nvSpPr>
        <p:spPr>
          <a:xfrm>
            <a:off x="1423487" y="3524420"/>
            <a:ext cx="9260612" cy="646331"/>
          </a:xfrm>
          <a:prstGeom prst="rect">
            <a:avLst/>
          </a:prstGeom>
          <a:noFill/>
        </p:spPr>
        <p:txBody>
          <a:bodyPr wrap="square" rtlCol="0">
            <a:spAutoFit/>
          </a:bodyPr>
          <a:lstStyle/>
          <a:p>
            <a:pPr algn="ctr"/>
            <a:r>
              <a:rPr lang="en-US" sz="3600" b="1" dirty="0" err="1" smtClean="0">
                <a:solidFill>
                  <a:srgbClr val="846BA5"/>
                </a:solidFill>
                <a:latin typeface="Times New Roman" panose="02020603050405020304" charset="0"/>
                <a:cs typeface="Times New Roman" panose="02020603050405020304" charset="0"/>
              </a:rPr>
              <a:t>Đề</a:t>
            </a:r>
            <a:r>
              <a:rPr lang="en-US" sz="3600" b="1" dirty="0" smtClean="0">
                <a:solidFill>
                  <a:srgbClr val="846BA5"/>
                </a:solidFill>
                <a:latin typeface="Times New Roman" panose="02020603050405020304" charset="0"/>
                <a:cs typeface="Times New Roman" panose="02020603050405020304" charset="0"/>
              </a:rPr>
              <a:t> </a:t>
            </a:r>
            <a:r>
              <a:rPr lang="en-US" sz="3600" b="1" dirty="0" err="1" smtClean="0">
                <a:solidFill>
                  <a:srgbClr val="846BA5"/>
                </a:solidFill>
                <a:latin typeface="Times New Roman" panose="02020603050405020304" charset="0"/>
                <a:cs typeface="Times New Roman" panose="02020603050405020304" charset="0"/>
              </a:rPr>
              <a:t>tài</a:t>
            </a:r>
            <a:r>
              <a:rPr lang="en-US" sz="3600" b="1" smtClean="0">
                <a:solidFill>
                  <a:srgbClr val="846BA5"/>
                </a:solidFill>
                <a:latin typeface="Times New Roman" panose="02020603050405020304" charset="0"/>
                <a:cs typeface="Times New Roman" panose="02020603050405020304" charset="0"/>
              </a:rPr>
              <a:t>: </a:t>
            </a:r>
            <a:r>
              <a:rPr lang="vi-VN" sz="3600" b="1">
                <a:solidFill>
                  <a:srgbClr val="846BA5"/>
                </a:solidFill>
                <a:latin typeface="Times New Roman" panose="02020603050405020304" charset="0"/>
                <a:cs typeface="Times New Roman" panose="02020603050405020304" charset="0"/>
              </a:rPr>
              <a:t>Khám phá </a:t>
            </a:r>
            <a:r>
              <a:rPr lang="en-US" sz="3600" b="1" smtClean="0">
                <a:solidFill>
                  <a:srgbClr val="846BA5"/>
                </a:solidFill>
                <a:latin typeface="Times New Roman" panose="02020603050405020304" charset="0"/>
                <a:cs typeface="Times New Roman" panose="02020603050405020304" charset="0"/>
              </a:rPr>
              <a:t>bè nổi</a:t>
            </a:r>
            <a:endParaRPr lang="en-US" sz="2400" dirty="0">
              <a:solidFill>
                <a:srgbClr val="846BA5"/>
              </a:solidFill>
              <a:latin typeface="Times New Roman" panose="02020603050405020304" charset="0"/>
              <a:cs typeface="Times New Roman" panose="02020603050405020304" charset="0"/>
            </a:endParaRPr>
          </a:p>
        </p:txBody>
      </p:sp>
      <p:sp>
        <p:nvSpPr>
          <p:cNvPr id="8" name="TextBox 7"/>
          <p:cNvSpPr txBox="1"/>
          <p:nvPr/>
        </p:nvSpPr>
        <p:spPr>
          <a:xfrm>
            <a:off x="3337560" y="4310362"/>
            <a:ext cx="5088752" cy="1277273"/>
          </a:xfrm>
          <a:prstGeom prst="rect">
            <a:avLst/>
          </a:prstGeom>
          <a:noFill/>
        </p:spPr>
        <p:txBody>
          <a:bodyPr wrap="square" rtlCol="0">
            <a:spAutoFit/>
          </a:bodyPr>
          <a:lstStyle/>
          <a:p>
            <a:pPr>
              <a:lnSpc>
                <a:spcPct val="150000"/>
              </a:lnSpc>
              <a:spcBef>
                <a:spcPts val="300"/>
              </a:spcBef>
              <a:spcAft>
                <a:spcPts val="300"/>
              </a:spcAft>
            </a:pPr>
            <a:r>
              <a:rPr lang="en-US" sz="2400" dirty="0" err="1" smtClean="0">
                <a:solidFill>
                  <a:srgbClr val="846BA5"/>
                </a:solidFill>
                <a:latin typeface="Times New Roman" panose="02020603050405020304" charset="0"/>
                <a:cs typeface="Times New Roman" panose="02020603050405020304" charset="0"/>
              </a:rPr>
              <a:t>Lứa</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tuổi</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Mẫu</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giáo</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Lớn</a:t>
            </a:r>
            <a:r>
              <a:rPr lang="en-US" sz="2400" dirty="0" smtClean="0">
                <a:solidFill>
                  <a:srgbClr val="846BA5"/>
                </a:solidFill>
                <a:latin typeface="Times New Roman" panose="02020603050405020304" charset="0"/>
                <a:cs typeface="Times New Roman" panose="02020603050405020304" charset="0"/>
              </a:rPr>
              <a:t> 5 - 6 </a:t>
            </a:r>
            <a:r>
              <a:rPr lang="en-US" sz="2400" dirty="0" err="1" smtClean="0">
                <a:solidFill>
                  <a:srgbClr val="846BA5"/>
                </a:solidFill>
                <a:latin typeface="Times New Roman" panose="02020603050405020304" charset="0"/>
                <a:cs typeface="Times New Roman" panose="02020603050405020304" charset="0"/>
              </a:rPr>
              <a:t>tuổi</a:t>
            </a:r>
            <a:endParaRPr lang="en-US" sz="2400" dirty="0" smtClean="0">
              <a:solidFill>
                <a:srgbClr val="846BA5"/>
              </a:solidFill>
              <a:latin typeface="Times New Roman" panose="02020603050405020304" charset="0"/>
              <a:cs typeface="Times New Roman" panose="02020603050405020304" charset="0"/>
            </a:endParaRPr>
          </a:p>
          <a:p>
            <a:pPr>
              <a:lnSpc>
                <a:spcPct val="150000"/>
              </a:lnSpc>
              <a:spcBef>
                <a:spcPts val="300"/>
              </a:spcBef>
              <a:spcAft>
                <a:spcPts val="300"/>
              </a:spcAft>
            </a:pPr>
            <a:r>
              <a:rPr lang="en-US" sz="2400" dirty="0" err="1" smtClean="0">
                <a:solidFill>
                  <a:srgbClr val="846BA5"/>
                </a:solidFill>
                <a:latin typeface="Times New Roman" panose="02020603050405020304" charset="0"/>
                <a:cs typeface="Times New Roman" panose="02020603050405020304" charset="0"/>
              </a:rPr>
              <a:t>Giáo</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viên</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Nguyễn</a:t>
            </a:r>
            <a:r>
              <a:rPr lang="en-US" sz="2400" dirty="0" smtClean="0">
                <a:solidFill>
                  <a:srgbClr val="846BA5"/>
                </a:solidFill>
                <a:latin typeface="Times New Roman" panose="02020603050405020304" charset="0"/>
                <a:cs typeface="Times New Roman" panose="02020603050405020304" charset="0"/>
              </a:rPr>
              <a:t> </a:t>
            </a:r>
            <a:r>
              <a:rPr lang="en-US" sz="2400" err="1" smtClean="0">
                <a:solidFill>
                  <a:srgbClr val="846BA5"/>
                </a:solidFill>
                <a:latin typeface="Times New Roman" panose="02020603050405020304" charset="0"/>
                <a:cs typeface="Times New Roman" panose="02020603050405020304" charset="0"/>
              </a:rPr>
              <a:t>Thị</a:t>
            </a:r>
            <a:r>
              <a:rPr lang="en-US" sz="2400" smtClean="0">
                <a:solidFill>
                  <a:srgbClr val="846BA5"/>
                </a:solidFill>
                <a:latin typeface="Times New Roman" panose="02020603050405020304" charset="0"/>
                <a:cs typeface="Times New Roman" panose="02020603050405020304" charset="0"/>
              </a:rPr>
              <a:t> </a:t>
            </a:r>
            <a:r>
              <a:rPr lang="en-US" sz="2400" smtClean="0">
                <a:solidFill>
                  <a:srgbClr val="846BA5"/>
                </a:solidFill>
                <a:latin typeface="Times New Roman" panose="02020603050405020304" charset="0"/>
                <a:cs typeface="Times New Roman" panose="02020603050405020304" charset="0"/>
              </a:rPr>
              <a:t>Hồng Nhung</a:t>
            </a:r>
            <a:endParaRPr lang="en-US" sz="2400" dirty="0">
              <a:solidFill>
                <a:srgbClr val="846BA5"/>
              </a:solidFill>
              <a:latin typeface="Times New Roman" panose="02020603050405020304" charset="0"/>
              <a:cs typeface="Times New Roman" panose="02020603050405020304" charset="0"/>
            </a:endParaRPr>
          </a:p>
        </p:txBody>
      </p:sp>
      <p:sp>
        <p:nvSpPr>
          <p:cNvPr id="9" name="TextBox 8"/>
          <p:cNvSpPr txBox="1"/>
          <p:nvPr/>
        </p:nvSpPr>
        <p:spPr>
          <a:xfrm>
            <a:off x="4941380" y="6055289"/>
            <a:ext cx="2116644" cy="338554"/>
          </a:xfrm>
          <a:prstGeom prst="rect">
            <a:avLst/>
          </a:prstGeom>
          <a:noFill/>
        </p:spPr>
        <p:txBody>
          <a:bodyPr wrap="square" rtlCol="0">
            <a:spAutoFit/>
          </a:bodyPr>
          <a:lstStyle/>
          <a:p>
            <a:r>
              <a:rPr lang="en-US" sz="1600" dirty="0" err="1" smtClean="0">
                <a:solidFill>
                  <a:schemeClr val="tx2">
                    <a:lumMod val="50000"/>
                  </a:schemeClr>
                </a:solidFill>
                <a:latin typeface="Times New Roman" panose="02020603050405020304" charset="0"/>
                <a:cs typeface="Times New Roman" panose="02020603050405020304" charset="0"/>
              </a:rPr>
              <a:t>Năm</a:t>
            </a:r>
            <a:r>
              <a:rPr lang="en-US" sz="1600" dirty="0" smtClean="0">
                <a:solidFill>
                  <a:schemeClr val="tx2">
                    <a:lumMod val="50000"/>
                  </a:schemeClr>
                </a:solidFill>
                <a:latin typeface="Times New Roman" panose="02020603050405020304" charset="0"/>
                <a:cs typeface="Times New Roman" panose="02020603050405020304" charset="0"/>
              </a:rPr>
              <a:t> </a:t>
            </a:r>
            <a:r>
              <a:rPr lang="en-US" sz="1600" dirty="0" err="1" smtClean="0">
                <a:solidFill>
                  <a:schemeClr val="tx2">
                    <a:lumMod val="50000"/>
                  </a:schemeClr>
                </a:solidFill>
                <a:latin typeface="Times New Roman" panose="02020603050405020304" charset="0"/>
                <a:cs typeface="Times New Roman" panose="02020603050405020304" charset="0"/>
              </a:rPr>
              <a:t>học</a:t>
            </a:r>
            <a:r>
              <a:rPr lang="en-US" sz="1600" smtClean="0">
                <a:solidFill>
                  <a:schemeClr val="tx2">
                    <a:lumMod val="50000"/>
                  </a:schemeClr>
                </a:solidFill>
                <a:latin typeface="Times New Roman" panose="02020603050405020304" charset="0"/>
                <a:cs typeface="Times New Roman" panose="02020603050405020304" charset="0"/>
              </a:rPr>
              <a:t>: </a:t>
            </a:r>
            <a:r>
              <a:rPr lang="en-US" sz="1600" smtClean="0">
                <a:solidFill>
                  <a:schemeClr val="tx2">
                    <a:lumMod val="50000"/>
                  </a:schemeClr>
                </a:solidFill>
                <a:latin typeface="Times New Roman" panose="02020603050405020304" charset="0"/>
                <a:cs typeface="Times New Roman" panose="02020603050405020304" charset="0"/>
              </a:rPr>
              <a:t>2025 </a:t>
            </a:r>
            <a:r>
              <a:rPr lang="en-US" sz="1600" smtClean="0">
                <a:solidFill>
                  <a:schemeClr val="tx2">
                    <a:lumMod val="50000"/>
                  </a:schemeClr>
                </a:solidFill>
                <a:latin typeface="Times New Roman" panose="02020603050405020304" charset="0"/>
                <a:cs typeface="Times New Roman" panose="02020603050405020304" charset="0"/>
              </a:rPr>
              <a:t>- </a:t>
            </a:r>
            <a:r>
              <a:rPr lang="en-US" sz="1600" smtClean="0">
                <a:solidFill>
                  <a:schemeClr val="tx2">
                    <a:lumMod val="50000"/>
                  </a:schemeClr>
                </a:solidFill>
                <a:latin typeface="Times New Roman" panose="02020603050405020304" charset="0"/>
                <a:cs typeface="Times New Roman" panose="02020603050405020304" charset="0"/>
              </a:rPr>
              <a:t>2026</a:t>
            </a:r>
            <a:endParaRPr lang="en-US" sz="1600" dirty="0">
              <a:solidFill>
                <a:schemeClr val="tx2">
                  <a:lumMod val="50000"/>
                </a:schemeClr>
              </a:solidFill>
              <a:latin typeface="Times New Roman" panose="02020603050405020304" charset="0"/>
              <a:cs typeface="Times New Roman" panose="02020603050405020304" charset="0"/>
            </a:endParaRPr>
          </a:p>
        </p:txBody>
      </p:sp>
      <p:sp>
        <p:nvSpPr>
          <p:cNvPr id="10" name="Rectangle 9"/>
          <p:cNvSpPr/>
          <p:nvPr/>
        </p:nvSpPr>
        <p:spPr>
          <a:xfrm>
            <a:off x="2135503" y="2615368"/>
            <a:ext cx="7728399" cy="769441"/>
          </a:xfrm>
          <a:prstGeom prst="rect">
            <a:avLst/>
          </a:prstGeom>
        </p:spPr>
        <p:txBody>
          <a:bodyPr wrap="none">
            <a:spAutoFit/>
          </a:bodyPr>
          <a:lstStyle/>
          <a:p>
            <a:pPr algn="ctr"/>
            <a:r>
              <a:rPr lang="en-US" sz="4400" b="1">
                <a:ln w="0"/>
                <a:solidFill>
                  <a:srgbClr val="846BA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Hoạt động Khám phá khoa học</a:t>
            </a:r>
            <a:endParaRPr lang="en-US" sz="4400" b="1" dirty="0">
              <a:ln w="0"/>
              <a:solidFill>
                <a:srgbClr val="846BA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428585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0812" y="95534"/>
            <a:ext cx="8434316" cy="791570"/>
          </a:xfrm>
          <a:prstGeom prst="roundRect">
            <a:avLst/>
          </a:prstGeom>
          <a:solidFill>
            <a:srgbClr val="E6E0EC"/>
          </a:solidFill>
          <a:ln>
            <a:solidFill>
              <a:srgbClr val="5B4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2F1444"/>
                </a:solidFill>
                <a:latin typeface="Times New Roman" panose="02020603050405020304" pitchFamily="18" charset="0"/>
                <a:cs typeface="Times New Roman" panose="02020603050405020304" pitchFamily="18" charset="0"/>
              </a:rPr>
              <a:t>Câu </a:t>
            </a:r>
            <a:r>
              <a:rPr lang="en-US" sz="2800" b="1">
                <a:solidFill>
                  <a:srgbClr val="2F1444"/>
                </a:solidFill>
                <a:latin typeface="Times New Roman" panose="02020603050405020304" pitchFamily="18" charset="0"/>
                <a:cs typeface="Times New Roman" panose="02020603050405020304" pitchFamily="18" charset="0"/>
              </a:rPr>
              <a:t>4</a:t>
            </a:r>
            <a:r>
              <a:rPr lang="en-US" sz="2800" b="1" smtClean="0">
                <a:solidFill>
                  <a:srgbClr val="2F1444"/>
                </a:solidFill>
                <a:latin typeface="Times New Roman" panose="02020603050405020304" pitchFamily="18" charset="0"/>
                <a:cs typeface="Times New Roman" panose="02020603050405020304" pitchFamily="18" charset="0"/>
              </a:rPr>
              <a:t>: </a:t>
            </a:r>
            <a:r>
              <a:rPr lang="en-US" sz="2800" smtClean="0">
                <a:solidFill>
                  <a:srgbClr val="2F1444"/>
                </a:solidFill>
                <a:latin typeface="Times New Roman" panose="02020603050405020304" pitchFamily="18" charset="0"/>
                <a:cs typeface="Times New Roman" panose="02020603050405020304" pitchFamily="18" charset="0"/>
              </a:rPr>
              <a:t>Cấu tạo của bè nổi?</a:t>
            </a:r>
            <a:endParaRPr lang="en-US" sz="2800">
              <a:solidFill>
                <a:srgbClr val="2F1444"/>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5985163" y="1710540"/>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1: </a:t>
            </a:r>
            <a:r>
              <a:rPr lang="en-US" sz="2400" smtClean="0">
                <a:solidFill>
                  <a:srgbClr val="002060"/>
                </a:solidFill>
                <a:latin typeface="Times New Roman" panose="02020603050405020304" pitchFamily="18" charset="0"/>
                <a:cs typeface="Times New Roman" panose="02020603050405020304" pitchFamily="18" charset="0"/>
              </a:rPr>
              <a:t>Gồm thân bè, mái chèo, quạt</a:t>
            </a:r>
          </a:p>
        </p:txBody>
      </p:sp>
      <p:sp>
        <p:nvSpPr>
          <p:cNvPr id="5" name="Rounded Rectangle 4"/>
          <p:cNvSpPr/>
          <p:nvPr/>
        </p:nvSpPr>
        <p:spPr>
          <a:xfrm>
            <a:off x="5985163" y="3008177"/>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2: </a:t>
            </a:r>
            <a:r>
              <a:rPr lang="en-US" sz="2400" smtClean="0">
                <a:solidFill>
                  <a:srgbClr val="002060"/>
                </a:solidFill>
                <a:latin typeface="Times New Roman" panose="02020603050405020304" pitchFamily="18" charset="0"/>
                <a:cs typeface="Times New Roman" panose="02020603050405020304" pitchFamily="18" charset="0"/>
              </a:rPr>
              <a:t>Gồm thân bè, mái chèo, mái</a:t>
            </a:r>
          </a:p>
          <a:p>
            <a:pPr algn="ctr"/>
            <a:r>
              <a:rPr lang="en-US" sz="2400" smtClean="0">
                <a:solidFill>
                  <a:srgbClr val="002060"/>
                </a:solidFill>
                <a:latin typeface="Times New Roman" panose="02020603050405020304" pitchFamily="18" charset="0"/>
                <a:cs typeface="Times New Roman" panose="02020603050405020304" pitchFamily="18" charset="0"/>
              </a:rPr>
              <a:t>che</a:t>
            </a:r>
          </a:p>
        </p:txBody>
      </p:sp>
      <p:sp>
        <p:nvSpPr>
          <p:cNvPr id="6" name="Rounded Rectangle 5"/>
          <p:cNvSpPr/>
          <p:nvPr/>
        </p:nvSpPr>
        <p:spPr>
          <a:xfrm>
            <a:off x="5985163" y="4319669"/>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3: </a:t>
            </a:r>
            <a:r>
              <a:rPr lang="en-US" sz="2400" smtClean="0">
                <a:solidFill>
                  <a:srgbClr val="002060"/>
                </a:solidFill>
                <a:latin typeface="Times New Roman" panose="02020603050405020304" pitchFamily="18" charset="0"/>
                <a:cs typeface="Times New Roman" panose="02020603050405020304" pitchFamily="18" charset="0"/>
              </a:rPr>
              <a:t>Gồm thân bè, mái che, ghế ngồi</a:t>
            </a:r>
          </a:p>
        </p:txBody>
      </p:sp>
      <p:sp>
        <p:nvSpPr>
          <p:cNvPr id="7" name="Oval 6"/>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5</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A5DB9F06-A81F-176B-FDE3-D9E54D9099C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4</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E2B65188-0185-5A0E-5ECF-E3B7604C016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3</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1E24CF0F-5DE2-13FF-5464-5807D862EEF4}"/>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EE42478-6745-9EB8-8161-65E041E22DBF}"/>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1</a:t>
            </a: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EBF386C2-787D-61B5-841D-38010B4F770E}"/>
              </a:ext>
            </a:extLst>
          </p:cNvPr>
          <p:cNvGrpSpPr/>
          <p:nvPr/>
        </p:nvGrpSpPr>
        <p:grpSpPr>
          <a:xfrm>
            <a:off x="11224258" y="5841751"/>
            <a:ext cx="809525" cy="733926"/>
            <a:chOff x="8703446" y="4904072"/>
            <a:chExt cx="965716" cy="811531"/>
          </a:xfrm>
        </p:grpSpPr>
        <p:sp>
          <p:nvSpPr>
            <p:cNvPr id="13" name="Oval 12">
              <a:extLst>
                <a:ext uri="{FF2B5EF4-FFF2-40B4-BE49-F238E27FC236}">
                  <a16:creationId xmlns:a16="http://schemas.microsoft.com/office/drawing/2014/main" id="{E5C13151-C0F3-7A83-1E16-C7953DDDD1B0}"/>
                </a:ext>
              </a:extLst>
            </p:cNvPr>
            <p:cNvSpPr/>
            <p:nvPr/>
          </p:nvSpPr>
          <p:spPr>
            <a:xfrm>
              <a:off x="8703446" y="4904072"/>
              <a:ext cx="902970" cy="811531"/>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77952D8-923B-69A2-514C-34A7402FFB6B}"/>
                </a:ext>
              </a:extLst>
            </p:cNvPr>
            <p:cNvSpPr txBox="1"/>
            <p:nvPr/>
          </p:nvSpPr>
          <p:spPr>
            <a:xfrm>
              <a:off x="8766192" y="4980660"/>
              <a:ext cx="902970" cy="646331"/>
            </a:xfrm>
            <a:prstGeom prst="rect">
              <a:avLst/>
            </a:prstGeom>
            <a:noFill/>
          </p:spPr>
          <p:txBody>
            <a:bodyPr wrap="square">
              <a:spAutoFit/>
            </a:bodyPr>
            <a:lstStyle/>
            <a:p>
              <a:r>
                <a:rPr lang="vi-VN" sz="1800" b="1" dirty="0">
                  <a:solidFill>
                    <a:schemeClr val="tx1">
                      <a:lumMod val="50000"/>
                    </a:schemeClr>
                  </a:solidFill>
                  <a:latin typeface="Times New Roman" panose="02020603050405020304" pitchFamily="18" charset="0"/>
                  <a:cs typeface="Times New Roman" panose="02020603050405020304" pitchFamily="18" charset="0"/>
                </a:rPr>
                <a:t>HẾT</a:t>
              </a:r>
            </a:p>
            <a:p>
              <a:r>
                <a:rPr lang="vi-VN" sz="1800" b="1" dirty="0">
                  <a:solidFill>
                    <a:schemeClr val="tx1">
                      <a:lumMod val="50000"/>
                    </a:schemeClr>
                  </a:solidFill>
                  <a:latin typeface="Times New Roman" panose="02020603050405020304" pitchFamily="18" charset="0"/>
                  <a:cs typeface="Times New Roman" panose="02020603050405020304" pitchFamily="18" charset="0"/>
                </a:rPr>
                <a:t>GIỜ</a:t>
              </a:r>
              <a:endParaRPr lang="en-US" sz="1800" b="1" dirty="0"/>
            </a:p>
          </p:txBody>
        </p:sp>
      </p:grpSp>
      <p:pic>
        <p:nvPicPr>
          <p:cNvPr id="7170" name="Picture 2" descr="Cách Làm Một Con Thuyền Bằng Tre Đơn Giản Và Hiệu Quả 100%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88" y="1243880"/>
            <a:ext cx="4266768" cy="24000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2" name="Picture 4" descr="Trải nghiệm chèo bè trên suối Nủa | Báo Dân tộc và Phát triển"/>
          <p:cNvPicPr>
            <a:picLocks noChangeAspect="1" noChangeArrowheads="1"/>
          </p:cNvPicPr>
          <p:nvPr/>
        </p:nvPicPr>
        <p:blipFill rotWithShape="1">
          <a:blip r:embed="rId4">
            <a:extLst>
              <a:ext uri="{28A0092B-C50C-407E-A947-70E740481C1C}">
                <a14:useLocalDpi xmlns:a14="http://schemas.microsoft.com/office/drawing/2010/main" val="0"/>
              </a:ext>
            </a:extLst>
          </a:blip>
          <a:srcRect l="10647" t="9387" r="4860" b="17560"/>
          <a:stretch/>
        </p:blipFill>
        <p:spPr bwMode="auto">
          <a:xfrm>
            <a:off x="1250516" y="3842401"/>
            <a:ext cx="4362105" cy="2473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4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1000"/>
                                  </p:stCondLst>
                                  <p:childTnLst>
                                    <p:set>
                                      <p:cBhvr>
                                        <p:cTn id="15" dur="1" fill="hold">
                                          <p:stCondLst>
                                            <p:cond delay="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1010"/>
                            </p:stCondLst>
                            <p:childTnLst>
                              <p:par>
                                <p:cTn id="17" presetID="1" presetClass="entr" presetSubtype="0" fill="hold" grpId="0" nodeType="afterEffect">
                                  <p:stCondLst>
                                    <p:cond delay="1000"/>
                                  </p:stCondLst>
                                  <p:childTnLst>
                                    <p:set>
                                      <p:cBhvr>
                                        <p:cTn id="18" dur="1" fill="hold">
                                          <p:stCondLst>
                                            <p:cond delay="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2020"/>
                            </p:stCondLst>
                            <p:childTnLst>
                              <p:par>
                                <p:cTn id="20" presetID="1" presetClass="entr" presetSubtype="0" fill="hold" grpId="0" nodeType="afterEffect">
                                  <p:stCondLst>
                                    <p:cond delay="2180"/>
                                  </p:stCondLst>
                                  <p:childTnLst>
                                    <p:set>
                                      <p:cBhvr>
                                        <p:cTn id="21" dur="1" fill="hold">
                                          <p:stCondLst>
                                            <p:cond delay="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210"/>
                            </p:stCondLst>
                            <p:childTnLst>
                              <p:par>
                                <p:cTn id="23" presetID="1" presetClass="entr" presetSubtype="0" fill="hold" grpId="0" nodeType="afterEffect">
                                  <p:stCondLst>
                                    <p:cond delay="1000"/>
                                  </p:stCondLst>
                                  <p:childTnLst>
                                    <p:set>
                                      <p:cBhvr>
                                        <p:cTn id="24" dur="1" fill="hold">
                                          <p:stCondLst>
                                            <p:cond delay="9"/>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220"/>
                            </p:stCondLst>
                            <p:childTnLst>
                              <p:par>
                                <p:cTn id="26" presetID="1" presetClass="entr" presetSubtype="0" fill="hold" nodeType="afterEffect">
                                  <p:stCondLst>
                                    <p:cond delay="1000"/>
                                  </p:stCondLst>
                                  <p:childTnLst>
                                    <p:set>
                                      <p:cBhvr>
                                        <p:cTn id="27" dur="1" fill="hold">
                                          <p:stCondLst>
                                            <p:cond delay="9"/>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0812" y="95534"/>
            <a:ext cx="8434316" cy="791570"/>
          </a:xfrm>
          <a:prstGeom prst="roundRect">
            <a:avLst/>
          </a:prstGeom>
          <a:solidFill>
            <a:srgbClr val="E6E0EC"/>
          </a:solidFill>
          <a:ln>
            <a:solidFill>
              <a:srgbClr val="5B4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2F1444"/>
                </a:solidFill>
                <a:latin typeface="Times New Roman" panose="02020603050405020304" pitchFamily="18" charset="0"/>
                <a:cs typeface="Times New Roman" panose="02020603050405020304" pitchFamily="18" charset="0"/>
              </a:rPr>
              <a:t>Câu </a:t>
            </a:r>
            <a:r>
              <a:rPr lang="en-US" sz="2800" b="1">
                <a:solidFill>
                  <a:srgbClr val="2F1444"/>
                </a:solidFill>
                <a:latin typeface="Times New Roman" panose="02020603050405020304" pitchFamily="18" charset="0"/>
                <a:cs typeface="Times New Roman" panose="02020603050405020304" pitchFamily="18" charset="0"/>
              </a:rPr>
              <a:t>4</a:t>
            </a:r>
            <a:r>
              <a:rPr lang="en-US" sz="2800" b="1" smtClean="0">
                <a:solidFill>
                  <a:srgbClr val="2F1444"/>
                </a:solidFill>
                <a:latin typeface="Times New Roman" panose="02020603050405020304" pitchFamily="18" charset="0"/>
                <a:cs typeface="Times New Roman" panose="02020603050405020304" pitchFamily="18" charset="0"/>
              </a:rPr>
              <a:t>: </a:t>
            </a:r>
            <a:r>
              <a:rPr lang="en-US" sz="2800" smtClean="0">
                <a:solidFill>
                  <a:srgbClr val="2F1444"/>
                </a:solidFill>
                <a:latin typeface="Times New Roman" panose="02020603050405020304" pitchFamily="18" charset="0"/>
                <a:cs typeface="Times New Roman" panose="02020603050405020304" pitchFamily="18" charset="0"/>
              </a:rPr>
              <a:t>Bè nổi dùng để làm gì?</a:t>
            </a:r>
            <a:endParaRPr lang="en-US" sz="2800">
              <a:solidFill>
                <a:srgbClr val="2F1444"/>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srcRect l="7843"/>
          <a:stretch/>
        </p:blipFill>
        <p:spPr>
          <a:xfrm>
            <a:off x="435006" y="1787824"/>
            <a:ext cx="5205201" cy="3322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p:cNvSpPr/>
          <p:nvPr/>
        </p:nvSpPr>
        <p:spPr>
          <a:xfrm>
            <a:off x="5985163" y="1710540"/>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1: </a:t>
            </a:r>
            <a:r>
              <a:rPr lang="en-US" sz="2400" smtClean="0">
                <a:solidFill>
                  <a:srgbClr val="002060"/>
                </a:solidFill>
                <a:latin typeface="Times New Roman" panose="02020603050405020304" pitchFamily="18" charset="0"/>
                <a:cs typeface="Times New Roman" panose="02020603050405020304" pitchFamily="18" charset="0"/>
              </a:rPr>
              <a:t>Để di chuyển trên mặt nước</a:t>
            </a:r>
          </a:p>
        </p:txBody>
      </p:sp>
      <p:sp>
        <p:nvSpPr>
          <p:cNvPr id="5" name="Rounded Rectangle 4"/>
          <p:cNvSpPr/>
          <p:nvPr/>
        </p:nvSpPr>
        <p:spPr>
          <a:xfrm>
            <a:off x="5985163" y="3008177"/>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2: </a:t>
            </a:r>
            <a:r>
              <a:rPr lang="en-US" sz="2400" smtClean="0">
                <a:solidFill>
                  <a:srgbClr val="002060"/>
                </a:solidFill>
                <a:latin typeface="Times New Roman" panose="02020603050405020304" pitchFamily="18" charset="0"/>
                <a:cs typeface="Times New Roman" panose="02020603050405020304" pitchFamily="18" charset="0"/>
              </a:rPr>
              <a:t>Chở đồ, chở người</a:t>
            </a:r>
          </a:p>
        </p:txBody>
      </p:sp>
      <p:sp>
        <p:nvSpPr>
          <p:cNvPr id="6" name="Rounded Rectangle 5"/>
          <p:cNvSpPr/>
          <p:nvPr/>
        </p:nvSpPr>
        <p:spPr>
          <a:xfrm>
            <a:off x="5985163" y="4319669"/>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3: </a:t>
            </a:r>
            <a:r>
              <a:rPr lang="en-US" sz="2400" smtClean="0">
                <a:solidFill>
                  <a:srgbClr val="002060"/>
                </a:solidFill>
                <a:latin typeface="Times New Roman" panose="02020603050405020304" pitchFamily="18" charset="0"/>
                <a:cs typeface="Times New Roman" panose="02020603050405020304" pitchFamily="18" charset="0"/>
              </a:rPr>
              <a:t>Cả 2 đáp án trên</a:t>
            </a:r>
          </a:p>
        </p:txBody>
      </p:sp>
      <p:sp>
        <p:nvSpPr>
          <p:cNvPr id="7" name="Oval 6"/>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5</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A5DB9F06-A81F-176B-FDE3-D9E54D9099C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4</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E2B65188-0185-5A0E-5ECF-E3B7604C016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3</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1E24CF0F-5DE2-13FF-5464-5807D862EEF4}"/>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EE42478-6745-9EB8-8161-65E041E22DBF}"/>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1</a:t>
            </a: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EBF386C2-787D-61B5-841D-38010B4F770E}"/>
              </a:ext>
            </a:extLst>
          </p:cNvPr>
          <p:cNvGrpSpPr/>
          <p:nvPr/>
        </p:nvGrpSpPr>
        <p:grpSpPr>
          <a:xfrm>
            <a:off x="11224258" y="5841751"/>
            <a:ext cx="809525" cy="733926"/>
            <a:chOff x="8703446" y="4904072"/>
            <a:chExt cx="965716" cy="811531"/>
          </a:xfrm>
        </p:grpSpPr>
        <p:sp>
          <p:nvSpPr>
            <p:cNvPr id="13" name="Oval 12">
              <a:extLst>
                <a:ext uri="{FF2B5EF4-FFF2-40B4-BE49-F238E27FC236}">
                  <a16:creationId xmlns:a16="http://schemas.microsoft.com/office/drawing/2014/main" id="{E5C13151-C0F3-7A83-1E16-C7953DDDD1B0}"/>
                </a:ext>
              </a:extLst>
            </p:cNvPr>
            <p:cNvSpPr/>
            <p:nvPr/>
          </p:nvSpPr>
          <p:spPr>
            <a:xfrm>
              <a:off x="8703446" y="4904072"/>
              <a:ext cx="902970" cy="811531"/>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77952D8-923B-69A2-514C-34A7402FFB6B}"/>
                </a:ext>
              </a:extLst>
            </p:cNvPr>
            <p:cNvSpPr txBox="1"/>
            <p:nvPr/>
          </p:nvSpPr>
          <p:spPr>
            <a:xfrm>
              <a:off x="8766192" y="4980660"/>
              <a:ext cx="902970" cy="646331"/>
            </a:xfrm>
            <a:prstGeom prst="rect">
              <a:avLst/>
            </a:prstGeom>
            <a:noFill/>
          </p:spPr>
          <p:txBody>
            <a:bodyPr wrap="square">
              <a:spAutoFit/>
            </a:bodyPr>
            <a:lstStyle/>
            <a:p>
              <a:r>
                <a:rPr lang="vi-VN" sz="1800" b="1" dirty="0">
                  <a:solidFill>
                    <a:schemeClr val="tx1">
                      <a:lumMod val="50000"/>
                    </a:schemeClr>
                  </a:solidFill>
                  <a:latin typeface="Times New Roman" panose="02020603050405020304" pitchFamily="18" charset="0"/>
                  <a:cs typeface="Times New Roman" panose="02020603050405020304" pitchFamily="18" charset="0"/>
                </a:rPr>
                <a:t>HẾT</a:t>
              </a:r>
            </a:p>
            <a:p>
              <a:r>
                <a:rPr lang="vi-VN" sz="1800" b="1" dirty="0">
                  <a:solidFill>
                    <a:schemeClr val="tx1">
                      <a:lumMod val="50000"/>
                    </a:schemeClr>
                  </a:solidFill>
                  <a:latin typeface="Times New Roman" panose="02020603050405020304" pitchFamily="18" charset="0"/>
                  <a:cs typeface="Times New Roman" panose="02020603050405020304" pitchFamily="18" charset="0"/>
                </a:rPr>
                <a:t>GIỜ</a:t>
              </a:r>
              <a:endParaRPr lang="en-US" sz="1800" b="1" dirty="0"/>
            </a:p>
          </p:txBody>
        </p:sp>
      </p:grpSp>
    </p:spTree>
    <p:extLst>
      <p:ext uri="{BB962C8B-B14F-4D97-AF65-F5344CB8AC3E}">
        <p14:creationId xmlns:p14="http://schemas.microsoft.com/office/powerpoint/2010/main" val="13574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1000"/>
                                  </p:stCondLst>
                                  <p:childTnLst>
                                    <p:set>
                                      <p:cBhvr>
                                        <p:cTn id="15" dur="1" fill="hold">
                                          <p:stCondLst>
                                            <p:cond delay="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1010"/>
                            </p:stCondLst>
                            <p:childTnLst>
                              <p:par>
                                <p:cTn id="17" presetID="1" presetClass="entr" presetSubtype="0" fill="hold" grpId="0" nodeType="afterEffect">
                                  <p:stCondLst>
                                    <p:cond delay="1000"/>
                                  </p:stCondLst>
                                  <p:childTnLst>
                                    <p:set>
                                      <p:cBhvr>
                                        <p:cTn id="18" dur="1" fill="hold">
                                          <p:stCondLst>
                                            <p:cond delay="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2020"/>
                            </p:stCondLst>
                            <p:childTnLst>
                              <p:par>
                                <p:cTn id="20" presetID="1" presetClass="entr" presetSubtype="0" fill="hold" grpId="0" nodeType="afterEffect">
                                  <p:stCondLst>
                                    <p:cond delay="2180"/>
                                  </p:stCondLst>
                                  <p:childTnLst>
                                    <p:set>
                                      <p:cBhvr>
                                        <p:cTn id="21" dur="1" fill="hold">
                                          <p:stCondLst>
                                            <p:cond delay="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210"/>
                            </p:stCondLst>
                            <p:childTnLst>
                              <p:par>
                                <p:cTn id="23" presetID="1" presetClass="entr" presetSubtype="0" fill="hold" grpId="0" nodeType="afterEffect">
                                  <p:stCondLst>
                                    <p:cond delay="1000"/>
                                  </p:stCondLst>
                                  <p:childTnLst>
                                    <p:set>
                                      <p:cBhvr>
                                        <p:cTn id="24" dur="1" fill="hold">
                                          <p:stCondLst>
                                            <p:cond delay="9"/>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220"/>
                            </p:stCondLst>
                            <p:childTnLst>
                              <p:par>
                                <p:cTn id="26" presetID="1" presetClass="entr" presetSubtype="0" fill="hold" nodeType="afterEffect">
                                  <p:stCondLst>
                                    <p:cond delay="1000"/>
                                  </p:stCondLst>
                                  <p:childTnLst>
                                    <p:set>
                                      <p:cBhvr>
                                        <p:cTn id="27" dur="1" fill="hold">
                                          <p:stCondLst>
                                            <p:cond delay="9"/>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0936" y="1377685"/>
            <a:ext cx="7353873" cy="3631763"/>
          </a:xfrm>
          <a:prstGeom prst="rect">
            <a:avLst/>
          </a:prstGeom>
          <a:noFill/>
        </p:spPr>
        <p:txBody>
          <a:bodyPr wrap="none" lIns="91440" tIns="45720" rIns="91440" bIns="45720">
            <a:spAutoFit/>
          </a:bodyPr>
          <a:lstStyle/>
          <a:p>
            <a:pPr algn="ctr"/>
            <a:r>
              <a:rPr lang="en-US" sz="11500" b="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Trò chơi:</a:t>
            </a:r>
          </a:p>
          <a:p>
            <a:pPr algn="ctr"/>
            <a:r>
              <a:rPr lang="en-US" sz="115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Bé khéo tay</a:t>
            </a:r>
            <a:endParaRPr lang="en-US" sz="115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992920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331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convert.com - Bạn Ơi Có Biết  Bài Hát Thiếu Nhi Vui Nhộn Cho Trẻ Mầ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5137" y="195188"/>
            <a:ext cx="11483927" cy="6205611"/>
          </a:xfrm>
          <a:prstGeom prst="rect">
            <a:avLst/>
          </a:prstGeom>
        </p:spPr>
      </p:pic>
    </p:spTree>
    <p:extLst>
      <p:ext uri="{BB962C8B-B14F-4D97-AF65-F5344CB8AC3E}">
        <p14:creationId xmlns:p14="http://schemas.microsoft.com/office/powerpoint/2010/main" val="427227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19836" y="205740"/>
            <a:ext cx="8522970" cy="5013374"/>
          </a:xfrm>
          <a:prstGeom prst="rect">
            <a:avLst/>
          </a:prstGeom>
        </p:spPr>
      </p:pic>
      <p:sp>
        <p:nvSpPr>
          <p:cNvPr id="7" name="TextBox 6"/>
          <p:cNvSpPr txBox="1"/>
          <p:nvPr/>
        </p:nvSpPr>
        <p:spPr>
          <a:xfrm>
            <a:off x="3952235" y="5373858"/>
            <a:ext cx="3858172" cy="769441"/>
          </a:xfrm>
          <a:prstGeom prst="rect">
            <a:avLst/>
          </a:prstGeom>
          <a:noFill/>
        </p:spPr>
        <p:txBody>
          <a:bodyPr wrap="none" rtlCol="0">
            <a:spAutoFit/>
          </a:bodyPr>
          <a:lstStyle/>
          <a:p>
            <a:r>
              <a:rPr lang="en-US" sz="4400" b="1" smtClean="0">
                <a:latin typeface="Times New Roman" panose="02020603050405020304" pitchFamily="18" charset="0"/>
                <a:cs typeface="Times New Roman" panose="02020603050405020304" pitchFamily="18" charset="0"/>
              </a:rPr>
              <a:t>Bè nổi bằng tre</a:t>
            </a:r>
            <a:endParaRPr lang="en-US" sz="4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66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7223" y="306110"/>
            <a:ext cx="4933071" cy="2912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10;Lương đẩy bè qua chỗ nước nông đi đón mẹ. Em chia sẻ, cũng khá sợ do bè chuối mong manh nhưng vẫn phải cố gắng để phụ giúp gia đình.&#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287" y="325084"/>
            <a:ext cx="4807292" cy="2893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Hình ảnh đặc biệt: Người dân Thanh Hóa dùng tấm xốp làm thuyền đưa con đi  h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976" y="3465282"/>
            <a:ext cx="4807292" cy="2893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8" name="Picture 6" descr="Chế thùng nhựa thành bè giữ tài sản trong mưa lũ - Vietnam.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222" y="3429473"/>
            <a:ext cx="4933071" cy="2929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248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7843"/>
          <a:stretch/>
        </p:blipFill>
        <p:spPr>
          <a:xfrm>
            <a:off x="421151" y="1496879"/>
            <a:ext cx="5205201" cy="3322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5" name="Group 14"/>
          <p:cNvGrpSpPr/>
          <p:nvPr/>
        </p:nvGrpSpPr>
        <p:grpSpPr>
          <a:xfrm>
            <a:off x="6286500" y="1185858"/>
            <a:ext cx="4678307" cy="640372"/>
            <a:chOff x="6286500" y="1314450"/>
            <a:chExt cx="4678307" cy="640372"/>
          </a:xfrm>
        </p:grpSpPr>
        <p:sp>
          <p:nvSpPr>
            <p:cNvPr id="4" name="Rectangle 3"/>
            <p:cNvSpPr/>
            <p:nvPr/>
          </p:nvSpPr>
          <p:spPr>
            <a:xfrm>
              <a:off x="6410355" y="1464100"/>
              <a:ext cx="4554452" cy="430887"/>
            </a:xfrm>
            <a:prstGeom prst="rect">
              <a:avLst/>
            </a:prstGeom>
          </p:spPr>
          <p:txBody>
            <a:bodyPr wrap="none">
              <a:spAutoFit/>
            </a:bodyPr>
            <a:lstStyle/>
            <a:p>
              <a:r>
                <a:rPr lang="en-US" sz="2200" b="1" i="0" smtClean="0">
                  <a:solidFill>
                    <a:srgbClr val="000000"/>
                  </a:solidFill>
                  <a:effectLst/>
                  <a:latin typeface="Times New Roman" panose="02020603050405020304" pitchFamily="18" charset="0"/>
                </a:rPr>
                <a:t>Bè nổi có hình dáng: </a:t>
              </a:r>
              <a:r>
                <a:rPr lang="en-US" sz="2200" b="0" i="0" smtClean="0">
                  <a:solidFill>
                    <a:srgbClr val="000000"/>
                  </a:solidFill>
                  <a:effectLst/>
                  <a:latin typeface="Times New Roman" panose="02020603050405020304" pitchFamily="18" charset="0"/>
                </a:rPr>
                <a:t>chữ nhật, vuông</a:t>
              </a:r>
              <a:endParaRPr lang="en-US" sz="2200"/>
            </a:p>
          </p:txBody>
        </p:sp>
        <p:sp>
          <p:nvSpPr>
            <p:cNvPr id="11" name="Rounded Rectangle 10"/>
            <p:cNvSpPr/>
            <p:nvPr/>
          </p:nvSpPr>
          <p:spPr>
            <a:xfrm>
              <a:off x="6286500" y="1314450"/>
              <a:ext cx="4614863" cy="640372"/>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grpSp>
        <p:nvGrpSpPr>
          <p:cNvPr id="16" name="Group 15"/>
          <p:cNvGrpSpPr/>
          <p:nvPr/>
        </p:nvGrpSpPr>
        <p:grpSpPr>
          <a:xfrm>
            <a:off x="6286499" y="2261853"/>
            <a:ext cx="4614864" cy="897005"/>
            <a:chOff x="6286499" y="2149561"/>
            <a:chExt cx="4614864" cy="822382"/>
          </a:xfrm>
        </p:grpSpPr>
        <p:sp>
          <p:nvSpPr>
            <p:cNvPr id="7" name="Rectangle 6"/>
            <p:cNvSpPr/>
            <p:nvPr/>
          </p:nvSpPr>
          <p:spPr>
            <a:xfrm>
              <a:off x="6410355" y="2202502"/>
              <a:ext cx="4491008" cy="769441"/>
            </a:xfrm>
            <a:prstGeom prst="rect">
              <a:avLst/>
            </a:prstGeom>
          </p:spPr>
          <p:txBody>
            <a:bodyPr wrap="square">
              <a:spAutoFit/>
            </a:bodyPr>
            <a:lstStyle/>
            <a:p>
              <a:r>
                <a:rPr lang="vi-VN" sz="2200" b="1" i="0" smtClean="0">
                  <a:solidFill>
                    <a:srgbClr val="000000"/>
                  </a:solidFill>
                  <a:effectLst/>
                  <a:latin typeface="Times New Roman" panose="02020603050405020304" pitchFamily="18" charset="0"/>
                </a:rPr>
                <a:t>Bè nổi được làm từ nguyên liệu</a:t>
              </a:r>
              <a:r>
                <a:rPr lang="en-US" sz="2200" b="1" i="0" smtClean="0">
                  <a:solidFill>
                    <a:srgbClr val="000000"/>
                  </a:solidFill>
                  <a:effectLst/>
                  <a:latin typeface="Times New Roman" panose="02020603050405020304" pitchFamily="18" charset="0"/>
                </a:rPr>
                <a:t>: </a:t>
              </a:r>
              <a:r>
                <a:rPr lang="en-US" sz="2200" b="0" i="0" smtClean="0">
                  <a:solidFill>
                    <a:srgbClr val="000000"/>
                  </a:solidFill>
                  <a:effectLst/>
                  <a:latin typeface="Times New Roman" panose="02020603050405020304" pitchFamily="18" charset="0"/>
                </a:rPr>
                <a:t>Tre, bẹ chuối, xốp, thùng rỗng</a:t>
              </a:r>
              <a:endParaRPr lang="en-US" sz="2200"/>
            </a:p>
          </p:txBody>
        </p:sp>
        <p:sp>
          <p:nvSpPr>
            <p:cNvPr id="12" name="Rounded Rectangle 11"/>
            <p:cNvSpPr/>
            <p:nvPr/>
          </p:nvSpPr>
          <p:spPr>
            <a:xfrm>
              <a:off x="6286499" y="2149561"/>
              <a:ext cx="4614863" cy="760827"/>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grpSp>
        <p:nvGrpSpPr>
          <p:cNvPr id="17" name="Group 16"/>
          <p:cNvGrpSpPr/>
          <p:nvPr/>
        </p:nvGrpSpPr>
        <p:grpSpPr>
          <a:xfrm>
            <a:off x="6286499" y="3458305"/>
            <a:ext cx="4614864" cy="947440"/>
            <a:chOff x="6286499" y="3105126"/>
            <a:chExt cx="4614864" cy="822383"/>
          </a:xfrm>
        </p:grpSpPr>
        <p:sp>
          <p:nvSpPr>
            <p:cNvPr id="9" name="Rectangle 8"/>
            <p:cNvSpPr/>
            <p:nvPr/>
          </p:nvSpPr>
          <p:spPr>
            <a:xfrm>
              <a:off x="6410355" y="3158068"/>
              <a:ext cx="4491008" cy="769441"/>
            </a:xfrm>
            <a:prstGeom prst="rect">
              <a:avLst/>
            </a:prstGeom>
          </p:spPr>
          <p:txBody>
            <a:bodyPr wrap="square">
              <a:spAutoFit/>
            </a:bodyPr>
            <a:lstStyle/>
            <a:p>
              <a:r>
                <a:rPr lang="en-US" sz="2200" b="1" i="0" smtClean="0">
                  <a:solidFill>
                    <a:srgbClr val="000000"/>
                  </a:solidFill>
                  <a:effectLst/>
                  <a:latin typeface="Times New Roman" panose="02020603050405020304" pitchFamily="18" charset="0"/>
                </a:rPr>
                <a:t>Cấu tạo của bè nổi gồm: </a:t>
              </a:r>
              <a:r>
                <a:rPr lang="en-US" sz="2200" b="0" i="0" smtClean="0">
                  <a:solidFill>
                    <a:srgbClr val="000000"/>
                  </a:solidFill>
                  <a:effectLst/>
                  <a:latin typeface="Times New Roman" panose="02020603050405020304" pitchFamily="18" charset="0"/>
                </a:rPr>
                <a:t>thân bè, mái chèo, mái che</a:t>
              </a:r>
              <a:endParaRPr lang="en-US" sz="2200"/>
            </a:p>
          </p:txBody>
        </p:sp>
        <p:sp>
          <p:nvSpPr>
            <p:cNvPr id="13" name="Rounded Rectangle 12"/>
            <p:cNvSpPr/>
            <p:nvPr/>
          </p:nvSpPr>
          <p:spPr>
            <a:xfrm>
              <a:off x="6286499" y="3105126"/>
              <a:ext cx="4614863" cy="760827"/>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grpSp>
        <p:nvGrpSpPr>
          <p:cNvPr id="18" name="Group 17"/>
          <p:cNvGrpSpPr/>
          <p:nvPr/>
        </p:nvGrpSpPr>
        <p:grpSpPr>
          <a:xfrm>
            <a:off x="6286499" y="4633075"/>
            <a:ext cx="4614865" cy="950307"/>
            <a:chOff x="6286498" y="4318750"/>
            <a:chExt cx="4614865" cy="769441"/>
          </a:xfrm>
        </p:grpSpPr>
        <p:sp>
          <p:nvSpPr>
            <p:cNvPr id="10" name="Rectangle 9"/>
            <p:cNvSpPr/>
            <p:nvPr/>
          </p:nvSpPr>
          <p:spPr>
            <a:xfrm>
              <a:off x="6410355" y="4318750"/>
              <a:ext cx="4491008" cy="769441"/>
            </a:xfrm>
            <a:prstGeom prst="rect">
              <a:avLst/>
            </a:prstGeom>
          </p:spPr>
          <p:txBody>
            <a:bodyPr wrap="square">
              <a:spAutoFit/>
            </a:bodyPr>
            <a:lstStyle/>
            <a:p>
              <a:r>
                <a:rPr lang="en-US" sz="2200" b="1" i="0" smtClean="0">
                  <a:solidFill>
                    <a:srgbClr val="000000"/>
                  </a:solidFill>
                  <a:effectLst/>
                  <a:latin typeface="Times New Roman" panose="02020603050405020304" pitchFamily="18" charset="0"/>
                </a:rPr>
                <a:t>Tác dụng của bè: </a:t>
              </a:r>
              <a:r>
                <a:rPr lang="vi-VN" sz="2200" b="0" i="0" smtClean="0">
                  <a:solidFill>
                    <a:srgbClr val="000000"/>
                  </a:solidFill>
                  <a:effectLst/>
                  <a:latin typeface="Times New Roman" panose="02020603050405020304" pitchFamily="18" charset="0"/>
                </a:rPr>
                <a:t>di chuyển trên mặt nước, chở người, chở đồ</a:t>
              </a:r>
              <a:r>
                <a:rPr lang="en-US" sz="2200" b="0" i="0" smtClean="0">
                  <a:solidFill>
                    <a:srgbClr val="000000"/>
                  </a:solidFill>
                  <a:effectLst/>
                  <a:latin typeface="Times New Roman" panose="02020603050405020304" pitchFamily="18" charset="0"/>
                </a:rPr>
                <a:t>…</a:t>
              </a:r>
              <a:endParaRPr lang="en-US" sz="2200"/>
            </a:p>
          </p:txBody>
        </p:sp>
        <p:sp>
          <p:nvSpPr>
            <p:cNvPr id="14" name="Rounded Rectangle 13"/>
            <p:cNvSpPr/>
            <p:nvPr/>
          </p:nvSpPr>
          <p:spPr>
            <a:xfrm>
              <a:off x="6286498" y="4318751"/>
              <a:ext cx="4614863" cy="707886"/>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spTree>
    <p:extLst>
      <p:ext uri="{BB962C8B-B14F-4D97-AF65-F5344CB8AC3E}">
        <p14:creationId xmlns:p14="http://schemas.microsoft.com/office/powerpoint/2010/main" val="233708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1138" y="1377685"/>
            <a:ext cx="9153468" cy="3631763"/>
          </a:xfrm>
          <a:prstGeom prst="rect">
            <a:avLst/>
          </a:prstGeom>
          <a:noFill/>
        </p:spPr>
        <p:txBody>
          <a:bodyPr wrap="none" lIns="91440" tIns="45720" rIns="91440" bIns="45720">
            <a:spAutoFit/>
          </a:bodyPr>
          <a:lstStyle/>
          <a:p>
            <a:pPr algn="ctr"/>
            <a:r>
              <a:rPr lang="en-US" sz="11500" b="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Trò chơi:</a:t>
            </a:r>
          </a:p>
          <a:p>
            <a:pPr algn="ctr"/>
            <a:r>
              <a:rPr lang="en-US" sz="115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Bé thông minh</a:t>
            </a:r>
            <a:endParaRPr lang="en-US" sz="115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281007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0812" y="95534"/>
            <a:ext cx="8434316" cy="791570"/>
          </a:xfrm>
          <a:prstGeom prst="roundRect">
            <a:avLst/>
          </a:prstGeom>
          <a:solidFill>
            <a:srgbClr val="E6E0EC"/>
          </a:solidFill>
          <a:ln>
            <a:solidFill>
              <a:srgbClr val="5B4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2F1444"/>
                </a:solidFill>
                <a:latin typeface="Times New Roman" panose="02020603050405020304" pitchFamily="18" charset="0"/>
                <a:cs typeface="Times New Roman" panose="02020603050405020304" pitchFamily="18" charset="0"/>
              </a:rPr>
              <a:t>Câu </a:t>
            </a:r>
            <a:r>
              <a:rPr lang="en-US" sz="2800" b="1">
                <a:solidFill>
                  <a:srgbClr val="2F1444"/>
                </a:solidFill>
                <a:latin typeface="Times New Roman" panose="02020603050405020304" pitchFamily="18" charset="0"/>
                <a:cs typeface="Times New Roman" panose="02020603050405020304" pitchFamily="18" charset="0"/>
              </a:rPr>
              <a:t>1</a:t>
            </a:r>
            <a:r>
              <a:rPr lang="en-US" sz="2800" b="1" smtClean="0">
                <a:solidFill>
                  <a:srgbClr val="2F1444"/>
                </a:solidFill>
                <a:latin typeface="Times New Roman" panose="02020603050405020304" pitchFamily="18" charset="0"/>
                <a:cs typeface="Times New Roman" panose="02020603050405020304" pitchFamily="18" charset="0"/>
              </a:rPr>
              <a:t>: </a:t>
            </a:r>
            <a:r>
              <a:rPr lang="en-US" sz="2800" smtClean="0">
                <a:solidFill>
                  <a:srgbClr val="2F1444"/>
                </a:solidFill>
                <a:latin typeface="Times New Roman" panose="02020603050405020304" pitchFamily="18" charset="0"/>
                <a:cs typeface="Times New Roman" panose="02020603050405020304" pitchFamily="18" charset="0"/>
              </a:rPr>
              <a:t>Bè nổi bằng tre có hình dáng gì?</a:t>
            </a:r>
            <a:endParaRPr lang="en-US" sz="2800">
              <a:solidFill>
                <a:srgbClr val="2F1444"/>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23454" y="1330036"/>
            <a:ext cx="3348111" cy="2272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srcRect l="18113" t="7528" r="28615" b="23456"/>
          <a:stretch/>
        </p:blipFill>
        <p:spPr>
          <a:xfrm>
            <a:off x="1898072" y="3906982"/>
            <a:ext cx="3348112" cy="2369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p:cNvSpPr/>
          <p:nvPr/>
        </p:nvSpPr>
        <p:spPr>
          <a:xfrm>
            <a:off x="6220893" y="1396355"/>
            <a:ext cx="4937761"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1: </a:t>
            </a:r>
            <a:r>
              <a:rPr lang="en-US" sz="2400" smtClean="0">
                <a:solidFill>
                  <a:srgbClr val="002060"/>
                </a:solidFill>
                <a:latin typeface="Times New Roman" panose="02020603050405020304" pitchFamily="18" charset="0"/>
                <a:cs typeface="Times New Roman" panose="02020603050405020304" pitchFamily="18" charset="0"/>
              </a:rPr>
              <a:t>Hình vuông, hình chữ nhật</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20893" y="2941457"/>
            <a:ext cx="4937761"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2: </a:t>
            </a:r>
            <a:r>
              <a:rPr lang="en-US" sz="2400" smtClean="0">
                <a:solidFill>
                  <a:srgbClr val="002060"/>
                </a:solidFill>
                <a:latin typeface="Times New Roman" panose="02020603050405020304" pitchFamily="18" charset="0"/>
                <a:cs typeface="Times New Roman" panose="02020603050405020304" pitchFamily="18" charset="0"/>
              </a:rPr>
              <a:t>Hình chữ nhật, hình tròn</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6220893" y="4486559"/>
            <a:ext cx="5236812"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3: </a:t>
            </a:r>
            <a:r>
              <a:rPr lang="en-US" sz="2400" smtClean="0">
                <a:solidFill>
                  <a:srgbClr val="002060"/>
                </a:solidFill>
                <a:latin typeface="Times New Roman" panose="02020603050405020304" pitchFamily="18" charset="0"/>
                <a:cs typeface="Times New Roman" panose="02020603050405020304" pitchFamily="18" charset="0"/>
              </a:rPr>
              <a:t>Hình chữ nhật, hình tam giác</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9" name="Oval 8"/>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5</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A5DB9F06-A81F-176B-FDE3-D9E54D9099C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4</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E2B65188-0185-5A0E-5ECF-E3B7604C016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3</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1E24CF0F-5DE2-13FF-5464-5807D862EEF4}"/>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9EE42478-6745-9EB8-8161-65E041E22DBF}"/>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1</a:t>
            </a: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EBF386C2-787D-61B5-841D-38010B4F770E}"/>
              </a:ext>
            </a:extLst>
          </p:cNvPr>
          <p:cNvGrpSpPr/>
          <p:nvPr/>
        </p:nvGrpSpPr>
        <p:grpSpPr>
          <a:xfrm>
            <a:off x="11224258" y="5841751"/>
            <a:ext cx="809525" cy="733926"/>
            <a:chOff x="8703446" y="4904072"/>
            <a:chExt cx="965716" cy="811531"/>
          </a:xfrm>
        </p:grpSpPr>
        <p:sp>
          <p:nvSpPr>
            <p:cNvPr id="15" name="Oval 14">
              <a:extLst>
                <a:ext uri="{FF2B5EF4-FFF2-40B4-BE49-F238E27FC236}">
                  <a16:creationId xmlns:a16="http://schemas.microsoft.com/office/drawing/2014/main" id="{E5C13151-C0F3-7A83-1E16-C7953DDDD1B0}"/>
                </a:ext>
              </a:extLst>
            </p:cNvPr>
            <p:cNvSpPr/>
            <p:nvPr/>
          </p:nvSpPr>
          <p:spPr>
            <a:xfrm>
              <a:off x="8703446" y="4904072"/>
              <a:ext cx="902970" cy="811531"/>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77952D8-923B-69A2-514C-34A7402FFB6B}"/>
                </a:ext>
              </a:extLst>
            </p:cNvPr>
            <p:cNvSpPr txBox="1"/>
            <p:nvPr/>
          </p:nvSpPr>
          <p:spPr>
            <a:xfrm>
              <a:off x="8766192" y="4980660"/>
              <a:ext cx="902970" cy="646331"/>
            </a:xfrm>
            <a:prstGeom prst="rect">
              <a:avLst/>
            </a:prstGeom>
            <a:noFill/>
          </p:spPr>
          <p:txBody>
            <a:bodyPr wrap="square">
              <a:spAutoFit/>
            </a:bodyPr>
            <a:lstStyle/>
            <a:p>
              <a:r>
                <a:rPr lang="vi-VN" sz="1800" b="1" dirty="0">
                  <a:solidFill>
                    <a:schemeClr val="tx1">
                      <a:lumMod val="50000"/>
                    </a:schemeClr>
                  </a:solidFill>
                  <a:latin typeface="Times New Roman" panose="02020603050405020304" pitchFamily="18" charset="0"/>
                  <a:cs typeface="Times New Roman" panose="02020603050405020304" pitchFamily="18" charset="0"/>
                </a:rPr>
                <a:t>HẾT</a:t>
              </a:r>
            </a:p>
            <a:p>
              <a:r>
                <a:rPr lang="vi-VN" sz="1800" b="1" dirty="0">
                  <a:solidFill>
                    <a:schemeClr val="tx1">
                      <a:lumMod val="50000"/>
                    </a:schemeClr>
                  </a:solidFill>
                  <a:latin typeface="Times New Roman" panose="02020603050405020304" pitchFamily="18" charset="0"/>
                  <a:cs typeface="Times New Roman" panose="02020603050405020304" pitchFamily="18" charset="0"/>
                </a:rPr>
                <a:t>GIỜ</a:t>
              </a:r>
              <a:endParaRPr lang="en-US" sz="1800" b="1" dirty="0"/>
            </a:p>
          </p:txBody>
        </p:sp>
      </p:grpSp>
    </p:spTree>
    <p:extLst>
      <p:ext uri="{BB962C8B-B14F-4D97-AF65-F5344CB8AC3E}">
        <p14:creationId xmlns:p14="http://schemas.microsoft.com/office/powerpoint/2010/main" val="268595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1000"/>
                                  </p:stCondLst>
                                  <p:childTnLst>
                                    <p:set>
                                      <p:cBhvr>
                                        <p:cTn id="15" dur="1" fill="hold">
                                          <p:stCondLst>
                                            <p:cond delay="9"/>
                                          </p:stCondLst>
                                        </p:cTn>
                                        <p:tgtEl>
                                          <p:spTgt spid="10"/>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1010"/>
                            </p:stCondLst>
                            <p:childTnLst>
                              <p:par>
                                <p:cTn id="17" presetID="1" presetClass="entr" presetSubtype="0" fill="hold" grpId="0" nodeType="afterEffect">
                                  <p:stCondLst>
                                    <p:cond delay="1000"/>
                                  </p:stCondLst>
                                  <p:childTnLst>
                                    <p:set>
                                      <p:cBhvr>
                                        <p:cTn id="18" dur="1" fill="hold">
                                          <p:stCondLst>
                                            <p:cond delay="9"/>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2020"/>
                            </p:stCondLst>
                            <p:childTnLst>
                              <p:par>
                                <p:cTn id="20" presetID="1" presetClass="entr" presetSubtype="0" fill="hold" grpId="0" nodeType="afterEffect">
                                  <p:stCondLst>
                                    <p:cond delay="2180"/>
                                  </p:stCondLst>
                                  <p:childTnLst>
                                    <p:set>
                                      <p:cBhvr>
                                        <p:cTn id="21" dur="1" fill="hold">
                                          <p:stCondLst>
                                            <p:cond delay="9"/>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210"/>
                            </p:stCondLst>
                            <p:childTnLst>
                              <p:par>
                                <p:cTn id="23" presetID="1" presetClass="entr" presetSubtype="0" fill="hold" grpId="0" nodeType="afterEffect">
                                  <p:stCondLst>
                                    <p:cond delay="1000"/>
                                  </p:stCondLst>
                                  <p:childTnLst>
                                    <p:set>
                                      <p:cBhvr>
                                        <p:cTn id="24" dur="1" fill="hold">
                                          <p:stCondLst>
                                            <p:cond delay="9"/>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220"/>
                            </p:stCondLst>
                            <p:childTnLst>
                              <p:par>
                                <p:cTn id="26" presetID="1" presetClass="entr" presetSubtype="0" fill="hold" nodeType="afterEffect">
                                  <p:stCondLst>
                                    <p:cond delay="1000"/>
                                  </p:stCondLst>
                                  <p:childTnLst>
                                    <p:set>
                                      <p:cBhvr>
                                        <p:cTn id="27" dur="1" fill="hold">
                                          <p:stCondLst>
                                            <p:cond delay="9"/>
                                          </p:stCondLst>
                                        </p:cTn>
                                        <p:tgtEl>
                                          <p:spTgt spid="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9"/>
                  </p:tgtEl>
                </p:cond>
              </p:nextCondLst>
            </p:seq>
          </p:childTnLst>
        </p:cTn>
      </p:par>
    </p:tnLst>
    <p:bldLst>
      <p:bldP spid="7" grpId="0" animBg="1"/>
      <p:bldP spid="8"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0812" y="95534"/>
            <a:ext cx="8434316" cy="791570"/>
          </a:xfrm>
          <a:prstGeom prst="roundRect">
            <a:avLst/>
          </a:prstGeom>
          <a:solidFill>
            <a:srgbClr val="E6E0EC"/>
          </a:solidFill>
          <a:ln>
            <a:solidFill>
              <a:srgbClr val="5B4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2F1444"/>
                </a:solidFill>
                <a:latin typeface="Times New Roman" panose="02020603050405020304" pitchFamily="18" charset="0"/>
                <a:cs typeface="Times New Roman" panose="02020603050405020304" pitchFamily="18" charset="0"/>
              </a:rPr>
              <a:t>Câu 2: </a:t>
            </a:r>
            <a:r>
              <a:rPr lang="en-US" sz="2800" smtClean="0">
                <a:solidFill>
                  <a:srgbClr val="2F1444"/>
                </a:solidFill>
                <a:latin typeface="Times New Roman" panose="02020603050405020304" pitchFamily="18" charset="0"/>
                <a:cs typeface="Times New Roman" panose="02020603050405020304" pitchFamily="18" charset="0"/>
              </a:rPr>
              <a:t>Bè nổi được làm bằng gì?</a:t>
            </a:r>
            <a:endParaRPr lang="en-US" sz="2800">
              <a:solidFill>
                <a:srgbClr val="2F1444"/>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581463" y="1586270"/>
            <a:ext cx="5144088" cy="3534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p:cNvSpPr/>
          <p:nvPr/>
        </p:nvSpPr>
        <p:spPr>
          <a:xfrm>
            <a:off x="6414863" y="1396355"/>
            <a:ext cx="4937761"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1: </a:t>
            </a:r>
            <a:r>
              <a:rPr lang="en-US" sz="2400" smtClean="0">
                <a:solidFill>
                  <a:srgbClr val="002060"/>
                </a:solidFill>
                <a:latin typeface="Times New Roman" panose="02020603050405020304" pitchFamily="18" charset="0"/>
                <a:cs typeface="Times New Roman" panose="02020603050405020304" pitchFamily="18" charset="0"/>
              </a:rPr>
              <a:t>Tre, gạch, bìa carton</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414863" y="2941457"/>
            <a:ext cx="4937761"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2: </a:t>
            </a:r>
            <a:r>
              <a:rPr lang="en-US" sz="2400" smtClean="0">
                <a:solidFill>
                  <a:srgbClr val="002060"/>
                </a:solidFill>
                <a:latin typeface="Times New Roman" panose="02020603050405020304" pitchFamily="18" charset="0"/>
                <a:cs typeface="Times New Roman" panose="02020603050405020304" pitchFamily="18" charset="0"/>
              </a:rPr>
              <a:t>Tre, xốp, thùng nhựa rỗng,</a:t>
            </a:r>
          </a:p>
          <a:p>
            <a:pPr algn="ctr"/>
            <a:r>
              <a:rPr lang="en-US" sz="2400" smtClean="0">
                <a:solidFill>
                  <a:srgbClr val="002060"/>
                </a:solidFill>
                <a:latin typeface="Times New Roman" panose="02020603050405020304" pitchFamily="18" charset="0"/>
                <a:cs typeface="Times New Roman" panose="02020603050405020304" pitchFamily="18" charset="0"/>
              </a:rPr>
              <a:t>bè chuối</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6414863" y="4486559"/>
            <a:ext cx="4937761"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3: </a:t>
            </a:r>
            <a:r>
              <a:rPr lang="en-US" sz="2400" smtClean="0">
                <a:solidFill>
                  <a:srgbClr val="002060"/>
                </a:solidFill>
                <a:latin typeface="Times New Roman" panose="02020603050405020304" pitchFamily="18" charset="0"/>
                <a:cs typeface="Times New Roman" panose="02020603050405020304" pitchFamily="18" charset="0"/>
              </a:rPr>
              <a:t>Bẹ chuối, xốp, bìa carton,</a:t>
            </a:r>
          </a:p>
          <a:p>
            <a:pPr algn="ctr"/>
            <a:r>
              <a:rPr lang="en-US" sz="2400">
                <a:solidFill>
                  <a:srgbClr val="002060"/>
                </a:solidFill>
                <a:latin typeface="Times New Roman" panose="02020603050405020304" pitchFamily="18" charset="0"/>
                <a:cs typeface="Times New Roman" panose="02020603050405020304" pitchFamily="18" charset="0"/>
              </a:rPr>
              <a:t>g</a:t>
            </a:r>
            <a:r>
              <a:rPr lang="en-US" sz="2400" smtClean="0">
                <a:solidFill>
                  <a:srgbClr val="002060"/>
                </a:solidFill>
                <a:latin typeface="Times New Roman" panose="02020603050405020304" pitchFamily="18" charset="0"/>
                <a:cs typeface="Times New Roman" panose="02020603050405020304" pitchFamily="18" charset="0"/>
              </a:rPr>
              <a:t>ỗ</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15" name="Oval 14"/>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5</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A5DB9F06-A81F-176B-FDE3-D9E54D9099C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4</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E2B65188-0185-5A0E-5ECF-E3B7604C016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3</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1E24CF0F-5DE2-13FF-5464-5807D862EEF4}"/>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9EE42478-6745-9EB8-8161-65E041E22DBF}"/>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1</a:t>
            </a: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EBF386C2-787D-61B5-841D-38010B4F770E}"/>
              </a:ext>
            </a:extLst>
          </p:cNvPr>
          <p:cNvGrpSpPr/>
          <p:nvPr/>
        </p:nvGrpSpPr>
        <p:grpSpPr>
          <a:xfrm>
            <a:off x="11224258" y="5841751"/>
            <a:ext cx="809525" cy="733926"/>
            <a:chOff x="8703446" y="4904072"/>
            <a:chExt cx="965716" cy="811531"/>
          </a:xfrm>
        </p:grpSpPr>
        <p:sp>
          <p:nvSpPr>
            <p:cNvPr id="21" name="Oval 20">
              <a:extLst>
                <a:ext uri="{FF2B5EF4-FFF2-40B4-BE49-F238E27FC236}">
                  <a16:creationId xmlns:a16="http://schemas.microsoft.com/office/drawing/2014/main" id="{E5C13151-C0F3-7A83-1E16-C7953DDDD1B0}"/>
                </a:ext>
              </a:extLst>
            </p:cNvPr>
            <p:cNvSpPr/>
            <p:nvPr/>
          </p:nvSpPr>
          <p:spPr>
            <a:xfrm>
              <a:off x="8703446" y="4904072"/>
              <a:ext cx="902970" cy="811531"/>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77952D8-923B-69A2-514C-34A7402FFB6B}"/>
                </a:ext>
              </a:extLst>
            </p:cNvPr>
            <p:cNvSpPr txBox="1"/>
            <p:nvPr/>
          </p:nvSpPr>
          <p:spPr>
            <a:xfrm>
              <a:off x="8766192" y="4980660"/>
              <a:ext cx="902970" cy="646331"/>
            </a:xfrm>
            <a:prstGeom prst="rect">
              <a:avLst/>
            </a:prstGeom>
            <a:noFill/>
          </p:spPr>
          <p:txBody>
            <a:bodyPr wrap="square">
              <a:spAutoFit/>
            </a:bodyPr>
            <a:lstStyle/>
            <a:p>
              <a:r>
                <a:rPr lang="vi-VN" sz="1800" b="1" dirty="0">
                  <a:solidFill>
                    <a:schemeClr val="tx1">
                      <a:lumMod val="50000"/>
                    </a:schemeClr>
                  </a:solidFill>
                  <a:latin typeface="Times New Roman" panose="02020603050405020304" pitchFamily="18" charset="0"/>
                  <a:cs typeface="Times New Roman" panose="02020603050405020304" pitchFamily="18" charset="0"/>
                </a:rPr>
                <a:t>HẾT</a:t>
              </a:r>
            </a:p>
            <a:p>
              <a:r>
                <a:rPr lang="vi-VN" sz="1800" b="1" dirty="0">
                  <a:solidFill>
                    <a:schemeClr val="tx1">
                      <a:lumMod val="50000"/>
                    </a:schemeClr>
                  </a:solidFill>
                  <a:latin typeface="Times New Roman" panose="02020603050405020304" pitchFamily="18" charset="0"/>
                  <a:cs typeface="Times New Roman" panose="02020603050405020304" pitchFamily="18" charset="0"/>
                </a:rPr>
                <a:t>GIỜ</a:t>
              </a:r>
              <a:endParaRPr lang="en-US" sz="1800" b="1" dirty="0"/>
            </a:p>
          </p:txBody>
        </p:sp>
      </p:grpSp>
    </p:spTree>
    <p:extLst>
      <p:ext uri="{BB962C8B-B14F-4D97-AF65-F5344CB8AC3E}">
        <p14:creationId xmlns:p14="http://schemas.microsoft.com/office/powerpoint/2010/main" val="161917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1000"/>
                                  </p:stCondLst>
                                  <p:childTnLst>
                                    <p:set>
                                      <p:cBhvr>
                                        <p:cTn id="15" dur="1" fill="hold">
                                          <p:stCondLst>
                                            <p:cond delay="9"/>
                                          </p:stCondLst>
                                        </p:cTn>
                                        <p:tgtEl>
                                          <p:spTgt spid="1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1010"/>
                            </p:stCondLst>
                            <p:childTnLst>
                              <p:par>
                                <p:cTn id="17" presetID="1" presetClass="entr" presetSubtype="0" fill="hold" grpId="0" nodeType="afterEffect">
                                  <p:stCondLst>
                                    <p:cond delay="1000"/>
                                  </p:stCondLst>
                                  <p:childTnLst>
                                    <p:set>
                                      <p:cBhvr>
                                        <p:cTn id="18" dur="1" fill="hold">
                                          <p:stCondLst>
                                            <p:cond delay="9"/>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2020"/>
                            </p:stCondLst>
                            <p:childTnLst>
                              <p:par>
                                <p:cTn id="20" presetID="1" presetClass="entr" presetSubtype="0" fill="hold" grpId="0" nodeType="afterEffect">
                                  <p:stCondLst>
                                    <p:cond delay="2180"/>
                                  </p:stCondLst>
                                  <p:childTnLst>
                                    <p:set>
                                      <p:cBhvr>
                                        <p:cTn id="21" dur="1" fill="hold">
                                          <p:stCondLst>
                                            <p:cond delay="9"/>
                                          </p:stCondLst>
                                        </p:cTn>
                                        <p:tgtEl>
                                          <p:spTgt spid="1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210"/>
                            </p:stCondLst>
                            <p:childTnLst>
                              <p:par>
                                <p:cTn id="23" presetID="1" presetClass="entr" presetSubtype="0" fill="hold" grpId="0" nodeType="afterEffect">
                                  <p:stCondLst>
                                    <p:cond delay="1000"/>
                                  </p:stCondLst>
                                  <p:childTnLst>
                                    <p:set>
                                      <p:cBhvr>
                                        <p:cTn id="24" dur="1" fill="hold">
                                          <p:stCondLst>
                                            <p:cond delay="9"/>
                                          </p:stCondLst>
                                        </p:cTn>
                                        <p:tgtEl>
                                          <p:spTgt spid="1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220"/>
                            </p:stCondLst>
                            <p:childTnLst>
                              <p:par>
                                <p:cTn id="26" presetID="1" presetClass="entr" presetSubtype="0" fill="hold" nodeType="afterEffect">
                                  <p:stCondLst>
                                    <p:cond delay="1000"/>
                                  </p:stCondLst>
                                  <p:childTnLst>
                                    <p:set>
                                      <p:cBhvr>
                                        <p:cTn id="27" dur="1" fill="hold">
                                          <p:stCondLst>
                                            <p:cond delay="9"/>
                                          </p:stCondLst>
                                        </p:cTn>
                                        <p:tgtEl>
                                          <p:spTgt spid="2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5"/>
                  </p:tgtEl>
                </p:cond>
              </p:nextCondLst>
            </p:seq>
          </p:childTnLst>
        </p:cTn>
      </p:par>
    </p:tnLst>
    <p:bldLst>
      <p:bldP spid="4" grpId="0" animBg="1"/>
      <p:bldP spid="6"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0812" y="95534"/>
            <a:ext cx="8434316" cy="791570"/>
          </a:xfrm>
          <a:prstGeom prst="roundRect">
            <a:avLst/>
          </a:prstGeom>
          <a:solidFill>
            <a:srgbClr val="E6E0EC"/>
          </a:solidFill>
          <a:ln>
            <a:solidFill>
              <a:srgbClr val="5B4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2F1444"/>
                </a:solidFill>
                <a:latin typeface="Times New Roman" panose="02020603050405020304" pitchFamily="18" charset="0"/>
                <a:cs typeface="Times New Roman" panose="02020603050405020304" pitchFamily="18" charset="0"/>
              </a:rPr>
              <a:t>Câu 3: </a:t>
            </a:r>
            <a:r>
              <a:rPr lang="en-US" sz="2800" smtClean="0">
                <a:solidFill>
                  <a:srgbClr val="2F1444"/>
                </a:solidFill>
                <a:latin typeface="Times New Roman" panose="02020603050405020304" pitchFamily="18" charset="0"/>
                <a:cs typeface="Times New Roman" panose="02020603050405020304" pitchFamily="18" charset="0"/>
              </a:rPr>
              <a:t>Vì sao bè nổi được làm tre, bẹ chuối…?</a:t>
            </a:r>
            <a:endParaRPr lang="en-US" sz="2800">
              <a:solidFill>
                <a:srgbClr val="2F1444"/>
              </a:solidFill>
              <a:latin typeface="Times New Roman" panose="02020603050405020304" pitchFamily="18" charset="0"/>
              <a:cs typeface="Times New Roman" panose="02020603050405020304" pitchFamily="18" charset="0"/>
            </a:endParaRPr>
          </a:p>
        </p:txBody>
      </p:sp>
      <p:pic>
        <p:nvPicPr>
          <p:cNvPr id="3" name="Picture 2" descr="&#10;Lương đẩy bè qua chỗ nước nông đi đón mẹ. Em chia sẻ, cũng khá sợ do bè chuối mong manh nhưng vẫn phải cố gắng để phụ giúp gia đình.&#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42" y="1668975"/>
            <a:ext cx="4651076" cy="3429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5985163" y="1627410"/>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1: </a:t>
            </a:r>
            <a:r>
              <a:rPr lang="en-US" sz="2400" smtClean="0">
                <a:solidFill>
                  <a:srgbClr val="002060"/>
                </a:solidFill>
                <a:latin typeface="Times New Roman" panose="02020603050405020304" pitchFamily="18" charset="0"/>
                <a:cs typeface="Times New Roman" panose="02020603050405020304" pitchFamily="18" charset="0"/>
              </a:rPr>
              <a:t>Vì tre, bẹ chuối có màu xanh</a:t>
            </a:r>
          </a:p>
        </p:txBody>
      </p:sp>
      <p:sp>
        <p:nvSpPr>
          <p:cNvPr id="5" name="Rounded Rectangle 4"/>
          <p:cNvSpPr/>
          <p:nvPr/>
        </p:nvSpPr>
        <p:spPr>
          <a:xfrm>
            <a:off x="5985163" y="2925047"/>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2: </a:t>
            </a:r>
            <a:r>
              <a:rPr lang="en-US" sz="2400" smtClean="0">
                <a:solidFill>
                  <a:srgbClr val="002060"/>
                </a:solidFill>
                <a:latin typeface="Times New Roman" panose="02020603050405020304" pitchFamily="18" charset="0"/>
                <a:cs typeface="Times New Roman" panose="02020603050405020304" pitchFamily="18" charset="0"/>
              </a:rPr>
              <a:t>Vì tre, bẹ chuối có hình trụ</a:t>
            </a:r>
          </a:p>
        </p:txBody>
      </p:sp>
      <p:sp>
        <p:nvSpPr>
          <p:cNvPr id="6" name="Rounded Rectangle 5"/>
          <p:cNvSpPr/>
          <p:nvPr/>
        </p:nvSpPr>
        <p:spPr>
          <a:xfrm>
            <a:off x="5985163" y="4236539"/>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3: </a:t>
            </a:r>
            <a:r>
              <a:rPr lang="en-US" sz="2400" smtClean="0">
                <a:solidFill>
                  <a:srgbClr val="002060"/>
                </a:solidFill>
                <a:latin typeface="Times New Roman" panose="02020603050405020304" pitchFamily="18" charset="0"/>
                <a:cs typeface="Times New Roman" panose="02020603050405020304" pitchFamily="18" charset="0"/>
              </a:rPr>
              <a:t>Vì tre, bẹ chuối có thể nổi trên </a:t>
            </a:r>
          </a:p>
          <a:p>
            <a:pPr algn="ctr"/>
            <a:r>
              <a:rPr lang="en-US" sz="2400" smtClean="0">
                <a:solidFill>
                  <a:srgbClr val="002060"/>
                </a:solidFill>
                <a:latin typeface="Times New Roman" panose="02020603050405020304" pitchFamily="18" charset="0"/>
                <a:cs typeface="Times New Roman" panose="02020603050405020304" pitchFamily="18" charset="0"/>
              </a:rPr>
              <a:t>mặt nước</a:t>
            </a:r>
          </a:p>
        </p:txBody>
      </p:sp>
      <p:sp>
        <p:nvSpPr>
          <p:cNvPr id="7" name="Oval 6"/>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5</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A5DB9F06-A81F-176B-FDE3-D9E54D9099C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4</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E2B65188-0185-5A0E-5ECF-E3B7604C016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3</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1E24CF0F-5DE2-13FF-5464-5807D862EEF4}"/>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EE42478-6745-9EB8-8161-65E041E22DBF}"/>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1</a:t>
            </a: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EBF386C2-787D-61B5-841D-38010B4F770E}"/>
              </a:ext>
            </a:extLst>
          </p:cNvPr>
          <p:cNvGrpSpPr/>
          <p:nvPr/>
        </p:nvGrpSpPr>
        <p:grpSpPr>
          <a:xfrm>
            <a:off x="11224258" y="5841751"/>
            <a:ext cx="809525" cy="733926"/>
            <a:chOff x="8703446" y="4904072"/>
            <a:chExt cx="965716" cy="811531"/>
          </a:xfrm>
        </p:grpSpPr>
        <p:sp>
          <p:nvSpPr>
            <p:cNvPr id="13" name="Oval 12">
              <a:extLst>
                <a:ext uri="{FF2B5EF4-FFF2-40B4-BE49-F238E27FC236}">
                  <a16:creationId xmlns:a16="http://schemas.microsoft.com/office/drawing/2014/main" id="{E5C13151-C0F3-7A83-1E16-C7953DDDD1B0}"/>
                </a:ext>
              </a:extLst>
            </p:cNvPr>
            <p:cNvSpPr/>
            <p:nvPr/>
          </p:nvSpPr>
          <p:spPr>
            <a:xfrm>
              <a:off x="8703446" y="4904072"/>
              <a:ext cx="902970" cy="811531"/>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77952D8-923B-69A2-514C-34A7402FFB6B}"/>
                </a:ext>
              </a:extLst>
            </p:cNvPr>
            <p:cNvSpPr txBox="1"/>
            <p:nvPr/>
          </p:nvSpPr>
          <p:spPr>
            <a:xfrm>
              <a:off x="8766192" y="4980660"/>
              <a:ext cx="902970" cy="646331"/>
            </a:xfrm>
            <a:prstGeom prst="rect">
              <a:avLst/>
            </a:prstGeom>
            <a:noFill/>
          </p:spPr>
          <p:txBody>
            <a:bodyPr wrap="square">
              <a:spAutoFit/>
            </a:bodyPr>
            <a:lstStyle/>
            <a:p>
              <a:r>
                <a:rPr lang="vi-VN" sz="1800" b="1" dirty="0">
                  <a:solidFill>
                    <a:schemeClr val="tx1">
                      <a:lumMod val="50000"/>
                    </a:schemeClr>
                  </a:solidFill>
                  <a:latin typeface="Times New Roman" panose="02020603050405020304" pitchFamily="18" charset="0"/>
                  <a:cs typeface="Times New Roman" panose="02020603050405020304" pitchFamily="18" charset="0"/>
                </a:rPr>
                <a:t>HẾT</a:t>
              </a:r>
            </a:p>
            <a:p>
              <a:r>
                <a:rPr lang="vi-VN" sz="1800" b="1" dirty="0">
                  <a:solidFill>
                    <a:schemeClr val="tx1">
                      <a:lumMod val="50000"/>
                    </a:schemeClr>
                  </a:solidFill>
                  <a:latin typeface="Times New Roman" panose="02020603050405020304" pitchFamily="18" charset="0"/>
                  <a:cs typeface="Times New Roman" panose="02020603050405020304" pitchFamily="18" charset="0"/>
                </a:rPr>
                <a:t>GIỜ</a:t>
              </a:r>
              <a:endParaRPr lang="en-US" sz="1800" b="1" dirty="0"/>
            </a:p>
          </p:txBody>
        </p:sp>
      </p:grpSp>
    </p:spTree>
    <p:extLst>
      <p:ext uri="{BB962C8B-B14F-4D97-AF65-F5344CB8AC3E}">
        <p14:creationId xmlns:p14="http://schemas.microsoft.com/office/powerpoint/2010/main" val="288121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1000"/>
                                  </p:stCondLst>
                                  <p:childTnLst>
                                    <p:set>
                                      <p:cBhvr>
                                        <p:cTn id="15" dur="1" fill="hold">
                                          <p:stCondLst>
                                            <p:cond delay="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1010"/>
                            </p:stCondLst>
                            <p:childTnLst>
                              <p:par>
                                <p:cTn id="17" presetID="1" presetClass="entr" presetSubtype="0" fill="hold" grpId="0" nodeType="afterEffect">
                                  <p:stCondLst>
                                    <p:cond delay="1000"/>
                                  </p:stCondLst>
                                  <p:childTnLst>
                                    <p:set>
                                      <p:cBhvr>
                                        <p:cTn id="18" dur="1" fill="hold">
                                          <p:stCondLst>
                                            <p:cond delay="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2020"/>
                            </p:stCondLst>
                            <p:childTnLst>
                              <p:par>
                                <p:cTn id="20" presetID="1" presetClass="entr" presetSubtype="0" fill="hold" grpId="0" nodeType="afterEffect">
                                  <p:stCondLst>
                                    <p:cond delay="2180"/>
                                  </p:stCondLst>
                                  <p:childTnLst>
                                    <p:set>
                                      <p:cBhvr>
                                        <p:cTn id="21" dur="1" fill="hold">
                                          <p:stCondLst>
                                            <p:cond delay="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210"/>
                            </p:stCondLst>
                            <p:childTnLst>
                              <p:par>
                                <p:cTn id="23" presetID="1" presetClass="entr" presetSubtype="0" fill="hold" grpId="0" nodeType="afterEffect">
                                  <p:stCondLst>
                                    <p:cond delay="1000"/>
                                  </p:stCondLst>
                                  <p:childTnLst>
                                    <p:set>
                                      <p:cBhvr>
                                        <p:cTn id="24" dur="1" fill="hold">
                                          <p:stCondLst>
                                            <p:cond delay="9"/>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220"/>
                            </p:stCondLst>
                            <p:childTnLst>
                              <p:par>
                                <p:cTn id="26" presetID="1" presetClass="entr" presetSubtype="0" fill="hold" nodeType="afterEffect">
                                  <p:stCondLst>
                                    <p:cond delay="1000"/>
                                  </p:stCondLst>
                                  <p:childTnLst>
                                    <p:set>
                                      <p:cBhvr>
                                        <p:cTn id="27" dur="1" fill="hold">
                                          <p:stCondLst>
                                            <p:cond delay="9"/>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378</Words>
  <Application>Microsoft Office PowerPoint</Application>
  <PresentationFormat>Widescreen</PresentationFormat>
  <Paragraphs>74</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NMT</dc:creator>
  <cp:lastModifiedBy>Administrator</cp:lastModifiedBy>
  <cp:revision>14</cp:revision>
  <dcterms:created xsi:type="dcterms:W3CDTF">2025-03-17T09:04:53Z</dcterms:created>
  <dcterms:modified xsi:type="dcterms:W3CDTF">2026-02-11T05:01:31Z</dcterms:modified>
</cp:coreProperties>
</file>