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Noto Serif Bold" panose="020B0604020202020204" charset="0"/>
      <p:regular r:id="rId19"/>
      <p:bold r:id="rId20"/>
    </p:embeddedFont>
    <p:embeddedFont>
      <p:font typeface="Noto Serif Display" panose="020B0604020202020204"/>
      <p:regular r:id="rId21"/>
    </p:embeddedFont>
    <p:embeddedFont>
      <p:font typeface="Noto Serif Display Bold" panose="020B0604020202020204"/>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4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6.svg"/><Relationship Id="rId4" Type="http://schemas.openxmlformats.org/officeDocument/2006/relationships/image" Target="../media/image27.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6.svg"/><Relationship Id="rId4" Type="http://schemas.openxmlformats.org/officeDocument/2006/relationships/image" Target="../media/image27.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6.svg"/><Relationship Id="rId4" Type="http://schemas.openxmlformats.org/officeDocument/2006/relationships/image" Target="../media/image27.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3" name="Freeform 3"/>
          <p:cNvSpPr/>
          <p:nvPr/>
        </p:nvSpPr>
        <p:spPr>
          <a:xfrm>
            <a:off x="-1347891" y="7690882"/>
            <a:ext cx="7170981" cy="5476837"/>
          </a:xfrm>
          <a:custGeom>
            <a:avLst/>
            <a:gdLst/>
            <a:ahLst/>
            <a:cxnLst/>
            <a:rect l="l" t="t" r="r" b="b"/>
            <a:pathLst>
              <a:path w="7170981" h="5476837">
                <a:moveTo>
                  <a:pt x="0" y="0"/>
                </a:moveTo>
                <a:lnTo>
                  <a:pt x="7170981" y="0"/>
                </a:lnTo>
                <a:lnTo>
                  <a:pt x="7170981" y="5476837"/>
                </a:lnTo>
                <a:lnTo>
                  <a:pt x="0" y="5476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83124" y="2981516"/>
            <a:ext cx="2017633" cy="2161984"/>
          </a:xfrm>
          <a:custGeom>
            <a:avLst/>
            <a:gdLst/>
            <a:ahLst/>
            <a:cxnLst/>
            <a:rect l="l" t="t" r="r" b="b"/>
            <a:pathLst>
              <a:path w="2017633" h="2161984">
                <a:moveTo>
                  <a:pt x="0" y="0"/>
                </a:moveTo>
                <a:lnTo>
                  <a:pt x="2017633" y="0"/>
                </a:lnTo>
                <a:lnTo>
                  <a:pt x="2017633" y="2161984"/>
                </a:lnTo>
                <a:lnTo>
                  <a:pt x="0" y="2161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995069">
            <a:off x="11382669" y="732192"/>
            <a:ext cx="1550371" cy="593017"/>
          </a:xfrm>
          <a:custGeom>
            <a:avLst/>
            <a:gdLst/>
            <a:ahLst/>
            <a:cxnLst/>
            <a:rect l="l" t="t" r="r" b="b"/>
            <a:pathLst>
              <a:path w="1550371" h="593017">
                <a:moveTo>
                  <a:pt x="0" y="0"/>
                </a:moveTo>
                <a:lnTo>
                  <a:pt x="1550370" y="0"/>
                </a:lnTo>
                <a:lnTo>
                  <a:pt x="1550370" y="593016"/>
                </a:lnTo>
                <a:lnTo>
                  <a:pt x="0" y="59301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1814173" y="8664504"/>
            <a:ext cx="2043736" cy="2189955"/>
          </a:xfrm>
          <a:custGeom>
            <a:avLst/>
            <a:gdLst/>
            <a:ahLst/>
            <a:cxnLst/>
            <a:rect l="l" t="t" r="r" b="b"/>
            <a:pathLst>
              <a:path w="2043736" h="2189955">
                <a:moveTo>
                  <a:pt x="0" y="0"/>
                </a:moveTo>
                <a:lnTo>
                  <a:pt x="2043736" y="0"/>
                </a:lnTo>
                <a:lnTo>
                  <a:pt x="2043736" y="2189955"/>
                </a:lnTo>
                <a:lnTo>
                  <a:pt x="0" y="2189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0386724">
            <a:off x="13968031" y="6053423"/>
            <a:ext cx="1121295" cy="937683"/>
          </a:xfrm>
          <a:custGeom>
            <a:avLst/>
            <a:gdLst/>
            <a:ahLst/>
            <a:cxnLst/>
            <a:rect l="l" t="t" r="r" b="b"/>
            <a:pathLst>
              <a:path w="1121295" h="937683">
                <a:moveTo>
                  <a:pt x="0" y="0"/>
                </a:moveTo>
                <a:lnTo>
                  <a:pt x="1121295" y="0"/>
                </a:lnTo>
                <a:lnTo>
                  <a:pt x="1121295" y="937682"/>
                </a:lnTo>
                <a:lnTo>
                  <a:pt x="0" y="937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3376610">
            <a:off x="3799295" y="1717874"/>
            <a:ext cx="1550371" cy="593017"/>
          </a:xfrm>
          <a:custGeom>
            <a:avLst/>
            <a:gdLst/>
            <a:ahLst/>
            <a:cxnLst/>
            <a:rect l="l" t="t" r="r" b="b"/>
            <a:pathLst>
              <a:path w="1550371" h="593017">
                <a:moveTo>
                  <a:pt x="0" y="0"/>
                </a:moveTo>
                <a:lnTo>
                  <a:pt x="1550370" y="0"/>
                </a:lnTo>
                <a:lnTo>
                  <a:pt x="1550370" y="593016"/>
                </a:lnTo>
                <a:lnTo>
                  <a:pt x="0" y="5930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659587">
            <a:off x="15092361" y="7131638"/>
            <a:ext cx="3993635" cy="3463571"/>
          </a:xfrm>
          <a:custGeom>
            <a:avLst/>
            <a:gdLst/>
            <a:ahLst/>
            <a:cxnLst/>
            <a:rect l="l" t="t" r="r" b="b"/>
            <a:pathLst>
              <a:path w="3993635" h="3463571">
                <a:moveTo>
                  <a:pt x="0" y="0"/>
                </a:moveTo>
                <a:lnTo>
                  <a:pt x="3993635" y="0"/>
                </a:lnTo>
                <a:lnTo>
                  <a:pt x="3993635" y="3463571"/>
                </a:lnTo>
                <a:lnTo>
                  <a:pt x="0" y="34635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8316054">
            <a:off x="-742405" y="-703085"/>
            <a:ext cx="3993635" cy="3463571"/>
          </a:xfrm>
          <a:custGeom>
            <a:avLst/>
            <a:gdLst/>
            <a:ahLst/>
            <a:cxnLst/>
            <a:rect l="l" t="t" r="r" b="b"/>
            <a:pathLst>
              <a:path w="3993635" h="3463571">
                <a:moveTo>
                  <a:pt x="0" y="0"/>
                </a:moveTo>
                <a:lnTo>
                  <a:pt x="3993634" y="0"/>
                </a:lnTo>
                <a:lnTo>
                  <a:pt x="3993634" y="3463570"/>
                </a:lnTo>
                <a:lnTo>
                  <a:pt x="0" y="34635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2867193">
            <a:off x="7718848" y="815287"/>
            <a:ext cx="1121295" cy="937683"/>
          </a:xfrm>
          <a:custGeom>
            <a:avLst/>
            <a:gdLst/>
            <a:ahLst/>
            <a:cxnLst/>
            <a:rect l="l" t="t" r="r" b="b"/>
            <a:pathLst>
              <a:path w="1121295" h="937683">
                <a:moveTo>
                  <a:pt x="0" y="0"/>
                </a:moveTo>
                <a:lnTo>
                  <a:pt x="1121295" y="0"/>
                </a:lnTo>
                <a:lnTo>
                  <a:pt x="1121295" y="937683"/>
                </a:lnTo>
                <a:lnTo>
                  <a:pt x="0" y="9376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175765" y="8583693"/>
            <a:ext cx="1283261" cy="1175788"/>
          </a:xfrm>
          <a:custGeom>
            <a:avLst/>
            <a:gdLst/>
            <a:ahLst/>
            <a:cxnLst/>
            <a:rect l="l" t="t" r="r" b="b"/>
            <a:pathLst>
              <a:path w="1283261" h="1175788">
                <a:moveTo>
                  <a:pt x="0" y="0"/>
                </a:moveTo>
                <a:lnTo>
                  <a:pt x="1283262" y="0"/>
                </a:lnTo>
                <a:lnTo>
                  <a:pt x="1283262" y="1175788"/>
                </a:lnTo>
                <a:lnTo>
                  <a:pt x="0" y="1175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a:off x="0" y="3788276"/>
            <a:ext cx="18873293" cy="7342012"/>
          </a:xfrm>
          <a:custGeom>
            <a:avLst/>
            <a:gdLst/>
            <a:ahLst/>
            <a:cxnLst/>
            <a:rect l="l" t="t" r="r" b="b"/>
            <a:pathLst>
              <a:path w="18873293" h="7342012">
                <a:moveTo>
                  <a:pt x="0" y="0"/>
                </a:moveTo>
                <a:lnTo>
                  <a:pt x="18873293" y="0"/>
                </a:lnTo>
                <a:lnTo>
                  <a:pt x="18873293" y="7342012"/>
                </a:lnTo>
                <a:lnTo>
                  <a:pt x="0" y="7342012"/>
                </a:lnTo>
                <a:lnTo>
                  <a:pt x="0" y="0"/>
                </a:lnTo>
                <a:close/>
              </a:path>
            </a:pathLst>
          </a:custGeom>
          <a:blipFill>
            <a:blip r:embed="rId20"/>
            <a:stretch>
              <a:fillRect t="-44595"/>
            </a:stretch>
          </a:blipFill>
        </p:spPr>
      </p:sp>
      <p:sp>
        <p:nvSpPr>
          <p:cNvPr id="14" name="Rectangle 13">
            <a:extLst>
              <a:ext uri="{FF2B5EF4-FFF2-40B4-BE49-F238E27FC236}">
                <a16:creationId xmlns:a16="http://schemas.microsoft.com/office/drawing/2014/main" id="{46214A6F-B6F8-4106-9981-7518DEF41B9D}"/>
              </a:ext>
            </a:extLst>
          </p:cNvPr>
          <p:cNvSpPr/>
          <p:nvPr/>
        </p:nvSpPr>
        <p:spPr>
          <a:xfrm>
            <a:off x="6972275" y="0"/>
            <a:ext cx="4062330"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UBND PHƯỜNG BỒ ĐỀ</a:t>
            </a:r>
            <a:endParaRPr lang="en-US" sz="3200" b="1"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6E17044A-BAFB-4DCD-ACE2-AFE721DC57E4}"/>
              </a:ext>
            </a:extLst>
          </p:cNvPr>
          <p:cNvSpPr/>
          <p:nvPr/>
        </p:nvSpPr>
        <p:spPr>
          <a:xfrm>
            <a:off x="6245020" y="553874"/>
            <a:ext cx="5569153"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TR</a:t>
            </a:r>
            <a:r>
              <a:rPr lang="en-US" sz="3200" b="1" dirty="0">
                <a:ln w="0"/>
                <a:effectLst>
                  <a:outerShdw blurRad="38100" dist="19050" dir="2700000" algn="tl" rotWithShape="0">
                    <a:schemeClr val="dk1">
                      <a:alpha val="40000"/>
                    </a:schemeClr>
                  </a:outerShdw>
                </a:effectLst>
              </a:rPr>
              <a:t>ƯỜNG MẦM NON GIA QUẤT </a:t>
            </a:r>
            <a:endParaRPr lang="en-US" sz="3200" b="1"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2798DBD7-966A-4E90-AD46-096406AB5F8D}"/>
              </a:ext>
            </a:extLst>
          </p:cNvPr>
          <p:cNvSpPr/>
          <p:nvPr/>
        </p:nvSpPr>
        <p:spPr>
          <a:xfrm>
            <a:off x="4365053" y="2647205"/>
            <a:ext cx="9775433" cy="769441"/>
          </a:xfrm>
          <a:prstGeom prst="rect">
            <a:avLst/>
          </a:prstGeom>
          <a:noFill/>
        </p:spPr>
        <p:txBody>
          <a:bodyPr wrap="none" lIns="91440" tIns="45720" rIns="91440" bIns="45720">
            <a:spAutoFit/>
          </a:bodyPr>
          <a:lstStyle/>
          <a:p>
            <a:pPr algn="ctr"/>
            <a:r>
              <a:rPr lang="en-US" sz="4400" b="1" dirty="0">
                <a:ln w="0"/>
                <a:solidFill>
                  <a:srgbClr val="C00000"/>
                </a:solidFill>
                <a:effectLst>
                  <a:outerShdw blurRad="38100" dist="19050" dir="2700000" algn="tl" rotWithShape="0">
                    <a:schemeClr val="dk1">
                      <a:alpha val="40000"/>
                    </a:schemeClr>
                  </a:outerShdw>
                </a:effectLst>
              </a:rPr>
              <a:t>BÉ LÀM QUEN VỚI TÁC PHẨM VĂN HỌC  </a:t>
            </a:r>
            <a:endParaRPr lang="en-US" sz="4400" b="1" cap="none" spc="0" dirty="0">
              <a:ln w="0"/>
              <a:solidFill>
                <a:srgbClr val="C00000"/>
              </a:solidFill>
              <a:effectLst>
                <a:outerShdw blurRad="38100" dist="19050" dir="2700000" algn="tl" rotWithShape="0">
                  <a:schemeClr val="dk1">
                    <a:alpha val="40000"/>
                  </a:schemeClr>
                </a:outerShdw>
              </a:effectLst>
            </a:endParaRPr>
          </a:p>
        </p:txBody>
      </p:sp>
      <p:sp>
        <p:nvSpPr>
          <p:cNvPr id="2" name="Freeform 2"/>
          <p:cNvSpPr/>
          <p:nvPr/>
        </p:nvSpPr>
        <p:spPr>
          <a:xfrm rot="10040680">
            <a:off x="15825112" y="551843"/>
            <a:ext cx="7170981" cy="5476837"/>
          </a:xfrm>
          <a:custGeom>
            <a:avLst/>
            <a:gdLst/>
            <a:ahLst/>
            <a:cxnLst/>
            <a:rect l="l" t="t" r="r" b="b"/>
            <a:pathLst>
              <a:path w="7170981" h="5476837">
                <a:moveTo>
                  <a:pt x="0" y="0"/>
                </a:moveTo>
                <a:lnTo>
                  <a:pt x="7170981" y="0"/>
                </a:lnTo>
                <a:lnTo>
                  <a:pt x="7170981" y="5476837"/>
                </a:lnTo>
                <a:lnTo>
                  <a:pt x="0" y="54768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Rectangle 16">
            <a:extLst>
              <a:ext uri="{FF2B5EF4-FFF2-40B4-BE49-F238E27FC236}">
                <a16:creationId xmlns:a16="http://schemas.microsoft.com/office/drawing/2014/main" id="{5BE82D95-6367-48A7-B40B-91193010EC84}"/>
              </a:ext>
            </a:extLst>
          </p:cNvPr>
          <p:cNvSpPr/>
          <p:nvPr/>
        </p:nvSpPr>
        <p:spPr>
          <a:xfrm>
            <a:off x="8279495" y="3400959"/>
            <a:ext cx="2262158" cy="707886"/>
          </a:xfrm>
          <a:prstGeom prst="rect">
            <a:avLst/>
          </a:prstGeom>
          <a:noFill/>
        </p:spPr>
        <p:txBody>
          <a:bodyPr wrap="none" lIns="91440" tIns="45720" rIns="91440" bIns="45720">
            <a:spAutoFit/>
          </a:bodyPr>
          <a:lstStyle/>
          <a:p>
            <a:pPr algn="ctr"/>
            <a:r>
              <a:rPr lang="en-US" sz="4000" b="1" dirty="0">
                <a:ln w="0"/>
                <a:solidFill>
                  <a:srgbClr val="002060"/>
                </a:solidFill>
                <a:effectLst>
                  <a:outerShdw blurRad="38100" dist="19050" dir="2700000" algn="tl" rotWithShape="0">
                    <a:schemeClr val="dk1">
                      <a:alpha val="40000"/>
                    </a:schemeClr>
                  </a:outerShdw>
                </a:effectLst>
              </a:rPr>
              <a:t>TRUYỆN   </a:t>
            </a:r>
            <a:endParaRPr lang="en-US" sz="4000" b="1" cap="none" spc="0" dirty="0">
              <a:ln w="0"/>
              <a:solidFill>
                <a:srgbClr val="002060"/>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8D45C54F-FCFC-4C7E-97E2-0704301C4734}"/>
              </a:ext>
            </a:extLst>
          </p:cNvPr>
          <p:cNvSpPr/>
          <p:nvPr/>
        </p:nvSpPr>
        <p:spPr>
          <a:xfrm>
            <a:off x="6121331" y="5850149"/>
            <a:ext cx="6317755" cy="1077218"/>
          </a:xfrm>
          <a:prstGeom prst="rect">
            <a:avLst/>
          </a:prstGeom>
          <a:noFill/>
        </p:spPr>
        <p:txBody>
          <a:bodyPr wrap="none" lIns="91440" tIns="45720" rIns="91440" bIns="45720">
            <a:spAutoFit/>
          </a:bodyPr>
          <a:lstStyle/>
          <a:p>
            <a:pPr algn="ct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Bé</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C1</a:t>
            </a:r>
          </a:p>
          <a:p>
            <a:pPr algn="ct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t>
            </a:r>
            <a:r>
              <a:rPr lang="vi-VN"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ơng</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Thanh H</a:t>
            </a:r>
            <a:r>
              <a:rPr lang="vi-VN"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ờng</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32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3403011" cy="11633840"/>
          </a:xfrm>
          <a:custGeom>
            <a:avLst/>
            <a:gdLst/>
            <a:ahLst/>
            <a:cxnLst/>
            <a:rect l="l" t="t" r="r" b="b"/>
            <a:pathLst>
              <a:path w="23403011" h="11633840">
                <a:moveTo>
                  <a:pt x="0" y="0"/>
                </a:moveTo>
                <a:lnTo>
                  <a:pt x="23403011" y="0"/>
                </a:lnTo>
                <a:lnTo>
                  <a:pt x="23403011" y="11633840"/>
                </a:lnTo>
                <a:lnTo>
                  <a:pt x="0" y="11633840"/>
                </a:lnTo>
                <a:lnTo>
                  <a:pt x="0" y="0"/>
                </a:lnTo>
                <a:close/>
              </a:path>
            </a:pathLst>
          </a:custGeom>
          <a:blipFill>
            <a:blip r:embed="rId2"/>
            <a:stretch>
              <a:fillRect t="-6467" b="-9201"/>
            </a:stretch>
          </a:blipFill>
        </p:spPr>
      </p:sp>
      <p:sp>
        <p:nvSpPr>
          <p:cNvPr id="3" name="Freeform 3"/>
          <p:cNvSpPr/>
          <p:nvPr/>
        </p:nvSpPr>
        <p:spPr>
          <a:xfrm>
            <a:off x="-2176656" y="6853428"/>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314967" y="7968996"/>
            <a:ext cx="7315200" cy="2578608"/>
          </a:xfrm>
          <a:custGeom>
            <a:avLst/>
            <a:gdLst/>
            <a:ahLst/>
            <a:cxnLst/>
            <a:rect l="l" t="t" r="r" b="b"/>
            <a:pathLst>
              <a:path w="7315200" h="2578608">
                <a:moveTo>
                  <a:pt x="0" y="0"/>
                </a:moveTo>
                <a:lnTo>
                  <a:pt x="7315200" y="0"/>
                </a:lnTo>
                <a:lnTo>
                  <a:pt x="7315200" y="2578608"/>
                </a:lnTo>
                <a:lnTo>
                  <a:pt x="0" y="257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138544" y="2818100"/>
            <a:ext cx="2440761" cy="2645811"/>
          </a:xfrm>
          <a:custGeom>
            <a:avLst/>
            <a:gdLst/>
            <a:ahLst/>
            <a:cxnLst/>
            <a:rect l="l" t="t" r="r" b="b"/>
            <a:pathLst>
              <a:path w="2440761" h="2645811">
                <a:moveTo>
                  <a:pt x="0" y="0"/>
                </a:moveTo>
                <a:lnTo>
                  <a:pt x="2440760" y="0"/>
                </a:lnTo>
                <a:lnTo>
                  <a:pt x="2440760" y="2645811"/>
                </a:lnTo>
                <a:lnTo>
                  <a:pt x="0" y="26458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708784" y="2025297"/>
            <a:ext cx="2606183" cy="3438614"/>
          </a:xfrm>
          <a:custGeom>
            <a:avLst/>
            <a:gdLst/>
            <a:ahLst/>
            <a:cxnLst/>
            <a:rect l="l" t="t" r="r" b="b"/>
            <a:pathLst>
              <a:path w="2606183" h="3438614">
                <a:moveTo>
                  <a:pt x="0" y="0"/>
                </a:moveTo>
                <a:lnTo>
                  <a:pt x="2606183" y="0"/>
                </a:lnTo>
                <a:lnTo>
                  <a:pt x="2606183" y="3438614"/>
                </a:lnTo>
                <a:lnTo>
                  <a:pt x="0" y="3438614"/>
                </a:lnTo>
                <a:lnTo>
                  <a:pt x="0" y="0"/>
                </a:lnTo>
                <a:close/>
              </a:path>
            </a:pathLst>
          </a:custGeom>
          <a:blipFill>
            <a:blip r:embed="rId9"/>
            <a:stretch>
              <a:fillRect/>
            </a:stretch>
          </a:blipFill>
        </p:spPr>
      </p:sp>
      <p:sp>
        <p:nvSpPr>
          <p:cNvPr id="7" name="TextBox 7"/>
          <p:cNvSpPr txBox="1"/>
          <p:nvPr/>
        </p:nvSpPr>
        <p:spPr>
          <a:xfrm>
            <a:off x="308837" y="101228"/>
            <a:ext cx="12370462" cy="1690555"/>
          </a:xfrm>
          <a:prstGeom prst="rect">
            <a:avLst/>
          </a:prstGeom>
        </p:spPr>
        <p:txBody>
          <a:bodyPr lIns="0" tIns="0" rIns="0" bIns="0" rtlCol="0" anchor="t">
            <a:spAutoFit/>
          </a:bodyPr>
          <a:lstStyle/>
          <a:p>
            <a:pPr algn="l">
              <a:lnSpc>
                <a:spcPts val="3419"/>
              </a:lnSpc>
              <a:spcBef>
                <a:spcPct val="0"/>
              </a:spcBef>
            </a:pPr>
            <a:r>
              <a:rPr lang="en-US" sz="2442">
                <a:solidFill>
                  <a:srgbClr val="000000"/>
                </a:solidFill>
                <a:latin typeface="Noto Serif Display"/>
                <a:ea typeface="Noto Serif Display"/>
                <a:cs typeface="Noto Serif Display"/>
                <a:sym typeface="Noto Serif Display"/>
              </a:rPr>
              <a:t>Khi ra đến vườn, gà con dùng chân bới đất tìm giun ăn. Trong khi đó, chân của vịt con có màng nên không bới đất được, loay hoay một hồi lại khiến đất bị nén xuống khiến gà con không tìm giun được. Thế là, gà con tức giận quát vịt con:</a:t>
            </a:r>
          </a:p>
          <a:p>
            <a:pPr algn="l">
              <a:lnSpc>
                <a:spcPts val="3419"/>
              </a:lnSpc>
              <a:spcBef>
                <a:spcPct val="0"/>
              </a:spcBef>
            </a:pPr>
            <a:r>
              <a:rPr lang="en-US" sz="2442">
                <a:solidFill>
                  <a:srgbClr val="000000"/>
                </a:solidFill>
                <a:latin typeface="Noto Serif Display"/>
                <a:ea typeface="Noto Serif Display"/>
                <a:cs typeface="Noto Serif Display"/>
                <a:sym typeface="Noto Serif Display"/>
              </a:rPr>
              <a:t>Bạn không biết bới đất gì cả! Bạn đi chỗ khác chơi đi, để tôi bới một mình tôi!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E4B1"/>
        </a:solidFill>
        <a:effectLst/>
      </p:bgPr>
    </p:bg>
    <p:spTree>
      <p:nvGrpSpPr>
        <p:cNvPr id="1" name=""/>
        <p:cNvGrpSpPr/>
        <p:nvPr/>
      </p:nvGrpSpPr>
      <p:grpSpPr>
        <a:xfrm>
          <a:off x="0" y="0"/>
          <a:ext cx="0" cy="0"/>
          <a:chOff x="0" y="0"/>
          <a:chExt cx="0" cy="0"/>
        </a:xfrm>
      </p:grpSpPr>
      <p:sp>
        <p:nvSpPr>
          <p:cNvPr id="2" name="Freeform 2"/>
          <p:cNvSpPr/>
          <p:nvPr/>
        </p:nvSpPr>
        <p:spPr>
          <a:xfrm rot="238983">
            <a:off x="-495793" y="7414878"/>
            <a:ext cx="21349564" cy="4485545"/>
          </a:xfrm>
          <a:custGeom>
            <a:avLst/>
            <a:gdLst/>
            <a:ahLst/>
            <a:cxnLst/>
            <a:rect l="l" t="t" r="r" b="b"/>
            <a:pathLst>
              <a:path w="21349564" h="4485545">
                <a:moveTo>
                  <a:pt x="0" y="0"/>
                </a:moveTo>
                <a:lnTo>
                  <a:pt x="21349563" y="0"/>
                </a:lnTo>
                <a:lnTo>
                  <a:pt x="21349563" y="4485545"/>
                </a:lnTo>
                <a:lnTo>
                  <a:pt x="0" y="4485545"/>
                </a:lnTo>
                <a:lnTo>
                  <a:pt x="0" y="0"/>
                </a:lnTo>
                <a:close/>
              </a:path>
            </a:pathLst>
          </a:custGeom>
          <a:blipFill>
            <a:blip r:embed="rId2"/>
            <a:stretch>
              <a:fillRect l="-14340"/>
            </a:stretch>
          </a:blipFill>
        </p:spPr>
      </p:sp>
      <p:sp>
        <p:nvSpPr>
          <p:cNvPr id="3" name="Freeform 3"/>
          <p:cNvSpPr/>
          <p:nvPr/>
        </p:nvSpPr>
        <p:spPr>
          <a:xfrm>
            <a:off x="14396282" y="467174"/>
            <a:ext cx="3215129" cy="1679905"/>
          </a:xfrm>
          <a:custGeom>
            <a:avLst/>
            <a:gdLst/>
            <a:ahLst/>
            <a:cxnLst/>
            <a:rect l="l" t="t" r="r" b="b"/>
            <a:pathLst>
              <a:path w="3215129" h="1679905">
                <a:moveTo>
                  <a:pt x="0" y="0"/>
                </a:moveTo>
                <a:lnTo>
                  <a:pt x="3215129" y="0"/>
                </a:lnTo>
                <a:lnTo>
                  <a:pt x="3215129" y="1679905"/>
                </a:lnTo>
                <a:lnTo>
                  <a:pt x="0" y="1679905"/>
                </a:lnTo>
                <a:lnTo>
                  <a:pt x="0" y="0"/>
                </a:lnTo>
                <a:close/>
              </a:path>
            </a:pathLst>
          </a:custGeom>
          <a:blipFill>
            <a:blip r:embed="rId3"/>
            <a:stretch>
              <a:fillRect/>
            </a:stretch>
          </a:blipFill>
        </p:spPr>
      </p:sp>
      <p:sp>
        <p:nvSpPr>
          <p:cNvPr id="4" name="Freeform 4"/>
          <p:cNvSpPr/>
          <p:nvPr/>
        </p:nvSpPr>
        <p:spPr>
          <a:xfrm>
            <a:off x="12411179" y="210994"/>
            <a:ext cx="1985103" cy="1037216"/>
          </a:xfrm>
          <a:custGeom>
            <a:avLst/>
            <a:gdLst/>
            <a:ahLst/>
            <a:cxnLst/>
            <a:rect l="l" t="t" r="r" b="b"/>
            <a:pathLst>
              <a:path w="1985103" h="1037216">
                <a:moveTo>
                  <a:pt x="0" y="0"/>
                </a:moveTo>
                <a:lnTo>
                  <a:pt x="1985103" y="0"/>
                </a:lnTo>
                <a:lnTo>
                  <a:pt x="1985103" y="1037216"/>
                </a:lnTo>
                <a:lnTo>
                  <a:pt x="0" y="1037216"/>
                </a:lnTo>
                <a:lnTo>
                  <a:pt x="0" y="0"/>
                </a:lnTo>
                <a:close/>
              </a:path>
            </a:pathLst>
          </a:custGeom>
          <a:blipFill>
            <a:blip r:embed="rId3"/>
            <a:stretch>
              <a:fillRect/>
            </a:stretch>
          </a:blipFill>
        </p:spPr>
      </p:sp>
      <p:sp>
        <p:nvSpPr>
          <p:cNvPr id="5" name="Freeform 5"/>
          <p:cNvSpPr/>
          <p:nvPr/>
        </p:nvSpPr>
        <p:spPr>
          <a:xfrm>
            <a:off x="10426075" y="1109862"/>
            <a:ext cx="1985103" cy="1037216"/>
          </a:xfrm>
          <a:custGeom>
            <a:avLst/>
            <a:gdLst/>
            <a:ahLst/>
            <a:cxnLst/>
            <a:rect l="l" t="t" r="r" b="b"/>
            <a:pathLst>
              <a:path w="1985103" h="1037216">
                <a:moveTo>
                  <a:pt x="0" y="0"/>
                </a:moveTo>
                <a:lnTo>
                  <a:pt x="1985104" y="0"/>
                </a:lnTo>
                <a:lnTo>
                  <a:pt x="1985104" y="1037217"/>
                </a:lnTo>
                <a:lnTo>
                  <a:pt x="0" y="1037217"/>
                </a:lnTo>
                <a:lnTo>
                  <a:pt x="0" y="0"/>
                </a:lnTo>
                <a:close/>
              </a:path>
            </a:pathLst>
          </a:custGeom>
          <a:blipFill>
            <a:blip r:embed="rId3"/>
            <a:stretch>
              <a:fillRect/>
            </a:stretch>
          </a:blipFill>
        </p:spPr>
      </p:sp>
      <p:sp>
        <p:nvSpPr>
          <p:cNvPr id="6" name="Freeform 6"/>
          <p:cNvSpPr/>
          <p:nvPr/>
        </p:nvSpPr>
        <p:spPr>
          <a:xfrm>
            <a:off x="15724725" y="1248210"/>
            <a:ext cx="3069150" cy="1776270"/>
          </a:xfrm>
          <a:custGeom>
            <a:avLst/>
            <a:gdLst/>
            <a:ahLst/>
            <a:cxnLst/>
            <a:rect l="l" t="t" r="r" b="b"/>
            <a:pathLst>
              <a:path w="3069150" h="1776270">
                <a:moveTo>
                  <a:pt x="0" y="0"/>
                </a:moveTo>
                <a:lnTo>
                  <a:pt x="3069150" y="0"/>
                </a:lnTo>
                <a:lnTo>
                  <a:pt x="3069150" y="1776271"/>
                </a:lnTo>
                <a:lnTo>
                  <a:pt x="0" y="1776271"/>
                </a:lnTo>
                <a:lnTo>
                  <a:pt x="0" y="0"/>
                </a:lnTo>
                <a:close/>
              </a:path>
            </a:pathLst>
          </a:custGeom>
          <a:blipFill>
            <a:blip r:embed="rId4"/>
            <a:stretch>
              <a:fillRect/>
            </a:stretch>
          </a:blipFill>
        </p:spPr>
      </p:sp>
      <p:sp>
        <p:nvSpPr>
          <p:cNvPr id="7" name="Freeform 7"/>
          <p:cNvSpPr/>
          <p:nvPr/>
        </p:nvSpPr>
        <p:spPr>
          <a:xfrm>
            <a:off x="16003847" y="210994"/>
            <a:ext cx="2104327" cy="1217879"/>
          </a:xfrm>
          <a:custGeom>
            <a:avLst/>
            <a:gdLst/>
            <a:ahLst/>
            <a:cxnLst/>
            <a:rect l="l" t="t" r="r" b="b"/>
            <a:pathLst>
              <a:path w="2104327" h="1217879">
                <a:moveTo>
                  <a:pt x="0" y="0"/>
                </a:moveTo>
                <a:lnTo>
                  <a:pt x="2104327" y="0"/>
                </a:lnTo>
                <a:lnTo>
                  <a:pt x="2104327" y="1217879"/>
                </a:lnTo>
                <a:lnTo>
                  <a:pt x="0" y="1217879"/>
                </a:lnTo>
                <a:lnTo>
                  <a:pt x="0" y="0"/>
                </a:lnTo>
                <a:close/>
              </a:path>
            </a:pathLst>
          </a:custGeom>
          <a:blipFill>
            <a:blip r:embed="rId4"/>
            <a:stretch>
              <a:fillRect/>
            </a:stretch>
          </a:blipFill>
        </p:spPr>
      </p:sp>
      <p:sp>
        <p:nvSpPr>
          <p:cNvPr id="8" name="Freeform 8"/>
          <p:cNvSpPr/>
          <p:nvPr/>
        </p:nvSpPr>
        <p:spPr>
          <a:xfrm>
            <a:off x="6215337" y="5143500"/>
            <a:ext cx="3243788" cy="4272828"/>
          </a:xfrm>
          <a:custGeom>
            <a:avLst/>
            <a:gdLst/>
            <a:ahLst/>
            <a:cxnLst/>
            <a:rect l="l" t="t" r="r" b="b"/>
            <a:pathLst>
              <a:path w="3243788" h="4272828">
                <a:moveTo>
                  <a:pt x="0" y="0"/>
                </a:moveTo>
                <a:lnTo>
                  <a:pt x="3243789" y="0"/>
                </a:lnTo>
                <a:lnTo>
                  <a:pt x="3243789" y="4272828"/>
                </a:lnTo>
                <a:lnTo>
                  <a:pt x="0" y="427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0453219" y="5483560"/>
            <a:ext cx="2950512" cy="3592708"/>
          </a:xfrm>
          <a:custGeom>
            <a:avLst/>
            <a:gdLst/>
            <a:ahLst/>
            <a:cxnLst/>
            <a:rect l="l" t="t" r="r" b="b"/>
            <a:pathLst>
              <a:path w="2950512" h="3592708">
                <a:moveTo>
                  <a:pt x="0" y="0"/>
                </a:moveTo>
                <a:lnTo>
                  <a:pt x="2950511" y="0"/>
                </a:lnTo>
                <a:lnTo>
                  <a:pt x="2950511" y="3592708"/>
                </a:lnTo>
                <a:lnTo>
                  <a:pt x="0" y="3592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480690" y="2050621"/>
            <a:ext cx="16778610" cy="828041"/>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Noto Serif Display Bold"/>
                <a:ea typeface="Noto Serif Display Bold"/>
                <a:cs typeface="Noto Serif Display Bold"/>
                <a:sym typeface="Noto Serif Display Bold"/>
              </a:rPr>
              <a:t>Điều gì đã xảy ra với Gà con, ai là người cứu Gà con</a:t>
            </a:r>
          </a:p>
        </p:txBody>
      </p:sp>
      <p:sp>
        <p:nvSpPr>
          <p:cNvPr id="11" name="TextBox 11"/>
          <p:cNvSpPr txBox="1"/>
          <p:nvPr/>
        </p:nvSpPr>
        <p:spPr>
          <a:xfrm>
            <a:off x="277400" y="413266"/>
            <a:ext cx="16778610" cy="1259843"/>
          </a:xfrm>
          <a:prstGeom prst="rect">
            <a:avLst/>
          </a:prstGeom>
        </p:spPr>
        <p:txBody>
          <a:bodyPr lIns="0" tIns="0" rIns="0" bIns="0" rtlCol="0" anchor="t">
            <a:spAutoFit/>
          </a:bodyPr>
          <a:lstStyle/>
          <a:p>
            <a:pPr algn="ctr">
              <a:lnSpc>
                <a:spcPts val="10359"/>
              </a:lnSpc>
              <a:spcBef>
                <a:spcPct val="0"/>
              </a:spcBef>
            </a:pPr>
            <a:r>
              <a:rPr lang="en-US" sz="7399">
                <a:solidFill>
                  <a:srgbClr val="000000"/>
                </a:solidFill>
                <a:latin typeface="Noto Serif Bold"/>
                <a:ea typeface="Noto Serif Bold"/>
                <a:cs typeface="Noto Serif Bold"/>
                <a:sym typeface="Noto Serif Bold"/>
              </a:rPr>
              <a:t>Đàm thoại - Trích dẫn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3403011" cy="11633840"/>
          </a:xfrm>
          <a:custGeom>
            <a:avLst/>
            <a:gdLst/>
            <a:ahLst/>
            <a:cxnLst/>
            <a:rect l="l" t="t" r="r" b="b"/>
            <a:pathLst>
              <a:path w="23403011" h="11633840">
                <a:moveTo>
                  <a:pt x="0" y="0"/>
                </a:moveTo>
                <a:lnTo>
                  <a:pt x="23403011" y="0"/>
                </a:lnTo>
                <a:lnTo>
                  <a:pt x="23403011" y="11633840"/>
                </a:lnTo>
                <a:lnTo>
                  <a:pt x="0" y="11633840"/>
                </a:lnTo>
                <a:lnTo>
                  <a:pt x="0" y="0"/>
                </a:lnTo>
                <a:close/>
              </a:path>
            </a:pathLst>
          </a:custGeom>
          <a:blipFill>
            <a:blip r:embed="rId2"/>
            <a:stretch>
              <a:fillRect t="-6467" b="-9201"/>
            </a:stretch>
          </a:blipFill>
        </p:spPr>
      </p:sp>
      <p:sp>
        <p:nvSpPr>
          <p:cNvPr id="3" name="Freeform 3"/>
          <p:cNvSpPr/>
          <p:nvPr/>
        </p:nvSpPr>
        <p:spPr>
          <a:xfrm>
            <a:off x="-2176656" y="6853428"/>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384631" y="8131546"/>
            <a:ext cx="7315200" cy="2578608"/>
          </a:xfrm>
          <a:custGeom>
            <a:avLst/>
            <a:gdLst/>
            <a:ahLst/>
            <a:cxnLst/>
            <a:rect l="l" t="t" r="r" b="b"/>
            <a:pathLst>
              <a:path w="7315200" h="2578608">
                <a:moveTo>
                  <a:pt x="0" y="0"/>
                </a:moveTo>
                <a:lnTo>
                  <a:pt x="7315200" y="0"/>
                </a:lnTo>
                <a:lnTo>
                  <a:pt x="7315200" y="2578608"/>
                </a:lnTo>
                <a:lnTo>
                  <a:pt x="0" y="257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445463" y="6258028"/>
            <a:ext cx="3130040" cy="2814427"/>
          </a:xfrm>
          <a:custGeom>
            <a:avLst/>
            <a:gdLst/>
            <a:ahLst/>
            <a:cxnLst/>
            <a:rect l="l" t="t" r="r" b="b"/>
            <a:pathLst>
              <a:path w="3130040" h="2814427">
                <a:moveTo>
                  <a:pt x="0" y="0"/>
                </a:moveTo>
                <a:lnTo>
                  <a:pt x="3130040" y="0"/>
                </a:lnTo>
                <a:lnTo>
                  <a:pt x="3130040" y="2814427"/>
                </a:lnTo>
                <a:lnTo>
                  <a:pt x="0" y="2814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058995">
            <a:off x="6984526" y="5743841"/>
            <a:ext cx="1918896" cy="1884840"/>
          </a:xfrm>
          <a:custGeom>
            <a:avLst/>
            <a:gdLst/>
            <a:ahLst/>
            <a:cxnLst/>
            <a:rect l="l" t="t" r="r" b="b"/>
            <a:pathLst>
              <a:path w="1918896" h="1884840">
                <a:moveTo>
                  <a:pt x="0" y="0"/>
                </a:moveTo>
                <a:lnTo>
                  <a:pt x="1918896" y="0"/>
                </a:lnTo>
                <a:lnTo>
                  <a:pt x="1918896" y="1884840"/>
                </a:lnTo>
                <a:lnTo>
                  <a:pt x="0" y="1884840"/>
                </a:lnTo>
                <a:lnTo>
                  <a:pt x="0" y="0"/>
                </a:lnTo>
                <a:close/>
              </a:path>
            </a:pathLst>
          </a:custGeom>
          <a:blipFill>
            <a:blip r:embed="rId9">
              <a:extLst>
                <a:ext uri="{96DAC541-7B7A-43D3-8B79-37D633B846F1}">
                  <asvg:svgBlip xmlns:asvg="http://schemas.microsoft.com/office/drawing/2016/SVG/main" r:embed="rId10"/>
                </a:ext>
              </a:extLst>
            </a:blip>
            <a:stretch>
              <a:fillRect b="-8932"/>
            </a:stretch>
          </a:blipFill>
        </p:spPr>
      </p:sp>
      <p:sp>
        <p:nvSpPr>
          <p:cNvPr id="7" name="Freeform 7"/>
          <p:cNvSpPr/>
          <p:nvPr/>
        </p:nvSpPr>
        <p:spPr>
          <a:xfrm>
            <a:off x="10787711" y="2684335"/>
            <a:ext cx="3083927" cy="2158749"/>
          </a:xfrm>
          <a:custGeom>
            <a:avLst/>
            <a:gdLst/>
            <a:ahLst/>
            <a:cxnLst/>
            <a:rect l="l" t="t" r="r" b="b"/>
            <a:pathLst>
              <a:path w="3083927" h="2158749">
                <a:moveTo>
                  <a:pt x="0" y="0"/>
                </a:moveTo>
                <a:lnTo>
                  <a:pt x="3083928" y="0"/>
                </a:lnTo>
                <a:lnTo>
                  <a:pt x="3083928" y="2158750"/>
                </a:lnTo>
                <a:lnTo>
                  <a:pt x="0" y="21587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08837" y="101228"/>
            <a:ext cx="13356148" cy="2603543"/>
          </a:xfrm>
          <a:prstGeom prst="rect">
            <a:avLst/>
          </a:prstGeom>
        </p:spPr>
        <p:txBody>
          <a:bodyPr lIns="0" tIns="0" rIns="0" bIns="0" rtlCol="0" anchor="t">
            <a:spAutoFit/>
          </a:bodyPr>
          <a:lstStyle/>
          <a:p>
            <a:pPr algn="l">
              <a:lnSpc>
                <a:spcPts val="3497"/>
              </a:lnSpc>
            </a:pPr>
            <a:r>
              <a:rPr lang="en-US" sz="2498">
                <a:solidFill>
                  <a:srgbClr val="000000"/>
                </a:solidFill>
                <a:latin typeface="Noto Serif Display"/>
                <a:ea typeface="Noto Serif Display"/>
                <a:cs typeface="Noto Serif Display"/>
                <a:sym typeface="Noto Serif Display"/>
              </a:rPr>
              <a:t>Vịt con đang lặn ngụp tìm tép, nghe tiếng gà con vội lướt nhanh ra sát mép bờ, kịp thời cõng được gà con bơi ra giữa ao. Cáo chạy đến bờ ao thấy gà và vịt đã ở ao sâu, chờ mãi không được nên đành bỏ đi. Nhờ có đôi chân có màng của vịt con mà gà con thoát nạn. Lúc này, gà con mới hối hận và xin lỗi vịt con. Vịt con không giận gà con mà con mò tép cho gà con ăn cùng.</a:t>
            </a:r>
          </a:p>
          <a:p>
            <a:pPr algn="l">
              <a:lnSpc>
                <a:spcPts val="3497"/>
              </a:lnSpc>
              <a:spcBef>
                <a:spcPct val="0"/>
              </a:spcBef>
            </a:pPr>
            <a:endParaRPr lang="en-US" sz="2498">
              <a:solidFill>
                <a:srgbClr val="000000"/>
              </a:solidFill>
              <a:latin typeface="Noto Serif Display"/>
              <a:ea typeface="Noto Serif Display"/>
              <a:cs typeface="Noto Serif Display"/>
              <a:sym typeface="Noto Serif Display"/>
            </a:endParaRPr>
          </a:p>
        </p:txBody>
      </p:sp>
    </p:spTree>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888"/>
            </a:stretch>
          </a:blipFill>
        </p:spPr>
      </p:sp>
      <p:grpSp>
        <p:nvGrpSpPr>
          <p:cNvPr id="3" name="Group 3"/>
          <p:cNvGrpSpPr/>
          <p:nvPr/>
        </p:nvGrpSpPr>
        <p:grpSpPr>
          <a:xfrm>
            <a:off x="1028700" y="423854"/>
            <a:ext cx="15730531" cy="6992711"/>
            <a:chOff x="0" y="0"/>
            <a:chExt cx="4143020" cy="1841702"/>
          </a:xfrm>
        </p:grpSpPr>
        <p:sp>
          <p:nvSpPr>
            <p:cNvPr id="4" name="Freeform 4"/>
            <p:cNvSpPr/>
            <p:nvPr/>
          </p:nvSpPr>
          <p:spPr>
            <a:xfrm>
              <a:off x="0" y="0"/>
              <a:ext cx="4143020" cy="1841702"/>
            </a:xfrm>
            <a:custGeom>
              <a:avLst/>
              <a:gdLst/>
              <a:ahLst/>
              <a:cxnLst/>
              <a:rect l="l" t="t" r="r" b="b"/>
              <a:pathLst>
                <a:path w="4143020" h="1841702">
                  <a:moveTo>
                    <a:pt x="25100" y="0"/>
                  </a:moveTo>
                  <a:lnTo>
                    <a:pt x="4117920" y="0"/>
                  </a:lnTo>
                  <a:cubicBezTo>
                    <a:pt x="4124577" y="0"/>
                    <a:pt x="4130961" y="2644"/>
                    <a:pt x="4135669" y="7352"/>
                  </a:cubicBezTo>
                  <a:cubicBezTo>
                    <a:pt x="4140376" y="12059"/>
                    <a:pt x="4143020" y="18443"/>
                    <a:pt x="4143020" y="25100"/>
                  </a:cubicBezTo>
                  <a:lnTo>
                    <a:pt x="4143020" y="1816602"/>
                  </a:lnTo>
                  <a:cubicBezTo>
                    <a:pt x="4143020" y="1830464"/>
                    <a:pt x="4131783" y="1841702"/>
                    <a:pt x="4117920" y="1841702"/>
                  </a:cubicBezTo>
                  <a:lnTo>
                    <a:pt x="25100" y="1841702"/>
                  </a:lnTo>
                  <a:cubicBezTo>
                    <a:pt x="11238" y="1841702"/>
                    <a:pt x="0" y="1830464"/>
                    <a:pt x="0" y="1816602"/>
                  </a:cubicBezTo>
                  <a:lnTo>
                    <a:pt x="0" y="25100"/>
                  </a:lnTo>
                  <a:cubicBezTo>
                    <a:pt x="0" y="11238"/>
                    <a:pt x="11238" y="0"/>
                    <a:pt x="25100" y="0"/>
                  </a:cubicBezTo>
                  <a:close/>
                </a:path>
              </a:pathLst>
            </a:custGeom>
            <a:solidFill>
              <a:srgbClr val="FFFFFF">
                <a:alpha val="83922"/>
              </a:srgbClr>
            </a:solidFill>
          </p:spPr>
        </p:sp>
        <p:sp>
          <p:nvSpPr>
            <p:cNvPr id="5" name="TextBox 5"/>
            <p:cNvSpPr txBox="1"/>
            <p:nvPr/>
          </p:nvSpPr>
          <p:spPr>
            <a:xfrm>
              <a:off x="0" y="-38100"/>
              <a:ext cx="4143020" cy="187980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5016" y="790575"/>
            <a:ext cx="15117898" cy="4429451"/>
          </a:xfrm>
          <a:prstGeom prst="rect">
            <a:avLst/>
          </a:prstGeom>
        </p:spPr>
        <p:txBody>
          <a:bodyPr lIns="0" tIns="0" rIns="0" bIns="0" rtlCol="0" anchor="t">
            <a:spAutoFit/>
          </a:bodyPr>
          <a:lstStyle/>
          <a:p>
            <a:pPr algn="ctr">
              <a:lnSpc>
                <a:spcPts val="17832"/>
              </a:lnSpc>
            </a:pPr>
            <a:r>
              <a:rPr lang="en-US" sz="12737">
                <a:solidFill>
                  <a:srgbClr val="000000"/>
                </a:solidFill>
                <a:latin typeface="Noto Serif Display Bold"/>
                <a:ea typeface="Noto Serif Display Bold"/>
                <a:cs typeface="Noto Serif Display Bold"/>
                <a:sym typeface="Noto Serif Display Bold"/>
              </a:rPr>
              <a:t>Chúc các con</a:t>
            </a:r>
          </a:p>
          <a:p>
            <a:pPr algn="ctr">
              <a:lnSpc>
                <a:spcPts val="17832"/>
              </a:lnSpc>
            </a:pPr>
            <a:r>
              <a:rPr lang="en-US" sz="12737">
                <a:solidFill>
                  <a:srgbClr val="000000"/>
                </a:solidFill>
                <a:latin typeface="Noto Serif Display Bold"/>
                <a:ea typeface="Noto Serif Display Bold"/>
                <a:cs typeface="Noto Serif Display Bold"/>
                <a:sym typeface="Noto Serif Display Bold"/>
              </a:rPr>
              <a:t>một bài học bổ ích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7A4"/>
        </a:solidFill>
        <a:effectLst/>
      </p:bgPr>
    </p:bg>
    <p:spTree>
      <p:nvGrpSpPr>
        <p:cNvPr id="1" name=""/>
        <p:cNvGrpSpPr/>
        <p:nvPr/>
      </p:nvGrpSpPr>
      <p:grpSpPr>
        <a:xfrm>
          <a:off x="0" y="0"/>
          <a:ext cx="0" cy="0"/>
          <a:chOff x="0" y="0"/>
          <a:chExt cx="0" cy="0"/>
        </a:xfrm>
      </p:grpSpPr>
      <p:sp>
        <p:nvSpPr>
          <p:cNvPr id="2" name="Freeform 2"/>
          <p:cNvSpPr/>
          <p:nvPr/>
        </p:nvSpPr>
        <p:spPr>
          <a:xfrm>
            <a:off x="2833009" y="0"/>
            <a:ext cx="13142690" cy="10514152"/>
          </a:xfrm>
          <a:custGeom>
            <a:avLst/>
            <a:gdLst/>
            <a:ahLst/>
            <a:cxnLst/>
            <a:rect l="l" t="t" r="r" b="b"/>
            <a:pathLst>
              <a:path w="13142690" h="10514152">
                <a:moveTo>
                  <a:pt x="0" y="0"/>
                </a:moveTo>
                <a:lnTo>
                  <a:pt x="13142690" y="0"/>
                </a:lnTo>
                <a:lnTo>
                  <a:pt x="13142690" y="10514152"/>
                </a:lnTo>
                <a:lnTo>
                  <a:pt x="0" y="10514152"/>
                </a:lnTo>
                <a:lnTo>
                  <a:pt x="0" y="0"/>
                </a:lnTo>
                <a:close/>
              </a:path>
            </a:pathLst>
          </a:custGeom>
          <a:blipFill>
            <a:blip r:embed="rId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7A4"/>
        </a:solidFill>
        <a:effectLst/>
      </p:bgPr>
    </p:bg>
    <p:spTree>
      <p:nvGrpSpPr>
        <p:cNvPr id="1" name=""/>
        <p:cNvGrpSpPr/>
        <p:nvPr/>
      </p:nvGrpSpPr>
      <p:grpSpPr>
        <a:xfrm>
          <a:off x="0" y="0"/>
          <a:ext cx="0" cy="0"/>
          <a:chOff x="0" y="0"/>
          <a:chExt cx="0" cy="0"/>
        </a:xfrm>
      </p:grpSpPr>
      <p:sp>
        <p:nvSpPr>
          <p:cNvPr id="2" name="Freeform 2"/>
          <p:cNvSpPr/>
          <p:nvPr/>
        </p:nvSpPr>
        <p:spPr>
          <a:xfrm>
            <a:off x="0" y="1242549"/>
            <a:ext cx="18288000" cy="9857717"/>
          </a:xfrm>
          <a:custGeom>
            <a:avLst/>
            <a:gdLst/>
            <a:ahLst/>
            <a:cxnLst/>
            <a:rect l="l" t="t" r="r" b="b"/>
            <a:pathLst>
              <a:path w="18288000" h="9857717">
                <a:moveTo>
                  <a:pt x="0" y="0"/>
                </a:moveTo>
                <a:lnTo>
                  <a:pt x="18288000" y="0"/>
                </a:lnTo>
                <a:lnTo>
                  <a:pt x="18288000" y="9857718"/>
                </a:lnTo>
                <a:lnTo>
                  <a:pt x="0" y="9857718"/>
                </a:lnTo>
                <a:lnTo>
                  <a:pt x="0" y="0"/>
                </a:lnTo>
                <a:close/>
              </a:path>
            </a:pathLst>
          </a:custGeom>
          <a:blipFill>
            <a:blip r:embed="rId2"/>
            <a:stretch>
              <a:fillRect t="-14605" r="-9822"/>
            </a:stretch>
          </a:blipFill>
        </p:spPr>
      </p:sp>
      <p:sp>
        <p:nvSpPr>
          <p:cNvPr id="3" name="TextBox 3"/>
          <p:cNvSpPr txBox="1"/>
          <p:nvPr/>
        </p:nvSpPr>
        <p:spPr>
          <a:xfrm>
            <a:off x="766306" y="62084"/>
            <a:ext cx="16778610"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Noto Serif Display Bold"/>
                <a:ea typeface="Noto Serif Display Bold"/>
                <a:cs typeface="Noto Serif Display Bold"/>
                <a:sym typeface="Noto Serif Display Bold"/>
              </a:rPr>
              <a:t>Vịt mẹ bận đi chợ xa nên gửi vịt con cho gà mẹ chăm sóc. Gà mẹ gọi gà con ra chơi cùng vịt con.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7A4"/>
        </a:solidFill>
        <a:effectLst/>
      </p:bgPr>
    </p:bg>
    <p:spTree>
      <p:nvGrpSpPr>
        <p:cNvPr id="1" name=""/>
        <p:cNvGrpSpPr/>
        <p:nvPr/>
      </p:nvGrpSpPr>
      <p:grpSpPr>
        <a:xfrm>
          <a:off x="0" y="0"/>
          <a:ext cx="0" cy="0"/>
          <a:chOff x="0" y="0"/>
          <a:chExt cx="0" cy="0"/>
        </a:xfrm>
      </p:grpSpPr>
      <p:sp>
        <p:nvSpPr>
          <p:cNvPr id="2" name="Freeform 2"/>
          <p:cNvSpPr/>
          <p:nvPr/>
        </p:nvSpPr>
        <p:spPr>
          <a:xfrm>
            <a:off x="0" y="1713865"/>
            <a:ext cx="18288000" cy="9362662"/>
          </a:xfrm>
          <a:custGeom>
            <a:avLst/>
            <a:gdLst/>
            <a:ahLst/>
            <a:cxnLst/>
            <a:rect l="l" t="t" r="r" b="b"/>
            <a:pathLst>
              <a:path w="18288000" h="9362662">
                <a:moveTo>
                  <a:pt x="0" y="0"/>
                </a:moveTo>
                <a:lnTo>
                  <a:pt x="18288000" y="0"/>
                </a:lnTo>
                <a:lnTo>
                  <a:pt x="18288000" y="9362662"/>
                </a:lnTo>
                <a:lnTo>
                  <a:pt x="0" y="9362662"/>
                </a:lnTo>
                <a:lnTo>
                  <a:pt x="0" y="0"/>
                </a:lnTo>
                <a:close/>
              </a:path>
            </a:pathLst>
          </a:custGeom>
          <a:blipFill>
            <a:blip r:embed="rId2"/>
            <a:stretch>
              <a:fillRect l="-6610" t="-24399" r="-6610"/>
            </a:stretch>
          </a:blipFill>
        </p:spPr>
      </p:sp>
      <p:sp>
        <p:nvSpPr>
          <p:cNvPr id="3" name="TextBox 3"/>
          <p:cNvSpPr txBox="1"/>
          <p:nvPr/>
        </p:nvSpPr>
        <p:spPr>
          <a:xfrm>
            <a:off x="510870" y="-66675"/>
            <a:ext cx="17777130" cy="1780540"/>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Noto Serif Display Bold"/>
                <a:ea typeface="Noto Serif Display Bold"/>
                <a:cs typeface="Noto Serif Display Bold"/>
                <a:sym typeface="Noto Serif Display Bold"/>
              </a:rPr>
              <a:t>Sau khi xin phép mẹ, gà con dẫn vịt con ra sau vườn tìm giun ăn. Gà con nhanh chân chạy đi trước, vịt con lạch bạch chạy theo sau. Thấy vịt con chậm chạp, gà con tỏ vẻ không thích.</a:t>
            </a:r>
          </a:p>
        </p:txBody>
      </p:sp>
    </p:spTree>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3403011" cy="11633840"/>
          </a:xfrm>
          <a:custGeom>
            <a:avLst/>
            <a:gdLst/>
            <a:ahLst/>
            <a:cxnLst/>
            <a:rect l="l" t="t" r="r" b="b"/>
            <a:pathLst>
              <a:path w="23403011" h="11633840">
                <a:moveTo>
                  <a:pt x="0" y="0"/>
                </a:moveTo>
                <a:lnTo>
                  <a:pt x="23403011" y="0"/>
                </a:lnTo>
                <a:lnTo>
                  <a:pt x="23403011" y="11633840"/>
                </a:lnTo>
                <a:lnTo>
                  <a:pt x="0" y="11633840"/>
                </a:lnTo>
                <a:lnTo>
                  <a:pt x="0" y="0"/>
                </a:lnTo>
                <a:close/>
              </a:path>
            </a:pathLst>
          </a:custGeom>
          <a:blipFill>
            <a:blip r:embed="rId2"/>
            <a:stretch>
              <a:fillRect t="-6467" b="-9201"/>
            </a:stretch>
          </a:blipFill>
        </p:spPr>
      </p:sp>
      <p:sp>
        <p:nvSpPr>
          <p:cNvPr id="3" name="Freeform 3"/>
          <p:cNvSpPr/>
          <p:nvPr/>
        </p:nvSpPr>
        <p:spPr>
          <a:xfrm>
            <a:off x="-2176656" y="6853428"/>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314967" y="7968996"/>
            <a:ext cx="7315200" cy="2578608"/>
          </a:xfrm>
          <a:custGeom>
            <a:avLst/>
            <a:gdLst/>
            <a:ahLst/>
            <a:cxnLst/>
            <a:rect l="l" t="t" r="r" b="b"/>
            <a:pathLst>
              <a:path w="7315200" h="2578608">
                <a:moveTo>
                  <a:pt x="0" y="0"/>
                </a:moveTo>
                <a:lnTo>
                  <a:pt x="7315200" y="0"/>
                </a:lnTo>
                <a:lnTo>
                  <a:pt x="7315200" y="2578608"/>
                </a:lnTo>
                <a:lnTo>
                  <a:pt x="0" y="257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138544" y="2818100"/>
            <a:ext cx="2440761" cy="2645811"/>
          </a:xfrm>
          <a:custGeom>
            <a:avLst/>
            <a:gdLst/>
            <a:ahLst/>
            <a:cxnLst/>
            <a:rect l="l" t="t" r="r" b="b"/>
            <a:pathLst>
              <a:path w="2440761" h="2645811">
                <a:moveTo>
                  <a:pt x="0" y="0"/>
                </a:moveTo>
                <a:lnTo>
                  <a:pt x="2440760" y="0"/>
                </a:lnTo>
                <a:lnTo>
                  <a:pt x="2440760" y="2645811"/>
                </a:lnTo>
                <a:lnTo>
                  <a:pt x="0" y="26458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708784" y="2025297"/>
            <a:ext cx="2606183" cy="3438614"/>
          </a:xfrm>
          <a:custGeom>
            <a:avLst/>
            <a:gdLst/>
            <a:ahLst/>
            <a:cxnLst/>
            <a:rect l="l" t="t" r="r" b="b"/>
            <a:pathLst>
              <a:path w="2606183" h="3438614">
                <a:moveTo>
                  <a:pt x="0" y="0"/>
                </a:moveTo>
                <a:lnTo>
                  <a:pt x="2606183" y="0"/>
                </a:lnTo>
                <a:lnTo>
                  <a:pt x="2606183" y="3438614"/>
                </a:lnTo>
                <a:lnTo>
                  <a:pt x="0" y="3438614"/>
                </a:lnTo>
                <a:lnTo>
                  <a:pt x="0" y="0"/>
                </a:lnTo>
                <a:close/>
              </a:path>
            </a:pathLst>
          </a:custGeom>
          <a:blipFill>
            <a:blip r:embed="rId9"/>
            <a:stretch>
              <a:fillRect/>
            </a:stretch>
          </a:blipFill>
        </p:spPr>
      </p:sp>
      <p:sp>
        <p:nvSpPr>
          <p:cNvPr id="7" name="TextBox 7"/>
          <p:cNvSpPr txBox="1"/>
          <p:nvPr/>
        </p:nvSpPr>
        <p:spPr>
          <a:xfrm>
            <a:off x="308837" y="101228"/>
            <a:ext cx="12370462" cy="1690555"/>
          </a:xfrm>
          <a:prstGeom prst="rect">
            <a:avLst/>
          </a:prstGeom>
        </p:spPr>
        <p:txBody>
          <a:bodyPr lIns="0" tIns="0" rIns="0" bIns="0" rtlCol="0" anchor="t">
            <a:spAutoFit/>
          </a:bodyPr>
          <a:lstStyle/>
          <a:p>
            <a:pPr algn="l">
              <a:lnSpc>
                <a:spcPts val="3419"/>
              </a:lnSpc>
              <a:spcBef>
                <a:spcPct val="0"/>
              </a:spcBef>
            </a:pPr>
            <a:r>
              <a:rPr lang="en-US" sz="2442">
                <a:solidFill>
                  <a:srgbClr val="000000"/>
                </a:solidFill>
                <a:latin typeface="Noto Serif Display"/>
                <a:ea typeface="Noto Serif Display"/>
                <a:cs typeface="Noto Serif Display"/>
                <a:sym typeface="Noto Serif Display"/>
              </a:rPr>
              <a:t>Khi ra đến vườn, gà con dùng chân bới đất tìm giun ăn. Trong khi đó, chân của vịt con có màng nên không bới đất được, loay hoay một hồi lại khiến đất bị nén xuống khiến gà con không tìm giun được. Thế là, gà con tức giận quát vịt con:</a:t>
            </a:r>
          </a:p>
          <a:p>
            <a:pPr algn="l">
              <a:lnSpc>
                <a:spcPts val="3419"/>
              </a:lnSpc>
              <a:spcBef>
                <a:spcPct val="0"/>
              </a:spcBef>
            </a:pPr>
            <a:r>
              <a:rPr lang="en-US" sz="2442">
                <a:solidFill>
                  <a:srgbClr val="000000"/>
                </a:solidFill>
                <a:latin typeface="Noto Serif Display"/>
                <a:ea typeface="Noto Serif Display"/>
                <a:cs typeface="Noto Serif Display"/>
                <a:sym typeface="Noto Serif Display"/>
              </a:rPr>
              <a:t>Bạn không biết bới đất gì cả! Bạn đi chỗ khác chơi đi, để tôi bới một mình tôi!</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3403011" cy="11633840"/>
          </a:xfrm>
          <a:custGeom>
            <a:avLst/>
            <a:gdLst/>
            <a:ahLst/>
            <a:cxnLst/>
            <a:rect l="l" t="t" r="r" b="b"/>
            <a:pathLst>
              <a:path w="23403011" h="11633840">
                <a:moveTo>
                  <a:pt x="0" y="0"/>
                </a:moveTo>
                <a:lnTo>
                  <a:pt x="23403011" y="0"/>
                </a:lnTo>
                <a:lnTo>
                  <a:pt x="23403011" y="11633840"/>
                </a:lnTo>
                <a:lnTo>
                  <a:pt x="0" y="11633840"/>
                </a:lnTo>
                <a:lnTo>
                  <a:pt x="0" y="0"/>
                </a:lnTo>
                <a:close/>
              </a:path>
            </a:pathLst>
          </a:custGeom>
          <a:blipFill>
            <a:blip r:embed="rId2"/>
            <a:stretch>
              <a:fillRect t="-6467" b="-9201"/>
            </a:stretch>
          </a:blipFill>
        </p:spPr>
      </p:sp>
      <p:sp>
        <p:nvSpPr>
          <p:cNvPr id="3" name="Freeform 3"/>
          <p:cNvSpPr/>
          <p:nvPr/>
        </p:nvSpPr>
        <p:spPr>
          <a:xfrm>
            <a:off x="-2176656" y="6853428"/>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384631" y="8131546"/>
            <a:ext cx="7315200" cy="2578608"/>
          </a:xfrm>
          <a:custGeom>
            <a:avLst/>
            <a:gdLst/>
            <a:ahLst/>
            <a:cxnLst/>
            <a:rect l="l" t="t" r="r" b="b"/>
            <a:pathLst>
              <a:path w="7315200" h="2578608">
                <a:moveTo>
                  <a:pt x="0" y="0"/>
                </a:moveTo>
                <a:lnTo>
                  <a:pt x="7315200" y="0"/>
                </a:lnTo>
                <a:lnTo>
                  <a:pt x="7315200" y="2578608"/>
                </a:lnTo>
                <a:lnTo>
                  <a:pt x="0" y="257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138544" y="6230217"/>
            <a:ext cx="2396965" cy="2155271"/>
          </a:xfrm>
          <a:custGeom>
            <a:avLst/>
            <a:gdLst/>
            <a:ahLst/>
            <a:cxnLst/>
            <a:rect l="l" t="t" r="r" b="b"/>
            <a:pathLst>
              <a:path w="2396965" h="2155271">
                <a:moveTo>
                  <a:pt x="0" y="0"/>
                </a:moveTo>
                <a:lnTo>
                  <a:pt x="2396964" y="0"/>
                </a:lnTo>
                <a:lnTo>
                  <a:pt x="2396964" y="2155271"/>
                </a:lnTo>
                <a:lnTo>
                  <a:pt x="0" y="21552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6071431" y="3763710"/>
            <a:ext cx="1918896" cy="2053210"/>
          </a:xfrm>
          <a:custGeom>
            <a:avLst/>
            <a:gdLst/>
            <a:ahLst/>
            <a:cxnLst/>
            <a:rect l="l" t="t" r="r" b="b"/>
            <a:pathLst>
              <a:path w="1918896" h="2053210">
                <a:moveTo>
                  <a:pt x="1918896" y="0"/>
                </a:moveTo>
                <a:lnTo>
                  <a:pt x="0" y="0"/>
                </a:lnTo>
                <a:lnTo>
                  <a:pt x="0" y="2053210"/>
                </a:lnTo>
                <a:lnTo>
                  <a:pt x="1918896" y="2053210"/>
                </a:lnTo>
                <a:lnTo>
                  <a:pt x="191889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0787711" y="2684335"/>
            <a:ext cx="3083927" cy="2158749"/>
          </a:xfrm>
          <a:custGeom>
            <a:avLst/>
            <a:gdLst/>
            <a:ahLst/>
            <a:cxnLst/>
            <a:rect l="l" t="t" r="r" b="b"/>
            <a:pathLst>
              <a:path w="3083927" h="2158749">
                <a:moveTo>
                  <a:pt x="0" y="0"/>
                </a:moveTo>
                <a:lnTo>
                  <a:pt x="3083928" y="0"/>
                </a:lnTo>
                <a:lnTo>
                  <a:pt x="3083928" y="2158750"/>
                </a:lnTo>
                <a:lnTo>
                  <a:pt x="0" y="21587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08837" y="101228"/>
            <a:ext cx="13170377" cy="1289093"/>
          </a:xfrm>
          <a:prstGeom prst="rect">
            <a:avLst/>
          </a:prstGeom>
        </p:spPr>
        <p:txBody>
          <a:bodyPr lIns="0" tIns="0" rIns="0" bIns="0" rtlCol="0" anchor="t">
            <a:spAutoFit/>
          </a:bodyPr>
          <a:lstStyle/>
          <a:p>
            <a:pPr algn="l">
              <a:lnSpc>
                <a:spcPts val="3497"/>
              </a:lnSpc>
              <a:spcBef>
                <a:spcPct val="0"/>
              </a:spcBef>
            </a:pPr>
            <a:r>
              <a:rPr lang="en-US" sz="2498">
                <a:solidFill>
                  <a:srgbClr val="000000"/>
                </a:solidFill>
                <a:latin typeface="Noto Serif Display"/>
                <a:ea typeface="Noto Serif Display"/>
                <a:cs typeface="Noto Serif Display"/>
                <a:sym typeface="Noto Serif Display"/>
              </a:rPr>
              <a:t>Vị con nghe vậy cũng buồn, bèn bỏ ra bờ ao tìm tép ăn. Ngay khi vịt con vừa đi, một con cáo nấp trong bụi rậm thấy gà con đang tìm giun một mình bèn nhảy ra vồ gà con. Gà con sợ quá vội vàng chạy ra bờ ao, vừa chạy vừa kêu “Chíp! Chíp!”.</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3403011" cy="11633840"/>
          </a:xfrm>
          <a:custGeom>
            <a:avLst/>
            <a:gdLst/>
            <a:ahLst/>
            <a:cxnLst/>
            <a:rect l="l" t="t" r="r" b="b"/>
            <a:pathLst>
              <a:path w="23403011" h="11633840">
                <a:moveTo>
                  <a:pt x="0" y="0"/>
                </a:moveTo>
                <a:lnTo>
                  <a:pt x="23403011" y="0"/>
                </a:lnTo>
                <a:lnTo>
                  <a:pt x="23403011" y="11633840"/>
                </a:lnTo>
                <a:lnTo>
                  <a:pt x="0" y="11633840"/>
                </a:lnTo>
                <a:lnTo>
                  <a:pt x="0" y="0"/>
                </a:lnTo>
                <a:close/>
              </a:path>
            </a:pathLst>
          </a:custGeom>
          <a:blipFill>
            <a:blip r:embed="rId2"/>
            <a:stretch>
              <a:fillRect t="-6467" b="-9201"/>
            </a:stretch>
          </a:blipFill>
        </p:spPr>
      </p:sp>
      <p:sp>
        <p:nvSpPr>
          <p:cNvPr id="3" name="Freeform 3"/>
          <p:cNvSpPr/>
          <p:nvPr/>
        </p:nvSpPr>
        <p:spPr>
          <a:xfrm>
            <a:off x="-2176656" y="6853428"/>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384631" y="8131546"/>
            <a:ext cx="7315200" cy="2578608"/>
          </a:xfrm>
          <a:custGeom>
            <a:avLst/>
            <a:gdLst/>
            <a:ahLst/>
            <a:cxnLst/>
            <a:rect l="l" t="t" r="r" b="b"/>
            <a:pathLst>
              <a:path w="7315200" h="2578608">
                <a:moveTo>
                  <a:pt x="0" y="0"/>
                </a:moveTo>
                <a:lnTo>
                  <a:pt x="7315200" y="0"/>
                </a:lnTo>
                <a:lnTo>
                  <a:pt x="7315200" y="2578608"/>
                </a:lnTo>
                <a:lnTo>
                  <a:pt x="0" y="257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445463" y="6258028"/>
            <a:ext cx="3130040" cy="2814427"/>
          </a:xfrm>
          <a:custGeom>
            <a:avLst/>
            <a:gdLst/>
            <a:ahLst/>
            <a:cxnLst/>
            <a:rect l="l" t="t" r="r" b="b"/>
            <a:pathLst>
              <a:path w="3130040" h="2814427">
                <a:moveTo>
                  <a:pt x="0" y="0"/>
                </a:moveTo>
                <a:lnTo>
                  <a:pt x="3130040" y="0"/>
                </a:lnTo>
                <a:lnTo>
                  <a:pt x="3130040" y="2814427"/>
                </a:lnTo>
                <a:lnTo>
                  <a:pt x="0" y="2814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058995">
            <a:off x="6984526" y="5743841"/>
            <a:ext cx="1918896" cy="1884840"/>
          </a:xfrm>
          <a:custGeom>
            <a:avLst/>
            <a:gdLst/>
            <a:ahLst/>
            <a:cxnLst/>
            <a:rect l="l" t="t" r="r" b="b"/>
            <a:pathLst>
              <a:path w="1918896" h="1884840">
                <a:moveTo>
                  <a:pt x="0" y="0"/>
                </a:moveTo>
                <a:lnTo>
                  <a:pt x="1918896" y="0"/>
                </a:lnTo>
                <a:lnTo>
                  <a:pt x="1918896" y="1884840"/>
                </a:lnTo>
                <a:lnTo>
                  <a:pt x="0" y="1884840"/>
                </a:lnTo>
                <a:lnTo>
                  <a:pt x="0" y="0"/>
                </a:lnTo>
                <a:close/>
              </a:path>
            </a:pathLst>
          </a:custGeom>
          <a:blipFill>
            <a:blip r:embed="rId9">
              <a:extLst>
                <a:ext uri="{96DAC541-7B7A-43D3-8B79-37D633B846F1}">
                  <asvg:svgBlip xmlns:asvg="http://schemas.microsoft.com/office/drawing/2016/SVG/main" r:embed="rId10"/>
                </a:ext>
              </a:extLst>
            </a:blip>
            <a:stretch>
              <a:fillRect b="-8932"/>
            </a:stretch>
          </a:blipFill>
        </p:spPr>
      </p:sp>
      <p:sp>
        <p:nvSpPr>
          <p:cNvPr id="7" name="Freeform 7"/>
          <p:cNvSpPr/>
          <p:nvPr/>
        </p:nvSpPr>
        <p:spPr>
          <a:xfrm>
            <a:off x="10787711" y="2684335"/>
            <a:ext cx="3083927" cy="2158749"/>
          </a:xfrm>
          <a:custGeom>
            <a:avLst/>
            <a:gdLst/>
            <a:ahLst/>
            <a:cxnLst/>
            <a:rect l="l" t="t" r="r" b="b"/>
            <a:pathLst>
              <a:path w="3083927" h="2158749">
                <a:moveTo>
                  <a:pt x="0" y="0"/>
                </a:moveTo>
                <a:lnTo>
                  <a:pt x="3083928" y="0"/>
                </a:lnTo>
                <a:lnTo>
                  <a:pt x="3083928" y="2158750"/>
                </a:lnTo>
                <a:lnTo>
                  <a:pt x="0" y="21587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08837" y="101228"/>
            <a:ext cx="13356148" cy="2603543"/>
          </a:xfrm>
          <a:prstGeom prst="rect">
            <a:avLst/>
          </a:prstGeom>
        </p:spPr>
        <p:txBody>
          <a:bodyPr lIns="0" tIns="0" rIns="0" bIns="0" rtlCol="0" anchor="t">
            <a:spAutoFit/>
          </a:bodyPr>
          <a:lstStyle/>
          <a:p>
            <a:pPr algn="l">
              <a:lnSpc>
                <a:spcPts val="3497"/>
              </a:lnSpc>
            </a:pPr>
            <a:r>
              <a:rPr lang="en-US" sz="2498">
                <a:solidFill>
                  <a:srgbClr val="000000"/>
                </a:solidFill>
                <a:latin typeface="Noto Serif Display"/>
                <a:ea typeface="Noto Serif Display"/>
                <a:cs typeface="Noto Serif Display"/>
                <a:sym typeface="Noto Serif Display"/>
              </a:rPr>
              <a:t>Vịt con đang lặn ngụp tìm tép, nghe tiếng gà con vội lướt nhanh ra sát mép bờ, kịp thời cõng được gà con bơi ra giữa ao. Cáo chạy đến bờ ao thấy gà và vịt đã ở ao sâu, chờ mãi không được nên đành bỏ đi. Nhờ có đôi chân có màng của vịt con mà gà con thoát nạn. Lúc này, gà con mới hối hận và xin lỗi vịt con. Vịt con không giận gà con mà con mò tép cho gà con ăn cùng.</a:t>
            </a:r>
          </a:p>
          <a:p>
            <a:pPr algn="l">
              <a:lnSpc>
                <a:spcPts val="3497"/>
              </a:lnSpc>
              <a:spcBef>
                <a:spcPct val="0"/>
              </a:spcBef>
            </a:pPr>
            <a:endParaRPr lang="en-US" sz="2498">
              <a:solidFill>
                <a:srgbClr val="000000"/>
              </a:solidFill>
              <a:latin typeface="Noto Serif Display"/>
              <a:ea typeface="Noto Serif Display"/>
              <a:cs typeface="Noto Serif Display"/>
              <a:sym typeface="Noto Serif Display"/>
            </a:endParaRP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E4B1"/>
        </a:solidFill>
        <a:effectLst/>
      </p:bgPr>
    </p:bg>
    <p:spTree>
      <p:nvGrpSpPr>
        <p:cNvPr id="1" name=""/>
        <p:cNvGrpSpPr/>
        <p:nvPr/>
      </p:nvGrpSpPr>
      <p:grpSpPr>
        <a:xfrm>
          <a:off x="0" y="0"/>
          <a:ext cx="0" cy="0"/>
          <a:chOff x="0" y="0"/>
          <a:chExt cx="0" cy="0"/>
        </a:xfrm>
      </p:grpSpPr>
      <p:sp>
        <p:nvSpPr>
          <p:cNvPr id="2" name="Freeform 2"/>
          <p:cNvSpPr/>
          <p:nvPr/>
        </p:nvSpPr>
        <p:spPr>
          <a:xfrm rot="238983">
            <a:off x="-495793" y="7414878"/>
            <a:ext cx="21349564" cy="4485545"/>
          </a:xfrm>
          <a:custGeom>
            <a:avLst/>
            <a:gdLst/>
            <a:ahLst/>
            <a:cxnLst/>
            <a:rect l="l" t="t" r="r" b="b"/>
            <a:pathLst>
              <a:path w="21349564" h="4485545">
                <a:moveTo>
                  <a:pt x="0" y="0"/>
                </a:moveTo>
                <a:lnTo>
                  <a:pt x="21349563" y="0"/>
                </a:lnTo>
                <a:lnTo>
                  <a:pt x="21349563" y="4485545"/>
                </a:lnTo>
                <a:lnTo>
                  <a:pt x="0" y="4485545"/>
                </a:lnTo>
                <a:lnTo>
                  <a:pt x="0" y="0"/>
                </a:lnTo>
                <a:close/>
              </a:path>
            </a:pathLst>
          </a:custGeom>
          <a:blipFill>
            <a:blip r:embed="rId2"/>
            <a:stretch>
              <a:fillRect l="-14340"/>
            </a:stretch>
          </a:blipFill>
        </p:spPr>
      </p:sp>
      <p:sp>
        <p:nvSpPr>
          <p:cNvPr id="3" name="Freeform 3"/>
          <p:cNvSpPr/>
          <p:nvPr/>
        </p:nvSpPr>
        <p:spPr>
          <a:xfrm>
            <a:off x="14396282" y="467174"/>
            <a:ext cx="3215129" cy="1679905"/>
          </a:xfrm>
          <a:custGeom>
            <a:avLst/>
            <a:gdLst/>
            <a:ahLst/>
            <a:cxnLst/>
            <a:rect l="l" t="t" r="r" b="b"/>
            <a:pathLst>
              <a:path w="3215129" h="1679905">
                <a:moveTo>
                  <a:pt x="0" y="0"/>
                </a:moveTo>
                <a:lnTo>
                  <a:pt x="3215129" y="0"/>
                </a:lnTo>
                <a:lnTo>
                  <a:pt x="3215129" y="1679905"/>
                </a:lnTo>
                <a:lnTo>
                  <a:pt x="0" y="1679905"/>
                </a:lnTo>
                <a:lnTo>
                  <a:pt x="0" y="0"/>
                </a:lnTo>
                <a:close/>
              </a:path>
            </a:pathLst>
          </a:custGeom>
          <a:blipFill>
            <a:blip r:embed="rId3"/>
            <a:stretch>
              <a:fillRect/>
            </a:stretch>
          </a:blipFill>
        </p:spPr>
      </p:sp>
      <p:sp>
        <p:nvSpPr>
          <p:cNvPr id="4" name="Freeform 4"/>
          <p:cNvSpPr/>
          <p:nvPr/>
        </p:nvSpPr>
        <p:spPr>
          <a:xfrm>
            <a:off x="12411179" y="210994"/>
            <a:ext cx="1985103" cy="1037216"/>
          </a:xfrm>
          <a:custGeom>
            <a:avLst/>
            <a:gdLst/>
            <a:ahLst/>
            <a:cxnLst/>
            <a:rect l="l" t="t" r="r" b="b"/>
            <a:pathLst>
              <a:path w="1985103" h="1037216">
                <a:moveTo>
                  <a:pt x="0" y="0"/>
                </a:moveTo>
                <a:lnTo>
                  <a:pt x="1985103" y="0"/>
                </a:lnTo>
                <a:lnTo>
                  <a:pt x="1985103" y="1037216"/>
                </a:lnTo>
                <a:lnTo>
                  <a:pt x="0" y="1037216"/>
                </a:lnTo>
                <a:lnTo>
                  <a:pt x="0" y="0"/>
                </a:lnTo>
                <a:close/>
              </a:path>
            </a:pathLst>
          </a:custGeom>
          <a:blipFill>
            <a:blip r:embed="rId3"/>
            <a:stretch>
              <a:fillRect/>
            </a:stretch>
          </a:blipFill>
        </p:spPr>
      </p:sp>
      <p:sp>
        <p:nvSpPr>
          <p:cNvPr id="5" name="Freeform 5"/>
          <p:cNvSpPr/>
          <p:nvPr/>
        </p:nvSpPr>
        <p:spPr>
          <a:xfrm>
            <a:off x="10426075" y="1109862"/>
            <a:ext cx="1985103" cy="1037216"/>
          </a:xfrm>
          <a:custGeom>
            <a:avLst/>
            <a:gdLst/>
            <a:ahLst/>
            <a:cxnLst/>
            <a:rect l="l" t="t" r="r" b="b"/>
            <a:pathLst>
              <a:path w="1985103" h="1037216">
                <a:moveTo>
                  <a:pt x="0" y="0"/>
                </a:moveTo>
                <a:lnTo>
                  <a:pt x="1985104" y="0"/>
                </a:lnTo>
                <a:lnTo>
                  <a:pt x="1985104" y="1037217"/>
                </a:lnTo>
                <a:lnTo>
                  <a:pt x="0" y="1037217"/>
                </a:lnTo>
                <a:lnTo>
                  <a:pt x="0" y="0"/>
                </a:lnTo>
                <a:close/>
              </a:path>
            </a:pathLst>
          </a:custGeom>
          <a:blipFill>
            <a:blip r:embed="rId3"/>
            <a:stretch>
              <a:fillRect/>
            </a:stretch>
          </a:blipFill>
        </p:spPr>
      </p:sp>
      <p:sp>
        <p:nvSpPr>
          <p:cNvPr id="6" name="Freeform 6"/>
          <p:cNvSpPr/>
          <p:nvPr/>
        </p:nvSpPr>
        <p:spPr>
          <a:xfrm>
            <a:off x="15724725" y="1248210"/>
            <a:ext cx="3069150" cy="1776270"/>
          </a:xfrm>
          <a:custGeom>
            <a:avLst/>
            <a:gdLst/>
            <a:ahLst/>
            <a:cxnLst/>
            <a:rect l="l" t="t" r="r" b="b"/>
            <a:pathLst>
              <a:path w="3069150" h="1776270">
                <a:moveTo>
                  <a:pt x="0" y="0"/>
                </a:moveTo>
                <a:lnTo>
                  <a:pt x="3069150" y="0"/>
                </a:lnTo>
                <a:lnTo>
                  <a:pt x="3069150" y="1776271"/>
                </a:lnTo>
                <a:lnTo>
                  <a:pt x="0" y="1776271"/>
                </a:lnTo>
                <a:lnTo>
                  <a:pt x="0" y="0"/>
                </a:lnTo>
                <a:close/>
              </a:path>
            </a:pathLst>
          </a:custGeom>
          <a:blipFill>
            <a:blip r:embed="rId4"/>
            <a:stretch>
              <a:fillRect/>
            </a:stretch>
          </a:blipFill>
        </p:spPr>
      </p:sp>
      <p:sp>
        <p:nvSpPr>
          <p:cNvPr id="7" name="Freeform 7"/>
          <p:cNvSpPr/>
          <p:nvPr/>
        </p:nvSpPr>
        <p:spPr>
          <a:xfrm>
            <a:off x="16003847" y="210994"/>
            <a:ext cx="2104327" cy="1217879"/>
          </a:xfrm>
          <a:custGeom>
            <a:avLst/>
            <a:gdLst/>
            <a:ahLst/>
            <a:cxnLst/>
            <a:rect l="l" t="t" r="r" b="b"/>
            <a:pathLst>
              <a:path w="2104327" h="1217879">
                <a:moveTo>
                  <a:pt x="0" y="0"/>
                </a:moveTo>
                <a:lnTo>
                  <a:pt x="2104327" y="0"/>
                </a:lnTo>
                <a:lnTo>
                  <a:pt x="2104327" y="1217879"/>
                </a:lnTo>
                <a:lnTo>
                  <a:pt x="0" y="1217879"/>
                </a:lnTo>
                <a:lnTo>
                  <a:pt x="0" y="0"/>
                </a:lnTo>
                <a:close/>
              </a:path>
            </a:pathLst>
          </a:custGeom>
          <a:blipFill>
            <a:blip r:embed="rId4"/>
            <a:stretch>
              <a:fillRect/>
            </a:stretch>
          </a:blipFill>
        </p:spPr>
      </p:sp>
      <p:sp>
        <p:nvSpPr>
          <p:cNvPr id="8" name="Freeform 8"/>
          <p:cNvSpPr/>
          <p:nvPr/>
        </p:nvSpPr>
        <p:spPr>
          <a:xfrm>
            <a:off x="471303" y="4022450"/>
            <a:ext cx="8195403" cy="2242099"/>
          </a:xfrm>
          <a:custGeom>
            <a:avLst/>
            <a:gdLst/>
            <a:ahLst/>
            <a:cxnLst/>
            <a:rect l="l" t="t" r="r" b="b"/>
            <a:pathLst>
              <a:path w="8195403" h="2242099">
                <a:moveTo>
                  <a:pt x="0" y="0"/>
                </a:moveTo>
                <a:lnTo>
                  <a:pt x="8195402" y="0"/>
                </a:lnTo>
                <a:lnTo>
                  <a:pt x="8195402" y="2242100"/>
                </a:lnTo>
                <a:lnTo>
                  <a:pt x="0" y="2242100"/>
                </a:lnTo>
                <a:lnTo>
                  <a:pt x="0" y="0"/>
                </a:lnTo>
                <a:close/>
              </a:path>
            </a:pathLst>
          </a:custGeom>
          <a:blipFill>
            <a:blip r:embed="rId5"/>
            <a:stretch>
              <a:fillRect l="-1896" r="-1896" b="-203511"/>
            </a:stretch>
          </a:blipFill>
        </p:spPr>
      </p:sp>
      <p:sp>
        <p:nvSpPr>
          <p:cNvPr id="9" name="Freeform 9"/>
          <p:cNvSpPr/>
          <p:nvPr/>
        </p:nvSpPr>
        <p:spPr>
          <a:xfrm>
            <a:off x="6822956" y="4465558"/>
            <a:ext cx="3123819" cy="4114800"/>
          </a:xfrm>
          <a:custGeom>
            <a:avLst/>
            <a:gdLst/>
            <a:ahLst/>
            <a:cxnLst/>
            <a:rect l="l" t="t" r="r" b="b"/>
            <a:pathLst>
              <a:path w="3123819" h="4114800">
                <a:moveTo>
                  <a:pt x="0" y="0"/>
                </a:moveTo>
                <a:lnTo>
                  <a:pt x="3123819" y="0"/>
                </a:lnTo>
                <a:lnTo>
                  <a:pt x="312381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0426075" y="4207150"/>
            <a:ext cx="3379279" cy="4114800"/>
          </a:xfrm>
          <a:custGeom>
            <a:avLst/>
            <a:gdLst/>
            <a:ahLst/>
            <a:cxnLst/>
            <a:rect l="l" t="t" r="r" b="b"/>
            <a:pathLst>
              <a:path w="3379279" h="4114800">
                <a:moveTo>
                  <a:pt x="0" y="0"/>
                </a:moveTo>
                <a:lnTo>
                  <a:pt x="3379280" y="0"/>
                </a:lnTo>
                <a:lnTo>
                  <a:pt x="33792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480690" y="1819002"/>
            <a:ext cx="16778610" cy="1694816"/>
          </a:xfrm>
          <a:prstGeom prst="rect">
            <a:avLst/>
          </a:prstGeom>
        </p:spPr>
        <p:txBody>
          <a:bodyPr lIns="0" tIns="0" rIns="0" bIns="0" rtlCol="0" anchor="t">
            <a:spAutoFit/>
          </a:bodyPr>
          <a:lstStyle/>
          <a:p>
            <a:pPr algn="ctr">
              <a:lnSpc>
                <a:spcPts val="6859"/>
              </a:lnSpc>
            </a:pPr>
            <a:r>
              <a:rPr lang="en-US" sz="4899">
                <a:solidFill>
                  <a:srgbClr val="000000"/>
                </a:solidFill>
                <a:latin typeface="Noto Serif Display Bold"/>
                <a:ea typeface="Noto Serif Display Bold"/>
                <a:cs typeface="Noto Serif Display Bold"/>
                <a:sym typeface="Noto Serif Display Bold"/>
              </a:rPr>
              <a:t>Câu chuyện có tên là gì?</a:t>
            </a:r>
          </a:p>
          <a:p>
            <a:pPr algn="ctr">
              <a:lnSpc>
                <a:spcPts val="6859"/>
              </a:lnSpc>
              <a:spcBef>
                <a:spcPct val="0"/>
              </a:spcBef>
            </a:pPr>
            <a:r>
              <a:rPr lang="en-US" sz="4899">
                <a:solidFill>
                  <a:srgbClr val="000000"/>
                </a:solidFill>
                <a:latin typeface="Noto Serif Display Bold"/>
                <a:ea typeface="Noto Serif Display Bold"/>
                <a:cs typeface="Noto Serif Display Bold"/>
                <a:sym typeface="Noto Serif Display Bold"/>
              </a:rPr>
              <a:t> Trong truyện có những nhân vật nào?</a:t>
            </a:r>
          </a:p>
        </p:txBody>
      </p:sp>
      <p:sp>
        <p:nvSpPr>
          <p:cNvPr id="12" name="TextBox 12"/>
          <p:cNvSpPr txBox="1"/>
          <p:nvPr/>
        </p:nvSpPr>
        <p:spPr>
          <a:xfrm>
            <a:off x="277400" y="413266"/>
            <a:ext cx="16778610" cy="1259843"/>
          </a:xfrm>
          <a:prstGeom prst="rect">
            <a:avLst/>
          </a:prstGeom>
        </p:spPr>
        <p:txBody>
          <a:bodyPr lIns="0" tIns="0" rIns="0" bIns="0" rtlCol="0" anchor="t">
            <a:spAutoFit/>
          </a:bodyPr>
          <a:lstStyle/>
          <a:p>
            <a:pPr algn="ctr">
              <a:lnSpc>
                <a:spcPts val="10359"/>
              </a:lnSpc>
              <a:spcBef>
                <a:spcPct val="0"/>
              </a:spcBef>
            </a:pPr>
            <a:r>
              <a:rPr lang="en-US" sz="7399">
                <a:solidFill>
                  <a:srgbClr val="000000"/>
                </a:solidFill>
                <a:latin typeface="Noto Serif Bold"/>
                <a:ea typeface="Noto Serif Bold"/>
                <a:cs typeface="Noto Serif Bold"/>
                <a:sym typeface="Noto Serif Bold"/>
              </a:rPr>
              <a:t>Đàm thoại - Trích dẫn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E4B1"/>
        </a:solidFill>
        <a:effectLst/>
      </p:bgPr>
    </p:bg>
    <p:spTree>
      <p:nvGrpSpPr>
        <p:cNvPr id="1" name=""/>
        <p:cNvGrpSpPr/>
        <p:nvPr/>
      </p:nvGrpSpPr>
      <p:grpSpPr>
        <a:xfrm>
          <a:off x="0" y="0"/>
          <a:ext cx="0" cy="0"/>
          <a:chOff x="0" y="0"/>
          <a:chExt cx="0" cy="0"/>
        </a:xfrm>
      </p:grpSpPr>
      <p:sp>
        <p:nvSpPr>
          <p:cNvPr id="2" name="Freeform 2"/>
          <p:cNvSpPr/>
          <p:nvPr/>
        </p:nvSpPr>
        <p:spPr>
          <a:xfrm rot="238983">
            <a:off x="-495793" y="7414878"/>
            <a:ext cx="21349564" cy="4485545"/>
          </a:xfrm>
          <a:custGeom>
            <a:avLst/>
            <a:gdLst/>
            <a:ahLst/>
            <a:cxnLst/>
            <a:rect l="l" t="t" r="r" b="b"/>
            <a:pathLst>
              <a:path w="21349564" h="4485545">
                <a:moveTo>
                  <a:pt x="0" y="0"/>
                </a:moveTo>
                <a:lnTo>
                  <a:pt x="21349563" y="0"/>
                </a:lnTo>
                <a:lnTo>
                  <a:pt x="21349563" y="4485545"/>
                </a:lnTo>
                <a:lnTo>
                  <a:pt x="0" y="4485545"/>
                </a:lnTo>
                <a:lnTo>
                  <a:pt x="0" y="0"/>
                </a:lnTo>
                <a:close/>
              </a:path>
            </a:pathLst>
          </a:custGeom>
          <a:blipFill>
            <a:blip r:embed="rId2"/>
            <a:stretch>
              <a:fillRect l="-14340"/>
            </a:stretch>
          </a:blipFill>
        </p:spPr>
      </p:sp>
      <p:sp>
        <p:nvSpPr>
          <p:cNvPr id="3" name="Freeform 3"/>
          <p:cNvSpPr/>
          <p:nvPr/>
        </p:nvSpPr>
        <p:spPr>
          <a:xfrm>
            <a:off x="14396282" y="467174"/>
            <a:ext cx="3215129" cy="1679905"/>
          </a:xfrm>
          <a:custGeom>
            <a:avLst/>
            <a:gdLst/>
            <a:ahLst/>
            <a:cxnLst/>
            <a:rect l="l" t="t" r="r" b="b"/>
            <a:pathLst>
              <a:path w="3215129" h="1679905">
                <a:moveTo>
                  <a:pt x="0" y="0"/>
                </a:moveTo>
                <a:lnTo>
                  <a:pt x="3215129" y="0"/>
                </a:lnTo>
                <a:lnTo>
                  <a:pt x="3215129" y="1679905"/>
                </a:lnTo>
                <a:lnTo>
                  <a:pt x="0" y="1679905"/>
                </a:lnTo>
                <a:lnTo>
                  <a:pt x="0" y="0"/>
                </a:lnTo>
                <a:close/>
              </a:path>
            </a:pathLst>
          </a:custGeom>
          <a:blipFill>
            <a:blip r:embed="rId3"/>
            <a:stretch>
              <a:fillRect/>
            </a:stretch>
          </a:blipFill>
        </p:spPr>
      </p:sp>
      <p:sp>
        <p:nvSpPr>
          <p:cNvPr id="4" name="Freeform 4"/>
          <p:cNvSpPr/>
          <p:nvPr/>
        </p:nvSpPr>
        <p:spPr>
          <a:xfrm>
            <a:off x="12411179" y="210994"/>
            <a:ext cx="1985103" cy="1037216"/>
          </a:xfrm>
          <a:custGeom>
            <a:avLst/>
            <a:gdLst/>
            <a:ahLst/>
            <a:cxnLst/>
            <a:rect l="l" t="t" r="r" b="b"/>
            <a:pathLst>
              <a:path w="1985103" h="1037216">
                <a:moveTo>
                  <a:pt x="0" y="0"/>
                </a:moveTo>
                <a:lnTo>
                  <a:pt x="1985103" y="0"/>
                </a:lnTo>
                <a:lnTo>
                  <a:pt x="1985103" y="1037216"/>
                </a:lnTo>
                <a:lnTo>
                  <a:pt x="0" y="1037216"/>
                </a:lnTo>
                <a:lnTo>
                  <a:pt x="0" y="0"/>
                </a:lnTo>
                <a:close/>
              </a:path>
            </a:pathLst>
          </a:custGeom>
          <a:blipFill>
            <a:blip r:embed="rId3"/>
            <a:stretch>
              <a:fillRect/>
            </a:stretch>
          </a:blipFill>
        </p:spPr>
      </p:sp>
      <p:sp>
        <p:nvSpPr>
          <p:cNvPr id="5" name="Freeform 5"/>
          <p:cNvSpPr/>
          <p:nvPr/>
        </p:nvSpPr>
        <p:spPr>
          <a:xfrm>
            <a:off x="10426075" y="1109862"/>
            <a:ext cx="1985103" cy="1037216"/>
          </a:xfrm>
          <a:custGeom>
            <a:avLst/>
            <a:gdLst/>
            <a:ahLst/>
            <a:cxnLst/>
            <a:rect l="l" t="t" r="r" b="b"/>
            <a:pathLst>
              <a:path w="1985103" h="1037216">
                <a:moveTo>
                  <a:pt x="0" y="0"/>
                </a:moveTo>
                <a:lnTo>
                  <a:pt x="1985104" y="0"/>
                </a:lnTo>
                <a:lnTo>
                  <a:pt x="1985104" y="1037217"/>
                </a:lnTo>
                <a:lnTo>
                  <a:pt x="0" y="1037217"/>
                </a:lnTo>
                <a:lnTo>
                  <a:pt x="0" y="0"/>
                </a:lnTo>
                <a:close/>
              </a:path>
            </a:pathLst>
          </a:custGeom>
          <a:blipFill>
            <a:blip r:embed="rId3"/>
            <a:stretch>
              <a:fillRect/>
            </a:stretch>
          </a:blipFill>
        </p:spPr>
      </p:sp>
      <p:sp>
        <p:nvSpPr>
          <p:cNvPr id="6" name="Freeform 6"/>
          <p:cNvSpPr/>
          <p:nvPr/>
        </p:nvSpPr>
        <p:spPr>
          <a:xfrm>
            <a:off x="15724725" y="1248210"/>
            <a:ext cx="3069150" cy="1776270"/>
          </a:xfrm>
          <a:custGeom>
            <a:avLst/>
            <a:gdLst/>
            <a:ahLst/>
            <a:cxnLst/>
            <a:rect l="l" t="t" r="r" b="b"/>
            <a:pathLst>
              <a:path w="3069150" h="1776270">
                <a:moveTo>
                  <a:pt x="0" y="0"/>
                </a:moveTo>
                <a:lnTo>
                  <a:pt x="3069150" y="0"/>
                </a:lnTo>
                <a:lnTo>
                  <a:pt x="3069150" y="1776271"/>
                </a:lnTo>
                <a:lnTo>
                  <a:pt x="0" y="1776271"/>
                </a:lnTo>
                <a:lnTo>
                  <a:pt x="0" y="0"/>
                </a:lnTo>
                <a:close/>
              </a:path>
            </a:pathLst>
          </a:custGeom>
          <a:blipFill>
            <a:blip r:embed="rId4"/>
            <a:stretch>
              <a:fillRect/>
            </a:stretch>
          </a:blipFill>
        </p:spPr>
      </p:sp>
      <p:sp>
        <p:nvSpPr>
          <p:cNvPr id="7" name="Freeform 7"/>
          <p:cNvSpPr/>
          <p:nvPr/>
        </p:nvSpPr>
        <p:spPr>
          <a:xfrm>
            <a:off x="16003847" y="210994"/>
            <a:ext cx="2104327" cy="1217879"/>
          </a:xfrm>
          <a:custGeom>
            <a:avLst/>
            <a:gdLst/>
            <a:ahLst/>
            <a:cxnLst/>
            <a:rect l="l" t="t" r="r" b="b"/>
            <a:pathLst>
              <a:path w="2104327" h="1217879">
                <a:moveTo>
                  <a:pt x="0" y="0"/>
                </a:moveTo>
                <a:lnTo>
                  <a:pt x="2104327" y="0"/>
                </a:lnTo>
                <a:lnTo>
                  <a:pt x="2104327" y="1217879"/>
                </a:lnTo>
                <a:lnTo>
                  <a:pt x="0" y="1217879"/>
                </a:lnTo>
                <a:lnTo>
                  <a:pt x="0" y="0"/>
                </a:lnTo>
                <a:close/>
              </a:path>
            </a:pathLst>
          </a:custGeom>
          <a:blipFill>
            <a:blip r:embed="rId4"/>
            <a:stretch>
              <a:fillRect/>
            </a:stretch>
          </a:blipFill>
        </p:spPr>
      </p:sp>
      <p:sp>
        <p:nvSpPr>
          <p:cNvPr id="8" name="Freeform 8"/>
          <p:cNvSpPr/>
          <p:nvPr/>
        </p:nvSpPr>
        <p:spPr>
          <a:xfrm>
            <a:off x="6215337" y="5143500"/>
            <a:ext cx="3243788" cy="4272828"/>
          </a:xfrm>
          <a:custGeom>
            <a:avLst/>
            <a:gdLst/>
            <a:ahLst/>
            <a:cxnLst/>
            <a:rect l="l" t="t" r="r" b="b"/>
            <a:pathLst>
              <a:path w="3243788" h="4272828">
                <a:moveTo>
                  <a:pt x="0" y="0"/>
                </a:moveTo>
                <a:lnTo>
                  <a:pt x="3243789" y="0"/>
                </a:lnTo>
                <a:lnTo>
                  <a:pt x="3243789" y="4272828"/>
                </a:lnTo>
                <a:lnTo>
                  <a:pt x="0" y="427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0453219" y="5483560"/>
            <a:ext cx="2950512" cy="3592708"/>
          </a:xfrm>
          <a:custGeom>
            <a:avLst/>
            <a:gdLst/>
            <a:ahLst/>
            <a:cxnLst/>
            <a:rect l="l" t="t" r="r" b="b"/>
            <a:pathLst>
              <a:path w="2950512" h="3592708">
                <a:moveTo>
                  <a:pt x="0" y="0"/>
                </a:moveTo>
                <a:lnTo>
                  <a:pt x="2950511" y="0"/>
                </a:lnTo>
                <a:lnTo>
                  <a:pt x="2950511" y="3592708"/>
                </a:lnTo>
                <a:lnTo>
                  <a:pt x="0" y="3592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480690" y="1819002"/>
            <a:ext cx="16778610" cy="828041"/>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Noto Serif Display Bold"/>
                <a:ea typeface="Noto Serif Display Bold"/>
                <a:cs typeface="Noto Serif Display Bold"/>
                <a:sym typeface="Noto Serif Display Bold"/>
              </a:rPr>
              <a:t>Gà con đã nói gì với Vịt con?</a:t>
            </a:r>
          </a:p>
        </p:txBody>
      </p:sp>
      <p:sp>
        <p:nvSpPr>
          <p:cNvPr id="11" name="TextBox 11"/>
          <p:cNvSpPr txBox="1"/>
          <p:nvPr/>
        </p:nvSpPr>
        <p:spPr>
          <a:xfrm>
            <a:off x="277400" y="413266"/>
            <a:ext cx="16778610" cy="1259843"/>
          </a:xfrm>
          <a:prstGeom prst="rect">
            <a:avLst/>
          </a:prstGeom>
        </p:spPr>
        <p:txBody>
          <a:bodyPr lIns="0" tIns="0" rIns="0" bIns="0" rtlCol="0" anchor="t">
            <a:spAutoFit/>
          </a:bodyPr>
          <a:lstStyle/>
          <a:p>
            <a:pPr algn="ctr">
              <a:lnSpc>
                <a:spcPts val="10359"/>
              </a:lnSpc>
              <a:spcBef>
                <a:spcPct val="0"/>
              </a:spcBef>
            </a:pPr>
            <a:r>
              <a:rPr lang="en-US" sz="7399">
                <a:solidFill>
                  <a:srgbClr val="000000"/>
                </a:solidFill>
                <a:latin typeface="Noto Serif Bold"/>
                <a:ea typeface="Noto Serif Bold"/>
                <a:cs typeface="Noto Serif Bold"/>
                <a:sym typeface="Noto Serif Bold"/>
              </a:rPr>
              <a:t>Đàm thoại - Trích dẫn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597</Words>
  <Application>Microsoft Office PowerPoint</Application>
  <PresentationFormat>Custom</PresentationFormat>
  <Paragraphs>24</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Noto Serif Display Bold</vt:lpstr>
      <vt:lpstr>Noto Serif Bold</vt:lpstr>
      <vt:lpstr>Arial</vt:lpstr>
      <vt:lpstr>Noto Serif Display</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Truyện: Vịt con và Gà con</dc:title>
  <dc:creator>Admin</dc:creator>
  <cp:lastModifiedBy>Admin</cp:lastModifiedBy>
  <cp:revision>3</cp:revision>
  <dcterms:created xsi:type="dcterms:W3CDTF">2006-08-16T00:00:00Z</dcterms:created>
  <dcterms:modified xsi:type="dcterms:W3CDTF">2026-01-21T01:00:23Z</dcterms:modified>
  <dc:identifier>DAGN7-hwuP4</dc:identifier>
</cp:coreProperties>
</file>