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4" r:id="rId3"/>
    <p:sldId id="265" r:id="rId4"/>
    <p:sldId id="266" r:id="rId5"/>
    <p:sldId id="257" r:id="rId6"/>
    <p:sldId id="258" r:id="rId7"/>
    <p:sldId id="260" r:id="rId8"/>
    <p:sldId id="259" r:id="rId9"/>
    <p:sldId id="261"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E7FCF-EDC3-4DCE-B53E-52BFFFDE64A9}" type="datetimeFigureOut">
              <a:rPr lang="en-US" smtClean="0"/>
              <a:t>14/4/2026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258BC-B28C-4665-91A8-FE07CF19B750}" type="slidenum">
              <a:rPr lang="en-US" smtClean="0"/>
              <a:t>‹#›</a:t>
            </a:fld>
            <a:endParaRPr lang="en-US"/>
          </a:p>
        </p:txBody>
      </p:sp>
    </p:spTree>
    <p:extLst>
      <p:ext uri="{BB962C8B-B14F-4D97-AF65-F5344CB8AC3E}">
        <p14:creationId xmlns:p14="http://schemas.microsoft.com/office/powerpoint/2010/main" val="311567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F258BC-B28C-4665-91A8-FE07CF19B750}" type="slidenum">
              <a:rPr lang="en-US" smtClean="0"/>
              <a:t>6</a:t>
            </a:fld>
            <a:endParaRPr lang="en-US"/>
          </a:p>
        </p:txBody>
      </p:sp>
    </p:spTree>
    <p:extLst>
      <p:ext uri="{BB962C8B-B14F-4D97-AF65-F5344CB8AC3E}">
        <p14:creationId xmlns:p14="http://schemas.microsoft.com/office/powerpoint/2010/main" val="243508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E1E619-E876-4728-8237-7B6FAC59C2C1}" type="datetimeFigureOut">
              <a:rPr lang="en-US" smtClean="0"/>
              <a:t>14/4/2026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236000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1E619-E876-4728-8237-7B6FAC59C2C1}" type="datetimeFigureOut">
              <a:rPr lang="en-US" smtClean="0"/>
              <a:t>14/4/2026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2113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1E619-E876-4728-8237-7B6FAC59C2C1}" type="datetimeFigureOut">
              <a:rPr lang="en-US" smtClean="0"/>
              <a:t>14/4/2026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76735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1E619-E876-4728-8237-7B6FAC59C2C1}" type="datetimeFigureOut">
              <a:rPr lang="en-US" smtClean="0"/>
              <a:t>14/4/2026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59899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1E619-E876-4728-8237-7B6FAC59C2C1}" type="datetimeFigureOut">
              <a:rPr lang="en-US" smtClean="0"/>
              <a:t>14/4/2026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292868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E1E619-E876-4728-8237-7B6FAC59C2C1}" type="datetimeFigureOut">
              <a:rPr lang="en-US" smtClean="0"/>
              <a:t>14/4/2026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31299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1E619-E876-4728-8237-7B6FAC59C2C1}" type="datetimeFigureOut">
              <a:rPr lang="en-US" smtClean="0"/>
              <a:t>14/4/2026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206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E1E619-E876-4728-8237-7B6FAC59C2C1}" type="datetimeFigureOut">
              <a:rPr lang="en-US" smtClean="0"/>
              <a:t>14/4/2026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377293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1E619-E876-4728-8237-7B6FAC59C2C1}" type="datetimeFigureOut">
              <a:rPr lang="en-US" smtClean="0"/>
              <a:t>14/4/2026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351301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E1E619-E876-4728-8237-7B6FAC59C2C1}" type="datetimeFigureOut">
              <a:rPr lang="en-US" smtClean="0"/>
              <a:t>14/4/2026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323487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E1E619-E876-4728-8237-7B6FAC59C2C1}" type="datetimeFigureOut">
              <a:rPr lang="en-US" smtClean="0"/>
              <a:t>14/4/2026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7AD5C-CFBA-4D3A-94D5-9E4BD684F308}" type="slidenum">
              <a:rPr lang="en-US" smtClean="0"/>
              <a:t>‹#›</a:t>
            </a:fld>
            <a:endParaRPr lang="en-US"/>
          </a:p>
        </p:txBody>
      </p:sp>
    </p:spTree>
    <p:extLst>
      <p:ext uri="{BB962C8B-B14F-4D97-AF65-F5344CB8AC3E}">
        <p14:creationId xmlns:p14="http://schemas.microsoft.com/office/powerpoint/2010/main" val="248871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1E619-E876-4728-8237-7B6FAC59C2C1}" type="datetimeFigureOut">
              <a:rPr lang="en-US" smtClean="0"/>
              <a:t>14/4/2026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7AD5C-CFBA-4D3A-94D5-9E4BD684F308}" type="slidenum">
              <a:rPr lang="en-US" smtClean="0"/>
              <a:t>‹#›</a:t>
            </a:fld>
            <a:endParaRPr lang="en-US"/>
          </a:p>
        </p:txBody>
      </p:sp>
    </p:spTree>
    <p:extLst>
      <p:ext uri="{BB962C8B-B14F-4D97-AF65-F5344CB8AC3E}">
        <p14:creationId xmlns:p14="http://schemas.microsoft.com/office/powerpoint/2010/main" val="144768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78" y="-26504"/>
            <a:ext cx="9124122" cy="688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2341322" y="196057"/>
            <a:ext cx="48196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0000"/>
                </a:solidFill>
                <a:latin typeface="Times New Roman" pitchFamily="18" charset="0"/>
                <a:cs typeface="Times New Roman" pitchFamily="18" charset="0"/>
              </a:rPr>
              <a:t>ỦY BAN NHÂN DÂN PHƯỜNG VIỆT HƯNG</a:t>
            </a:r>
            <a:endParaRPr lang="en-US" b="1" dirty="0">
              <a:solidFill>
                <a:srgbClr val="FF0000"/>
              </a:solidFill>
              <a:latin typeface="Times New Roman" pitchFamily="18" charset="0"/>
              <a:cs typeface="Times New Roman" pitchFamily="18" charset="0"/>
            </a:endParaRPr>
          </a:p>
          <a:p>
            <a:pPr algn="ctr" eaLnBrk="1" hangingPunct="1"/>
            <a:r>
              <a:rPr lang="en-US" b="1" dirty="0">
                <a:solidFill>
                  <a:srgbClr val="FF0000"/>
                </a:solidFill>
                <a:latin typeface="Times New Roman" pitchFamily="18" charset="0"/>
                <a:cs typeface="Times New Roman" pitchFamily="18" charset="0"/>
              </a:rPr>
              <a:t>TRƯỜNG MÂM </a:t>
            </a:r>
            <a:r>
              <a:rPr lang="en-US" b="1">
                <a:solidFill>
                  <a:srgbClr val="FF0000"/>
                </a:solidFill>
                <a:latin typeface="Times New Roman" pitchFamily="18" charset="0"/>
                <a:cs typeface="Times New Roman" pitchFamily="18" charset="0"/>
              </a:rPr>
              <a:t>NON GIANG BIÊN</a:t>
            </a:r>
            <a:endParaRPr lang="en-US" b="1" dirty="0">
              <a:solidFill>
                <a:srgbClr val="FF0000"/>
              </a:solidFill>
              <a:latin typeface="Times New Roman" pitchFamily="18" charset="0"/>
              <a:cs typeface="Times New Roman" pitchFamily="18" charset="0"/>
            </a:endParaRPr>
          </a:p>
        </p:txBody>
      </p:sp>
      <p:sp>
        <p:nvSpPr>
          <p:cNvPr id="6" name="TextBox 5"/>
          <p:cNvSpPr txBox="1"/>
          <p:nvPr/>
        </p:nvSpPr>
        <p:spPr>
          <a:xfrm>
            <a:off x="2520950" y="2260600"/>
            <a:ext cx="4648200" cy="522288"/>
          </a:xfrm>
          <a:prstGeom prst="rect">
            <a:avLst/>
          </a:prstGeom>
          <a:noFill/>
        </p:spPr>
        <p:txBody>
          <a:bodyPr>
            <a:spAutoFit/>
          </a:bodyPr>
          <a:lstStyle/>
          <a:p>
            <a:pPr>
              <a:defRPr/>
            </a:pPr>
            <a:r>
              <a:rPr lang="en-US" dirty="0"/>
              <a:t> </a:t>
            </a:r>
            <a:r>
              <a:rPr lang="en-US" sz="2800" b="1" dirty="0">
                <a:solidFill>
                  <a:schemeClr val="accent6">
                    <a:lumMod val="75000"/>
                  </a:schemeClr>
                </a:solidFill>
                <a:latin typeface="Times New Roman" pitchFamily="18" charset="0"/>
                <a:cs typeface="Times New Roman" pitchFamily="18" charset="0"/>
              </a:rPr>
              <a:t>LÀM QUEN VĂN HỌC</a:t>
            </a:r>
          </a:p>
        </p:txBody>
      </p:sp>
      <p:sp>
        <p:nvSpPr>
          <p:cNvPr id="7" name="TextBox 6"/>
          <p:cNvSpPr txBox="1">
            <a:spLocks noChangeArrowheads="1"/>
          </p:cNvSpPr>
          <p:nvPr/>
        </p:nvSpPr>
        <p:spPr bwMode="auto">
          <a:xfrm>
            <a:off x="1781175" y="2890838"/>
            <a:ext cx="5913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 </a:t>
            </a:r>
            <a:r>
              <a:rPr lang="en-US" sz="3200" b="1" dirty="0" err="1">
                <a:solidFill>
                  <a:srgbClr val="00B050"/>
                </a:solidFill>
                <a:latin typeface="Times New Roman" pitchFamily="18" charset="0"/>
                <a:cs typeface="Times New Roman" pitchFamily="18" charset="0"/>
              </a:rPr>
              <a:t>Đề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tài</a:t>
            </a:r>
            <a:r>
              <a:rPr lang="en-US" sz="3200" b="1">
                <a:solidFill>
                  <a:srgbClr val="00B050"/>
                </a:solidFill>
                <a:latin typeface="Times New Roman" pitchFamily="18" charset="0"/>
                <a:cs typeface="Times New Roman" pitchFamily="18" charset="0"/>
              </a:rPr>
              <a:t>: Truyện Ô </a:t>
            </a:r>
            <a:r>
              <a:rPr lang="vi-VN" sz="3200" b="1" dirty="0">
                <a:solidFill>
                  <a:srgbClr val="00B050"/>
                </a:solidFill>
                <a:latin typeface="Times New Roman" pitchFamily="18" charset="0"/>
                <a:cs typeface="Times New Roman" pitchFamily="18" charset="0"/>
              </a:rPr>
              <a:t>t</a:t>
            </a:r>
            <a:r>
              <a:rPr lang="en-US" sz="3200" b="1">
                <a:solidFill>
                  <a:srgbClr val="00B050"/>
                </a:solidFill>
                <a:latin typeface="Times New Roman" pitchFamily="18" charset="0"/>
                <a:cs typeface="Times New Roman" pitchFamily="18" charset="0"/>
              </a:rPr>
              <a:t>ô </a:t>
            </a:r>
            <a:r>
              <a:rPr lang="en-US" sz="3200" b="1" dirty="0">
                <a:solidFill>
                  <a:srgbClr val="00B050"/>
                </a:solidFill>
                <a:latin typeface="Times New Roman" pitchFamily="18" charset="0"/>
                <a:cs typeface="Times New Roman" pitchFamily="18" charset="0"/>
              </a:rPr>
              <a:t>con </a:t>
            </a:r>
            <a:r>
              <a:rPr lang="en-US" sz="3200" b="1" dirty="0" err="1">
                <a:solidFill>
                  <a:srgbClr val="00B050"/>
                </a:solidFill>
                <a:latin typeface="Times New Roman" pitchFamily="18" charset="0"/>
                <a:cs typeface="Times New Roman" pitchFamily="18" charset="0"/>
              </a:rPr>
              <a:t>học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bài</a:t>
            </a:r>
            <a:endParaRPr lang="en-US" sz="3200" b="1" dirty="0">
              <a:solidFill>
                <a:srgbClr val="00B050"/>
              </a:solidFill>
              <a:latin typeface="Times New Roman" pitchFamily="18" charset="0"/>
              <a:cs typeface="Times New Roman" pitchFamily="18" charset="0"/>
            </a:endParaRPr>
          </a:p>
        </p:txBody>
      </p:sp>
      <p:sp>
        <p:nvSpPr>
          <p:cNvPr id="8" name="TextBox 7"/>
          <p:cNvSpPr txBox="1">
            <a:spLocks noChangeArrowheads="1"/>
          </p:cNvSpPr>
          <p:nvPr/>
        </p:nvSpPr>
        <p:spPr bwMode="auto">
          <a:xfrm>
            <a:off x="1447800" y="4113213"/>
            <a:ext cx="6172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b="1" dirty="0">
              <a:solidFill>
                <a:srgbClr val="C00000"/>
              </a:solidFill>
              <a:latin typeface="Times New Roman" pitchFamily="18" charset="0"/>
              <a:cs typeface="Times New Roman" pitchFamily="18" charset="0"/>
            </a:endParaRPr>
          </a:p>
          <a:p>
            <a:pPr algn="ctr" eaLnBrk="1" hangingPunct="1"/>
            <a:r>
              <a:rPr lang="en-US" b="1" dirty="0" err="1">
                <a:solidFill>
                  <a:srgbClr val="C00000"/>
                </a:solidFill>
                <a:latin typeface="Times New Roman" pitchFamily="18" charset="0"/>
                <a:cs typeface="Times New Roman" pitchFamily="18" charset="0"/>
              </a:rPr>
              <a:t>Lứa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tuổi</a:t>
            </a:r>
            <a:r>
              <a:rPr lang="en-US" b="1">
                <a:solidFill>
                  <a:srgbClr val="C00000"/>
                </a:solidFill>
                <a:latin typeface="Times New Roman" pitchFamily="18" charset="0"/>
                <a:cs typeface="Times New Roman" pitchFamily="18" charset="0"/>
              </a:rPr>
              <a:t>: 24- 36 tháng tuổi</a:t>
            </a:r>
          </a:p>
          <a:p>
            <a:pPr algn="ctr" eaLnBrk="1" hangingPunct="1"/>
            <a:r>
              <a:rPr lang="vi-VN" b="1">
                <a:solidFill>
                  <a:srgbClr val="C00000"/>
                </a:solidFill>
                <a:latin typeface="Times New Roman" pitchFamily="18" charset="0"/>
                <a:cs typeface="Times New Roman" pitchFamily="18" charset="0"/>
              </a:rPr>
              <a:t>    Giáo viên: </a:t>
            </a:r>
            <a:r>
              <a:rPr lang="en-US" b="1">
                <a:solidFill>
                  <a:srgbClr val="C00000"/>
                </a:solidFill>
                <a:latin typeface="Times New Roman" pitchFamily="18" charset="0"/>
                <a:cs typeface="Times New Roman" pitchFamily="18" charset="0"/>
              </a:rPr>
              <a:t>Nguyễn Thị Thanh Nga</a:t>
            </a:r>
            <a:endParaRPr lang="vi-VN" b="1">
              <a:solidFill>
                <a:srgbClr val="C00000"/>
              </a:solidFill>
              <a:latin typeface="Times New Roman" pitchFamily="18" charset="0"/>
              <a:cs typeface="Times New Roman" pitchFamily="18" charset="0"/>
            </a:endParaRPr>
          </a:p>
          <a:p>
            <a:pPr algn="ctr" eaLnBrk="1" hangingPunct="1"/>
            <a:r>
              <a:rPr lang="vi-VN" b="1">
                <a:solidFill>
                  <a:srgbClr val="C00000"/>
                </a:solidFill>
                <a:latin typeface="Times New Roman" pitchFamily="18" charset="0"/>
                <a:cs typeface="Times New Roman" pitchFamily="18" charset="0"/>
              </a:rPr>
              <a:t>                          Nguyễn Thị </a:t>
            </a:r>
            <a:r>
              <a:rPr lang="en-US" b="1">
                <a:solidFill>
                  <a:srgbClr val="C00000"/>
                </a:solidFill>
                <a:latin typeface="Times New Roman" pitchFamily="18" charset="0"/>
                <a:cs typeface="Times New Roman" pitchFamily="18" charset="0"/>
              </a:rPr>
              <a:t>Bích Phượng</a:t>
            </a:r>
            <a:endParaRPr lang="vi-VN" b="1">
              <a:solidFill>
                <a:srgbClr val="C00000"/>
              </a:solidFill>
              <a:latin typeface="Times New Roman" pitchFamily="18" charset="0"/>
              <a:cs typeface="Times New Roman" pitchFamily="18" charset="0"/>
            </a:endParaRPr>
          </a:p>
          <a:p>
            <a:pPr algn="ctr" eaLnBrk="1" hangingPunct="1"/>
            <a:endParaRPr lang="vi-VN" b="1">
              <a:solidFill>
                <a:srgbClr val="C00000"/>
              </a:solidFill>
              <a:latin typeface="Times New Roman" pitchFamily="18" charset="0"/>
              <a:cs typeface="Times New Roman" pitchFamily="18" charset="0"/>
            </a:endParaRPr>
          </a:p>
          <a:p>
            <a:pPr algn="ctr" eaLnBrk="1" hangingPunct="1"/>
            <a:endParaRPr lang="vi-VN" b="1">
              <a:solidFill>
                <a:srgbClr val="C00000"/>
              </a:solidFill>
              <a:latin typeface="Times New Roman" pitchFamily="18" charset="0"/>
              <a:cs typeface="Times New Roman" pitchFamily="18" charset="0"/>
            </a:endParaRPr>
          </a:p>
          <a:p>
            <a:pPr algn="ctr" eaLnBrk="1" hangingPunct="1"/>
            <a:endParaRPr lang="vi-VN" b="1">
              <a:solidFill>
                <a:srgbClr val="C00000"/>
              </a:solidFill>
              <a:latin typeface="Times New Roman" pitchFamily="18" charset="0"/>
              <a:cs typeface="Times New Roman" pitchFamily="18" charset="0"/>
            </a:endParaRPr>
          </a:p>
          <a:p>
            <a:pPr algn="ctr" eaLnBrk="1" hangingPunct="1"/>
            <a:r>
              <a:rPr lang="vi-VN" b="1">
                <a:solidFill>
                  <a:srgbClr val="C00000"/>
                </a:solidFill>
                <a:latin typeface="Times New Roman" pitchFamily="18" charset="0"/>
                <a:cs typeface="Times New Roman" pitchFamily="18" charset="0"/>
              </a:rPr>
              <a:t>Năm học 202</a:t>
            </a:r>
            <a:r>
              <a:rPr lang="en-US" b="1">
                <a:solidFill>
                  <a:srgbClr val="C00000"/>
                </a:solidFill>
                <a:latin typeface="Times New Roman" pitchFamily="18" charset="0"/>
                <a:cs typeface="Times New Roman" pitchFamily="18" charset="0"/>
              </a:rPr>
              <a:t>5</a:t>
            </a:r>
            <a:r>
              <a:rPr lang="vi-VN" b="1">
                <a:solidFill>
                  <a:srgbClr val="C00000"/>
                </a:solidFill>
                <a:latin typeface="Times New Roman" pitchFamily="18" charset="0"/>
                <a:cs typeface="Times New Roman" pitchFamily="18" charset="0"/>
              </a:rPr>
              <a:t>- 202</a:t>
            </a:r>
            <a:r>
              <a:rPr lang="en-US" b="1">
                <a:solidFill>
                  <a:srgbClr val="C00000"/>
                </a:solidFill>
                <a:latin typeface="Times New Roman" pitchFamily="18" charset="0"/>
                <a:cs typeface="Times New Roman" pitchFamily="18" charset="0"/>
              </a:rPr>
              <a:t>6</a:t>
            </a:r>
          </a:p>
          <a:p>
            <a:pPr algn="ctr" eaLnBrk="1" hangingPunct="1"/>
            <a:endParaRPr lang="vi-VN"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597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AE1B2-7990-5368-CA31-3C0CBF82F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2737"/>
          </a:xfrm>
          <a:prstGeom prst="rect">
            <a:avLst/>
          </a:prstGeom>
        </p:spPr>
      </p:pic>
      <p:sp>
        <p:nvSpPr>
          <p:cNvPr id="4" name="Title 3">
            <a:extLst>
              <a:ext uri="{FF2B5EF4-FFF2-40B4-BE49-F238E27FC236}">
                <a16:creationId xmlns:a16="http://schemas.microsoft.com/office/drawing/2014/main" id="{0BD1A207-3B17-8958-5174-20BE6A7A67EB}"/>
              </a:ext>
            </a:extLst>
          </p:cNvPr>
          <p:cNvSpPr>
            <a:spLocks noGrp="1"/>
          </p:cNvSpPr>
          <p:nvPr>
            <p:ph type="title"/>
          </p:nvPr>
        </p:nvSpPr>
        <p:spPr>
          <a:xfrm>
            <a:off x="457200" y="1600200"/>
            <a:ext cx="8229600" cy="1524000"/>
          </a:xfrm>
        </p:spPr>
        <p:txBody>
          <a:bodyPr/>
          <a:lstStyle/>
          <a:p>
            <a:r>
              <a:rPr lang="en-US">
                <a:solidFill>
                  <a:srgbClr val="FF0000"/>
                </a:solidFill>
                <a:latin typeface="Times New Roman" panose="02020603050405020304" pitchFamily="18" charset="0"/>
                <a:cs typeface="Times New Roman" panose="02020603050405020304" pitchFamily="18" charset="0"/>
              </a:rPr>
              <a:t>Cho trẻ xem video: </a:t>
            </a:r>
            <a:br>
              <a:rPr lang="en-US">
                <a:solidFill>
                  <a:srgbClr val="FF0000"/>
                </a:solidFill>
                <a:latin typeface="Times New Roman" panose="02020603050405020304" pitchFamily="18" charset="0"/>
                <a:cs typeface="Times New Roman" panose="02020603050405020304" pitchFamily="18" charset="0"/>
              </a:rPr>
            </a:br>
            <a:r>
              <a:rPr lang="en-US">
                <a:solidFill>
                  <a:srgbClr val="FF0000"/>
                </a:solidFill>
                <a:latin typeface="Times New Roman" panose="02020603050405020304" pitchFamily="18" charset="0"/>
                <a:cs typeface="Times New Roman" panose="02020603050405020304" pitchFamily="18" charset="0"/>
              </a:rPr>
              <a:t>Truyện: Ô tô con học bài</a:t>
            </a:r>
          </a:p>
        </p:txBody>
      </p:sp>
    </p:spTree>
    <p:extLst>
      <p:ext uri="{BB962C8B-B14F-4D97-AF65-F5344CB8AC3E}">
        <p14:creationId xmlns:p14="http://schemas.microsoft.com/office/powerpoint/2010/main" val="65887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F4E7F0-F2C9-C7E0-618A-FE1A107CE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a:extLst>
              <a:ext uri="{FF2B5EF4-FFF2-40B4-BE49-F238E27FC236}">
                <a16:creationId xmlns:a16="http://schemas.microsoft.com/office/drawing/2014/main" id="{3E297711-B244-CA16-80DC-C13B744C18AD}"/>
              </a:ext>
            </a:extLst>
          </p:cNvPr>
          <p:cNvSpPr>
            <a:spLocks noGrp="1"/>
          </p:cNvSpPr>
          <p:nvPr>
            <p:ph type="title"/>
          </p:nvPr>
        </p:nvSpPr>
        <p:spPr>
          <a:xfrm>
            <a:off x="457200" y="274638"/>
            <a:ext cx="8229600" cy="3763962"/>
          </a:xfrm>
        </p:spPr>
        <p:txBody>
          <a:bodyPr>
            <a:normAutofit/>
          </a:bodyPr>
          <a:lstStyle/>
          <a:p>
            <a:r>
              <a:rPr lang="en-US">
                <a:solidFill>
                  <a:srgbClr val="FF0000"/>
                </a:solidFill>
                <a:latin typeface="Times New Roman" panose="02020603050405020304" pitchFamily="18" charset="0"/>
                <a:cs typeface="Times New Roman" panose="02020603050405020304" pitchFamily="18" charset="0"/>
              </a:rPr>
              <a:t>Kết thúc: </a:t>
            </a:r>
            <a:br>
              <a:rPr lang="en-US">
                <a:solidFill>
                  <a:srgbClr val="FF0000"/>
                </a:solidFill>
                <a:latin typeface="Times New Roman" panose="02020603050405020304" pitchFamily="18" charset="0"/>
                <a:cs typeface="Times New Roman" panose="02020603050405020304" pitchFamily="18" charset="0"/>
              </a:rPr>
            </a:br>
            <a:r>
              <a:rPr lang="en-US">
                <a:solidFill>
                  <a:srgbClr val="0070C0"/>
                </a:solidFill>
                <a:latin typeface="Times New Roman" panose="02020603050405020304" pitchFamily="18" charset="0"/>
                <a:cs typeface="Times New Roman" panose="02020603050405020304" pitchFamily="18" charset="0"/>
              </a:rPr>
              <a:t>Cô và trẻ chơi trò chơi: “Tacxi”</a:t>
            </a:r>
          </a:p>
        </p:txBody>
      </p:sp>
    </p:spTree>
    <p:extLst>
      <p:ext uri="{BB962C8B-B14F-4D97-AF65-F5344CB8AC3E}">
        <p14:creationId xmlns:p14="http://schemas.microsoft.com/office/powerpoint/2010/main" val="193291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766" y="69573"/>
            <a:ext cx="8996234" cy="682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3600" y="1447800"/>
            <a:ext cx="4572000" cy="3139321"/>
          </a:xfrm>
          <a:prstGeom prst="rect">
            <a:avLst/>
          </a:prstGeom>
        </p:spPr>
        <p:txBody>
          <a:bodyPr>
            <a:spAutoFit/>
          </a:bodyPr>
          <a:lstStyle/>
          <a:p>
            <a:r>
              <a:rPr lang="vi-VN" b="1" dirty="0">
                <a:solidFill>
                  <a:srgbClr val="0070C0"/>
                </a:solidFill>
                <a:latin typeface="+mj-lt"/>
              </a:rPr>
              <a:t>1. Kiến thức </a:t>
            </a:r>
            <a:r>
              <a:rPr lang="vi-VN" b="1" dirty="0">
                <a:latin typeface="+mj-lt"/>
              </a:rPr>
              <a:t>:</a:t>
            </a:r>
            <a:endParaRPr lang="vi-VN" dirty="0">
              <a:latin typeface="+mj-lt"/>
            </a:endParaRPr>
          </a:p>
          <a:p>
            <a:r>
              <a:rPr lang="vi-VN" dirty="0">
                <a:latin typeface="+mj-lt"/>
              </a:rPr>
              <a:t>- Trẻ nhớ tên truyện, tên các nhân vật trong truyện. “ ôtô con học bài”, và một số lời thoại của các nhân vật.</a:t>
            </a:r>
          </a:p>
          <a:p>
            <a:r>
              <a:rPr lang="vi-VN" b="1" dirty="0">
                <a:solidFill>
                  <a:srgbClr val="0070C0"/>
                </a:solidFill>
                <a:latin typeface="+mj-lt"/>
              </a:rPr>
              <a:t>2. Kĩ năng :</a:t>
            </a:r>
            <a:endParaRPr lang="vi-VN" dirty="0">
              <a:solidFill>
                <a:srgbClr val="0070C0"/>
              </a:solidFill>
              <a:latin typeface="+mj-lt"/>
            </a:endParaRPr>
          </a:p>
          <a:p>
            <a:r>
              <a:rPr lang="vi-VN" dirty="0">
                <a:latin typeface="+mj-lt"/>
              </a:rPr>
              <a:t>- Trẻ có kỹ năng nói đủ câu khi trả lời câu hỏi của cô.</a:t>
            </a:r>
          </a:p>
          <a:p>
            <a:r>
              <a:rPr lang="vi-VN" dirty="0">
                <a:latin typeface="+mj-lt"/>
              </a:rPr>
              <a:t>- Trẻ diễn tả được giong điệu cũng như biểu đạt tình cảm của các nhân vật trong truyện.</a:t>
            </a:r>
          </a:p>
          <a:p>
            <a:r>
              <a:rPr lang="vi-VN" b="1" dirty="0">
                <a:solidFill>
                  <a:srgbClr val="0070C0"/>
                </a:solidFill>
                <a:latin typeface="+mj-lt"/>
              </a:rPr>
              <a:t>3. Thái độ :</a:t>
            </a:r>
            <a:endParaRPr lang="vi-VN" dirty="0">
              <a:solidFill>
                <a:srgbClr val="0070C0"/>
              </a:solidFill>
              <a:latin typeface="+mj-lt"/>
            </a:endParaRPr>
          </a:p>
          <a:p>
            <a:r>
              <a:rPr lang="vi-VN" dirty="0">
                <a:latin typeface="+mj-lt"/>
              </a:rPr>
              <a:t>- Trẻ hứng thú tham gia vào hoạt động</a:t>
            </a:r>
          </a:p>
        </p:txBody>
      </p:sp>
      <p:sp>
        <p:nvSpPr>
          <p:cNvPr id="5" name="TextBox 4"/>
          <p:cNvSpPr txBox="1"/>
          <p:nvPr/>
        </p:nvSpPr>
        <p:spPr>
          <a:xfrm>
            <a:off x="3352800" y="838200"/>
            <a:ext cx="2567754" cy="369332"/>
          </a:xfrm>
          <a:prstGeom prst="rect">
            <a:avLst/>
          </a:prstGeom>
          <a:noFill/>
        </p:spPr>
        <p:txBody>
          <a:bodyPr wrap="none" rtlCol="0">
            <a:spAutoFit/>
          </a:bodyPr>
          <a:lstStyle/>
          <a:p>
            <a:r>
              <a:rPr lang="en-US" b="1" dirty="0">
                <a:solidFill>
                  <a:srgbClr val="FF0000"/>
                </a:solidFill>
                <a:latin typeface="Times New Roman" pitchFamily="18" charset="0"/>
                <a:cs typeface="Times New Roman" pitchFamily="18" charset="0"/>
              </a:rPr>
              <a:t>MỤC ĐÍCH- YÊU CẦU</a:t>
            </a:r>
          </a:p>
        </p:txBody>
      </p:sp>
    </p:spTree>
    <p:extLst>
      <p:ext uri="{BB962C8B-B14F-4D97-AF65-F5344CB8AC3E}">
        <p14:creationId xmlns:p14="http://schemas.microsoft.com/office/powerpoint/2010/main" val="192438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D1F0E-84E7-4EA0-0CA3-BB2E7AD2C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4365F94F-0EB0-6BDB-D5FD-5C59BA943A43}"/>
              </a:ext>
            </a:extLst>
          </p:cNvPr>
          <p:cNvSpPr>
            <a:spLocks noGrp="1"/>
          </p:cNvSpPr>
          <p:nvPr>
            <p:ph type="title"/>
          </p:nvPr>
        </p:nvSpPr>
        <p:spPr>
          <a:xfrm>
            <a:off x="457200" y="1295400"/>
            <a:ext cx="8229600" cy="2819400"/>
          </a:xfrm>
        </p:spPr>
        <p:txBody>
          <a:bodyPr>
            <a:normAutofit/>
          </a:bodyPr>
          <a:lstStyle/>
          <a:p>
            <a:r>
              <a:rPr lang="vi-VN">
                <a:solidFill>
                  <a:srgbClr val="FF0000"/>
                </a:solidFill>
              </a:rPr>
              <a:t>Ổn định tổ chức</a:t>
            </a:r>
            <a:br>
              <a:rPr lang="vi-VN">
                <a:solidFill>
                  <a:srgbClr val="FF0000"/>
                </a:solidFill>
              </a:rPr>
            </a:br>
            <a:br>
              <a:rPr lang="vi-VN">
                <a:solidFill>
                  <a:srgbClr val="FF0000"/>
                </a:solidFill>
              </a:rPr>
            </a:br>
            <a:r>
              <a:rPr lang="vi-VN" sz="3200">
                <a:solidFill>
                  <a:srgbClr val="0070C0"/>
                </a:solidFill>
              </a:rPr>
              <a:t>Cô và trẻ hát bài:</a:t>
            </a:r>
            <a:br>
              <a:rPr lang="vi-VN" sz="3200">
                <a:solidFill>
                  <a:srgbClr val="0070C0"/>
                </a:solidFill>
              </a:rPr>
            </a:br>
            <a:r>
              <a:rPr lang="vi-VN" sz="3200">
                <a:solidFill>
                  <a:srgbClr val="0070C0"/>
                </a:solidFill>
              </a:rPr>
              <a:t>“ Em tập lái ô tô”</a:t>
            </a:r>
            <a:endParaRPr lang="en-US" sz="3200">
              <a:solidFill>
                <a:srgbClr val="0070C0"/>
              </a:solidFill>
            </a:endParaRPr>
          </a:p>
        </p:txBody>
      </p:sp>
      <p:pic>
        <p:nvPicPr>
          <p:cNvPr id="7" name="EmTapLaiOTo-XuanMai_4bkcf (1)">
            <a:hlinkClick r:id="" action="ppaction://media"/>
            <a:extLst>
              <a:ext uri="{FF2B5EF4-FFF2-40B4-BE49-F238E27FC236}">
                <a16:creationId xmlns:a16="http://schemas.microsoft.com/office/drawing/2014/main" id="{6E1768DF-0B5E-B70D-23F2-D95EE24C02D0}"/>
              </a:ext>
            </a:extLst>
          </p:cNvPr>
          <p:cNvPicPr>
            <a:picLocks noChangeAspect="1"/>
          </p:cNvPicPr>
          <p:nvPr>
            <a:audioFile r:link="rId1"/>
            <p:extLst>
              <p:ext uri="{DAA4B4D4-6D71-4841-9C94-3DE7FCFB9230}">
                <p14:media xmlns:p14="http://schemas.microsoft.com/office/powerpoint/2010/main" r:embed="rId2">
                  <p14:trim st="9782" end="114788"/>
                </p14:media>
              </p:ext>
            </p:extLst>
          </p:nvPr>
        </p:nvPicPr>
        <p:blipFill>
          <a:blip r:embed="rId5"/>
          <a:stretch>
            <a:fillRect/>
          </a:stretch>
        </p:blipFill>
        <p:spPr>
          <a:xfrm>
            <a:off x="4267200" y="4953000"/>
            <a:ext cx="609600" cy="685800"/>
          </a:xfrm>
          <a:prstGeom prst="rect">
            <a:avLst/>
          </a:prstGeom>
        </p:spPr>
      </p:pic>
    </p:spTree>
    <p:extLst>
      <p:ext uri="{BB962C8B-B14F-4D97-AF65-F5344CB8AC3E}">
        <p14:creationId xmlns:p14="http://schemas.microsoft.com/office/powerpoint/2010/main" val="296914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728A28-F717-BD0E-1A84-933D7E1DB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F3F34C55-D0DE-5A04-DC35-262CD0BF5EDD}"/>
              </a:ext>
            </a:extLst>
          </p:cNvPr>
          <p:cNvSpPr>
            <a:spLocks noGrp="1"/>
          </p:cNvSpPr>
          <p:nvPr>
            <p:ph type="title"/>
          </p:nvPr>
        </p:nvSpPr>
        <p:spPr>
          <a:xfrm>
            <a:off x="457200" y="1447800"/>
            <a:ext cx="8229600" cy="1524000"/>
          </a:xfrm>
        </p:spPr>
        <p:txBody>
          <a:bodyPr/>
          <a:lstStyle/>
          <a:p>
            <a:r>
              <a:rPr lang="vi-VN">
                <a:solidFill>
                  <a:srgbClr val="FF0000"/>
                </a:solidFill>
              </a:rPr>
              <a:t>Truyện: Ô tô con học bài</a:t>
            </a:r>
            <a:endParaRPr lang="en-US">
              <a:solidFill>
                <a:srgbClr val="FF0000"/>
              </a:solidFill>
            </a:endParaRPr>
          </a:p>
        </p:txBody>
      </p:sp>
    </p:spTree>
    <p:extLst>
      <p:ext uri="{BB962C8B-B14F-4D97-AF65-F5344CB8AC3E}">
        <p14:creationId xmlns:p14="http://schemas.microsoft.com/office/powerpoint/2010/main" val="89078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0" y="5791200"/>
            <a:ext cx="8686800" cy="923330"/>
          </a:xfrm>
          <a:prstGeom prst="rect">
            <a:avLst/>
          </a:prstGeom>
        </p:spPr>
        <p:txBody>
          <a:bodyPr wrap="square">
            <a:spAutoFit/>
          </a:bodyPr>
          <a:lstStyle/>
          <a:p>
            <a:r>
              <a:rPr lang="vi-VN">
                <a:solidFill>
                  <a:srgbClr val="FF0000"/>
                </a:solidFill>
              </a:rPr>
              <a:t>Hôm nay các ô tô trong xưởng phải dậy sớm để nghe chú cảnh sát Mèo giảng về luật giao thông. Chú dặn các ô tô phải nhỡ kĩ: Đèn đỏ phải dừng lại, đèn xanh mới được đi, không được đi vào đường một chiều</a:t>
            </a:r>
            <a:r>
              <a:rPr lang="vi-VN"/>
              <a:t>…</a:t>
            </a:r>
          </a:p>
        </p:txBody>
      </p:sp>
    </p:spTree>
    <p:extLst>
      <p:ext uri="{BB962C8B-B14F-4D97-AF65-F5344CB8AC3E}">
        <p14:creationId xmlns:p14="http://schemas.microsoft.com/office/powerpoint/2010/main" val="32765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734290" y="6096000"/>
            <a:ext cx="7675418" cy="646331"/>
          </a:xfrm>
          <a:prstGeom prst="rect">
            <a:avLst/>
          </a:prstGeom>
        </p:spPr>
        <p:txBody>
          <a:bodyPr wrap="square">
            <a:spAutoFit/>
          </a:bodyPr>
          <a:lstStyle/>
          <a:p>
            <a:r>
              <a:rPr lang="vi-VN">
                <a:solidFill>
                  <a:srgbClr val="FF0000"/>
                </a:solidFill>
              </a:rPr>
              <a:t>Ô tô con nghe vậy chỉ cười, cho là quá dễ, không cần phải học nên ngáp ngắn ngáp dài rồi nhắm mắt ngủ.</a:t>
            </a:r>
          </a:p>
        </p:txBody>
      </p:sp>
    </p:spTree>
    <p:extLst>
      <p:ext uri="{BB962C8B-B14F-4D97-AF65-F5344CB8AC3E}">
        <p14:creationId xmlns:p14="http://schemas.microsoft.com/office/powerpoint/2010/main" val="211005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276600" y="5657671"/>
            <a:ext cx="4572000" cy="1200329"/>
          </a:xfrm>
          <a:prstGeom prst="rect">
            <a:avLst/>
          </a:prstGeom>
        </p:spPr>
        <p:txBody>
          <a:bodyPr>
            <a:spAutoFit/>
          </a:bodyPr>
          <a:lstStyle/>
          <a:p>
            <a:pPr algn="r"/>
            <a:endParaRPr lang="vi-VN">
              <a:solidFill>
                <a:srgbClr val="FFFF00"/>
              </a:solidFill>
            </a:endParaRPr>
          </a:p>
          <a:p>
            <a:r>
              <a:rPr lang="en-US">
                <a:solidFill>
                  <a:srgbClr val="FFFF00"/>
                </a:solidFill>
              </a:rPr>
              <a:t>Chú cảnh sát mèo hỏi:</a:t>
            </a:r>
          </a:p>
          <a:p>
            <a:r>
              <a:rPr lang="vi-VN">
                <a:solidFill>
                  <a:srgbClr val="FFFF00"/>
                </a:solidFill>
              </a:rPr>
              <a:t>– Đã nhớ kỹ luật chưa, Ô tô con?</a:t>
            </a:r>
          </a:p>
          <a:p>
            <a:r>
              <a:rPr lang="vi-VN">
                <a:solidFill>
                  <a:srgbClr val="FFFF00"/>
                </a:solidFill>
              </a:rPr>
              <a:t>– Dễ lắm, cháu nhớ rồi chú ạ!</a:t>
            </a:r>
          </a:p>
        </p:txBody>
      </p:sp>
      <p:sp>
        <p:nvSpPr>
          <p:cNvPr id="7" name="Rectangle 6"/>
          <p:cNvSpPr/>
          <p:nvPr/>
        </p:nvSpPr>
        <p:spPr>
          <a:xfrm>
            <a:off x="381000" y="304800"/>
            <a:ext cx="7696200" cy="646331"/>
          </a:xfrm>
          <a:prstGeom prst="rect">
            <a:avLst/>
          </a:prstGeom>
        </p:spPr>
        <p:txBody>
          <a:bodyPr wrap="square">
            <a:spAutoFit/>
          </a:bodyPr>
          <a:lstStyle/>
          <a:p>
            <a:r>
              <a:rPr lang="vi-VN"/>
              <a:t>Ô tô con ngủ quên mất cho tới khi các ô tô khác ở xưởng lần lượt chạy ra đường cậu mới bừng tỉnh, vội vàng chạy theo</a:t>
            </a:r>
            <a:endParaRPr lang="en-US"/>
          </a:p>
        </p:txBody>
      </p:sp>
    </p:spTree>
    <p:extLst>
      <p:ext uri="{BB962C8B-B14F-4D97-AF65-F5344CB8AC3E}">
        <p14:creationId xmlns:p14="http://schemas.microsoft.com/office/powerpoint/2010/main" val="200135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 y="76200"/>
            <a:ext cx="9144000" cy="6858000"/>
          </a:xfrm>
        </p:spPr>
      </p:pic>
      <p:sp>
        <p:nvSpPr>
          <p:cNvPr id="5" name="Rectangle 4"/>
          <p:cNvSpPr/>
          <p:nvPr/>
        </p:nvSpPr>
        <p:spPr>
          <a:xfrm>
            <a:off x="27709" y="0"/>
            <a:ext cx="8125691" cy="1200329"/>
          </a:xfrm>
          <a:prstGeom prst="rect">
            <a:avLst/>
          </a:prstGeom>
        </p:spPr>
        <p:txBody>
          <a:bodyPr wrap="square">
            <a:spAutoFit/>
          </a:bodyPr>
          <a:lstStyle/>
          <a:p>
            <a:r>
              <a:rPr lang="vi-VN">
                <a:solidFill>
                  <a:srgbClr val="FFFF00"/>
                </a:solidFill>
              </a:rPr>
              <a:t>Vừa ra tới đường là Ô tô con đã phóng nhanh. Gần tới ngã tư đèn đỏ mà chú vẫn không hay biết. Chú lạc giữa 1 dòng xe đi ngược lại với mình. Chú đành đừng dạt vào lề đường ngơ ngác nhìn.</a:t>
            </a:r>
          </a:p>
          <a:p>
            <a:r>
              <a:rPr lang="vi-VN">
                <a:solidFill>
                  <a:srgbClr val="FFFF00"/>
                </a:solidFill>
              </a:rPr>
              <a:t>– Ối, sao thế nhỉ</a:t>
            </a:r>
          </a:p>
        </p:txBody>
      </p:sp>
      <p:sp>
        <p:nvSpPr>
          <p:cNvPr id="6" name="Rectangle 5"/>
          <p:cNvSpPr/>
          <p:nvPr/>
        </p:nvSpPr>
        <p:spPr>
          <a:xfrm>
            <a:off x="13853" y="5029200"/>
            <a:ext cx="6296891" cy="1477328"/>
          </a:xfrm>
          <a:prstGeom prst="rect">
            <a:avLst/>
          </a:prstGeom>
        </p:spPr>
        <p:txBody>
          <a:bodyPr wrap="square">
            <a:spAutoFit/>
          </a:bodyPr>
          <a:lstStyle/>
          <a:p>
            <a:r>
              <a:rPr lang="vi-VN">
                <a:solidFill>
                  <a:srgbClr val="FFFF00"/>
                </a:solidFill>
              </a:rPr>
              <a:t>Đúng lúc đó 1 chú cảnh sát giao thông tuýt còi đi tới khiến Ô tô con bối rối không hiểu có chuyện gì xảy ra.</a:t>
            </a:r>
          </a:p>
          <a:p>
            <a:r>
              <a:rPr lang="vi-VN">
                <a:solidFill>
                  <a:srgbClr val="FFFF00"/>
                </a:solidFill>
              </a:rPr>
              <a:t>– Cháu bị phạt vì đã đi vào đường một chiều, vi phạm luật giao thông.</a:t>
            </a:r>
          </a:p>
          <a:p>
            <a:r>
              <a:rPr lang="vi-VN">
                <a:solidFill>
                  <a:srgbClr val="FFFF00"/>
                </a:solidFill>
              </a:rPr>
              <a:t>– Cháu.. cháu không biết ạ!</a:t>
            </a:r>
          </a:p>
        </p:txBody>
      </p:sp>
    </p:spTree>
    <p:extLst>
      <p:ext uri="{BB962C8B-B14F-4D97-AF65-F5344CB8AC3E}">
        <p14:creationId xmlns:p14="http://schemas.microsoft.com/office/powerpoint/2010/main" val="997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514600" y="5657671"/>
            <a:ext cx="6629400" cy="1200329"/>
          </a:xfrm>
          <a:prstGeom prst="rect">
            <a:avLst/>
          </a:prstGeom>
        </p:spPr>
        <p:txBody>
          <a:bodyPr wrap="square">
            <a:spAutoFit/>
          </a:bodyPr>
          <a:lstStyle/>
          <a:p>
            <a:r>
              <a:rPr lang="vi-VN"/>
              <a:t>Thì ra lúc sáng, ô tô con không học kỹ bài nên không biết là chỉ số xe như xe cảnh sát, xe cứu hỏa, xe cứu thương đi làm nhiệm vụ… mới được đi vào đường một chiều mà thôi.</a:t>
            </a:r>
          </a:p>
          <a:p>
            <a:r>
              <a:rPr lang="vi-VN"/>
              <a:t>Ô tô con vừa xấu hổ vừa ân hận vì sự chủ quan của mình.</a:t>
            </a:r>
          </a:p>
        </p:txBody>
      </p:sp>
    </p:spTree>
    <p:extLst>
      <p:ext uri="{BB962C8B-B14F-4D97-AF65-F5344CB8AC3E}">
        <p14:creationId xmlns:p14="http://schemas.microsoft.com/office/powerpoint/2010/main" val="2910881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507</Words>
  <Application>Microsoft Office PowerPoint</Application>
  <PresentationFormat>On-screen Show (4:3)</PresentationFormat>
  <Paragraphs>40</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 </vt:lpstr>
      <vt:lpstr>PowerPoint Presentation</vt:lpstr>
      <vt:lpstr>Ổn định tổ chức  Cô và trẻ hát bài: “ Em tập lái ô tô”</vt:lpstr>
      <vt:lpstr>Truyện: Ô tô con học bài</vt:lpstr>
      <vt:lpstr>PowerPoint Presentation</vt:lpstr>
      <vt:lpstr>PowerPoint Presentation</vt:lpstr>
      <vt:lpstr>PowerPoint Presentation</vt:lpstr>
      <vt:lpstr>PowerPoint Presentation</vt:lpstr>
      <vt:lpstr>PowerPoint Presentation</vt:lpstr>
      <vt:lpstr>Cho trẻ xem video:  Truyện: Ô tô con học bài</vt:lpstr>
      <vt:lpstr>Kết thúc:  Cô và trẻ chơi trò chơi: “Tacxi”</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cp:lastModifiedBy>
  <cp:revision>15</cp:revision>
  <dcterms:created xsi:type="dcterms:W3CDTF">2021-03-20T01:52:42Z</dcterms:created>
  <dcterms:modified xsi:type="dcterms:W3CDTF">2026-04-14T06:33:23Z</dcterms:modified>
</cp:coreProperties>
</file>